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3"/>
  </p:notesMasterIdLst>
  <p:handoutMasterIdLst>
    <p:handoutMasterId r:id="rId24"/>
  </p:handoutMasterIdLst>
  <p:sldIdLst>
    <p:sldId id="286" r:id="rId2"/>
    <p:sldId id="290" r:id="rId3"/>
    <p:sldId id="291" r:id="rId4"/>
    <p:sldId id="292" r:id="rId5"/>
    <p:sldId id="293" r:id="rId6"/>
    <p:sldId id="294" r:id="rId7"/>
    <p:sldId id="295" r:id="rId8"/>
    <p:sldId id="299" r:id="rId9"/>
    <p:sldId id="300" r:id="rId10"/>
    <p:sldId id="301" r:id="rId11"/>
    <p:sldId id="302" r:id="rId12"/>
    <p:sldId id="296" r:id="rId13"/>
    <p:sldId id="303" r:id="rId14"/>
    <p:sldId id="304" r:id="rId15"/>
    <p:sldId id="297" r:id="rId16"/>
    <p:sldId id="305" r:id="rId17"/>
    <p:sldId id="306" r:id="rId18"/>
    <p:sldId id="298" r:id="rId19"/>
    <p:sldId id="307" r:id="rId20"/>
    <p:sldId id="308" r:id="rId21"/>
    <p:sldId id="309" r:id="rId22"/>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6/15/2015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6/15/2015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606793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468723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180918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41875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June 15,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June 15,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June 15,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June 15,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June 15,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June 15,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June 15,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June 15,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June 15,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June 15,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June 15,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June 15,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June 15,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June 15,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June 15,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June 15,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June 15,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Feasibility Analysis </a:t>
            </a:r>
          </a:p>
          <a:p>
            <a:pPr marL="0" indent="0" algn="ctr">
              <a:buNone/>
            </a:pPr>
            <a:r>
              <a:rPr lang="en-US" sz="4800" dirty="0" smtClean="0"/>
              <a:t>Barringer </a:t>
            </a:r>
            <a:r>
              <a:rPr lang="en-US" sz="4800" dirty="0" smtClean="0"/>
              <a:t>Chapter 3</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June 15,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Step </a:t>
            </a:r>
            <a:r>
              <a:rPr lang="en-US" altLang="en-US" sz="2000" dirty="0" smtClean="0"/>
              <a:t>1: Buying </a:t>
            </a:r>
            <a:r>
              <a:rPr lang="en-US" altLang="en-US" sz="2000" dirty="0"/>
              <a:t>Intentions Survey</a:t>
            </a:r>
          </a:p>
          <a:p>
            <a:pPr>
              <a:buFont typeface="Wingdings" panose="05000000000000000000" pitchFamily="2" charset="2"/>
              <a:buChar char="§"/>
            </a:pPr>
            <a:r>
              <a:rPr lang="en-US" altLang="en-US" sz="2000" dirty="0"/>
              <a:t>Is an instrument that is used to gauge customer interest in a product or service.</a:t>
            </a:r>
          </a:p>
          <a:p>
            <a:pPr>
              <a:buFont typeface="Wingdings" panose="05000000000000000000" pitchFamily="2" charset="2"/>
              <a:buChar char="§"/>
            </a:pPr>
            <a:r>
              <a:rPr lang="en-US" altLang="en-US" sz="2000" dirty="0"/>
              <a:t>It consists of a concept statement or a similar description of a product or survey with a short survey attached to gauge customer interest. </a:t>
            </a:r>
          </a:p>
          <a:p>
            <a:pPr>
              <a:buFont typeface="Wingdings" panose="05000000000000000000" pitchFamily="2" charset="2"/>
              <a:buChar char="§"/>
            </a:pPr>
            <a:r>
              <a:rPr lang="en-US" altLang="en-US" sz="2000" dirty="0"/>
              <a:t>Internet sites like </a:t>
            </a:r>
            <a:r>
              <a:rPr lang="en-US" altLang="en-US" sz="2000" dirty="0" err="1"/>
              <a:t>SurveyMonkey</a:t>
            </a:r>
            <a:r>
              <a:rPr lang="en-US" altLang="en-US" sz="2000" dirty="0"/>
              <a:t> make administering a buying intentions survey easy and affordable.</a:t>
            </a:r>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477464" cy="314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3450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952" y="1278344"/>
            <a:ext cx="5340096" cy="4343400"/>
          </a:xfrm>
        </p:spPr>
        <p:txBody>
          <a:bodyPr/>
          <a:lstStyle/>
          <a:p>
            <a:pPr marL="0" indent="0">
              <a:buNone/>
            </a:pPr>
            <a:r>
              <a:rPr lang="en-US" b="1" dirty="0" smtClean="0"/>
              <a:t>Part 1: Product Service Feasibility</a:t>
            </a:r>
          </a:p>
          <a:p>
            <a:pPr marL="0" indent="0">
              <a:buNone/>
            </a:pPr>
            <a:r>
              <a:rPr lang="en-US" altLang="en-US" sz="2000" dirty="0" smtClean="0"/>
              <a:t>Step 2</a:t>
            </a:r>
            <a:r>
              <a:rPr lang="en-US" altLang="en-US" sz="2000" dirty="0"/>
              <a:t>: Library, Internet, and Gumshoe Research</a:t>
            </a:r>
          </a:p>
          <a:p>
            <a:pPr>
              <a:buFont typeface="Wingdings" panose="05000000000000000000" pitchFamily="2" charset="2"/>
              <a:buChar char="§"/>
            </a:pPr>
            <a:r>
              <a:rPr lang="en-US" altLang="en-US" sz="1800" dirty="0"/>
              <a:t>The second way to assess the demand for a product or service is by conducting library, Internet, and gumshoe research.</a:t>
            </a:r>
          </a:p>
          <a:p>
            <a:pPr>
              <a:buFont typeface="Wingdings" panose="05000000000000000000" pitchFamily="2" charset="2"/>
              <a:buChar char="§"/>
            </a:pPr>
            <a:r>
              <a:rPr lang="en-US" altLang="en-US" sz="1800" dirty="0"/>
              <a:t>Reference librarians can often point you toward resources to help you investigate a business idea, such as industry-specific trade journals and industry reports.</a:t>
            </a:r>
          </a:p>
          <a:p>
            <a:pPr>
              <a:buFont typeface="Wingdings" panose="05000000000000000000" pitchFamily="2" charset="2"/>
              <a:buChar char="§"/>
            </a:pPr>
            <a:r>
              <a:rPr lang="en-US" altLang="en-US" sz="1800" dirty="0"/>
              <a:t>Internet searches can often yield important information about the potential viability of a product or service idea</a:t>
            </a:r>
            <a:r>
              <a:rPr lang="en-US" altLang="en-US" sz="1800" dirty="0" smtClean="0"/>
              <a:t>.</a:t>
            </a:r>
          </a:p>
          <a:p>
            <a:pPr marL="0" indent="0">
              <a:buNone/>
            </a:pPr>
            <a:endParaRPr lang="en-US" altLang="en-US" sz="1800" dirty="0" smtClean="0"/>
          </a:p>
          <a:p>
            <a:pPr marL="0" indent="0">
              <a:buNone/>
            </a:pPr>
            <a:endParaRPr lang="en-US" altLang="en-US" sz="2000" dirty="0" smtClean="0"/>
          </a:p>
          <a:p>
            <a:pPr marL="0" indent="0">
              <a:buNone/>
            </a:pPr>
            <a:endParaRPr lang="en-US" altLang="en-US" sz="2000" dirty="0"/>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
        <p:nvSpPr>
          <p:cNvPr id="8" name="Rectangle 7"/>
          <p:cNvSpPr/>
          <p:nvPr/>
        </p:nvSpPr>
        <p:spPr>
          <a:xfrm>
            <a:off x="6207145" y="4024775"/>
            <a:ext cx="5063366" cy="1200329"/>
          </a:xfrm>
          <a:prstGeom prst="rect">
            <a:avLst/>
          </a:prstGeom>
        </p:spPr>
        <p:txBody>
          <a:bodyPr wrap="square">
            <a:spAutoFit/>
          </a:bodyPr>
          <a:lstStyle/>
          <a:p>
            <a:pPr marL="0" indent="0">
              <a:buNone/>
            </a:pPr>
            <a:r>
              <a:rPr lang="en-US" altLang="en-US" dirty="0"/>
              <a:t>One of the most effective things </a:t>
            </a:r>
            <a:r>
              <a:rPr lang="en-US" altLang="en-US" dirty="0" smtClean="0"/>
              <a:t>an entrepreneur can </a:t>
            </a:r>
            <a:r>
              <a:rPr lang="en-US" altLang="en-US" dirty="0"/>
              <a:t>do to conduct a </a:t>
            </a:r>
            <a:r>
              <a:rPr lang="en-US" altLang="en-US" dirty="0" smtClean="0"/>
              <a:t>thorough product/service </a:t>
            </a:r>
            <a:r>
              <a:rPr lang="en-US" altLang="en-US" dirty="0"/>
              <a:t>feasibility analysis is to hit </a:t>
            </a:r>
            <a:r>
              <a:rPr lang="en-US" altLang="en-US" dirty="0" smtClean="0"/>
              <a:t>the streets </a:t>
            </a:r>
            <a:r>
              <a:rPr lang="en-US" altLang="en-US" dirty="0"/>
              <a:t>and talk to potential customers.</a:t>
            </a:r>
            <a:endParaRPr lang="en-US" altLang="en-US" dirty="0"/>
          </a:p>
        </p:txBody>
      </p:sp>
    </p:spTree>
    <p:extLst>
      <p:ext uri="{BB962C8B-B14F-4D97-AF65-F5344CB8AC3E}">
        <p14:creationId xmlns:p14="http://schemas.microsoft.com/office/powerpoint/2010/main" val="33375680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marL="0" indent="0">
              <a:buNone/>
            </a:pPr>
            <a:r>
              <a:rPr lang="en-US" dirty="0" smtClean="0"/>
              <a:t>Purpose</a:t>
            </a:r>
          </a:p>
          <a:p>
            <a:pPr>
              <a:buFont typeface="Wingdings" panose="05000000000000000000" pitchFamily="2" charset="2"/>
              <a:buChar char="§"/>
            </a:pPr>
            <a:r>
              <a:rPr lang="en-US" sz="2000" dirty="0" smtClean="0"/>
              <a:t>Is </a:t>
            </a:r>
            <a:r>
              <a:rPr lang="en-US" sz="2000" dirty="0"/>
              <a:t>an assessment of the </a:t>
            </a:r>
            <a:r>
              <a:rPr lang="en-US" sz="2000" dirty="0" smtClean="0"/>
              <a:t>overall appeal </a:t>
            </a:r>
            <a:r>
              <a:rPr lang="en-US" sz="2000" dirty="0"/>
              <a:t>of the industry and the </a:t>
            </a:r>
            <a:r>
              <a:rPr lang="en-US" sz="2000" dirty="0" smtClean="0"/>
              <a:t>target </a:t>
            </a:r>
            <a:r>
              <a:rPr lang="en-US" sz="2000" dirty="0"/>
              <a:t>market for the </a:t>
            </a:r>
            <a:r>
              <a:rPr lang="en-US" sz="2000" dirty="0" smtClean="0"/>
              <a:t>proposed </a:t>
            </a:r>
            <a:r>
              <a:rPr lang="en-US" sz="2000" dirty="0"/>
              <a:t>business.</a:t>
            </a:r>
          </a:p>
          <a:p>
            <a:pPr>
              <a:buFont typeface="Wingdings" panose="05000000000000000000" pitchFamily="2" charset="2"/>
              <a:buChar char="§"/>
            </a:pPr>
            <a:r>
              <a:rPr lang="en-US" sz="2000" dirty="0" smtClean="0"/>
              <a:t>An </a:t>
            </a:r>
            <a:r>
              <a:rPr lang="en-US" sz="2000" dirty="0"/>
              <a:t>industry is a group of </a:t>
            </a:r>
            <a:r>
              <a:rPr lang="en-US" sz="2000" dirty="0" smtClean="0"/>
              <a:t>firms producing </a:t>
            </a:r>
            <a:r>
              <a:rPr lang="en-US" sz="2000" dirty="0"/>
              <a:t>a similar product </a:t>
            </a:r>
            <a:r>
              <a:rPr lang="en-US" sz="2000" dirty="0" smtClean="0"/>
              <a:t>or service</a:t>
            </a:r>
            <a:r>
              <a:rPr lang="en-US" sz="2000" dirty="0"/>
              <a:t>.</a:t>
            </a:r>
          </a:p>
          <a:p>
            <a:pPr>
              <a:buFont typeface="Wingdings" panose="05000000000000000000" pitchFamily="2" charset="2"/>
              <a:buChar char="§"/>
            </a:pPr>
            <a:r>
              <a:rPr lang="en-US" sz="2000" dirty="0" smtClean="0"/>
              <a:t>A </a:t>
            </a:r>
            <a:r>
              <a:rPr lang="en-US" sz="2000" dirty="0"/>
              <a:t>firm’s target market is the </a:t>
            </a:r>
            <a:r>
              <a:rPr lang="en-US" sz="2000" dirty="0" smtClean="0"/>
              <a:t>limited </a:t>
            </a:r>
            <a:r>
              <a:rPr lang="en-US" sz="2000" dirty="0"/>
              <a:t>portion of the industry it </a:t>
            </a:r>
            <a:r>
              <a:rPr lang="en-US" sz="2000" dirty="0" smtClean="0"/>
              <a:t>plans </a:t>
            </a:r>
            <a:r>
              <a:rPr lang="en-US" sz="2000" dirty="0"/>
              <a:t>to go after.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
        <p:nvSpPr>
          <p:cNvPr id="7" name="Rectangle 8"/>
          <p:cNvSpPr>
            <a:spLocks noChangeArrowheads="1"/>
          </p:cNvSpPr>
          <p:nvPr/>
        </p:nvSpPr>
        <p:spPr bwMode="auto">
          <a:xfrm>
            <a:off x="7127748" y="2674089"/>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 Attractiveness</a:t>
            </a:r>
          </a:p>
        </p:txBody>
      </p:sp>
      <p:sp>
        <p:nvSpPr>
          <p:cNvPr id="8" name="Rectangle 8"/>
          <p:cNvSpPr>
            <a:spLocks noChangeArrowheads="1"/>
          </p:cNvSpPr>
          <p:nvPr/>
        </p:nvSpPr>
        <p:spPr bwMode="auto">
          <a:xfrm>
            <a:off x="7127748" y="404810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Target Market </a:t>
            </a:r>
          </a:p>
          <a:p>
            <a:pPr algn="ctr" eaLnBrk="1" hangingPunct="1"/>
            <a:r>
              <a:rPr lang="en-US" altLang="en-US" sz="2400"/>
              <a:t>Attractiveness</a:t>
            </a:r>
          </a:p>
        </p:txBody>
      </p:sp>
      <p:sp>
        <p:nvSpPr>
          <p:cNvPr id="9" name="Rectangle 8"/>
          <p:cNvSpPr/>
          <p:nvPr/>
        </p:nvSpPr>
        <p:spPr>
          <a:xfrm>
            <a:off x="5486400" y="1809145"/>
            <a:ext cx="6096000" cy="646331"/>
          </a:xfrm>
          <a:prstGeom prst="rect">
            <a:avLst/>
          </a:prstGeom>
        </p:spPr>
        <p:txBody>
          <a:bodyPr>
            <a:spAutoFit/>
          </a:bodyPr>
          <a:lstStyle/>
          <a:p>
            <a:pPr algn="ctr" eaLnBrk="1" hangingPunct="1"/>
            <a:r>
              <a:rPr lang="en-US" altLang="en-US" dirty="0"/>
              <a:t>Components of industry/target market </a:t>
            </a:r>
          </a:p>
          <a:p>
            <a:pPr algn="ctr" eaLnBrk="1" hangingPunct="1"/>
            <a:r>
              <a:rPr lang="en-US" altLang="en-US" dirty="0"/>
              <a:t>feasibility analysis</a:t>
            </a:r>
            <a:endParaRPr lang="en-US" altLang="en-US" dirty="0"/>
          </a:p>
        </p:txBody>
      </p:sp>
    </p:spTree>
    <p:extLst>
      <p:ext uri="{BB962C8B-B14F-4D97-AF65-F5344CB8AC3E}">
        <p14:creationId xmlns:p14="http://schemas.microsoft.com/office/powerpoint/2010/main" val="3291552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949696" y="1606183"/>
            <a:ext cx="4852983" cy="410881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a:buFont typeface="Wingdings" panose="05000000000000000000" pitchFamily="2" charset="2"/>
              <a:buChar char="§"/>
            </a:pPr>
            <a:r>
              <a:rPr lang="en-US" altLang="en-US" dirty="0">
                <a:latin typeface="Calibri" panose="020F0502020204030204" pitchFamily="34" charset="0"/>
              </a:rPr>
              <a:t>Industry Attractiveness</a:t>
            </a:r>
          </a:p>
          <a:p>
            <a:pPr lvl="1"/>
            <a:r>
              <a:rPr lang="en-US" altLang="en-US" dirty="0">
                <a:latin typeface="Calibri" panose="020F0502020204030204" pitchFamily="34" charset="0"/>
              </a:rPr>
              <a:t>Industries vary in terms of their overall attractiveness.</a:t>
            </a:r>
          </a:p>
          <a:p>
            <a:pPr lvl="1"/>
            <a:r>
              <a:rPr lang="en-US" altLang="en-US" dirty="0">
                <a:latin typeface="Calibri" panose="020F0502020204030204" pitchFamily="34" charset="0"/>
              </a:rPr>
              <a:t>In general, the most attractive industries have the characteristics depicted on the next slide.</a:t>
            </a:r>
          </a:p>
          <a:p>
            <a:pPr lvl="1"/>
            <a:r>
              <a:rPr lang="en-US" altLang="en-US" dirty="0">
                <a:latin typeface="Calibri" panose="020F0502020204030204" pitchFamily="34" charset="0"/>
              </a:rPr>
              <a:t>Particularly important—the degree to which environmental and business trends are moving in favor rather than against the industry.  </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
        <p:nvSpPr>
          <p:cNvPr id="8" name="Rectangle 7"/>
          <p:cNvSpPr/>
          <p:nvPr/>
        </p:nvSpPr>
        <p:spPr>
          <a:xfrm>
            <a:off x="5949696" y="1606183"/>
            <a:ext cx="4852983" cy="4108817"/>
          </a:xfrm>
          <a:prstGeom prst="rect">
            <a:avLst/>
          </a:prstGeom>
        </p:spPr>
        <p:txBody>
          <a:bodyPr wrap="square">
            <a:spAutoFit/>
          </a:bodyPr>
          <a:lstStyle/>
          <a:p>
            <a:pPr eaLnBrk="1" hangingPunct="1">
              <a:spcBef>
                <a:spcPct val="50000"/>
              </a:spcBef>
              <a:buFontTx/>
              <a:buChar char="•"/>
            </a:pPr>
            <a:r>
              <a:rPr lang="en-US" altLang="en-US" sz="1400" b="1" dirty="0"/>
              <a:t> </a:t>
            </a:r>
            <a:r>
              <a:rPr lang="en-US" altLang="en-US" dirty="0"/>
              <a:t>Are young rather than old</a:t>
            </a:r>
          </a:p>
          <a:p>
            <a:pPr eaLnBrk="1" hangingPunct="1">
              <a:spcBef>
                <a:spcPct val="50000"/>
              </a:spcBef>
              <a:buFontTx/>
              <a:buChar char="•"/>
            </a:pPr>
            <a:r>
              <a:rPr lang="en-US" altLang="en-US" dirty="0"/>
              <a:t> Are early rather than late in their life cycle</a:t>
            </a:r>
          </a:p>
          <a:p>
            <a:pPr eaLnBrk="1" hangingPunct="1">
              <a:spcBef>
                <a:spcPct val="50000"/>
              </a:spcBef>
              <a:buFontTx/>
              <a:buChar char="•"/>
            </a:pPr>
            <a:r>
              <a:rPr lang="en-US" altLang="en-US" dirty="0"/>
              <a:t> Are fragmented rather than concentrated</a:t>
            </a:r>
          </a:p>
          <a:p>
            <a:pPr eaLnBrk="1" hangingPunct="1">
              <a:spcBef>
                <a:spcPct val="50000"/>
              </a:spcBef>
              <a:buFontTx/>
              <a:buChar char="•"/>
            </a:pPr>
            <a:r>
              <a:rPr lang="en-US" altLang="en-US" dirty="0"/>
              <a:t> Are growing rather than shrinking</a:t>
            </a:r>
          </a:p>
          <a:p>
            <a:pPr eaLnBrk="1" hangingPunct="1">
              <a:spcBef>
                <a:spcPct val="50000"/>
              </a:spcBef>
              <a:buFontTx/>
              <a:buChar char="•"/>
            </a:pPr>
            <a:r>
              <a:rPr lang="en-US" altLang="en-US" dirty="0"/>
              <a:t> Are selling products and services that customers “must have” rather than </a:t>
            </a:r>
            <a:br>
              <a:rPr lang="en-US" altLang="en-US" dirty="0"/>
            </a:br>
            <a:r>
              <a:rPr lang="en-US" altLang="en-US" dirty="0"/>
              <a:t>  “want to have”</a:t>
            </a:r>
          </a:p>
          <a:p>
            <a:pPr eaLnBrk="1" hangingPunct="1">
              <a:spcBef>
                <a:spcPct val="50000"/>
              </a:spcBef>
              <a:buFontTx/>
              <a:buChar char="•"/>
            </a:pPr>
            <a:r>
              <a:rPr lang="en-US" altLang="en-US" dirty="0"/>
              <a:t> Are not crowded</a:t>
            </a:r>
          </a:p>
          <a:p>
            <a:pPr eaLnBrk="1" hangingPunct="1">
              <a:spcBef>
                <a:spcPct val="50000"/>
              </a:spcBef>
              <a:buFontTx/>
              <a:buChar char="•"/>
            </a:pPr>
            <a:r>
              <a:rPr lang="en-US" altLang="en-US" dirty="0"/>
              <a:t> Have high rather than low operating margins</a:t>
            </a:r>
          </a:p>
          <a:p>
            <a:pPr eaLnBrk="1" hangingPunct="1">
              <a:spcBef>
                <a:spcPct val="50000"/>
              </a:spcBef>
              <a:buFontTx/>
              <a:buChar char="•"/>
            </a:pPr>
            <a:r>
              <a:rPr lang="en-US" altLang="en-US" dirty="0"/>
              <a:t> Are not highly dependent on the historically low price of key raw materials</a:t>
            </a:r>
            <a:endParaRPr lang="en-US" altLang="en-US" dirty="0"/>
          </a:p>
        </p:txBody>
      </p:sp>
    </p:spTree>
    <p:extLst>
      <p:ext uri="{BB962C8B-B14F-4D97-AF65-F5344CB8AC3E}">
        <p14:creationId xmlns:p14="http://schemas.microsoft.com/office/powerpoint/2010/main" val="93034805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904" y="1395412"/>
            <a:ext cx="5340096" cy="4343400"/>
          </a:xfrm>
        </p:spPr>
        <p:txBody>
          <a:bodyPr/>
          <a:lstStyle/>
          <a:p>
            <a:pPr marL="0" indent="0">
              <a:buNone/>
            </a:pPr>
            <a:r>
              <a:rPr lang="en-US" b="1" dirty="0" smtClean="0">
                <a:latin typeface="Calibri" panose="020F0502020204030204" pitchFamily="34" charset="0"/>
              </a:rPr>
              <a:t>Part 2: Industry and Target Market Feasibility </a:t>
            </a:r>
          </a:p>
          <a:p>
            <a:pPr>
              <a:buFont typeface="Wingdings" panose="05000000000000000000" pitchFamily="2" charset="2"/>
              <a:buChar char="§"/>
            </a:pPr>
            <a:r>
              <a:rPr lang="en-US" altLang="en-US" dirty="0">
                <a:latin typeface="Calibri" panose="020F0502020204030204" pitchFamily="34" charset="0"/>
              </a:rPr>
              <a:t>Target Market Attractiveness</a:t>
            </a:r>
          </a:p>
          <a:p>
            <a:pPr lvl="1"/>
            <a:r>
              <a:rPr lang="en-US" altLang="en-US" dirty="0">
                <a:latin typeface="Calibri" panose="020F0502020204030204" pitchFamily="34" charset="0"/>
              </a:rPr>
              <a:t>The challenge in identifying an attractive target market is to find a market that’s large enough for the proposed business but is yet small enough to avoid attracting larger competitors.</a:t>
            </a:r>
          </a:p>
          <a:p>
            <a:pPr lvl="1"/>
            <a:r>
              <a:rPr lang="en-US" altLang="en-US" dirty="0">
                <a:latin typeface="Calibri" panose="020F0502020204030204" pitchFamily="34" charset="0"/>
              </a:rPr>
              <a:t>Assessing the attractiveness of a target market is tougher than an entire industry.</a:t>
            </a:r>
          </a:p>
          <a:p>
            <a:pPr lvl="1"/>
            <a:r>
              <a:rPr lang="en-US" altLang="en-US" dirty="0">
                <a:latin typeface="Calibri" panose="020F0502020204030204" pitchFamily="34" charset="0"/>
              </a:rPr>
              <a:t>Often, considerable ingenuity must be employed to find information to assess the attractiveness of a specific target market.</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Tree>
    <p:extLst>
      <p:ext uri="{BB962C8B-B14F-4D97-AF65-F5344CB8AC3E}">
        <p14:creationId xmlns:p14="http://schemas.microsoft.com/office/powerpoint/2010/main" val="148362819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smtClean="0"/>
              <a:t>Purpose</a:t>
            </a:r>
          </a:p>
          <a:p>
            <a:pPr>
              <a:buFont typeface="Wingdings" panose="05000000000000000000" pitchFamily="2" charset="2"/>
              <a:buChar char="§"/>
            </a:pPr>
            <a:r>
              <a:rPr lang="en-US" altLang="en-US" dirty="0" smtClean="0"/>
              <a:t>Is </a:t>
            </a:r>
            <a:r>
              <a:rPr lang="en-US" altLang="en-US" dirty="0"/>
              <a:t>conducted to </a:t>
            </a:r>
            <a:r>
              <a:rPr lang="en-US" altLang="en-US" dirty="0" smtClean="0"/>
              <a:t>determine whether </a:t>
            </a:r>
            <a:r>
              <a:rPr lang="en-US" altLang="en-US" dirty="0"/>
              <a:t>a proposed business </a:t>
            </a:r>
            <a:r>
              <a:rPr lang="en-US" altLang="en-US" dirty="0" smtClean="0"/>
              <a:t>has sufficient </a:t>
            </a:r>
            <a:r>
              <a:rPr lang="en-US" altLang="en-US" dirty="0"/>
              <a:t>management </a:t>
            </a:r>
            <a:r>
              <a:rPr lang="en-US" altLang="en-US" dirty="0" smtClean="0"/>
              <a:t>expertise, organizational </a:t>
            </a:r>
            <a:r>
              <a:rPr lang="en-US" altLang="en-US" dirty="0"/>
              <a:t>competence, </a:t>
            </a:r>
            <a:r>
              <a:rPr lang="en-US" altLang="en-US" dirty="0" smtClean="0"/>
              <a:t>and resources </a:t>
            </a:r>
            <a:r>
              <a:rPr lang="en-US" altLang="en-US" dirty="0"/>
              <a:t>to successfully </a:t>
            </a:r>
            <a:r>
              <a:rPr lang="en-US" altLang="en-US" dirty="0" smtClean="0"/>
              <a:t>launch a </a:t>
            </a:r>
            <a:r>
              <a:rPr lang="en-US" altLang="en-US" dirty="0"/>
              <a:t>business.</a:t>
            </a:r>
          </a:p>
          <a:p>
            <a:pPr>
              <a:buFont typeface="Wingdings" panose="05000000000000000000" pitchFamily="2" charset="2"/>
              <a:buChar char="§"/>
            </a:pPr>
            <a:r>
              <a:rPr lang="en-US" altLang="en-US" dirty="0" smtClean="0"/>
              <a:t>Focuses </a:t>
            </a:r>
            <a:r>
              <a:rPr lang="en-US" altLang="en-US" dirty="0"/>
              <a:t>on non-financial resources.</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7" name="Rectangle 6"/>
          <p:cNvSpPr/>
          <p:nvPr/>
        </p:nvSpPr>
        <p:spPr>
          <a:xfrm>
            <a:off x="5121349" y="1968151"/>
            <a:ext cx="6096000" cy="646331"/>
          </a:xfrm>
          <a:prstGeom prst="rect">
            <a:avLst/>
          </a:prstGeom>
        </p:spPr>
        <p:txBody>
          <a:bodyPr>
            <a:spAutoFit/>
          </a:bodyPr>
          <a:lstStyle/>
          <a:p>
            <a:pPr algn="ctr" eaLnBrk="1" hangingPunct="1"/>
            <a:r>
              <a:rPr lang="en-US" altLang="en-US" dirty="0"/>
              <a:t>Components of organizational </a:t>
            </a:r>
          </a:p>
          <a:p>
            <a:pPr algn="ctr" eaLnBrk="1" hangingPunct="1"/>
            <a:r>
              <a:rPr lang="en-US" altLang="en-US" dirty="0"/>
              <a:t>feasibility analysis</a:t>
            </a:r>
            <a:endParaRPr lang="en-US" altLang="en-US" dirty="0"/>
          </a:p>
        </p:txBody>
      </p:sp>
      <p:sp>
        <p:nvSpPr>
          <p:cNvPr id="8" name="Rectangle 8"/>
          <p:cNvSpPr>
            <a:spLocks noChangeArrowheads="1"/>
          </p:cNvSpPr>
          <p:nvPr/>
        </p:nvSpPr>
        <p:spPr bwMode="auto">
          <a:xfrm>
            <a:off x="6632944" y="2794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Management Prowess</a:t>
            </a:r>
          </a:p>
        </p:txBody>
      </p:sp>
      <p:sp>
        <p:nvSpPr>
          <p:cNvPr id="9" name="Rectangle 8"/>
          <p:cNvSpPr>
            <a:spLocks noChangeArrowheads="1"/>
          </p:cNvSpPr>
          <p:nvPr/>
        </p:nvSpPr>
        <p:spPr bwMode="auto">
          <a:xfrm>
            <a:off x="6632944" y="4318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Resource Sufficiency</a:t>
            </a:r>
          </a:p>
        </p:txBody>
      </p:sp>
    </p:spTree>
    <p:extLst>
      <p:ext uri="{BB962C8B-B14F-4D97-AF65-F5344CB8AC3E}">
        <p14:creationId xmlns:p14="http://schemas.microsoft.com/office/powerpoint/2010/main" val="384261495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3: Organizational Feasibility </a:t>
            </a:r>
            <a:r>
              <a:rPr lang="en-US" b="1" dirty="0"/>
              <a:t/>
            </a:r>
            <a:br>
              <a:rPr lang="en-US" b="1" dirty="0"/>
            </a:br>
            <a:r>
              <a:rPr lang="en-US" dirty="0"/>
              <a:t>Management Prowess</a:t>
            </a:r>
          </a:p>
          <a:p>
            <a:pPr>
              <a:buFont typeface="Wingdings" panose="05000000000000000000" pitchFamily="2" charset="2"/>
              <a:buChar char="§"/>
            </a:pPr>
            <a:r>
              <a:rPr lang="en-US" sz="1800" dirty="0"/>
              <a:t>A proposed business should candidly evaluate the prowess, or ability, of its management team to satisfy itself that management has the requisite passion and expertise to launch the venture.</a:t>
            </a:r>
          </a:p>
          <a:p>
            <a:pPr>
              <a:buFont typeface="Wingdings" panose="05000000000000000000" pitchFamily="2" charset="2"/>
              <a:buChar char="§"/>
            </a:pPr>
            <a:r>
              <a:rPr lang="en-US" sz="1800" dirty="0"/>
              <a:t>Two of the most important factors in this area </a:t>
            </a:r>
            <a:r>
              <a:rPr lang="en-US" sz="1800" dirty="0" smtClean="0"/>
              <a:t>are:</a:t>
            </a:r>
          </a:p>
          <a:p>
            <a:pPr lvl="1">
              <a:buFont typeface="Arial" panose="020B0604020202020204" pitchFamily="34" charset="0"/>
              <a:buChar char="•"/>
            </a:pPr>
            <a:r>
              <a:rPr lang="en-US" sz="1600" dirty="0" smtClean="0"/>
              <a:t>The </a:t>
            </a:r>
            <a:r>
              <a:rPr lang="en-US" sz="1600" dirty="0"/>
              <a:t>passion that the sole entrepreneur or the founding team has for the business </a:t>
            </a:r>
            <a:r>
              <a:rPr lang="en-US" sz="1600" dirty="0" smtClean="0"/>
              <a:t>idea.</a:t>
            </a:r>
          </a:p>
          <a:p>
            <a:pPr lvl="1">
              <a:buFont typeface="Arial" panose="020B0604020202020204" pitchFamily="34" charset="0"/>
              <a:buChar char="•"/>
            </a:pPr>
            <a:r>
              <a:rPr lang="en-US" sz="1600" dirty="0"/>
              <a:t>The </a:t>
            </a:r>
            <a:r>
              <a:rPr lang="en-US" sz="1600" dirty="0"/>
              <a:t>extent to which the sole entrepreneur or the founding team understands the markets in which the firm will participate. </a:t>
            </a:r>
          </a:p>
          <a:p>
            <a:pPr marL="0" indent="0">
              <a:buNone/>
            </a:pPr>
            <a:endParaRPr lang="en-US" b="1" dirty="0"/>
          </a:p>
        </p:txBody>
      </p:sp>
      <p:sp>
        <p:nvSpPr>
          <p:cNvPr id="3" name="Content Placeholder 2"/>
          <p:cNvSpPr>
            <a:spLocks noGrp="1"/>
          </p:cNvSpPr>
          <p:nvPr>
            <p:ph idx="10"/>
          </p:nvPr>
        </p:nvSpPr>
        <p:spPr/>
        <p:txBody>
          <a:bodyPr/>
          <a:lstStyle/>
          <a:p>
            <a:endParaRPr lang="en-US"/>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Tree>
    <p:extLst>
      <p:ext uri="{BB962C8B-B14F-4D97-AF65-F5344CB8AC3E}">
        <p14:creationId xmlns:p14="http://schemas.microsoft.com/office/powerpoint/2010/main" val="123297436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103089" y="1720429"/>
            <a:ext cx="5479311" cy="38060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a:t>Resource Sufficiency</a:t>
            </a:r>
          </a:p>
          <a:p>
            <a:pPr>
              <a:buFont typeface="Wingdings" panose="05000000000000000000" pitchFamily="2" charset="2"/>
              <a:buChar char="§"/>
            </a:pPr>
            <a:r>
              <a:rPr lang="en-US" sz="1800" dirty="0"/>
              <a:t>This topic pertains to an assessment of whether an entrepreneur has sufficient resources to launch the proposed </a:t>
            </a:r>
            <a:r>
              <a:rPr lang="en-US" sz="1800" dirty="0" smtClean="0"/>
              <a:t>venture.</a:t>
            </a:r>
          </a:p>
          <a:p>
            <a:pPr>
              <a:buFont typeface="Wingdings" panose="05000000000000000000" pitchFamily="2" charset="2"/>
              <a:buChar char="§"/>
            </a:pPr>
            <a:r>
              <a:rPr lang="en-US" sz="1800" dirty="0" smtClean="0"/>
              <a:t>To </a:t>
            </a:r>
            <a:r>
              <a:rPr lang="en-US" sz="1800" dirty="0"/>
              <a:t>test resource sufficiency, a firm should list the 6 to 12 most critical nonfinancial resources that will be needed to move the business idea forward </a:t>
            </a:r>
            <a:r>
              <a:rPr lang="en-US" sz="1800" dirty="0" smtClean="0"/>
              <a:t>successfully.</a:t>
            </a:r>
          </a:p>
          <a:p>
            <a:pPr>
              <a:buFont typeface="Wingdings" panose="05000000000000000000" pitchFamily="2" charset="2"/>
              <a:buChar char="§"/>
            </a:pPr>
            <a:r>
              <a:rPr lang="en-US" sz="1800" dirty="0" smtClean="0"/>
              <a:t>If </a:t>
            </a:r>
            <a:r>
              <a:rPr lang="en-US" sz="1800" dirty="0"/>
              <a:t>critical resources are not available in certain areas, it may be impractical to proceed with the business idea.  </a:t>
            </a:r>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
        <p:nvSpPr>
          <p:cNvPr id="7" name="Rectangle 6"/>
          <p:cNvSpPr/>
          <p:nvPr/>
        </p:nvSpPr>
        <p:spPr>
          <a:xfrm>
            <a:off x="6103089" y="1840561"/>
            <a:ext cx="5479311" cy="646331"/>
          </a:xfrm>
          <a:prstGeom prst="rect">
            <a:avLst/>
          </a:prstGeom>
        </p:spPr>
        <p:txBody>
          <a:bodyPr wrap="square">
            <a:spAutoFit/>
          </a:bodyPr>
          <a:lstStyle/>
          <a:p>
            <a:pPr algn="ctr" eaLnBrk="1" hangingPunct="1">
              <a:spcBef>
                <a:spcPct val="50000"/>
              </a:spcBef>
            </a:pPr>
            <a:r>
              <a:rPr lang="en-US" altLang="en-US" dirty="0">
                <a:latin typeface="Calibri" panose="020F0502020204030204" pitchFamily="34" charset="0"/>
              </a:rPr>
              <a:t>Examples of nonfinancial resources that may be critical to the successful launch of a new business</a:t>
            </a:r>
            <a:endParaRPr lang="en-US" altLang="en-US" dirty="0">
              <a:latin typeface="Calibri" panose="020F0502020204030204" pitchFamily="34" charset="0"/>
            </a:endParaRPr>
          </a:p>
        </p:txBody>
      </p:sp>
      <p:sp>
        <p:nvSpPr>
          <p:cNvPr id="8" name="Rectangle 7"/>
          <p:cNvSpPr/>
          <p:nvPr/>
        </p:nvSpPr>
        <p:spPr>
          <a:xfrm>
            <a:off x="6729417" y="2607024"/>
            <a:ext cx="4668685" cy="2462213"/>
          </a:xfrm>
          <a:prstGeom prst="rect">
            <a:avLst/>
          </a:prstGeom>
        </p:spPr>
        <p:txBody>
          <a:bodyPr wrap="square">
            <a:spAutoFit/>
          </a:bodyPr>
          <a:lstStyle/>
          <a:p>
            <a:pPr eaLnBrk="1" hangingPunct="1">
              <a:spcBef>
                <a:spcPct val="50000"/>
              </a:spcBef>
              <a:buFontTx/>
              <a:buChar char="•"/>
            </a:pPr>
            <a:r>
              <a:rPr lang="en-US" altLang="en-US" sz="1100" b="1" dirty="0">
                <a:latin typeface="Calibri" panose="020F0502020204030204" pitchFamily="34" charset="0"/>
              </a:rPr>
              <a:t> </a:t>
            </a:r>
            <a:r>
              <a:rPr lang="en-US" altLang="en-US" sz="1400" dirty="0">
                <a:latin typeface="Calibri" panose="020F0502020204030204" pitchFamily="34" charset="0"/>
              </a:rPr>
              <a:t>Affordable office space</a:t>
            </a:r>
          </a:p>
          <a:p>
            <a:pPr eaLnBrk="1" hangingPunct="1">
              <a:spcBef>
                <a:spcPct val="50000"/>
              </a:spcBef>
              <a:buFontTx/>
              <a:buChar char="•"/>
            </a:pPr>
            <a:r>
              <a:rPr lang="en-US" altLang="en-US" sz="1400" dirty="0">
                <a:latin typeface="Calibri" panose="020F0502020204030204" pitchFamily="34" charset="0"/>
              </a:rPr>
              <a:t> Lab space, manufacturing space, or space to launch a service business  </a:t>
            </a:r>
          </a:p>
          <a:p>
            <a:pPr eaLnBrk="1" hangingPunct="1">
              <a:spcBef>
                <a:spcPct val="50000"/>
              </a:spcBef>
              <a:buFontTx/>
              <a:buChar char="•"/>
            </a:pPr>
            <a:r>
              <a:rPr lang="en-US" altLang="en-US" sz="1400" dirty="0">
                <a:latin typeface="Calibri" panose="020F0502020204030204" pitchFamily="34" charset="0"/>
              </a:rPr>
              <a:t> Availability of contract manufacturers or service providers</a:t>
            </a:r>
          </a:p>
          <a:p>
            <a:pPr eaLnBrk="1" hangingPunct="1">
              <a:spcBef>
                <a:spcPct val="50000"/>
              </a:spcBef>
              <a:buFontTx/>
              <a:buChar char="•"/>
            </a:pPr>
            <a:r>
              <a:rPr lang="en-US" altLang="en-US" sz="1400" dirty="0">
                <a:latin typeface="Calibri" panose="020F0502020204030204" pitchFamily="34" charset="0"/>
              </a:rPr>
              <a:t> Key management employees (now and in the future)</a:t>
            </a:r>
          </a:p>
          <a:p>
            <a:pPr eaLnBrk="1" hangingPunct="1">
              <a:spcBef>
                <a:spcPct val="50000"/>
              </a:spcBef>
              <a:buFontTx/>
              <a:buChar char="•"/>
            </a:pPr>
            <a:r>
              <a:rPr lang="en-US" altLang="en-US" sz="1400" dirty="0">
                <a:latin typeface="Calibri" panose="020F0502020204030204" pitchFamily="34" charset="0"/>
              </a:rPr>
              <a:t> Key support personnel (now and in the future)</a:t>
            </a:r>
          </a:p>
          <a:p>
            <a:pPr eaLnBrk="1" hangingPunct="1">
              <a:spcBef>
                <a:spcPct val="50000"/>
              </a:spcBef>
              <a:buFontTx/>
              <a:buChar char="•"/>
            </a:pPr>
            <a:r>
              <a:rPr lang="en-US" altLang="en-US" sz="1400" dirty="0">
                <a:latin typeface="Calibri" panose="020F0502020204030204" pitchFamily="34" charset="0"/>
              </a:rPr>
              <a:t> Ability to obtain intellectual property protection</a:t>
            </a:r>
          </a:p>
          <a:p>
            <a:pPr eaLnBrk="1" hangingPunct="1">
              <a:spcBef>
                <a:spcPct val="50000"/>
              </a:spcBef>
              <a:buFontTx/>
              <a:buChar char="•"/>
            </a:pPr>
            <a:r>
              <a:rPr lang="en-US" altLang="en-US" sz="1400" dirty="0">
                <a:latin typeface="Calibri" panose="020F0502020204030204" pitchFamily="34" charset="0"/>
              </a:rPr>
              <a:t> Ability to form favorable business partnerships</a:t>
            </a:r>
            <a:endParaRPr lang="en-US" altLang="en-US" sz="1400" dirty="0">
              <a:latin typeface="Calibri" panose="020F0502020204030204" pitchFamily="34" charset="0"/>
            </a:endParaRPr>
          </a:p>
        </p:txBody>
      </p:sp>
    </p:spTree>
    <p:extLst>
      <p:ext uri="{BB962C8B-B14F-4D97-AF65-F5344CB8AC3E}">
        <p14:creationId xmlns:p14="http://schemas.microsoft.com/office/powerpoint/2010/main" val="11075041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dirty="0" smtClean="0"/>
              <a:t>Purpose </a:t>
            </a:r>
            <a:endParaRPr lang="en-US" sz="2000" dirty="0"/>
          </a:p>
          <a:p>
            <a:pPr>
              <a:buFont typeface="Wingdings" panose="05000000000000000000" pitchFamily="2" charset="2"/>
              <a:buChar char="§"/>
            </a:pPr>
            <a:r>
              <a:rPr lang="en-US" sz="2000" dirty="0" smtClean="0"/>
              <a:t>Is </a:t>
            </a:r>
            <a:r>
              <a:rPr lang="en-US" sz="2000" dirty="0"/>
              <a:t>the final component of a </a:t>
            </a:r>
            <a:r>
              <a:rPr lang="en-US" sz="2000" dirty="0" smtClean="0"/>
              <a:t>comprehensive </a:t>
            </a:r>
            <a:r>
              <a:rPr lang="en-US" sz="2000" dirty="0"/>
              <a:t>feasibility </a:t>
            </a:r>
            <a:r>
              <a:rPr lang="en-US" sz="2000" dirty="0" smtClean="0"/>
              <a:t>analysis.</a:t>
            </a:r>
          </a:p>
          <a:p>
            <a:pPr>
              <a:buFont typeface="Wingdings" panose="05000000000000000000" pitchFamily="2" charset="2"/>
              <a:buChar char="§"/>
            </a:pPr>
            <a:r>
              <a:rPr lang="en-US" sz="2000" dirty="0" smtClean="0"/>
              <a:t>A </a:t>
            </a:r>
            <a:r>
              <a:rPr lang="en-US" sz="2000" dirty="0"/>
              <a:t>preliminary financial </a:t>
            </a:r>
            <a:r>
              <a:rPr lang="en-US" sz="2000" dirty="0" smtClean="0"/>
              <a:t>assessment is </a:t>
            </a:r>
            <a:r>
              <a:rPr lang="en-US" sz="2000" dirty="0"/>
              <a:t>sufficient.</a:t>
            </a:r>
          </a:p>
          <a:p>
            <a:pPr marL="0" indent="0">
              <a:buNone/>
            </a:pPr>
            <a:endParaRPr lang="en-US" dirty="0"/>
          </a:p>
        </p:txBody>
      </p:sp>
      <p:sp>
        <p:nvSpPr>
          <p:cNvPr id="4" name="Title 3"/>
          <p:cNvSpPr>
            <a:spLocks noGrp="1"/>
          </p:cNvSpPr>
          <p:nvPr>
            <p:ph type="title"/>
          </p:nvPr>
        </p:nvSpPr>
        <p:spPr/>
        <p:txBody>
          <a:bodyPr/>
          <a:lstStyle/>
          <a:p>
            <a:r>
              <a:rPr lang="en-US" smtClean="0"/>
              <a:t>Ba 260 Lecture 3</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sp>
        <p:nvSpPr>
          <p:cNvPr id="7" name="Rectangle 8"/>
          <p:cNvSpPr>
            <a:spLocks noChangeArrowheads="1"/>
          </p:cNvSpPr>
          <p:nvPr/>
        </p:nvSpPr>
        <p:spPr bwMode="auto">
          <a:xfrm>
            <a:off x="6298024" y="232365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smtClean="0"/>
              <a:t>Total Start-Up Cash </a:t>
            </a:r>
          </a:p>
          <a:p>
            <a:pPr algn="ctr" eaLnBrk="1" hangingPunct="1"/>
            <a:r>
              <a:rPr lang="en-US" altLang="en-US" sz="2400" smtClean="0"/>
              <a:t>Needed</a:t>
            </a:r>
            <a:endParaRPr lang="en-US" altLang="en-US" sz="2400"/>
          </a:p>
        </p:txBody>
      </p:sp>
      <p:sp>
        <p:nvSpPr>
          <p:cNvPr id="8" name="Rectangle 7"/>
          <p:cNvSpPr/>
          <p:nvPr/>
        </p:nvSpPr>
        <p:spPr>
          <a:xfrm>
            <a:off x="4749214" y="1564356"/>
            <a:ext cx="6096000" cy="646331"/>
          </a:xfrm>
          <a:prstGeom prst="rect">
            <a:avLst/>
          </a:prstGeom>
        </p:spPr>
        <p:txBody>
          <a:bodyPr>
            <a:spAutoFit/>
          </a:bodyPr>
          <a:lstStyle/>
          <a:p>
            <a:pPr algn="ctr" eaLnBrk="1" hangingPunct="1"/>
            <a:r>
              <a:rPr lang="en-US" altLang="en-US" dirty="0"/>
              <a:t>Components of financial </a:t>
            </a:r>
          </a:p>
          <a:p>
            <a:pPr algn="ctr" eaLnBrk="1" hangingPunct="1"/>
            <a:r>
              <a:rPr lang="en-US" altLang="en-US" dirty="0"/>
              <a:t>feasibility analysis</a:t>
            </a:r>
            <a:endParaRPr lang="en-US" altLang="en-US" dirty="0"/>
          </a:p>
        </p:txBody>
      </p:sp>
      <p:sp>
        <p:nvSpPr>
          <p:cNvPr id="9" name="Rectangle 8"/>
          <p:cNvSpPr>
            <a:spLocks noChangeArrowheads="1"/>
          </p:cNvSpPr>
          <p:nvPr/>
        </p:nvSpPr>
        <p:spPr bwMode="auto">
          <a:xfrm>
            <a:off x="6298024" y="3603990"/>
            <a:ext cx="32004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Financial Performance of</a:t>
            </a:r>
          </a:p>
          <a:p>
            <a:pPr algn="ctr" eaLnBrk="1" hangingPunct="1"/>
            <a:r>
              <a:rPr lang="en-US" altLang="en-US" sz="2400" dirty="0">
                <a:latin typeface="Times New Roman" panose="02020603050405020304" pitchFamily="18" charset="0"/>
              </a:rPr>
              <a:t>Similar Businesses</a:t>
            </a:r>
          </a:p>
        </p:txBody>
      </p:sp>
      <p:sp>
        <p:nvSpPr>
          <p:cNvPr id="10" name="Rectangle 8"/>
          <p:cNvSpPr>
            <a:spLocks noChangeArrowheads="1"/>
          </p:cNvSpPr>
          <p:nvPr/>
        </p:nvSpPr>
        <p:spPr bwMode="auto">
          <a:xfrm>
            <a:off x="6298024" y="4974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Overall Financial</a:t>
            </a:r>
          </a:p>
          <a:p>
            <a:pPr algn="ctr" eaLnBrk="1" hangingPunct="1"/>
            <a:r>
              <a:rPr lang="en-US" altLang="en-US" sz="2400" dirty="0">
                <a:latin typeface="Times New Roman" panose="02020603050405020304" pitchFamily="18" charset="0"/>
              </a:rPr>
              <a:t>Attractiveness of the </a:t>
            </a:r>
          </a:p>
          <a:p>
            <a:pPr algn="ctr" eaLnBrk="1" hangingPunct="1"/>
            <a:r>
              <a:rPr lang="en-US" altLang="en-US" sz="2400" dirty="0">
                <a:latin typeface="Times New Roman" panose="02020603050405020304" pitchFamily="18" charset="0"/>
              </a:rPr>
              <a:t>Proposed Venture</a:t>
            </a:r>
          </a:p>
        </p:txBody>
      </p:sp>
    </p:spTree>
    <p:extLst>
      <p:ext uri="{BB962C8B-B14F-4D97-AF65-F5344CB8AC3E}">
        <p14:creationId xmlns:p14="http://schemas.microsoft.com/office/powerpoint/2010/main" val="27418911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dirty="0"/>
              <a:t>Total Start-Up Cash Needed</a:t>
            </a:r>
          </a:p>
          <a:p>
            <a:pPr lvl="1">
              <a:buFont typeface="Wingdings" panose="05000000000000000000" pitchFamily="2" charset="2"/>
              <a:buChar char="§"/>
            </a:pPr>
            <a:r>
              <a:rPr lang="en-US" altLang="en-US" dirty="0"/>
              <a:t>The first issue refers to the total cash needed to prepare the business to make its first sale.</a:t>
            </a:r>
          </a:p>
          <a:p>
            <a:pPr lvl="1">
              <a:buFont typeface="Wingdings" panose="05000000000000000000" pitchFamily="2" charset="2"/>
              <a:buChar char="§"/>
            </a:pPr>
            <a:r>
              <a:rPr lang="en-US" altLang="en-US" dirty="0"/>
              <a:t>An actual budget should be prepared that lists all the anticipated capital purchases and operating expenses needed to generate the first $1 in revenues. </a:t>
            </a:r>
          </a:p>
          <a:p>
            <a:pPr lvl="1">
              <a:buFont typeface="Wingdings" panose="05000000000000000000" pitchFamily="2" charset="2"/>
              <a:buChar char="§"/>
            </a:pPr>
            <a:r>
              <a:rPr lang="en-US" altLang="en-US" dirty="0"/>
              <a:t>The point of this exercise is to determine if the proposed venture is realistic given the total start-up cash needed.</a:t>
            </a:r>
          </a:p>
          <a:p>
            <a:pPr marL="0" indent="0">
              <a:buNone/>
            </a:pPr>
            <a:r>
              <a:rPr lang="en-US" b="1" dirty="0" smtClean="0"/>
              <a:t> </a:t>
            </a: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Tree>
    <p:extLst>
      <p:ext uri="{BB962C8B-B14F-4D97-AF65-F5344CB8AC3E}">
        <p14:creationId xmlns:p14="http://schemas.microsoft.com/office/powerpoint/2010/main" val="359519861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143000"/>
            <a:ext cx="4942901" cy="4572000"/>
          </a:xfrm>
        </p:spPr>
        <p:txBody>
          <a:bodyPr/>
          <a:lstStyle/>
          <a:p>
            <a:pPr lvl="2" indent="-233363"/>
            <a:r>
              <a:rPr lang="en-US" sz="2400" b="1" dirty="0"/>
              <a:t>Feasibility </a:t>
            </a:r>
            <a:r>
              <a:rPr lang="en-US" sz="2400" b="1" dirty="0" smtClean="0"/>
              <a:t>Analysis</a:t>
            </a:r>
          </a:p>
          <a:p>
            <a:pPr marL="52387" lvl="2" indent="-285750">
              <a:buFont typeface="Wingdings" panose="05000000000000000000" pitchFamily="2" charset="2"/>
              <a:buChar char="§"/>
            </a:pPr>
            <a:r>
              <a:rPr lang="en-US" dirty="0" smtClean="0"/>
              <a:t>Feasibility </a:t>
            </a:r>
            <a:r>
              <a:rPr lang="en-US" dirty="0"/>
              <a:t>analysis is </a:t>
            </a:r>
            <a:r>
              <a:rPr lang="en-US" dirty="0" smtClean="0"/>
              <a:t>the process </a:t>
            </a:r>
            <a:r>
              <a:rPr lang="en-US" dirty="0"/>
              <a:t>of determining </a:t>
            </a:r>
            <a:r>
              <a:rPr lang="en-US" dirty="0" smtClean="0"/>
              <a:t>whether a </a:t>
            </a:r>
            <a:r>
              <a:rPr lang="en-US" dirty="0"/>
              <a:t>business idea is </a:t>
            </a:r>
            <a:r>
              <a:rPr lang="en-US" dirty="0" smtClean="0"/>
              <a:t>viable.</a:t>
            </a:r>
          </a:p>
          <a:p>
            <a:pPr marL="52387" lvl="2" indent="-285750">
              <a:buFont typeface="Wingdings" panose="05000000000000000000" pitchFamily="2" charset="2"/>
              <a:buChar char="§"/>
            </a:pPr>
            <a:r>
              <a:rPr lang="en-US" dirty="0" smtClean="0"/>
              <a:t>It </a:t>
            </a:r>
            <a:r>
              <a:rPr lang="en-US" dirty="0"/>
              <a:t>is the preliminary </a:t>
            </a:r>
            <a:r>
              <a:rPr lang="en-US" dirty="0" smtClean="0"/>
              <a:t>evaluation of </a:t>
            </a:r>
            <a:r>
              <a:rPr lang="en-US" dirty="0"/>
              <a:t>a business idea, </a:t>
            </a:r>
            <a:r>
              <a:rPr lang="en-US" dirty="0" smtClean="0"/>
              <a:t>conducted for </a:t>
            </a:r>
            <a:r>
              <a:rPr lang="en-US" dirty="0"/>
              <a:t>the purpose of </a:t>
            </a:r>
            <a:r>
              <a:rPr lang="en-US" dirty="0" smtClean="0"/>
              <a:t>determining whether </a:t>
            </a:r>
            <a:r>
              <a:rPr lang="en-US" dirty="0"/>
              <a:t>the idea is </a:t>
            </a:r>
            <a:r>
              <a:rPr lang="en-US" dirty="0" smtClean="0"/>
              <a:t>worth </a:t>
            </a:r>
            <a:r>
              <a:rPr lang="en-US" dirty="0"/>
              <a:t>pursuing</a:t>
            </a:r>
            <a:r>
              <a:rPr lang="en-US" dirty="0" smtClean="0"/>
              <a:t>.</a:t>
            </a:r>
          </a:p>
          <a:p>
            <a:pPr lvl="2" indent="0"/>
            <a:r>
              <a:rPr lang="en-US" dirty="0"/>
              <a:t/>
            </a:r>
            <a:br>
              <a:rPr lang="en-US" dirty="0"/>
            </a:br>
            <a:r>
              <a:rPr lang="en-US" sz="2400" b="1" dirty="0"/>
              <a:t>Timing of Feasibility Analysis</a:t>
            </a:r>
          </a:p>
          <a:p>
            <a:pPr marL="52387" lvl="2" indent="-285750">
              <a:buFont typeface="Wingdings" panose="05000000000000000000" pitchFamily="2" charset="2"/>
              <a:buChar char="§"/>
            </a:pPr>
            <a:r>
              <a:rPr lang="en-US" dirty="0"/>
              <a:t>The proper time to conduct a feasibility analysis is early in thinking through the prospects for a new business.</a:t>
            </a:r>
          </a:p>
          <a:p>
            <a:pPr marL="52387" lvl="2" indent="-285750">
              <a:buFont typeface="Wingdings" panose="05000000000000000000" pitchFamily="2" charset="2"/>
              <a:buChar char="§"/>
            </a:pPr>
            <a:r>
              <a:rPr lang="en-US" dirty="0"/>
              <a:t>The thought is to screen ideas before a lot of resources are spent on them.</a:t>
            </a:r>
          </a:p>
          <a:p>
            <a:pPr marL="52387" lvl="2" indent="-285750">
              <a:buFont typeface="Wingdings" panose="05000000000000000000" pitchFamily="2" charset="2"/>
              <a:buChar char="§"/>
            </a:pP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Ba 260 Lecture </a:t>
            </a:r>
            <a:r>
              <a:rPr lang="en-US" dirty="0" smtClean="0"/>
              <a:t>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1</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6096001" y="1214438"/>
            <a:ext cx="4969378" cy="4133740"/>
          </a:xfrm>
          <a:prstGeom prst="rect">
            <a:avLst/>
          </a:prstGeom>
        </p:spPr>
      </p:pic>
    </p:spTree>
    <p:extLst>
      <p:ext uri="{BB962C8B-B14F-4D97-AF65-F5344CB8AC3E}">
        <p14:creationId xmlns:p14="http://schemas.microsoft.com/office/powerpoint/2010/main" val="12062512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4:Financial Feasibility</a:t>
            </a:r>
          </a:p>
          <a:p>
            <a:pPr marL="0" indent="0">
              <a:buNone/>
            </a:pPr>
            <a:r>
              <a:rPr lang="en-US" altLang="en-US" sz="2000" dirty="0"/>
              <a:t>Financial Performance of Similar </a:t>
            </a:r>
            <a:r>
              <a:rPr lang="en-US" altLang="en-US" sz="2000" dirty="0" smtClean="0"/>
              <a:t>Businesses</a:t>
            </a:r>
          </a:p>
          <a:p>
            <a:pPr>
              <a:buFont typeface="Wingdings" panose="05000000000000000000" pitchFamily="2" charset="2"/>
              <a:buChar char="§"/>
            </a:pPr>
            <a:r>
              <a:rPr lang="en-US" altLang="en-US" sz="1600" dirty="0" smtClean="0"/>
              <a:t>Estimate </a:t>
            </a:r>
            <a:r>
              <a:rPr lang="en-US" altLang="en-US" sz="1600" dirty="0"/>
              <a:t>the proposed start-up’s financial performance by comparing it to similar, already established </a:t>
            </a:r>
            <a:r>
              <a:rPr lang="en-US" altLang="en-US" sz="1600" dirty="0" smtClean="0"/>
              <a:t>businesses.</a:t>
            </a:r>
          </a:p>
          <a:p>
            <a:pPr>
              <a:buFont typeface="Wingdings" panose="05000000000000000000" pitchFamily="2" charset="2"/>
              <a:buChar char="§"/>
            </a:pPr>
            <a:r>
              <a:rPr lang="en-US" altLang="en-US" sz="1600" dirty="0" smtClean="0"/>
              <a:t>There </a:t>
            </a:r>
            <a:r>
              <a:rPr lang="en-US" altLang="en-US" sz="1600" dirty="0"/>
              <a:t>are several ways to doing this, all of which involve a little ethical detective work.</a:t>
            </a:r>
          </a:p>
          <a:p>
            <a:pPr lvl="2"/>
            <a:r>
              <a:rPr lang="en-US" altLang="en-US" sz="1600" dirty="0"/>
              <a:t>First, there are many reports available, some for free and some that require a fee, offering detailed industry trend analysis and reports on thousands of individual firms.</a:t>
            </a:r>
          </a:p>
          <a:p>
            <a:pPr lvl="2"/>
            <a:r>
              <a:rPr lang="en-US" altLang="en-US" sz="1600" dirty="0"/>
              <a:t>Second, simple observational research may be needed.  For example, the owners of New Venture Fitness Drinks could estimate their sales by tracking the number of people who patronize similar restaurants and estimating the average amount each customer spends.</a:t>
            </a:r>
          </a:p>
          <a:p>
            <a:pPr marL="0" indent="0">
              <a:buNone/>
            </a:pPr>
            <a:r>
              <a:rPr lang="en-US" sz="1600" dirty="0"/>
              <a:t> </a:t>
            </a:r>
            <a:endParaRPr lang="en-US" sz="1600"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16681246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517758" y="1371600"/>
            <a:ext cx="5064642" cy="409098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altLang="en-US" sz="1800" dirty="0"/>
              <a:t>Overall Financial Attractiveness of the Proposed Investment</a:t>
            </a:r>
          </a:p>
          <a:p>
            <a:pPr lvl="1">
              <a:buFont typeface="Wingdings" panose="05000000000000000000" pitchFamily="2" charset="2"/>
              <a:buChar char="§"/>
            </a:pPr>
            <a:r>
              <a:rPr lang="en-US" altLang="en-US" sz="1800" dirty="0"/>
              <a:t>A number of other financial factors are associated with promising business start-ups.  </a:t>
            </a:r>
          </a:p>
          <a:p>
            <a:pPr lvl="1">
              <a:buFont typeface="Wingdings" panose="05000000000000000000" pitchFamily="2" charset="2"/>
              <a:buChar char="§"/>
            </a:pPr>
            <a:r>
              <a:rPr lang="en-US" altLang="en-US" sz="1800" dirty="0"/>
              <a:t>In the feasibility analysis stage, the extent to which a business opportunity is positive relative to each factor is based on an estimate rather than actual performance.</a:t>
            </a:r>
          </a:p>
          <a:p>
            <a:pPr marL="0" indent="0">
              <a:buNone/>
            </a:pPr>
            <a:endParaRPr lang="en-US" b="1"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
        <p:nvSpPr>
          <p:cNvPr id="8" name="Rectangle 7"/>
          <p:cNvSpPr/>
          <p:nvPr/>
        </p:nvSpPr>
        <p:spPr>
          <a:xfrm>
            <a:off x="6616996" y="1496129"/>
            <a:ext cx="4642884" cy="646331"/>
          </a:xfrm>
          <a:prstGeom prst="rect">
            <a:avLst/>
          </a:prstGeom>
        </p:spPr>
        <p:txBody>
          <a:bodyPr wrap="square">
            <a:spAutoFit/>
          </a:bodyPr>
          <a:lstStyle/>
          <a:p>
            <a:pPr algn="ctr"/>
            <a:r>
              <a:rPr lang="en-US" dirty="0">
                <a:latin typeface="Calibri" panose="020F0502020204030204" pitchFamily="34" charset="0"/>
              </a:rPr>
              <a:t>Financial Factors Associated With Promising Business Opportunities</a:t>
            </a:r>
          </a:p>
        </p:txBody>
      </p:sp>
      <p:sp>
        <p:nvSpPr>
          <p:cNvPr id="9" name="Text Box 10"/>
          <p:cNvSpPr txBox="1">
            <a:spLocks noChangeArrowheads="1"/>
          </p:cNvSpPr>
          <p:nvPr/>
        </p:nvSpPr>
        <p:spPr bwMode="auto">
          <a:xfrm>
            <a:off x="6642691" y="2281606"/>
            <a:ext cx="4939709" cy="27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ct val="70000"/>
              </a:lnSpc>
              <a:spcBef>
                <a:spcPct val="50000"/>
              </a:spcBef>
              <a:buFontTx/>
              <a:buChar char="•"/>
            </a:pPr>
            <a:r>
              <a:rPr lang="en-US" altLang="en-US" sz="1800" dirty="0"/>
              <a:t> </a:t>
            </a:r>
            <a:r>
              <a:rPr lang="en-US" altLang="en-US" sz="1600" dirty="0">
                <a:latin typeface="Calibri" panose="020F0502020204030204" pitchFamily="34" charset="0"/>
              </a:rPr>
              <a:t>Steady and rapid growth in sales during the first 5 to 7 years in a </a:t>
            </a:r>
            <a:r>
              <a:rPr lang="en-US" altLang="en-US" sz="1600" dirty="0" smtClean="0">
                <a:latin typeface="Calibri" panose="020F0502020204030204" pitchFamily="34" charset="0"/>
              </a:rPr>
              <a:t>clearly defined </a:t>
            </a:r>
            <a:r>
              <a:rPr lang="en-US" altLang="en-US" sz="1600" dirty="0">
                <a:latin typeface="Calibri" panose="020F0502020204030204" pitchFamily="34" charset="0"/>
              </a:rPr>
              <a:t>market niche</a:t>
            </a:r>
          </a:p>
          <a:p>
            <a:pPr eaLnBrk="1" hangingPunct="1">
              <a:lnSpc>
                <a:spcPct val="70000"/>
              </a:lnSpc>
              <a:spcBef>
                <a:spcPct val="50000"/>
              </a:spcBef>
              <a:buFontTx/>
              <a:buChar char="•"/>
            </a:pPr>
            <a:r>
              <a:rPr lang="en-US" altLang="en-US" sz="1600" dirty="0">
                <a:latin typeface="Calibri" panose="020F0502020204030204" pitchFamily="34" charset="0"/>
              </a:rPr>
              <a:t> High percentage of recurring revenue—meaning that once a firm wins </a:t>
            </a:r>
            <a:r>
              <a:rPr lang="en-US" altLang="en-US" sz="1600" dirty="0" smtClean="0">
                <a:latin typeface="Calibri" panose="020F0502020204030204" pitchFamily="34" charset="0"/>
              </a:rPr>
              <a:t>a client</a:t>
            </a:r>
            <a:r>
              <a:rPr lang="en-US" altLang="en-US" sz="1600" dirty="0">
                <a:latin typeface="Calibri" panose="020F0502020204030204" pitchFamily="34" charset="0"/>
              </a:rPr>
              <a:t>, the client will provide recurring sources of revenue</a:t>
            </a:r>
          </a:p>
          <a:p>
            <a:pPr eaLnBrk="1" hangingPunct="1">
              <a:lnSpc>
                <a:spcPct val="70000"/>
              </a:lnSpc>
              <a:spcBef>
                <a:spcPct val="50000"/>
              </a:spcBef>
              <a:buFontTx/>
              <a:buChar char="•"/>
            </a:pPr>
            <a:r>
              <a:rPr lang="en-US" altLang="en-US" sz="1600" dirty="0">
                <a:latin typeface="Calibri" panose="020F0502020204030204" pitchFamily="34" charset="0"/>
              </a:rPr>
              <a:t> Ability to forecast income and expenses with a reasonable degree </a:t>
            </a:r>
            <a:r>
              <a:rPr lang="en-US" altLang="en-US" sz="1600" dirty="0" smtClean="0">
                <a:latin typeface="Calibri" panose="020F0502020204030204" pitchFamily="34" charset="0"/>
              </a:rPr>
              <a:t>of certainty</a:t>
            </a:r>
            <a:endParaRPr lang="en-US" altLang="en-US" sz="1600" dirty="0">
              <a:latin typeface="Calibri" panose="020F0502020204030204" pitchFamily="34" charset="0"/>
            </a:endParaRPr>
          </a:p>
          <a:p>
            <a:pPr eaLnBrk="1" hangingPunct="1">
              <a:spcBef>
                <a:spcPct val="50000"/>
              </a:spcBef>
              <a:buFontTx/>
              <a:buChar char="•"/>
            </a:pPr>
            <a:r>
              <a:rPr lang="en-US" altLang="en-US" sz="1600" dirty="0">
                <a:latin typeface="Calibri" panose="020F0502020204030204" pitchFamily="34" charset="0"/>
              </a:rPr>
              <a:t> Internally generated funds to finance and sustain growth</a:t>
            </a:r>
          </a:p>
          <a:p>
            <a:pPr eaLnBrk="1" hangingPunct="1">
              <a:spcBef>
                <a:spcPct val="50000"/>
              </a:spcBef>
              <a:buFontTx/>
              <a:buChar char="•"/>
            </a:pPr>
            <a:r>
              <a:rPr lang="en-US" altLang="en-US" sz="1600" dirty="0">
                <a:latin typeface="Calibri" panose="020F0502020204030204" pitchFamily="34" charset="0"/>
              </a:rPr>
              <a:t> Availability of an exit opportunity for investors to convert equity to cash</a:t>
            </a:r>
          </a:p>
        </p:txBody>
      </p:sp>
    </p:spTree>
    <p:extLst>
      <p:ext uri="{BB962C8B-B14F-4D97-AF65-F5344CB8AC3E}">
        <p14:creationId xmlns:p14="http://schemas.microsoft.com/office/powerpoint/2010/main" val="8093791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a:t>
            </a:r>
            <a:r>
              <a:rPr lang="en-US" dirty="0" smtClean="0"/>
              <a:t>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2</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t>Role of feasibility analysis in developing business ideas.</a:t>
            </a:r>
            <a:endParaRPr lang="en-US" altLang="en-US" dirty="0"/>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52" y="2300287"/>
            <a:ext cx="873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7867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 260 Lecture </a:t>
            </a:r>
            <a:r>
              <a:rPr lang="en-US" dirty="0" smtClean="0"/>
              <a:t>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3</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3508744" y="-1124138"/>
            <a:ext cx="8411314" cy="44049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latin typeface="Times New Roman" panose="02020603050405020304" pitchFamily="18" charset="0"/>
              </a:rPr>
              <a:t>Forms of Feasibility Analysis</a:t>
            </a:r>
            <a:endParaRPr lang="en-US" altLang="en-US" dirty="0"/>
          </a:p>
        </p:txBody>
      </p:sp>
      <p:sp>
        <p:nvSpPr>
          <p:cNvPr id="10" name="Rectangle 6"/>
          <p:cNvSpPr>
            <a:spLocks noChangeArrowheads="1"/>
          </p:cNvSpPr>
          <p:nvPr/>
        </p:nvSpPr>
        <p:spPr bwMode="auto">
          <a:xfrm>
            <a:off x="1793361" y="2121306"/>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Feasibility</a:t>
            </a:r>
          </a:p>
        </p:txBody>
      </p:sp>
      <p:sp>
        <p:nvSpPr>
          <p:cNvPr id="12" name="Rectangle 6"/>
          <p:cNvSpPr>
            <a:spLocks noChangeArrowheads="1"/>
          </p:cNvSpPr>
          <p:nvPr/>
        </p:nvSpPr>
        <p:spPr bwMode="auto">
          <a:xfrm>
            <a:off x="6096000" y="21265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Industry/Target Market</a:t>
            </a:r>
          </a:p>
          <a:p>
            <a:pPr algn="ctr" eaLnBrk="1" hangingPunct="1"/>
            <a:r>
              <a:rPr lang="en-US" altLang="en-US" sz="2400" dirty="0"/>
              <a:t>Feasibility</a:t>
            </a:r>
          </a:p>
        </p:txBody>
      </p:sp>
      <p:sp>
        <p:nvSpPr>
          <p:cNvPr id="13" name="Rectangle 6"/>
          <p:cNvSpPr>
            <a:spLocks noChangeArrowheads="1"/>
          </p:cNvSpPr>
          <p:nvPr/>
        </p:nvSpPr>
        <p:spPr bwMode="auto">
          <a:xfrm>
            <a:off x="1793361"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Organizational Feasibility</a:t>
            </a:r>
          </a:p>
        </p:txBody>
      </p:sp>
      <p:sp>
        <p:nvSpPr>
          <p:cNvPr id="14" name="Rectangle 6"/>
          <p:cNvSpPr>
            <a:spLocks noChangeArrowheads="1"/>
          </p:cNvSpPr>
          <p:nvPr/>
        </p:nvSpPr>
        <p:spPr bwMode="auto">
          <a:xfrm>
            <a:off x="6096000"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Financial Feasibility</a:t>
            </a:r>
          </a:p>
        </p:txBody>
      </p:sp>
    </p:spTree>
    <p:extLst>
      <p:ext uri="{BB962C8B-B14F-4D97-AF65-F5344CB8AC3E}">
        <p14:creationId xmlns:p14="http://schemas.microsoft.com/office/powerpoint/2010/main" val="2287955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4</a:t>
            </a:fld>
            <a:endParaRPr lang="en-US" altLang="en-US"/>
          </a:p>
        </p:txBody>
      </p:sp>
      <p:pic>
        <p:nvPicPr>
          <p:cNvPr id="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893" y="2043453"/>
            <a:ext cx="4804107" cy="372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81469" y="1451568"/>
            <a:ext cx="4756495" cy="369332"/>
          </a:xfrm>
          <a:prstGeom prst="rect">
            <a:avLst/>
          </a:prstGeom>
        </p:spPr>
        <p:txBody>
          <a:bodyPr wrap="none">
            <a:spAutoFit/>
          </a:bodyPr>
          <a:lstStyle/>
          <a:p>
            <a:r>
              <a:rPr lang="en-US" altLang="en-US" dirty="0">
                <a:latin typeface="Times New Roman" panose="02020603050405020304" pitchFamily="18" charset="0"/>
              </a:rPr>
              <a:t>Outline for a Comprehensive Feasibility Analysis</a:t>
            </a:r>
            <a:endParaRPr lang="en-US" dirty="0"/>
          </a:p>
        </p:txBody>
      </p:sp>
    </p:spTree>
    <p:extLst>
      <p:ext uri="{BB962C8B-B14F-4D97-AF65-F5344CB8AC3E}">
        <p14:creationId xmlns:p14="http://schemas.microsoft.com/office/powerpoint/2010/main" val="390156673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 </a:t>
            </a:r>
          </a:p>
          <a:p>
            <a:pPr marL="0" indent="0">
              <a:buNone/>
            </a:pPr>
            <a:r>
              <a:rPr lang="en-US" dirty="0" smtClean="0"/>
              <a:t>Purpose</a:t>
            </a:r>
          </a:p>
          <a:p>
            <a:pPr>
              <a:buFont typeface="Wingdings" panose="05000000000000000000" pitchFamily="2" charset="2"/>
              <a:buChar char="§"/>
            </a:pPr>
            <a:r>
              <a:rPr lang="en-US" dirty="0"/>
              <a:t>Is an assessment of the </a:t>
            </a:r>
            <a:r>
              <a:rPr lang="en-US" dirty="0" smtClean="0"/>
              <a:t>overall appeal </a:t>
            </a:r>
            <a:r>
              <a:rPr lang="en-US" dirty="0"/>
              <a:t>of the product or </a:t>
            </a:r>
            <a:r>
              <a:rPr lang="en-US" dirty="0" smtClean="0"/>
              <a:t>service </a:t>
            </a:r>
            <a:r>
              <a:rPr lang="en-US" dirty="0"/>
              <a:t>being proposed.</a:t>
            </a:r>
          </a:p>
          <a:p>
            <a:pPr>
              <a:buFont typeface="Wingdings" panose="05000000000000000000" pitchFamily="2" charset="2"/>
              <a:buChar char="§"/>
            </a:pPr>
            <a:r>
              <a:rPr lang="en-US" dirty="0" smtClean="0"/>
              <a:t>Before </a:t>
            </a:r>
            <a:r>
              <a:rPr lang="en-US" dirty="0"/>
              <a:t>a prospective firm </a:t>
            </a:r>
            <a:r>
              <a:rPr lang="en-US" dirty="0" smtClean="0"/>
              <a:t>rushes a </a:t>
            </a:r>
            <a:r>
              <a:rPr lang="en-US" dirty="0"/>
              <a:t>new product or service into </a:t>
            </a:r>
            <a:r>
              <a:rPr lang="en-US" dirty="0" smtClean="0"/>
              <a:t>development</a:t>
            </a:r>
            <a:r>
              <a:rPr lang="en-US" dirty="0"/>
              <a:t>, it should be </a:t>
            </a:r>
            <a:r>
              <a:rPr lang="en-US" dirty="0" smtClean="0"/>
              <a:t>sure </a:t>
            </a:r>
            <a:r>
              <a:rPr lang="en-US" dirty="0"/>
              <a:t>that the product or service is </a:t>
            </a:r>
            <a:r>
              <a:rPr lang="en-US" dirty="0" smtClean="0"/>
              <a:t>what prospective </a:t>
            </a:r>
            <a:r>
              <a:rPr lang="en-US" dirty="0"/>
              <a:t>customers want.</a:t>
            </a:r>
          </a:p>
          <a:p>
            <a:pPr>
              <a:buFont typeface="Wingdings" panose="05000000000000000000" pitchFamily="2" charset="2"/>
              <a:buChar char="§"/>
            </a:pPr>
            <a:endParaRPr lang="en-US" dirty="0"/>
          </a:p>
        </p:txBody>
      </p:sp>
      <p:sp>
        <p:nvSpPr>
          <p:cNvPr id="3" name="Content Placeholder 2"/>
          <p:cNvSpPr>
            <a:spLocks noGrp="1"/>
          </p:cNvSpPr>
          <p:nvPr>
            <p:ph idx="10"/>
          </p:nvPr>
        </p:nvSpPr>
        <p:spPr>
          <a:xfrm>
            <a:off x="7666074" y="1397295"/>
            <a:ext cx="2860159" cy="4343400"/>
          </a:xfrm>
        </p:spPr>
        <p:txBody>
          <a:bodyPr/>
          <a:lstStyle/>
          <a:p>
            <a:pPr marL="0" indent="0">
              <a:buNone/>
            </a:pPr>
            <a:r>
              <a:rPr lang="en-US" dirty="0" smtClean="0"/>
              <a:t>Components</a:t>
            </a: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
        <p:nvSpPr>
          <p:cNvPr id="7" name="Rectangle 8"/>
          <p:cNvSpPr>
            <a:spLocks noChangeArrowheads="1"/>
          </p:cNvSpPr>
          <p:nvPr/>
        </p:nvSpPr>
        <p:spPr bwMode="auto">
          <a:xfrm>
            <a:off x="6977509" y="2141574"/>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Desirability</a:t>
            </a:r>
          </a:p>
        </p:txBody>
      </p:sp>
      <p:sp>
        <p:nvSpPr>
          <p:cNvPr id="8" name="Rectangle 8"/>
          <p:cNvSpPr>
            <a:spLocks noChangeArrowheads="1"/>
          </p:cNvSpPr>
          <p:nvPr/>
        </p:nvSpPr>
        <p:spPr bwMode="auto">
          <a:xfrm>
            <a:off x="6977509" y="3825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Demand</a:t>
            </a:r>
          </a:p>
        </p:txBody>
      </p:sp>
    </p:spTree>
    <p:extLst>
      <p:ext uri="{BB962C8B-B14F-4D97-AF65-F5344CB8AC3E}">
        <p14:creationId xmlns:p14="http://schemas.microsoft.com/office/powerpoint/2010/main" val="236896967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Determining Appeal of Idea </a:t>
            </a:r>
          </a:p>
          <a:p>
            <a:pPr>
              <a:buFont typeface="Wingdings" panose="05000000000000000000" pitchFamily="2" charset="2"/>
              <a:buChar char="§"/>
            </a:pPr>
            <a:r>
              <a:rPr lang="en-US" sz="1800" dirty="0"/>
              <a:t>Does it make sense?  </a:t>
            </a:r>
          </a:p>
          <a:p>
            <a:pPr>
              <a:buFont typeface="Wingdings" panose="05000000000000000000" pitchFamily="2" charset="2"/>
              <a:buChar char="§"/>
            </a:pPr>
            <a:r>
              <a:rPr lang="en-US" sz="1800" dirty="0" smtClean="0"/>
              <a:t>Is </a:t>
            </a:r>
            <a:r>
              <a:rPr lang="en-US" sz="1800" dirty="0"/>
              <a:t>it reasonable? </a:t>
            </a:r>
          </a:p>
          <a:p>
            <a:pPr>
              <a:buFont typeface="Wingdings" panose="05000000000000000000" pitchFamily="2" charset="2"/>
              <a:buChar char="§"/>
            </a:pPr>
            <a:r>
              <a:rPr lang="en-US" sz="1800" dirty="0" smtClean="0"/>
              <a:t>Is </a:t>
            </a:r>
            <a:r>
              <a:rPr lang="en-US" sz="1800" dirty="0"/>
              <a:t>it something </a:t>
            </a:r>
            <a:r>
              <a:rPr lang="en-US" sz="1800" dirty="0" smtClean="0"/>
              <a:t>consumers will </a:t>
            </a:r>
            <a:r>
              <a:rPr lang="en-US" sz="1800" dirty="0"/>
              <a:t>get excited </a:t>
            </a:r>
            <a:r>
              <a:rPr lang="en-US" sz="1800" dirty="0" smtClean="0"/>
              <a:t>about?</a:t>
            </a:r>
          </a:p>
          <a:p>
            <a:pPr>
              <a:buFont typeface="Wingdings" panose="05000000000000000000" pitchFamily="2" charset="2"/>
              <a:buChar char="§"/>
            </a:pPr>
            <a:r>
              <a:rPr lang="en-US" sz="1800" dirty="0" smtClean="0"/>
              <a:t>Does </a:t>
            </a:r>
            <a:r>
              <a:rPr lang="en-US" sz="1800" dirty="0"/>
              <a:t>it take advantage of an environmental trend, solve </a:t>
            </a:r>
            <a:r>
              <a:rPr lang="en-US" sz="1800" dirty="0" smtClean="0"/>
              <a:t>a problem</a:t>
            </a:r>
            <a:r>
              <a:rPr lang="en-US" sz="1800" dirty="0"/>
              <a:t>, or take advantage of a gap in the </a:t>
            </a:r>
            <a:r>
              <a:rPr lang="en-US" sz="1800" dirty="0" smtClean="0"/>
              <a:t>marketplace?</a:t>
            </a:r>
          </a:p>
          <a:p>
            <a:pPr>
              <a:buFont typeface="Wingdings" panose="05000000000000000000" pitchFamily="2" charset="2"/>
              <a:buChar char="§"/>
            </a:pPr>
            <a:r>
              <a:rPr lang="en-US" sz="1800" dirty="0" smtClean="0"/>
              <a:t>Is </a:t>
            </a:r>
            <a:r>
              <a:rPr lang="en-US" sz="1800" dirty="0"/>
              <a:t>this a good time to introduce the product or service to </a:t>
            </a:r>
            <a:r>
              <a:rPr lang="en-US" sz="1800" dirty="0" smtClean="0"/>
              <a:t>the market?</a:t>
            </a:r>
          </a:p>
          <a:p>
            <a:pPr>
              <a:buFont typeface="Wingdings" panose="05000000000000000000" pitchFamily="2" charset="2"/>
              <a:buChar char="§"/>
            </a:pPr>
            <a:r>
              <a:rPr lang="en-US" sz="1800" dirty="0" smtClean="0"/>
              <a:t>Are </a:t>
            </a:r>
            <a:r>
              <a:rPr lang="en-US" sz="1800" dirty="0"/>
              <a:t>there any fatal flaws in the product or service’s basic </a:t>
            </a:r>
            <a:r>
              <a:rPr lang="en-US" sz="1800" dirty="0" smtClean="0"/>
              <a:t>design or </a:t>
            </a:r>
            <a:r>
              <a:rPr lang="en-US" sz="1800" dirty="0"/>
              <a:t>concept?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1026" name="Picture 2" descr="http://freakyfreshmarketing.files.wordpress.com/2013/11/colgate-f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26" y="1219126"/>
            <a:ext cx="2857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45079" y="5029200"/>
            <a:ext cx="3200400" cy="369332"/>
          </a:xfrm>
          <a:prstGeom prst="rect">
            <a:avLst/>
          </a:prstGeom>
          <a:noFill/>
        </p:spPr>
        <p:txBody>
          <a:bodyPr wrap="square" rtlCol="0">
            <a:spAutoFit/>
          </a:bodyPr>
          <a:lstStyle/>
          <a:p>
            <a:r>
              <a:rPr lang="en-US" dirty="0" smtClean="0"/>
              <a:t>Colgate Kitchen Entrees</a:t>
            </a:r>
            <a:endParaRPr lang="en-US" dirty="0"/>
          </a:p>
        </p:txBody>
      </p:sp>
    </p:spTree>
    <p:extLst>
      <p:ext uri="{BB962C8B-B14F-4D97-AF65-F5344CB8AC3E}">
        <p14:creationId xmlns:p14="http://schemas.microsoft.com/office/powerpoint/2010/main" val="18379438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Develop a Concept Test </a:t>
            </a:r>
          </a:p>
          <a:p>
            <a:pPr>
              <a:buFont typeface="Wingdings" panose="05000000000000000000" pitchFamily="2" charset="2"/>
              <a:buChar char="§"/>
            </a:pPr>
            <a:r>
              <a:rPr lang="en-US" sz="2000" dirty="0"/>
              <a:t>A concept statement should be </a:t>
            </a:r>
            <a:r>
              <a:rPr lang="en-US" sz="2000" dirty="0" smtClean="0"/>
              <a:t>developed.</a:t>
            </a:r>
          </a:p>
          <a:p>
            <a:pPr>
              <a:buFont typeface="Wingdings" panose="05000000000000000000" pitchFamily="2" charset="2"/>
              <a:buChar char="§"/>
            </a:pPr>
            <a:r>
              <a:rPr lang="en-US" sz="2000" dirty="0" smtClean="0"/>
              <a:t>A </a:t>
            </a:r>
            <a:r>
              <a:rPr lang="en-US" sz="2000" dirty="0"/>
              <a:t>concept statement is a one-page description of a business that is distributed to people who are asked to provide feedback on the potential of the business </a:t>
            </a:r>
            <a:r>
              <a:rPr lang="en-US" sz="2000" dirty="0" smtClean="0"/>
              <a:t>idea.</a:t>
            </a:r>
          </a:p>
          <a:p>
            <a:pPr>
              <a:buFont typeface="Wingdings" panose="05000000000000000000" pitchFamily="2" charset="2"/>
              <a:buChar char="§"/>
            </a:pPr>
            <a:r>
              <a:rPr lang="en-US" sz="2000" dirty="0" smtClean="0"/>
              <a:t>The </a:t>
            </a:r>
            <a:r>
              <a:rPr lang="en-US" sz="2000" dirty="0"/>
              <a:t>feedback will hopefully provide the </a:t>
            </a:r>
            <a:r>
              <a:rPr lang="en-US" sz="2000" dirty="0" smtClean="0"/>
              <a:t>entrepreneur: </a:t>
            </a:r>
          </a:p>
          <a:p>
            <a:pPr lvl="1">
              <a:buFont typeface="Arial" panose="020B0604020202020204" pitchFamily="34" charset="0"/>
              <a:buChar char="•"/>
            </a:pPr>
            <a:r>
              <a:rPr lang="en-US" sz="1600" dirty="0" smtClean="0"/>
              <a:t>A </a:t>
            </a:r>
            <a:r>
              <a:rPr lang="en-US" sz="1600" dirty="0"/>
              <a:t>sense of the viability of the product or service </a:t>
            </a:r>
            <a:r>
              <a:rPr lang="en-US" sz="1600" dirty="0" smtClean="0"/>
              <a:t>idea</a:t>
            </a:r>
          </a:p>
          <a:p>
            <a:pPr lvl="1">
              <a:buFont typeface="Arial" panose="020B0604020202020204" pitchFamily="34" charset="0"/>
              <a:buChar char="•"/>
            </a:pPr>
            <a:r>
              <a:rPr lang="en-US" sz="1600" dirty="0"/>
              <a:t>Suggestions </a:t>
            </a:r>
            <a:r>
              <a:rPr lang="en-US" sz="1600" dirty="0"/>
              <a:t>for how the idea can be strengthened or “tweaked” before proceeding further.</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336" y="1371600"/>
            <a:ext cx="4078108" cy="404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0298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Product/Service </a:t>
            </a:r>
            <a:r>
              <a:rPr lang="en-US" altLang="en-US" sz="2000" dirty="0"/>
              <a:t>Demand</a:t>
            </a:r>
          </a:p>
          <a:p>
            <a:pPr>
              <a:buFont typeface="Wingdings" panose="05000000000000000000" pitchFamily="2" charset="2"/>
              <a:buChar char="§"/>
            </a:pPr>
            <a:r>
              <a:rPr lang="en-US" altLang="en-US" sz="2000" dirty="0"/>
              <a:t>There </a:t>
            </a:r>
            <a:r>
              <a:rPr lang="en-US" altLang="en-US" sz="2000" dirty="0"/>
              <a:t>are two steps to assessing product/service </a:t>
            </a:r>
            <a:r>
              <a:rPr lang="en-US" altLang="en-US" sz="2000" dirty="0" smtClean="0"/>
              <a:t>demand.</a:t>
            </a:r>
          </a:p>
          <a:p>
            <a:pPr>
              <a:buFont typeface="Wingdings" panose="05000000000000000000" pitchFamily="2" charset="2"/>
              <a:buChar char="§"/>
            </a:pPr>
            <a:r>
              <a:rPr lang="en-US" altLang="en-US" sz="1800" dirty="0" smtClean="0"/>
              <a:t>Step </a:t>
            </a:r>
            <a:r>
              <a:rPr lang="en-US" altLang="en-US" sz="1800" dirty="0"/>
              <a:t>1: Administer a Buying Intentions </a:t>
            </a:r>
            <a:r>
              <a:rPr lang="en-US" altLang="en-US" sz="1800" dirty="0" smtClean="0"/>
              <a:t>Survey</a:t>
            </a:r>
          </a:p>
          <a:p>
            <a:pPr>
              <a:buFont typeface="Wingdings" panose="05000000000000000000" pitchFamily="2" charset="2"/>
              <a:buChar char="§"/>
            </a:pPr>
            <a:r>
              <a:rPr lang="en-US" altLang="en-US" sz="1800" dirty="0" smtClean="0"/>
              <a:t>Step </a:t>
            </a:r>
            <a:r>
              <a:rPr lang="en-US" altLang="en-US" sz="1800" dirty="0"/>
              <a:t>2: Conduct Library, Internet, and Gumshoe research </a:t>
            </a:r>
          </a:p>
          <a:p>
            <a:pPr marL="0" indent="0">
              <a:buNone/>
            </a:pPr>
            <a:endParaRPr lang="en-US" dirty="0"/>
          </a:p>
        </p:txBody>
      </p:sp>
      <p:sp>
        <p:nvSpPr>
          <p:cNvPr id="4" name="Title 3"/>
          <p:cNvSpPr>
            <a:spLocks noGrp="1"/>
          </p:cNvSpPr>
          <p:nvPr>
            <p:ph type="title"/>
          </p:nvPr>
        </p:nvSpPr>
        <p:spPr/>
        <p:txBody>
          <a:bodyPr/>
          <a:lstStyle/>
          <a:p>
            <a:r>
              <a:rPr lang="en-US" dirty="0"/>
              <a:t>Ba 260 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June 15,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val="4274759422"/>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647</TotalTime>
  <Words>1450</Words>
  <Application>Microsoft Office PowerPoint</Application>
  <PresentationFormat>Widescreen</PresentationFormat>
  <Paragraphs>222</Paragraphs>
  <Slides>21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lpstr>Ba 260 Lecture 3</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91</cp:revision>
  <cp:lastPrinted>2015-06-15T21:41:48Z</cp:lastPrinted>
  <dcterms:created xsi:type="dcterms:W3CDTF">2015-04-25T20:13:14Z</dcterms:created>
  <dcterms:modified xsi:type="dcterms:W3CDTF">2015-06-15T22:54:50Z</dcterms:modified>
</cp:coreProperties>
</file>