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1"/>
  </p:notesMasterIdLst>
  <p:handoutMasterIdLst>
    <p:handoutMasterId r:id="rId32"/>
  </p:handoutMasterIdLst>
  <p:sldIdLst>
    <p:sldId id="286" r:id="rId2"/>
    <p:sldId id="309" r:id="rId3"/>
    <p:sldId id="311" r:id="rId4"/>
    <p:sldId id="312" r:id="rId5"/>
    <p:sldId id="313" r:id="rId6"/>
    <p:sldId id="320" r:id="rId7"/>
    <p:sldId id="337" r:id="rId8"/>
    <p:sldId id="321" r:id="rId9"/>
    <p:sldId id="322" r:id="rId10"/>
    <p:sldId id="316" r:id="rId11"/>
    <p:sldId id="325" r:id="rId12"/>
    <p:sldId id="338" r:id="rId13"/>
    <p:sldId id="323" r:id="rId14"/>
    <p:sldId id="324" r:id="rId15"/>
    <p:sldId id="317" r:id="rId16"/>
    <p:sldId id="318" r:id="rId17"/>
    <p:sldId id="319" r:id="rId18"/>
    <p:sldId id="330" r:id="rId19"/>
    <p:sldId id="331" r:id="rId20"/>
    <p:sldId id="314" r:id="rId21"/>
    <p:sldId id="315" r:id="rId22"/>
    <p:sldId id="326" r:id="rId23"/>
    <p:sldId id="327" r:id="rId24"/>
    <p:sldId id="328" r:id="rId25"/>
    <p:sldId id="336" r:id="rId26"/>
    <p:sldId id="332" r:id="rId27"/>
    <p:sldId id="333" r:id="rId28"/>
    <p:sldId id="334" r:id="rId29"/>
    <p:sldId id="335" r:id="rId30"/>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77445" autoAdjust="0"/>
  </p:normalViewPr>
  <p:slideViewPr>
    <p:cSldViewPr snapToGrid="0" snapToObjects="1">
      <p:cViewPr varScale="1">
        <p:scale>
          <a:sx n="90" d="100"/>
          <a:sy n="90" d="100"/>
        </p:scale>
        <p:origin x="14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6/28/2015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6/28/2015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a:t>
            </a:r>
            <a:r>
              <a:rPr lang="en-US" baseline="0" dirty="0" smtClean="0"/>
              <a:t> Forma- Also can be internal and not </a:t>
            </a:r>
            <a:r>
              <a:rPr lang="en-US" baseline="0" smtClean="0"/>
              <a:t>looking forward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a:p>
        </p:txBody>
      </p:sp>
    </p:spTree>
    <p:extLst>
      <p:ext uri="{BB962C8B-B14F-4D97-AF65-F5344CB8AC3E}">
        <p14:creationId xmlns:p14="http://schemas.microsoft.com/office/powerpoint/2010/main" val="96507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a:p>
        </p:txBody>
      </p:sp>
    </p:spTree>
    <p:extLst>
      <p:ext uri="{BB962C8B-B14F-4D97-AF65-F5344CB8AC3E}">
        <p14:creationId xmlns:p14="http://schemas.microsoft.com/office/powerpoint/2010/main" val="2896114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28,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28,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28,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28,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28,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28,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28,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28,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28,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28,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28,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28,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28,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28,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28,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28,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28,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ars.okstate.edu/profiles/?id=14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Financials</a:t>
            </a:r>
          </a:p>
          <a:p>
            <a:pPr marL="0" indent="0" algn="ctr">
              <a:buNone/>
            </a:pPr>
            <a:r>
              <a:rPr lang="en-US" sz="4800" dirty="0" smtClean="0">
                <a:hlinkClick r:id="rId2"/>
              </a:rPr>
              <a:t>Barringer</a:t>
            </a:r>
            <a:r>
              <a:rPr lang="en-US" sz="4800" dirty="0" smtClean="0"/>
              <a:t> Chapter 8</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28,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t>Importance of Financial Statements</a:t>
            </a:r>
          </a:p>
          <a:p>
            <a:pPr>
              <a:buFont typeface="Wingdings" panose="05000000000000000000" pitchFamily="2" charset="2"/>
              <a:buChar char="§"/>
            </a:pPr>
            <a:r>
              <a:rPr lang="en-US" sz="1800" dirty="0"/>
              <a:t>To assess whether its financial objectives are being met, firms rely heavily on analysis of financial statements.</a:t>
            </a:r>
          </a:p>
          <a:p>
            <a:pPr>
              <a:buFont typeface="Wingdings" panose="05000000000000000000" pitchFamily="2" charset="2"/>
              <a:buChar char="§"/>
            </a:pPr>
            <a:r>
              <a:rPr lang="en-US" sz="1800" dirty="0"/>
              <a:t>A financial statement is a written report that quantitatively describes a firm’s financial health.  </a:t>
            </a:r>
          </a:p>
          <a:p>
            <a:pPr>
              <a:buFont typeface="Wingdings" panose="05000000000000000000" pitchFamily="2" charset="2"/>
              <a:buChar char="§"/>
            </a:pPr>
            <a:r>
              <a:rPr lang="en-US" sz="1800" dirty="0"/>
              <a:t>The income statement, the balance sheet, and the statement of cash flows are the financial statements entrepreneurs use most commonly.</a:t>
            </a:r>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25056090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smtClean="0"/>
              <a:t>Forecasts</a:t>
            </a:r>
          </a:p>
          <a:p>
            <a:pPr>
              <a:buFont typeface="Wingdings" panose="05000000000000000000" pitchFamily="2" charset="2"/>
              <a:buChar char="§"/>
            </a:pPr>
            <a:r>
              <a:rPr lang="en-US" sz="1800" dirty="0" smtClean="0"/>
              <a:t>Are an estimate of a firm’s future income and expenses, based on past performance, its current circumstances, and its future plans.</a:t>
            </a:r>
          </a:p>
          <a:p>
            <a:pPr>
              <a:buFont typeface="Wingdings" panose="05000000000000000000" pitchFamily="2" charset="2"/>
              <a:buChar char="§"/>
            </a:pPr>
            <a:r>
              <a:rPr lang="en-US" sz="1800" dirty="0"/>
              <a:t>New ventures typically base their forecasts on an estimate of sales and then on industry averages or the experiences of similar start-ups regarding the cost of goods sold and other expenses.</a:t>
            </a:r>
          </a:p>
          <a:p>
            <a:pPr marL="0" indent="0">
              <a:buNone/>
            </a:pPr>
            <a:r>
              <a:rPr lang="en-US" sz="1800" b="1" dirty="0"/>
              <a:t>Budgets</a:t>
            </a:r>
          </a:p>
          <a:p>
            <a:pPr>
              <a:buFont typeface="Wingdings" panose="05000000000000000000" pitchFamily="2" charset="2"/>
              <a:buChar char="§"/>
            </a:pPr>
            <a:r>
              <a:rPr lang="en-US" sz="1800" dirty="0"/>
              <a:t>Are itemized forecasts of a company’s income, expenses, and capital needs and are also an important tool for financial planning and control.</a:t>
            </a:r>
          </a:p>
          <a:p>
            <a:pPr>
              <a:buFont typeface="Wingdings" panose="05000000000000000000" pitchFamily="2" charset="2"/>
              <a:buChar char="§"/>
            </a:pPr>
            <a:endParaRPr lang="en-US" sz="1800" dirty="0" smtClean="0"/>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p14="http://schemas.microsoft.com/office/powerpoint/2010/main" val="33174605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5</a:t>
            </a:r>
            <a:endParaRPr lang="en-US" dirty="0"/>
          </a:p>
        </p:txBody>
      </p:sp>
      <p:sp>
        <p:nvSpPr>
          <p:cNvPr id="5" name="Date Placeholder 4"/>
          <p:cNvSpPr>
            <a:spLocks noGrp="1"/>
          </p:cNvSpPr>
          <p:nvPr>
            <p:ph type="dt" sz="half" idx="11"/>
          </p:nvPr>
        </p:nvSpPr>
        <p:spPr/>
        <p:txBody>
          <a:bodyPr/>
          <a:lstStyle/>
          <a:p>
            <a:pPr>
              <a:defRPr/>
            </a:pPr>
            <a:fld id="{435172A4-5616-4936-BF01-5FC24026BA39}"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AC76C7F3-8BA9-4D04-BE52-2829CA6DCD77}" type="slidenum">
              <a:rPr lang="en-US" altLang="en-US" smtClean="0"/>
              <a:pPr>
                <a:defRPr/>
              </a:pPr>
              <a:t>11</a:t>
            </a:fld>
            <a:endParaRPr lang="en-US" altLang="en-US"/>
          </a:p>
        </p:txBody>
      </p:sp>
      <p:pic>
        <p:nvPicPr>
          <p:cNvPr id="8" name="Picture 7"/>
          <p:cNvPicPr>
            <a:picLocks noChangeAspect="1"/>
          </p:cNvPicPr>
          <p:nvPr/>
        </p:nvPicPr>
        <p:blipFill>
          <a:blip r:embed="rId2"/>
          <a:stretch>
            <a:fillRect/>
          </a:stretch>
        </p:blipFill>
        <p:spPr>
          <a:xfrm>
            <a:off x="609599" y="1044870"/>
            <a:ext cx="4823637" cy="5343657"/>
          </a:xfrm>
          <a:prstGeom prst="rect">
            <a:avLst/>
          </a:prstGeom>
        </p:spPr>
      </p:pic>
      <p:pic>
        <p:nvPicPr>
          <p:cNvPr id="9" name="Picture 8"/>
          <p:cNvPicPr>
            <a:picLocks noChangeAspect="1"/>
          </p:cNvPicPr>
          <p:nvPr/>
        </p:nvPicPr>
        <p:blipFill>
          <a:blip r:embed="rId3"/>
          <a:stretch>
            <a:fillRect/>
          </a:stretch>
        </p:blipFill>
        <p:spPr>
          <a:xfrm>
            <a:off x="6964326" y="1044870"/>
            <a:ext cx="4740016" cy="2106674"/>
          </a:xfrm>
          <a:prstGeom prst="rect">
            <a:avLst/>
          </a:prstGeom>
        </p:spPr>
      </p:pic>
    </p:spTree>
    <p:extLst>
      <p:ext uri="{BB962C8B-B14F-4D97-AF65-F5344CB8AC3E}">
        <p14:creationId xmlns:p14="http://schemas.microsoft.com/office/powerpoint/2010/main" val="27547635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Financial Ratios</a:t>
            </a:r>
          </a:p>
          <a:p>
            <a:pPr>
              <a:buFont typeface="Wingdings" panose="05000000000000000000" pitchFamily="2" charset="2"/>
              <a:buChar char="§"/>
            </a:pPr>
            <a:r>
              <a:rPr lang="en-US" sz="2000" dirty="0" smtClean="0"/>
              <a:t>Depict relationships between items on a firm’s financial statements.</a:t>
            </a:r>
          </a:p>
          <a:p>
            <a:pPr>
              <a:buFont typeface="Wingdings" panose="05000000000000000000" pitchFamily="2" charset="2"/>
              <a:buChar char="§"/>
            </a:pPr>
            <a:r>
              <a:rPr lang="en-US" sz="2000" dirty="0" smtClean="0"/>
              <a:t>An </a:t>
            </a:r>
            <a:r>
              <a:rPr lang="en-US" sz="2000" dirty="0"/>
              <a:t>analysis of its financial ratios helps a firm determine whether it is meeting its financial objectives and how it stacks up against industry peers.</a:t>
            </a: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val="10137429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863" y="1143000"/>
            <a:ext cx="548322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8841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Historical Financial Statements</a:t>
            </a:r>
          </a:p>
          <a:p>
            <a:pPr>
              <a:buFont typeface="Wingdings" panose="05000000000000000000" pitchFamily="2" charset="2"/>
              <a:buChar char="§"/>
            </a:pPr>
            <a:r>
              <a:rPr lang="en-US" sz="2000" dirty="0"/>
              <a:t>Reflect past performance and are usually prepared on a quarterly and annual basis.</a:t>
            </a:r>
          </a:p>
          <a:p>
            <a:pPr>
              <a:buFont typeface="Wingdings" panose="05000000000000000000" pitchFamily="2" charset="2"/>
              <a:buChar char="§"/>
            </a:pPr>
            <a:r>
              <a:rPr lang="en-US" sz="2000" dirty="0"/>
              <a:t>Publicly traded firms are required by the SEC to prepare financial statements and make them available to the public. </a:t>
            </a:r>
          </a:p>
          <a:p>
            <a:pPr marL="0" indent="0">
              <a:buNone/>
            </a:pPr>
            <a:r>
              <a:rPr lang="en-US" sz="2000" b="1" dirty="0"/>
              <a:t>Pro Forma Financial Statements</a:t>
            </a:r>
          </a:p>
          <a:p>
            <a:pPr>
              <a:buFont typeface="Wingdings" panose="05000000000000000000" pitchFamily="2" charset="2"/>
              <a:buChar char="§"/>
            </a:pPr>
            <a:r>
              <a:rPr lang="en-US" sz="2000" dirty="0"/>
              <a:t>Are projections for future periods based on forecasts and are typically completed for two to three years in the future.</a:t>
            </a:r>
          </a:p>
          <a:p>
            <a:pPr>
              <a:buFont typeface="Wingdings" panose="05000000000000000000" pitchFamily="2" charset="2"/>
              <a:buChar char="§"/>
            </a:pPr>
            <a:r>
              <a:rPr lang="en-US" sz="2000" dirty="0"/>
              <a:t>Pro forma financial statements are strictly planning tools and are not required by the SEC.</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Tree>
    <p:extLst>
      <p:ext uri="{BB962C8B-B14F-4D97-AF65-F5344CB8AC3E}">
        <p14:creationId xmlns:p14="http://schemas.microsoft.com/office/powerpoint/2010/main" val="16639612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8" name="Rectangle 5"/>
          <p:cNvSpPr>
            <a:spLocks noChangeArrowheads="1"/>
          </p:cNvSpPr>
          <p:nvPr/>
        </p:nvSpPr>
        <p:spPr bwMode="auto">
          <a:xfrm>
            <a:off x="1173163" y="1300330"/>
            <a:ext cx="8153400" cy="44196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9" name="Line 6"/>
          <p:cNvSpPr>
            <a:spLocks noChangeShapeType="1"/>
          </p:cNvSpPr>
          <p:nvPr/>
        </p:nvSpPr>
        <p:spPr bwMode="auto">
          <a:xfrm>
            <a:off x="1173163" y="206233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1249363" y="145273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Financial Statement</a:t>
            </a:r>
          </a:p>
        </p:txBody>
      </p:sp>
      <p:sp>
        <p:nvSpPr>
          <p:cNvPr id="11" name="Text Box 8"/>
          <p:cNvSpPr txBox="1">
            <a:spLocks noChangeArrowheads="1"/>
          </p:cNvSpPr>
          <p:nvPr/>
        </p:nvSpPr>
        <p:spPr bwMode="auto">
          <a:xfrm>
            <a:off x="4983163" y="145273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2" name="Line 9"/>
          <p:cNvSpPr>
            <a:spLocks noChangeShapeType="1"/>
          </p:cNvSpPr>
          <p:nvPr/>
        </p:nvSpPr>
        <p:spPr bwMode="auto">
          <a:xfrm>
            <a:off x="1173163" y="320533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a:off x="1173163" y="434833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1173163" y="229093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Income Statement</a:t>
            </a:r>
          </a:p>
        </p:txBody>
      </p:sp>
      <p:sp>
        <p:nvSpPr>
          <p:cNvPr id="15" name="Text Box 13"/>
          <p:cNvSpPr txBox="1">
            <a:spLocks noChangeArrowheads="1"/>
          </p:cNvSpPr>
          <p:nvPr/>
        </p:nvSpPr>
        <p:spPr bwMode="auto">
          <a:xfrm>
            <a:off x="1096963" y="351013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Balance Sheet</a:t>
            </a:r>
          </a:p>
        </p:txBody>
      </p:sp>
      <p:sp>
        <p:nvSpPr>
          <p:cNvPr id="16" name="Line 15"/>
          <p:cNvSpPr>
            <a:spLocks noChangeShapeType="1"/>
          </p:cNvSpPr>
          <p:nvPr/>
        </p:nvSpPr>
        <p:spPr bwMode="auto">
          <a:xfrm>
            <a:off x="3763963" y="1300330"/>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6"/>
          <p:cNvSpPr txBox="1">
            <a:spLocks noChangeArrowheads="1"/>
          </p:cNvSpPr>
          <p:nvPr/>
        </p:nvSpPr>
        <p:spPr bwMode="auto">
          <a:xfrm>
            <a:off x="1249363" y="480553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Statement of cash flows</a:t>
            </a:r>
          </a:p>
        </p:txBody>
      </p:sp>
      <p:sp>
        <p:nvSpPr>
          <p:cNvPr id="18" name="Text Box 18"/>
          <p:cNvSpPr txBox="1">
            <a:spLocks noChangeArrowheads="1"/>
          </p:cNvSpPr>
          <p:nvPr/>
        </p:nvSpPr>
        <p:spPr bwMode="auto">
          <a:xfrm>
            <a:off x="3763963" y="2062330"/>
            <a:ext cx="563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Reflects the results of the operations of a firm over a specified period of time.  It records all the revenues and expenses for the given period and shows whether the firm is making a profit or is experiencing a loss.</a:t>
            </a:r>
          </a:p>
        </p:txBody>
      </p:sp>
      <p:sp>
        <p:nvSpPr>
          <p:cNvPr id="19" name="Text Box 19"/>
          <p:cNvSpPr txBox="1">
            <a:spLocks noChangeArrowheads="1"/>
          </p:cNvSpPr>
          <p:nvPr/>
        </p:nvSpPr>
        <p:spPr bwMode="auto">
          <a:xfrm>
            <a:off x="3763963" y="3433930"/>
            <a:ext cx="541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Is a snapshot of a company’s assets, liabilities, and owner’s equity at a specific point in time. </a:t>
            </a:r>
          </a:p>
        </p:txBody>
      </p:sp>
      <p:sp>
        <p:nvSpPr>
          <p:cNvPr id="20" name="Text Box 20"/>
          <p:cNvSpPr txBox="1">
            <a:spLocks noChangeArrowheads="1"/>
          </p:cNvSpPr>
          <p:nvPr/>
        </p:nvSpPr>
        <p:spPr bwMode="auto">
          <a:xfrm>
            <a:off x="3840163" y="4576930"/>
            <a:ext cx="541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Summarizes the changes in a firm’s cash position for a specified period of time and details why the changes occurred. </a:t>
            </a:r>
          </a:p>
        </p:txBody>
      </p:sp>
    </p:spTree>
    <p:extLst>
      <p:ext uri="{BB962C8B-B14F-4D97-AF65-F5344CB8AC3E}">
        <p14:creationId xmlns:p14="http://schemas.microsoft.com/office/powerpoint/2010/main" val="38684432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5340096" cy="4343400"/>
          </a:xfrm>
        </p:spPr>
        <p:txBody>
          <a:bodyPr/>
          <a:lstStyle/>
          <a:p>
            <a:pPr marL="0" indent="0">
              <a:buNone/>
            </a:pPr>
            <a:r>
              <a:rPr lang="en-US" b="1" dirty="0" smtClean="0"/>
              <a:t>Income Statement</a:t>
            </a: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6"/>
          <p:cNvPicPr>
            <a:picLocks noChangeAspect="1"/>
          </p:cNvPicPr>
          <p:nvPr/>
        </p:nvPicPr>
        <p:blipFill>
          <a:blip r:embed="rId2"/>
          <a:stretch>
            <a:fillRect/>
          </a:stretch>
        </p:blipFill>
        <p:spPr>
          <a:xfrm>
            <a:off x="3524197" y="611884"/>
            <a:ext cx="5897475" cy="5561904"/>
          </a:xfrm>
          <a:prstGeom prst="rect">
            <a:avLst/>
          </a:prstGeom>
        </p:spPr>
      </p:pic>
    </p:spTree>
    <p:extLst>
      <p:ext uri="{BB962C8B-B14F-4D97-AF65-F5344CB8AC3E}">
        <p14:creationId xmlns:p14="http://schemas.microsoft.com/office/powerpoint/2010/main" val="36174500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Balance Sheet</a:t>
            </a: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6"/>
          <p:cNvPicPr>
            <a:picLocks noChangeAspect="1"/>
          </p:cNvPicPr>
          <p:nvPr/>
        </p:nvPicPr>
        <p:blipFill>
          <a:blip r:embed="rId2"/>
          <a:stretch>
            <a:fillRect/>
          </a:stretch>
        </p:blipFill>
        <p:spPr>
          <a:xfrm>
            <a:off x="3615070" y="589137"/>
            <a:ext cx="5229122" cy="5765626"/>
          </a:xfrm>
          <a:prstGeom prst="rect">
            <a:avLst/>
          </a:prstGeom>
        </p:spPr>
      </p:pic>
    </p:spTree>
    <p:extLst>
      <p:ext uri="{BB962C8B-B14F-4D97-AF65-F5344CB8AC3E}">
        <p14:creationId xmlns:p14="http://schemas.microsoft.com/office/powerpoint/2010/main" val="11726279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78195"/>
            <a:ext cx="5340096" cy="4736805"/>
          </a:xfrm>
        </p:spPr>
        <p:txBody>
          <a:bodyPr/>
          <a:lstStyle/>
          <a:p>
            <a:pPr marL="0" indent="0">
              <a:buNone/>
            </a:pPr>
            <a:r>
              <a:rPr lang="en-US" sz="2000" b="1" dirty="0" smtClean="0"/>
              <a:t>Statement of Cash Flows</a:t>
            </a:r>
            <a:endParaRPr lang="en-US" sz="2000"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6"/>
          <p:cNvPicPr>
            <a:picLocks noChangeAspect="1"/>
          </p:cNvPicPr>
          <p:nvPr/>
        </p:nvPicPr>
        <p:blipFill>
          <a:blip r:embed="rId2"/>
          <a:stretch>
            <a:fillRect/>
          </a:stretch>
        </p:blipFill>
        <p:spPr>
          <a:xfrm>
            <a:off x="3565064" y="1091961"/>
            <a:ext cx="6196732" cy="5144034"/>
          </a:xfrm>
          <a:prstGeom prst="rect">
            <a:avLst/>
          </a:prstGeom>
        </p:spPr>
      </p:pic>
    </p:spTree>
    <p:extLst>
      <p:ext uri="{BB962C8B-B14F-4D97-AF65-F5344CB8AC3E}">
        <p14:creationId xmlns:p14="http://schemas.microsoft.com/office/powerpoint/2010/main" val="42171721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Financial Management</a:t>
            </a:r>
          </a:p>
          <a:p>
            <a:pPr marL="0" indent="0">
              <a:buNone/>
            </a:pPr>
            <a:r>
              <a:rPr lang="en-US" sz="2000" dirty="0"/>
              <a:t>Financial management deals with two things: raising money and managing a company’s finances in a way that achieves the highest rate of </a:t>
            </a:r>
            <a:r>
              <a:rPr lang="en-US" sz="2000" dirty="0" smtClean="0"/>
              <a:t>return</a:t>
            </a:r>
          </a:p>
          <a:p>
            <a:pPr marL="0" indent="0">
              <a:buNone/>
            </a:pPr>
            <a:r>
              <a:rPr lang="en-US" sz="2000" dirty="0" smtClean="0"/>
              <a:t/>
            </a:r>
            <a:br>
              <a:rPr lang="en-US" sz="2000" dirty="0" smtClean="0"/>
            </a:br>
            <a:r>
              <a:rPr lang="en-US" sz="2000" dirty="0" smtClean="0"/>
              <a:t>This Lecture Focuses Mostly on</a:t>
            </a:r>
          </a:p>
          <a:p>
            <a:pPr>
              <a:buFont typeface="Wingdings" panose="05000000000000000000" pitchFamily="2" charset="2"/>
              <a:buChar char="§"/>
            </a:pPr>
            <a:r>
              <a:rPr lang="en-US" sz="2000" dirty="0"/>
              <a:t>How a new venture tracks its financial progress through preparing, analyzing, and maintaining past financial </a:t>
            </a:r>
            <a:r>
              <a:rPr lang="en-US" sz="2000" dirty="0" smtClean="0"/>
              <a:t>statements.</a:t>
            </a:r>
          </a:p>
          <a:p>
            <a:pPr>
              <a:buFont typeface="Wingdings" panose="05000000000000000000" pitchFamily="2" charset="2"/>
              <a:buChar char="§"/>
            </a:pPr>
            <a:r>
              <a:rPr lang="en-US" sz="2000" dirty="0" smtClean="0"/>
              <a:t>How </a:t>
            </a:r>
            <a:r>
              <a:rPr lang="en-US" sz="2000" dirty="0"/>
              <a:t>a new venture forecasts future income and expenses by preparing pro forma (or projected) financial statements.</a:t>
            </a:r>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val="8093791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Ratio Analysis</a:t>
            </a:r>
          </a:p>
          <a:p>
            <a:pPr>
              <a:buFont typeface="Wingdings" panose="05000000000000000000" pitchFamily="2" charset="2"/>
              <a:buChar char="§"/>
            </a:pPr>
            <a:r>
              <a:rPr lang="en-US" sz="2000" dirty="0" smtClean="0"/>
              <a:t>The </a:t>
            </a:r>
            <a:r>
              <a:rPr lang="en-US" sz="2000" dirty="0"/>
              <a:t>most practical way to interpret or make sense of a firm’s historical financial statements is through ratio analysis, as shown in the next slide.</a:t>
            </a:r>
          </a:p>
          <a:p>
            <a:pPr>
              <a:buFont typeface="Wingdings" panose="05000000000000000000" pitchFamily="2" charset="2"/>
              <a:buChar char="§"/>
            </a:pPr>
            <a:r>
              <a:rPr lang="en-US" sz="2000" dirty="0"/>
              <a:t>Comparing a Firm’s Financial Results to Industry Norms</a:t>
            </a:r>
          </a:p>
          <a:p>
            <a:pPr>
              <a:buFont typeface="Wingdings" panose="05000000000000000000" pitchFamily="2" charset="2"/>
              <a:buChar char="§"/>
            </a:pPr>
            <a:r>
              <a:rPr lang="en-US" sz="2000" dirty="0"/>
              <a:t>Comparing a firm’s financial results to industry norms helps a firm determine how it stacks up against its competitors and if there are any financial “red flags” requiring attention.</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15452022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32" y="1052512"/>
            <a:ext cx="80676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123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Forecasts</a:t>
            </a:r>
          </a:p>
          <a:p>
            <a:pPr>
              <a:buFont typeface="Wingdings" panose="05000000000000000000" pitchFamily="2" charset="2"/>
              <a:buChar char="§"/>
            </a:pPr>
            <a:r>
              <a:rPr lang="en-US" sz="1800" dirty="0"/>
              <a:t>The analysis of a firm’s historical financial statements are followed by the preparation of forecasts.  </a:t>
            </a:r>
          </a:p>
          <a:p>
            <a:pPr>
              <a:buFont typeface="Wingdings" panose="05000000000000000000" pitchFamily="2" charset="2"/>
              <a:buChar char="§"/>
            </a:pPr>
            <a:r>
              <a:rPr lang="en-US" sz="1800" dirty="0"/>
              <a:t>Forecasts are predictions of a firm’s future sales, expenses, income, and capital expenditures.</a:t>
            </a:r>
          </a:p>
          <a:p>
            <a:pPr>
              <a:buFont typeface="Wingdings" panose="05000000000000000000" pitchFamily="2" charset="2"/>
              <a:buChar char="§"/>
            </a:pPr>
            <a:r>
              <a:rPr lang="en-US" sz="1800" dirty="0"/>
              <a:t>A firm’s forecasts provide the basis for its pro forma financial statements.</a:t>
            </a:r>
          </a:p>
          <a:p>
            <a:pPr>
              <a:buFont typeface="Wingdings" panose="05000000000000000000" pitchFamily="2" charset="2"/>
              <a:buChar char="§"/>
            </a:pPr>
            <a:r>
              <a:rPr lang="en-US" sz="1800" dirty="0"/>
              <a:t>A well-developed set of pro forma financial statements helps a firm create accurate budgets, build financial plans, and manage its finances in a proactive rather than a reactive manner.</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spTree>
    <p:extLst>
      <p:ext uri="{BB962C8B-B14F-4D97-AF65-F5344CB8AC3E}">
        <p14:creationId xmlns:p14="http://schemas.microsoft.com/office/powerpoint/2010/main" val="7975886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Sales Forecast</a:t>
            </a:r>
          </a:p>
          <a:p>
            <a:pPr>
              <a:buFont typeface="Wingdings" panose="05000000000000000000" pitchFamily="2" charset="2"/>
              <a:buChar char="§"/>
            </a:pPr>
            <a:r>
              <a:rPr lang="en-US" sz="1800" dirty="0"/>
              <a:t>A sales forecast is a projection of a firm’s sales for a specified period (such as a year).</a:t>
            </a:r>
          </a:p>
          <a:p>
            <a:pPr>
              <a:buFont typeface="Wingdings" panose="05000000000000000000" pitchFamily="2" charset="2"/>
              <a:buChar char="§"/>
            </a:pPr>
            <a:r>
              <a:rPr lang="en-US" sz="1800" dirty="0"/>
              <a:t>It is the first forecast developed and is the basis for most of the other forecasts. </a:t>
            </a:r>
          </a:p>
          <a:p>
            <a:pPr>
              <a:buFont typeface="Wingdings" panose="05000000000000000000" pitchFamily="2" charset="2"/>
              <a:buChar char="§"/>
            </a:pPr>
            <a:r>
              <a:rPr lang="en-US" sz="1800" dirty="0"/>
              <a:t>A sales forecast for a new firm is based on a good-faith estimate of sales and on industry averages or the experiences of similar start-ups.</a:t>
            </a:r>
          </a:p>
          <a:p>
            <a:pPr>
              <a:buFont typeface="Wingdings" panose="05000000000000000000" pitchFamily="2" charset="2"/>
              <a:buChar char="§"/>
            </a:pPr>
            <a:r>
              <a:rPr lang="en-US" sz="1800" dirty="0"/>
              <a:t>A sales forecast for an existing firm is based on (1) its record of past sales, (2) its current production capacity and product demand, and (3) any factors that will affect its future product capacity and product demand.</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474" y="1371600"/>
            <a:ext cx="5045075"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3756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Forecast of Costs of Sales and Other Items</a:t>
            </a:r>
          </a:p>
          <a:p>
            <a:pPr>
              <a:buFont typeface="Wingdings" panose="05000000000000000000" pitchFamily="2" charset="2"/>
              <a:buChar char="§"/>
            </a:pPr>
            <a:r>
              <a:rPr lang="en-US" sz="1800" dirty="0"/>
              <a:t>Once a firm has completed its sales forecast, it must forecast its cost of sales (or cost of goods sold) and the other items on its income statement.</a:t>
            </a:r>
          </a:p>
          <a:p>
            <a:pPr>
              <a:buFont typeface="Wingdings" panose="05000000000000000000" pitchFamily="2" charset="2"/>
              <a:buChar char="§"/>
            </a:pPr>
            <a:r>
              <a:rPr lang="en-US" sz="1800" dirty="0"/>
              <a:t>The most common way to do this is to use the percentage-of-sales method, which is a method for expressing each expense item as a percentage of sales.</a:t>
            </a:r>
          </a:p>
          <a:p>
            <a:pPr>
              <a:buFont typeface="Wingdings" panose="05000000000000000000" pitchFamily="2" charset="2"/>
              <a:buChar char="§"/>
            </a:pPr>
            <a:r>
              <a:rPr lang="en-US" sz="1800" dirty="0"/>
              <a:t>If a firm determines that it can use the percent-of-sales method and it follows the procedures described in the textbook, then the net result is that each expense item on its income statement will grow at the same rate as sales (with the exception of items that can be individually forecast, such as depreciation).</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spTree>
    <p:extLst>
      <p:ext uri="{BB962C8B-B14F-4D97-AF65-F5344CB8AC3E}">
        <p14:creationId xmlns:p14="http://schemas.microsoft.com/office/powerpoint/2010/main" val="14535939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Forecasting Tools</a:t>
            </a:r>
          </a:p>
          <a:p>
            <a:pPr marL="342900" indent="-342900">
              <a:buFont typeface="Wingdings" panose="05000000000000000000" pitchFamily="2" charset="2"/>
              <a:buChar char="§"/>
            </a:pPr>
            <a:r>
              <a:rPr lang="en-US" sz="2000" dirty="0" smtClean="0"/>
              <a:t>Regression Analysis (Simple and Multiple) </a:t>
            </a:r>
          </a:p>
          <a:p>
            <a:pPr marL="342900" indent="-342900">
              <a:buFont typeface="Wingdings" panose="05000000000000000000" pitchFamily="2" charset="2"/>
              <a:buChar char="§"/>
            </a:pPr>
            <a:r>
              <a:rPr lang="en-US" sz="2000" dirty="0" smtClean="0"/>
              <a:t>For instance the book talks about predicting future sales as a function of advertising expenditures, people in intramural sports nearby and price of drinks</a:t>
            </a:r>
          </a:p>
          <a:p>
            <a:pPr marL="342900" indent="-342900">
              <a:buFont typeface="Wingdings" panose="05000000000000000000" pitchFamily="2" charset="2"/>
              <a:buChar char="§"/>
            </a:pPr>
            <a:r>
              <a:rPr lang="en-US" sz="2000" dirty="0"/>
              <a:t>Some questions of interest </a:t>
            </a:r>
            <a:r>
              <a:rPr lang="en-US" sz="2000" dirty="0" smtClean="0"/>
              <a:t>include how would you build your model, what is important to include and what is not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smtClean="0"/>
              <a:t>Ba 260 Lecture 5</a:t>
            </a:r>
            <a:endParaRPr lang="en-US" dirty="0"/>
          </a:p>
        </p:txBody>
      </p:sp>
      <p:sp>
        <p:nvSpPr>
          <p:cNvPr id="5" name="Date Placeholder 4"/>
          <p:cNvSpPr>
            <a:spLocks noGrp="1"/>
          </p:cNvSpPr>
          <p:nvPr>
            <p:ph type="dt" sz="half" idx="11"/>
          </p:nvPr>
        </p:nvSpPr>
        <p:spPr/>
        <p:txBody>
          <a:bodyPr/>
          <a:lstStyle/>
          <a:p>
            <a:pPr>
              <a:defRPr/>
            </a:pPr>
            <a:fld id="{32707A60-C38B-49A3-8AE3-E18253920C0B}"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ACF35C92-81C7-4B38-BD31-3E624B47947E}" type="slidenum">
              <a:rPr lang="en-US" altLang="en-US" smtClean="0"/>
              <a:pPr>
                <a:defRPr/>
              </a:pPr>
              <a:t>24</a:t>
            </a:fld>
            <a:endParaRPr lang="en-US" altLang="en-US"/>
          </a:p>
        </p:txBody>
      </p:sp>
      <p:pic>
        <p:nvPicPr>
          <p:cNvPr id="1026" name="Picture 2" descr="http://sphweb.bumc.bu.edu/otlt/MPH-Modules/BS/BS704-EP713_MultivariableMethods/paste_image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045" y="1462863"/>
            <a:ext cx="37052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980005" y="4740238"/>
            <a:ext cx="2964674" cy="406916"/>
          </a:xfrm>
          <a:prstGeom prst="rect">
            <a:avLst/>
          </a:prstGeom>
        </p:spPr>
      </p:pic>
    </p:spTree>
    <p:extLst>
      <p:ext uri="{BB962C8B-B14F-4D97-AF65-F5344CB8AC3E}">
        <p14:creationId xmlns:p14="http://schemas.microsoft.com/office/powerpoint/2010/main" val="39019153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Pro Forma </a:t>
            </a:r>
            <a:r>
              <a:rPr lang="en-US" sz="2000" b="1" dirty="0" smtClean="0"/>
              <a:t>(Future) Financial </a:t>
            </a:r>
            <a:r>
              <a:rPr lang="en-US" sz="2000" b="1" dirty="0"/>
              <a:t>Statements</a:t>
            </a:r>
          </a:p>
          <a:p>
            <a:pPr>
              <a:buFont typeface="Wingdings" panose="05000000000000000000" pitchFamily="2" charset="2"/>
              <a:buChar char="§"/>
            </a:pPr>
            <a:r>
              <a:rPr lang="en-US" sz="2000" dirty="0"/>
              <a:t>A firm’s pro forma financial statements are similar to its historical financial statements except that they look forward rather than track the past.</a:t>
            </a:r>
          </a:p>
          <a:p>
            <a:pPr>
              <a:buFont typeface="Wingdings" panose="05000000000000000000" pitchFamily="2" charset="2"/>
              <a:buChar char="§"/>
            </a:pPr>
            <a:r>
              <a:rPr lang="en-US" sz="2000" dirty="0"/>
              <a:t>The preparation of pro form financial statements helps a firm rethink its strategies and make adjustments if necessary.</a:t>
            </a:r>
          </a:p>
          <a:p>
            <a:pPr>
              <a:buFont typeface="Wingdings" panose="05000000000000000000" pitchFamily="2" charset="2"/>
              <a:buChar char="§"/>
            </a:pPr>
            <a:r>
              <a:rPr lang="en-US" sz="2000" dirty="0"/>
              <a:t>The preparation of pro forma financials is also necessary if a firm is seeking funding or financing. </a:t>
            </a: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val="41026146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sp>
        <p:nvSpPr>
          <p:cNvPr id="7" name="Rectangle 5"/>
          <p:cNvSpPr>
            <a:spLocks noChangeArrowheads="1"/>
          </p:cNvSpPr>
          <p:nvPr/>
        </p:nvSpPr>
        <p:spPr bwMode="auto">
          <a:xfrm>
            <a:off x="1572126" y="1275347"/>
            <a:ext cx="8153400" cy="4419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8" name="Line 6"/>
          <p:cNvSpPr>
            <a:spLocks noChangeShapeType="1"/>
          </p:cNvSpPr>
          <p:nvPr/>
        </p:nvSpPr>
        <p:spPr bwMode="auto">
          <a:xfrm>
            <a:off x="1572126" y="2037347"/>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7"/>
          <p:cNvSpPr txBox="1">
            <a:spLocks noChangeArrowheads="1"/>
          </p:cNvSpPr>
          <p:nvPr/>
        </p:nvSpPr>
        <p:spPr bwMode="auto">
          <a:xfrm>
            <a:off x="1572126" y="1427747"/>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10" name="Text Box 8"/>
          <p:cNvSpPr txBox="1">
            <a:spLocks noChangeArrowheads="1"/>
          </p:cNvSpPr>
          <p:nvPr/>
        </p:nvSpPr>
        <p:spPr bwMode="auto">
          <a:xfrm>
            <a:off x="5382126" y="1427747"/>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1" name="Line 9"/>
          <p:cNvSpPr>
            <a:spLocks noChangeShapeType="1"/>
          </p:cNvSpPr>
          <p:nvPr/>
        </p:nvSpPr>
        <p:spPr bwMode="auto">
          <a:xfrm>
            <a:off x="1572126" y="3180347"/>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572126" y="4323347"/>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1572126" y="2265947"/>
            <a:ext cx="259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Income Statement</a:t>
            </a:r>
          </a:p>
        </p:txBody>
      </p:sp>
      <p:sp>
        <p:nvSpPr>
          <p:cNvPr id="14" name="Text Box 12"/>
          <p:cNvSpPr txBox="1">
            <a:spLocks noChangeArrowheads="1"/>
          </p:cNvSpPr>
          <p:nvPr/>
        </p:nvSpPr>
        <p:spPr bwMode="auto">
          <a:xfrm>
            <a:off x="1724526" y="3485147"/>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Balance Sheet</a:t>
            </a:r>
          </a:p>
        </p:txBody>
      </p:sp>
      <p:sp>
        <p:nvSpPr>
          <p:cNvPr id="15" name="Line 13"/>
          <p:cNvSpPr>
            <a:spLocks noChangeShapeType="1"/>
          </p:cNvSpPr>
          <p:nvPr/>
        </p:nvSpPr>
        <p:spPr bwMode="auto">
          <a:xfrm>
            <a:off x="4162926" y="1275347"/>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1648326" y="4628147"/>
            <a:ext cx="251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Statement of Cash flows</a:t>
            </a:r>
          </a:p>
        </p:txBody>
      </p:sp>
      <p:sp>
        <p:nvSpPr>
          <p:cNvPr id="17" name="Text Box 21"/>
          <p:cNvSpPr txBox="1">
            <a:spLocks noChangeArrowheads="1"/>
          </p:cNvSpPr>
          <p:nvPr/>
        </p:nvSpPr>
        <p:spPr bwMode="auto">
          <a:xfrm>
            <a:off x="4239126" y="2265947"/>
            <a:ext cx="541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results of the operations of a firm over a specific period.</a:t>
            </a:r>
          </a:p>
        </p:txBody>
      </p:sp>
      <p:sp>
        <p:nvSpPr>
          <p:cNvPr id="18" name="Text Box 22"/>
          <p:cNvSpPr txBox="1">
            <a:spLocks noChangeArrowheads="1"/>
          </p:cNvSpPr>
          <p:nvPr/>
        </p:nvSpPr>
        <p:spPr bwMode="auto">
          <a:xfrm>
            <a:off x="4391526" y="3256547"/>
            <a:ext cx="495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a projected snapshot of a company’s assets, liabilities, and owner’s equity at a specific point in time.</a:t>
            </a:r>
          </a:p>
        </p:txBody>
      </p:sp>
      <p:sp>
        <p:nvSpPr>
          <p:cNvPr id="19" name="Text Box 23"/>
          <p:cNvSpPr txBox="1">
            <a:spLocks noChangeArrowheads="1"/>
          </p:cNvSpPr>
          <p:nvPr/>
        </p:nvSpPr>
        <p:spPr bwMode="auto">
          <a:xfrm>
            <a:off x="4239126" y="4628147"/>
            <a:ext cx="533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flow of cash into and out of a company for a specific period.</a:t>
            </a:r>
          </a:p>
        </p:txBody>
      </p:sp>
    </p:spTree>
    <p:extLst>
      <p:ext uri="{BB962C8B-B14F-4D97-AF65-F5344CB8AC3E}">
        <p14:creationId xmlns:p14="http://schemas.microsoft.com/office/powerpoint/2010/main" val="1490159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a:t>Ratio Analysis</a:t>
            </a:r>
          </a:p>
          <a:p>
            <a:pPr>
              <a:buFont typeface="Wingdings" panose="05000000000000000000" pitchFamily="2" charset="2"/>
              <a:buChar char="§"/>
            </a:pPr>
            <a:r>
              <a:rPr lang="en-US" sz="2000" dirty="0"/>
              <a:t>The same financial ratios used to evaluate a firm’s historical financial statements should be used to evaluate the pro forma financial statements.</a:t>
            </a:r>
          </a:p>
          <a:p>
            <a:pPr>
              <a:buFont typeface="Wingdings" panose="05000000000000000000" pitchFamily="2" charset="2"/>
              <a:buChar char="§"/>
            </a:pPr>
            <a:r>
              <a:rPr lang="en-US" sz="2000" dirty="0"/>
              <a:t>This work is completed so the firm can get a sense of how its projected financial performance compares to its past performance and how its projected activities will affect its cash position and its overall financial soundness. </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696" y="1635919"/>
            <a:ext cx="5280235"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0989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a:t>Ratio Analysis</a:t>
            </a:r>
          </a:p>
          <a:p>
            <a:pPr>
              <a:buFont typeface="Wingdings" panose="05000000000000000000" pitchFamily="2" charset="2"/>
              <a:buChar char="§"/>
            </a:pPr>
            <a:r>
              <a:rPr lang="en-US" sz="2000" dirty="0"/>
              <a:t>The same financial ratios used to evaluate a firm’s historical financial statements should be used to evaluate the pro forma financial statements.</a:t>
            </a:r>
          </a:p>
          <a:p>
            <a:pPr>
              <a:buFont typeface="Wingdings" panose="05000000000000000000" pitchFamily="2" charset="2"/>
              <a:buChar char="§"/>
            </a:pPr>
            <a:r>
              <a:rPr lang="en-US" sz="2000" dirty="0"/>
              <a:t>This work is completed so the firm can get a sense of how its projected financial performance compares to its past performance and how its projected activities will affect its cash position and its overall financial soundness. </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696" y="1635919"/>
            <a:ext cx="5280235"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5122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Financial Questions </a:t>
            </a:r>
            <a:endParaRPr lang="en-US" b="1" dirty="0"/>
          </a:p>
          <a:p>
            <a:pPr>
              <a:buFont typeface="Wingdings" panose="05000000000000000000" pitchFamily="2" charset="2"/>
              <a:buChar char="§"/>
            </a:pPr>
            <a:r>
              <a:rPr lang="en-US" sz="1600" dirty="0" smtClean="0"/>
              <a:t>How </a:t>
            </a:r>
            <a:r>
              <a:rPr lang="en-US" sz="1600" dirty="0"/>
              <a:t>are we doing? Are we making or losing money?</a:t>
            </a:r>
          </a:p>
          <a:p>
            <a:pPr>
              <a:buFont typeface="Wingdings" panose="05000000000000000000" pitchFamily="2" charset="2"/>
              <a:buChar char="§"/>
            </a:pPr>
            <a:r>
              <a:rPr lang="en-US" sz="1600" dirty="0" smtClean="0"/>
              <a:t>How </a:t>
            </a:r>
            <a:r>
              <a:rPr lang="en-US" sz="1600" dirty="0"/>
              <a:t>much cash do we have on hand?</a:t>
            </a:r>
          </a:p>
          <a:p>
            <a:pPr>
              <a:buFont typeface="Wingdings" panose="05000000000000000000" pitchFamily="2" charset="2"/>
              <a:buChar char="§"/>
            </a:pPr>
            <a:r>
              <a:rPr lang="en-US" sz="1600" dirty="0" smtClean="0"/>
              <a:t>Do </a:t>
            </a:r>
            <a:r>
              <a:rPr lang="en-US" sz="1600" dirty="0"/>
              <a:t>we have enough cash to meet our short-term obligations?</a:t>
            </a:r>
          </a:p>
          <a:p>
            <a:pPr>
              <a:buFont typeface="Wingdings" panose="05000000000000000000" pitchFamily="2" charset="2"/>
              <a:buChar char="§"/>
            </a:pPr>
            <a:r>
              <a:rPr lang="en-US" sz="1600" dirty="0" smtClean="0"/>
              <a:t>How </a:t>
            </a:r>
            <a:r>
              <a:rPr lang="en-US" sz="1600" dirty="0"/>
              <a:t>efficiently are we utilizing our assets?</a:t>
            </a:r>
          </a:p>
          <a:p>
            <a:pPr>
              <a:buFont typeface="Wingdings" panose="05000000000000000000" pitchFamily="2" charset="2"/>
              <a:buChar char="§"/>
            </a:pPr>
            <a:r>
              <a:rPr lang="en-US" sz="1600" dirty="0" smtClean="0"/>
              <a:t>How </a:t>
            </a:r>
            <a:r>
              <a:rPr lang="en-US" sz="1600" dirty="0"/>
              <a:t>do our growth and net profits compare to those of our industry peers? </a:t>
            </a:r>
          </a:p>
          <a:p>
            <a:pPr>
              <a:buFont typeface="Wingdings" panose="05000000000000000000" pitchFamily="2" charset="2"/>
              <a:buChar char="§"/>
            </a:pPr>
            <a:r>
              <a:rPr lang="en-US" sz="1600" dirty="0" smtClean="0"/>
              <a:t>Where </a:t>
            </a:r>
            <a:r>
              <a:rPr lang="en-US" sz="1600" dirty="0"/>
              <a:t>will the funds we need for capital improvements come from?</a:t>
            </a:r>
          </a:p>
          <a:p>
            <a:pPr>
              <a:buFont typeface="Wingdings" panose="05000000000000000000" pitchFamily="2" charset="2"/>
              <a:buChar char="§"/>
            </a:pPr>
            <a:r>
              <a:rPr lang="en-US" sz="1600" dirty="0" smtClean="0"/>
              <a:t>Are </a:t>
            </a:r>
            <a:r>
              <a:rPr lang="en-US" sz="1600" dirty="0"/>
              <a:t>there ways we can partner with other firms to share risk and reduce </a:t>
            </a:r>
            <a:r>
              <a:rPr lang="en-US" sz="1600" dirty="0" smtClean="0"/>
              <a:t>the amount </a:t>
            </a:r>
            <a:r>
              <a:rPr lang="en-US" sz="1600" dirty="0"/>
              <a:t>of cash we need?</a:t>
            </a:r>
          </a:p>
          <a:p>
            <a:pPr>
              <a:buFont typeface="Wingdings" panose="05000000000000000000" pitchFamily="2" charset="2"/>
              <a:buChar char="§"/>
            </a:pPr>
            <a:r>
              <a:rPr lang="en-US" sz="1600" dirty="0" smtClean="0"/>
              <a:t>Overall</a:t>
            </a:r>
            <a:r>
              <a:rPr lang="en-US" sz="1600" dirty="0"/>
              <a:t>, are we in good shape financially?</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475103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81213"/>
            <a:ext cx="82169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828800" y="1357075"/>
            <a:ext cx="3454792" cy="369332"/>
          </a:xfrm>
          <a:prstGeom prst="rect">
            <a:avLst/>
          </a:prstGeom>
        </p:spPr>
        <p:txBody>
          <a:bodyPr wrap="none">
            <a:spAutoFit/>
          </a:bodyPr>
          <a:lstStyle/>
          <a:p>
            <a:r>
              <a:rPr lang="en-US" b="1" dirty="0"/>
              <a:t>Financial Objectives of a Firm</a:t>
            </a:r>
          </a:p>
        </p:txBody>
      </p:sp>
    </p:spTree>
    <p:extLst>
      <p:ext uri="{BB962C8B-B14F-4D97-AF65-F5344CB8AC3E}">
        <p14:creationId xmlns:p14="http://schemas.microsoft.com/office/powerpoint/2010/main" val="11030469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Profitability</a:t>
            </a:r>
          </a:p>
          <a:p>
            <a:pPr>
              <a:buFont typeface="Wingdings" panose="05000000000000000000" pitchFamily="2" charset="2"/>
              <a:buChar char="§"/>
            </a:pPr>
            <a:r>
              <a:rPr lang="en-US" sz="2000" dirty="0"/>
              <a:t>Is the ability to earn a profit.</a:t>
            </a:r>
          </a:p>
          <a:p>
            <a:pPr>
              <a:buFont typeface="Wingdings" panose="05000000000000000000" pitchFamily="2" charset="2"/>
              <a:buChar char="§"/>
            </a:pPr>
            <a:r>
              <a:rPr lang="en-US" sz="2000" dirty="0"/>
              <a:t>Many start-ups are not profitable during their first one to three years while they are training employees and building their brands.</a:t>
            </a:r>
          </a:p>
          <a:p>
            <a:pPr>
              <a:buFont typeface="Wingdings" panose="05000000000000000000" pitchFamily="2" charset="2"/>
              <a:buChar char="§"/>
            </a:pPr>
            <a:r>
              <a:rPr lang="en-US" sz="2000" dirty="0"/>
              <a:t>However, a firm must become profitable to remain viable and provide a return to its owners.</a:t>
            </a:r>
            <a:endParaRPr lang="en-US" b="1"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63045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8179077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a:t>Is a company’s ability to meet its short-term financial obligations.</a:t>
            </a:r>
          </a:p>
          <a:p>
            <a:pPr>
              <a:buFont typeface="Wingdings" panose="05000000000000000000" pitchFamily="2" charset="2"/>
              <a:buChar char="§"/>
            </a:pPr>
            <a:r>
              <a:rPr lang="en-US" sz="2000" dirty="0"/>
              <a:t>Even if a firm is profitable, it is often a challenge to keep enough money in the bank to meet its routine obligations in a timely manner.</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3167471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smtClean="0"/>
              <a:t>Cash is the most liquid asset</a:t>
            </a:r>
          </a:p>
          <a:p>
            <a:pPr>
              <a:buFont typeface="Wingdings" panose="05000000000000000000" pitchFamily="2" charset="2"/>
              <a:buChar char="§"/>
            </a:pPr>
            <a:r>
              <a:rPr lang="en-US" sz="2000" dirty="0" smtClean="0"/>
              <a:t>Example: You owe your car payment of $300 on July 1</a:t>
            </a:r>
            <a:r>
              <a:rPr lang="en-US" sz="2000" baseline="30000" dirty="0" smtClean="0"/>
              <a:t>st</a:t>
            </a:r>
            <a:r>
              <a:rPr lang="en-US" sz="2000" dirty="0" smtClean="0"/>
              <a:t> and have $120 in your bank account </a:t>
            </a:r>
          </a:p>
          <a:p>
            <a:pPr>
              <a:buFont typeface="Wingdings" panose="05000000000000000000" pitchFamily="2" charset="2"/>
              <a:buChar char="§"/>
            </a:pPr>
            <a:r>
              <a:rPr lang="en-US" sz="2000" dirty="0" smtClean="0"/>
              <a:t>You own a house worth $400,000</a:t>
            </a:r>
          </a:p>
          <a:p>
            <a:pPr>
              <a:buFont typeface="Wingdings" panose="05000000000000000000" pitchFamily="2" charset="2"/>
              <a:buChar char="§"/>
            </a:pPr>
            <a:r>
              <a:rPr lang="en-US" sz="2000" dirty="0" smtClean="0"/>
              <a:t>Real estate is not very liquid so even though you have something of value it does not help as readily to meet a short term cash obligation </a:t>
            </a:r>
            <a:endParaRPr lang="en-US" sz="2000" dirty="0"/>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034986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Efficiency</a:t>
            </a:r>
          </a:p>
          <a:p>
            <a:pPr>
              <a:buFont typeface="Wingdings" panose="05000000000000000000" pitchFamily="2" charset="2"/>
              <a:buChar char="§"/>
            </a:pPr>
            <a:r>
              <a:rPr lang="en-US" sz="2000" dirty="0"/>
              <a:t>Is how productively a firm utilizes its assets relative to its revenue and its profits.</a:t>
            </a:r>
          </a:p>
          <a:p>
            <a:pPr>
              <a:buFont typeface="Wingdings" panose="05000000000000000000" pitchFamily="2" charset="2"/>
              <a:buChar char="§"/>
            </a:pPr>
            <a:r>
              <a:rPr lang="en-US" sz="2000" dirty="0"/>
              <a:t>Southwest Airlines, for example, uses its assets very productively.  Its turnaround time, or the time its airplanes sit on the ground while they are being unloaded and reloaded, is the lowest in the airline industry.</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90477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5009039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Stability</a:t>
            </a:r>
          </a:p>
          <a:p>
            <a:pPr>
              <a:buFont typeface="Wingdings" panose="05000000000000000000" pitchFamily="2" charset="2"/>
              <a:buChar char="§"/>
            </a:pPr>
            <a:r>
              <a:rPr lang="en-US" sz="2000" dirty="0"/>
              <a:t>Is the strength and vigor of the firm’s overall financial posture.  </a:t>
            </a:r>
          </a:p>
          <a:p>
            <a:pPr>
              <a:buFont typeface="Wingdings" panose="05000000000000000000" pitchFamily="2" charset="2"/>
              <a:buChar char="§"/>
            </a:pPr>
            <a:r>
              <a:rPr lang="en-US" sz="2000" dirty="0"/>
              <a:t>For a firm to be stable, it must not only earn a profit and remain liquid but also keep its debt in check.</a:t>
            </a:r>
          </a:p>
        </p:txBody>
      </p:sp>
      <p:sp>
        <p:nvSpPr>
          <p:cNvPr id="4" name="Title 3"/>
          <p:cNvSpPr>
            <a:spLocks noGrp="1"/>
          </p:cNvSpPr>
          <p:nvPr>
            <p:ph type="title"/>
          </p:nvPr>
        </p:nvSpPr>
        <p:spPr/>
        <p:txBody>
          <a:bodyPr/>
          <a:lstStyle/>
          <a:p>
            <a:r>
              <a:rPr lang="en-US" dirty="0"/>
              <a:t>Ba 260 Lecture </a:t>
            </a:r>
            <a:r>
              <a:rPr lang="en-US" dirty="0" smtClean="0"/>
              <a:t>5</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10331115"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841786332"/>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1101</TotalTime>
  <Words>1633</Words>
  <Application>Microsoft Office PowerPoint</Application>
  <PresentationFormat>Widescreen</PresentationFormat>
  <Paragraphs>199</Paragraphs>
  <Slides>29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lpstr>Ba 260 Lecture 5</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133</cp:revision>
  <cp:lastPrinted>2015-06-15T21:41:48Z</cp:lastPrinted>
  <dcterms:created xsi:type="dcterms:W3CDTF">2015-04-25T20:13:14Z</dcterms:created>
  <dcterms:modified xsi:type="dcterms:W3CDTF">2015-06-28T19:29:01Z</dcterms:modified>
</cp:coreProperties>
</file>