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3660" r:id="rId1"/>
  </p:sldMasterIdLst>
  <p:notesMasterIdLst>
    <p:notesMasterId r:id="rId38"/>
  </p:notesMasterIdLst>
  <p:handoutMasterIdLst>
    <p:handoutMasterId r:id="rId39"/>
  </p:handoutMasterIdLst>
  <p:sldIdLst>
    <p:sldId id="286" r:id="rId2"/>
    <p:sldId id="332" r:id="rId3"/>
    <p:sldId id="333" r:id="rId4"/>
    <p:sldId id="334" r:id="rId5"/>
    <p:sldId id="335" r:id="rId6"/>
    <p:sldId id="336" r:id="rId7"/>
    <p:sldId id="337" r:id="rId8"/>
    <p:sldId id="338" r:id="rId9"/>
    <p:sldId id="346" r:id="rId10"/>
    <p:sldId id="347" r:id="rId11"/>
    <p:sldId id="349" r:id="rId12"/>
    <p:sldId id="352" r:id="rId13"/>
    <p:sldId id="350" r:id="rId14"/>
    <p:sldId id="351" r:id="rId15"/>
    <p:sldId id="353" r:id="rId16"/>
    <p:sldId id="348" r:id="rId17"/>
    <p:sldId id="354" r:id="rId18"/>
    <p:sldId id="355" r:id="rId19"/>
    <p:sldId id="356" r:id="rId20"/>
    <p:sldId id="360" r:id="rId21"/>
    <p:sldId id="361" r:id="rId22"/>
    <p:sldId id="357" r:id="rId23"/>
    <p:sldId id="362" r:id="rId24"/>
    <p:sldId id="363" r:id="rId25"/>
    <p:sldId id="359" r:id="rId26"/>
    <p:sldId id="339" r:id="rId27"/>
    <p:sldId id="364" r:id="rId28"/>
    <p:sldId id="340" r:id="rId29"/>
    <p:sldId id="341" r:id="rId30"/>
    <p:sldId id="365" r:id="rId31"/>
    <p:sldId id="342" r:id="rId32"/>
    <p:sldId id="343" r:id="rId33"/>
    <p:sldId id="366" r:id="rId34"/>
    <p:sldId id="367" r:id="rId35"/>
    <p:sldId id="368" r:id="rId36"/>
    <p:sldId id="381" r:id="rId37"/>
  </p:sldIdLst>
  <p:sldSz cx="12192000" cy="6858000"/>
  <p:notesSz cx="7010400" cy="9296400"/>
  <p:defaultTextStyle>
    <a:defPPr>
      <a:defRPr lang="en-US"/>
    </a:defPPr>
    <a:lvl1pPr algn="l" defTabSz="457200" rtl="0" eaLnBrk="0" fontAlgn="base" hangingPunct="0">
      <a:spcBef>
        <a:spcPct val="0"/>
      </a:spcBef>
      <a:spcAft>
        <a:spcPct val="0"/>
      </a:spcAft>
      <a:defRPr kern="1200">
        <a:solidFill>
          <a:schemeClr val="tx1"/>
        </a:solidFill>
        <a:latin typeface="Palatino"/>
        <a:ea typeface="MS PGothic" panose="020B0600070205080204" pitchFamily="34" charset="-128"/>
        <a:cs typeface="+mn-cs"/>
      </a:defRPr>
    </a:lvl1pPr>
    <a:lvl2pPr marL="457200" algn="l" defTabSz="457200" rtl="0" eaLnBrk="0" fontAlgn="base" hangingPunct="0">
      <a:spcBef>
        <a:spcPct val="0"/>
      </a:spcBef>
      <a:spcAft>
        <a:spcPct val="0"/>
      </a:spcAft>
      <a:defRPr kern="1200">
        <a:solidFill>
          <a:schemeClr val="tx1"/>
        </a:solidFill>
        <a:latin typeface="Palatino"/>
        <a:ea typeface="MS PGothic" panose="020B0600070205080204" pitchFamily="34" charset="-128"/>
        <a:cs typeface="+mn-cs"/>
      </a:defRPr>
    </a:lvl2pPr>
    <a:lvl3pPr marL="914400" algn="l" defTabSz="457200" rtl="0" eaLnBrk="0" fontAlgn="base" hangingPunct="0">
      <a:spcBef>
        <a:spcPct val="0"/>
      </a:spcBef>
      <a:spcAft>
        <a:spcPct val="0"/>
      </a:spcAft>
      <a:defRPr kern="1200">
        <a:solidFill>
          <a:schemeClr val="tx1"/>
        </a:solidFill>
        <a:latin typeface="Palatino"/>
        <a:ea typeface="MS PGothic" panose="020B0600070205080204" pitchFamily="34" charset="-128"/>
        <a:cs typeface="+mn-cs"/>
      </a:defRPr>
    </a:lvl3pPr>
    <a:lvl4pPr marL="1371600" algn="l" defTabSz="457200" rtl="0" eaLnBrk="0" fontAlgn="base" hangingPunct="0">
      <a:spcBef>
        <a:spcPct val="0"/>
      </a:spcBef>
      <a:spcAft>
        <a:spcPct val="0"/>
      </a:spcAft>
      <a:defRPr kern="1200">
        <a:solidFill>
          <a:schemeClr val="tx1"/>
        </a:solidFill>
        <a:latin typeface="Palatino"/>
        <a:ea typeface="MS PGothic" panose="020B0600070205080204" pitchFamily="34" charset="-128"/>
        <a:cs typeface="+mn-cs"/>
      </a:defRPr>
    </a:lvl4pPr>
    <a:lvl5pPr marL="1828800" algn="l" defTabSz="457200" rtl="0" eaLnBrk="0" fontAlgn="base" hangingPunct="0">
      <a:spcBef>
        <a:spcPct val="0"/>
      </a:spcBef>
      <a:spcAft>
        <a:spcPct val="0"/>
      </a:spcAft>
      <a:defRPr kern="1200">
        <a:solidFill>
          <a:schemeClr val="tx1"/>
        </a:solidFill>
        <a:latin typeface="Palatino"/>
        <a:ea typeface="MS PGothic" panose="020B0600070205080204" pitchFamily="34" charset="-128"/>
        <a:cs typeface="+mn-cs"/>
      </a:defRPr>
    </a:lvl5pPr>
    <a:lvl6pPr marL="2286000" algn="l" defTabSz="914400" rtl="0" eaLnBrk="1" latinLnBrk="0" hangingPunct="1">
      <a:defRPr kern="1200">
        <a:solidFill>
          <a:schemeClr val="tx1"/>
        </a:solidFill>
        <a:latin typeface="Palatino"/>
        <a:ea typeface="MS PGothic" panose="020B0600070205080204" pitchFamily="34" charset="-128"/>
        <a:cs typeface="+mn-cs"/>
      </a:defRPr>
    </a:lvl6pPr>
    <a:lvl7pPr marL="2743200" algn="l" defTabSz="914400" rtl="0" eaLnBrk="1" latinLnBrk="0" hangingPunct="1">
      <a:defRPr kern="1200">
        <a:solidFill>
          <a:schemeClr val="tx1"/>
        </a:solidFill>
        <a:latin typeface="Palatino"/>
        <a:ea typeface="MS PGothic" panose="020B0600070205080204" pitchFamily="34" charset="-128"/>
        <a:cs typeface="+mn-cs"/>
      </a:defRPr>
    </a:lvl7pPr>
    <a:lvl8pPr marL="3200400" algn="l" defTabSz="914400" rtl="0" eaLnBrk="1" latinLnBrk="0" hangingPunct="1">
      <a:defRPr kern="1200">
        <a:solidFill>
          <a:schemeClr val="tx1"/>
        </a:solidFill>
        <a:latin typeface="Palatino"/>
        <a:ea typeface="MS PGothic" panose="020B0600070205080204" pitchFamily="34" charset="-128"/>
        <a:cs typeface="+mn-cs"/>
      </a:defRPr>
    </a:lvl8pPr>
    <a:lvl9pPr marL="3657600" algn="l" defTabSz="914400" rtl="0" eaLnBrk="1" latinLnBrk="0" hangingPunct="1">
      <a:defRPr kern="1200">
        <a:solidFill>
          <a:schemeClr val="tx1"/>
        </a:solidFill>
        <a:latin typeface="Palatino"/>
        <a:ea typeface="MS PGothic"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77445" autoAdjust="0"/>
  </p:normalViewPr>
  <p:slideViewPr>
    <p:cSldViewPr snapToGrid="0" snapToObjects="1">
      <p:cViewPr varScale="1">
        <p:scale>
          <a:sx n="90" d="100"/>
          <a:sy n="90" d="100"/>
        </p:scale>
        <p:origin x="1332" y="8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eaLnBrk="1" fontAlgn="auto" hangingPunct="1">
              <a:spcBef>
                <a:spcPts val="0"/>
              </a:spcBef>
              <a:spcAft>
                <a:spcPts val="0"/>
              </a:spcAft>
              <a:defRPr sz="1200">
                <a:latin typeface="+mn-lt"/>
                <a:ea typeface="+mn-ea"/>
              </a:defRPr>
            </a:lvl1pPr>
          </a:lstStyle>
          <a:p>
            <a:pPr>
              <a:defRPr/>
            </a:pPr>
            <a:endParaRPr lang="en-US"/>
          </a:p>
        </p:txBody>
      </p:sp>
      <p:sp>
        <p:nvSpPr>
          <p:cNvPr id="3" name="Date Placeholder 2"/>
          <p:cNvSpPr>
            <a:spLocks noGrp="1"/>
          </p:cNvSpPr>
          <p:nvPr>
            <p:ph type="dt" sz="quarter" idx="1"/>
          </p:nvPr>
        </p:nvSpPr>
        <p:spPr>
          <a:xfrm>
            <a:off x="3970938" y="0"/>
            <a:ext cx="3037840" cy="464820"/>
          </a:xfrm>
          <a:prstGeom prst="rect">
            <a:avLst/>
          </a:prstGeom>
        </p:spPr>
        <p:txBody>
          <a:bodyPr vert="horz" wrap="square" lIns="93177" tIns="46589" rIns="93177" bIns="46589" numCol="1" anchor="t" anchorCtr="0" compatLnSpc="1">
            <a:prstTxWarp prst="textNoShape">
              <a:avLst/>
            </a:prstTxWarp>
          </a:bodyPr>
          <a:lstStyle>
            <a:lvl1pPr algn="r" eaLnBrk="1" hangingPunct="1">
              <a:defRPr sz="1200">
                <a:latin typeface="Calibri" panose="020F0502020204030204" pitchFamily="34" charset="0"/>
              </a:defRPr>
            </a:lvl1pPr>
          </a:lstStyle>
          <a:p>
            <a:pPr>
              <a:defRPr/>
            </a:pPr>
            <a:fld id="{A38BCD2C-452B-4257-84E8-438A88AA7A18}" type="datetimeFigureOut">
              <a:rPr lang="en-US" altLang="en-US"/>
              <a:pPr>
                <a:defRPr/>
              </a:pPr>
              <a:t>12/16/2015</a:t>
            </a:fld>
            <a:endParaRPr lang="en-US" altLang="en-US"/>
          </a:p>
        </p:txBody>
      </p:sp>
      <p:sp>
        <p:nvSpPr>
          <p:cNvPr id="4" name="Footer Placeholder 3"/>
          <p:cNvSpPr>
            <a:spLocks noGrp="1"/>
          </p:cNvSpPr>
          <p:nvPr>
            <p:ph type="ftr" sz="quarter" idx="2"/>
          </p:nvPr>
        </p:nvSpPr>
        <p:spPr>
          <a:xfrm>
            <a:off x="0" y="8829967"/>
            <a:ext cx="3037840" cy="464820"/>
          </a:xfrm>
          <a:prstGeom prst="rect">
            <a:avLst/>
          </a:prstGeom>
        </p:spPr>
        <p:txBody>
          <a:bodyPr vert="horz" lIns="93177" tIns="46589" rIns="93177" bIns="46589" rtlCol="0" anchor="b"/>
          <a:lstStyle>
            <a:lvl1pPr algn="l" eaLnBrk="1" fontAlgn="auto" hangingPunct="1">
              <a:spcBef>
                <a:spcPts val="0"/>
              </a:spcBef>
              <a:spcAft>
                <a:spcPts val="0"/>
              </a:spcAft>
              <a:defRPr sz="1200">
                <a:latin typeface="+mn-lt"/>
                <a:ea typeface="+mn-ea"/>
              </a:defRPr>
            </a:lvl1pPr>
          </a:lstStyle>
          <a:p>
            <a:pPr>
              <a:defRPr/>
            </a:pPr>
            <a:endParaRPr lang="en-US"/>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wrap="square" lIns="93177" tIns="46589" rIns="93177" bIns="46589" numCol="1" anchor="b" anchorCtr="0" compatLnSpc="1">
            <a:prstTxWarp prst="textNoShape">
              <a:avLst/>
            </a:prstTxWarp>
          </a:bodyPr>
          <a:lstStyle>
            <a:lvl1pPr algn="r" eaLnBrk="1" hangingPunct="1">
              <a:defRPr sz="1200">
                <a:latin typeface="Calibri" panose="020F0502020204030204" pitchFamily="34" charset="0"/>
              </a:defRPr>
            </a:lvl1pPr>
          </a:lstStyle>
          <a:p>
            <a:pPr>
              <a:defRPr/>
            </a:pPr>
            <a:fld id="{229D1E66-5FCE-45E8-933C-BCE9D672EA8D}" type="slidenum">
              <a:rPr lang="en-US" altLang="en-US"/>
              <a:pPr>
                <a:defRPr/>
              </a:pPr>
              <a:t>‹#›</a:t>
            </a:fld>
            <a:endParaRPr lang="en-US" altLang="en-US"/>
          </a:p>
        </p:txBody>
      </p:sp>
    </p:spTree>
    <p:extLst>
      <p:ext uri="{BB962C8B-B14F-4D97-AF65-F5344CB8AC3E}">
        <p14:creationId xmlns:p14="http://schemas.microsoft.com/office/powerpoint/2010/main" val="137930429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eaLnBrk="1" fontAlgn="auto" hangingPunct="1">
              <a:spcBef>
                <a:spcPts val="0"/>
              </a:spcBef>
              <a:spcAft>
                <a:spcPts val="0"/>
              </a:spcAft>
              <a:defRPr sz="1200">
                <a:latin typeface="+mn-lt"/>
                <a:ea typeface="+mn-ea"/>
              </a:defRPr>
            </a:lvl1pPr>
          </a:lstStyle>
          <a:p>
            <a:pPr>
              <a:defRPr/>
            </a:pPr>
            <a:endParaRPr lang="en-US"/>
          </a:p>
        </p:txBody>
      </p:sp>
      <p:sp>
        <p:nvSpPr>
          <p:cNvPr id="3" name="Date Placeholder 2"/>
          <p:cNvSpPr>
            <a:spLocks noGrp="1"/>
          </p:cNvSpPr>
          <p:nvPr>
            <p:ph type="dt" idx="1"/>
          </p:nvPr>
        </p:nvSpPr>
        <p:spPr>
          <a:xfrm>
            <a:off x="3970938" y="0"/>
            <a:ext cx="3037840" cy="464820"/>
          </a:xfrm>
          <a:prstGeom prst="rect">
            <a:avLst/>
          </a:prstGeom>
        </p:spPr>
        <p:txBody>
          <a:bodyPr vert="horz" wrap="square" lIns="93177" tIns="46589" rIns="93177" bIns="46589" numCol="1" anchor="t" anchorCtr="0" compatLnSpc="1">
            <a:prstTxWarp prst="textNoShape">
              <a:avLst/>
            </a:prstTxWarp>
          </a:bodyPr>
          <a:lstStyle>
            <a:lvl1pPr algn="r" eaLnBrk="1" hangingPunct="1">
              <a:defRPr sz="1200">
                <a:latin typeface="Calibri" panose="020F0502020204030204" pitchFamily="34" charset="0"/>
              </a:defRPr>
            </a:lvl1pPr>
          </a:lstStyle>
          <a:p>
            <a:pPr>
              <a:defRPr/>
            </a:pPr>
            <a:fld id="{DE9659B8-025A-484A-A951-B1F411373DA5}" type="datetimeFigureOut">
              <a:rPr lang="en-US" altLang="en-US"/>
              <a:pPr>
                <a:defRPr/>
              </a:pPr>
              <a:t>12/16/2015</a:t>
            </a:fld>
            <a:endParaRPr lang="en-US" altLang="en-US"/>
          </a:p>
        </p:txBody>
      </p:sp>
      <p:sp>
        <p:nvSpPr>
          <p:cNvPr id="4" name="Slide Image Placeholder 3"/>
          <p:cNvSpPr>
            <a:spLocks noGrp="1" noRot="1" noChangeAspect="1"/>
          </p:cNvSpPr>
          <p:nvPr>
            <p:ph type="sldImg" idx="2"/>
          </p:nvPr>
        </p:nvSpPr>
        <p:spPr>
          <a:xfrm>
            <a:off x="406400" y="696913"/>
            <a:ext cx="6197600" cy="3486150"/>
          </a:xfrm>
          <a:prstGeom prst="rect">
            <a:avLst/>
          </a:prstGeom>
          <a:noFill/>
          <a:ln w="12700">
            <a:solidFill>
              <a:prstClr val="black"/>
            </a:solidFill>
          </a:ln>
        </p:spPr>
        <p:txBody>
          <a:bodyPr vert="horz" lIns="93177" tIns="46589" rIns="93177" bIns="46589" rtlCol="0" anchor="ctr"/>
          <a:lstStyle/>
          <a:p>
            <a:pPr lvl="0"/>
            <a:endParaRPr lang="en-US" noProof="0"/>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eaLnBrk="1" fontAlgn="auto" hangingPunct="1">
              <a:spcBef>
                <a:spcPts val="0"/>
              </a:spcBef>
              <a:spcAft>
                <a:spcPts val="0"/>
              </a:spcAft>
              <a:defRPr sz="1200">
                <a:latin typeface="+mn-lt"/>
                <a:ea typeface="+mn-ea"/>
              </a:defRPr>
            </a:lvl1pPr>
          </a:lstStyle>
          <a:p>
            <a:pPr>
              <a:defRPr/>
            </a:pPr>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wrap="square" lIns="93177" tIns="46589" rIns="93177" bIns="46589" numCol="1" anchor="b" anchorCtr="0" compatLnSpc="1">
            <a:prstTxWarp prst="textNoShape">
              <a:avLst/>
            </a:prstTxWarp>
          </a:bodyPr>
          <a:lstStyle>
            <a:lvl1pPr algn="r" eaLnBrk="1" hangingPunct="1">
              <a:defRPr sz="1200">
                <a:latin typeface="Calibri" panose="020F0502020204030204" pitchFamily="34" charset="0"/>
              </a:defRPr>
            </a:lvl1pPr>
          </a:lstStyle>
          <a:p>
            <a:pPr>
              <a:defRPr/>
            </a:pPr>
            <a:fld id="{88334D40-2BDF-4E8D-9462-42D9DAE5708F}" type="slidenum">
              <a:rPr lang="en-US" altLang="en-US"/>
              <a:pPr>
                <a:defRPr/>
              </a:pPr>
              <a:t>‹#›</a:t>
            </a:fld>
            <a:endParaRPr lang="en-US" altLang="en-US"/>
          </a:p>
        </p:txBody>
      </p:sp>
    </p:spTree>
    <p:extLst>
      <p:ext uri="{BB962C8B-B14F-4D97-AF65-F5344CB8AC3E}">
        <p14:creationId xmlns:p14="http://schemas.microsoft.com/office/powerpoint/2010/main" val="967435222"/>
      </p:ext>
    </p:extLst>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1pPr>
    <a:lvl2pPr marL="4572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youtube.com/watch?v=opNiKBP7hQo" TargetMode="External"/><Relationship Id="rId2" Type="http://schemas.openxmlformats.org/officeDocument/2006/relationships/slide" Target="../slides/slide1.xml"/><Relationship Id="rId1" Type="http://schemas.openxmlformats.org/officeDocument/2006/relationships/notesMaster" Target="../notesMasters/notesMaster1.xml"/><Relationship Id="rId5" Type="http://schemas.openxmlformats.org/officeDocument/2006/relationships/hyperlink" Target="https://www.youtube.com/watch?v=2lcp0uZsY7k" TargetMode="External"/><Relationship Id="rId4" Type="http://schemas.openxmlformats.org/officeDocument/2006/relationships/hyperlink" Target="https://www.youtube.com/watch?v=1gg2vXq-1VI"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0" fontAlgn="base" latinLnBrk="0" hangingPunct="0">
              <a:lnSpc>
                <a:spcPct val="100000"/>
              </a:lnSpc>
              <a:spcBef>
                <a:spcPct val="30000"/>
              </a:spcBef>
              <a:spcAft>
                <a:spcPct val="0"/>
              </a:spcAft>
              <a:buClrTx/>
              <a:buSzTx/>
              <a:buFontTx/>
              <a:buNone/>
              <a:tabLst/>
              <a:defRPr/>
            </a:pPr>
            <a:r>
              <a:rPr lang="en-US" dirty="0" smtClean="0">
                <a:hlinkClick r:id="rId3"/>
              </a:rPr>
              <a:t>https://www.youtube.com/watch?v=opNiKBP7hQo</a:t>
            </a:r>
            <a:r>
              <a:rPr lang="en-US" dirty="0" smtClean="0"/>
              <a:t/>
            </a:r>
            <a:br>
              <a:rPr lang="en-US" dirty="0" smtClean="0"/>
            </a:br>
            <a:r>
              <a:rPr lang="en-US" dirty="0" smtClean="0"/>
              <a:t/>
            </a:r>
            <a:br>
              <a:rPr lang="en-US" dirty="0" smtClean="0"/>
            </a:br>
            <a:r>
              <a:rPr lang="en-US" dirty="0" smtClean="0"/>
              <a:t/>
            </a:r>
            <a:br>
              <a:rPr lang="en-US" dirty="0" smtClean="0"/>
            </a:br>
            <a:r>
              <a:rPr lang="en-US" dirty="0" smtClean="0">
                <a:hlinkClick r:id="rId4"/>
              </a:rPr>
              <a:t>https://www.youtube.com/watch?v=1gg2vXq-1VI</a:t>
            </a:r>
            <a:r>
              <a:rPr lang="en-US" dirty="0" smtClean="0"/>
              <a:t/>
            </a:r>
            <a:br>
              <a:rPr lang="en-US" dirty="0" smtClean="0"/>
            </a:br>
            <a:r>
              <a:rPr lang="en-US" dirty="0" smtClean="0"/>
              <a:t>2"00</a:t>
            </a:r>
            <a:br>
              <a:rPr lang="en-US" dirty="0" smtClean="0"/>
            </a:br>
            <a:r>
              <a:rPr lang="en-US" dirty="0" smtClean="0"/>
              <a:t/>
            </a:r>
            <a:br>
              <a:rPr lang="en-US" dirty="0" smtClean="0"/>
            </a:br>
            <a:r>
              <a:rPr lang="en-US" dirty="0" smtClean="0"/>
              <a:t>Paul Graham</a:t>
            </a:r>
            <a:br>
              <a:rPr lang="en-US" dirty="0" smtClean="0"/>
            </a:br>
            <a:r>
              <a:rPr lang="en-US" dirty="0" smtClean="0">
                <a:hlinkClick r:id="rId5"/>
              </a:rPr>
              <a:t>https://www.youtube.com/watch?v=2lcp0uZsY7k</a:t>
            </a:r>
            <a:r>
              <a:rPr lang="en-US" dirty="0" smtClean="0"/>
              <a:t> </a:t>
            </a:r>
          </a:p>
          <a:p>
            <a:endParaRPr lang="en-US" dirty="0"/>
          </a:p>
        </p:txBody>
      </p:sp>
      <p:sp>
        <p:nvSpPr>
          <p:cNvPr id="4" name="Slide Number Placeholder 3"/>
          <p:cNvSpPr>
            <a:spLocks noGrp="1"/>
          </p:cNvSpPr>
          <p:nvPr>
            <p:ph type="sldNum" sz="quarter" idx="10"/>
          </p:nvPr>
        </p:nvSpPr>
        <p:spPr/>
        <p:txBody>
          <a:bodyPr/>
          <a:lstStyle/>
          <a:p>
            <a:pPr>
              <a:defRPr/>
            </a:pPr>
            <a:fld id="{88334D40-2BDF-4E8D-9462-42D9DAE5708F}" type="slidenum">
              <a:rPr lang="en-US" altLang="en-US" smtClean="0"/>
              <a:pPr>
                <a:defRPr/>
              </a:pPr>
              <a:t>0</a:t>
            </a:fld>
            <a:endParaRPr lang="en-US" altLang="en-US"/>
          </a:p>
        </p:txBody>
      </p:sp>
    </p:spTree>
    <p:extLst>
      <p:ext uri="{BB962C8B-B14F-4D97-AF65-F5344CB8AC3E}">
        <p14:creationId xmlns:p14="http://schemas.microsoft.com/office/powerpoint/2010/main" val="20786085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Accessible</a:t>
            </a:r>
          </a:p>
          <a:p>
            <a:r>
              <a:rPr lang="en-US" dirty="0" smtClean="0"/>
              <a:t>Ready</a:t>
            </a:r>
            <a:r>
              <a:rPr lang="en-US" baseline="0" dirty="0" smtClean="0"/>
              <a:t> for innovation or underserved</a:t>
            </a:r>
          </a:p>
          <a:p>
            <a:r>
              <a:rPr lang="en-US" baseline="0" dirty="0" smtClean="0"/>
              <a:t>Avoid negative aspects as a whole</a:t>
            </a:r>
          </a:p>
          <a:p>
            <a:endParaRPr lang="en-US" dirty="0"/>
          </a:p>
        </p:txBody>
      </p:sp>
      <p:sp>
        <p:nvSpPr>
          <p:cNvPr id="4" name="Slide Number Placeholder 3"/>
          <p:cNvSpPr>
            <a:spLocks noGrp="1"/>
          </p:cNvSpPr>
          <p:nvPr>
            <p:ph type="sldNum" sz="quarter" idx="10"/>
          </p:nvPr>
        </p:nvSpPr>
        <p:spPr/>
        <p:txBody>
          <a:bodyPr/>
          <a:lstStyle/>
          <a:p>
            <a:pPr>
              <a:defRPr/>
            </a:pPr>
            <a:fld id="{88334D40-2BDF-4E8D-9462-42D9DAE5708F}" type="slidenum">
              <a:rPr lang="en-US" altLang="en-US" smtClean="0"/>
              <a:pPr>
                <a:defRPr/>
              </a:pPr>
              <a:t>2</a:t>
            </a:fld>
            <a:endParaRPr lang="en-US" altLang="en-US"/>
          </a:p>
        </p:txBody>
      </p:sp>
    </p:spTree>
    <p:extLst>
      <p:ext uri="{BB962C8B-B14F-4D97-AF65-F5344CB8AC3E}">
        <p14:creationId xmlns:p14="http://schemas.microsoft.com/office/powerpoint/2010/main" val="168530008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Option 3">
    <p:spTree>
      <p:nvGrpSpPr>
        <p:cNvPr id="1" name=""/>
        <p:cNvGrpSpPr/>
        <p:nvPr/>
      </p:nvGrpSpPr>
      <p:grpSpPr>
        <a:xfrm>
          <a:off x="0" y="0"/>
          <a:ext cx="0" cy="0"/>
          <a:chOff x="0" y="0"/>
          <a:chExt cx="0" cy="0"/>
        </a:xfrm>
      </p:grpSpPr>
      <p:sp>
        <p:nvSpPr>
          <p:cNvPr id="10" name="Rectangle 8"/>
          <p:cNvSpPr>
            <a:spLocks noChangeArrowheads="1"/>
          </p:cNvSpPr>
          <p:nvPr/>
        </p:nvSpPr>
        <p:spPr bwMode="auto">
          <a:xfrm>
            <a:off x="0" y="0"/>
            <a:ext cx="12323763" cy="6958013"/>
          </a:xfrm>
          <a:prstGeom prst="rect">
            <a:avLst/>
          </a:prstGeom>
          <a:solidFill>
            <a:srgbClr val="FDFFFB"/>
          </a:solidFill>
          <a:ln w="9525">
            <a:solidFill>
              <a:schemeClr val="tx1"/>
            </a:solidFill>
            <a:round/>
            <a:headEnd/>
            <a:tailEnd/>
          </a:ln>
        </p:spPr>
        <p:txBody>
          <a:bodyPr/>
          <a:lstStyle>
            <a:lvl1pPr>
              <a:defRPr>
                <a:solidFill>
                  <a:schemeClr val="tx1"/>
                </a:solidFill>
                <a:latin typeface="Palatino" charset="0"/>
                <a:ea typeface="MS PGothic" panose="020B0600070205080204" pitchFamily="34" charset="-128"/>
              </a:defRPr>
            </a:lvl1pPr>
            <a:lvl2pPr marL="742950" indent="-285750">
              <a:defRPr>
                <a:solidFill>
                  <a:schemeClr val="tx1"/>
                </a:solidFill>
                <a:latin typeface="Palatino" charset="0"/>
                <a:ea typeface="MS PGothic" panose="020B0600070205080204" pitchFamily="34" charset="-128"/>
              </a:defRPr>
            </a:lvl2pPr>
            <a:lvl3pPr marL="1143000" indent="-228600">
              <a:defRPr>
                <a:solidFill>
                  <a:schemeClr val="tx1"/>
                </a:solidFill>
                <a:latin typeface="Palatino" charset="0"/>
                <a:ea typeface="MS PGothic" panose="020B0600070205080204" pitchFamily="34" charset="-128"/>
              </a:defRPr>
            </a:lvl3pPr>
            <a:lvl4pPr marL="1600200" indent="-228600">
              <a:defRPr>
                <a:solidFill>
                  <a:schemeClr val="tx1"/>
                </a:solidFill>
                <a:latin typeface="Palatino" charset="0"/>
                <a:ea typeface="MS PGothic" panose="020B0600070205080204" pitchFamily="34" charset="-128"/>
              </a:defRPr>
            </a:lvl4pPr>
            <a:lvl5pPr marL="2057400" indent="-228600">
              <a:defRPr>
                <a:solidFill>
                  <a:schemeClr val="tx1"/>
                </a:solidFill>
                <a:latin typeface="Palatino" charset="0"/>
                <a:ea typeface="MS PGothic" panose="020B0600070205080204" pitchFamily="34" charset="-128"/>
              </a:defRPr>
            </a:lvl5pPr>
            <a:lvl6pPr marL="2514600" indent="-228600" fontAlgn="base">
              <a:spcBef>
                <a:spcPct val="0"/>
              </a:spcBef>
              <a:spcAft>
                <a:spcPct val="0"/>
              </a:spcAft>
              <a:defRPr>
                <a:solidFill>
                  <a:schemeClr val="tx1"/>
                </a:solidFill>
                <a:latin typeface="Palatino" charset="0"/>
                <a:ea typeface="MS PGothic" panose="020B0600070205080204" pitchFamily="34" charset="-128"/>
              </a:defRPr>
            </a:lvl6pPr>
            <a:lvl7pPr marL="2971800" indent="-228600" fontAlgn="base">
              <a:spcBef>
                <a:spcPct val="0"/>
              </a:spcBef>
              <a:spcAft>
                <a:spcPct val="0"/>
              </a:spcAft>
              <a:defRPr>
                <a:solidFill>
                  <a:schemeClr val="tx1"/>
                </a:solidFill>
                <a:latin typeface="Palatino" charset="0"/>
                <a:ea typeface="MS PGothic" panose="020B0600070205080204" pitchFamily="34" charset="-128"/>
              </a:defRPr>
            </a:lvl7pPr>
            <a:lvl8pPr marL="3429000" indent="-228600" fontAlgn="base">
              <a:spcBef>
                <a:spcPct val="0"/>
              </a:spcBef>
              <a:spcAft>
                <a:spcPct val="0"/>
              </a:spcAft>
              <a:defRPr>
                <a:solidFill>
                  <a:schemeClr val="tx1"/>
                </a:solidFill>
                <a:latin typeface="Palatino" charset="0"/>
                <a:ea typeface="MS PGothic" panose="020B0600070205080204" pitchFamily="34" charset="-128"/>
              </a:defRPr>
            </a:lvl8pPr>
            <a:lvl9pPr marL="3886200" indent="-228600" fontAlgn="base">
              <a:spcBef>
                <a:spcPct val="0"/>
              </a:spcBef>
              <a:spcAft>
                <a:spcPct val="0"/>
              </a:spcAft>
              <a:defRPr>
                <a:solidFill>
                  <a:schemeClr val="tx1"/>
                </a:solidFill>
                <a:latin typeface="Palatino" charset="0"/>
                <a:ea typeface="MS PGothic" panose="020B0600070205080204" pitchFamily="34" charset="-128"/>
              </a:defRPr>
            </a:lvl9pPr>
          </a:lstStyle>
          <a:p>
            <a:pPr defTabSz="914400">
              <a:defRPr/>
            </a:pPr>
            <a:endParaRPr lang="en-US" altLang="en-US" sz="2400">
              <a:solidFill>
                <a:srgbClr val="999999"/>
              </a:solidFill>
              <a:latin typeface="Arial" panose="020B0604020202020204" pitchFamily="34" charset="0"/>
            </a:endParaRPr>
          </a:p>
        </p:txBody>
      </p:sp>
      <p:sp>
        <p:nvSpPr>
          <p:cNvPr id="11" name="Rectangle 9"/>
          <p:cNvSpPr>
            <a:spLocks noChangeArrowheads="1"/>
          </p:cNvSpPr>
          <p:nvPr/>
        </p:nvSpPr>
        <p:spPr bwMode="auto">
          <a:xfrm>
            <a:off x="379413" y="301625"/>
            <a:ext cx="11630025" cy="1984375"/>
          </a:xfrm>
          <a:prstGeom prst="rect">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Palatino" charset="0"/>
                <a:ea typeface="MS PGothic" panose="020B0600070205080204" pitchFamily="34" charset="-128"/>
              </a:defRPr>
            </a:lvl1pPr>
            <a:lvl2pPr marL="742950" indent="-285750">
              <a:defRPr>
                <a:solidFill>
                  <a:schemeClr val="tx1"/>
                </a:solidFill>
                <a:latin typeface="Palatino" charset="0"/>
                <a:ea typeface="MS PGothic" panose="020B0600070205080204" pitchFamily="34" charset="-128"/>
              </a:defRPr>
            </a:lvl2pPr>
            <a:lvl3pPr marL="1143000" indent="-228600">
              <a:defRPr>
                <a:solidFill>
                  <a:schemeClr val="tx1"/>
                </a:solidFill>
                <a:latin typeface="Palatino" charset="0"/>
                <a:ea typeface="MS PGothic" panose="020B0600070205080204" pitchFamily="34" charset="-128"/>
              </a:defRPr>
            </a:lvl3pPr>
            <a:lvl4pPr marL="1600200" indent="-228600">
              <a:defRPr>
                <a:solidFill>
                  <a:schemeClr val="tx1"/>
                </a:solidFill>
                <a:latin typeface="Palatino" charset="0"/>
                <a:ea typeface="MS PGothic" panose="020B0600070205080204" pitchFamily="34" charset="-128"/>
              </a:defRPr>
            </a:lvl4pPr>
            <a:lvl5pPr marL="2057400" indent="-228600">
              <a:defRPr>
                <a:solidFill>
                  <a:schemeClr val="tx1"/>
                </a:solidFill>
                <a:latin typeface="Palatino" charset="0"/>
                <a:ea typeface="MS PGothic" panose="020B0600070205080204" pitchFamily="34" charset="-128"/>
              </a:defRPr>
            </a:lvl5pPr>
            <a:lvl6pPr marL="2514600" indent="-228600" fontAlgn="base">
              <a:spcBef>
                <a:spcPct val="0"/>
              </a:spcBef>
              <a:spcAft>
                <a:spcPct val="0"/>
              </a:spcAft>
              <a:defRPr>
                <a:solidFill>
                  <a:schemeClr val="tx1"/>
                </a:solidFill>
                <a:latin typeface="Palatino" charset="0"/>
                <a:ea typeface="MS PGothic" panose="020B0600070205080204" pitchFamily="34" charset="-128"/>
              </a:defRPr>
            </a:lvl6pPr>
            <a:lvl7pPr marL="2971800" indent="-228600" fontAlgn="base">
              <a:spcBef>
                <a:spcPct val="0"/>
              </a:spcBef>
              <a:spcAft>
                <a:spcPct val="0"/>
              </a:spcAft>
              <a:defRPr>
                <a:solidFill>
                  <a:schemeClr val="tx1"/>
                </a:solidFill>
                <a:latin typeface="Palatino" charset="0"/>
                <a:ea typeface="MS PGothic" panose="020B0600070205080204" pitchFamily="34" charset="-128"/>
              </a:defRPr>
            </a:lvl7pPr>
            <a:lvl8pPr marL="3429000" indent="-228600" fontAlgn="base">
              <a:spcBef>
                <a:spcPct val="0"/>
              </a:spcBef>
              <a:spcAft>
                <a:spcPct val="0"/>
              </a:spcAft>
              <a:defRPr>
                <a:solidFill>
                  <a:schemeClr val="tx1"/>
                </a:solidFill>
                <a:latin typeface="Palatino" charset="0"/>
                <a:ea typeface="MS PGothic" panose="020B0600070205080204" pitchFamily="34" charset="-128"/>
              </a:defRPr>
            </a:lvl8pPr>
            <a:lvl9pPr marL="3886200" indent="-228600" fontAlgn="base">
              <a:spcBef>
                <a:spcPct val="0"/>
              </a:spcBef>
              <a:spcAft>
                <a:spcPct val="0"/>
              </a:spcAft>
              <a:defRPr>
                <a:solidFill>
                  <a:schemeClr val="tx1"/>
                </a:solidFill>
                <a:latin typeface="Palatino" charset="0"/>
                <a:ea typeface="MS PGothic" panose="020B0600070205080204" pitchFamily="34" charset="-128"/>
              </a:defRPr>
            </a:lvl9pPr>
          </a:lstStyle>
          <a:p>
            <a:pPr defTabSz="914400">
              <a:defRPr/>
            </a:pPr>
            <a:endParaRPr lang="en-US" altLang="en-US" sz="2400">
              <a:solidFill>
                <a:srgbClr val="999999"/>
              </a:solidFill>
              <a:latin typeface="Arial" panose="020B0604020202020204" pitchFamily="34" charset="0"/>
            </a:endParaRPr>
          </a:p>
        </p:txBody>
      </p:sp>
      <p:pic>
        <p:nvPicPr>
          <p:cNvPr id="12" name="Picture 1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23888" y="155575"/>
            <a:ext cx="1477962" cy="1579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4" name="Rectangle 2"/>
          <p:cNvSpPr>
            <a:spLocks noGrp="1" noChangeArrowheads="1"/>
          </p:cNvSpPr>
          <p:nvPr>
            <p:ph type="ctrTitle"/>
          </p:nvPr>
        </p:nvSpPr>
        <p:spPr>
          <a:xfrm>
            <a:off x="2339311" y="301752"/>
            <a:ext cx="8534400" cy="1371600"/>
          </a:xfrm>
        </p:spPr>
        <p:txBody>
          <a:bodyPr/>
          <a:lstStyle>
            <a:lvl1pPr algn="l">
              <a:defRPr sz="3600">
                <a:solidFill>
                  <a:schemeClr val="tx1"/>
                </a:solidFill>
                <a:effectLst/>
              </a:defRPr>
            </a:lvl1pPr>
          </a:lstStyle>
          <a:p>
            <a:r>
              <a:rPr lang="en-US" smtClean="0"/>
              <a:t>Click to edit Master title style</a:t>
            </a:r>
            <a:endParaRPr lang="en-US" dirty="0"/>
          </a:p>
        </p:txBody>
      </p:sp>
      <p:sp>
        <p:nvSpPr>
          <p:cNvPr id="3075" name="Rectangle 3"/>
          <p:cNvSpPr>
            <a:spLocks noGrp="1" noChangeArrowheads="1"/>
          </p:cNvSpPr>
          <p:nvPr>
            <p:ph type="subTitle" idx="1"/>
          </p:nvPr>
        </p:nvSpPr>
        <p:spPr>
          <a:xfrm>
            <a:off x="2347040" y="1804308"/>
            <a:ext cx="8534400" cy="457200"/>
          </a:xfrm>
        </p:spPr>
        <p:txBody>
          <a:bodyPr/>
          <a:lstStyle>
            <a:lvl1pPr marL="0" indent="0" algn="l">
              <a:buFont typeface="Times" pitchFamily="-96" charset="0"/>
              <a:buNone/>
              <a:defRPr kumimoji="0" lang="en-US" sz="1800" b="0" i="0" u="none" strike="noStrike" kern="0" cap="none" spc="0" normalizeH="0" baseline="0" noProof="0" dirty="0">
                <a:ln>
                  <a:noFill/>
                </a:ln>
                <a:solidFill>
                  <a:sysClr val="windowText" lastClr="000000">
                    <a:lumMod val="75000"/>
                    <a:lumOff val="25000"/>
                  </a:sysClr>
                </a:solidFill>
                <a:effectLst/>
                <a:uLnTx/>
                <a:uFillTx/>
                <a:latin typeface="Calibri"/>
                <a:ea typeface="+mn-ea"/>
                <a:cs typeface="Calibri"/>
              </a:defRPr>
            </a:lvl1pPr>
          </a:lstStyle>
          <a:p>
            <a:r>
              <a:rPr lang="en-US" smtClean="0"/>
              <a:t>Click to edit Master subtitle style</a:t>
            </a:r>
            <a:endParaRPr lang="en-US" dirty="0"/>
          </a:p>
        </p:txBody>
      </p:sp>
      <p:sp>
        <p:nvSpPr>
          <p:cNvPr id="25" name="Picture Placeholder 2"/>
          <p:cNvSpPr>
            <a:spLocks noGrp="1"/>
          </p:cNvSpPr>
          <p:nvPr>
            <p:ph type="pic" sz="quarter" idx="10"/>
          </p:nvPr>
        </p:nvSpPr>
        <p:spPr>
          <a:xfrm>
            <a:off x="378884" y="2369374"/>
            <a:ext cx="4148667" cy="2068513"/>
          </a:xfrm>
        </p:spPr>
        <p:txBody>
          <a:bodyPr>
            <a:normAutofit/>
          </a:bodyPr>
          <a:lstStyle/>
          <a:p>
            <a:pPr lvl="0"/>
            <a:r>
              <a:rPr lang="en-US" noProof="0" smtClean="0"/>
              <a:t>Click icon to add picture</a:t>
            </a:r>
            <a:endParaRPr lang="en-US" noProof="0" dirty="0" smtClean="0"/>
          </a:p>
        </p:txBody>
      </p:sp>
      <p:sp>
        <p:nvSpPr>
          <p:cNvPr id="26" name="Picture Placeholder 4"/>
          <p:cNvSpPr>
            <a:spLocks noGrp="1"/>
          </p:cNvSpPr>
          <p:nvPr>
            <p:ph type="pic" sz="quarter" idx="11"/>
          </p:nvPr>
        </p:nvSpPr>
        <p:spPr>
          <a:xfrm>
            <a:off x="4618567" y="2369374"/>
            <a:ext cx="3615267" cy="2068513"/>
          </a:xfrm>
        </p:spPr>
        <p:txBody>
          <a:bodyPr>
            <a:normAutofit/>
          </a:bodyPr>
          <a:lstStyle/>
          <a:p>
            <a:pPr lvl="0"/>
            <a:r>
              <a:rPr lang="en-US" noProof="0" smtClean="0"/>
              <a:t>Click icon to add picture</a:t>
            </a:r>
            <a:endParaRPr lang="en-US" noProof="0" dirty="0" smtClean="0"/>
          </a:p>
        </p:txBody>
      </p:sp>
      <p:sp>
        <p:nvSpPr>
          <p:cNvPr id="27" name="Picture Placeholder 6"/>
          <p:cNvSpPr>
            <a:spLocks noGrp="1"/>
          </p:cNvSpPr>
          <p:nvPr>
            <p:ph type="pic" sz="quarter" idx="12"/>
          </p:nvPr>
        </p:nvSpPr>
        <p:spPr>
          <a:xfrm>
            <a:off x="8335434" y="2369373"/>
            <a:ext cx="3674229" cy="4197350"/>
          </a:xfrm>
        </p:spPr>
        <p:txBody>
          <a:bodyPr>
            <a:normAutofit/>
          </a:bodyPr>
          <a:lstStyle/>
          <a:p>
            <a:pPr lvl="0"/>
            <a:r>
              <a:rPr lang="en-US" noProof="0" smtClean="0"/>
              <a:t>Click icon to add picture</a:t>
            </a:r>
            <a:endParaRPr lang="en-US" noProof="0" dirty="0" smtClean="0"/>
          </a:p>
        </p:txBody>
      </p:sp>
      <p:sp>
        <p:nvSpPr>
          <p:cNvPr id="28" name="Picture Placeholder 8"/>
          <p:cNvSpPr>
            <a:spLocks noGrp="1"/>
          </p:cNvSpPr>
          <p:nvPr>
            <p:ph type="pic" sz="quarter" idx="13"/>
          </p:nvPr>
        </p:nvSpPr>
        <p:spPr>
          <a:xfrm>
            <a:off x="6563918" y="4495037"/>
            <a:ext cx="1669916" cy="2071687"/>
          </a:xfrm>
        </p:spPr>
        <p:txBody>
          <a:bodyPr>
            <a:normAutofit/>
          </a:bodyPr>
          <a:lstStyle/>
          <a:p>
            <a:pPr lvl="0"/>
            <a:r>
              <a:rPr lang="en-US" noProof="0" smtClean="0"/>
              <a:t>Click icon to add picture</a:t>
            </a:r>
            <a:endParaRPr lang="en-US" noProof="0" dirty="0" smtClean="0"/>
          </a:p>
        </p:txBody>
      </p:sp>
      <p:sp>
        <p:nvSpPr>
          <p:cNvPr id="29" name="Picture Placeholder 10"/>
          <p:cNvSpPr>
            <a:spLocks noGrp="1"/>
          </p:cNvSpPr>
          <p:nvPr>
            <p:ph type="pic" sz="quarter" idx="14"/>
          </p:nvPr>
        </p:nvSpPr>
        <p:spPr>
          <a:xfrm>
            <a:off x="4618567" y="4495037"/>
            <a:ext cx="1847851" cy="2071687"/>
          </a:xfrm>
        </p:spPr>
        <p:txBody>
          <a:bodyPr>
            <a:normAutofit/>
          </a:bodyPr>
          <a:lstStyle/>
          <a:p>
            <a:pPr lvl="0"/>
            <a:r>
              <a:rPr lang="en-US" noProof="0" smtClean="0"/>
              <a:t>Click icon to add picture</a:t>
            </a:r>
            <a:endParaRPr lang="en-US" noProof="0" dirty="0" smtClean="0"/>
          </a:p>
        </p:txBody>
      </p:sp>
      <p:sp>
        <p:nvSpPr>
          <p:cNvPr id="30" name="Picture Placeholder 12"/>
          <p:cNvSpPr>
            <a:spLocks noGrp="1"/>
          </p:cNvSpPr>
          <p:nvPr>
            <p:ph type="pic" sz="quarter" idx="15"/>
          </p:nvPr>
        </p:nvSpPr>
        <p:spPr>
          <a:xfrm>
            <a:off x="378884" y="4495037"/>
            <a:ext cx="4148667" cy="2071687"/>
          </a:xfrm>
        </p:spPr>
        <p:txBody>
          <a:bodyPr>
            <a:normAutofit/>
          </a:bodyPr>
          <a:lstStyle/>
          <a:p>
            <a:pPr lvl="0"/>
            <a:r>
              <a:rPr lang="en-US" noProof="0" smtClean="0"/>
              <a:t>Click icon to add picture</a:t>
            </a:r>
            <a:endParaRPr lang="en-US" noProof="0" dirty="0" smtClean="0"/>
          </a:p>
        </p:txBody>
      </p:sp>
    </p:spTree>
    <p:extLst>
      <p:ext uri="{BB962C8B-B14F-4D97-AF65-F5344CB8AC3E}">
        <p14:creationId xmlns:p14="http://schemas.microsoft.com/office/powerpoint/2010/main" val="736168705"/>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 column w/number">
    <p:spTree>
      <p:nvGrpSpPr>
        <p:cNvPr id="1" name=""/>
        <p:cNvGrpSpPr/>
        <p:nvPr/>
      </p:nvGrpSpPr>
      <p:grpSpPr>
        <a:xfrm>
          <a:off x="0" y="0"/>
          <a:ext cx="0" cy="0"/>
          <a:chOff x="0" y="0"/>
          <a:chExt cx="0" cy="0"/>
        </a:xfrm>
      </p:grpSpPr>
      <p:sp>
        <p:nvSpPr>
          <p:cNvPr id="5" name="Content Placeholder 2"/>
          <p:cNvSpPr>
            <a:spLocks noGrp="1"/>
          </p:cNvSpPr>
          <p:nvPr>
            <p:ph idx="1"/>
          </p:nvPr>
        </p:nvSpPr>
        <p:spPr>
          <a:xfrm>
            <a:off x="609600" y="1371600"/>
            <a:ext cx="5486400" cy="4343400"/>
          </a:xfrm>
        </p:spPr>
        <p:txBody>
          <a:bodyPr/>
          <a:lstStyle>
            <a:lvl1pPr marL="457200" indent="-457200">
              <a:buFont typeface="+mj-lt"/>
              <a:buAutoNum type="arabicPeriod"/>
              <a:defRPr sz="2400"/>
            </a:lvl1pPr>
            <a:lvl2pPr marL="682625" indent="-230188">
              <a:buFont typeface="Arial"/>
              <a:buChar char="•"/>
              <a:defRPr sz="2000"/>
            </a:lvl2pPr>
            <a:lvl3pPr marL="920750" indent="-228600">
              <a:buFont typeface="Arial"/>
              <a:buChar char="•"/>
              <a:defRPr/>
            </a:lvl3pPr>
            <a:lvl4pPr marL="1138238" indent="-228600">
              <a:defRPr/>
            </a:lvl4pPr>
            <a:lvl5pPr marL="1377950" indent="-22860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Title 1"/>
          <p:cNvSpPr>
            <a:spLocks noGrp="1"/>
          </p:cNvSpPr>
          <p:nvPr>
            <p:ph type="title"/>
          </p:nvPr>
        </p:nvSpPr>
        <p:spPr>
          <a:xfrm>
            <a:off x="609600" y="457200"/>
            <a:ext cx="10972800" cy="685800"/>
          </a:xfrm>
        </p:spPr>
        <p:txBody>
          <a:bodyPr/>
          <a:lstStyle/>
          <a:p>
            <a:r>
              <a:rPr lang="en-US" smtClean="0"/>
              <a:t>Click to edit Master title style</a:t>
            </a:r>
            <a:endParaRPr lang="en-US" dirty="0"/>
          </a:p>
        </p:txBody>
      </p:sp>
      <p:sp>
        <p:nvSpPr>
          <p:cNvPr id="10" name="Picture Placeholder 7"/>
          <p:cNvSpPr>
            <a:spLocks noGrp="1"/>
          </p:cNvSpPr>
          <p:nvPr>
            <p:ph type="pic" sz="quarter" idx="10"/>
          </p:nvPr>
        </p:nvSpPr>
        <p:spPr>
          <a:xfrm>
            <a:off x="6400800" y="1371600"/>
            <a:ext cx="5181600" cy="4343400"/>
          </a:xfrm>
        </p:spPr>
        <p:txBody>
          <a:bodyPr>
            <a:normAutofit/>
          </a:bodyPr>
          <a:lstStyle/>
          <a:p>
            <a:pPr lvl="0"/>
            <a:r>
              <a:rPr lang="en-US" noProof="0" smtClean="0"/>
              <a:t>Click icon to add picture</a:t>
            </a:r>
            <a:endParaRPr lang="en-US" noProof="0"/>
          </a:p>
        </p:txBody>
      </p:sp>
      <p:sp>
        <p:nvSpPr>
          <p:cNvPr id="6" name="Date Placeholder 5"/>
          <p:cNvSpPr>
            <a:spLocks noGrp="1"/>
          </p:cNvSpPr>
          <p:nvPr>
            <p:ph type="dt" sz="half" idx="11"/>
          </p:nvPr>
        </p:nvSpPr>
        <p:spPr/>
        <p:txBody>
          <a:bodyPr/>
          <a:lstStyle>
            <a:lvl1pPr>
              <a:defRPr/>
            </a:lvl1pPr>
          </a:lstStyle>
          <a:p>
            <a:pPr>
              <a:defRPr/>
            </a:pPr>
            <a:fld id="{435172A4-5616-4936-BF01-5FC24026BA39}" type="datetime4">
              <a:rPr lang="en-US" altLang="en-US"/>
              <a:pPr>
                <a:defRPr/>
              </a:pPr>
              <a:t>December 16, 2015</a:t>
            </a:fld>
            <a:endParaRPr lang="en-US" altLang="en-US"/>
          </a:p>
        </p:txBody>
      </p:sp>
      <p:sp>
        <p:nvSpPr>
          <p:cNvPr id="7" name="Slide Number Placeholder 6"/>
          <p:cNvSpPr>
            <a:spLocks noGrp="1"/>
          </p:cNvSpPr>
          <p:nvPr>
            <p:ph type="sldNum" sz="quarter" idx="12"/>
          </p:nvPr>
        </p:nvSpPr>
        <p:spPr/>
        <p:txBody>
          <a:bodyPr/>
          <a:lstStyle>
            <a:lvl1pPr>
              <a:defRPr/>
            </a:lvl1pPr>
          </a:lstStyle>
          <a:p>
            <a:pPr>
              <a:defRPr/>
            </a:pPr>
            <a:fld id="{AC76C7F3-8BA9-4D04-BE52-2829CA6DCD77}" type="slidenum">
              <a:rPr lang="en-US" altLang="en-US"/>
              <a:pPr>
                <a:defRPr/>
              </a:pPr>
              <a:t>‹#›</a:t>
            </a:fld>
            <a:endParaRPr lang="en-US" altLang="en-US"/>
          </a:p>
        </p:txBody>
      </p:sp>
      <p:sp>
        <p:nvSpPr>
          <p:cNvPr id="9" name="Footer Placeholder 10"/>
          <p:cNvSpPr>
            <a:spLocks noGrp="1"/>
          </p:cNvSpPr>
          <p:nvPr>
            <p:ph type="ftr" sz="quarter" idx="13"/>
          </p:nvPr>
        </p:nvSpPr>
        <p:spPr/>
        <p:txBody>
          <a:bodyPr/>
          <a:lstStyle>
            <a:lvl1pPr>
              <a:defRPr/>
            </a:lvl1pPr>
          </a:lstStyle>
          <a:p>
            <a:pPr>
              <a:defRPr/>
            </a:pPr>
            <a:endParaRPr lang="en-US"/>
          </a:p>
        </p:txBody>
      </p:sp>
    </p:spTree>
    <p:extLst>
      <p:ext uri="{BB962C8B-B14F-4D97-AF65-F5344CB8AC3E}">
        <p14:creationId xmlns:p14="http://schemas.microsoft.com/office/powerpoint/2010/main" val="223531304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 column no bullets and thumbnail">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371600"/>
            <a:ext cx="7315200" cy="4343400"/>
          </a:xfrm>
        </p:spPr>
        <p:txBody>
          <a:bodyPr/>
          <a:lstStyle>
            <a:lvl1pPr marL="0" algn="l">
              <a:buFontTx/>
              <a:buNone/>
              <a:defRPr sz="2400"/>
            </a:lvl1pPr>
            <a:lvl2pPr marL="0">
              <a:buFontTx/>
              <a:buNone/>
              <a:defRPr sz="2000"/>
            </a:lvl2pPr>
            <a:lvl3pPr marL="0">
              <a:buFontTx/>
              <a:buNone/>
              <a:defRPr/>
            </a:lvl3pPr>
            <a:lvl4pPr marL="0">
              <a:buFontTx/>
              <a:buNone/>
              <a:defRPr/>
            </a:lvl4pPr>
            <a:lvl5pPr marL="0">
              <a:buFontTx/>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Title 1"/>
          <p:cNvSpPr>
            <a:spLocks noGrp="1"/>
          </p:cNvSpPr>
          <p:nvPr>
            <p:ph type="title"/>
          </p:nvPr>
        </p:nvSpPr>
        <p:spPr>
          <a:xfrm>
            <a:off x="609600" y="457200"/>
            <a:ext cx="10972800" cy="685800"/>
          </a:xfrm>
        </p:spPr>
        <p:txBody>
          <a:bodyPr/>
          <a:lstStyle/>
          <a:p>
            <a:r>
              <a:rPr lang="en-US" smtClean="0"/>
              <a:t>Click to edit Master title style</a:t>
            </a:r>
            <a:endParaRPr lang="en-US" dirty="0"/>
          </a:p>
        </p:txBody>
      </p:sp>
      <p:sp>
        <p:nvSpPr>
          <p:cNvPr id="9" name="Picture Placeholder 9"/>
          <p:cNvSpPr>
            <a:spLocks noGrp="1"/>
          </p:cNvSpPr>
          <p:nvPr>
            <p:ph type="pic" sz="quarter" idx="10"/>
          </p:nvPr>
        </p:nvSpPr>
        <p:spPr>
          <a:xfrm>
            <a:off x="8229600" y="1371600"/>
            <a:ext cx="3352800" cy="2057400"/>
          </a:xfrm>
        </p:spPr>
        <p:txBody>
          <a:bodyPr>
            <a:normAutofit/>
          </a:bodyPr>
          <a:lstStyle/>
          <a:p>
            <a:pPr lvl="0"/>
            <a:r>
              <a:rPr lang="en-US" noProof="0" smtClean="0"/>
              <a:t>Click icon to add picture</a:t>
            </a:r>
            <a:endParaRPr lang="en-US" noProof="0"/>
          </a:p>
        </p:txBody>
      </p:sp>
      <p:sp>
        <p:nvSpPr>
          <p:cNvPr id="10" name="Picture Placeholder 9"/>
          <p:cNvSpPr>
            <a:spLocks noGrp="1"/>
          </p:cNvSpPr>
          <p:nvPr>
            <p:ph type="pic" sz="quarter" idx="11"/>
          </p:nvPr>
        </p:nvSpPr>
        <p:spPr>
          <a:xfrm>
            <a:off x="8229600" y="3657600"/>
            <a:ext cx="3352800" cy="2057400"/>
          </a:xfrm>
        </p:spPr>
        <p:txBody>
          <a:bodyPr>
            <a:normAutofit/>
          </a:bodyPr>
          <a:lstStyle/>
          <a:p>
            <a:pPr lvl="0"/>
            <a:r>
              <a:rPr lang="en-US" noProof="0" smtClean="0"/>
              <a:t>Click icon to add picture</a:t>
            </a:r>
            <a:endParaRPr lang="en-US" noProof="0"/>
          </a:p>
        </p:txBody>
      </p:sp>
      <p:sp>
        <p:nvSpPr>
          <p:cNvPr id="6" name="Date Placeholder 6"/>
          <p:cNvSpPr>
            <a:spLocks noGrp="1"/>
          </p:cNvSpPr>
          <p:nvPr>
            <p:ph type="dt" sz="half" idx="12"/>
          </p:nvPr>
        </p:nvSpPr>
        <p:spPr/>
        <p:txBody>
          <a:bodyPr/>
          <a:lstStyle>
            <a:lvl1pPr>
              <a:defRPr/>
            </a:lvl1pPr>
          </a:lstStyle>
          <a:p>
            <a:pPr>
              <a:defRPr/>
            </a:pPr>
            <a:fld id="{488EE162-0366-4510-BA8E-D536E892A121}" type="datetime4">
              <a:rPr lang="en-US" altLang="en-US"/>
              <a:pPr>
                <a:defRPr/>
              </a:pPr>
              <a:t>December 16, 2015</a:t>
            </a:fld>
            <a:endParaRPr lang="en-US" altLang="en-US"/>
          </a:p>
        </p:txBody>
      </p:sp>
      <p:sp>
        <p:nvSpPr>
          <p:cNvPr id="7" name="Slide Number Placeholder 11"/>
          <p:cNvSpPr>
            <a:spLocks noGrp="1"/>
          </p:cNvSpPr>
          <p:nvPr>
            <p:ph type="sldNum" sz="quarter" idx="13"/>
          </p:nvPr>
        </p:nvSpPr>
        <p:spPr/>
        <p:txBody>
          <a:bodyPr/>
          <a:lstStyle>
            <a:lvl1pPr>
              <a:defRPr/>
            </a:lvl1pPr>
          </a:lstStyle>
          <a:p>
            <a:pPr>
              <a:defRPr/>
            </a:pPr>
            <a:fld id="{E2750B7B-B0EF-43F0-94AA-03BBC403C459}" type="slidenum">
              <a:rPr lang="en-US" altLang="en-US"/>
              <a:pPr>
                <a:defRPr/>
              </a:pPr>
              <a:t>‹#›</a:t>
            </a:fld>
            <a:endParaRPr lang="en-US" altLang="en-US"/>
          </a:p>
        </p:txBody>
      </p:sp>
      <p:sp>
        <p:nvSpPr>
          <p:cNvPr id="11" name="Footer Placeholder 12"/>
          <p:cNvSpPr>
            <a:spLocks noGrp="1"/>
          </p:cNvSpPr>
          <p:nvPr>
            <p:ph type="ftr" sz="quarter" idx="14"/>
          </p:nvPr>
        </p:nvSpPr>
        <p:spPr/>
        <p:txBody>
          <a:bodyPr/>
          <a:lstStyle>
            <a:lvl1pPr>
              <a:defRPr/>
            </a:lvl1pPr>
          </a:lstStyle>
          <a:p>
            <a:pPr>
              <a:defRPr/>
            </a:pPr>
            <a:endParaRPr lang="en-US"/>
          </a:p>
        </p:txBody>
      </p:sp>
    </p:spTree>
    <p:extLst>
      <p:ext uri="{BB962C8B-B14F-4D97-AF65-F5344CB8AC3E}">
        <p14:creationId xmlns:p14="http://schemas.microsoft.com/office/powerpoint/2010/main" val="64083367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 column w/number and thumbnail">
    <p:spTree>
      <p:nvGrpSpPr>
        <p:cNvPr id="1" name=""/>
        <p:cNvGrpSpPr/>
        <p:nvPr/>
      </p:nvGrpSpPr>
      <p:grpSpPr>
        <a:xfrm>
          <a:off x="0" y="0"/>
          <a:ext cx="0" cy="0"/>
          <a:chOff x="0" y="0"/>
          <a:chExt cx="0" cy="0"/>
        </a:xfrm>
      </p:grpSpPr>
      <p:sp>
        <p:nvSpPr>
          <p:cNvPr id="5" name="Content Placeholder 2"/>
          <p:cNvSpPr>
            <a:spLocks noGrp="1"/>
          </p:cNvSpPr>
          <p:nvPr>
            <p:ph idx="1"/>
          </p:nvPr>
        </p:nvSpPr>
        <p:spPr>
          <a:xfrm>
            <a:off x="609600" y="1371600"/>
            <a:ext cx="7315200" cy="4343400"/>
          </a:xfrm>
        </p:spPr>
        <p:txBody>
          <a:bodyPr/>
          <a:lstStyle>
            <a:lvl1pPr marL="457200" indent="-457200">
              <a:buFont typeface="+mj-lt"/>
              <a:buAutoNum type="arabicPeriod"/>
              <a:defRPr sz="2400"/>
            </a:lvl1pPr>
            <a:lvl2pPr marL="682625" indent="-230188">
              <a:buFont typeface="Arial"/>
              <a:buChar char="•"/>
              <a:defRPr sz="2000"/>
            </a:lvl2pPr>
            <a:lvl3pPr marL="920750" indent="-228600">
              <a:buFont typeface="Arial"/>
              <a:buChar char="•"/>
              <a:defRPr/>
            </a:lvl3pPr>
            <a:lvl4pPr marL="1138238" indent="-228600">
              <a:defRPr/>
            </a:lvl4pPr>
            <a:lvl5pPr marL="1377950" indent="-22860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Title 1"/>
          <p:cNvSpPr>
            <a:spLocks noGrp="1"/>
          </p:cNvSpPr>
          <p:nvPr>
            <p:ph type="title"/>
          </p:nvPr>
        </p:nvSpPr>
        <p:spPr>
          <a:xfrm>
            <a:off x="609600" y="457200"/>
            <a:ext cx="10972800" cy="685800"/>
          </a:xfrm>
        </p:spPr>
        <p:txBody>
          <a:bodyPr/>
          <a:lstStyle/>
          <a:p>
            <a:r>
              <a:rPr lang="en-US" smtClean="0"/>
              <a:t>Click to edit Master title style</a:t>
            </a:r>
            <a:endParaRPr lang="en-US" dirty="0"/>
          </a:p>
        </p:txBody>
      </p:sp>
      <p:sp>
        <p:nvSpPr>
          <p:cNvPr id="9" name="Picture Placeholder 9"/>
          <p:cNvSpPr>
            <a:spLocks noGrp="1"/>
          </p:cNvSpPr>
          <p:nvPr>
            <p:ph type="pic" sz="quarter" idx="10"/>
          </p:nvPr>
        </p:nvSpPr>
        <p:spPr>
          <a:xfrm>
            <a:off x="8229600" y="1371600"/>
            <a:ext cx="3352800" cy="2057400"/>
          </a:xfrm>
        </p:spPr>
        <p:txBody>
          <a:bodyPr>
            <a:normAutofit/>
          </a:bodyPr>
          <a:lstStyle/>
          <a:p>
            <a:pPr lvl="0"/>
            <a:r>
              <a:rPr lang="en-US" noProof="0" smtClean="0"/>
              <a:t>Click icon to add picture</a:t>
            </a:r>
            <a:endParaRPr lang="en-US" noProof="0"/>
          </a:p>
        </p:txBody>
      </p:sp>
      <p:sp>
        <p:nvSpPr>
          <p:cNvPr id="10" name="Picture Placeholder 9"/>
          <p:cNvSpPr>
            <a:spLocks noGrp="1"/>
          </p:cNvSpPr>
          <p:nvPr>
            <p:ph type="pic" sz="quarter" idx="11"/>
          </p:nvPr>
        </p:nvSpPr>
        <p:spPr>
          <a:xfrm>
            <a:off x="8229600" y="3657600"/>
            <a:ext cx="3352800" cy="2057400"/>
          </a:xfrm>
        </p:spPr>
        <p:txBody>
          <a:bodyPr>
            <a:normAutofit/>
          </a:bodyPr>
          <a:lstStyle/>
          <a:p>
            <a:pPr lvl="0"/>
            <a:r>
              <a:rPr lang="en-US" noProof="0" smtClean="0"/>
              <a:t>Click icon to add picture</a:t>
            </a:r>
            <a:endParaRPr lang="en-US" noProof="0"/>
          </a:p>
        </p:txBody>
      </p:sp>
      <p:sp>
        <p:nvSpPr>
          <p:cNvPr id="6" name="Date Placeholder 6"/>
          <p:cNvSpPr>
            <a:spLocks noGrp="1"/>
          </p:cNvSpPr>
          <p:nvPr>
            <p:ph type="dt" sz="half" idx="12"/>
          </p:nvPr>
        </p:nvSpPr>
        <p:spPr/>
        <p:txBody>
          <a:bodyPr/>
          <a:lstStyle>
            <a:lvl1pPr>
              <a:defRPr/>
            </a:lvl1pPr>
          </a:lstStyle>
          <a:p>
            <a:pPr>
              <a:defRPr/>
            </a:pPr>
            <a:fld id="{605C5AEB-E039-4F24-9EEC-97BADDE6F4BA}" type="datetime4">
              <a:rPr lang="en-US" altLang="en-US"/>
              <a:pPr>
                <a:defRPr/>
              </a:pPr>
              <a:t>December 16, 2015</a:t>
            </a:fld>
            <a:endParaRPr lang="en-US" altLang="en-US"/>
          </a:p>
        </p:txBody>
      </p:sp>
      <p:sp>
        <p:nvSpPr>
          <p:cNvPr id="7" name="Slide Number Placeholder 11"/>
          <p:cNvSpPr>
            <a:spLocks noGrp="1"/>
          </p:cNvSpPr>
          <p:nvPr>
            <p:ph type="sldNum" sz="quarter" idx="13"/>
          </p:nvPr>
        </p:nvSpPr>
        <p:spPr/>
        <p:txBody>
          <a:bodyPr/>
          <a:lstStyle>
            <a:lvl1pPr>
              <a:defRPr/>
            </a:lvl1pPr>
          </a:lstStyle>
          <a:p>
            <a:pPr>
              <a:defRPr/>
            </a:pPr>
            <a:fld id="{21536AF0-D832-402A-88D0-400C464DE3B5}" type="slidenum">
              <a:rPr lang="en-US" altLang="en-US"/>
              <a:pPr>
                <a:defRPr/>
              </a:pPr>
              <a:t>‹#›</a:t>
            </a:fld>
            <a:endParaRPr lang="en-US" altLang="en-US"/>
          </a:p>
        </p:txBody>
      </p:sp>
      <p:sp>
        <p:nvSpPr>
          <p:cNvPr id="11" name="Footer Placeholder 12"/>
          <p:cNvSpPr>
            <a:spLocks noGrp="1"/>
          </p:cNvSpPr>
          <p:nvPr>
            <p:ph type="ftr" sz="quarter" idx="14"/>
          </p:nvPr>
        </p:nvSpPr>
        <p:spPr/>
        <p:txBody>
          <a:bodyPr/>
          <a:lstStyle>
            <a:lvl1pPr>
              <a:defRPr/>
            </a:lvl1pPr>
          </a:lstStyle>
          <a:p>
            <a:pPr>
              <a:defRPr/>
            </a:pPr>
            <a:endParaRPr lang="en-US"/>
          </a:p>
        </p:txBody>
      </p:sp>
    </p:spTree>
    <p:extLst>
      <p:ext uri="{BB962C8B-B14F-4D97-AF65-F5344CB8AC3E}">
        <p14:creationId xmlns:p14="http://schemas.microsoft.com/office/powerpoint/2010/main" val="3920006405"/>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 column w/bullets">
    <p:spTree>
      <p:nvGrpSpPr>
        <p:cNvPr id="1" name=""/>
        <p:cNvGrpSpPr/>
        <p:nvPr/>
      </p:nvGrpSpPr>
      <p:grpSpPr>
        <a:xfrm>
          <a:off x="0" y="0"/>
          <a:ext cx="0" cy="0"/>
          <a:chOff x="0" y="0"/>
          <a:chExt cx="0" cy="0"/>
        </a:xfrm>
      </p:grpSpPr>
      <p:sp>
        <p:nvSpPr>
          <p:cNvPr id="6" name="Content Placeholder 2"/>
          <p:cNvSpPr>
            <a:spLocks noGrp="1"/>
          </p:cNvSpPr>
          <p:nvPr>
            <p:ph idx="1"/>
          </p:nvPr>
        </p:nvSpPr>
        <p:spPr>
          <a:xfrm>
            <a:off x="609600" y="1371600"/>
            <a:ext cx="5340096" cy="4343400"/>
          </a:xfrm>
        </p:spPr>
        <p:txBody>
          <a:bodyPr/>
          <a:lstStyle>
            <a:lvl1pPr marL="228600" indent="-228600">
              <a:buFont typeface="Arial"/>
              <a:buChar char="•"/>
              <a:defRPr sz="2400"/>
            </a:lvl1pPr>
            <a:lvl2pPr marL="457200" indent="-228600">
              <a:buFont typeface="Arial"/>
              <a:buChar char="•"/>
              <a:defRPr sz="2000"/>
            </a:lvl2pPr>
            <a:lvl3pPr marL="685800" indent="-228600">
              <a:buFont typeface="Arial"/>
              <a:buChar char="•"/>
              <a:defRPr/>
            </a:lvl3pPr>
            <a:lvl4pPr marL="914400" indent="-228600">
              <a:buFont typeface="Arial"/>
              <a:buChar char="•"/>
              <a:defRPr/>
            </a:lvl4pPr>
            <a:lvl5pPr marL="1143000" indent="-228600">
              <a:buFont typeface="Arial"/>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Content Placeholder 2"/>
          <p:cNvSpPr>
            <a:spLocks noGrp="1"/>
          </p:cNvSpPr>
          <p:nvPr>
            <p:ph idx="10"/>
          </p:nvPr>
        </p:nvSpPr>
        <p:spPr>
          <a:xfrm>
            <a:off x="6254496" y="1371600"/>
            <a:ext cx="5340096" cy="4343400"/>
          </a:xfrm>
        </p:spPr>
        <p:txBody>
          <a:bodyPr/>
          <a:lstStyle>
            <a:lvl1pPr marL="228600" indent="-228600">
              <a:buFont typeface="Arial"/>
              <a:buChar char="•"/>
              <a:defRPr sz="2400"/>
            </a:lvl1pPr>
            <a:lvl2pPr marL="457200" indent="-228600">
              <a:buFont typeface="Arial"/>
              <a:buChar char="•"/>
              <a:defRPr sz="2000"/>
            </a:lvl2pPr>
            <a:lvl3pPr marL="685800" indent="-228600">
              <a:buFont typeface="Arial"/>
              <a:buChar char="•"/>
              <a:defRPr/>
            </a:lvl3pPr>
            <a:lvl4pPr marL="914400" indent="-228600">
              <a:buFont typeface="Arial"/>
              <a:buChar char="•"/>
              <a:defRPr/>
            </a:lvl4pPr>
            <a:lvl5pPr marL="1143000" indent="-228600">
              <a:buFont typeface="Arial"/>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Title 1"/>
          <p:cNvSpPr>
            <a:spLocks noGrp="1"/>
          </p:cNvSpPr>
          <p:nvPr>
            <p:ph type="title"/>
          </p:nvPr>
        </p:nvSpPr>
        <p:spPr>
          <a:xfrm>
            <a:off x="609600" y="457200"/>
            <a:ext cx="10972800" cy="685800"/>
          </a:xfrm>
        </p:spPr>
        <p:txBody>
          <a:bodyPr/>
          <a:lstStyle/>
          <a:p>
            <a:r>
              <a:rPr lang="en-US" smtClean="0"/>
              <a:t>Click to edit Master title style</a:t>
            </a:r>
            <a:endParaRPr lang="en-US" dirty="0"/>
          </a:p>
        </p:txBody>
      </p:sp>
      <p:sp>
        <p:nvSpPr>
          <p:cNvPr id="7" name="Date Placeholder 6"/>
          <p:cNvSpPr>
            <a:spLocks noGrp="1"/>
          </p:cNvSpPr>
          <p:nvPr>
            <p:ph type="dt" sz="half" idx="11"/>
          </p:nvPr>
        </p:nvSpPr>
        <p:spPr/>
        <p:txBody>
          <a:bodyPr/>
          <a:lstStyle>
            <a:lvl1pPr>
              <a:defRPr/>
            </a:lvl1pPr>
          </a:lstStyle>
          <a:p>
            <a:pPr>
              <a:defRPr/>
            </a:pPr>
            <a:fld id="{D42A70D3-7765-422D-BE1A-1BAFE754A774}" type="datetime4">
              <a:rPr lang="en-US" altLang="en-US"/>
              <a:pPr>
                <a:defRPr/>
              </a:pPr>
              <a:t>December 16, 2015</a:t>
            </a:fld>
            <a:endParaRPr lang="en-US" altLang="en-US"/>
          </a:p>
        </p:txBody>
      </p:sp>
      <p:sp>
        <p:nvSpPr>
          <p:cNvPr id="8" name="Slide Number Placeholder 7"/>
          <p:cNvSpPr>
            <a:spLocks noGrp="1"/>
          </p:cNvSpPr>
          <p:nvPr>
            <p:ph type="sldNum" sz="quarter" idx="12"/>
          </p:nvPr>
        </p:nvSpPr>
        <p:spPr/>
        <p:txBody>
          <a:bodyPr/>
          <a:lstStyle>
            <a:lvl1pPr>
              <a:defRPr/>
            </a:lvl1pPr>
          </a:lstStyle>
          <a:p>
            <a:pPr>
              <a:defRPr/>
            </a:pPr>
            <a:fld id="{6E07B2F6-BFFF-46E7-B2D7-3602D923DDE9}" type="slidenum">
              <a:rPr lang="en-US" altLang="en-US"/>
              <a:pPr>
                <a:defRPr/>
              </a:pPr>
              <a:t>‹#›</a:t>
            </a:fld>
            <a:endParaRPr lang="en-US" altLang="en-US"/>
          </a:p>
        </p:txBody>
      </p:sp>
      <p:sp>
        <p:nvSpPr>
          <p:cNvPr id="9" name="Footer Placeholder 8"/>
          <p:cNvSpPr>
            <a:spLocks noGrp="1"/>
          </p:cNvSpPr>
          <p:nvPr>
            <p:ph type="ftr" sz="quarter" idx="13"/>
          </p:nvPr>
        </p:nvSpPr>
        <p:spPr/>
        <p:txBody>
          <a:bodyPr/>
          <a:lstStyle>
            <a:lvl1pPr>
              <a:defRPr/>
            </a:lvl1pPr>
          </a:lstStyle>
          <a:p>
            <a:pPr>
              <a:defRPr/>
            </a:pPr>
            <a:endParaRPr lang="en-US"/>
          </a:p>
        </p:txBody>
      </p:sp>
    </p:spTree>
    <p:extLst>
      <p:ext uri="{BB962C8B-B14F-4D97-AF65-F5344CB8AC3E}">
        <p14:creationId xmlns:p14="http://schemas.microsoft.com/office/powerpoint/2010/main" val="1635635722"/>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 column no bullets">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371600"/>
            <a:ext cx="5340096" cy="4343400"/>
          </a:xfrm>
        </p:spPr>
        <p:txBody>
          <a:bodyPr/>
          <a:lstStyle>
            <a:lvl1pPr marL="0" algn="l">
              <a:buFontTx/>
              <a:buNone/>
              <a:defRPr sz="2400"/>
            </a:lvl1pPr>
            <a:lvl2pPr marL="0">
              <a:buFontTx/>
              <a:buNone/>
              <a:defRPr sz="2000"/>
            </a:lvl2pPr>
            <a:lvl3pPr marL="0">
              <a:buFontTx/>
              <a:buNone/>
              <a:defRPr/>
            </a:lvl3pPr>
            <a:lvl4pPr marL="0">
              <a:buFontTx/>
              <a:buNone/>
              <a:defRPr/>
            </a:lvl4pPr>
            <a:lvl5pPr marL="0">
              <a:buFontTx/>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2"/>
          <p:cNvSpPr>
            <a:spLocks noGrp="1"/>
          </p:cNvSpPr>
          <p:nvPr>
            <p:ph idx="10"/>
          </p:nvPr>
        </p:nvSpPr>
        <p:spPr>
          <a:xfrm>
            <a:off x="6254496" y="1371600"/>
            <a:ext cx="5340096" cy="4343400"/>
          </a:xfrm>
        </p:spPr>
        <p:txBody>
          <a:bodyPr/>
          <a:lstStyle>
            <a:lvl1pPr marL="0" algn="l">
              <a:buFontTx/>
              <a:buNone/>
              <a:defRPr sz="2400"/>
            </a:lvl1pPr>
            <a:lvl2pPr marL="0">
              <a:buFontTx/>
              <a:buNone/>
              <a:defRPr sz="2000"/>
            </a:lvl2pPr>
            <a:lvl3pPr marL="0">
              <a:buFontTx/>
              <a:buNone/>
              <a:defRPr/>
            </a:lvl3pPr>
            <a:lvl4pPr marL="0">
              <a:buFontTx/>
              <a:buNone/>
              <a:defRPr/>
            </a:lvl4pPr>
            <a:lvl5pPr marL="0">
              <a:buFontTx/>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Title 1"/>
          <p:cNvSpPr>
            <a:spLocks noGrp="1"/>
          </p:cNvSpPr>
          <p:nvPr>
            <p:ph type="title"/>
          </p:nvPr>
        </p:nvSpPr>
        <p:spPr>
          <a:xfrm>
            <a:off x="609600" y="457200"/>
            <a:ext cx="10972800" cy="685800"/>
          </a:xfrm>
        </p:spPr>
        <p:txBody>
          <a:bodyPr/>
          <a:lstStyle/>
          <a:p>
            <a:r>
              <a:rPr lang="en-US" smtClean="0"/>
              <a:t>Click to edit Master title style</a:t>
            </a:r>
            <a:endParaRPr lang="en-US" dirty="0"/>
          </a:p>
        </p:txBody>
      </p:sp>
      <p:sp>
        <p:nvSpPr>
          <p:cNvPr id="5" name="Date Placeholder 5"/>
          <p:cNvSpPr>
            <a:spLocks noGrp="1"/>
          </p:cNvSpPr>
          <p:nvPr>
            <p:ph type="dt" sz="half" idx="11"/>
          </p:nvPr>
        </p:nvSpPr>
        <p:spPr/>
        <p:txBody>
          <a:bodyPr/>
          <a:lstStyle>
            <a:lvl1pPr>
              <a:defRPr/>
            </a:lvl1pPr>
          </a:lstStyle>
          <a:p>
            <a:pPr>
              <a:defRPr/>
            </a:pPr>
            <a:fld id="{D5E267A8-B9CD-4583-9574-3FB06E199725}" type="datetime4">
              <a:rPr lang="en-US" altLang="en-US"/>
              <a:pPr>
                <a:defRPr/>
              </a:pPr>
              <a:t>December 16, 2015</a:t>
            </a:fld>
            <a:endParaRPr lang="en-US" altLang="en-US"/>
          </a:p>
        </p:txBody>
      </p:sp>
      <p:sp>
        <p:nvSpPr>
          <p:cNvPr id="6" name="Slide Number Placeholder 6"/>
          <p:cNvSpPr>
            <a:spLocks noGrp="1"/>
          </p:cNvSpPr>
          <p:nvPr>
            <p:ph type="sldNum" sz="quarter" idx="12"/>
          </p:nvPr>
        </p:nvSpPr>
        <p:spPr/>
        <p:txBody>
          <a:bodyPr/>
          <a:lstStyle>
            <a:lvl1pPr>
              <a:defRPr/>
            </a:lvl1pPr>
          </a:lstStyle>
          <a:p>
            <a:pPr>
              <a:defRPr/>
            </a:pPr>
            <a:fld id="{66D0DB0B-0FE5-4956-89DD-90B8D9B4FAD5}" type="slidenum">
              <a:rPr lang="en-US" altLang="en-US"/>
              <a:pPr>
                <a:defRPr/>
              </a:pPr>
              <a:t>‹#›</a:t>
            </a:fld>
            <a:endParaRPr lang="en-US" altLang="en-US"/>
          </a:p>
        </p:txBody>
      </p:sp>
      <p:sp>
        <p:nvSpPr>
          <p:cNvPr id="7" name="Footer Placeholder 9"/>
          <p:cNvSpPr>
            <a:spLocks noGrp="1"/>
          </p:cNvSpPr>
          <p:nvPr>
            <p:ph type="ftr" sz="quarter" idx="13"/>
          </p:nvPr>
        </p:nvSpPr>
        <p:spPr/>
        <p:txBody>
          <a:bodyPr/>
          <a:lstStyle>
            <a:lvl1pPr>
              <a:defRPr/>
            </a:lvl1pPr>
          </a:lstStyle>
          <a:p>
            <a:pPr>
              <a:defRPr/>
            </a:pPr>
            <a:endParaRPr lang="en-US"/>
          </a:p>
        </p:txBody>
      </p:sp>
    </p:spTree>
    <p:extLst>
      <p:ext uri="{BB962C8B-B14F-4D97-AF65-F5344CB8AC3E}">
        <p14:creationId xmlns:p14="http://schemas.microsoft.com/office/powerpoint/2010/main" val="3413358355"/>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 column w/number">
    <p:spTree>
      <p:nvGrpSpPr>
        <p:cNvPr id="1" name=""/>
        <p:cNvGrpSpPr/>
        <p:nvPr/>
      </p:nvGrpSpPr>
      <p:grpSpPr>
        <a:xfrm>
          <a:off x="0" y="0"/>
          <a:ext cx="0" cy="0"/>
          <a:chOff x="0" y="0"/>
          <a:chExt cx="0" cy="0"/>
        </a:xfrm>
      </p:grpSpPr>
      <p:sp>
        <p:nvSpPr>
          <p:cNvPr id="5" name="Content Placeholder 2"/>
          <p:cNvSpPr>
            <a:spLocks noGrp="1"/>
          </p:cNvSpPr>
          <p:nvPr>
            <p:ph idx="1"/>
          </p:nvPr>
        </p:nvSpPr>
        <p:spPr>
          <a:xfrm>
            <a:off x="609600" y="1371600"/>
            <a:ext cx="5340096" cy="4343400"/>
          </a:xfrm>
        </p:spPr>
        <p:txBody>
          <a:bodyPr/>
          <a:lstStyle>
            <a:lvl1pPr marL="457200" indent="-457200">
              <a:buFont typeface="+mj-lt"/>
              <a:buAutoNum type="arabicPeriod"/>
              <a:defRPr sz="2400"/>
            </a:lvl1pPr>
            <a:lvl2pPr marL="682625" indent="-230188">
              <a:buFont typeface="Arial"/>
              <a:buChar char="•"/>
              <a:defRPr sz="2000"/>
            </a:lvl2pPr>
            <a:lvl3pPr marL="920750" indent="-228600">
              <a:buFont typeface="Arial"/>
              <a:buChar char="•"/>
              <a:defRPr/>
            </a:lvl3pPr>
            <a:lvl4pPr marL="1138238" indent="-228600">
              <a:defRPr/>
            </a:lvl4pPr>
            <a:lvl5pPr marL="1377950" indent="-22860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2"/>
          <p:cNvSpPr>
            <a:spLocks noGrp="1"/>
          </p:cNvSpPr>
          <p:nvPr>
            <p:ph idx="10"/>
          </p:nvPr>
        </p:nvSpPr>
        <p:spPr>
          <a:xfrm>
            <a:off x="6254496" y="1371600"/>
            <a:ext cx="5340096" cy="4343400"/>
          </a:xfrm>
        </p:spPr>
        <p:txBody>
          <a:bodyPr/>
          <a:lstStyle>
            <a:lvl1pPr marL="457200" indent="-457200">
              <a:buFont typeface="+mj-lt"/>
              <a:buAutoNum type="arabicPeriod"/>
              <a:defRPr sz="2400"/>
            </a:lvl1pPr>
            <a:lvl2pPr marL="682625" indent="-230188">
              <a:buFont typeface="Arial"/>
              <a:buChar char="•"/>
              <a:defRPr sz="2000"/>
            </a:lvl2pPr>
            <a:lvl3pPr marL="920750" indent="-228600">
              <a:buFont typeface="Arial"/>
              <a:buChar char="•"/>
              <a:defRPr/>
            </a:lvl3pPr>
            <a:lvl4pPr marL="1138238" indent="-228600">
              <a:defRPr/>
            </a:lvl4pPr>
            <a:lvl5pPr marL="1377950" indent="-22860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itle 1"/>
          <p:cNvSpPr>
            <a:spLocks noGrp="1"/>
          </p:cNvSpPr>
          <p:nvPr>
            <p:ph type="title"/>
          </p:nvPr>
        </p:nvSpPr>
        <p:spPr>
          <a:xfrm>
            <a:off x="609600" y="457200"/>
            <a:ext cx="10972800" cy="685800"/>
          </a:xfrm>
        </p:spPr>
        <p:txBody>
          <a:bodyPr/>
          <a:lstStyle/>
          <a:p>
            <a:r>
              <a:rPr lang="en-US" smtClean="0"/>
              <a:t>Click to edit Master title style</a:t>
            </a:r>
            <a:endParaRPr lang="en-US" dirty="0"/>
          </a:p>
        </p:txBody>
      </p:sp>
      <p:sp>
        <p:nvSpPr>
          <p:cNvPr id="8" name="Date Placeholder 8"/>
          <p:cNvSpPr>
            <a:spLocks noGrp="1"/>
          </p:cNvSpPr>
          <p:nvPr>
            <p:ph type="dt" sz="half" idx="11"/>
          </p:nvPr>
        </p:nvSpPr>
        <p:spPr/>
        <p:txBody>
          <a:bodyPr/>
          <a:lstStyle>
            <a:lvl1pPr>
              <a:defRPr/>
            </a:lvl1pPr>
          </a:lstStyle>
          <a:p>
            <a:pPr>
              <a:defRPr/>
            </a:pPr>
            <a:fld id="{32707A60-C38B-49A3-8AE3-E18253920C0B}" type="datetime4">
              <a:rPr lang="en-US" altLang="en-US"/>
              <a:pPr>
                <a:defRPr/>
              </a:pPr>
              <a:t>December 16, 2015</a:t>
            </a:fld>
            <a:endParaRPr lang="en-US" altLang="en-US"/>
          </a:p>
        </p:txBody>
      </p:sp>
      <p:sp>
        <p:nvSpPr>
          <p:cNvPr id="9" name="Slide Number Placeholder 9"/>
          <p:cNvSpPr>
            <a:spLocks noGrp="1"/>
          </p:cNvSpPr>
          <p:nvPr>
            <p:ph type="sldNum" sz="quarter" idx="12"/>
          </p:nvPr>
        </p:nvSpPr>
        <p:spPr/>
        <p:txBody>
          <a:bodyPr/>
          <a:lstStyle>
            <a:lvl1pPr>
              <a:defRPr/>
            </a:lvl1pPr>
          </a:lstStyle>
          <a:p>
            <a:pPr>
              <a:defRPr/>
            </a:pPr>
            <a:fld id="{ACF35C92-81C7-4B38-BD31-3E624B47947E}" type="slidenum">
              <a:rPr lang="en-US" altLang="en-US"/>
              <a:pPr>
                <a:defRPr/>
              </a:pPr>
              <a:t>‹#›</a:t>
            </a:fld>
            <a:endParaRPr lang="en-US" altLang="en-US"/>
          </a:p>
        </p:txBody>
      </p:sp>
      <p:sp>
        <p:nvSpPr>
          <p:cNvPr id="10" name="Footer Placeholder 10"/>
          <p:cNvSpPr>
            <a:spLocks noGrp="1"/>
          </p:cNvSpPr>
          <p:nvPr>
            <p:ph type="ftr" sz="quarter" idx="13"/>
          </p:nvPr>
        </p:nvSpPr>
        <p:spPr/>
        <p:txBody>
          <a:bodyPr/>
          <a:lstStyle>
            <a:lvl1pPr>
              <a:defRPr/>
            </a:lvl1pPr>
          </a:lstStyle>
          <a:p>
            <a:pPr>
              <a:defRPr/>
            </a:pPr>
            <a:endParaRPr lang="en-US"/>
          </a:p>
        </p:txBody>
      </p:sp>
    </p:spTree>
    <p:extLst>
      <p:ext uri="{BB962C8B-B14F-4D97-AF65-F5344CB8AC3E}">
        <p14:creationId xmlns:p14="http://schemas.microsoft.com/office/powerpoint/2010/main" val="3014208985"/>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2"/>
          <p:cNvSpPr>
            <a:spLocks noGrp="1"/>
          </p:cNvSpPr>
          <p:nvPr>
            <p:ph type="dt" sz="half" idx="10"/>
          </p:nvPr>
        </p:nvSpPr>
        <p:spPr/>
        <p:txBody>
          <a:bodyPr/>
          <a:lstStyle>
            <a:lvl1pPr>
              <a:defRPr/>
            </a:lvl1pPr>
          </a:lstStyle>
          <a:p>
            <a:pPr>
              <a:defRPr/>
            </a:pPr>
            <a:fld id="{5887B528-8234-4241-A561-25F6B99752D0}" type="datetime4">
              <a:rPr lang="en-US" altLang="en-US"/>
              <a:pPr>
                <a:defRPr/>
              </a:pPr>
              <a:t>December 16, 2015</a:t>
            </a:fld>
            <a:endParaRPr lang="en-US" altLang="en-US"/>
          </a:p>
        </p:txBody>
      </p:sp>
      <p:sp>
        <p:nvSpPr>
          <p:cNvPr id="3" name="Slide Number Placeholder 4"/>
          <p:cNvSpPr>
            <a:spLocks noGrp="1"/>
          </p:cNvSpPr>
          <p:nvPr>
            <p:ph type="sldNum" sz="quarter" idx="11"/>
          </p:nvPr>
        </p:nvSpPr>
        <p:spPr/>
        <p:txBody>
          <a:bodyPr/>
          <a:lstStyle>
            <a:lvl1pPr>
              <a:defRPr/>
            </a:lvl1pPr>
          </a:lstStyle>
          <a:p>
            <a:pPr>
              <a:defRPr/>
            </a:pPr>
            <a:fld id="{C7F152C0-C521-4237-B365-702B48AE96B1}" type="slidenum">
              <a:rPr lang="en-US" altLang="en-US"/>
              <a:pPr>
                <a:defRPr/>
              </a:pPr>
              <a:t>‹#›</a:t>
            </a:fld>
            <a:endParaRPr lang="en-US" altLang="en-US"/>
          </a:p>
        </p:txBody>
      </p:sp>
      <p:sp>
        <p:nvSpPr>
          <p:cNvPr id="4" name="Footer Placeholder 5"/>
          <p:cNvSpPr>
            <a:spLocks noGrp="1"/>
          </p:cNvSpPr>
          <p:nvPr>
            <p:ph type="ftr" sz="quarter" idx="12"/>
          </p:nvPr>
        </p:nvSpPr>
        <p:spPr/>
        <p:txBody>
          <a:bodyPr/>
          <a:lstStyle>
            <a:lvl1pPr>
              <a:defRPr/>
            </a:lvl1pPr>
          </a:lstStyle>
          <a:p>
            <a:pPr>
              <a:defRPr/>
            </a:pPr>
            <a:endParaRPr lang="en-US"/>
          </a:p>
        </p:txBody>
      </p:sp>
    </p:spTree>
    <p:extLst>
      <p:ext uri="{BB962C8B-B14F-4D97-AF65-F5344CB8AC3E}">
        <p14:creationId xmlns:p14="http://schemas.microsoft.com/office/powerpoint/2010/main" val="572304654"/>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Layout No Tag">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Footer Placeholder 2"/>
          <p:cNvSpPr>
            <a:spLocks noGrp="1"/>
          </p:cNvSpPr>
          <p:nvPr>
            <p:ph type="ftr" sz="quarter" idx="10"/>
          </p:nvPr>
        </p:nvSpPr>
        <p:spPr/>
        <p:txBody>
          <a:bodyPr/>
          <a:lstStyle>
            <a:lvl1pPr>
              <a:defRPr/>
            </a:lvl1pPr>
          </a:lstStyle>
          <a:p>
            <a:pPr>
              <a:defRPr/>
            </a:pPr>
            <a:endParaRPr lang="en-US"/>
          </a:p>
        </p:txBody>
      </p:sp>
      <p:sp>
        <p:nvSpPr>
          <p:cNvPr id="3" name="Date Placeholder 3"/>
          <p:cNvSpPr>
            <a:spLocks noGrp="1"/>
          </p:cNvSpPr>
          <p:nvPr>
            <p:ph type="dt" sz="half" idx="11"/>
          </p:nvPr>
        </p:nvSpPr>
        <p:spPr/>
        <p:txBody>
          <a:bodyPr/>
          <a:lstStyle>
            <a:lvl1pPr>
              <a:defRPr/>
            </a:lvl1pPr>
          </a:lstStyle>
          <a:p>
            <a:pPr>
              <a:defRPr/>
            </a:pPr>
            <a:fld id="{123A9A27-3375-4D82-8A8E-9AA3E9AE9121}" type="datetime4">
              <a:rPr lang="en-US" altLang="en-US"/>
              <a:pPr>
                <a:defRPr/>
              </a:pPr>
              <a:t>December 16, 2015</a:t>
            </a:fld>
            <a:endParaRPr lang="en-US" altLang="en-US"/>
          </a:p>
        </p:txBody>
      </p:sp>
      <p:sp>
        <p:nvSpPr>
          <p:cNvPr id="4" name="Slide Number Placeholder 4"/>
          <p:cNvSpPr>
            <a:spLocks noGrp="1"/>
          </p:cNvSpPr>
          <p:nvPr>
            <p:ph type="sldNum" sz="quarter" idx="12"/>
          </p:nvPr>
        </p:nvSpPr>
        <p:spPr/>
        <p:txBody>
          <a:bodyPr/>
          <a:lstStyle>
            <a:lvl1pPr>
              <a:defRPr/>
            </a:lvl1pPr>
          </a:lstStyle>
          <a:p>
            <a:pPr>
              <a:defRPr/>
            </a:pPr>
            <a:fld id="{613E5CFF-0D6F-4542-8EF5-141E8F5DCCA4}" type="slidenum">
              <a:rPr lang="en-US" altLang="en-US"/>
              <a:pPr>
                <a:defRPr/>
              </a:pPr>
              <a:t>‹#›</a:t>
            </a:fld>
            <a:endParaRPr lang="en-US" altLang="en-US"/>
          </a:p>
        </p:txBody>
      </p:sp>
    </p:spTree>
    <p:extLst>
      <p:ext uri="{BB962C8B-B14F-4D97-AF65-F5344CB8AC3E}">
        <p14:creationId xmlns:p14="http://schemas.microsoft.com/office/powerpoint/2010/main" val="16568012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Full width w/bullets">
    <p:spTree>
      <p:nvGrpSpPr>
        <p:cNvPr id="1" name=""/>
        <p:cNvGrpSpPr/>
        <p:nvPr/>
      </p:nvGrpSpPr>
      <p:grpSpPr>
        <a:xfrm>
          <a:off x="0" y="0"/>
          <a:ext cx="0" cy="0"/>
          <a:chOff x="0" y="0"/>
          <a:chExt cx="0" cy="0"/>
        </a:xfrm>
      </p:grpSpPr>
      <p:sp>
        <p:nvSpPr>
          <p:cNvPr id="2" name="Title 1"/>
          <p:cNvSpPr>
            <a:spLocks noGrp="1"/>
          </p:cNvSpPr>
          <p:nvPr>
            <p:ph type="title"/>
          </p:nvPr>
        </p:nvSpPr>
        <p:spPr>
          <a:xfrm>
            <a:off x="609600" y="457200"/>
            <a:ext cx="10972800" cy="685800"/>
          </a:xfrm>
        </p:spPr>
        <p:txBody>
          <a:bodyPr/>
          <a:lstStyle/>
          <a:p>
            <a:r>
              <a:rPr lang="en-US" smtClean="0"/>
              <a:t>Click to edit Master title style</a:t>
            </a:r>
            <a:endParaRPr lang="en-US" dirty="0"/>
          </a:p>
        </p:txBody>
      </p:sp>
      <p:sp>
        <p:nvSpPr>
          <p:cNvPr id="5" name="Content Placeholder 2"/>
          <p:cNvSpPr>
            <a:spLocks noGrp="1"/>
          </p:cNvSpPr>
          <p:nvPr>
            <p:ph idx="1"/>
          </p:nvPr>
        </p:nvSpPr>
        <p:spPr>
          <a:xfrm>
            <a:off x="609600" y="1371600"/>
            <a:ext cx="10972800" cy="4343400"/>
          </a:xfrm>
        </p:spPr>
        <p:txBody>
          <a:bodyPr/>
          <a:lstStyle>
            <a:lvl1pPr marL="228600" indent="-228600">
              <a:buFont typeface="Arial"/>
              <a:buChar char="•"/>
              <a:defRPr sz="2400"/>
            </a:lvl1pPr>
            <a:lvl2pPr marL="457200" indent="-228600">
              <a:buFont typeface="Arial"/>
              <a:buChar char="•"/>
              <a:defRPr sz="2000"/>
            </a:lvl2pPr>
            <a:lvl3pPr marL="685800" indent="-228600">
              <a:buFont typeface="Arial"/>
              <a:buChar char="•"/>
              <a:defRPr/>
            </a:lvl3pPr>
            <a:lvl4pPr marL="914400" indent="-228600">
              <a:defRPr/>
            </a:lvl4pPr>
            <a:lvl5pPr marL="1143000" indent="-22860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6"/>
          <p:cNvSpPr>
            <a:spLocks noGrp="1"/>
          </p:cNvSpPr>
          <p:nvPr>
            <p:ph type="dt" sz="half" idx="10"/>
          </p:nvPr>
        </p:nvSpPr>
        <p:spPr/>
        <p:txBody>
          <a:bodyPr/>
          <a:lstStyle>
            <a:lvl1pPr>
              <a:defRPr/>
            </a:lvl1pPr>
          </a:lstStyle>
          <a:p>
            <a:pPr>
              <a:defRPr/>
            </a:pPr>
            <a:fld id="{2B972B8C-8E19-436C-BF3C-FCD14218F216}" type="datetime4">
              <a:rPr lang="en-US" altLang="en-US"/>
              <a:pPr>
                <a:defRPr/>
              </a:pPr>
              <a:t>December 16, 2015</a:t>
            </a:fld>
            <a:endParaRPr lang="en-US" altLang="en-US"/>
          </a:p>
        </p:txBody>
      </p:sp>
      <p:sp>
        <p:nvSpPr>
          <p:cNvPr id="6" name="Slide Number Placeholder 7"/>
          <p:cNvSpPr>
            <a:spLocks noGrp="1"/>
          </p:cNvSpPr>
          <p:nvPr>
            <p:ph type="sldNum" sz="quarter" idx="11"/>
          </p:nvPr>
        </p:nvSpPr>
        <p:spPr/>
        <p:txBody>
          <a:bodyPr/>
          <a:lstStyle>
            <a:lvl1pPr>
              <a:defRPr/>
            </a:lvl1pPr>
          </a:lstStyle>
          <a:p>
            <a:pPr>
              <a:defRPr/>
            </a:pPr>
            <a:fld id="{41EB0F87-3892-47EE-93AC-EF5F8D807D1B}" type="slidenum">
              <a:rPr lang="en-US" altLang="en-US"/>
              <a:pPr>
                <a:defRPr/>
              </a:pPr>
              <a:t>‹#›</a:t>
            </a:fld>
            <a:endParaRPr lang="en-US" altLang="en-US"/>
          </a:p>
        </p:txBody>
      </p:sp>
      <p:sp>
        <p:nvSpPr>
          <p:cNvPr id="7" name="Footer Placeholder 8"/>
          <p:cNvSpPr>
            <a:spLocks noGrp="1"/>
          </p:cNvSpPr>
          <p:nvPr>
            <p:ph type="ftr" sz="quarter" idx="12"/>
          </p:nvPr>
        </p:nvSpPr>
        <p:spPr/>
        <p:txBody>
          <a:bodyPr/>
          <a:lstStyle>
            <a:lvl1pPr>
              <a:defRPr/>
            </a:lvl1pPr>
          </a:lstStyle>
          <a:p>
            <a:pPr>
              <a:defRPr/>
            </a:pPr>
            <a:endParaRPr lang="en-US"/>
          </a:p>
        </p:txBody>
      </p:sp>
    </p:spTree>
    <p:extLst>
      <p:ext uri="{BB962C8B-B14F-4D97-AF65-F5344CB8AC3E}">
        <p14:creationId xmlns:p14="http://schemas.microsoft.com/office/powerpoint/2010/main" val="3362095087"/>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 column w/bullets">
    <p:spTree>
      <p:nvGrpSpPr>
        <p:cNvPr id="1" name=""/>
        <p:cNvGrpSpPr/>
        <p:nvPr/>
      </p:nvGrpSpPr>
      <p:grpSpPr>
        <a:xfrm>
          <a:off x="0" y="0"/>
          <a:ext cx="0" cy="0"/>
          <a:chOff x="0" y="0"/>
          <a:chExt cx="0" cy="0"/>
        </a:xfrm>
      </p:grpSpPr>
      <p:sp>
        <p:nvSpPr>
          <p:cNvPr id="6" name="Content Placeholder 2"/>
          <p:cNvSpPr>
            <a:spLocks noGrp="1"/>
          </p:cNvSpPr>
          <p:nvPr>
            <p:ph idx="1"/>
          </p:nvPr>
        </p:nvSpPr>
        <p:spPr>
          <a:xfrm>
            <a:off x="609600" y="1371600"/>
            <a:ext cx="5486400" cy="4343400"/>
          </a:xfrm>
        </p:spPr>
        <p:txBody>
          <a:bodyPr/>
          <a:lstStyle>
            <a:lvl1pPr marL="228600" indent="-228600">
              <a:buFont typeface="Arial"/>
              <a:buChar char="•"/>
              <a:defRPr sz="2400"/>
            </a:lvl1pPr>
            <a:lvl2pPr marL="457200" indent="-228600">
              <a:buFont typeface="Arial"/>
              <a:buChar char="•"/>
              <a:defRPr sz="2000"/>
            </a:lvl2pPr>
            <a:lvl3pPr marL="685800" indent="-228600">
              <a:buFont typeface="Arial"/>
              <a:buChar char="•"/>
              <a:defRPr/>
            </a:lvl3pPr>
            <a:lvl4pPr marL="914400" indent="-228600">
              <a:buFont typeface="Arial"/>
              <a:buChar char="•"/>
              <a:defRPr/>
            </a:lvl4pPr>
            <a:lvl5pPr marL="914400" indent="0">
              <a:buFontTx/>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Picture Placeholder 7"/>
          <p:cNvSpPr>
            <a:spLocks noGrp="1"/>
          </p:cNvSpPr>
          <p:nvPr>
            <p:ph type="pic" sz="quarter" idx="10"/>
          </p:nvPr>
        </p:nvSpPr>
        <p:spPr>
          <a:xfrm>
            <a:off x="6400800" y="1371600"/>
            <a:ext cx="5181600" cy="4343400"/>
          </a:xfrm>
        </p:spPr>
        <p:txBody>
          <a:bodyPr>
            <a:normAutofit/>
          </a:bodyPr>
          <a:lstStyle/>
          <a:p>
            <a:pPr lvl="0"/>
            <a:r>
              <a:rPr lang="en-US" noProof="0" smtClean="0"/>
              <a:t>Click icon to add picture</a:t>
            </a:r>
            <a:endParaRPr lang="en-US" noProof="0"/>
          </a:p>
        </p:txBody>
      </p:sp>
      <p:sp>
        <p:nvSpPr>
          <p:cNvPr id="7" name="Title 1"/>
          <p:cNvSpPr>
            <a:spLocks noGrp="1"/>
          </p:cNvSpPr>
          <p:nvPr>
            <p:ph type="title"/>
          </p:nvPr>
        </p:nvSpPr>
        <p:spPr>
          <a:xfrm>
            <a:off x="609600" y="457200"/>
            <a:ext cx="10972800" cy="685800"/>
          </a:xfrm>
        </p:spPr>
        <p:txBody>
          <a:bodyPr/>
          <a:lstStyle/>
          <a:p>
            <a:r>
              <a:rPr lang="en-US" smtClean="0"/>
              <a:t>Click to edit Master title style</a:t>
            </a:r>
            <a:endParaRPr lang="en-US" dirty="0"/>
          </a:p>
        </p:txBody>
      </p:sp>
      <p:sp>
        <p:nvSpPr>
          <p:cNvPr id="5" name="Date Placeholder 9"/>
          <p:cNvSpPr>
            <a:spLocks noGrp="1"/>
          </p:cNvSpPr>
          <p:nvPr>
            <p:ph type="dt" sz="half" idx="11"/>
          </p:nvPr>
        </p:nvSpPr>
        <p:spPr/>
        <p:txBody>
          <a:bodyPr/>
          <a:lstStyle>
            <a:lvl1pPr>
              <a:defRPr/>
            </a:lvl1pPr>
          </a:lstStyle>
          <a:p>
            <a:pPr>
              <a:defRPr/>
            </a:pPr>
            <a:fld id="{E934888F-702D-4239-8068-3D1E4930F000}" type="datetime4">
              <a:rPr lang="en-US" altLang="en-US"/>
              <a:pPr>
                <a:defRPr/>
              </a:pPr>
              <a:t>December 16, 2015</a:t>
            </a:fld>
            <a:endParaRPr lang="en-US" altLang="en-US"/>
          </a:p>
        </p:txBody>
      </p:sp>
      <p:sp>
        <p:nvSpPr>
          <p:cNvPr id="9" name="Slide Number Placeholder 10"/>
          <p:cNvSpPr>
            <a:spLocks noGrp="1"/>
          </p:cNvSpPr>
          <p:nvPr>
            <p:ph type="sldNum" sz="quarter" idx="12"/>
          </p:nvPr>
        </p:nvSpPr>
        <p:spPr/>
        <p:txBody>
          <a:bodyPr/>
          <a:lstStyle>
            <a:lvl1pPr>
              <a:defRPr/>
            </a:lvl1pPr>
          </a:lstStyle>
          <a:p>
            <a:pPr>
              <a:defRPr/>
            </a:pPr>
            <a:fld id="{D89029CC-0A83-4A3D-BC15-7A9F9A1B30C3}" type="slidenum">
              <a:rPr lang="en-US" altLang="en-US"/>
              <a:pPr>
                <a:defRPr/>
              </a:pPr>
              <a:t>‹#›</a:t>
            </a:fld>
            <a:endParaRPr lang="en-US" altLang="en-US"/>
          </a:p>
        </p:txBody>
      </p:sp>
      <p:sp>
        <p:nvSpPr>
          <p:cNvPr id="10" name="Footer Placeholder 11"/>
          <p:cNvSpPr>
            <a:spLocks noGrp="1"/>
          </p:cNvSpPr>
          <p:nvPr>
            <p:ph type="ftr" sz="quarter" idx="13"/>
          </p:nvPr>
        </p:nvSpPr>
        <p:spPr/>
        <p:txBody>
          <a:bodyPr/>
          <a:lstStyle>
            <a:lvl1pPr>
              <a:defRPr/>
            </a:lvl1pPr>
          </a:lstStyle>
          <a:p>
            <a:pPr>
              <a:defRPr/>
            </a:pPr>
            <a:endParaRPr lang="en-US"/>
          </a:p>
        </p:txBody>
      </p:sp>
    </p:spTree>
    <p:extLst>
      <p:ext uri="{BB962C8B-B14F-4D97-AF65-F5344CB8AC3E}">
        <p14:creationId xmlns:p14="http://schemas.microsoft.com/office/powerpoint/2010/main" val="3910612913"/>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1 column w/bullets and thumbnail">
    <p:spTree>
      <p:nvGrpSpPr>
        <p:cNvPr id="1" name=""/>
        <p:cNvGrpSpPr/>
        <p:nvPr/>
      </p:nvGrpSpPr>
      <p:grpSpPr>
        <a:xfrm>
          <a:off x="0" y="0"/>
          <a:ext cx="0" cy="0"/>
          <a:chOff x="0" y="0"/>
          <a:chExt cx="0" cy="0"/>
        </a:xfrm>
      </p:grpSpPr>
      <p:sp>
        <p:nvSpPr>
          <p:cNvPr id="2" name="Title 1"/>
          <p:cNvSpPr>
            <a:spLocks noGrp="1"/>
          </p:cNvSpPr>
          <p:nvPr>
            <p:ph type="title"/>
          </p:nvPr>
        </p:nvSpPr>
        <p:spPr>
          <a:xfrm>
            <a:off x="609600" y="457200"/>
            <a:ext cx="10972800" cy="685800"/>
          </a:xfrm>
        </p:spPr>
        <p:txBody>
          <a:bodyPr/>
          <a:lstStyle/>
          <a:p>
            <a:r>
              <a:rPr lang="en-US" smtClean="0"/>
              <a:t>Click to edit Master title style</a:t>
            </a:r>
            <a:endParaRPr lang="en-US" dirty="0"/>
          </a:p>
        </p:txBody>
      </p:sp>
      <p:sp>
        <p:nvSpPr>
          <p:cNvPr id="6" name="Content Placeholder 2"/>
          <p:cNvSpPr>
            <a:spLocks noGrp="1"/>
          </p:cNvSpPr>
          <p:nvPr>
            <p:ph idx="1"/>
          </p:nvPr>
        </p:nvSpPr>
        <p:spPr>
          <a:xfrm>
            <a:off x="609600" y="1371600"/>
            <a:ext cx="7315200" cy="4343400"/>
          </a:xfrm>
        </p:spPr>
        <p:txBody>
          <a:bodyPr/>
          <a:lstStyle>
            <a:lvl1pPr marL="228600" indent="-228600">
              <a:buFont typeface="Arial"/>
              <a:buChar char="•"/>
              <a:defRPr sz="2400"/>
            </a:lvl1pPr>
            <a:lvl2pPr marL="457200" indent="-228600">
              <a:buFont typeface="Arial"/>
              <a:buChar char="•"/>
              <a:defRPr sz="2000"/>
            </a:lvl2pPr>
            <a:lvl3pPr marL="685800" indent="-228600">
              <a:buFont typeface="Arial"/>
              <a:buChar char="•"/>
              <a:defRPr/>
            </a:lvl3pPr>
            <a:lvl4pPr marL="914400" indent="-228600">
              <a:buFont typeface="Arial"/>
              <a:buChar char="•"/>
              <a:defRPr/>
            </a:lvl4pPr>
            <a:lvl5pPr marL="914400" indent="0">
              <a:buFontTx/>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Picture Placeholder 9"/>
          <p:cNvSpPr>
            <a:spLocks noGrp="1"/>
          </p:cNvSpPr>
          <p:nvPr>
            <p:ph type="pic" sz="quarter" idx="10"/>
          </p:nvPr>
        </p:nvSpPr>
        <p:spPr>
          <a:xfrm>
            <a:off x="8229600" y="1371600"/>
            <a:ext cx="3352800" cy="2057400"/>
          </a:xfrm>
        </p:spPr>
        <p:txBody>
          <a:bodyPr>
            <a:normAutofit/>
          </a:bodyPr>
          <a:lstStyle/>
          <a:p>
            <a:pPr lvl="0"/>
            <a:r>
              <a:rPr lang="en-US" noProof="0" smtClean="0"/>
              <a:t>Click icon to add picture</a:t>
            </a:r>
            <a:endParaRPr lang="en-US" noProof="0"/>
          </a:p>
        </p:txBody>
      </p:sp>
      <p:sp>
        <p:nvSpPr>
          <p:cNvPr id="11" name="Picture Placeholder 9"/>
          <p:cNvSpPr>
            <a:spLocks noGrp="1"/>
          </p:cNvSpPr>
          <p:nvPr>
            <p:ph type="pic" sz="quarter" idx="11"/>
          </p:nvPr>
        </p:nvSpPr>
        <p:spPr>
          <a:xfrm>
            <a:off x="8229600" y="3657600"/>
            <a:ext cx="3352800" cy="2057400"/>
          </a:xfrm>
        </p:spPr>
        <p:txBody>
          <a:bodyPr>
            <a:normAutofit/>
          </a:bodyPr>
          <a:lstStyle/>
          <a:p>
            <a:pPr lvl="0"/>
            <a:r>
              <a:rPr lang="en-US" noProof="0" smtClean="0"/>
              <a:t>Click icon to add picture</a:t>
            </a:r>
            <a:endParaRPr lang="en-US" noProof="0"/>
          </a:p>
        </p:txBody>
      </p:sp>
      <p:sp>
        <p:nvSpPr>
          <p:cNvPr id="7" name="Date Placeholder 7"/>
          <p:cNvSpPr>
            <a:spLocks noGrp="1"/>
          </p:cNvSpPr>
          <p:nvPr>
            <p:ph type="dt" sz="half" idx="12"/>
          </p:nvPr>
        </p:nvSpPr>
        <p:spPr/>
        <p:txBody>
          <a:bodyPr/>
          <a:lstStyle>
            <a:lvl1pPr>
              <a:defRPr/>
            </a:lvl1pPr>
          </a:lstStyle>
          <a:p>
            <a:pPr>
              <a:defRPr/>
            </a:pPr>
            <a:fld id="{0F56479B-2BC0-4626-91C0-FE6BBCCAC509}" type="datetime4">
              <a:rPr lang="en-US" altLang="en-US"/>
              <a:pPr>
                <a:defRPr/>
              </a:pPr>
              <a:t>December 16, 2015</a:t>
            </a:fld>
            <a:endParaRPr lang="en-US" altLang="en-US"/>
          </a:p>
        </p:txBody>
      </p:sp>
      <p:sp>
        <p:nvSpPr>
          <p:cNvPr id="8" name="Slide Number Placeholder 8"/>
          <p:cNvSpPr>
            <a:spLocks noGrp="1"/>
          </p:cNvSpPr>
          <p:nvPr>
            <p:ph type="sldNum" sz="quarter" idx="13"/>
          </p:nvPr>
        </p:nvSpPr>
        <p:spPr/>
        <p:txBody>
          <a:bodyPr/>
          <a:lstStyle>
            <a:lvl1pPr>
              <a:defRPr/>
            </a:lvl1pPr>
          </a:lstStyle>
          <a:p>
            <a:pPr>
              <a:defRPr/>
            </a:pPr>
            <a:fld id="{243FCDAD-A820-4EFD-992D-C0BC80B349BB}" type="slidenum">
              <a:rPr lang="en-US" altLang="en-US"/>
              <a:pPr>
                <a:defRPr/>
              </a:pPr>
              <a:t>‹#›</a:t>
            </a:fld>
            <a:endParaRPr lang="en-US" altLang="en-US"/>
          </a:p>
        </p:txBody>
      </p:sp>
      <p:sp>
        <p:nvSpPr>
          <p:cNvPr id="9" name="Footer Placeholder 11"/>
          <p:cNvSpPr>
            <a:spLocks noGrp="1"/>
          </p:cNvSpPr>
          <p:nvPr>
            <p:ph type="ftr" sz="quarter" idx="14"/>
          </p:nvPr>
        </p:nvSpPr>
        <p:spPr/>
        <p:txBody>
          <a:bodyPr/>
          <a:lstStyle>
            <a:lvl1pPr>
              <a:defRPr/>
            </a:lvl1pPr>
          </a:lstStyle>
          <a:p>
            <a:pPr>
              <a:defRPr/>
            </a:pPr>
            <a:endParaRPr lang="en-US"/>
          </a:p>
        </p:txBody>
      </p:sp>
    </p:spTree>
    <p:extLst>
      <p:ext uri="{BB962C8B-B14F-4D97-AF65-F5344CB8AC3E}">
        <p14:creationId xmlns:p14="http://schemas.microsoft.com/office/powerpoint/2010/main" val="256804173"/>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Full width picture">
    <p:spTree>
      <p:nvGrpSpPr>
        <p:cNvPr id="1" name=""/>
        <p:cNvGrpSpPr/>
        <p:nvPr/>
      </p:nvGrpSpPr>
      <p:grpSpPr>
        <a:xfrm>
          <a:off x="0" y="0"/>
          <a:ext cx="0" cy="0"/>
          <a:chOff x="0" y="0"/>
          <a:chExt cx="0" cy="0"/>
        </a:xfrm>
      </p:grpSpPr>
      <p:sp>
        <p:nvSpPr>
          <p:cNvPr id="2" name="Title 1"/>
          <p:cNvSpPr>
            <a:spLocks noGrp="1"/>
          </p:cNvSpPr>
          <p:nvPr>
            <p:ph type="title"/>
          </p:nvPr>
        </p:nvSpPr>
        <p:spPr>
          <a:xfrm>
            <a:off x="609600" y="457200"/>
            <a:ext cx="10972800" cy="685800"/>
          </a:xfrm>
        </p:spPr>
        <p:txBody>
          <a:bodyPr/>
          <a:lstStyle/>
          <a:p>
            <a:r>
              <a:rPr lang="en-US" smtClean="0"/>
              <a:t>Click to edit Master title style</a:t>
            </a:r>
            <a:endParaRPr lang="en-US" dirty="0"/>
          </a:p>
        </p:txBody>
      </p:sp>
      <p:sp>
        <p:nvSpPr>
          <p:cNvPr id="9" name="Picture Placeholder 6"/>
          <p:cNvSpPr>
            <a:spLocks noGrp="1"/>
          </p:cNvSpPr>
          <p:nvPr>
            <p:ph type="pic" sz="quarter" idx="10"/>
          </p:nvPr>
        </p:nvSpPr>
        <p:spPr>
          <a:xfrm>
            <a:off x="609600" y="1371599"/>
            <a:ext cx="10972800" cy="4343400"/>
          </a:xfrm>
        </p:spPr>
        <p:txBody>
          <a:bodyPr>
            <a:normAutofit/>
          </a:bodyPr>
          <a:lstStyle>
            <a:lvl1pPr>
              <a:buNone/>
              <a:defRPr/>
            </a:lvl1pPr>
          </a:lstStyle>
          <a:p>
            <a:pPr lvl="0"/>
            <a:r>
              <a:rPr lang="en-US" noProof="0" smtClean="0"/>
              <a:t>Click icon to add picture</a:t>
            </a:r>
            <a:endParaRPr lang="en-US" noProof="0"/>
          </a:p>
        </p:txBody>
      </p:sp>
      <p:sp>
        <p:nvSpPr>
          <p:cNvPr id="4" name="Date Placeholder 4"/>
          <p:cNvSpPr>
            <a:spLocks noGrp="1"/>
          </p:cNvSpPr>
          <p:nvPr>
            <p:ph type="dt" sz="half" idx="11"/>
          </p:nvPr>
        </p:nvSpPr>
        <p:spPr/>
        <p:txBody>
          <a:bodyPr/>
          <a:lstStyle>
            <a:lvl1pPr>
              <a:defRPr/>
            </a:lvl1pPr>
          </a:lstStyle>
          <a:p>
            <a:pPr>
              <a:defRPr/>
            </a:pPr>
            <a:fld id="{B8F580D3-9DE6-41DD-A4F7-9917A41B13E0}" type="datetime4">
              <a:rPr lang="en-US" altLang="en-US"/>
              <a:pPr>
                <a:defRPr/>
              </a:pPr>
              <a:t>December 16, 2015</a:t>
            </a:fld>
            <a:endParaRPr lang="en-US" altLang="en-US"/>
          </a:p>
        </p:txBody>
      </p:sp>
      <p:sp>
        <p:nvSpPr>
          <p:cNvPr id="5" name="Slide Number Placeholder 5"/>
          <p:cNvSpPr>
            <a:spLocks noGrp="1"/>
          </p:cNvSpPr>
          <p:nvPr>
            <p:ph type="sldNum" sz="quarter" idx="12"/>
          </p:nvPr>
        </p:nvSpPr>
        <p:spPr/>
        <p:txBody>
          <a:bodyPr/>
          <a:lstStyle>
            <a:lvl1pPr>
              <a:defRPr/>
            </a:lvl1pPr>
          </a:lstStyle>
          <a:p>
            <a:pPr>
              <a:defRPr/>
            </a:pPr>
            <a:fld id="{CF0AEB8B-7B4A-410E-8C8B-2CB88432E145}" type="slidenum">
              <a:rPr lang="en-US" altLang="en-US"/>
              <a:pPr>
                <a:defRPr/>
              </a:pPr>
              <a:t>‹#›</a:t>
            </a:fld>
            <a:endParaRPr lang="en-US" altLang="en-US"/>
          </a:p>
        </p:txBody>
      </p:sp>
      <p:sp>
        <p:nvSpPr>
          <p:cNvPr id="6" name="Footer Placeholder 7"/>
          <p:cNvSpPr>
            <a:spLocks noGrp="1"/>
          </p:cNvSpPr>
          <p:nvPr>
            <p:ph type="ftr" sz="quarter" idx="13"/>
          </p:nvPr>
        </p:nvSpPr>
        <p:spPr/>
        <p:txBody>
          <a:bodyPr/>
          <a:lstStyle>
            <a:lvl1pPr>
              <a:defRPr/>
            </a:lvl1pPr>
          </a:lstStyle>
          <a:p>
            <a:pPr>
              <a:defRPr/>
            </a:pPr>
            <a:endParaRPr lang="en-US"/>
          </a:p>
        </p:txBody>
      </p:sp>
    </p:spTree>
    <p:extLst>
      <p:ext uri="{BB962C8B-B14F-4D97-AF65-F5344CB8AC3E}">
        <p14:creationId xmlns:p14="http://schemas.microsoft.com/office/powerpoint/2010/main" val="187433936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457200"/>
            <a:ext cx="10972800" cy="685800"/>
          </a:xfrm>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DB17517B-D041-4644-8922-F2DE4A9DACB3}" type="datetime4">
              <a:rPr lang="en-US" altLang="en-US"/>
              <a:pPr>
                <a:defRPr/>
              </a:pPr>
              <a:t>December 16, 2015</a:t>
            </a:fld>
            <a:endParaRPr lang="en-US" altLang="en-US"/>
          </a:p>
        </p:txBody>
      </p:sp>
      <p:sp>
        <p:nvSpPr>
          <p:cNvPr id="4" name="Slide Number Placeholder 5"/>
          <p:cNvSpPr>
            <a:spLocks noGrp="1"/>
          </p:cNvSpPr>
          <p:nvPr>
            <p:ph type="sldNum" sz="quarter" idx="11"/>
          </p:nvPr>
        </p:nvSpPr>
        <p:spPr/>
        <p:txBody>
          <a:bodyPr/>
          <a:lstStyle>
            <a:lvl1pPr>
              <a:defRPr/>
            </a:lvl1pPr>
          </a:lstStyle>
          <a:p>
            <a:pPr>
              <a:defRPr/>
            </a:pPr>
            <a:fld id="{FB6CA214-15B2-4058-B7CD-9B6162027EC9}" type="slidenum">
              <a:rPr lang="en-US" altLang="en-US"/>
              <a:pPr>
                <a:defRPr/>
              </a:pPr>
              <a:t>‹#›</a:t>
            </a:fld>
            <a:endParaRPr lang="en-US" altLang="en-US"/>
          </a:p>
        </p:txBody>
      </p:sp>
      <p:sp>
        <p:nvSpPr>
          <p:cNvPr id="5" name="Footer Placeholder 6"/>
          <p:cNvSpPr>
            <a:spLocks noGrp="1"/>
          </p:cNvSpPr>
          <p:nvPr>
            <p:ph type="ftr" sz="quarter" idx="12"/>
          </p:nvPr>
        </p:nvSpPr>
        <p:spPr/>
        <p:txBody>
          <a:bodyPr/>
          <a:lstStyle>
            <a:lvl1pPr>
              <a:defRPr/>
            </a:lvl1pPr>
          </a:lstStyle>
          <a:p>
            <a:pPr>
              <a:defRPr/>
            </a:pPr>
            <a:endParaRPr lang="en-US"/>
          </a:p>
        </p:txBody>
      </p:sp>
    </p:spTree>
    <p:extLst>
      <p:ext uri="{BB962C8B-B14F-4D97-AF65-F5344CB8AC3E}">
        <p14:creationId xmlns:p14="http://schemas.microsoft.com/office/powerpoint/2010/main" val="64630229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Full width no bullets">
    <p:spTree>
      <p:nvGrpSpPr>
        <p:cNvPr id="1" name=""/>
        <p:cNvGrpSpPr/>
        <p:nvPr/>
      </p:nvGrpSpPr>
      <p:grpSpPr>
        <a:xfrm>
          <a:off x="0" y="0"/>
          <a:ext cx="0" cy="0"/>
          <a:chOff x="0" y="0"/>
          <a:chExt cx="0" cy="0"/>
        </a:xfrm>
      </p:grpSpPr>
      <p:sp>
        <p:nvSpPr>
          <p:cNvPr id="2" name="Title 1"/>
          <p:cNvSpPr>
            <a:spLocks noGrp="1"/>
          </p:cNvSpPr>
          <p:nvPr>
            <p:ph type="title"/>
          </p:nvPr>
        </p:nvSpPr>
        <p:spPr>
          <a:xfrm>
            <a:off x="609600" y="457200"/>
            <a:ext cx="10972800" cy="68580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609600" y="1371600"/>
            <a:ext cx="10972800" cy="4343400"/>
          </a:xfrm>
        </p:spPr>
        <p:txBody>
          <a:bodyPr/>
          <a:lstStyle>
            <a:lvl1pPr marL="0" indent="4763">
              <a:buNone/>
              <a:defRPr sz="2400"/>
            </a:lvl1pPr>
            <a:lvl2pPr marL="0" indent="0">
              <a:spcBef>
                <a:spcPts val="900"/>
              </a:spcBef>
              <a:buNone/>
              <a:defRPr sz="2000"/>
            </a:lvl2pPr>
            <a:lvl3pPr marL="0" indent="4763">
              <a:buNone/>
              <a:defRPr/>
            </a:lvl3pPr>
            <a:lvl4pPr marL="3175" indent="-3175">
              <a:buNone/>
              <a:defRPr/>
            </a:lvl4pPr>
            <a:lvl5pPr marL="0" indent="1588" defTabSz="919163">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4"/>
          <p:cNvSpPr>
            <a:spLocks noGrp="1"/>
          </p:cNvSpPr>
          <p:nvPr>
            <p:ph type="dt" sz="half" idx="10"/>
          </p:nvPr>
        </p:nvSpPr>
        <p:spPr/>
        <p:txBody>
          <a:bodyPr/>
          <a:lstStyle>
            <a:lvl1pPr>
              <a:defRPr/>
            </a:lvl1pPr>
          </a:lstStyle>
          <a:p>
            <a:pPr>
              <a:defRPr/>
            </a:pPr>
            <a:fld id="{1291BA0C-0E22-4D34-A8B2-64C7F9123AA3}" type="datetime4">
              <a:rPr lang="en-US" altLang="en-US"/>
              <a:pPr>
                <a:defRPr/>
              </a:pPr>
              <a:t>December 16, 2015</a:t>
            </a:fld>
            <a:endParaRPr lang="en-US" altLang="en-US"/>
          </a:p>
        </p:txBody>
      </p:sp>
      <p:sp>
        <p:nvSpPr>
          <p:cNvPr id="5" name="Slide Number Placeholder 5"/>
          <p:cNvSpPr>
            <a:spLocks noGrp="1"/>
          </p:cNvSpPr>
          <p:nvPr>
            <p:ph type="sldNum" sz="quarter" idx="11"/>
          </p:nvPr>
        </p:nvSpPr>
        <p:spPr/>
        <p:txBody>
          <a:bodyPr/>
          <a:lstStyle>
            <a:lvl1pPr>
              <a:defRPr/>
            </a:lvl1pPr>
          </a:lstStyle>
          <a:p>
            <a:pPr>
              <a:defRPr/>
            </a:pPr>
            <a:fld id="{E39823C7-9A65-42D6-B83D-789BEBD0B423}" type="slidenum">
              <a:rPr lang="en-US" altLang="en-US"/>
              <a:pPr>
                <a:defRPr/>
              </a:pPr>
              <a:t>‹#›</a:t>
            </a:fld>
            <a:endParaRPr lang="en-US" altLang="en-US"/>
          </a:p>
        </p:txBody>
      </p:sp>
      <p:sp>
        <p:nvSpPr>
          <p:cNvPr id="6" name="Footer Placeholder 7"/>
          <p:cNvSpPr>
            <a:spLocks noGrp="1"/>
          </p:cNvSpPr>
          <p:nvPr>
            <p:ph type="ftr" sz="quarter" idx="12"/>
          </p:nvPr>
        </p:nvSpPr>
        <p:spPr/>
        <p:txBody>
          <a:bodyPr/>
          <a:lstStyle>
            <a:lvl1pPr>
              <a:defRPr/>
            </a:lvl1pPr>
          </a:lstStyle>
          <a:p>
            <a:pPr>
              <a:defRPr/>
            </a:pPr>
            <a:endParaRPr lang="en-US"/>
          </a:p>
        </p:txBody>
      </p:sp>
    </p:spTree>
    <p:extLst>
      <p:ext uri="{BB962C8B-B14F-4D97-AF65-F5344CB8AC3E}">
        <p14:creationId xmlns:p14="http://schemas.microsoft.com/office/powerpoint/2010/main" val="1263587215"/>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Full width w/number">
    <p:spTree>
      <p:nvGrpSpPr>
        <p:cNvPr id="1" name=""/>
        <p:cNvGrpSpPr/>
        <p:nvPr/>
      </p:nvGrpSpPr>
      <p:grpSpPr>
        <a:xfrm>
          <a:off x="0" y="0"/>
          <a:ext cx="0" cy="0"/>
          <a:chOff x="0" y="0"/>
          <a:chExt cx="0" cy="0"/>
        </a:xfrm>
      </p:grpSpPr>
      <p:sp>
        <p:nvSpPr>
          <p:cNvPr id="2" name="Title 1"/>
          <p:cNvSpPr>
            <a:spLocks noGrp="1"/>
          </p:cNvSpPr>
          <p:nvPr>
            <p:ph type="title"/>
          </p:nvPr>
        </p:nvSpPr>
        <p:spPr>
          <a:xfrm>
            <a:off x="609600" y="457200"/>
            <a:ext cx="10972800" cy="685800"/>
          </a:xfrm>
        </p:spPr>
        <p:txBody>
          <a:bodyPr/>
          <a:lstStyle/>
          <a:p>
            <a:r>
              <a:rPr lang="en-US" smtClean="0"/>
              <a:t>Click to edit Master title style</a:t>
            </a:r>
            <a:endParaRPr lang="en-US" dirty="0"/>
          </a:p>
        </p:txBody>
      </p:sp>
      <p:sp>
        <p:nvSpPr>
          <p:cNvPr id="5" name="Content Placeholder 2"/>
          <p:cNvSpPr>
            <a:spLocks noGrp="1"/>
          </p:cNvSpPr>
          <p:nvPr>
            <p:ph idx="1"/>
          </p:nvPr>
        </p:nvSpPr>
        <p:spPr>
          <a:xfrm>
            <a:off x="609600" y="1371600"/>
            <a:ext cx="10972800" cy="4343400"/>
          </a:xfrm>
        </p:spPr>
        <p:txBody>
          <a:bodyPr/>
          <a:lstStyle>
            <a:lvl1pPr marL="457200" indent="-457200">
              <a:buFont typeface="+mj-lt"/>
              <a:buAutoNum type="arabicPeriod"/>
              <a:defRPr sz="2400"/>
            </a:lvl1pPr>
            <a:lvl2pPr marL="682625" indent="-230188">
              <a:buFont typeface="Arial"/>
              <a:buChar char="•"/>
              <a:defRPr sz="2000"/>
            </a:lvl2pPr>
            <a:lvl3pPr marL="920750" indent="-228600">
              <a:buFont typeface="Arial"/>
              <a:buChar char="•"/>
              <a:defRPr/>
            </a:lvl3pPr>
            <a:lvl4pPr marL="1138238" indent="-228600">
              <a:defRPr/>
            </a:lvl4pPr>
            <a:lvl5pPr marL="1377950" indent="-22860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8"/>
          <p:cNvSpPr>
            <a:spLocks noGrp="1"/>
          </p:cNvSpPr>
          <p:nvPr>
            <p:ph type="dt" sz="half" idx="10"/>
          </p:nvPr>
        </p:nvSpPr>
        <p:spPr/>
        <p:txBody>
          <a:bodyPr/>
          <a:lstStyle>
            <a:lvl1pPr>
              <a:defRPr/>
            </a:lvl1pPr>
          </a:lstStyle>
          <a:p>
            <a:pPr>
              <a:defRPr/>
            </a:pPr>
            <a:fld id="{1AF01379-2F4D-4E5D-B507-8B5868FC1D5D}" type="datetime4">
              <a:rPr lang="en-US" altLang="en-US"/>
              <a:pPr>
                <a:defRPr/>
              </a:pPr>
              <a:t>December 16, 2015</a:t>
            </a:fld>
            <a:endParaRPr lang="en-US" altLang="en-US"/>
          </a:p>
        </p:txBody>
      </p:sp>
      <p:sp>
        <p:nvSpPr>
          <p:cNvPr id="6" name="Slide Number Placeholder 9"/>
          <p:cNvSpPr>
            <a:spLocks noGrp="1"/>
          </p:cNvSpPr>
          <p:nvPr>
            <p:ph type="sldNum" sz="quarter" idx="11"/>
          </p:nvPr>
        </p:nvSpPr>
        <p:spPr/>
        <p:txBody>
          <a:bodyPr/>
          <a:lstStyle>
            <a:lvl1pPr>
              <a:defRPr/>
            </a:lvl1pPr>
          </a:lstStyle>
          <a:p>
            <a:pPr>
              <a:defRPr/>
            </a:pPr>
            <a:fld id="{107CD084-5612-4A41-99D7-945B78B2AE18}" type="slidenum">
              <a:rPr lang="en-US" altLang="en-US"/>
              <a:pPr>
                <a:defRPr/>
              </a:pPr>
              <a:t>‹#›</a:t>
            </a:fld>
            <a:endParaRPr lang="en-US" altLang="en-US"/>
          </a:p>
        </p:txBody>
      </p:sp>
      <p:sp>
        <p:nvSpPr>
          <p:cNvPr id="7" name="Footer Placeholder 10"/>
          <p:cNvSpPr>
            <a:spLocks noGrp="1"/>
          </p:cNvSpPr>
          <p:nvPr>
            <p:ph type="ftr" sz="quarter" idx="12"/>
          </p:nvPr>
        </p:nvSpPr>
        <p:spPr/>
        <p:txBody>
          <a:bodyPr/>
          <a:lstStyle>
            <a:lvl1pPr>
              <a:defRPr/>
            </a:lvl1pPr>
          </a:lstStyle>
          <a:p>
            <a:pPr>
              <a:defRPr/>
            </a:pPr>
            <a:endParaRPr lang="en-US"/>
          </a:p>
        </p:txBody>
      </p:sp>
    </p:spTree>
    <p:extLst>
      <p:ext uri="{BB962C8B-B14F-4D97-AF65-F5344CB8AC3E}">
        <p14:creationId xmlns:p14="http://schemas.microsoft.com/office/powerpoint/2010/main" val="1316300386"/>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 column no bullets">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371600"/>
            <a:ext cx="5486400" cy="4343400"/>
          </a:xfrm>
        </p:spPr>
        <p:txBody>
          <a:bodyPr/>
          <a:lstStyle>
            <a:lvl1pPr marL="0" algn="l">
              <a:buFontTx/>
              <a:buNone/>
              <a:defRPr sz="2400"/>
            </a:lvl1pPr>
            <a:lvl2pPr marL="0">
              <a:buFontTx/>
              <a:buNone/>
              <a:defRPr sz="2000"/>
            </a:lvl2pPr>
            <a:lvl3pPr marL="0">
              <a:buFontTx/>
              <a:buNone/>
              <a:defRPr/>
            </a:lvl3pPr>
            <a:lvl4pPr marL="0">
              <a:buFontTx/>
              <a:buNone/>
              <a:defRPr/>
            </a:lvl4pPr>
            <a:lvl5pPr marL="0">
              <a:buFontTx/>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Title 1"/>
          <p:cNvSpPr>
            <a:spLocks noGrp="1"/>
          </p:cNvSpPr>
          <p:nvPr>
            <p:ph type="title"/>
          </p:nvPr>
        </p:nvSpPr>
        <p:spPr>
          <a:xfrm>
            <a:off x="609600" y="457200"/>
            <a:ext cx="10972800" cy="685800"/>
          </a:xfrm>
        </p:spPr>
        <p:txBody>
          <a:bodyPr/>
          <a:lstStyle/>
          <a:p>
            <a:r>
              <a:rPr lang="en-US" smtClean="0"/>
              <a:t>Click to edit Master title style</a:t>
            </a:r>
            <a:endParaRPr lang="en-US" dirty="0"/>
          </a:p>
        </p:txBody>
      </p:sp>
      <p:sp>
        <p:nvSpPr>
          <p:cNvPr id="12" name="Picture Placeholder 7"/>
          <p:cNvSpPr>
            <a:spLocks noGrp="1"/>
          </p:cNvSpPr>
          <p:nvPr>
            <p:ph type="pic" sz="quarter" idx="10"/>
          </p:nvPr>
        </p:nvSpPr>
        <p:spPr>
          <a:xfrm>
            <a:off x="6400800" y="1371600"/>
            <a:ext cx="5181600" cy="4343400"/>
          </a:xfrm>
        </p:spPr>
        <p:txBody>
          <a:bodyPr>
            <a:normAutofit/>
          </a:bodyPr>
          <a:lstStyle/>
          <a:p>
            <a:pPr lvl="0"/>
            <a:r>
              <a:rPr lang="en-US" noProof="0" smtClean="0"/>
              <a:t>Click icon to add picture</a:t>
            </a:r>
            <a:endParaRPr lang="en-US" noProof="0"/>
          </a:p>
        </p:txBody>
      </p:sp>
      <p:sp>
        <p:nvSpPr>
          <p:cNvPr id="5" name="Date Placeholder 5"/>
          <p:cNvSpPr>
            <a:spLocks noGrp="1"/>
          </p:cNvSpPr>
          <p:nvPr>
            <p:ph type="dt" sz="half" idx="11"/>
          </p:nvPr>
        </p:nvSpPr>
        <p:spPr/>
        <p:txBody>
          <a:bodyPr/>
          <a:lstStyle>
            <a:lvl1pPr>
              <a:defRPr/>
            </a:lvl1pPr>
          </a:lstStyle>
          <a:p>
            <a:pPr>
              <a:defRPr/>
            </a:pPr>
            <a:fld id="{46D8D568-8E09-497E-9DCD-71F24DECEFBE}" type="datetime4">
              <a:rPr lang="en-US" altLang="en-US"/>
              <a:pPr>
                <a:defRPr/>
              </a:pPr>
              <a:t>December 16, 2015</a:t>
            </a:fld>
            <a:endParaRPr lang="en-US" altLang="en-US"/>
          </a:p>
        </p:txBody>
      </p:sp>
      <p:sp>
        <p:nvSpPr>
          <p:cNvPr id="6" name="Slide Number Placeholder 6"/>
          <p:cNvSpPr>
            <a:spLocks noGrp="1"/>
          </p:cNvSpPr>
          <p:nvPr>
            <p:ph type="sldNum" sz="quarter" idx="12"/>
          </p:nvPr>
        </p:nvSpPr>
        <p:spPr/>
        <p:txBody>
          <a:bodyPr/>
          <a:lstStyle>
            <a:lvl1pPr>
              <a:defRPr/>
            </a:lvl1pPr>
          </a:lstStyle>
          <a:p>
            <a:pPr>
              <a:defRPr/>
            </a:pPr>
            <a:fld id="{C2440F0E-7FA3-473D-90FB-091AD162427E}" type="slidenum">
              <a:rPr lang="en-US" altLang="en-US"/>
              <a:pPr>
                <a:defRPr/>
              </a:pPr>
              <a:t>‹#›</a:t>
            </a:fld>
            <a:endParaRPr lang="en-US" altLang="en-US"/>
          </a:p>
        </p:txBody>
      </p:sp>
      <p:sp>
        <p:nvSpPr>
          <p:cNvPr id="7" name="Footer Placeholder 7"/>
          <p:cNvSpPr>
            <a:spLocks noGrp="1"/>
          </p:cNvSpPr>
          <p:nvPr>
            <p:ph type="ftr" sz="quarter" idx="13"/>
          </p:nvPr>
        </p:nvSpPr>
        <p:spPr/>
        <p:txBody>
          <a:bodyPr/>
          <a:lstStyle>
            <a:lvl1pPr>
              <a:defRPr/>
            </a:lvl1pPr>
          </a:lstStyle>
          <a:p>
            <a:pPr>
              <a:defRPr/>
            </a:pPr>
            <a:endParaRPr lang="en-US"/>
          </a:p>
        </p:txBody>
      </p:sp>
    </p:spTree>
    <p:extLst>
      <p:ext uri="{BB962C8B-B14F-4D97-AF65-F5344CB8AC3E}">
        <p14:creationId xmlns:p14="http://schemas.microsoft.com/office/powerpoint/2010/main" val="4143197202"/>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026" name="Rectangle 6"/>
          <p:cNvSpPr>
            <a:spLocks noChangeArrowheads="1"/>
          </p:cNvSpPr>
          <p:nvPr/>
        </p:nvSpPr>
        <p:spPr bwMode="auto">
          <a:xfrm>
            <a:off x="366713" y="246063"/>
            <a:ext cx="11458575" cy="6362700"/>
          </a:xfrm>
          <a:prstGeom prst="rect">
            <a:avLst/>
          </a:prstGeom>
          <a:solidFill>
            <a:srgbClr val="FDFFFB"/>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Palatino" charset="0"/>
                <a:ea typeface="MS PGothic" panose="020B0600070205080204" pitchFamily="34" charset="-128"/>
              </a:defRPr>
            </a:lvl1pPr>
            <a:lvl2pPr marL="742950" indent="-285750">
              <a:defRPr>
                <a:solidFill>
                  <a:schemeClr val="tx1"/>
                </a:solidFill>
                <a:latin typeface="Palatino" charset="0"/>
                <a:ea typeface="MS PGothic" panose="020B0600070205080204" pitchFamily="34" charset="-128"/>
              </a:defRPr>
            </a:lvl2pPr>
            <a:lvl3pPr marL="1143000" indent="-228600">
              <a:defRPr>
                <a:solidFill>
                  <a:schemeClr val="tx1"/>
                </a:solidFill>
                <a:latin typeface="Palatino" charset="0"/>
                <a:ea typeface="MS PGothic" panose="020B0600070205080204" pitchFamily="34" charset="-128"/>
              </a:defRPr>
            </a:lvl3pPr>
            <a:lvl4pPr marL="1600200" indent="-228600">
              <a:defRPr>
                <a:solidFill>
                  <a:schemeClr val="tx1"/>
                </a:solidFill>
                <a:latin typeface="Palatino" charset="0"/>
                <a:ea typeface="MS PGothic" panose="020B0600070205080204" pitchFamily="34" charset="-128"/>
              </a:defRPr>
            </a:lvl4pPr>
            <a:lvl5pPr marL="2057400" indent="-228600">
              <a:defRPr>
                <a:solidFill>
                  <a:schemeClr val="tx1"/>
                </a:solidFill>
                <a:latin typeface="Palatino" charset="0"/>
                <a:ea typeface="MS PGothic" panose="020B0600070205080204" pitchFamily="34" charset="-128"/>
              </a:defRPr>
            </a:lvl5pPr>
            <a:lvl6pPr marL="2514600" indent="-228600" fontAlgn="base">
              <a:spcBef>
                <a:spcPct val="0"/>
              </a:spcBef>
              <a:spcAft>
                <a:spcPct val="0"/>
              </a:spcAft>
              <a:defRPr>
                <a:solidFill>
                  <a:schemeClr val="tx1"/>
                </a:solidFill>
                <a:latin typeface="Palatino" charset="0"/>
                <a:ea typeface="MS PGothic" panose="020B0600070205080204" pitchFamily="34" charset="-128"/>
              </a:defRPr>
            </a:lvl6pPr>
            <a:lvl7pPr marL="2971800" indent="-228600" fontAlgn="base">
              <a:spcBef>
                <a:spcPct val="0"/>
              </a:spcBef>
              <a:spcAft>
                <a:spcPct val="0"/>
              </a:spcAft>
              <a:defRPr>
                <a:solidFill>
                  <a:schemeClr val="tx1"/>
                </a:solidFill>
                <a:latin typeface="Palatino" charset="0"/>
                <a:ea typeface="MS PGothic" panose="020B0600070205080204" pitchFamily="34" charset="-128"/>
              </a:defRPr>
            </a:lvl7pPr>
            <a:lvl8pPr marL="3429000" indent="-228600" fontAlgn="base">
              <a:spcBef>
                <a:spcPct val="0"/>
              </a:spcBef>
              <a:spcAft>
                <a:spcPct val="0"/>
              </a:spcAft>
              <a:defRPr>
                <a:solidFill>
                  <a:schemeClr val="tx1"/>
                </a:solidFill>
                <a:latin typeface="Palatino" charset="0"/>
                <a:ea typeface="MS PGothic" panose="020B0600070205080204" pitchFamily="34" charset="-128"/>
              </a:defRPr>
            </a:lvl8pPr>
            <a:lvl9pPr marL="3886200" indent="-228600" fontAlgn="base">
              <a:spcBef>
                <a:spcPct val="0"/>
              </a:spcBef>
              <a:spcAft>
                <a:spcPct val="0"/>
              </a:spcAft>
              <a:defRPr>
                <a:solidFill>
                  <a:schemeClr val="tx1"/>
                </a:solidFill>
                <a:latin typeface="Palatino" charset="0"/>
                <a:ea typeface="MS PGothic" panose="020B0600070205080204" pitchFamily="34" charset="-128"/>
              </a:defRPr>
            </a:lvl9pPr>
          </a:lstStyle>
          <a:p>
            <a:pPr defTabSz="914400">
              <a:defRPr/>
            </a:pPr>
            <a:endParaRPr lang="en-US" altLang="en-US" sz="2400">
              <a:solidFill>
                <a:srgbClr val="999999"/>
              </a:solidFill>
              <a:latin typeface="Arial" panose="020B0604020202020204" pitchFamily="34" charset="0"/>
            </a:endParaRPr>
          </a:p>
        </p:txBody>
      </p:sp>
      <p:sp>
        <p:nvSpPr>
          <p:cNvPr id="1027" name="Rectangle 2"/>
          <p:cNvSpPr>
            <a:spLocks noGrp="1" noChangeArrowheads="1"/>
          </p:cNvSpPr>
          <p:nvPr>
            <p:ph type="title"/>
          </p:nvPr>
        </p:nvSpPr>
        <p:spPr bwMode="auto">
          <a:xfrm>
            <a:off x="609600" y="503238"/>
            <a:ext cx="10972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title style</a:t>
            </a:r>
          </a:p>
        </p:txBody>
      </p:sp>
      <p:sp>
        <p:nvSpPr>
          <p:cNvPr id="1028" name="Rectangle 3"/>
          <p:cNvSpPr>
            <a:spLocks noGrp="1" noChangeArrowheads="1"/>
          </p:cNvSpPr>
          <p:nvPr>
            <p:ph type="body" idx="1"/>
          </p:nvPr>
        </p:nvSpPr>
        <p:spPr bwMode="auto">
          <a:xfrm>
            <a:off x="609600" y="1371600"/>
            <a:ext cx="10972800"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1" name="Footer Placeholder 10"/>
          <p:cNvSpPr>
            <a:spLocks noGrp="1"/>
          </p:cNvSpPr>
          <p:nvPr>
            <p:ph type="ftr" sz="quarter" idx="3"/>
          </p:nvPr>
        </p:nvSpPr>
        <p:spPr>
          <a:xfrm>
            <a:off x="609600" y="6354763"/>
            <a:ext cx="3860800" cy="182562"/>
          </a:xfrm>
          <a:prstGeom prst="rect">
            <a:avLst/>
          </a:prstGeom>
        </p:spPr>
        <p:txBody>
          <a:bodyPr vert="horz" lIns="91440" tIns="0" rIns="91440" bIns="0" rtlCol="0" anchor="ctr"/>
          <a:lstStyle>
            <a:lvl1pPr algn="l" eaLnBrk="1" fontAlgn="auto" hangingPunct="1">
              <a:spcBef>
                <a:spcPts val="0"/>
              </a:spcBef>
              <a:spcAft>
                <a:spcPts val="0"/>
              </a:spcAft>
              <a:defRPr sz="1100" b="0" i="0">
                <a:solidFill>
                  <a:srgbClr val="717171"/>
                </a:solidFill>
                <a:latin typeface="Calibri"/>
                <a:ea typeface="+mn-ea"/>
                <a:cs typeface="Calibri"/>
              </a:defRPr>
            </a:lvl1pPr>
          </a:lstStyle>
          <a:p>
            <a:pPr>
              <a:defRPr/>
            </a:pPr>
            <a:endParaRPr lang="en-US"/>
          </a:p>
        </p:txBody>
      </p:sp>
      <p:sp>
        <p:nvSpPr>
          <p:cNvPr id="12" name="Date Placeholder 11"/>
          <p:cNvSpPr>
            <a:spLocks noGrp="1"/>
          </p:cNvSpPr>
          <p:nvPr>
            <p:ph type="dt" sz="half" idx="2"/>
          </p:nvPr>
        </p:nvSpPr>
        <p:spPr>
          <a:xfrm>
            <a:off x="609600" y="6172200"/>
            <a:ext cx="2438400" cy="182563"/>
          </a:xfrm>
          <a:prstGeom prst="rect">
            <a:avLst/>
          </a:prstGeom>
        </p:spPr>
        <p:txBody>
          <a:bodyPr vert="horz" wrap="square" lIns="91440" tIns="0" rIns="91440" bIns="0" numCol="1" anchor="ctr" anchorCtr="0" compatLnSpc="1">
            <a:prstTxWarp prst="textNoShape">
              <a:avLst/>
            </a:prstTxWarp>
          </a:bodyPr>
          <a:lstStyle>
            <a:lvl1pPr eaLnBrk="1" hangingPunct="1">
              <a:defRPr sz="1100">
                <a:solidFill>
                  <a:srgbClr val="717171"/>
                </a:solidFill>
                <a:latin typeface="Calibri" panose="020F0502020204030204" pitchFamily="34" charset="0"/>
              </a:defRPr>
            </a:lvl1pPr>
          </a:lstStyle>
          <a:p>
            <a:pPr>
              <a:defRPr/>
            </a:pPr>
            <a:fld id="{A7882534-CCEE-45A3-917E-6649B41F0D67}" type="datetime4">
              <a:rPr lang="en-US" altLang="en-US"/>
              <a:pPr>
                <a:defRPr/>
              </a:pPr>
              <a:t>December 16, 2015</a:t>
            </a:fld>
            <a:endParaRPr lang="en-US" altLang="en-US"/>
          </a:p>
        </p:txBody>
      </p:sp>
      <p:sp>
        <p:nvSpPr>
          <p:cNvPr id="13" name="Slide Number Placeholder 12"/>
          <p:cNvSpPr>
            <a:spLocks noGrp="1"/>
          </p:cNvSpPr>
          <p:nvPr>
            <p:ph type="sldNum" sz="quarter" idx="4"/>
          </p:nvPr>
        </p:nvSpPr>
        <p:spPr>
          <a:xfrm>
            <a:off x="609600" y="5991225"/>
            <a:ext cx="487363" cy="182563"/>
          </a:xfrm>
          <a:prstGeom prst="rect">
            <a:avLst/>
          </a:prstGeom>
        </p:spPr>
        <p:txBody>
          <a:bodyPr vert="horz" wrap="square" lIns="91440" tIns="0" rIns="0" bIns="0" numCol="1" anchor="t" anchorCtr="0" compatLnSpc="1">
            <a:prstTxWarp prst="textNoShape">
              <a:avLst/>
            </a:prstTxWarp>
          </a:bodyPr>
          <a:lstStyle>
            <a:lvl1pPr eaLnBrk="1" hangingPunct="1">
              <a:defRPr sz="1100">
                <a:solidFill>
                  <a:srgbClr val="717171"/>
                </a:solidFill>
                <a:latin typeface="Calibri" panose="020F0502020204030204" pitchFamily="34" charset="0"/>
              </a:defRPr>
            </a:lvl1pPr>
          </a:lstStyle>
          <a:p>
            <a:pPr>
              <a:defRPr/>
            </a:pPr>
            <a:fld id="{E0708C07-DEEB-4C88-B07A-F5EE67F02D72}" type="slidenum">
              <a:rPr lang="en-US" altLang="en-US"/>
              <a:pPr>
                <a:defRPr/>
              </a:pPr>
              <a:t>‹#›</a:t>
            </a:fld>
            <a:endParaRPr lang="en-US" altLang="en-US"/>
          </a:p>
        </p:txBody>
      </p:sp>
      <p:pic>
        <p:nvPicPr>
          <p:cNvPr id="1032" name="Picture 7"/>
          <p:cNvPicPr>
            <a:picLocks noChangeAspect="1"/>
          </p:cNvPicPr>
          <p:nvPr/>
        </p:nvPicPr>
        <p:blipFill>
          <a:blip r:embed="rId19">
            <a:extLst>
              <a:ext uri="{28A0092B-C50C-407E-A947-70E740481C1C}">
                <a14:useLocalDpi xmlns:a14="http://schemas.microsoft.com/office/drawing/2010/main" val="0"/>
              </a:ext>
            </a:extLst>
          </a:blip>
          <a:srcRect/>
          <a:stretch>
            <a:fillRect/>
          </a:stretch>
        </p:blipFill>
        <p:spPr bwMode="auto">
          <a:xfrm>
            <a:off x="10280650" y="5776913"/>
            <a:ext cx="1647825"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 id="2147483749" r:id="rId17"/>
  </p:sldLayoutIdLst>
  <p:timing>
    <p:tnLst>
      <p:par>
        <p:cTn id="1" dur="indefinite" restart="never" nodeType="tmRoot"/>
      </p:par>
    </p:tnLst>
  </p:timing>
  <p:hf hdr="0" ftr="0"/>
  <p:txStyles>
    <p:titleStyle>
      <a:lvl1pPr algn="l" rtl="0" eaLnBrk="1" fontAlgn="base" hangingPunct="1">
        <a:spcBef>
          <a:spcPct val="0"/>
        </a:spcBef>
        <a:spcAft>
          <a:spcPct val="0"/>
        </a:spcAft>
        <a:defRPr lang="en-US" sz="2400" b="1" kern="1200" dirty="0">
          <a:solidFill>
            <a:srgbClr val="595959"/>
          </a:solidFill>
          <a:latin typeface="Cambria"/>
          <a:ea typeface="MS PGothic" panose="020B0600070205080204" pitchFamily="34" charset="-128"/>
          <a:cs typeface="Cambria"/>
        </a:defRPr>
      </a:lvl1pPr>
      <a:lvl2pPr algn="l" rtl="0" eaLnBrk="1" fontAlgn="base" hangingPunct="1">
        <a:spcBef>
          <a:spcPct val="0"/>
        </a:spcBef>
        <a:spcAft>
          <a:spcPct val="0"/>
        </a:spcAft>
        <a:defRPr sz="2400" b="1">
          <a:solidFill>
            <a:srgbClr val="595959"/>
          </a:solidFill>
          <a:effectLst>
            <a:outerShdw blurRad="38100" dist="38100" dir="2700000" algn="tl">
              <a:srgbClr val="000000"/>
            </a:outerShdw>
          </a:effectLst>
          <a:latin typeface="Cambria" panose="02040503050406030204" pitchFamily="18" charset="0"/>
          <a:ea typeface="MS PGothic" panose="020B0600070205080204" pitchFamily="34" charset="-128"/>
          <a:cs typeface="Cambria" panose="02040503050406030204" pitchFamily="18" charset="0"/>
        </a:defRPr>
      </a:lvl2pPr>
      <a:lvl3pPr algn="l" rtl="0" eaLnBrk="1" fontAlgn="base" hangingPunct="1">
        <a:spcBef>
          <a:spcPct val="0"/>
        </a:spcBef>
        <a:spcAft>
          <a:spcPct val="0"/>
        </a:spcAft>
        <a:defRPr sz="2400" b="1">
          <a:solidFill>
            <a:srgbClr val="595959"/>
          </a:solidFill>
          <a:effectLst>
            <a:outerShdw blurRad="38100" dist="38100" dir="2700000" algn="tl">
              <a:srgbClr val="000000"/>
            </a:outerShdw>
          </a:effectLst>
          <a:latin typeface="Cambria" panose="02040503050406030204" pitchFamily="18" charset="0"/>
          <a:ea typeface="MS PGothic" panose="020B0600070205080204" pitchFamily="34" charset="-128"/>
          <a:cs typeface="Cambria" panose="02040503050406030204" pitchFamily="18" charset="0"/>
        </a:defRPr>
      </a:lvl3pPr>
      <a:lvl4pPr algn="l" rtl="0" eaLnBrk="1" fontAlgn="base" hangingPunct="1">
        <a:spcBef>
          <a:spcPct val="0"/>
        </a:spcBef>
        <a:spcAft>
          <a:spcPct val="0"/>
        </a:spcAft>
        <a:defRPr sz="2400" b="1">
          <a:solidFill>
            <a:srgbClr val="595959"/>
          </a:solidFill>
          <a:effectLst>
            <a:outerShdw blurRad="38100" dist="38100" dir="2700000" algn="tl">
              <a:srgbClr val="000000"/>
            </a:outerShdw>
          </a:effectLst>
          <a:latin typeface="Cambria" panose="02040503050406030204" pitchFamily="18" charset="0"/>
          <a:ea typeface="MS PGothic" panose="020B0600070205080204" pitchFamily="34" charset="-128"/>
          <a:cs typeface="Cambria" panose="02040503050406030204" pitchFamily="18" charset="0"/>
        </a:defRPr>
      </a:lvl4pPr>
      <a:lvl5pPr algn="l" rtl="0" eaLnBrk="1" fontAlgn="base" hangingPunct="1">
        <a:spcBef>
          <a:spcPct val="0"/>
        </a:spcBef>
        <a:spcAft>
          <a:spcPct val="0"/>
        </a:spcAft>
        <a:defRPr sz="2400" b="1">
          <a:solidFill>
            <a:srgbClr val="595959"/>
          </a:solidFill>
          <a:effectLst>
            <a:outerShdw blurRad="38100" dist="38100" dir="2700000" algn="tl">
              <a:srgbClr val="000000"/>
            </a:outerShdw>
          </a:effectLst>
          <a:latin typeface="Cambria" panose="02040503050406030204" pitchFamily="18" charset="0"/>
          <a:ea typeface="MS PGothic" panose="020B0600070205080204" pitchFamily="34" charset="-128"/>
          <a:cs typeface="Cambria" panose="02040503050406030204" pitchFamily="18" charset="0"/>
        </a:defRPr>
      </a:lvl5pPr>
      <a:lvl6pPr marL="457200" algn="ctr" rtl="0" eaLnBrk="1" fontAlgn="base" hangingPunct="1">
        <a:spcBef>
          <a:spcPct val="0"/>
        </a:spcBef>
        <a:spcAft>
          <a:spcPct val="0"/>
        </a:spcAft>
        <a:defRPr sz="3600">
          <a:solidFill>
            <a:schemeClr val="tx2"/>
          </a:solidFill>
          <a:effectLst>
            <a:outerShdw blurRad="38100" dist="38100" dir="2700000" algn="tl">
              <a:srgbClr val="000000"/>
            </a:outerShdw>
          </a:effectLst>
          <a:latin typeface="Tahoma" pitchFamily="-96" charset="0"/>
          <a:ea typeface="ＭＳ Ｐゴシック" pitchFamily="-96" charset="-128"/>
        </a:defRPr>
      </a:lvl6pPr>
      <a:lvl7pPr marL="914400" algn="ctr" rtl="0" eaLnBrk="1" fontAlgn="base" hangingPunct="1">
        <a:spcBef>
          <a:spcPct val="0"/>
        </a:spcBef>
        <a:spcAft>
          <a:spcPct val="0"/>
        </a:spcAft>
        <a:defRPr sz="3600">
          <a:solidFill>
            <a:schemeClr val="tx2"/>
          </a:solidFill>
          <a:effectLst>
            <a:outerShdw blurRad="38100" dist="38100" dir="2700000" algn="tl">
              <a:srgbClr val="000000"/>
            </a:outerShdw>
          </a:effectLst>
          <a:latin typeface="Tahoma" pitchFamily="-96" charset="0"/>
          <a:ea typeface="ＭＳ Ｐゴシック" pitchFamily="-96" charset="-128"/>
        </a:defRPr>
      </a:lvl7pPr>
      <a:lvl8pPr marL="1371600" algn="ctr" rtl="0" eaLnBrk="1" fontAlgn="base" hangingPunct="1">
        <a:spcBef>
          <a:spcPct val="0"/>
        </a:spcBef>
        <a:spcAft>
          <a:spcPct val="0"/>
        </a:spcAft>
        <a:defRPr sz="3600">
          <a:solidFill>
            <a:schemeClr val="tx2"/>
          </a:solidFill>
          <a:effectLst>
            <a:outerShdw blurRad="38100" dist="38100" dir="2700000" algn="tl">
              <a:srgbClr val="000000"/>
            </a:outerShdw>
          </a:effectLst>
          <a:latin typeface="Tahoma" pitchFamily="-96" charset="0"/>
          <a:ea typeface="ＭＳ Ｐゴシック" pitchFamily="-96" charset="-128"/>
        </a:defRPr>
      </a:lvl8pPr>
      <a:lvl9pPr marL="1828800" algn="ctr" rtl="0" eaLnBrk="1" fontAlgn="base" hangingPunct="1">
        <a:spcBef>
          <a:spcPct val="0"/>
        </a:spcBef>
        <a:spcAft>
          <a:spcPct val="0"/>
        </a:spcAft>
        <a:defRPr sz="3600">
          <a:solidFill>
            <a:schemeClr val="tx2"/>
          </a:solidFill>
          <a:effectLst>
            <a:outerShdw blurRad="38100" dist="38100" dir="2700000" algn="tl">
              <a:srgbClr val="000000"/>
            </a:outerShdw>
          </a:effectLst>
          <a:latin typeface="Tahoma" pitchFamily="-96" charset="0"/>
          <a:ea typeface="ＭＳ Ｐゴシック" pitchFamily="-96" charset="-128"/>
        </a:defRPr>
      </a:lvl9pPr>
    </p:titleStyle>
    <p:bodyStyle>
      <a:lvl1pPr marL="233363" indent="-233363" algn="l" rtl="0" eaLnBrk="1" fontAlgn="base" hangingPunct="1">
        <a:spcBef>
          <a:spcPct val="20000"/>
        </a:spcBef>
        <a:spcAft>
          <a:spcPct val="0"/>
        </a:spcAft>
        <a:defRPr lang="en-US" sz="2400" kern="1200" dirty="0">
          <a:solidFill>
            <a:srgbClr val="595959"/>
          </a:solidFill>
          <a:latin typeface="Calibri"/>
          <a:ea typeface="MS PGothic" panose="020B0600070205080204" pitchFamily="34" charset="-128"/>
          <a:cs typeface="Calibri"/>
        </a:defRPr>
      </a:lvl1pPr>
      <a:lvl2pPr marL="460375" indent="-285750" algn="l" rtl="0" eaLnBrk="1" fontAlgn="base" hangingPunct="1">
        <a:spcBef>
          <a:spcPct val="20000"/>
        </a:spcBef>
        <a:spcAft>
          <a:spcPct val="0"/>
        </a:spcAft>
        <a:buFont typeface="Arial" panose="020B0604020202020204" pitchFamily="34" charset="0"/>
        <a:buChar char="•"/>
        <a:defRPr lang="en-US" kern="1200" dirty="0">
          <a:solidFill>
            <a:srgbClr val="595959"/>
          </a:solidFill>
          <a:latin typeface="Calibri"/>
          <a:ea typeface="MS PGothic" panose="020B0600070205080204" pitchFamily="34" charset="-128"/>
          <a:cs typeface="Calibri"/>
        </a:defRPr>
      </a:lvl2pPr>
      <a:lvl3pPr marL="687388" indent="-228600" algn="l" rtl="0" eaLnBrk="1" fontAlgn="base" hangingPunct="1">
        <a:spcBef>
          <a:spcPct val="20000"/>
        </a:spcBef>
        <a:spcAft>
          <a:spcPct val="0"/>
        </a:spcAft>
        <a:buChar char="•"/>
        <a:defRPr lang="en-US" kern="1200" dirty="0">
          <a:solidFill>
            <a:srgbClr val="595959"/>
          </a:solidFill>
          <a:latin typeface="Calibri"/>
          <a:ea typeface="MS PGothic" panose="020B0600070205080204" pitchFamily="34" charset="-128"/>
          <a:cs typeface="Calibri"/>
        </a:defRPr>
      </a:lvl3pPr>
      <a:lvl4pPr marL="922338" indent="-228600" algn="l" rtl="0" eaLnBrk="1" fontAlgn="base" hangingPunct="1">
        <a:spcBef>
          <a:spcPct val="20000"/>
        </a:spcBef>
        <a:spcAft>
          <a:spcPct val="0"/>
        </a:spcAft>
        <a:buFont typeface="Arial" panose="020B0604020202020204" pitchFamily="34" charset="0"/>
        <a:buChar char="•"/>
        <a:defRPr lang="en-US" kern="1200" dirty="0">
          <a:solidFill>
            <a:srgbClr val="595959"/>
          </a:solidFill>
          <a:latin typeface="Calibri"/>
          <a:ea typeface="MS PGothic" panose="020B0600070205080204" pitchFamily="34" charset="-128"/>
          <a:cs typeface="Calibri"/>
        </a:defRPr>
      </a:lvl4pPr>
      <a:lvl5pPr marL="1136650" indent="-228600" algn="l" rtl="0" eaLnBrk="1" fontAlgn="base" hangingPunct="1">
        <a:spcBef>
          <a:spcPct val="20000"/>
        </a:spcBef>
        <a:spcAft>
          <a:spcPct val="0"/>
        </a:spcAft>
        <a:buFont typeface="Arial" panose="020B0604020202020204" pitchFamily="34" charset="0"/>
        <a:defRPr lang="en-US" kern="1200" dirty="0">
          <a:solidFill>
            <a:srgbClr val="595959"/>
          </a:solidFill>
          <a:latin typeface="Calibri"/>
          <a:ea typeface="MS PGothic" panose="020B0600070205080204" pitchFamily="34" charset="-128"/>
          <a:cs typeface="Calibri"/>
        </a:defRPr>
      </a:lvl5pPr>
      <a:lvl6pPr marL="2228850" indent="-228600" algn="l" rtl="0" eaLnBrk="1" fontAlgn="base" hangingPunct="1">
        <a:spcBef>
          <a:spcPct val="20000"/>
        </a:spcBef>
        <a:spcAft>
          <a:spcPct val="0"/>
        </a:spcAft>
        <a:buChar char="»"/>
        <a:defRPr>
          <a:solidFill>
            <a:schemeClr val="tx1"/>
          </a:solidFill>
          <a:latin typeface="+mn-lt"/>
          <a:ea typeface="+mn-ea"/>
        </a:defRPr>
      </a:lvl6pPr>
      <a:lvl7pPr marL="2686050" indent="-228600" algn="l" rtl="0" eaLnBrk="1" fontAlgn="base" hangingPunct="1">
        <a:spcBef>
          <a:spcPct val="20000"/>
        </a:spcBef>
        <a:spcAft>
          <a:spcPct val="0"/>
        </a:spcAft>
        <a:buChar char="»"/>
        <a:defRPr>
          <a:solidFill>
            <a:schemeClr val="tx1"/>
          </a:solidFill>
          <a:latin typeface="+mn-lt"/>
          <a:ea typeface="+mn-ea"/>
        </a:defRPr>
      </a:lvl7pPr>
      <a:lvl8pPr marL="3143250" indent="-228600" algn="l" rtl="0" eaLnBrk="1" fontAlgn="base" hangingPunct="1">
        <a:spcBef>
          <a:spcPct val="20000"/>
        </a:spcBef>
        <a:spcAft>
          <a:spcPct val="0"/>
        </a:spcAft>
        <a:buChar char="»"/>
        <a:defRPr>
          <a:solidFill>
            <a:schemeClr val="tx1"/>
          </a:solidFill>
          <a:latin typeface="+mn-lt"/>
          <a:ea typeface="+mn-ea"/>
        </a:defRPr>
      </a:lvl8pPr>
      <a:lvl9pPr marL="3600450" indent="-228600" algn="l" rtl="0" eaLnBrk="1" fontAlgn="base" hangingPunct="1">
        <a:spcBef>
          <a:spcPct val="20000"/>
        </a:spcBef>
        <a:spcAft>
          <a:spcPct val="0"/>
        </a:spcAft>
        <a:buChar char="»"/>
        <a:defRPr>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pears.okstate.edu/profiles/?id=145"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lgn="ctr">
              <a:buNone/>
            </a:pPr>
            <a:endParaRPr lang="en-US" sz="4800" dirty="0"/>
          </a:p>
          <a:p>
            <a:pPr marL="0" indent="0" algn="ctr">
              <a:buNone/>
            </a:pPr>
            <a:r>
              <a:rPr lang="en-US" sz="4800" dirty="0" smtClean="0"/>
              <a:t>Lecture 6: Industry and Competitive Analysis</a:t>
            </a:r>
          </a:p>
          <a:p>
            <a:pPr marL="0" indent="0" algn="ctr">
              <a:buNone/>
            </a:pPr>
            <a:r>
              <a:rPr lang="en-US" sz="4800" dirty="0" smtClean="0">
                <a:hlinkClick r:id="rId3"/>
              </a:rPr>
              <a:t>Barringer</a:t>
            </a:r>
            <a:r>
              <a:rPr lang="en-US" sz="4800" dirty="0" smtClean="0"/>
              <a:t> Chapter 5</a:t>
            </a:r>
            <a:endParaRPr lang="en-US" sz="4800" dirty="0"/>
          </a:p>
        </p:txBody>
      </p:sp>
      <p:sp>
        <p:nvSpPr>
          <p:cNvPr id="4" name="Date Placeholder 3"/>
          <p:cNvSpPr>
            <a:spLocks noGrp="1"/>
          </p:cNvSpPr>
          <p:nvPr>
            <p:ph type="dt" sz="half" idx="10"/>
          </p:nvPr>
        </p:nvSpPr>
        <p:spPr/>
        <p:txBody>
          <a:bodyPr/>
          <a:lstStyle/>
          <a:p>
            <a:pPr>
              <a:defRPr/>
            </a:pPr>
            <a:fld id="{2B972B8C-8E19-436C-BF3C-FCD14218F216}" type="datetime4">
              <a:rPr lang="en-US" altLang="en-US" smtClean="0"/>
              <a:pPr>
                <a:defRPr/>
              </a:pPr>
              <a:t>December 16, 2015</a:t>
            </a:fld>
            <a:endParaRPr lang="en-US" altLang="en-US"/>
          </a:p>
        </p:txBody>
      </p:sp>
      <p:sp>
        <p:nvSpPr>
          <p:cNvPr id="5" name="Slide Number Placeholder 4"/>
          <p:cNvSpPr>
            <a:spLocks noGrp="1"/>
          </p:cNvSpPr>
          <p:nvPr>
            <p:ph type="sldNum" sz="quarter" idx="11"/>
          </p:nvPr>
        </p:nvSpPr>
        <p:spPr/>
        <p:txBody>
          <a:bodyPr/>
          <a:lstStyle/>
          <a:p>
            <a:pPr>
              <a:defRPr/>
            </a:pPr>
            <a:fld id="{41EB0F87-3892-47EE-93AC-EF5F8D807D1B}" type="slidenum">
              <a:rPr lang="en-US" altLang="en-US" smtClean="0"/>
              <a:pPr>
                <a:defRPr/>
              </a:pPr>
              <a:t>0</a:t>
            </a:fld>
            <a:endParaRPr lang="en-US" altLang="en-US"/>
          </a:p>
        </p:txBody>
      </p:sp>
    </p:spTree>
    <p:extLst>
      <p:ext uri="{BB962C8B-B14F-4D97-AF65-F5344CB8AC3E}">
        <p14:creationId xmlns:p14="http://schemas.microsoft.com/office/powerpoint/2010/main" val="3724020035"/>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sz="2000" b="1" u="sng" dirty="0"/>
              <a:t>Threat of New Entrants</a:t>
            </a:r>
          </a:p>
          <a:p>
            <a:pPr>
              <a:buFont typeface="Wingdings" panose="05000000000000000000" pitchFamily="2" charset="2"/>
              <a:buChar char="§"/>
            </a:pPr>
            <a:r>
              <a:rPr lang="en-US" sz="2000" dirty="0"/>
              <a:t>If the firms in an industry are highly profitable, the industry becomes a magnet to new entrants.</a:t>
            </a:r>
          </a:p>
          <a:p>
            <a:pPr>
              <a:buFont typeface="Wingdings" panose="05000000000000000000" pitchFamily="2" charset="2"/>
              <a:buChar char="§"/>
            </a:pPr>
            <a:r>
              <a:rPr lang="en-US" sz="2000" dirty="0"/>
              <a:t>Unless something is done to stop this, the competition in the industry will increase, and average industry profitability will decline.</a:t>
            </a:r>
          </a:p>
          <a:p>
            <a:pPr>
              <a:buFont typeface="Wingdings" panose="05000000000000000000" pitchFamily="2" charset="2"/>
              <a:buChar char="§"/>
            </a:pPr>
            <a:r>
              <a:rPr lang="en-US" sz="2000" dirty="0"/>
              <a:t>Firms in an industry try to keep the number of new entrants low by erecting barriers to entry.</a:t>
            </a:r>
          </a:p>
          <a:p>
            <a:pPr>
              <a:buFont typeface="Wingdings" panose="05000000000000000000" pitchFamily="2" charset="2"/>
              <a:buChar char="§"/>
            </a:pPr>
            <a:r>
              <a:rPr lang="en-US" sz="2000" dirty="0"/>
              <a:t>A barrier to entry is a condition that creates a disincentive for a new firm to enter an industry. </a:t>
            </a:r>
            <a:endParaRPr lang="en-US" sz="2000" dirty="0" smtClean="0"/>
          </a:p>
          <a:p>
            <a:pPr>
              <a:buFont typeface="Wingdings" panose="05000000000000000000" pitchFamily="2" charset="2"/>
              <a:buChar char="§"/>
            </a:pPr>
            <a:endParaRPr lang="en-US" sz="2000" dirty="0"/>
          </a:p>
        </p:txBody>
      </p:sp>
      <p:sp>
        <p:nvSpPr>
          <p:cNvPr id="4" name="Title 3"/>
          <p:cNvSpPr>
            <a:spLocks noGrp="1"/>
          </p:cNvSpPr>
          <p:nvPr>
            <p:ph type="title"/>
          </p:nvPr>
        </p:nvSpPr>
        <p:spPr/>
        <p:txBody>
          <a:bodyPr/>
          <a:lstStyle/>
          <a:p>
            <a:r>
              <a:rPr lang="en-US" dirty="0"/>
              <a:t>Ba 260 Lecture 6</a:t>
            </a:r>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December 16, 2015</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9</a:t>
            </a:fld>
            <a:endParaRPr lang="en-US" altLang="en-US"/>
          </a:p>
        </p:txBody>
      </p:sp>
      <p:pic>
        <p:nvPicPr>
          <p:cNvPr id="7" name="Picture 2" descr="http://cdn2.business2community.com/wp-content/uploads/2014/09/The_Five_Forces_580x572px7.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24084" y="1371600"/>
            <a:ext cx="4146698" cy="40895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0467910"/>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0" y="1031358"/>
            <a:ext cx="5340096" cy="4683642"/>
          </a:xfrm>
        </p:spPr>
        <p:txBody>
          <a:bodyPr/>
          <a:lstStyle/>
          <a:p>
            <a:pPr marL="0" indent="0">
              <a:buNone/>
            </a:pPr>
            <a:r>
              <a:rPr lang="en-US" sz="2000" b="1" u="sng" dirty="0"/>
              <a:t>Threat of New </a:t>
            </a:r>
            <a:r>
              <a:rPr lang="en-US" sz="2000" b="1" u="sng" dirty="0" smtClean="0"/>
              <a:t>Entrants</a:t>
            </a:r>
          </a:p>
          <a:p>
            <a:pPr marL="0" indent="0">
              <a:buNone/>
            </a:pPr>
            <a:r>
              <a:rPr lang="en-US" sz="2000" dirty="0" smtClean="0"/>
              <a:t>Barriers to Entry:</a:t>
            </a:r>
            <a:endParaRPr lang="en-US" sz="2000" dirty="0"/>
          </a:p>
          <a:p>
            <a:pPr>
              <a:buFont typeface="Wingdings" panose="05000000000000000000" pitchFamily="2" charset="2"/>
              <a:buChar char="§"/>
            </a:pPr>
            <a:endParaRPr lang="en-US" sz="2000" dirty="0"/>
          </a:p>
        </p:txBody>
      </p:sp>
      <p:sp>
        <p:nvSpPr>
          <p:cNvPr id="4" name="Title 3"/>
          <p:cNvSpPr>
            <a:spLocks noGrp="1"/>
          </p:cNvSpPr>
          <p:nvPr>
            <p:ph type="title"/>
          </p:nvPr>
        </p:nvSpPr>
        <p:spPr/>
        <p:txBody>
          <a:bodyPr/>
          <a:lstStyle/>
          <a:p>
            <a:r>
              <a:rPr lang="en-US" dirty="0"/>
              <a:t>Ba 260 Lecture 6</a:t>
            </a:r>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December 16, 2015</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10</a:t>
            </a:fld>
            <a:endParaRPr lang="en-US" altLang="en-US"/>
          </a:p>
        </p:txBody>
      </p:sp>
      <p:pic>
        <p:nvPicPr>
          <p:cNvPr id="7" name="Picture 2" descr="http://cdn2.business2community.com/wp-content/uploads/2014/09/The_Five_Forces_580x572px7.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22711" y="581677"/>
            <a:ext cx="1701210" cy="1677745"/>
          </a:xfrm>
          <a:prstGeom prst="rect">
            <a:avLst/>
          </a:prstGeom>
          <a:noFill/>
          <a:extLst>
            <a:ext uri="{909E8E84-426E-40DD-AFC4-6F175D3DCCD1}">
              <a14:hiddenFill xmlns:a14="http://schemas.microsoft.com/office/drawing/2010/main">
                <a:solidFill>
                  <a:srgbClr val="FFFFFF"/>
                </a:solidFill>
              </a14:hiddenFill>
            </a:ext>
          </a:extLst>
        </p:spPr>
      </p:pic>
      <p:sp>
        <p:nvSpPr>
          <p:cNvPr id="21" name="Rectangle 5"/>
          <p:cNvSpPr>
            <a:spLocks noChangeArrowheads="1"/>
          </p:cNvSpPr>
          <p:nvPr/>
        </p:nvSpPr>
        <p:spPr bwMode="auto">
          <a:xfrm>
            <a:off x="1564758" y="2074478"/>
            <a:ext cx="8153400" cy="3842544"/>
          </a:xfrm>
          <a:prstGeom prst="rect">
            <a:avLst/>
          </a:prstGeom>
          <a:solidFill>
            <a:schemeClr val="accent2">
              <a:lumMod val="20000"/>
              <a:lumOff val="80000"/>
            </a:schemeClr>
          </a:solidFill>
          <a:ln w="9525">
            <a:solidFill>
              <a:schemeClr val="tx1"/>
            </a:solidFill>
            <a:miter lim="800000"/>
            <a:headEnd/>
            <a:tailEnd/>
          </a:ln>
        </p:spPr>
        <p:txBody>
          <a:bodyPr wrap="none" anchor="ct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endParaRPr lang="en-US" altLang="en-US"/>
          </a:p>
        </p:txBody>
      </p:sp>
      <p:sp>
        <p:nvSpPr>
          <p:cNvPr id="22" name="Line 6"/>
          <p:cNvSpPr>
            <a:spLocks noChangeShapeType="1"/>
          </p:cNvSpPr>
          <p:nvPr/>
        </p:nvSpPr>
        <p:spPr bwMode="auto">
          <a:xfrm>
            <a:off x="1564758" y="2531678"/>
            <a:ext cx="8153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 name="Line 7"/>
          <p:cNvSpPr>
            <a:spLocks noChangeShapeType="1"/>
          </p:cNvSpPr>
          <p:nvPr/>
        </p:nvSpPr>
        <p:spPr bwMode="auto">
          <a:xfrm>
            <a:off x="1564758" y="3674678"/>
            <a:ext cx="8153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 name="Line 8"/>
          <p:cNvSpPr>
            <a:spLocks noChangeShapeType="1"/>
          </p:cNvSpPr>
          <p:nvPr/>
        </p:nvSpPr>
        <p:spPr bwMode="auto">
          <a:xfrm>
            <a:off x="1564758" y="4817678"/>
            <a:ext cx="8153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 name="Text Box 9"/>
          <p:cNvSpPr txBox="1">
            <a:spLocks noChangeArrowheads="1"/>
          </p:cNvSpPr>
          <p:nvPr/>
        </p:nvSpPr>
        <p:spPr bwMode="auto">
          <a:xfrm>
            <a:off x="1564758" y="2074478"/>
            <a:ext cx="2667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spcBef>
                <a:spcPct val="50000"/>
              </a:spcBef>
            </a:pPr>
            <a:r>
              <a:rPr lang="en-US" altLang="en-US" sz="1800" b="1"/>
              <a:t>Barrier to Entry</a:t>
            </a:r>
          </a:p>
        </p:txBody>
      </p:sp>
      <p:sp>
        <p:nvSpPr>
          <p:cNvPr id="26" name="Line 10"/>
          <p:cNvSpPr>
            <a:spLocks noChangeShapeType="1"/>
          </p:cNvSpPr>
          <p:nvPr/>
        </p:nvSpPr>
        <p:spPr bwMode="auto">
          <a:xfrm>
            <a:off x="4079358" y="2074478"/>
            <a:ext cx="0" cy="38425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 name="Text Box 11"/>
          <p:cNvSpPr txBox="1">
            <a:spLocks noChangeArrowheads="1"/>
          </p:cNvSpPr>
          <p:nvPr/>
        </p:nvSpPr>
        <p:spPr bwMode="auto">
          <a:xfrm>
            <a:off x="4384158" y="2074478"/>
            <a:ext cx="48768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spcBef>
                <a:spcPct val="50000"/>
              </a:spcBef>
            </a:pPr>
            <a:r>
              <a:rPr lang="en-US" altLang="en-US" sz="1800" b="1"/>
              <a:t>Explanation</a:t>
            </a:r>
          </a:p>
        </p:txBody>
      </p:sp>
      <p:sp>
        <p:nvSpPr>
          <p:cNvPr id="28" name="Text Box 12"/>
          <p:cNvSpPr txBox="1">
            <a:spLocks noChangeArrowheads="1"/>
          </p:cNvSpPr>
          <p:nvPr/>
        </p:nvSpPr>
        <p:spPr bwMode="auto">
          <a:xfrm>
            <a:off x="1412358" y="2836478"/>
            <a:ext cx="2667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spcBef>
                <a:spcPct val="50000"/>
              </a:spcBef>
            </a:pPr>
            <a:r>
              <a:rPr lang="en-US" altLang="en-US" sz="1800" b="1"/>
              <a:t>Economies of Scale</a:t>
            </a:r>
          </a:p>
        </p:txBody>
      </p:sp>
      <p:sp>
        <p:nvSpPr>
          <p:cNvPr id="29" name="Text Box 14"/>
          <p:cNvSpPr txBox="1">
            <a:spLocks noChangeArrowheads="1"/>
          </p:cNvSpPr>
          <p:nvPr/>
        </p:nvSpPr>
        <p:spPr bwMode="auto">
          <a:xfrm>
            <a:off x="1640958" y="3903278"/>
            <a:ext cx="23622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spcBef>
                <a:spcPct val="50000"/>
              </a:spcBef>
            </a:pPr>
            <a:r>
              <a:rPr lang="en-US" altLang="en-US" sz="1800" b="1"/>
              <a:t>Product differentiation</a:t>
            </a:r>
          </a:p>
        </p:txBody>
      </p:sp>
      <p:sp>
        <p:nvSpPr>
          <p:cNvPr id="30" name="Text Box 16"/>
          <p:cNvSpPr txBox="1">
            <a:spLocks noChangeArrowheads="1"/>
          </p:cNvSpPr>
          <p:nvPr/>
        </p:nvSpPr>
        <p:spPr bwMode="auto">
          <a:xfrm>
            <a:off x="1793358" y="5122478"/>
            <a:ext cx="20574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spcBef>
                <a:spcPct val="50000"/>
              </a:spcBef>
            </a:pPr>
            <a:r>
              <a:rPr lang="en-US" altLang="en-US" sz="1800" b="1"/>
              <a:t>Capital requirements</a:t>
            </a:r>
          </a:p>
        </p:txBody>
      </p:sp>
      <p:sp>
        <p:nvSpPr>
          <p:cNvPr id="31" name="Text Box 19"/>
          <p:cNvSpPr txBox="1">
            <a:spLocks noChangeArrowheads="1"/>
          </p:cNvSpPr>
          <p:nvPr/>
        </p:nvSpPr>
        <p:spPr bwMode="auto">
          <a:xfrm>
            <a:off x="4155558" y="2684078"/>
            <a:ext cx="54864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spcBef>
                <a:spcPct val="50000"/>
              </a:spcBef>
            </a:pPr>
            <a:r>
              <a:rPr lang="en-US" altLang="en-US" sz="1800" b="1"/>
              <a:t>Industries that are characterized by large economies of scale are difficult for new firms to enter, unless they are willing to accept a cost disadvantage.</a:t>
            </a:r>
          </a:p>
        </p:txBody>
      </p:sp>
      <p:sp>
        <p:nvSpPr>
          <p:cNvPr id="32" name="Text Box 20"/>
          <p:cNvSpPr txBox="1">
            <a:spLocks noChangeArrowheads="1"/>
          </p:cNvSpPr>
          <p:nvPr/>
        </p:nvSpPr>
        <p:spPr bwMode="auto">
          <a:xfrm>
            <a:off x="4079358" y="3750878"/>
            <a:ext cx="55626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spcBef>
                <a:spcPct val="50000"/>
              </a:spcBef>
            </a:pPr>
            <a:r>
              <a:rPr lang="en-US" altLang="en-US" sz="1800" b="1"/>
              <a:t>Industries such as the soft drink industry that are characterized by firms with strong brands are difficult to break into without spending heavily on advertising.</a:t>
            </a:r>
          </a:p>
        </p:txBody>
      </p:sp>
      <p:sp>
        <p:nvSpPr>
          <p:cNvPr id="33" name="Text Box 21"/>
          <p:cNvSpPr txBox="1">
            <a:spLocks noChangeArrowheads="1"/>
          </p:cNvSpPr>
          <p:nvPr/>
        </p:nvSpPr>
        <p:spPr bwMode="auto">
          <a:xfrm>
            <a:off x="4155558" y="5122478"/>
            <a:ext cx="54864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spcBef>
                <a:spcPct val="50000"/>
              </a:spcBef>
            </a:pPr>
            <a:r>
              <a:rPr lang="en-US" altLang="en-US" sz="1800" b="1"/>
              <a:t>The need to invest large amounts of money to gain entrance to an industry is another barrier to entry.  </a:t>
            </a:r>
          </a:p>
        </p:txBody>
      </p:sp>
    </p:spTree>
    <p:extLst>
      <p:ext uri="{BB962C8B-B14F-4D97-AF65-F5344CB8AC3E}">
        <p14:creationId xmlns:p14="http://schemas.microsoft.com/office/powerpoint/2010/main" val="986982852"/>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0" y="1031358"/>
            <a:ext cx="5340096" cy="4683642"/>
          </a:xfrm>
        </p:spPr>
        <p:txBody>
          <a:bodyPr/>
          <a:lstStyle/>
          <a:p>
            <a:pPr marL="0" indent="0">
              <a:buNone/>
            </a:pPr>
            <a:r>
              <a:rPr lang="en-US" sz="2000" b="1" u="sng" dirty="0"/>
              <a:t>Threat of New </a:t>
            </a:r>
            <a:r>
              <a:rPr lang="en-US" sz="2000" b="1" u="sng" dirty="0" smtClean="0"/>
              <a:t>Entrants</a:t>
            </a:r>
          </a:p>
          <a:p>
            <a:pPr marL="0" indent="0">
              <a:buNone/>
            </a:pPr>
            <a:r>
              <a:rPr lang="en-US" sz="2000" dirty="0" smtClean="0"/>
              <a:t>Barriers to Entry (</a:t>
            </a:r>
            <a:r>
              <a:rPr lang="en-US" sz="2000" dirty="0" err="1" smtClean="0"/>
              <a:t>cont</a:t>
            </a:r>
            <a:r>
              <a:rPr lang="en-US" sz="2000" dirty="0" smtClean="0"/>
              <a:t>)</a:t>
            </a:r>
            <a:endParaRPr lang="en-US" sz="2000" dirty="0"/>
          </a:p>
          <a:p>
            <a:pPr>
              <a:buFont typeface="Wingdings" panose="05000000000000000000" pitchFamily="2" charset="2"/>
              <a:buChar char="§"/>
            </a:pPr>
            <a:endParaRPr lang="en-US" sz="2000" dirty="0"/>
          </a:p>
        </p:txBody>
      </p:sp>
      <p:sp>
        <p:nvSpPr>
          <p:cNvPr id="4" name="Title 3"/>
          <p:cNvSpPr>
            <a:spLocks noGrp="1"/>
          </p:cNvSpPr>
          <p:nvPr>
            <p:ph type="title"/>
          </p:nvPr>
        </p:nvSpPr>
        <p:spPr/>
        <p:txBody>
          <a:bodyPr/>
          <a:lstStyle/>
          <a:p>
            <a:r>
              <a:rPr lang="en-US" dirty="0"/>
              <a:t>Ba 260 Lecture 6</a:t>
            </a:r>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December 16, 2015</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11</a:t>
            </a:fld>
            <a:endParaRPr lang="en-US" altLang="en-US"/>
          </a:p>
        </p:txBody>
      </p:sp>
      <p:pic>
        <p:nvPicPr>
          <p:cNvPr id="7" name="Picture 2" descr="http://cdn2.business2community.com/wp-content/uploads/2014/09/The_Five_Forces_580x572px7.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22711" y="581677"/>
            <a:ext cx="1701210" cy="1677745"/>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4"/>
          <p:cNvSpPr>
            <a:spLocks noChangeArrowheads="1"/>
          </p:cNvSpPr>
          <p:nvPr/>
        </p:nvSpPr>
        <p:spPr bwMode="auto">
          <a:xfrm>
            <a:off x="1532861" y="1905000"/>
            <a:ext cx="8153400" cy="4267200"/>
          </a:xfrm>
          <a:prstGeom prst="rect">
            <a:avLst/>
          </a:prstGeom>
          <a:solidFill>
            <a:schemeClr val="accent2">
              <a:lumMod val="20000"/>
              <a:lumOff val="80000"/>
            </a:schemeClr>
          </a:solidFill>
          <a:ln w="9525">
            <a:solidFill>
              <a:schemeClr val="tx1"/>
            </a:solidFill>
            <a:miter lim="800000"/>
            <a:headEnd/>
            <a:tailEnd/>
          </a:ln>
        </p:spPr>
        <p:txBody>
          <a:bodyPr wrap="none" anchor="ct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endParaRPr lang="en-US" altLang="en-US"/>
          </a:p>
        </p:txBody>
      </p:sp>
      <p:sp>
        <p:nvSpPr>
          <p:cNvPr id="34" name="Line 5"/>
          <p:cNvSpPr>
            <a:spLocks noChangeShapeType="1"/>
          </p:cNvSpPr>
          <p:nvPr/>
        </p:nvSpPr>
        <p:spPr bwMode="auto">
          <a:xfrm>
            <a:off x="1532861" y="2438400"/>
            <a:ext cx="8153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 name="Line 6"/>
          <p:cNvSpPr>
            <a:spLocks noChangeShapeType="1"/>
          </p:cNvSpPr>
          <p:nvPr/>
        </p:nvSpPr>
        <p:spPr bwMode="auto">
          <a:xfrm>
            <a:off x="1532861" y="3581400"/>
            <a:ext cx="8153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 name="Line 7"/>
          <p:cNvSpPr>
            <a:spLocks noChangeShapeType="1"/>
          </p:cNvSpPr>
          <p:nvPr/>
        </p:nvSpPr>
        <p:spPr bwMode="auto">
          <a:xfrm>
            <a:off x="1532861" y="4724400"/>
            <a:ext cx="8153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 name="Text Box 8"/>
          <p:cNvSpPr txBox="1">
            <a:spLocks noChangeArrowheads="1"/>
          </p:cNvSpPr>
          <p:nvPr/>
        </p:nvSpPr>
        <p:spPr bwMode="auto">
          <a:xfrm>
            <a:off x="1532861" y="1981200"/>
            <a:ext cx="2667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spcBef>
                <a:spcPct val="50000"/>
              </a:spcBef>
            </a:pPr>
            <a:r>
              <a:rPr lang="en-US" altLang="en-US" sz="1800" b="1"/>
              <a:t>Barrier to Entry</a:t>
            </a:r>
          </a:p>
        </p:txBody>
      </p:sp>
      <p:sp>
        <p:nvSpPr>
          <p:cNvPr id="38" name="Line 9"/>
          <p:cNvSpPr>
            <a:spLocks noChangeShapeType="1"/>
          </p:cNvSpPr>
          <p:nvPr/>
        </p:nvSpPr>
        <p:spPr bwMode="auto">
          <a:xfrm>
            <a:off x="4047461" y="1905000"/>
            <a:ext cx="0" cy="426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 name="Text Box 10"/>
          <p:cNvSpPr txBox="1">
            <a:spLocks noChangeArrowheads="1"/>
          </p:cNvSpPr>
          <p:nvPr/>
        </p:nvSpPr>
        <p:spPr bwMode="auto">
          <a:xfrm>
            <a:off x="4352261" y="1981200"/>
            <a:ext cx="48768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spcBef>
                <a:spcPct val="50000"/>
              </a:spcBef>
            </a:pPr>
            <a:r>
              <a:rPr lang="en-US" altLang="en-US" sz="1800" b="1"/>
              <a:t>Explanation</a:t>
            </a:r>
          </a:p>
        </p:txBody>
      </p:sp>
      <p:sp>
        <p:nvSpPr>
          <p:cNvPr id="40" name="Text Box 11"/>
          <p:cNvSpPr txBox="1">
            <a:spLocks noChangeArrowheads="1"/>
          </p:cNvSpPr>
          <p:nvPr/>
        </p:nvSpPr>
        <p:spPr bwMode="auto">
          <a:xfrm>
            <a:off x="1380461" y="2743200"/>
            <a:ext cx="26670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spcBef>
                <a:spcPct val="50000"/>
              </a:spcBef>
            </a:pPr>
            <a:r>
              <a:rPr lang="en-US" altLang="en-US" sz="1800" b="1"/>
              <a:t>Cost advantages independent of size</a:t>
            </a:r>
          </a:p>
        </p:txBody>
      </p:sp>
      <p:sp>
        <p:nvSpPr>
          <p:cNvPr id="41" name="Text Box 12"/>
          <p:cNvSpPr txBox="1">
            <a:spLocks noChangeArrowheads="1"/>
          </p:cNvSpPr>
          <p:nvPr/>
        </p:nvSpPr>
        <p:spPr bwMode="auto">
          <a:xfrm>
            <a:off x="1609061" y="3886200"/>
            <a:ext cx="23622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spcBef>
                <a:spcPct val="50000"/>
              </a:spcBef>
            </a:pPr>
            <a:r>
              <a:rPr lang="en-US" altLang="en-US" sz="1800" b="1"/>
              <a:t>Access to distribution channels</a:t>
            </a:r>
          </a:p>
        </p:txBody>
      </p:sp>
      <p:sp>
        <p:nvSpPr>
          <p:cNvPr id="42" name="Text Box 13"/>
          <p:cNvSpPr txBox="1">
            <a:spLocks noChangeArrowheads="1"/>
          </p:cNvSpPr>
          <p:nvPr/>
        </p:nvSpPr>
        <p:spPr bwMode="auto">
          <a:xfrm>
            <a:off x="1685261" y="4953000"/>
            <a:ext cx="20574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spcBef>
                <a:spcPct val="50000"/>
              </a:spcBef>
            </a:pPr>
            <a:r>
              <a:rPr lang="en-US" altLang="en-US" sz="1800" b="1"/>
              <a:t>Government and legal barriers</a:t>
            </a:r>
          </a:p>
        </p:txBody>
      </p:sp>
      <p:sp>
        <p:nvSpPr>
          <p:cNvPr id="43" name="Text Box 18"/>
          <p:cNvSpPr txBox="1">
            <a:spLocks noChangeArrowheads="1"/>
          </p:cNvSpPr>
          <p:nvPr/>
        </p:nvSpPr>
        <p:spPr bwMode="auto">
          <a:xfrm>
            <a:off x="4123661" y="2362200"/>
            <a:ext cx="54864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spcBef>
                <a:spcPct val="50000"/>
              </a:spcBef>
            </a:pPr>
            <a:r>
              <a:rPr lang="en-US" altLang="en-US" sz="1800" b="1"/>
              <a:t>Existing firms may have cost advantages not related to size.  For example, the existing firms in an industry may have purchased land when it was less expensive than it is today.</a:t>
            </a:r>
          </a:p>
        </p:txBody>
      </p:sp>
      <p:sp>
        <p:nvSpPr>
          <p:cNvPr id="44" name="Text Box 19"/>
          <p:cNvSpPr txBox="1">
            <a:spLocks noChangeArrowheads="1"/>
          </p:cNvSpPr>
          <p:nvPr/>
        </p:nvSpPr>
        <p:spPr bwMode="auto">
          <a:xfrm>
            <a:off x="4047461" y="3657600"/>
            <a:ext cx="56388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spcBef>
                <a:spcPct val="50000"/>
              </a:spcBef>
            </a:pPr>
            <a:r>
              <a:rPr lang="en-US" altLang="en-US" sz="1800" b="1"/>
              <a:t>Distribution channels are often hard to crack.  This is particularly true in crowded markets, such as the convenience store market. </a:t>
            </a:r>
          </a:p>
        </p:txBody>
      </p:sp>
      <p:sp>
        <p:nvSpPr>
          <p:cNvPr id="45" name="Text Box 20"/>
          <p:cNvSpPr txBox="1">
            <a:spLocks noChangeArrowheads="1"/>
          </p:cNvSpPr>
          <p:nvPr/>
        </p:nvSpPr>
        <p:spPr bwMode="auto">
          <a:xfrm>
            <a:off x="4123661" y="4953000"/>
            <a:ext cx="54864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spcBef>
                <a:spcPct val="50000"/>
              </a:spcBef>
            </a:pPr>
            <a:r>
              <a:rPr lang="en-US" altLang="en-US" sz="1800" b="1"/>
              <a:t>Some industries, such as broadcasting, require the granting of a license by a public authority to compete.</a:t>
            </a:r>
          </a:p>
        </p:txBody>
      </p:sp>
    </p:spTree>
    <p:extLst>
      <p:ext uri="{BB962C8B-B14F-4D97-AF65-F5344CB8AC3E}">
        <p14:creationId xmlns:p14="http://schemas.microsoft.com/office/powerpoint/2010/main" val="1539362566"/>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sz="2000" b="1" u="sng" dirty="0"/>
              <a:t>Threat of New </a:t>
            </a:r>
            <a:r>
              <a:rPr lang="en-US" sz="2000" b="1" u="sng" dirty="0" smtClean="0"/>
              <a:t>Entrants</a:t>
            </a:r>
          </a:p>
          <a:p>
            <a:pPr marL="0" indent="0">
              <a:buNone/>
            </a:pPr>
            <a:r>
              <a:rPr lang="en-US" sz="2000" b="1" dirty="0" smtClean="0"/>
              <a:t>Barriers to Entry</a:t>
            </a:r>
            <a:endParaRPr lang="en-US" sz="2000" b="1" dirty="0"/>
          </a:p>
          <a:p>
            <a:pPr marL="0" indent="0">
              <a:buNone/>
            </a:pPr>
            <a:r>
              <a:rPr lang="en-US" sz="2000" dirty="0"/>
              <a:t>Nontraditional Barriers to Entry</a:t>
            </a:r>
          </a:p>
          <a:p>
            <a:pPr>
              <a:buFont typeface="Wingdings" panose="05000000000000000000" pitchFamily="2" charset="2"/>
              <a:buChar char="§"/>
            </a:pPr>
            <a:r>
              <a:rPr lang="en-US" sz="2000" dirty="0"/>
              <a:t>It is difficult for start-ups to execute barriers to entry that are expensive, such as economies of scale, because money is usually tight.</a:t>
            </a:r>
          </a:p>
          <a:p>
            <a:pPr>
              <a:buFont typeface="Wingdings" panose="05000000000000000000" pitchFamily="2" charset="2"/>
              <a:buChar char="§"/>
            </a:pPr>
            <a:r>
              <a:rPr lang="en-US" sz="2000" dirty="0"/>
              <a:t>Start-ups have to rely on nontraditional barriers to entry to discourage new entrants, such as assembling a world-class management team that would be difficult for another company to replicate.</a:t>
            </a:r>
          </a:p>
          <a:p>
            <a:pPr>
              <a:buFont typeface="Wingdings" panose="05000000000000000000" pitchFamily="2" charset="2"/>
              <a:buChar char="§"/>
            </a:pPr>
            <a:endParaRPr lang="en-US" sz="2000" dirty="0"/>
          </a:p>
        </p:txBody>
      </p:sp>
      <p:sp>
        <p:nvSpPr>
          <p:cNvPr id="4" name="Title 3"/>
          <p:cNvSpPr>
            <a:spLocks noGrp="1"/>
          </p:cNvSpPr>
          <p:nvPr>
            <p:ph type="title"/>
          </p:nvPr>
        </p:nvSpPr>
        <p:spPr/>
        <p:txBody>
          <a:bodyPr/>
          <a:lstStyle/>
          <a:p>
            <a:r>
              <a:rPr lang="en-US" dirty="0"/>
              <a:t>Ba 260 Lecture 6</a:t>
            </a:r>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December 16, 2015</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12</a:t>
            </a:fld>
            <a:endParaRPr lang="en-US" altLang="en-US"/>
          </a:p>
        </p:txBody>
      </p:sp>
      <p:pic>
        <p:nvPicPr>
          <p:cNvPr id="7" name="Picture 2" descr="http://cdn2.business2community.com/wp-content/uploads/2014/09/The_Five_Forces_580x572px7.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24084" y="1371600"/>
            <a:ext cx="4146698" cy="40895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2003091"/>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0" y="1295399"/>
            <a:ext cx="5340096" cy="4419601"/>
          </a:xfrm>
        </p:spPr>
        <p:txBody>
          <a:bodyPr/>
          <a:lstStyle/>
          <a:p>
            <a:pPr marL="0" indent="0">
              <a:buNone/>
            </a:pPr>
            <a:r>
              <a:rPr lang="en-US" sz="2000" b="1" u="sng" dirty="0"/>
              <a:t>Threat of New Entrants</a:t>
            </a:r>
          </a:p>
          <a:p>
            <a:pPr marL="0" indent="0">
              <a:buNone/>
            </a:pPr>
            <a:r>
              <a:rPr lang="en-US" sz="2000" dirty="0" smtClean="0"/>
              <a:t>Nontraditional Barriers to Entry</a:t>
            </a:r>
            <a:endParaRPr lang="en-US" sz="2000" dirty="0"/>
          </a:p>
        </p:txBody>
      </p:sp>
      <p:sp>
        <p:nvSpPr>
          <p:cNvPr id="4" name="Title 3"/>
          <p:cNvSpPr>
            <a:spLocks noGrp="1"/>
          </p:cNvSpPr>
          <p:nvPr>
            <p:ph type="title"/>
          </p:nvPr>
        </p:nvSpPr>
        <p:spPr/>
        <p:txBody>
          <a:bodyPr/>
          <a:lstStyle/>
          <a:p>
            <a:r>
              <a:rPr lang="en-US" dirty="0"/>
              <a:t>Ba 260 Lecture 6</a:t>
            </a:r>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December 16, 2015</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13</a:t>
            </a:fld>
            <a:endParaRPr lang="en-US" altLang="en-US"/>
          </a:p>
        </p:txBody>
      </p:sp>
      <p:pic>
        <p:nvPicPr>
          <p:cNvPr id="8" name="Picture 2" descr="http://cdn2.business2community.com/wp-content/uploads/2014/09/The_Five_Forces_580x572px7.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81190" y="457200"/>
            <a:ext cx="1701210" cy="1677745"/>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4"/>
          <p:cNvSpPr>
            <a:spLocks noChangeArrowheads="1"/>
          </p:cNvSpPr>
          <p:nvPr/>
        </p:nvSpPr>
        <p:spPr bwMode="auto">
          <a:xfrm>
            <a:off x="1727790" y="2087563"/>
            <a:ext cx="8153400" cy="3895725"/>
          </a:xfrm>
          <a:prstGeom prst="rect">
            <a:avLst/>
          </a:prstGeom>
          <a:solidFill>
            <a:schemeClr val="accent2">
              <a:lumMod val="20000"/>
              <a:lumOff val="80000"/>
            </a:schemeClr>
          </a:solidFill>
          <a:ln w="9525">
            <a:solidFill>
              <a:schemeClr val="tx1"/>
            </a:solidFill>
            <a:miter lim="800000"/>
            <a:headEnd/>
            <a:tailEnd/>
          </a:ln>
        </p:spPr>
        <p:txBody>
          <a:bodyPr wrap="none" anchor="ct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endParaRPr lang="en-US" altLang="en-US"/>
          </a:p>
        </p:txBody>
      </p:sp>
      <p:sp>
        <p:nvSpPr>
          <p:cNvPr id="10" name="Line 5"/>
          <p:cNvSpPr>
            <a:spLocks noChangeShapeType="1"/>
          </p:cNvSpPr>
          <p:nvPr/>
        </p:nvSpPr>
        <p:spPr bwMode="auto">
          <a:xfrm>
            <a:off x="1727790" y="2620963"/>
            <a:ext cx="8153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 name="Line 6"/>
          <p:cNvSpPr>
            <a:spLocks noChangeShapeType="1"/>
          </p:cNvSpPr>
          <p:nvPr/>
        </p:nvSpPr>
        <p:spPr bwMode="auto">
          <a:xfrm>
            <a:off x="1727790" y="3763963"/>
            <a:ext cx="8153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600"/>
          </a:p>
        </p:txBody>
      </p:sp>
      <p:sp>
        <p:nvSpPr>
          <p:cNvPr id="12" name="Line 7"/>
          <p:cNvSpPr>
            <a:spLocks noChangeShapeType="1"/>
          </p:cNvSpPr>
          <p:nvPr/>
        </p:nvSpPr>
        <p:spPr bwMode="auto">
          <a:xfrm>
            <a:off x="1727790" y="4906963"/>
            <a:ext cx="8153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 name="Text Box 8"/>
          <p:cNvSpPr txBox="1">
            <a:spLocks noChangeArrowheads="1"/>
          </p:cNvSpPr>
          <p:nvPr/>
        </p:nvSpPr>
        <p:spPr bwMode="auto">
          <a:xfrm>
            <a:off x="1727790" y="2163763"/>
            <a:ext cx="26670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spcBef>
                <a:spcPct val="50000"/>
              </a:spcBef>
            </a:pPr>
            <a:r>
              <a:rPr lang="en-US" altLang="en-US" sz="1600" b="1"/>
              <a:t>Barrier to Entry</a:t>
            </a:r>
          </a:p>
        </p:txBody>
      </p:sp>
      <p:sp>
        <p:nvSpPr>
          <p:cNvPr id="14" name="Line 9"/>
          <p:cNvSpPr>
            <a:spLocks noChangeShapeType="1"/>
          </p:cNvSpPr>
          <p:nvPr/>
        </p:nvSpPr>
        <p:spPr bwMode="auto">
          <a:xfrm>
            <a:off x="4242390" y="2087563"/>
            <a:ext cx="0" cy="38957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 name="Text Box 10"/>
          <p:cNvSpPr txBox="1">
            <a:spLocks noChangeArrowheads="1"/>
          </p:cNvSpPr>
          <p:nvPr/>
        </p:nvSpPr>
        <p:spPr bwMode="auto">
          <a:xfrm>
            <a:off x="4547190" y="2163763"/>
            <a:ext cx="48768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spcBef>
                <a:spcPct val="50000"/>
              </a:spcBef>
            </a:pPr>
            <a:r>
              <a:rPr lang="en-US" altLang="en-US" sz="1600" b="1"/>
              <a:t>Explanation</a:t>
            </a:r>
          </a:p>
        </p:txBody>
      </p:sp>
      <p:sp>
        <p:nvSpPr>
          <p:cNvPr id="16" name="Text Box 18"/>
          <p:cNvSpPr txBox="1">
            <a:spLocks noChangeArrowheads="1"/>
          </p:cNvSpPr>
          <p:nvPr/>
        </p:nvSpPr>
        <p:spPr bwMode="auto">
          <a:xfrm>
            <a:off x="1803990" y="2849563"/>
            <a:ext cx="23622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spcBef>
                <a:spcPct val="50000"/>
              </a:spcBef>
            </a:pPr>
            <a:r>
              <a:rPr lang="en-US" altLang="en-US" sz="1600" b="1" dirty="0"/>
              <a:t>Strength of management team</a:t>
            </a:r>
          </a:p>
        </p:txBody>
      </p:sp>
      <p:sp>
        <p:nvSpPr>
          <p:cNvPr id="17" name="Text Box 19"/>
          <p:cNvSpPr txBox="1">
            <a:spLocks noChangeArrowheads="1"/>
          </p:cNvSpPr>
          <p:nvPr/>
        </p:nvSpPr>
        <p:spPr bwMode="auto">
          <a:xfrm>
            <a:off x="4318590" y="2697163"/>
            <a:ext cx="54864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spcBef>
                <a:spcPct val="50000"/>
              </a:spcBef>
            </a:pPr>
            <a:r>
              <a:rPr lang="en-US" altLang="en-US" sz="1600" b="1"/>
              <a:t>If a start-up puts together a world-class management team, it may give potential rivals pause in taking on the start-up in its chosen industry.</a:t>
            </a:r>
          </a:p>
        </p:txBody>
      </p:sp>
      <p:sp>
        <p:nvSpPr>
          <p:cNvPr id="18" name="Text Box 20"/>
          <p:cNvSpPr txBox="1">
            <a:spLocks noChangeArrowheads="1"/>
          </p:cNvSpPr>
          <p:nvPr/>
        </p:nvSpPr>
        <p:spPr bwMode="auto">
          <a:xfrm>
            <a:off x="1803990" y="3992563"/>
            <a:ext cx="23622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spcBef>
                <a:spcPct val="50000"/>
              </a:spcBef>
            </a:pPr>
            <a:r>
              <a:rPr lang="en-US" altLang="en-US" sz="1600" b="1"/>
              <a:t>First-mover advantage</a:t>
            </a:r>
          </a:p>
        </p:txBody>
      </p:sp>
      <p:sp>
        <p:nvSpPr>
          <p:cNvPr id="19" name="Text Box 21"/>
          <p:cNvSpPr txBox="1">
            <a:spLocks noChangeArrowheads="1"/>
          </p:cNvSpPr>
          <p:nvPr/>
        </p:nvSpPr>
        <p:spPr bwMode="auto">
          <a:xfrm>
            <a:off x="4318590" y="3840163"/>
            <a:ext cx="54864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spcBef>
                <a:spcPct val="50000"/>
              </a:spcBef>
            </a:pPr>
            <a:r>
              <a:rPr lang="en-US" altLang="en-US" sz="1600" b="1"/>
              <a:t>If a start-up pioneers an industry or a new concept within an industry, the name recognition the start-up establishes may create a barrier to entry.</a:t>
            </a:r>
          </a:p>
        </p:txBody>
      </p:sp>
      <p:sp>
        <p:nvSpPr>
          <p:cNvPr id="20" name="Text Box 22"/>
          <p:cNvSpPr txBox="1">
            <a:spLocks noChangeArrowheads="1"/>
          </p:cNvSpPr>
          <p:nvPr/>
        </p:nvSpPr>
        <p:spPr bwMode="auto">
          <a:xfrm>
            <a:off x="1803990" y="5059363"/>
            <a:ext cx="23622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spcBef>
                <a:spcPct val="50000"/>
              </a:spcBef>
            </a:pPr>
            <a:r>
              <a:rPr lang="en-US" altLang="en-US" sz="1600" b="1"/>
              <a:t>Passion of the management team and employees</a:t>
            </a:r>
          </a:p>
        </p:txBody>
      </p:sp>
      <p:sp>
        <p:nvSpPr>
          <p:cNvPr id="21" name="Text Box 23"/>
          <p:cNvSpPr txBox="1">
            <a:spLocks noChangeArrowheads="1"/>
          </p:cNvSpPr>
          <p:nvPr/>
        </p:nvSpPr>
        <p:spPr bwMode="auto">
          <a:xfrm>
            <a:off x="4242390" y="4906963"/>
            <a:ext cx="5562600"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spcBef>
                <a:spcPct val="50000"/>
              </a:spcBef>
            </a:pPr>
            <a:r>
              <a:rPr lang="en-US" altLang="en-US" sz="1600" b="1" dirty="0"/>
              <a:t>If the employees of a start-up are motivated by the unique culture of a start-up, and anticipate a large financial reward, this is a combination that cannot be replicated by larger firms. </a:t>
            </a:r>
          </a:p>
        </p:txBody>
      </p:sp>
    </p:spTree>
    <p:extLst>
      <p:ext uri="{BB962C8B-B14F-4D97-AF65-F5344CB8AC3E}">
        <p14:creationId xmlns:p14="http://schemas.microsoft.com/office/powerpoint/2010/main" val="3450484686"/>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0" y="1295399"/>
            <a:ext cx="5340096" cy="4419601"/>
          </a:xfrm>
        </p:spPr>
        <p:txBody>
          <a:bodyPr/>
          <a:lstStyle/>
          <a:p>
            <a:pPr marL="0" indent="0">
              <a:buNone/>
            </a:pPr>
            <a:r>
              <a:rPr lang="en-US" sz="2000" b="1" u="sng" dirty="0"/>
              <a:t>Threat of New Entrants</a:t>
            </a:r>
          </a:p>
          <a:p>
            <a:pPr marL="0" indent="0">
              <a:buNone/>
            </a:pPr>
            <a:r>
              <a:rPr lang="en-US" sz="2000" dirty="0" smtClean="0"/>
              <a:t>Nontraditional Barriers to Entry (</a:t>
            </a:r>
            <a:r>
              <a:rPr lang="en-US" sz="2000" dirty="0" err="1" smtClean="0"/>
              <a:t>cont</a:t>
            </a:r>
            <a:r>
              <a:rPr lang="en-US" sz="2000" dirty="0" smtClean="0"/>
              <a:t>)</a:t>
            </a:r>
            <a:endParaRPr lang="en-US" sz="2000" dirty="0"/>
          </a:p>
        </p:txBody>
      </p:sp>
      <p:sp>
        <p:nvSpPr>
          <p:cNvPr id="4" name="Title 3"/>
          <p:cNvSpPr>
            <a:spLocks noGrp="1"/>
          </p:cNvSpPr>
          <p:nvPr>
            <p:ph type="title"/>
          </p:nvPr>
        </p:nvSpPr>
        <p:spPr/>
        <p:txBody>
          <a:bodyPr/>
          <a:lstStyle/>
          <a:p>
            <a:r>
              <a:rPr lang="en-US" dirty="0"/>
              <a:t>Ba 260 Lecture 6</a:t>
            </a:r>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December 16, 2015</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14</a:t>
            </a:fld>
            <a:endParaRPr lang="en-US" altLang="en-US"/>
          </a:p>
        </p:txBody>
      </p:sp>
      <p:pic>
        <p:nvPicPr>
          <p:cNvPr id="8" name="Picture 2" descr="http://cdn2.business2community.com/wp-content/uploads/2014/09/The_Five_Forces_580x572px7.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81190" y="457200"/>
            <a:ext cx="1701210" cy="1677745"/>
          </a:xfrm>
          <a:prstGeom prst="rect">
            <a:avLst/>
          </a:prstGeom>
          <a:noFill/>
          <a:extLst>
            <a:ext uri="{909E8E84-426E-40DD-AFC4-6F175D3DCCD1}">
              <a14:hiddenFill xmlns:a14="http://schemas.microsoft.com/office/drawing/2010/main">
                <a:solidFill>
                  <a:srgbClr val="FFFFFF"/>
                </a:solidFill>
              </a14:hiddenFill>
            </a:ext>
          </a:extLst>
        </p:spPr>
      </p:pic>
      <p:sp>
        <p:nvSpPr>
          <p:cNvPr id="35" name="Rectangle 4"/>
          <p:cNvSpPr>
            <a:spLocks noChangeArrowheads="1"/>
          </p:cNvSpPr>
          <p:nvPr/>
        </p:nvSpPr>
        <p:spPr bwMode="auto">
          <a:xfrm>
            <a:off x="1872996" y="2195512"/>
            <a:ext cx="8153400" cy="3838575"/>
          </a:xfrm>
          <a:prstGeom prst="rect">
            <a:avLst/>
          </a:prstGeom>
          <a:solidFill>
            <a:schemeClr val="accent2">
              <a:lumMod val="20000"/>
              <a:lumOff val="80000"/>
            </a:schemeClr>
          </a:solidFill>
          <a:ln w="9525">
            <a:solidFill>
              <a:schemeClr val="tx1"/>
            </a:solidFill>
            <a:miter lim="800000"/>
            <a:headEnd/>
            <a:tailEnd/>
          </a:ln>
        </p:spPr>
        <p:txBody>
          <a:bodyPr wrap="none" anchor="ct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endParaRPr lang="en-US" altLang="en-US" sz="3600"/>
          </a:p>
        </p:txBody>
      </p:sp>
      <p:sp>
        <p:nvSpPr>
          <p:cNvPr id="36" name="Line 5"/>
          <p:cNvSpPr>
            <a:spLocks noChangeShapeType="1"/>
          </p:cNvSpPr>
          <p:nvPr/>
        </p:nvSpPr>
        <p:spPr bwMode="auto">
          <a:xfrm>
            <a:off x="1872996" y="2728912"/>
            <a:ext cx="8153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600"/>
          </a:p>
        </p:txBody>
      </p:sp>
      <p:sp>
        <p:nvSpPr>
          <p:cNvPr id="37" name="Line 6"/>
          <p:cNvSpPr>
            <a:spLocks noChangeShapeType="1"/>
          </p:cNvSpPr>
          <p:nvPr/>
        </p:nvSpPr>
        <p:spPr bwMode="auto">
          <a:xfrm>
            <a:off x="1872996" y="3871912"/>
            <a:ext cx="8153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600"/>
          </a:p>
        </p:txBody>
      </p:sp>
      <p:sp>
        <p:nvSpPr>
          <p:cNvPr id="38" name="Line 7"/>
          <p:cNvSpPr>
            <a:spLocks noChangeShapeType="1"/>
          </p:cNvSpPr>
          <p:nvPr/>
        </p:nvSpPr>
        <p:spPr bwMode="auto">
          <a:xfrm>
            <a:off x="1872996" y="5014912"/>
            <a:ext cx="8153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600"/>
          </a:p>
        </p:txBody>
      </p:sp>
      <p:sp>
        <p:nvSpPr>
          <p:cNvPr id="39" name="Text Box 8"/>
          <p:cNvSpPr txBox="1">
            <a:spLocks noChangeArrowheads="1"/>
          </p:cNvSpPr>
          <p:nvPr/>
        </p:nvSpPr>
        <p:spPr bwMode="auto">
          <a:xfrm>
            <a:off x="1872996" y="2271712"/>
            <a:ext cx="26670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spcBef>
                <a:spcPct val="50000"/>
              </a:spcBef>
            </a:pPr>
            <a:r>
              <a:rPr lang="en-US" altLang="en-US" sz="1600" b="1"/>
              <a:t>Barrier to Entry</a:t>
            </a:r>
          </a:p>
        </p:txBody>
      </p:sp>
      <p:sp>
        <p:nvSpPr>
          <p:cNvPr id="40" name="Text Box 10"/>
          <p:cNvSpPr txBox="1">
            <a:spLocks noChangeArrowheads="1"/>
          </p:cNvSpPr>
          <p:nvPr/>
        </p:nvSpPr>
        <p:spPr bwMode="auto">
          <a:xfrm>
            <a:off x="4692396" y="2271712"/>
            <a:ext cx="48768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spcBef>
                <a:spcPct val="50000"/>
              </a:spcBef>
            </a:pPr>
            <a:r>
              <a:rPr lang="en-US" altLang="en-US" sz="1600" b="1"/>
              <a:t>Explanation</a:t>
            </a:r>
          </a:p>
        </p:txBody>
      </p:sp>
      <p:sp>
        <p:nvSpPr>
          <p:cNvPr id="41" name="Text Box 18"/>
          <p:cNvSpPr txBox="1">
            <a:spLocks noChangeArrowheads="1"/>
          </p:cNvSpPr>
          <p:nvPr/>
        </p:nvSpPr>
        <p:spPr bwMode="auto">
          <a:xfrm>
            <a:off x="1949196" y="2957512"/>
            <a:ext cx="22860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spcBef>
                <a:spcPct val="50000"/>
              </a:spcBef>
            </a:pPr>
            <a:r>
              <a:rPr lang="en-US" altLang="en-US" sz="1600" b="1"/>
              <a:t>Unique business model</a:t>
            </a:r>
          </a:p>
        </p:txBody>
      </p:sp>
      <p:sp>
        <p:nvSpPr>
          <p:cNvPr id="42" name="Text Box 19"/>
          <p:cNvSpPr txBox="1">
            <a:spLocks noChangeArrowheads="1"/>
          </p:cNvSpPr>
          <p:nvPr/>
        </p:nvSpPr>
        <p:spPr bwMode="auto">
          <a:xfrm>
            <a:off x="1949196" y="5167312"/>
            <a:ext cx="23622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spcBef>
                <a:spcPct val="50000"/>
              </a:spcBef>
            </a:pPr>
            <a:r>
              <a:rPr lang="en-US" altLang="en-US" sz="1600" b="1"/>
              <a:t>Inventing a new approach to an industry</a:t>
            </a:r>
          </a:p>
        </p:txBody>
      </p:sp>
      <p:sp>
        <p:nvSpPr>
          <p:cNvPr id="43" name="Text Box 20"/>
          <p:cNvSpPr txBox="1">
            <a:spLocks noChangeArrowheads="1"/>
          </p:cNvSpPr>
          <p:nvPr/>
        </p:nvSpPr>
        <p:spPr bwMode="auto">
          <a:xfrm>
            <a:off x="4463796" y="2728912"/>
            <a:ext cx="54864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spcBef>
                <a:spcPct val="50000"/>
              </a:spcBef>
            </a:pPr>
            <a:r>
              <a:rPr lang="en-US" altLang="en-US" sz="1600" b="1"/>
              <a:t>If a start-up is able to construct a unique business model and establish a network of relationships that makes the business model work, this set of advantages creates a barrier to entry.</a:t>
            </a:r>
          </a:p>
        </p:txBody>
      </p:sp>
      <p:sp>
        <p:nvSpPr>
          <p:cNvPr id="44" name="Text Box 21"/>
          <p:cNvSpPr txBox="1">
            <a:spLocks noChangeArrowheads="1"/>
          </p:cNvSpPr>
          <p:nvPr/>
        </p:nvSpPr>
        <p:spPr bwMode="auto">
          <a:xfrm>
            <a:off x="4463796" y="5091112"/>
            <a:ext cx="54102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spcBef>
                <a:spcPct val="50000"/>
              </a:spcBef>
            </a:pPr>
            <a:r>
              <a:rPr lang="en-US" altLang="en-US" sz="1600" b="1"/>
              <a:t>If a start-up invents a new approach to an industry and executes it in an exemplary fashion, these factors create a barrier to entry for potential imitators.</a:t>
            </a:r>
          </a:p>
        </p:txBody>
      </p:sp>
      <p:sp>
        <p:nvSpPr>
          <p:cNvPr id="45" name="Line 24"/>
          <p:cNvSpPr>
            <a:spLocks noChangeShapeType="1"/>
          </p:cNvSpPr>
          <p:nvPr/>
        </p:nvSpPr>
        <p:spPr bwMode="auto">
          <a:xfrm>
            <a:off x="4387596" y="2195512"/>
            <a:ext cx="0" cy="38385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600"/>
          </a:p>
        </p:txBody>
      </p:sp>
      <p:sp>
        <p:nvSpPr>
          <p:cNvPr id="46" name="Text Box 25"/>
          <p:cNvSpPr txBox="1">
            <a:spLocks noChangeArrowheads="1"/>
          </p:cNvSpPr>
          <p:nvPr/>
        </p:nvSpPr>
        <p:spPr bwMode="auto">
          <a:xfrm>
            <a:off x="1949196" y="4252912"/>
            <a:ext cx="22860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spcBef>
                <a:spcPct val="50000"/>
              </a:spcBef>
            </a:pPr>
            <a:r>
              <a:rPr lang="en-US" altLang="en-US" sz="1600" b="1"/>
              <a:t>Internet domain name</a:t>
            </a:r>
          </a:p>
        </p:txBody>
      </p:sp>
      <p:sp>
        <p:nvSpPr>
          <p:cNvPr id="47" name="Text Box 26"/>
          <p:cNvSpPr txBox="1">
            <a:spLocks noChangeArrowheads="1"/>
          </p:cNvSpPr>
          <p:nvPr/>
        </p:nvSpPr>
        <p:spPr bwMode="auto">
          <a:xfrm>
            <a:off x="4463796" y="4024312"/>
            <a:ext cx="5410200" cy="1154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spcBef>
                <a:spcPct val="50000"/>
              </a:spcBef>
            </a:pPr>
            <a:r>
              <a:rPr lang="en-US" altLang="en-US" sz="1600" b="1"/>
              <a:t>Some Internet domain names are so “spot-on” that they give a start-up a meaningful leg up in terms of e-commerce opportunities.  </a:t>
            </a:r>
          </a:p>
          <a:p>
            <a:pPr algn="ctr" eaLnBrk="1" hangingPunct="1">
              <a:spcBef>
                <a:spcPct val="50000"/>
              </a:spcBef>
            </a:pPr>
            <a:endParaRPr lang="en-US" altLang="en-US" sz="1400" b="1"/>
          </a:p>
        </p:txBody>
      </p:sp>
    </p:spTree>
    <p:extLst>
      <p:ext uri="{BB962C8B-B14F-4D97-AF65-F5344CB8AC3E}">
        <p14:creationId xmlns:p14="http://schemas.microsoft.com/office/powerpoint/2010/main" val="2349318064"/>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sz="2000" b="1" u="sng" dirty="0" smtClean="0"/>
              <a:t>Rivalry Among Existing Firms </a:t>
            </a:r>
          </a:p>
          <a:p>
            <a:pPr>
              <a:buFont typeface="Wingdings" panose="05000000000000000000" pitchFamily="2" charset="2"/>
              <a:buChar char="§"/>
            </a:pPr>
            <a:r>
              <a:rPr lang="en-US" sz="2000" dirty="0"/>
              <a:t>In most industries, the major determinant of industry profitability is the level of competition among existing firms.</a:t>
            </a:r>
          </a:p>
          <a:p>
            <a:pPr>
              <a:buFont typeface="Wingdings" panose="05000000000000000000" pitchFamily="2" charset="2"/>
              <a:buChar char="§"/>
            </a:pPr>
            <a:r>
              <a:rPr lang="en-US" sz="2000" dirty="0"/>
              <a:t>Some industries are fiercely competitive, to the point where prices are pushed below the level of costs, and industry-wide losses occur.</a:t>
            </a:r>
          </a:p>
          <a:p>
            <a:pPr>
              <a:buFont typeface="Wingdings" panose="05000000000000000000" pitchFamily="2" charset="2"/>
              <a:buChar char="§"/>
            </a:pPr>
            <a:r>
              <a:rPr lang="en-US" sz="2000" dirty="0"/>
              <a:t>In other industries, competition is much less intense and price competition is subdued.</a:t>
            </a:r>
          </a:p>
          <a:p>
            <a:pPr marL="0" indent="0">
              <a:buNone/>
            </a:pPr>
            <a:endParaRPr lang="en-US" sz="2000" b="1" u="sng" dirty="0" smtClean="0"/>
          </a:p>
          <a:p>
            <a:pPr marL="0" indent="0">
              <a:buNone/>
            </a:pPr>
            <a:endParaRPr lang="en-US" sz="2000" b="1" u="sng" dirty="0" smtClean="0"/>
          </a:p>
          <a:p>
            <a:pPr>
              <a:buFont typeface="Wingdings" panose="05000000000000000000" pitchFamily="2" charset="2"/>
              <a:buChar char="§"/>
            </a:pPr>
            <a:endParaRPr lang="en-US" sz="2000" dirty="0"/>
          </a:p>
        </p:txBody>
      </p:sp>
      <p:sp>
        <p:nvSpPr>
          <p:cNvPr id="4" name="Title 3"/>
          <p:cNvSpPr>
            <a:spLocks noGrp="1"/>
          </p:cNvSpPr>
          <p:nvPr>
            <p:ph type="title"/>
          </p:nvPr>
        </p:nvSpPr>
        <p:spPr/>
        <p:txBody>
          <a:bodyPr/>
          <a:lstStyle/>
          <a:p>
            <a:r>
              <a:rPr lang="en-US" dirty="0"/>
              <a:t>Ba 260 Lecture 6</a:t>
            </a:r>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December 16, 2015</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15</a:t>
            </a:fld>
            <a:endParaRPr lang="en-US" altLang="en-US"/>
          </a:p>
        </p:txBody>
      </p:sp>
      <p:pic>
        <p:nvPicPr>
          <p:cNvPr id="7" name="Picture 2" descr="http://cdn2.business2community.com/wp-content/uploads/2014/09/The_Five_Forces_580x572px7.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24084" y="1371600"/>
            <a:ext cx="4146698" cy="40895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1068615"/>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sz="2000" b="1" u="sng" dirty="0" smtClean="0"/>
              <a:t>Rivalry Among Existing Firms </a:t>
            </a:r>
          </a:p>
          <a:p>
            <a:pPr marL="0" indent="0">
              <a:buNone/>
            </a:pPr>
            <a:endParaRPr lang="en-US" sz="2000" b="1" u="sng" dirty="0" smtClean="0"/>
          </a:p>
          <a:p>
            <a:pPr>
              <a:buFont typeface="Wingdings" panose="05000000000000000000" pitchFamily="2" charset="2"/>
              <a:buChar char="§"/>
            </a:pPr>
            <a:endParaRPr lang="en-US" sz="2000" dirty="0"/>
          </a:p>
        </p:txBody>
      </p:sp>
      <p:sp>
        <p:nvSpPr>
          <p:cNvPr id="4" name="Title 3"/>
          <p:cNvSpPr>
            <a:spLocks noGrp="1"/>
          </p:cNvSpPr>
          <p:nvPr>
            <p:ph type="title"/>
          </p:nvPr>
        </p:nvSpPr>
        <p:spPr/>
        <p:txBody>
          <a:bodyPr/>
          <a:lstStyle/>
          <a:p>
            <a:r>
              <a:rPr lang="en-US" dirty="0"/>
              <a:t>Ba 260 Lecture 6</a:t>
            </a:r>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December 16, 2015</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16</a:t>
            </a:fld>
            <a:endParaRPr lang="en-US" altLang="en-US"/>
          </a:p>
        </p:txBody>
      </p:sp>
      <p:pic>
        <p:nvPicPr>
          <p:cNvPr id="7" name="Picture 2" descr="http://cdn2.business2community.com/wp-content/uploads/2014/09/The_Five_Forces_580x572px7.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96892" y="457201"/>
            <a:ext cx="1765005" cy="1740660"/>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19"/>
          <p:cNvSpPr>
            <a:spLocks noChangeArrowheads="1"/>
          </p:cNvSpPr>
          <p:nvPr/>
        </p:nvSpPr>
        <p:spPr bwMode="auto">
          <a:xfrm>
            <a:off x="1768100" y="2028272"/>
            <a:ext cx="7501719" cy="3733800"/>
          </a:xfrm>
          <a:prstGeom prst="rect">
            <a:avLst/>
          </a:prstGeom>
          <a:solidFill>
            <a:schemeClr val="accent2">
              <a:lumMod val="20000"/>
              <a:lumOff val="80000"/>
            </a:schemeClr>
          </a:solidFill>
          <a:ln w="9525">
            <a:solidFill>
              <a:schemeClr val="tx1"/>
            </a:solidFill>
            <a:miter lim="800000"/>
            <a:headEnd/>
            <a:tailEnd/>
          </a:ln>
        </p:spPr>
        <p:txBody>
          <a:bodyPr wrap="none" anchor="ct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eaLnBrk="1" hangingPunct="1"/>
            <a:endParaRPr lang="en-US" altLang="en-US"/>
          </a:p>
        </p:txBody>
      </p:sp>
      <p:sp>
        <p:nvSpPr>
          <p:cNvPr id="9" name="Line 20"/>
          <p:cNvSpPr>
            <a:spLocks noChangeShapeType="1"/>
          </p:cNvSpPr>
          <p:nvPr/>
        </p:nvSpPr>
        <p:spPr bwMode="auto">
          <a:xfrm>
            <a:off x="1768100" y="3780872"/>
            <a:ext cx="750171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 name="Line 21"/>
          <p:cNvSpPr>
            <a:spLocks noChangeShapeType="1"/>
          </p:cNvSpPr>
          <p:nvPr/>
        </p:nvSpPr>
        <p:spPr bwMode="auto">
          <a:xfrm>
            <a:off x="3935819" y="2028272"/>
            <a:ext cx="0" cy="3733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 name="Text Box 22"/>
          <p:cNvSpPr txBox="1">
            <a:spLocks noChangeArrowheads="1"/>
          </p:cNvSpPr>
          <p:nvPr/>
        </p:nvSpPr>
        <p:spPr bwMode="auto">
          <a:xfrm>
            <a:off x="1846574" y="2485472"/>
            <a:ext cx="1856097"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spcBef>
                <a:spcPct val="50000"/>
              </a:spcBef>
            </a:pPr>
            <a:r>
              <a:rPr lang="en-US" altLang="en-US" sz="1800" b="1" dirty="0"/>
              <a:t>Number and balance of competitors</a:t>
            </a:r>
          </a:p>
        </p:txBody>
      </p:sp>
      <p:sp>
        <p:nvSpPr>
          <p:cNvPr id="12" name="Text Box 23"/>
          <p:cNvSpPr txBox="1">
            <a:spLocks noChangeArrowheads="1"/>
          </p:cNvSpPr>
          <p:nvPr/>
        </p:nvSpPr>
        <p:spPr bwMode="auto">
          <a:xfrm>
            <a:off x="1926186" y="4085672"/>
            <a:ext cx="1933433"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spcBef>
                <a:spcPct val="50000"/>
              </a:spcBef>
            </a:pPr>
            <a:r>
              <a:rPr lang="en-US" altLang="en-US" sz="1800" b="1" dirty="0"/>
              <a:t>Degree of difference between products</a:t>
            </a:r>
          </a:p>
        </p:txBody>
      </p:sp>
      <p:sp>
        <p:nvSpPr>
          <p:cNvPr id="13" name="Text Box 24"/>
          <p:cNvSpPr txBox="1">
            <a:spLocks noChangeArrowheads="1"/>
          </p:cNvSpPr>
          <p:nvPr/>
        </p:nvSpPr>
        <p:spPr bwMode="auto">
          <a:xfrm>
            <a:off x="4012019" y="2485472"/>
            <a:ext cx="5105399"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spcBef>
                <a:spcPct val="50000"/>
              </a:spcBef>
            </a:pPr>
            <a:r>
              <a:rPr lang="en-US" altLang="en-US" sz="1800" b="1" dirty="0"/>
              <a:t>The more competitors there are, the more likely it is that one or more will try to gain customers by cutting its price. </a:t>
            </a:r>
          </a:p>
        </p:txBody>
      </p:sp>
      <p:sp>
        <p:nvSpPr>
          <p:cNvPr id="14" name="Text Box 25"/>
          <p:cNvSpPr txBox="1">
            <a:spLocks noChangeArrowheads="1"/>
          </p:cNvSpPr>
          <p:nvPr/>
        </p:nvSpPr>
        <p:spPr bwMode="auto">
          <a:xfrm>
            <a:off x="4168968" y="4161872"/>
            <a:ext cx="4872251"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spcBef>
                <a:spcPct val="50000"/>
              </a:spcBef>
            </a:pPr>
            <a:r>
              <a:rPr lang="en-US" altLang="en-US" sz="1800" b="1"/>
              <a:t>The degree to which products differ from one product to another affects industry rivalry.  </a:t>
            </a:r>
          </a:p>
        </p:txBody>
      </p:sp>
    </p:spTree>
    <p:extLst>
      <p:ext uri="{BB962C8B-B14F-4D97-AF65-F5344CB8AC3E}">
        <p14:creationId xmlns:p14="http://schemas.microsoft.com/office/powerpoint/2010/main" val="2350438326"/>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sz="2000" b="1" u="sng" dirty="0" smtClean="0"/>
              <a:t>Rivalry Among Existing Firms </a:t>
            </a:r>
          </a:p>
          <a:p>
            <a:pPr marL="0" indent="0">
              <a:buNone/>
            </a:pPr>
            <a:endParaRPr lang="en-US" sz="2000" b="1" u="sng" dirty="0" smtClean="0"/>
          </a:p>
          <a:p>
            <a:pPr>
              <a:buFont typeface="Wingdings" panose="05000000000000000000" pitchFamily="2" charset="2"/>
              <a:buChar char="§"/>
            </a:pPr>
            <a:endParaRPr lang="en-US" sz="2000" dirty="0"/>
          </a:p>
        </p:txBody>
      </p:sp>
      <p:sp>
        <p:nvSpPr>
          <p:cNvPr id="4" name="Title 3"/>
          <p:cNvSpPr>
            <a:spLocks noGrp="1"/>
          </p:cNvSpPr>
          <p:nvPr>
            <p:ph type="title"/>
          </p:nvPr>
        </p:nvSpPr>
        <p:spPr/>
        <p:txBody>
          <a:bodyPr/>
          <a:lstStyle/>
          <a:p>
            <a:r>
              <a:rPr lang="en-US" dirty="0"/>
              <a:t>Ba 260 Lecture 6</a:t>
            </a:r>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December 16, 2015</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17</a:t>
            </a:fld>
            <a:endParaRPr lang="en-US" altLang="en-US"/>
          </a:p>
        </p:txBody>
      </p:sp>
      <p:pic>
        <p:nvPicPr>
          <p:cNvPr id="7" name="Picture 2" descr="http://cdn2.business2community.com/wp-content/uploads/2014/09/The_Five_Forces_580x572px7.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96892" y="457201"/>
            <a:ext cx="1765005" cy="1740660"/>
          </a:xfrm>
          <a:prstGeom prst="rect">
            <a:avLst/>
          </a:prstGeom>
          <a:noFill/>
          <a:extLst>
            <a:ext uri="{909E8E84-426E-40DD-AFC4-6F175D3DCCD1}">
              <a14:hiddenFill xmlns:a14="http://schemas.microsoft.com/office/drawing/2010/main">
                <a:solidFill>
                  <a:srgbClr val="FFFFFF"/>
                </a:solidFill>
              </a14:hiddenFill>
            </a:ext>
          </a:extLst>
        </p:spPr>
      </p:pic>
      <p:sp>
        <p:nvSpPr>
          <p:cNvPr id="15" name="Rectangle 6"/>
          <p:cNvSpPr>
            <a:spLocks noChangeArrowheads="1"/>
          </p:cNvSpPr>
          <p:nvPr/>
        </p:nvSpPr>
        <p:spPr bwMode="auto">
          <a:xfrm>
            <a:off x="1952847" y="1995377"/>
            <a:ext cx="6863443" cy="3733800"/>
          </a:xfrm>
          <a:prstGeom prst="rect">
            <a:avLst/>
          </a:prstGeom>
          <a:solidFill>
            <a:schemeClr val="accent3">
              <a:lumMod val="40000"/>
              <a:lumOff val="60000"/>
            </a:schemeClr>
          </a:solidFill>
          <a:ln w="9525">
            <a:solidFill>
              <a:schemeClr val="tx1"/>
            </a:solidFill>
            <a:miter lim="800000"/>
            <a:headEnd/>
            <a:tailEnd/>
          </a:ln>
        </p:spPr>
        <p:txBody>
          <a:bodyPr wrap="none" anchor="ct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eaLnBrk="1" hangingPunct="1"/>
            <a:endParaRPr lang="en-US" altLang="en-US"/>
          </a:p>
        </p:txBody>
      </p:sp>
      <p:sp>
        <p:nvSpPr>
          <p:cNvPr id="16" name="Line 7"/>
          <p:cNvSpPr>
            <a:spLocks noChangeShapeType="1"/>
          </p:cNvSpPr>
          <p:nvPr/>
        </p:nvSpPr>
        <p:spPr bwMode="auto">
          <a:xfrm>
            <a:off x="1952847" y="3747977"/>
            <a:ext cx="686344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 name="Line 8"/>
          <p:cNvSpPr>
            <a:spLocks noChangeShapeType="1"/>
          </p:cNvSpPr>
          <p:nvPr/>
        </p:nvSpPr>
        <p:spPr bwMode="auto">
          <a:xfrm>
            <a:off x="4010247" y="1995377"/>
            <a:ext cx="0" cy="3733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 name="Text Box 9"/>
          <p:cNvSpPr txBox="1">
            <a:spLocks noChangeArrowheads="1"/>
          </p:cNvSpPr>
          <p:nvPr/>
        </p:nvSpPr>
        <p:spPr bwMode="auto">
          <a:xfrm>
            <a:off x="2158409" y="2528777"/>
            <a:ext cx="1775638" cy="646113"/>
          </a:xfrm>
          <a:prstGeom prst="rect">
            <a:avLst/>
          </a:prstGeom>
          <a:solidFill>
            <a:schemeClr val="accent3">
              <a:lumMod val="40000"/>
              <a:lumOff val="60000"/>
            </a:schemeClr>
          </a:solidFill>
          <a:ln>
            <a:noFill/>
          </a:ln>
        </p:spPr>
        <p:txBody>
          <a:bodyPr wrap="square">
            <a:spAutoFit/>
          </a:bodyP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spcBef>
                <a:spcPct val="50000"/>
              </a:spcBef>
            </a:pPr>
            <a:r>
              <a:rPr lang="en-US" altLang="en-US" sz="1800" b="1" dirty="0"/>
              <a:t>Growth rate of an industry</a:t>
            </a:r>
          </a:p>
        </p:txBody>
      </p:sp>
      <p:sp>
        <p:nvSpPr>
          <p:cNvPr id="19" name="Text Box 10"/>
          <p:cNvSpPr txBox="1">
            <a:spLocks noChangeArrowheads="1"/>
          </p:cNvSpPr>
          <p:nvPr/>
        </p:nvSpPr>
        <p:spPr bwMode="auto">
          <a:xfrm>
            <a:off x="2029047" y="4205177"/>
            <a:ext cx="1768929" cy="646113"/>
          </a:xfrm>
          <a:prstGeom prst="rect">
            <a:avLst/>
          </a:prstGeom>
          <a:solidFill>
            <a:schemeClr val="accent3">
              <a:lumMod val="40000"/>
              <a:lumOff val="60000"/>
            </a:schemeClr>
          </a:solidFill>
          <a:ln>
            <a:noFill/>
          </a:ln>
        </p:spPr>
        <p:txBody>
          <a:bodyPr wrap="square">
            <a:spAutoFit/>
          </a:bodyP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spcBef>
                <a:spcPct val="50000"/>
              </a:spcBef>
            </a:pPr>
            <a:r>
              <a:rPr lang="en-US" altLang="en-US" sz="1800" b="1"/>
              <a:t>Level of fixed costs</a:t>
            </a:r>
          </a:p>
        </p:txBody>
      </p:sp>
      <p:sp>
        <p:nvSpPr>
          <p:cNvPr id="20" name="Text Box 13"/>
          <p:cNvSpPr txBox="1">
            <a:spLocks noChangeArrowheads="1"/>
          </p:cNvSpPr>
          <p:nvPr/>
        </p:nvSpPr>
        <p:spPr bwMode="auto">
          <a:xfrm>
            <a:off x="4162647" y="2376377"/>
            <a:ext cx="4528457" cy="923925"/>
          </a:xfrm>
          <a:prstGeom prst="rect">
            <a:avLst/>
          </a:prstGeom>
          <a:solidFill>
            <a:schemeClr val="accent3">
              <a:lumMod val="40000"/>
              <a:lumOff val="60000"/>
            </a:schemeClr>
          </a:solidFill>
          <a:ln>
            <a:noFill/>
          </a:ln>
        </p:spPr>
        <p:txBody>
          <a:bodyPr wrap="square">
            <a:spAutoFit/>
          </a:bodyP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spcBef>
                <a:spcPct val="50000"/>
              </a:spcBef>
            </a:pPr>
            <a:r>
              <a:rPr lang="en-US" altLang="en-US" sz="1800" b="1"/>
              <a:t>The competition among firms in a slow-growth industry is stronger than among those in fast-growth industries.  </a:t>
            </a:r>
          </a:p>
        </p:txBody>
      </p:sp>
      <p:sp>
        <p:nvSpPr>
          <p:cNvPr id="21" name="Text Box 14"/>
          <p:cNvSpPr txBox="1">
            <a:spLocks noChangeArrowheads="1"/>
          </p:cNvSpPr>
          <p:nvPr/>
        </p:nvSpPr>
        <p:spPr bwMode="auto">
          <a:xfrm>
            <a:off x="4086447" y="4052777"/>
            <a:ext cx="4323906" cy="1200329"/>
          </a:xfrm>
          <a:prstGeom prst="rect">
            <a:avLst/>
          </a:prstGeom>
          <a:solidFill>
            <a:schemeClr val="accent3">
              <a:lumMod val="40000"/>
              <a:lumOff val="60000"/>
            </a:schemeClr>
          </a:solidFill>
          <a:ln>
            <a:noFill/>
          </a:ln>
        </p:spPr>
        <p:txBody>
          <a:bodyPr wrap="square">
            <a:spAutoFit/>
          </a:bodyP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spcBef>
                <a:spcPct val="50000"/>
              </a:spcBef>
            </a:pPr>
            <a:r>
              <a:rPr lang="en-US" altLang="en-US" sz="1800" b="1" dirty="0"/>
              <a:t>Firms that have high fixed costs must sell a higher volume of their product to reach the break-even point than firms with low fixed costs.  </a:t>
            </a:r>
          </a:p>
        </p:txBody>
      </p:sp>
    </p:spTree>
    <p:extLst>
      <p:ext uri="{BB962C8B-B14F-4D97-AF65-F5344CB8AC3E}">
        <p14:creationId xmlns:p14="http://schemas.microsoft.com/office/powerpoint/2010/main" val="958261571"/>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sz="2000" b="1" u="sng" dirty="0"/>
              <a:t>Bargaining Power of Suppliers</a:t>
            </a:r>
          </a:p>
          <a:p>
            <a:pPr>
              <a:buFont typeface="Wingdings" panose="05000000000000000000" pitchFamily="2" charset="2"/>
              <a:buChar char="§"/>
            </a:pPr>
            <a:r>
              <a:rPr lang="en-US" sz="1800" dirty="0"/>
              <a:t>Suppliers can suppress the profitability of the industries to which they sell by raising prices or reducing the quality of the components they provide.</a:t>
            </a:r>
          </a:p>
          <a:p>
            <a:pPr>
              <a:buFont typeface="Wingdings" panose="05000000000000000000" pitchFamily="2" charset="2"/>
              <a:buChar char="§"/>
            </a:pPr>
            <a:r>
              <a:rPr lang="en-US" sz="1800" dirty="0"/>
              <a:t>If a supplier reduces the quality of the components it supplies, the quality of the finished product will suffer, and the manufacturer will eventually have to lower its price.</a:t>
            </a:r>
          </a:p>
          <a:p>
            <a:pPr>
              <a:buFont typeface="Wingdings" panose="05000000000000000000" pitchFamily="2" charset="2"/>
              <a:buChar char="§"/>
            </a:pPr>
            <a:r>
              <a:rPr lang="en-US" sz="1800" dirty="0"/>
              <a:t>If the suppliers are powerful relative to the firms in the industry to which they sell, industry profitability can suffer</a:t>
            </a:r>
            <a:endParaRPr lang="en-US" sz="1800" dirty="0" smtClean="0"/>
          </a:p>
          <a:p>
            <a:pPr marL="0" indent="0">
              <a:buNone/>
            </a:pPr>
            <a:endParaRPr lang="en-US" sz="2000" b="1" u="sng" dirty="0" smtClean="0"/>
          </a:p>
          <a:p>
            <a:pPr>
              <a:buFont typeface="Wingdings" panose="05000000000000000000" pitchFamily="2" charset="2"/>
              <a:buChar char="§"/>
            </a:pPr>
            <a:endParaRPr lang="en-US" sz="2000" dirty="0"/>
          </a:p>
        </p:txBody>
      </p:sp>
      <p:sp>
        <p:nvSpPr>
          <p:cNvPr id="4" name="Title 3"/>
          <p:cNvSpPr>
            <a:spLocks noGrp="1"/>
          </p:cNvSpPr>
          <p:nvPr>
            <p:ph type="title"/>
          </p:nvPr>
        </p:nvSpPr>
        <p:spPr/>
        <p:txBody>
          <a:bodyPr/>
          <a:lstStyle/>
          <a:p>
            <a:r>
              <a:rPr lang="en-US" dirty="0"/>
              <a:t>Ba 260 Lecture 6</a:t>
            </a:r>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December 16, 2015</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18</a:t>
            </a:fld>
            <a:endParaRPr lang="en-US" altLang="en-US"/>
          </a:p>
        </p:txBody>
      </p:sp>
      <p:pic>
        <p:nvPicPr>
          <p:cNvPr id="7" name="Picture 2" descr="http://cdn2.business2community.com/wp-content/uploads/2014/09/The_Five_Forces_580x572px7.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24084" y="1371600"/>
            <a:ext cx="4146698" cy="40895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8157108"/>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b="1" dirty="0" smtClean="0"/>
              <a:t>What is Industry Analysis</a:t>
            </a:r>
          </a:p>
          <a:p>
            <a:pPr marL="0" indent="0">
              <a:buNone/>
            </a:pPr>
            <a:r>
              <a:rPr lang="en-US" b="1" dirty="0"/>
              <a:t>Industry</a:t>
            </a:r>
          </a:p>
          <a:p>
            <a:pPr>
              <a:buFont typeface="Wingdings" panose="05000000000000000000" pitchFamily="2" charset="2"/>
              <a:buChar char="§"/>
            </a:pPr>
            <a:r>
              <a:rPr lang="en-US" sz="2000" dirty="0"/>
              <a:t>An industry is a group of firms producing a similar product or service, such as airlines, fitness drinks, furniture, or electronic games.</a:t>
            </a:r>
          </a:p>
          <a:p>
            <a:pPr>
              <a:buFont typeface="Wingdings" panose="05000000000000000000" pitchFamily="2" charset="2"/>
              <a:buChar char="§"/>
            </a:pPr>
            <a:r>
              <a:rPr lang="en-US" sz="2000" dirty="0"/>
              <a:t>Industry </a:t>
            </a:r>
            <a:r>
              <a:rPr lang="en-US" sz="2000" dirty="0" smtClean="0"/>
              <a:t>Analysis is </a:t>
            </a:r>
            <a:r>
              <a:rPr lang="en-US" sz="2000" dirty="0"/>
              <a:t>business research that focuses on the potential of an industry.</a:t>
            </a:r>
          </a:p>
          <a:p>
            <a:pPr>
              <a:buFont typeface="Wingdings" panose="05000000000000000000" pitchFamily="2" charset="2"/>
              <a:buChar char="§"/>
            </a:pPr>
            <a:endParaRPr lang="en-US" sz="2000" dirty="0"/>
          </a:p>
        </p:txBody>
      </p:sp>
      <p:sp>
        <p:nvSpPr>
          <p:cNvPr id="4" name="Title 3"/>
          <p:cNvSpPr>
            <a:spLocks noGrp="1"/>
          </p:cNvSpPr>
          <p:nvPr>
            <p:ph type="title"/>
          </p:nvPr>
        </p:nvSpPr>
        <p:spPr/>
        <p:txBody>
          <a:bodyPr/>
          <a:lstStyle/>
          <a:p>
            <a:r>
              <a:rPr lang="en-US" dirty="0"/>
              <a:t>Ba 260 Lecture 6</a:t>
            </a:r>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December 16, 2015</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1</a:t>
            </a:fld>
            <a:endParaRPr lang="en-US" altLang="en-US"/>
          </a:p>
        </p:txBody>
      </p:sp>
      <p:sp>
        <p:nvSpPr>
          <p:cNvPr id="7" name="Rectangle 5"/>
          <p:cNvSpPr>
            <a:spLocks noChangeArrowheads="1"/>
          </p:cNvSpPr>
          <p:nvPr/>
        </p:nvSpPr>
        <p:spPr bwMode="auto">
          <a:xfrm>
            <a:off x="6120809" y="912018"/>
            <a:ext cx="4800600" cy="4648200"/>
          </a:xfrm>
          <a:prstGeom prst="rect">
            <a:avLst/>
          </a:prstGeom>
          <a:solidFill>
            <a:schemeClr val="accent1">
              <a:lumMod val="20000"/>
              <a:lumOff val="80000"/>
            </a:schemeClr>
          </a:solidFill>
          <a:ln w="9525">
            <a:solidFill>
              <a:schemeClr val="tx1"/>
            </a:solidFill>
            <a:miter lim="800000"/>
            <a:headEnd/>
            <a:tailEnd/>
          </a:ln>
        </p:spPr>
        <p:txBody>
          <a:bodyPr wrap="none" anchor="ct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endParaRPr lang="en-US" altLang="en-US" sz="2400"/>
          </a:p>
        </p:txBody>
      </p:sp>
      <p:sp>
        <p:nvSpPr>
          <p:cNvPr id="8" name="TextBox 11"/>
          <p:cNvSpPr txBox="1">
            <a:spLocks noChangeArrowheads="1"/>
          </p:cNvSpPr>
          <p:nvPr/>
        </p:nvSpPr>
        <p:spPr bwMode="auto">
          <a:xfrm>
            <a:off x="6197009" y="912018"/>
            <a:ext cx="4648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eaLnBrk="1" hangingPunct="1"/>
            <a:r>
              <a:rPr lang="en-US" altLang="en-US" sz="2400" dirty="0"/>
              <a:t>Importance</a:t>
            </a:r>
          </a:p>
        </p:txBody>
      </p:sp>
      <p:sp>
        <p:nvSpPr>
          <p:cNvPr id="9" name="TextBox 12"/>
          <p:cNvSpPr txBox="1">
            <a:spLocks noChangeArrowheads="1"/>
          </p:cNvSpPr>
          <p:nvPr/>
        </p:nvSpPr>
        <p:spPr bwMode="auto">
          <a:xfrm>
            <a:off x="6197009" y="1369218"/>
            <a:ext cx="4724400" cy="416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eaLnBrk="1" hangingPunct="1">
              <a:lnSpc>
                <a:spcPts val="3200"/>
              </a:lnSpc>
              <a:buFont typeface="Arial" panose="020B0604020202020204" pitchFamily="34" charset="0"/>
              <a:buChar char="•"/>
            </a:pPr>
            <a:r>
              <a:rPr lang="en-US" altLang="en-US" sz="2400" dirty="0"/>
              <a:t> Once it is determined that a new</a:t>
            </a:r>
          </a:p>
          <a:p>
            <a:pPr eaLnBrk="1" hangingPunct="1">
              <a:lnSpc>
                <a:spcPts val="3200"/>
              </a:lnSpc>
            </a:pPr>
            <a:r>
              <a:rPr lang="en-US" altLang="en-US" sz="2400" dirty="0"/>
              <a:t>   venture is feasible in regard to the</a:t>
            </a:r>
          </a:p>
          <a:p>
            <a:pPr eaLnBrk="1" hangingPunct="1">
              <a:lnSpc>
                <a:spcPts val="3200"/>
              </a:lnSpc>
            </a:pPr>
            <a:r>
              <a:rPr lang="en-US" altLang="en-US" sz="2400" dirty="0"/>
              <a:t>   industry and market in which it </a:t>
            </a:r>
          </a:p>
          <a:p>
            <a:pPr eaLnBrk="1" hangingPunct="1">
              <a:lnSpc>
                <a:spcPts val="3200"/>
              </a:lnSpc>
            </a:pPr>
            <a:r>
              <a:rPr lang="en-US" altLang="en-US" sz="2400" dirty="0"/>
              <a:t>   will compete, a more in-depth </a:t>
            </a:r>
          </a:p>
          <a:p>
            <a:pPr eaLnBrk="1" hangingPunct="1">
              <a:lnSpc>
                <a:spcPts val="3200"/>
              </a:lnSpc>
            </a:pPr>
            <a:r>
              <a:rPr lang="en-US" altLang="en-US" sz="2400" dirty="0"/>
              <a:t>   analysis is needed to learn the ins</a:t>
            </a:r>
          </a:p>
          <a:p>
            <a:pPr eaLnBrk="1" hangingPunct="1">
              <a:lnSpc>
                <a:spcPts val="3200"/>
              </a:lnSpc>
            </a:pPr>
            <a:r>
              <a:rPr lang="en-US" altLang="en-US" sz="2400" dirty="0"/>
              <a:t>   and outs of the industry.</a:t>
            </a:r>
          </a:p>
          <a:p>
            <a:pPr eaLnBrk="1" hangingPunct="1">
              <a:lnSpc>
                <a:spcPts val="3200"/>
              </a:lnSpc>
              <a:buFont typeface="Arial" panose="020B0604020202020204" pitchFamily="34" charset="0"/>
              <a:buChar char="•"/>
            </a:pPr>
            <a:r>
              <a:rPr lang="en-US" altLang="en-US" sz="2400" dirty="0"/>
              <a:t> The analysis helps a firm determine </a:t>
            </a:r>
          </a:p>
          <a:p>
            <a:pPr eaLnBrk="1" hangingPunct="1">
              <a:lnSpc>
                <a:spcPts val="3200"/>
              </a:lnSpc>
            </a:pPr>
            <a:r>
              <a:rPr lang="en-US" altLang="en-US" sz="2400" dirty="0"/>
              <a:t>   if the target market it identified </a:t>
            </a:r>
          </a:p>
          <a:p>
            <a:pPr eaLnBrk="1" hangingPunct="1">
              <a:lnSpc>
                <a:spcPts val="3200"/>
              </a:lnSpc>
            </a:pPr>
            <a:r>
              <a:rPr lang="en-US" altLang="en-US" sz="2400" dirty="0"/>
              <a:t>   during feasibility analysis is </a:t>
            </a:r>
          </a:p>
          <a:p>
            <a:pPr eaLnBrk="1" hangingPunct="1">
              <a:lnSpc>
                <a:spcPts val="3200"/>
              </a:lnSpc>
            </a:pPr>
            <a:r>
              <a:rPr lang="en-US" altLang="en-US" sz="2400" dirty="0"/>
              <a:t>   favorable for a new firm.</a:t>
            </a:r>
          </a:p>
        </p:txBody>
      </p:sp>
    </p:spTree>
    <p:extLst>
      <p:ext uri="{BB962C8B-B14F-4D97-AF65-F5344CB8AC3E}">
        <p14:creationId xmlns:p14="http://schemas.microsoft.com/office/powerpoint/2010/main" val="4102614630"/>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0" y="1339180"/>
            <a:ext cx="8885274" cy="880816"/>
          </a:xfrm>
        </p:spPr>
        <p:txBody>
          <a:bodyPr/>
          <a:lstStyle/>
          <a:p>
            <a:pPr marL="0" indent="0">
              <a:buNone/>
            </a:pPr>
            <a:r>
              <a:rPr lang="en-US" sz="2000" b="1" u="sng" dirty="0"/>
              <a:t>Bargaining Power of Suppliers</a:t>
            </a:r>
          </a:p>
          <a:p>
            <a:pPr marL="0" indent="0">
              <a:buNone/>
            </a:pPr>
            <a:r>
              <a:rPr lang="en-US" sz="2000" dirty="0"/>
              <a:t>Factors that have an impact on the ability of suppliers to exert pressure on buyers</a:t>
            </a:r>
          </a:p>
          <a:p>
            <a:pPr marL="0" indent="0">
              <a:buNone/>
            </a:pPr>
            <a:endParaRPr lang="en-US" sz="2000" b="1" u="sng" dirty="0" smtClean="0"/>
          </a:p>
          <a:p>
            <a:pPr>
              <a:buFont typeface="Wingdings" panose="05000000000000000000" pitchFamily="2" charset="2"/>
              <a:buChar char="§"/>
            </a:pPr>
            <a:endParaRPr lang="en-US" sz="2000" dirty="0"/>
          </a:p>
        </p:txBody>
      </p:sp>
      <p:sp>
        <p:nvSpPr>
          <p:cNvPr id="4" name="Title 3"/>
          <p:cNvSpPr>
            <a:spLocks noGrp="1"/>
          </p:cNvSpPr>
          <p:nvPr>
            <p:ph type="title"/>
          </p:nvPr>
        </p:nvSpPr>
        <p:spPr/>
        <p:txBody>
          <a:bodyPr/>
          <a:lstStyle/>
          <a:p>
            <a:r>
              <a:rPr lang="en-US" dirty="0"/>
              <a:t>Ba 260 Lecture 6</a:t>
            </a:r>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December 16, 2015</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19</a:t>
            </a:fld>
            <a:endParaRPr lang="en-US" altLang="en-US"/>
          </a:p>
        </p:txBody>
      </p:sp>
      <p:pic>
        <p:nvPicPr>
          <p:cNvPr id="7" name="Picture 2" descr="http://cdn2.business2community.com/wp-content/uploads/2014/09/The_Five_Forces_580x572px7.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96130" y="490784"/>
            <a:ext cx="1786270" cy="1761632"/>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6"/>
          <p:cNvSpPr>
            <a:spLocks noChangeArrowheads="1"/>
          </p:cNvSpPr>
          <p:nvPr/>
        </p:nvSpPr>
        <p:spPr bwMode="auto">
          <a:xfrm>
            <a:off x="1761461" y="2247900"/>
            <a:ext cx="7391400" cy="3733800"/>
          </a:xfrm>
          <a:prstGeom prst="rect">
            <a:avLst/>
          </a:prstGeom>
          <a:solidFill>
            <a:schemeClr val="accent3">
              <a:lumMod val="40000"/>
              <a:lumOff val="60000"/>
            </a:schemeClr>
          </a:solidFill>
          <a:ln w="9525">
            <a:solidFill>
              <a:schemeClr val="tx1"/>
            </a:solidFill>
            <a:miter lim="800000"/>
            <a:headEnd/>
            <a:tailEnd/>
          </a:ln>
        </p:spPr>
        <p:txBody>
          <a:bodyPr wrap="none" anchor="ct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eaLnBrk="1" hangingPunct="1"/>
            <a:endParaRPr lang="en-US" altLang="en-US"/>
          </a:p>
        </p:txBody>
      </p:sp>
      <p:sp>
        <p:nvSpPr>
          <p:cNvPr id="9" name="Line 7"/>
          <p:cNvSpPr>
            <a:spLocks noChangeShapeType="1"/>
          </p:cNvSpPr>
          <p:nvPr/>
        </p:nvSpPr>
        <p:spPr bwMode="auto">
          <a:xfrm>
            <a:off x="1761461" y="4000500"/>
            <a:ext cx="7391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 name="Line 8"/>
          <p:cNvSpPr>
            <a:spLocks noChangeShapeType="1"/>
          </p:cNvSpPr>
          <p:nvPr/>
        </p:nvSpPr>
        <p:spPr bwMode="auto">
          <a:xfrm>
            <a:off x="3818861" y="2247900"/>
            <a:ext cx="0" cy="3733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 name="Text Box 13"/>
          <p:cNvSpPr txBox="1">
            <a:spLocks noChangeArrowheads="1"/>
          </p:cNvSpPr>
          <p:nvPr/>
        </p:nvSpPr>
        <p:spPr bwMode="auto">
          <a:xfrm>
            <a:off x="1837661" y="2781300"/>
            <a:ext cx="1905000" cy="646113"/>
          </a:xfrm>
          <a:prstGeom prst="rect">
            <a:avLst/>
          </a:prstGeom>
          <a:solidFill>
            <a:schemeClr val="accent3">
              <a:lumMod val="40000"/>
              <a:lumOff val="60000"/>
            </a:schemeClr>
          </a:solidFill>
          <a:ln>
            <a:noFill/>
          </a:ln>
        </p:spPr>
        <p:txBody>
          <a:bodyPr>
            <a:spAutoFit/>
          </a:bodyP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spcBef>
                <a:spcPct val="50000"/>
              </a:spcBef>
            </a:pPr>
            <a:r>
              <a:rPr lang="en-US" altLang="en-US" sz="1800" b="1"/>
              <a:t>Supplier concentration</a:t>
            </a:r>
          </a:p>
        </p:txBody>
      </p:sp>
      <p:sp>
        <p:nvSpPr>
          <p:cNvPr id="12" name="Text Box 14"/>
          <p:cNvSpPr txBox="1">
            <a:spLocks noChangeArrowheads="1"/>
          </p:cNvSpPr>
          <p:nvPr/>
        </p:nvSpPr>
        <p:spPr bwMode="auto">
          <a:xfrm>
            <a:off x="1837661" y="4686300"/>
            <a:ext cx="1905000" cy="369888"/>
          </a:xfrm>
          <a:prstGeom prst="rect">
            <a:avLst/>
          </a:prstGeom>
          <a:solidFill>
            <a:schemeClr val="accent3">
              <a:lumMod val="40000"/>
              <a:lumOff val="60000"/>
            </a:schemeClr>
          </a:solidFill>
          <a:ln>
            <a:noFill/>
          </a:ln>
        </p:spPr>
        <p:txBody>
          <a:bodyPr>
            <a:spAutoFit/>
          </a:bodyP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spcBef>
                <a:spcPct val="50000"/>
              </a:spcBef>
            </a:pPr>
            <a:r>
              <a:rPr lang="en-US" altLang="en-US" sz="1800" b="1"/>
              <a:t>Switching costs</a:t>
            </a:r>
          </a:p>
        </p:txBody>
      </p:sp>
      <p:sp>
        <p:nvSpPr>
          <p:cNvPr id="13" name="Text Box 16"/>
          <p:cNvSpPr txBox="1">
            <a:spLocks noChangeArrowheads="1"/>
          </p:cNvSpPr>
          <p:nvPr/>
        </p:nvSpPr>
        <p:spPr bwMode="auto">
          <a:xfrm>
            <a:off x="3895061" y="4305300"/>
            <a:ext cx="5181600" cy="1200150"/>
          </a:xfrm>
          <a:prstGeom prst="rect">
            <a:avLst/>
          </a:prstGeom>
          <a:solidFill>
            <a:schemeClr val="accent3">
              <a:lumMod val="40000"/>
              <a:lumOff val="60000"/>
            </a:schemeClr>
          </a:solidFill>
          <a:ln>
            <a:noFill/>
          </a:ln>
        </p:spPr>
        <p:txBody>
          <a:bodyPr>
            <a:spAutoFit/>
          </a:bodyP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spcBef>
                <a:spcPct val="50000"/>
              </a:spcBef>
            </a:pPr>
            <a:r>
              <a:rPr lang="en-US" altLang="en-US" sz="1800" b="1"/>
              <a:t>Switching costs are the fixed costs that buyers encounter when switching or changing from one supplier to another. If switching costs are high, a buyer will be less likely to switch suppliers.</a:t>
            </a:r>
          </a:p>
        </p:txBody>
      </p:sp>
      <p:sp>
        <p:nvSpPr>
          <p:cNvPr id="14" name="Text Box 17"/>
          <p:cNvSpPr txBox="1">
            <a:spLocks noChangeArrowheads="1"/>
          </p:cNvSpPr>
          <p:nvPr/>
        </p:nvSpPr>
        <p:spPr bwMode="auto">
          <a:xfrm>
            <a:off x="3895061" y="2705100"/>
            <a:ext cx="5181600" cy="923925"/>
          </a:xfrm>
          <a:prstGeom prst="rect">
            <a:avLst/>
          </a:prstGeom>
          <a:solidFill>
            <a:schemeClr val="accent3">
              <a:lumMod val="40000"/>
              <a:lumOff val="60000"/>
            </a:schemeClr>
          </a:solidFill>
          <a:ln>
            <a:noFill/>
          </a:ln>
        </p:spPr>
        <p:txBody>
          <a:bodyPr>
            <a:spAutoFit/>
          </a:bodyP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spcBef>
                <a:spcPct val="50000"/>
              </a:spcBef>
            </a:pPr>
            <a:r>
              <a:rPr lang="en-US" altLang="en-US" sz="1800" b="1"/>
              <a:t>When there are only a few suppliers that supply a critical product to a large number of buyers, the supplier has an advantage.</a:t>
            </a:r>
          </a:p>
        </p:txBody>
      </p:sp>
    </p:spTree>
    <p:extLst>
      <p:ext uri="{BB962C8B-B14F-4D97-AF65-F5344CB8AC3E}">
        <p14:creationId xmlns:p14="http://schemas.microsoft.com/office/powerpoint/2010/main" val="1802051105"/>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0" y="1339180"/>
            <a:ext cx="8885274" cy="880816"/>
          </a:xfrm>
        </p:spPr>
        <p:txBody>
          <a:bodyPr/>
          <a:lstStyle/>
          <a:p>
            <a:pPr marL="0" indent="0">
              <a:buNone/>
            </a:pPr>
            <a:r>
              <a:rPr lang="en-US" sz="2000" b="1" u="sng" dirty="0"/>
              <a:t>Bargaining Power of Suppliers</a:t>
            </a:r>
          </a:p>
          <a:p>
            <a:pPr marL="0" indent="0">
              <a:buNone/>
            </a:pPr>
            <a:r>
              <a:rPr lang="en-US" sz="2000" dirty="0"/>
              <a:t>Factors that have an impact on the ability of suppliers to exert pressure on buyers</a:t>
            </a:r>
          </a:p>
          <a:p>
            <a:pPr marL="0" indent="0">
              <a:buNone/>
            </a:pPr>
            <a:endParaRPr lang="en-US" sz="2000" b="1" u="sng" dirty="0" smtClean="0"/>
          </a:p>
          <a:p>
            <a:pPr>
              <a:buFont typeface="Wingdings" panose="05000000000000000000" pitchFamily="2" charset="2"/>
              <a:buChar char="§"/>
            </a:pPr>
            <a:endParaRPr lang="en-US" sz="2000" dirty="0"/>
          </a:p>
        </p:txBody>
      </p:sp>
      <p:sp>
        <p:nvSpPr>
          <p:cNvPr id="4" name="Title 3"/>
          <p:cNvSpPr>
            <a:spLocks noGrp="1"/>
          </p:cNvSpPr>
          <p:nvPr>
            <p:ph type="title"/>
          </p:nvPr>
        </p:nvSpPr>
        <p:spPr/>
        <p:txBody>
          <a:bodyPr/>
          <a:lstStyle/>
          <a:p>
            <a:r>
              <a:rPr lang="en-US" dirty="0"/>
              <a:t>Ba 260 Lecture 6</a:t>
            </a:r>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December 16, 2015</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20</a:t>
            </a:fld>
            <a:endParaRPr lang="en-US" altLang="en-US"/>
          </a:p>
        </p:txBody>
      </p:sp>
      <p:pic>
        <p:nvPicPr>
          <p:cNvPr id="7" name="Picture 2" descr="http://cdn2.business2community.com/wp-content/uploads/2014/09/The_Five_Forces_580x572px7.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96130" y="490784"/>
            <a:ext cx="1786270" cy="1761632"/>
          </a:xfrm>
          <a:prstGeom prst="rect">
            <a:avLst/>
          </a:prstGeom>
          <a:noFill/>
          <a:extLst>
            <a:ext uri="{909E8E84-426E-40DD-AFC4-6F175D3DCCD1}">
              <a14:hiddenFill xmlns:a14="http://schemas.microsoft.com/office/drawing/2010/main">
                <a:solidFill>
                  <a:srgbClr val="FFFFFF"/>
                </a:solidFill>
              </a14:hiddenFill>
            </a:ext>
          </a:extLst>
        </p:spPr>
      </p:pic>
      <p:sp>
        <p:nvSpPr>
          <p:cNvPr id="15" name="Rectangle 6"/>
          <p:cNvSpPr>
            <a:spLocks noChangeArrowheads="1"/>
          </p:cNvSpPr>
          <p:nvPr/>
        </p:nvSpPr>
        <p:spPr bwMode="auto">
          <a:xfrm>
            <a:off x="1827028" y="2200503"/>
            <a:ext cx="7391400" cy="3733800"/>
          </a:xfrm>
          <a:prstGeom prst="rect">
            <a:avLst/>
          </a:prstGeom>
          <a:solidFill>
            <a:schemeClr val="accent3">
              <a:lumMod val="40000"/>
              <a:lumOff val="60000"/>
            </a:schemeClr>
          </a:solidFill>
          <a:ln w="9525">
            <a:solidFill>
              <a:schemeClr val="tx1"/>
            </a:solidFill>
            <a:miter lim="800000"/>
            <a:headEnd/>
            <a:tailEnd/>
          </a:ln>
        </p:spPr>
        <p:txBody>
          <a:bodyPr wrap="none" anchor="ct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eaLnBrk="1" hangingPunct="1"/>
            <a:endParaRPr lang="en-US" altLang="en-US"/>
          </a:p>
        </p:txBody>
      </p:sp>
      <p:sp>
        <p:nvSpPr>
          <p:cNvPr id="16" name="Line 7"/>
          <p:cNvSpPr>
            <a:spLocks noChangeShapeType="1"/>
          </p:cNvSpPr>
          <p:nvPr/>
        </p:nvSpPr>
        <p:spPr bwMode="auto">
          <a:xfrm>
            <a:off x="1827028" y="3953103"/>
            <a:ext cx="7391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 name="Line 8"/>
          <p:cNvSpPr>
            <a:spLocks noChangeShapeType="1"/>
          </p:cNvSpPr>
          <p:nvPr/>
        </p:nvSpPr>
        <p:spPr bwMode="auto">
          <a:xfrm>
            <a:off x="3884428" y="2200503"/>
            <a:ext cx="0" cy="3733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 name="Text Box 9"/>
          <p:cNvSpPr txBox="1">
            <a:spLocks noChangeArrowheads="1"/>
          </p:cNvSpPr>
          <p:nvPr/>
        </p:nvSpPr>
        <p:spPr bwMode="auto">
          <a:xfrm>
            <a:off x="1903228" y="2733903"/>
            <a:ext cx="1905000" cy="646113"/>
          </a:xfrm>
          <a:prstGeom prst="rect">
            <a:avLst/>
          </a:prstGeom>
          <a:solidFill>
            <a:schemeClr val="accent3">
              <a:lumMod val="40000"/>
              <a:lumOff val="60000"/>
            </a:schemeClr>
          </a:solidFill>
          <a:ln>
            <a:noFill/>
          </a:ln>
        </p:spPr>
        <p:txBody>
          <a:bodyPr>
            <a:spAutoFit/>
          </a:bodyP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spcBef>
                <a:spcPct val="50000"/>
              </a:spcBef>
            </a:pPr>
            <a:r>
              <a:rPr lang="en-US" altLang="en-US" sz="1800" b="1" dirty="0"/>
              <a:t>Attractiveness of substitutes</a:t>
            </a:r>
          </a:p>
        </p:txBody>
      </p:sp>
      <p:sp>
        <p:nvSpPr>
          <p:cNvPr id="19" name="Text Box 10"/>
          <p:cNvSpPr txBox="1">
            <a:spLocks noChangeArrowheads="1"/>
          </p:cNvSpPr>
          <p:nvPr/>
        </p:nvSpPr>
        <p:spPr bwMode="auto">
          <a:xfrm>
            <a:off x="1903228" y="4334103"/>
            <a:ext cx="1905000" cy="923925"/>
          </a:xfrm>
          <a:prstGeom prst="rect">
            <a:avLst/>
          </a:prstGeom>
          <a:solidFill>
            <a:schemeClr val="accent3">
              <a:lumMod val="40000"/>
              <a:lumOff val="60000"/>
            </a:schemeClr>
          </a:solidFill>
          <a:ln>
            <a:noFill/>
          </a:ln>
        </p:spPr>
        <p:txBody>
          <a:bodyPr>
            <a:spAutoFit/>
          </a:bodyP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spcBef>
                <a:spcPct val="50000"/>
              </a:spcBef>
            </a:pPr>
            <a:r>
              <a:rPr lang="en-US" altLang="en-US" sz="1800" b="1"/>
              <a:t>Threat of forward integration</a:t>
            </a:r>
          </a:p>
        </p:txBody>
      </p:sp>
      <p:sp>
        <p:nvSpPr>
          <p:cNvPr id="20" name="Text Box 11"/>
          <p:cNvSpPr txBox="1">
            <a:spLocks noChangeArrowheads="1"/>
          </p:cNvSpPr>
          <p:nvPr/>
        </p:nvSpPr>
        <p:spPr bwMode="auto">
          <a:xfrm>
            <a:off x="3960628" y="4410303"/>
            <a:ext cx="5181600" cy="923925"/>
          </a:xfrm>
          <a:prstGeom prst="rect">
            <a:avLst/>
          </a:prstGeom>
          <a:solidFill>
            <a:schemeClr val="accent3">
              <a:lumMod val="40000"/>
              <a:lumOff val="60000"/>
            </a:schemeClr>
          </a:solidFill>
          <a:ln>
            <a:noFill/>
          </a:ln>
        </p:spPr>
        <p:txBody>
          <a:bodyPr>
            <a:spAutoFit/>
          </a:bodyP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spcBef>
                <a:spcPct val="50000"/>
              </a:spcBef>
            </a:pPr>
            <a:r>
              <a:rPr lang="en-US" altLang="en-US" sz="1800" b="1"/>
              <a:t>The power of a supplier is enhanced if there is a credible possibility that the supplier might enter the buyer’s industry.</a:t>
            </a:r>
          </a:p>
        </p:txBody>
      </p:sp>
      <p:sp>
        <p:nvSpPr>
          <p:cNvPr id="21" name="Text Box 12"/>
          <p:cNvSpPr txBox="1">
            <a:spLocks noChangeArrowheads="1"/>
          </p:cNvSpPr>
          <p:nvPr/>
        </p:nvSpPr>
        <p:spPr bwMode="auto">
          <a:xfrm>
            <a:off x="4136064" y="2657703"/>
            <a:ext cx="4929963" cy="923925"/>
          </a:xfrm>
          <a:prstGeom prst="rect">
            <a:avLst/>
          </a:prstGeom>
          <a:solidFill>
            <a:schemeClr val="accent3">
              <a:lumMod val="40000"/>
              <a:lumOff val="60000"/>
            </a:schemeClr>
          </a:solidFill>
          <a:ln>
            <a:noFill/>
          </a:ln>
        </p:spPr>
        <p:txBody>
          <a:bodyPr wrap="square">
            <a:spAutoFit/>
          </a:bodyP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spcBef>
                <a:spcPct val="50000"/>
              </a:spcBef>
            </a:pPr>
            <a:r>
              <a:rPr lang="en-US" altLang="en-US" sz="1800" b="1" dirty="0"/>
              <a:t>Supplier power is enhanced if there are no attractive substitutes for the product or services the supplier offers. </a:t>
            </a:r>
          </a:p>
        </p:txBody>
      </p:sp>
    </p:spTree>
    <p:extLst>
      <p:ext uri="{BB962C8B-B14F-4D97-AF65-F5344CB8AC3E}">
        <p14:creationId xmlns:p14="http://schemas.microsoft.com/office/powerpoint/2010/main" val="1249213876"/>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sz="2000" b="1" u="sng" dirty="0"/>
              <a:t>Bargaining Power of Buyers</a:t>
            </a:r>
          </a:p>
          <a:p>
            <a:pPr>
              <a:buFont typeface="Wingdings" panose="05000000000000000000" pitchFamily="2" charset="2"/>
              <a:buChar char="§"/>
            </a:pPr>
            <a:r>
              <a:rPr lang="en-US" sz="2000" dirty="0"/>
              <a:t>Buyers can suppress the profitability of the industries from which they purchase by demanding price concessions or increases in quality.</a:t>
            </a:r>
          </a:p>
          <a:p>
            <a:pPr>
              <a:buFont typeface="Wingdings" panose="05000000000000000000" pitchFamily="2" charset="2"/>
              <a:buChar char="§"/>
            </a:pPr>
            <a:r>
              <a:rPr lang="en-US" sz="2000" dirty="0"/>
              <a:t>For example, the automobile industry is dominated by a handful of large companies that buy products from thousands of suppliers in different industries.  This allows the automakers to suppress the profitability of the industries from which they buy by demanding price reductions.</a:t>
            </a:r>
          </a:p>
          <a:p>
            <a:pPr marL="0" indent="0">
              <a:buNone/>
            </a:pPr>
            <a:endParaRPr lang="en-US" sz="2000" b="1" u="sng" dirty="0" smtClean="0"/>
          </a:p>
          <a:p>
            <a:pPr marL="0" indent="0">
              <a:buNone/>
            </a:pPr>
            <a:endParaRPr lang="en-US" sz="2000" b="1" u="sng" dirty="0" smtClean="0"/>
          </a:p>
          <a:p>
            <a:pPr>
              <a:buFont typeface="Wingdings" panose="05000000000000000000" pitchFamily="2" charset="2"/>
              <a:buChar char="§"/>
            </a:pPr>
            <a:endParaRPr lang="en-US" sz="2000" dirty="0"/>
          </a:p>
        </p:txBody>
      </p:sp>
      <p:sp>
        <p:nvSpPr>
          <p:cNvPr id="4" name="Title 3"/>
          <p:cNvSpPr>
            <a:spLocks noGrp="1"/>
          </p:cNvSpPr>
          <p:nvPr>
            <p:ph type="title"/>
          </p:nvPr>
        </p:nvSpPr>
        <p:spPr/>
        <p:txBody>
          <a:bodyPr/>
          <a:lstStyle/>
          <a:p>
            <a:r>
              <a:rPr lang="en-US" dirty="0"/>
              <a:t>Ba 260 Lecture 6</a:t>
            </a:r>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December 16, 2015</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21</a:t>
            </a:fld>
            <a:endParaRPr lang="en-US" altLang="en-US"/>
          </a:p>
        </p:txBody>
      </p:sp>
      <p:pic>
        <p:nvPicPr>
          <p:cNvPr id="7" name="Picture 2" descr="http://cdn2.business2community.com/wp-content/uploads/2014/09/The_Five_Forces_580x572px7.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24084" y="1371600"/>
            <a:ext cx="4146698" cy="40895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4788008"/>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0" y="1339180"/>
            <a:ext cx="8885274" cy="880816"/>
          </a:xfrm>
        </p:spPr>
        <p:txBody>
          <a:bodyPr/>
          <a:lstStyle/>
          <a:p>
            <a:pPr marL="0" indent="0">
              <a:buNone/>
            </a:pPr>
            <a:r>
              <a:rPr lang="en-US" sz="2000" b="1" u="sng" dirty="0"/>
              <a:t>Bargaining Power of Buyers</a:t>
            </a:r>
          </a:p>
          <a:p>
            <a:pPr marL="0" indent="0">
              <a:buNone/>
            </a:pPr>
            <a:r>
              <a:rPr lang="en-US" sz="2000" dirty="0" smtClean="0"/>
              <a:t>Factors </a:t>
            </a:r>
            <a:r>
              <a:rPr lang="en-US" sz="2000" dirty="0"/>
              <a:t>that have an impact on the ability of suppliers to exert pressure on buyers</a:t>
            </a:r>
          </a:p>
          <a:p>
            <a:pPr marL="0" indent="0">
              <a:buNone/>
            </a:pPr>
            <a:endParaRPr lang="en-US" sz="2000" b="1" u="sng" dirty="0" smtClean="0"/>
          </a:p>
          <a:p>
            <a:pPr>
              <a:buFont typeface="Wingdings" panose="05000000000000000000" pitchFamily="2" charset="2"/>
              <a:buChar char="§"/>
            </a:pPr>
            <a:endParaRPr lang="en-US" sz="2000" dirty="0"/>
          </a:p>
        </p:txBody>
      </p:sp>
      <p:sp>
        <p:nvSpPr>
          <p:cNvPr id="4" name="Title 3"/>
          <p:cNvSpPr>
            <a:spLocks noGrp="1"/>
          </p:cNvSpPr>
          <p:nvPr>
            <p:ph type="title"/>
          </p:nvPr>
        </p:nvSpPr>
        <p:spPr/>
        <p:txBody>
          <a:bodyPr/>
          <a:lstStyle/>
          <a:p>
            <a:r>
              <a:rPr lang="en-US" dirty="0"/>
              <a:t>Ba 260 Lecture 6</a:t>
            </a:r>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December 16, 2015</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22</a:t>
            </a:fld>
            <a:endParaRPr lang="en-US" altLang="en-US"/>
          </a:p>
        </p:txBody>
      </p:sp>
      <p:pic>
        <p:nvPicPr>
          <p:cNvPr id="7" name="Picture 2" descr="http://cdn2.business2community.com/wp-content/uploads/2014/09/The_Five_Forces_580x572px7.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96130" y="490784"/>
            <a:ext cx="1786270" cy="1761632"/>
          </a:xfrm>
          <a:prstGeom prst="rect">
            <a:avLst/>
          </a:prstGeom>
          <a:noFill/>
          <a:extLst>
            <a:ext uri="{909E8E84-426E-40DD-AFC4-6F175D3DCCD1}">
              <a14:hiddenFill xmlns:a14="http://schemas.microsoft.com/office/drawing/2010/main">
                <a:solidFill>
                  <a:srgbClr val="FFFFFF"/>
                </a:solidFill>
              </a14:hiddenFill>
            </a:ext>
          </a:extLst>
        </p:spPr>
      </p:pic>
      <p:sp>
        <p:nvSpPr>
          <p:cNvPr id="15" name="Rectangle 6"/>
          <p:cNvSpPr>
            <a:spLocks noChangeArrowheads="1"/>
          </p:cNvSpPr>
          <p:nvPr/>
        </p:nvSpPr>
        <p:spPr bwMode="auto">
          <a:xfrm>
            <a:off x="1942214" y="2252416"/>
            <a:ext cx="7391400" cy="3733800"/>
          </a:xfrm>
          <a:prstGeom prst="rect">
            <a:avLst/>
          </a:prstGeom>
          <a:solidFill>
            <a:schemeClr val="accent3">
              <a:lumMod val="40000"/>
              <a:lumOff val="60000"/>
            </a:schemeClr>
          </a:solidFill>
          <a:ln w="9525">
            <a:solidFill>
              <a:schemeClr val="tx1"/>
            </a:solidFill>
            <a:miter lim="800000"/>
            <a:headEnd/>
            <a:tailEnd/>
          </a:ln>
        </p:spPr>
        <p:txBody>
          <a:bodyPr wrap="none" anchor="ct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eaLnBrk="1" hangingPunct="1"/>
            <a:endParaRPr lang="en-US" altLang="en-US"/>
          </a:p>
        </p:txBody>
      </p:sp>
      <p:sp>
        <p:nvSpPr>
          <p:cNvPr id="16" name="Line 7"/>
          <p:cNvSpPr>
            <a:spLocks noChangeShapeType="1"/>
          </p:cNvSpPr>
          <p:nvPr/>
        </p:nvSpPr>
        <p:spPr bwMode="auto">
          <a:xfrm>
            <a:off x="1942214" y="4005016"/>
            <a:ext cx="7391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 name="Line 8"/>
          <p:cNvSpPr>
            <a:spLocks noChangeShapeType="1"/>
          </p:cNvSpPr>
          <p:nvPr/>
        </p:nvSpPr>
        <p:spPr bwMode="auto">
          <a:xfrm>
            <a:off x="3999614" y="2252416"/>
            <a:ext cx="0" cy="3733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 name="Text Box 9"/>
          <p:cNvSpPr txBox="1">
            <a:spLocks noChangeArrowheads="1"/>
          </p:cNvSpPr>
          <p:nvPr/>
        </p:nvSpPr>
        <p:spPr bwMode="auto">
          <a:xfrm>
            <a:off x="2018414" y="2785816"/>
            <a:ext cx="1905000" cy="646113"/>
          </a:xfrm>
          <a:prstGeom prst="rect">
            <a:avLst/>
          </a:prstGeom>
          <a:solidFill>
            <a:schemeClr val="accent3">
              <a:lumMod val="40000"/>
              <a:lumOff val="60000"/>
            </a:schemeClr>
          </a:solidFill>
          <a:ln>
            <a:noFill/>
          </a:ln>
        </p:spPr>
        <p:txBody>
          <a:bodyPr>
            <a:spAutoFit/>
          </a:bodyP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spcBef>
                <a:spcPct val="50000"/>
              </a:spcBef>
            </a:pPr>
            <a:r>
              <a:rPr lang="en-US" altLang="en-US" sz="1800" b="1"/>
              <a:t>Buyer group concentration</a:t>
            </a:r>
          </a:p>
        </p:txBody>
      </p:sp>
      <p:sp>
        <p:nvSpPr>
          <p:cNvPr id="19" name="Text Box 10"/>
          <p:cNvSpPr txBox="1">
            <a:spLocks noChangeArrowheads="1"/>
          </p:cNvSpPr>
          <p:nvPr/>
        </p:nvSpPr>
        <p:spPr bwMode="auto">
          <a:xfrm>
            <a:off x="2018414" y="4614616"/>
            <a:ext cx="1905000" cy="369888"/>
          </a:xfrm>
          <a:prstGeom prst="rect">
            <a:avLst/>
          </a:prstGeom>
          <a:solidFill>
            <a:schemeClr val="accent3">
              <a:lumMod val="40000"/>
              <a:lumOff val="60000"/>
            </a:schemeClr>
          </a:solidFill>
          <a:ln>
            <a:noFill/>
          </a:ln>
        </p:spPr>
        <p:txBody>
          <a:bodyPr>
            <a:spAutoFit/>
          </a:bodyP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spcBef>
                <a:spcPct val="50000"/>
              </a:spcBef>
            </a:pPr>
            <a:r>
              <a:rPr lang="en-US" altLang="en-US" sz="1800" b="1"/>
              <a:t>Buyer’s costs</a:t>
            </a:r>
          </a:p>
        </p:txBody>
      </p:sp>
      <p:sp>
        <p:nvSpPr>
          <p:cNvPr id="20" name="Text Box 13"/>
          <p:cNvSpPr txBox="1">
            <a:spLocks noChangeArrowheads="1"/>
          </p:cNvSpPr>
          <p:nvPr/>
        </p:nvSpPr>
        <p:spPr bwMode="auto">
          <a:xfrm>
            <a:off x="4075814" y="4386016"/>
            <a:ext cx="5181600" cy="923925"/>
          </a:xfrm>
          <a:prstGeom prst="rect">
            <a:avLst/>
          </a:prstGeom>
          <a:solidFill>
            <a:schemeClr val="accent3">
              <a:lumMod val="40000"/>
              <a:lumOff val="60000"/>
            </a:schemeClr>
          </a:solidFill>
          <a:ln>
            <a:noFill/>
          </a:ln>
        </p:spPr>
        <p:txBody>
          <a:bodyPr>
            <a:spAutoFit/>
          </a:bodyP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spcBef>
                <a:spcPct val="50000"/>
              </a:spcBef>
            </a:pPr>
            <a:r>
              <a:rPr lang="en-US" altLang="en-US" sz="1800" b="1"/>
              <a:t>The greater the importance of an item is to a buyer, the more sensitive the buyer will be to the price it pays.  </a:t>
            </a:r>
          </a:p>
        </p:txBody>
      </p:sp>
      <p:sp>
        <p:nvSpPr>
          <p:cNvPr id="21" name="Text Box 14"/>
          <p:cNvSpPr txBox="1">
            <a:spLocks noChangeArrowheads="1"/>
          </p:cNvSpPr>
          <p:nvPr/>
        </p:nvSpPr>
        <p:spPr bwMode="auto">
          <a:xfrm>
            <a:off x="4075814" y="2481016"/>
            <a:ext cx="5181600" cy="1477963"/>
          </a:xfrm>
          <a:prstGeom prst="rect">
            <a:avLst/>
          </a:prstGeom>
          <a:solidFill>
            <a:schemeClr val="accent3">
              <a:lumMod val="40000"/>
              <a:lumOff val="60000"/>
            </a:schemeClr>
          </a:solidFill>
          <a:ln>
            <a:noFill/>
          </a:ln>
        </p:spPr>
        <p:txBody>
          <a:bodyPr>
            <a:spAutoFit/>
          </a:bodyP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spcBef>
                <a:spcPct val="50000"/>
              </a:spcBef>
            </a:pPr>
            <a:r>
              <a:rPr lang="en-US" altLang="en-US" sz="1800" b="1"/>
              <a:t>If there are only a few large buyers, and they buy from a large number of suppliers, they can pressure the suppliers to lower costs and thus affect the profitability of the industries from which they buy.</a:t>
            </a:r>
          </a:p>
        </p:txBody>
      </p:sp>
    </p:spTree>
    <p:extLst>
      <p:ext uri="{BB962C8B-B14F-4D97-AF65-F5344CB8AC3E}">
        <p14:creationId xmlns:p14="http://schemas.microsoft.com/office/powerpoint/2010/main" val="1901582016"/>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0" y="1339180"/>
            <a:ext cx="8885274" cy="880816"/>
          </a:xfrm>
        </p:spPr>
        <p:txBody>
          <a:bodyPr/>
          <a:lstStyle/>
          <a:p>
            <a:pPr marL="0" indent="0">
              <a:buNone/>
            </a:pPr>
            <a:r>
              <a:rPr lang="en-US" sz="2000" b="1" u="sng" dirty="0"/>
              <a:t>Bargaining Power of Buyers</a:t>
            </a:r>
          </a:p>
          <a:p>
            <a:pPr marL="0" indent="0">
              <a:buNone/>
            </a:pPr>
            <a:r>
              <a:rPr lang="en-US" sz="2000" dirty="0" smtClean="0"/>
              <a:t>Factors </a:t>
            </a:r>
            <a:r>
              <a:rPr lang="en-US" sz="2000" dirty="0"/>
              <a:t>that have an impact on the ability of suppliers to exert pressure on buyers</a:t>
            </a:r>
          </a:p>
          <a:p>
            <a:pPr marL="0" indent="0">
              <a:buNone/>
            </a:pPr>
            <a:endParaRPr lang="en-US" sz="2000" b="1" u="sng" dirty="0" smtClean="0"/>
          </a:p>
          <a:p>
            <a:pPr>
              <a:buFont typeface="Wingdings" panose="05000000000000000000" pitchFamily="2" charset="2"/>
              <a:buChar char="§"/>
            </a:pPr>
            <a:endParaRPr lang="en-US" sz="2000" dirty="0"/>
          </a:p>
        </p:txBody>
      </p:sp>
      <p:sp>
        <p:nvSpPr>
          <p:cNvPr id="4" name="Title 3"/>
          <p:cNvSpPr>
            <a:spLocks noGrp="1"/>
          </p:cNvSpPr>
          <p:nvPr>
            <p:ph type="title"/>
          </p:nvPr>
        </p:nvSpPr>
        <p:spPr/>
        <p:txBody>
          <a:bodyPr/>
          <a:lstStyle/>
          <a:p>
            <a:r>
              <a:rPr lang="en-US" dirty="0"/>
              <a:t>Ba 260 Lecture 6</a:t>
            </a:r>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December 16, 2015</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23</a:t>
            </a:fld>
            <a:endParaRPr lang="en-US" altLang="en-US"/>
          </a:p>
        </p:txBody>
      </p:sp>
      <p:pic>
        <p:nvPicPr>
          <p:cNvPr id="7" name="Picture 2" descr="http://cdn2.business2community.com/wp-content/uploads/2014/09/The_Five_Forces_580x572px7.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96130" y="490784"/>
            <a:ext cx="1786270" cy="1761632"/>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6"/>
          <p:cNvSpPr>
            <a:spLocks noChangeArrowheads="1"/>
          </p:cNvSpPr>
          <p:nvPr/>
        </p:nvSpPr>
        <p:spPr bwMode="auto">
          <a:xfrm>
            <a:off x="1952846" y="2219996"/>
            <a:ext cx="7391400" cy="3733800"/>
          </a:xfrm>
          <a:prstGeom prst="rect">
            <a:avLst/>
          </a:prstGeom>
          <a:solidFill>
            <a:schemeClr val="accent3">
              <a:lumMod val="40000"/>
              <a:lumOff val="60000"/>
            </a:schemeClr>
          </a:solidFill>
          <a:ln w="9525">
            <a:solidFill>
              <a:schemeClr val="tx1"/>
            </a:solidFill>
            <a:miter lim="800000"/>
            <a:headEnd/>
            <a:tailEnd/>
          </a:ln>
        </p:spPr>
        <p:txBody>
          <a:bodyPr wrap="none" anchor="ct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eaLnBrk="1" hangingPunct="1"/>
            <a:endParaRPr lang="en-US" altLang="en-US"/>
          </a:p>
        </p:txBody>
      </p:sp>
      <p:sp>
        <p:nvSpPr>
          <p:cNvPr id="9" name="Line 7"/>
          <p:cNvSpPr>
            <a:spLocks noChangeShapeType="1"/>
          </p:cNvSpPr>
          <p:nvPr/>
        </p:nvSpPr>
        <p:spPr bwMode="auto">
          <a:xfrm>
            <a:off x="1952846" y="3972596"/>
            <a:ext cx="7391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 name="Line 8"/>
          <p:cNvSpPr>
            <a:spLocks noChangeShapeType="1"/>
          </p:cNvSpPr>
          <p:nvPr/>
        </p:nvSpPr>
        <p:spPr bwMode="auto">
          <a:xfrm>
            <a:off x="4010246" y="2219996"/>
            <a:ext cx="0" cy="3733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 name="Text Box 9"/>
          <p:cNvSpPr txBox="1">
            <a:spLocks noChangeArrowheads="1"/>
          </p:cNvSpPr>
          <p:nvPr/>
        </p:nvSpPr>
        <p:spPr bwMode="auto">
          <a:xfrm>
            <a:off x="2029046" y="2524796"/>
            <a:ext cx="1905000" cy="1200150"/>
          </a:xfrm>
          <a:prstGeom prst="rect">
            <a:avLst/>
          </a:prstGeom>
          <a:solidFill>
            <a:schemeClr val="accent3">
              <a:lumMod val="40000"/>
              <a:lumOff val="60000"/>
            </a:schemeClr>
          </a:solidFill>
          <a:ln>
            <a:noFill/>
          </a:ln>
        </p:spPr>
        <p:txBody>
          <a:bodyPr>
            <a:spAutoFit/>
          </a:bodyP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spcBef>
                <a:spcPct val="50000"/>
              </a:spcBef>
            </a:pPr>
            <a:r>
              <a:rPr lang="en-US" altLang="en-US" sz="1800" b="1"/>
              <a:t>Degree of standardization of supplier’s products </a:t>
            </a:r>
          </a:p>
        </p:txBody>
      </p:sp>
      <p:sp>
        <p:nvSpPr>
          <p:cNvPr id="12" name="Text Box 10"/>
          <p:cNvSpPr txBox="1">
            <a:spLocks noChangeArrowheads="1"/>
          </p:cNvSpPr>
          <p:nvPr/>
        </p:nvSpPr>
        <p:spPr bwMode="auto">
          <a:xfrm>
            <a:off x="2029046" y="4353596"/>
            <a:ext cx="1905000" cy="923925"/>
          </a:xfrm>
          <a:prstGeom prst="rect">
            <a:avLst/>
          </a:prstGeom>
          <a:solidFill>
            <a:schemeClr val="accent3">
              <a:lumMod val="40000"/>
              <a:lumOff val="60000"/>
            </a:schemeClr>
          </a:solidFill>
          <a:ln>
            <a:noFill/>
          </a:ln>
        </p:spPr>
        <p:txBody>
          <a:bodyPr>
            <a:spAutoFit/>
          </a:bodyP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spcBef>
                <a:spcPct val="50000"/>
              </a:spcBef>
            </a:pPr>
            <a:r>
              <a:rPr lang="en-US" altLang="en-US" sz="1800" b="1"/>
              <a:t>Threat of backward integration</a:t>
            </a:r>
          </a:p>
        </p:txBody>
      </p:sp>
      <p:sp>
        <p:nvSpPr>
          <p:cNvPr id="13" name="Text Box 13"/>
          <p:cNvSpPr txBox="1">
            <a:spLocks noChangeArrowheads="1"/>
          </p:cNvSpPr>
          <p:nvPr/>
        </p:nvSpPr>
        <p:spPr bwMode="auto">
          <a:xfrm>
            <a:off x="4086446" y="4429796"/>
            <a:ext cx="5181600" cy="923925"/>
          </a:xfrm>
          <a:prstGeom prst="rect">
            <a:avLst/>
          </a:prstGeom>
          <a:solidFill>
            <a:schemeClr val="accent3">
              <a:lumMod val="40000"/>
              <a:lumOff val="60000"/>
            </a:schemeClr>
          </a:solidFill>
          <a:ln>
            <a:noFill/>
          </a:ln>
        </p:spPr>
        <p:txBody>
          <a:bodyPr>
            <a:spAutoFit/>
          </a:bodyP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spcBef>
                <a:spcPct val="50000"/>
              </a:spcBef>
            </a:pPr>
            <a:r>
              <a:rPr lang="en-US" altLang="en-US" sz="1800" b="1"/>
              <a:t>The power of buyers is enhanced if there is a credible threat that the buyer might enter the supplier’s industry.</a:t>
            </a:r>
          </a:p>
        </p:txBody>
      </p:sp>
      <p:sp>
        <p:nvSpPr>
          <p:cNvPr id="14" name="Text Box 14"/>
          <p:cNvSpPr txBox="1">
            <a:spLocks noChangeArrowheads="1"/>
          </p:cNvSpPr>
          <p:nvPr/>
        </p:nvSpPr>
        <p:spPr bwMode="auto">
          <a:xfrm>
            <a:off x="4315046" y="2600996"/>
            <a:ext cx="4800600" cy="923925"/>
          </a:xfrm>
          <a:prstGeom prst="rect">
            <a:avLst/>
          </a:prstGeom>
          <a:solidFill>
            <a:schemeClr val="accent3">
              <a:lumMod val="40000"/>
              <a:lumOff val="60000"/>
            </a:schemeClr>
          </a:solidFill>
          <a:ln>
            <a:noFill/>
          </a:ln>
        </p:spPr>
        <p:txBody>
          <a:bodyPr>
            <a:spAutoFit/>
          </a:bodyP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spcBef>
                <a:spcPct val="50000"/>
              </a:spcBef>
            </a:pPr>
            <a:r>
              <a:rPr lang="en-US" altLang="en-US" sz="1800" b="1"/>
              <a:t>The degree to which a supplier’s product differs from its competitors affects the buyer’s bargaining power.  </a:t>
            </a:r>
          </a:p>
        </p:txBody>
      </p:sp>
    </p:spTree>
    <p:extLst>
      <p:ext uri="{BB962C8B-B14F-4D97-AF65-F5344CB8AC3E}">
        <p14:creationId xmlns:p14="http://schemas.microsoft.com/office/powerpoint/2010/main" val="775638490"/>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sz="2000" b="1" u="sng" dirty="0"/>
              <a:t>First Application of the Model</a:t>
            </a:r>
          </a:p>
          <a:p>
            <a:pPr>
              <a:buFont typeface="Wingdings" panose="05000000000000000000" pitchFamily="2" charset="2"/>
              <a:buChar char="§"/>
            </a:pPr>
            <a:r>
              <a:rPr lang="en-US" sz="2000" dirty="0"/>
              <a:t>The five forces model can be used to assess the attractiveness of an industry by determining the level of threat to industry profitability for each of the forces.</a:t>
            </a:r>
          </a:p>
          <a:p>
            <a:pPr>
              <a:buFont typeface="Wingdings" panose="05000000000000000000" pitchFamily="2" charset="2"/>
              <a:buChar char="§"/>
            </a:pPr>
            <a:r>
              <a:rPr lang="en-US" sz="2000" dirty="0"/>
              <a:t>If a firm fills out the form shown on the next slide and several of the threats to industry profitability are high, the firm may want to reconsider entering the industry or think carefully about the position it would occupy.</a:t>
            </a:r>
          </a:p>
          <a:p>
            <a:pPr marL="0" indent="0">
              <a:buNone/>
            </a:pPr>
            <a:endParaRPr lang="en-US" sz="2000" b="1" u="sng" dirty="0" smtClean="0"/>
          </a:p>
          <a:p>
            <a:pPr marL="0" indent="0">
              <a:buNone/>
            </a:pPr>
            <a:endParaRPr lang="en-US" sz="2000" b="1" u="sng" dirty="0" smtClean="0"/>
          </a:p>
          <a:p>
            <a:pPr>
              <a:buFont typeface="Wingdings" panose="05000000000000000000" pitchFamily="2" charset="2"/>
              <a:buChar char="§"/>
            </a:pPr>
            <a:endParaRPr lang="en-US" sz="2000" dirty="0"/>
          </a:p>
        </p:txBody>
      </p:sp>
      <p:sp>
        <p:nvSpPr>
          <p:cNvPr id="4" name="Title 3"/>
          <p:cNvSpPr>
            <a:spLocks noGrp="1"/>
          </p:cNvSpPr>
          <p:nvPr>
            <p:ph type="title"/>
          </p:nvPr>
        </p:nvSpPr>
        <p:spPr/>
        <p:txBody>
          <a:bodyPr/>
          <a:lstStyle/>
          <a:p>
            <a:r>
              <a:rPr lang="en-US" dirty="0"/>
              <a:t>Ba 260 Lecture 6</a:t>
            </a:r>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December 16, 2015</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24</a:t>
            </a:fld>
            <a:endParaRPr lang="en-US" altLang="en-US"/>
          </a:p>
        </p:txBody>
      </p:sp>
      <p:pic>
        <p:nvPicPr>
          <p:cNvPr id="7" name="Picture 2" descr="http://cdn2.business2community.com/wp-content/uploads/2014/09/The_Five_Forces_580x572px7.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24084" y="1371600"/>
            <a:ext cx="4146698" cy="40895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4121359"/>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Ba 260 Lecture 6</a:t>
            </a:r>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December 16, 2015</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25</a:t>
            </a:fld>
            <a:endParaRPr lang="en-US" alt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41675" y="2040842"/>
            <a:ext cx="5911702" cy="3841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p:nvPr/>
        </p:nvSpPr>
        <p:spPr>
          <a:xfrm>
            <a:off x="2278912" y="1545935"/>
            <a:ext cx="7237228" cy="313932"/>
          </a:xfrm>
          <a:prstGeom prst="rect">
            <a:avLst/>
          </a:prstGeom>
        </p:spPr>
        <p:txBody>
          <a:bodyPr wrap="square">
            <a:spAutoFit/>
          </a:bodyPr>
          <a:lstStyle/>
          <a:p>
            <a:pPr algn="ctr" eaLnBrk="1" hangingPunct="1">
              <a:lnSpc>
                <a:spcPct val="80000"/>
              </a:lnSpc>
              <a:spcBef>
                <a:spcPct val="50000"/>
              </a:spcBef>
            </a:pPr>
            <a:r>
              <a:rPr lang="en-US" altLang="en-US" dirty="0"/>
              <a:t>Assessing Industry Attractiveness Using the Five Forces Model</a:t>
            </a:r>
          </a:p>
        </p:txBody>
      </p:sp>
    </p:spTree>
    <p:extLst>
      <p:ext uri="{BB962C8B-B14F-4D97-AF65-F5344CB8AC3E}">
        <p14:creationId xmlns:p14="http://schemas.microsoft.com/office/powerpoint/2010/main" val="2731126372"/>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sz="2000" b="1" u="sng" dirty="0"/>
              <a:t>Second Application of the Model</a:t>
            </a:r>
          </a:p>
          <a:p>
            <a:pPr>
              <a:buFont typeface="Wingdings" panose="05000000000000000000" pitchFamily="2" charset="2"/>
              <a:buChar char="§"/>
            </a:pPr>
            <a:r>
              <a:rPr lang="en-US" sz="2000" dirty="0"/>
              <a:t>The second way a new firm can apply the five forces model to help determine whether it should enter an industry is by using the model to answer several key questions.</a:t>
            </a:r>
          </a:p>
          <a:p>
            <a:pPr>
              <a:buFont typeface="Wingdings" panose="05000000000000000000" pitchFamily="2" charset="2"/>
              <a:buChar char="§"/>
            </a:pPr>
            <a:r>
              <a:rPr lang="en-US" sz="2000" dirty="0"/>
              <a:t>The questions are shown in the figure on the next slide, and help a firm project the potential success of a new venture in a particular industry.</a:t>
            </a:r>
          </a:p>
          <a:p>
            <a:pPr marL="0" indent="0">
              <a:buNone/>
            </a:pPr>
            <a:endParaRPr lang="en-US" sz="2000" dirty="0"/>
          </a:p>
          <a:p>
            <a:pPr marL="0" indent="0">
              <a:buNone/>
            </a:pPr>
            <a:endParaRPr lang="en-US" sz="2000" b="1" u="sng" dirty="0" smtClean="0"/>
          </a:p>
          <a:p>
            <a:pPr marL="0" indent="0">
              <a:buNone/>
            </a:pPr>
            <a:endParaRPr lang="en-US" sz="2000" b="1" u="sng" dirty="0" smtClean="0"/>
          </a:p>
          <a:p>
            <a:pPr>
              <a:buFont typeface="Wingdings" panose="05000000000000000000" pitchFamily="2" charset="2"/>
              <a:buChar char="§"/>
            </a:pPr>
            <a:endParaRPr lang="en-US" sz="2000" dirty="0"/>
          </a:p>
        </p:txBody>
      </p:sp>
      <p:sp>
        <p:nvSpPr>
          <p:cNvPr id="4" name="Title 3"/>
          <p:cNvSpPr>
            <a:spLocks noGrp="1"/>
          </p:cNvSpPr>
          <p:nvPr>
            <p:ph type="title"/>
          </p:nvPr>
        </p:nvSpPr>
        <p:spPr/>
        <p:txBody>
          <a:bodyPr/>
          <a:lstStyle/>
          <a:p>
            <a:r>
              <a:rPr lang="en-US" dirty="0"/>
              <a:t>Ba 260 Lecture 6</a:t>
            </a:r>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December 16, 2015</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26</a:t>
            </a:fld>
            <a:endParaRPr lang="en-US" altLang="en-US"/>
          </a:p>
        </p:txBody>
      </p:sp>
      <p:pic>
        <p:nvPicPr>
          <p:cNvPr id="7" name="Picture 2" descr="http://cdn2.business2community.com/wp-content/uploads/2014/09/The_Five_Forces_580x572px7.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24084" y="1371600"/>
            <a:ext cx="4146698" cy="40895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7968057"/>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Ba 260 Lecture 6</a:t>
            </a:r>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December 16, 2015</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27</a:t>
            </a:fld>
            <a:endParaRPr lang="en-US" alt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7921" y="1761461"/>
            <a:ext cx="8077200" cy="407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77470500"/>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sz="2000" b="1" dirty="0"/>
              <a:t>Industry Types and </a:t>
            </a:r>
            <a:r>
              <a:rPr lang="en-US" sz="2000" b="1" dirty="0" smtClean="0"/>
              <a:t>the </a:t>
            </a:r>
            <a:r>
              <a:rPr lang="en-US" sz="2000" b="1" dirty="0"/>
              <a:t>Opportunities They </a:t>
            </a:r>
            <a:r>
              <a:rPr lang="en-US" sz="2000" b="1" dirty="0" smtClean="0"/>
              <a:t>Offer</a:t>
            </a:r>
          </a:p>
          <a:p>
            <a:pPr>
              <a:buFont typeface="Wingdings" panose="05000000000000000000" pitchFamily="2" charset="2"/>
              <a:buChar char="§"/>
            </a:pPr>
            <a:r>
              <a:rPr lang="en-US" sz="2000" dirty="0"/>
              <a:t>Emerging Industries</a:t>
            </a:r>
          </a:p>
          <a:p>
            <a:pPr lvl="1">
              <a:buFont typeface="Wingdings" panose="05000000000000000000" pitchFamily="2" charset="2"/>
              <a:buChar char="§"/>
            </a:pPr>
            <a:r>
              <a:rPr lang="en-US" sz="1600" dirty="0"/>
              <a:t>Industries in which standard operating procedures have yet to be developed.</a:t>
            </a:r>
          </a:p>
          <a:p>
            <a:pPr lvl="1">
              <a:buFont typeface="Wingdings" panose="05000000000000000000" pitchFamily="2" charset="2"/>
              <a:buChar char="§"/>
            </a:pPr>
            <a:r>
              <a:rPr lang="en-US" sz="1600" dirty="0"/>
              <a:t>Opportunity: First-mover advantage</a:t>
            </a:r>
          </a:p>
          <a:p>
            <a:pPr>
              <a:buFont typeface="Wingdings" panose="05000000000000000000" pitchFamily="2" charset="2"/>
              <a:buChar char="§"/>
            </a:pPr>
            <a:r>
              <a:rPr lang="en-US" sz="2000" dirty="0"/>
              <a:t>Fragmented Industries</a:t>
            </a:r>
          </a:p>
          <a:p>
            <a:pPr lvl="1">
              <a:buFont typeface="Wingdings" panose="05000000000000000000" pitchFamily="2" charset="2"/>
              <a:buChar char="§"/>
            </a:pPr>
            <a:r>
              <a:rPr lang="en-US" sz="1600" dirty="0"/>
              <a:t>Industries that are characterized by a large number of firms of approximately equal size.</a:t>
            </a:r>
          </a:p>
          <a:p>
            <a:pPr lvl="1">
              <a:buFont typeface="Wingdings" panose="05000000000000000000" pitchFamily="2" charset="2"/>
              <a:buChar char="§"/>
            </a:pPr>
            <a:r>
              <a:rPr lang="en-US" sz="1600" dirty="0"/>
              <a:t>Opportunity: Consolidation</a:t>
            </a:r>
          </a:p>
          <a:p>
            <a:pPr marL="0" indent="0">
              <a:buNone/>
            </a:pPr>
            <a:endParaRPr lang="en-US" sz="2000" b="1" dirty="0"/>
          </a:p>
        </p:txBody>
      </p:sp>
      <p:sp>
        <p:nvSpPr>
          <p:cNvPr id="4" name="Title 3"/>
          <p:cNvSpPr>
            <a:spLocks noGrp="1"/>
          </p:cNvSpPr>
          <p:nvPr>
            <p:ph type="title"/>
          </p:nvPr>
        </p:nvSpPr>
        <p:spPr/>
        <p:txBody>
          <a:bodyPr/>
          <a:lstStyle/>
          <a:p>
            <a:r>
              <a:rPr lang="en-US" dirty="0"/>
              <a:t>Ba 260 Lecture 6</a:t>
            </a:r>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December 16, 2015</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28</a:t>
            </a:fld>
            <a:endParaRPr lang="en-US" altLang="en-US"/>
          </a:p>
        </p:txBody>
      </p:sp>
    </p:spTree>
    <p:extLst>
      <p:ext uri="{BB962C8B-B14F-4D97-AF65-F5344CB8AC3E}">
        <p14:creationId xmlns:p14="http://schemas.microsoft.com/office/powerpoint/2010/main" val="587579400"/>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Ba 260 Lecture 6</a:t>
            </a:r>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December 16, 2015</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2</a:t>
            </a:fld>
            <a:endParaRPr lang="en-US" altLang="en-US"/>
          </a:p>
        </p:txBody>
      </p:sp>
      <p:sp>
        <p:nvSpPr>
          <p:cNvPr id="3" name="Rectangle 2"/>
          <p:cNvSpPr/>
          <p:nvPr/>
        </p:nvSpPr>
        <p:spPr>
          <a:xfrm>
            <a:off x="4629224" y="1277311"/>
            <a:ext cx="2806217" cy="461665"/>
          </a:xfrm>
          <a:prstGeom prst="rect">
            <a:avLst/>
          </a:prstGeom>
        </p:spPr>
        <p:txBody>
          <a:bodyPr wrap="none">
            <a:spAutoFit/>
          </a:bodyPr>
          <a:lstStyle/>
          <a:p>
            <a:r>
              <a:rPr lang="en-US" altLang="en-US" sz="2400" b="1" dirty="0">
                <a:latin typeface="Calibri" panose="020F0502020204030204" pitchFamily="34" charset="0"/>
              </a:rPr>
              <a:t>Three Key Questions</a:t>
            </a:r>
            <a:endParaRPr lang="en-US" sz="2400" b="1" dirty="0">
              <a:latin typeface="Calibri" panose="020F0502020204030204" pitchFamily="34" charset="0"/>
            </a:endParaRPr>
          </a:p>
        </p:txBody>
      </p:sp>
      <p:sp>
        <p:nvSpPr>
          <p:cNvPr id="7" name="Rectangle 6"/>
          <p:cNvSpPr/>
          <p:nvPr/>
        </p:nvSpPr>
        <p:spPr>
          <a:xfrm>
            <a:off x="2984332" y="1738976"/>
            <a:ext cx="6096000" cy="646331"/>
          </a:xfrm>
          <a:prstGeom prst="rect">
            <a:avLst/>
          </a:prstGeom>
        </p:spPr>
        <p:txBody>
          <a:bodyPr>
            <a:spAutoFit/>
          </a:bodyPr>
          <a:lstStyle/>
          <a:p>
            <a:pPr algn="ctr" eaLnBrk="1" hangingPunct="1">
              <a:spcBef>
                <a:spcPct val="50000"/>
              </a:spcBef>
            </a:pPr>
            <a:r>
              <a:rPr lang="en-US" altLang="en-US" dirty="0">
                <a:latin typeface="Calibri" panose="020F0502020204030204" pitchFamily="34" charset="0"/>
              </a:rPr>
              <a:t>When studying an industry, an entrepreneur must answer three questions before pursuing the idea of starting a firm.</a:t>
            </a:r>
          </a:p>
        </p:txBody>
      </p:sp>
      <p:sp>
        <p:nvSpPr>
          <p:cNvPr id="8" name="Rectangle 10"/>
          <p:cNvSpPr>
            <a:spLocks noChangeArrowheads="1"/>
          </p:cNvSpPr>
          <p:nvPr/>
        </p:nvSpPr>
        <p:spPr bwMode="auto">
          <a:xfrm>
            <a:off x="1765132" y="2566282"/>
            <a:ext cx="2438400" cy="2743200"/>
          </a:xfrm>
          <a:prstGeom prst="rect">
            <a:avLst/>
          </a:prstGeom>
          <a:solidFill>
            <a:schemeClr val="accent4">
              <a:lumMod val="20000"/>
              <a:lumOff val="80000"/>
            </a:schemeClr>
          </a:solidFill>
          <a:ln w="9525">
            <a:solidFill>
              <a:schemeClr val="tx1"/>
            </a:solidFill>
            <a:miter lim="800000"/>
            <a:headEnd/>
            <a:tailEnd/>
          </a:ln>
        </p:spPr>
        <p:txBody>
          <a:bodyPr wrap="none" anchor="ct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r>
              <a:rPr lang="en-US" altLang="en-US" sz="2000" dirty="0"/>
              <a:t>Is the industry</a:t>
            </a:r>
          </a:p>
          <a:p>
            <a:pPr algn="ctr" eaLnBrk="1" hangingPunct="1"/>
            <a:r>
              <a:rPr lang="en-US" altLang="en-US" sz="2000" dirty="0"/>
              <a:t>accessible—in other</a:t>
            </a:r>
          </a:p>
          <a:p>
            <a:pPr algn="ctr" eaLnBrk="1" hangingPunct="1"/>
            <a:r>
              <a:rPr lang="en-US" altLang="en-US" sz="2000" dirty="0"/>
              <a:t>words, is it is realistic</a:t>
            </a:r>
          </a:p>
          <a:p>
            <a:pPr algn="ctr" eaLnBrk="1" hangingPunct="1"/>
            <a:r>
              <a:rPr lang="en-US" altLang="en-US" sz="2000" dirty="0"/>
              <a:t>place for a new </a:t>
            </a:r>
          </a:p>
          <a:p>
            <a:pPr algn="ctr" eaLnBrk="1" hangingPunct="1"/>
            <a:r>
              <a:rPr lang="en-US" altLang="en-US" sz="2000" dirty="0"/>
              <a:t>venture to enter?</a:t>
            </a:r>
          </a:p>
        </p:txBody>
      </p:sp>
      <p:sp>
        <p:nvSpPr>
          <p:cNvPr id="9" name="Rectangle 11"/>
          <p:cNvSpPr>
            <a:spLocks noChangeArrowheads="1"/>
          </p:cNvSpPr>
          <p:nvPr/>
        </p:nvSpPr>
        <p:spPr bwMode="auto">
          <a:xfrm>
            <a:off x="7861132" y="2566282"/>
            <a:ext cx="2438400" cy="2743200"/>
          </a:xfrm>
          <a:prstGeom prst="rect">
            <a:avLst/>
          </a:prstGeom>
          <a:solidFill>
            <a:schemeClr val="accent4">
              <a:lumMod val="20000"/>
              <a:lumOff val="80000"/>
            </a:schemeClr>
          </a:solidFill>
          <a:ln w="9525">
            <a:solidFill>
              <a:schemeClr val="tx1"/>
            </a:solidFill>
            <a:miter lim="800000"/>
            <a:headEnd/>
            <a:tailEnd/>
          </a:ln>
        </p:spPr>
        <p:txBody>
          <a:bodyPr wrap="none" anchor="ct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r>
              <a:rPr lang="en-US" altLang="en-US" sz="2000"/>
              <a:t>Are there positions in </a:t>
            </a:r>
          </a:p>
          <a:p>
            <a:pPr algn="ctr" eaLnBrk="1" hangingPunct="1"/>
            <a:r>
              <a:rPr lang="en-US" altLang="en-US" sz="2000"/>
              <a:t>the industry that avoid</a:t>
            </a:r>
          </a:p>
          <a:p>
            <a:pPr algn="ctr" eaLnBrk="1" hangingPunct="1"/>
            <a:r>
              <a:rPr lang="en-US" altLang="en-US" sz="2000"/>
              <a:t>some of the negative</a:t>
            </a:r>
          </a:p>
          <a:p>
            <a:pPr algn="ctr" eaLnBrk="1" hangingPunct="1"/>
            <a:r>
              <a:rPr lang="en-US" altLang="en-US" sz="2000"/>
              <a:t>attributes of the </a:t>
            </a:r>
          </a:p>
          <a:p>
            <a:pPr algn="ctr" eaLnBrk="1" hangingPunct="1"/>
            <a:r>
              <a:rPr lang="en-US" altLang="en-US" sz="2000"/>
              <a:t>industry as a whole?</a:t>
            </a:r>
          </a:p>
        </p:txBody>
      </p:sp>
      <p:sp>
        <p:nvSpPr>
          <p:cNvPr id="10" name="Rectangle 12"/>
          <p:cNvSpPr>
            <a:spLocks noChangeArrowheads="1"/>
          </p:cNvSpPr>
          <p:nvPr/>
        </p:nvSpPr>
        <p:spPr bwMode="auto">
          <a:xfrm>
            <a:off x="4813132" y="2566282"/>
            <a:ext cx="2438400" cy="2743200"/>
          </a:xfrm>
          <a:prstGeom prst="rect">
            <a:avLst/>
          </a:prstGeom>
          <a:solidFill>
            <a:schemeClr val="accent4">
              <a:lumMod val="20000"/>
              <a:lumOff val="80000"/>
            </a:schemeClr>
          </a:solidFill>
          <a:ln w="9525">
            <a:solidFill>
              <a:schemeClr val="tx1"/>
            </a:solidFill>
            <a:miter lim="800000"/>
            <a:headEnd/>
            <a:tailEnd/>
          </a:ln>
        </p:spPr>
        <p:txBody>
          <a:bodyPr wrap="none" anchor="ct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r>
              <a:rPr lang="en-US" altLang="en-US" sz="2000"/>
              <a:t>Does the industry</a:t>
            </a:r>
          </a:p>
          <a:p>
            <a:pPr algn="ctr" eaLnBrk="1" hangingPunct="1"/>
            <a:r>
              <a:rPr lang="en-US" altLang="en-US" sz="2000"/>
              <a:t>contain markets that</a:t>
            </a:r>
          </a:p>
          <a:p>
            <a:pPr algn="ctr" eaLnBrk="1" hangingPunct="1"/>
            <a:r>
              <a:rPr lang="en-US" altLang="en-US" sz="2000"/>
              <a:t>are ripe for innovation</a:t>
            </a:r>
          </a:p>
          <a:p>
            <a:pPr algn="ctr" eaLnBrk="1" hangingPunct="1"/>
            <a:r>
              <a:rPr lang="en-US" altLang="en-US" sz="2000"/>
              <a:t>or are underserved?</a:t>
            </a:r>
          </a:p>
        </p:txBody>
      </p:sp>
      <p:sp>
        <p:nvSpPr>
          <p:cNvPr id="11" name="Line 14"/>
          <p:cNvSpPr>
            <a:spLocks noChangeShapeType="1"/>
          </p:cNvSpPr>
          <p:nvPr/>
        </p:nvSpPr>
        <p:spPr bwMode="auto">
          <a:xfrm>
            <a:off x="1765132" y="3023482"/>
            <a:ext cx="2438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 name="Line 15"/>
          <p:cNvSpPr>
            <a:spLocks noChangeShapeType="1"/>
          </p:cNvSpPr>
          <p:nvPr/>
        </p:nvSpPr>
        <p:spPr bwMode="auto">
          <a:xfrm>
            <a:off x="4813132" y="3023482"/>
            <a:ext cx="2438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 name="Line 16"/>
          <p:cNvSpPr>
            <a:spLocks noChangeShapeType="1"/>
          </p:cNvSpPr>
          <p:nvPr/>
        </p:nvSpPr>
        <p:spPr bwMode="auto">
          <a:xfrm>
            <a:off x="7861132" y="3023482"/>
            <a:ext cx="2438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 name="Text Box 17"/>
          <p:cNvSpPr txBox="1">
            <a:spLocks noChangeArrowheads="1"/>
          </p:cNvSpPr>
          <p:nvPr/>
        </p:nvSpPr>
        <p:spPr bwMode="auto">
          <a:xfrm>
            <a:off x="1841332" y="2566282"/>
            <a:ext cx="2362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spcBef>
                <a:spcPct val="50000"/>
              </a:spcBef>
            </a:pPr>
            <a:r>
              <a:rPr lang="en-US" altLang="en-US" sz="2000" dirty="0"/>
              <a:t>Question 1</a:t>
            </a:r>
          </a:p>
        </p:txBody>
      </p:sp>
      <p:sp>
        <p:nvSpPr>
          <p:cNvPr id="15" name="Text Box 18"/>
          <p:cNvSpPr txBox="1">
            <a:spLocks noChangeArrowheads="1"/>
          </p:cNvSpPr>
          <p:nvPr/>
        </p:nvSpPr>
        <p:spPr bwMode="auto">
          <a:xfrm>
            <a:off x="7861132" y="2566282"/>
            <a:ext cx="2362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spcBef>
                <a:spcPct val="50000"/>
              </a:spcBef>
            </a:pPr>
            <a:r>
              <a:rPr lang="en-US" altLang="en-US" sz="2000"/>
              <a:t>Question 3</a:t>
            </a:r>
          </a:p>
        </p:txBody>
      </p:sp>
      <p:sp>
        <p:nvSpPr>
          <p:cNvPr id="16" name="Text Box 19"/>
          <p:cNvSpPr txBox="1">
            <a:spLocks noChangeArrowheads="1"/>
          </p:cNvSpPr>
          <p:nvPr/>
        </p:nvSpPr>
        <p:spPr bwMode="auto">
          <a:xfrm>
            <a:off x="4813132" y="2566282"/>
            <a:ext cx="2362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spcBef>
                <a:spcPct val="50000"/>
              </a:spcBef>
            </a:pPr>
            <a:r>
              <a:rPr lang="en-US" altLang="en-US" sz="2000"/>
              <a:t>Question 2</a:t>
            </a:r>
          </a:p>
        </p:txBody>
      </p:sp>
    </p:spTree>
    <p:extLst>
      <p:ext uri="{BB962C8B-B14F-4D97-AF65-F5344CB8AC3E}">
        <p14:creationId xmlns:p14="http://schemas.microsoft.com/office/powerpoint/2010/main" val="734853964"/>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sz="2000" b="1" dirty="0"/>
              <a:t>Industry Types and </a:t>
            </a:r>
            <a:r>
              <a:rPr lang="en-US" sz="2000" b="1" dirty="0" smtClean="0"/>
              <a:t>the </a:t>
            </a:r>
            <a:r>
              <a:rPr lang="en-US" sz="2000" b="1" dirty="0"/>
              <a:t>Opportunities They </a:t>
            </a:r>
            <a:r>
              <a:rPr lang="en-US" sz="2000" b="1" dirty="0" smtClean="0"/>
              <a:t>Offer</a:t>
            </a:r>
          </a:p>
          <a:p>
            <a:pPr>
              <a:buFont typeface="Wingdings" panose="05000000000000000000" pitchFamily="2" charset="2"/>
              <a:buChar char="§"/>
            </a:pPr>
            <a:r>
              <a:rPr lang="en-US" sz="2000" dirty="0"/>
              <a:t>Mature Industries</a:t>
            </a:r>
          </a:p>
          <a:p>
            <a:pPr lvl="1">
              <a:buFont typeface="Wingdings" panose="05000000000000000000" pitchFamily="2" charset="2"/>
              <a:buChar char="§"/>
            </a:pPr>
            <a:r>
              <a:rPr lang="en-US" sz="1600" dirty="0"/>
              <a:t>Industries that are experiencing slow or no increase in demand.</a:t>
            </a:r>
          </a:p>
          <a:p>
            <a:pPr lvl="1">
              <a:buFont typeface="Wingdings" panose="05000000000000000000" pitchFamily="2" charset="2"/>
              <a:buChar char="§"/>
            </a:pPr>
            <a:r>
              <a:rPr lang="en-US" sz="1600" dirty="0"/>
              <a:t>Opportunities: Process innovation and after-sale service innovation</a:t>
            </a:r>
          </a:p>
          <a:p>
            <a:pPr>
              <a:buFont typeface="Wingdings" panose="05000000000000000000" pitchFamily="2" charset="2"/>
              <a:buChar char="§"/>
            </a:pPr>
            <a:r>
              <a:rPr lang="en-US" sz="2000" dirty="0"/>
              <a:t>Declining Industries</a:t>
            </a:r>
          </a:p>
          <a:p>
            <a:pPr lvl="1">
              <a:buFont typeface="Wingdings" panose="05000000000000000000" pitchFamily="2" charset="2"/>
              <a:buChar char="§"/>
            </a:pPr>
            <a:r>
              <a:rPr lang="en-US" sz="1600" dirty="0"/>
              <a:t>Industries that are experiencing a reduction in demand.</a:t>
            </a:r>
          </a:p>
          <a:p>
            <a:pPr lvl="1">
              <a:buFont typeface="Wingdings" panose="05000000000000000000" pitchFamily="2" charset="2"/>
              <a:buChar char="§"/>
            </a:pPr>
            <a:r>
              <a:rPr lang="en-US" sz="1600" dirty="0"/>
              <a:t>Opportunities: Leadership, establishing a niche market, and pursuing a cost reduction </a:t>
            </a:r>
            <a:r>
              <a:rPr lang="en-US" sz="1600" dirty="0" smtClean="0"/>
              <a:t>strategy</a:t>
            </a:r>
          </a:p>
          <a:p>
            <a:pPr>
              <a:buFont typeface="Wingdings" panose="05000000000000000000" pitchFamily="2" charset="2"/>
              <a:buChar char="§"/>
            </a:pPr>
            <a:r>
              <a:rPr lang="en-US" sz="2000" dirty="0"/>
              <a:t>Global Industries</a:t>
            </a:r>
          </a:p>
          <a:p>
            <a:pPr lvl="1">
              <a:buFont typeface="Wingdings" panose="05000000000000000000" pitchFamily="2" charset="2"/>
              <a:buChar char="§"/>
            </a:pPr>
            <a:r>
              <a:rPr lang="en-US" sz="1600" dirty="0"/>
              <a:t>Industries that are experiencing significant international sales.</a:t>
            </a:r>
          </a:p>
          <a:p>
            <a:pPr lvl="1">
              <a:buFont typeface="Wingdings" panose="05000000000000000000" pitchFamily="2" charset="2"/>
              <a:buChar char="§"/>
            </a:pPr>
            <a:r>
              <a:rPr lang="en-US" sz="1600" dirty="0"/>
              <a:t>Opportunities: </a:t>
            </a:r>
            <a:r>
              <a:rPr lang="en-US" sz="1600" dirty="0" err="1"/>
              <a:t>Multidomestic</a:t>
            </a:r>
            <a:r>
              <a:rPr lang="en-US" sz="1600" dirty="0"/>
              <a:t> and global strategies</a:t>
            </a:r>
          </a:p>
          <a:p>
            <a:pPr>
              <a:buFont typeface="Wingdings" panose="05000000000000000000" pitchFamily="2" charset="2"/>
              <a:buChar char="§"/>
            </a:pPr>
            <a:endParaRPr lang="en-US" dirty="0"/>
          </a:p>
          <a:p>
            <a:pPr lvl="1">
              <a:buFont typeface="Wingdings" panose="05000000000000000000" pitchFamily="2" charset="2"/>
              <a:buChar char="§"/>
            </a:pPr>
            <a:endParaRPr lang="en-US" sz="1600" dirty="0"/>
          </a:p>
          <a:p>
            <a:pPr marL="228600" lvl="1" indent="0">
              <a:buNone/>
            </a:pPr>
            <a:endParaRPr lang="en-US" sz="1600" b="1" dirty="0"/>
          </a:p>
        </p:txBody>
      </p:sp>
      <p:sp>
        <p:nvSpPr>
          <p:cNvPr id="4" name="Title 3"/>
          <p:cNvSpPr>
            <a:spLocks noGrp="1"/>
          </p:cNvSpPr>
          <p:nvPr>
            <p:ph type="title"/>
          </p:nvPr>
        </p:nvSpPr>
        <p:spPr/>
        <p:txBody>
          <a:bodyPr/>
          <a:lstStyle/>
          <a:p>
            <a:r>
              <a:rPr lang="en-US" dirty="0"/>
              <a:t>Ba 260 Lecture 6</a:t>
            </a:r>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December 16, 2015</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29</a:t>
            </a:fld>
            <a:endParaRPr lang="en-US" altLang="en-US"/>
          </a:p>
        </p:txBody>
      </p:sp>
    </p:spTree>
    <p:extLst>
      <p:ext uri="{BB962C8B-B14F-4D97-AF65-F5344CB8AC3E}">
        <p14:creationId xmlns:p14="http://schemas.microsoft.com/office/powerpoint/2010/main" val="4073570234"/>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0" y="1371600"/>
            <a:ext cx="4834270" cy="4343400"/>
          </a:xfrm>
        </p:spPr>
        <p:txBody>
          <a:bodyPr/>
          <a:lstStyle/>
          <a:p>
            <a:pPr marL="0" indent="0">
              <a:buNone/>
            </a:pPr>
            <a:r>
              <a:rPr lang="en-US" sz="2000" b="1" u="sng" dirty="0" smtClean="0"/>
              <a:t>Competitor Analysis</a:t>
            </a:r>
          </a:p>
          <a:p>
            <a:pPr marL="0" indent="0">
              <a:buNone/>
            </a:pPr>
            <a:r>
              <a:rPr lang="en-US" sz="2000" dirty="0"/>
              <a:t>What is a Competitor Analysis?</a:t>
            </a:r>
          </a:p>
          <a:p>
            <a:pPr>
              <a:buFont typeface="Wingdings" panose="05000000000000000000" pitchFamily="2" charset="2"/>
              <a:buChar char="§"/>
            </a:pPr>
            <a:r>
              <a:rPr lang="en-US" sz="2000" dirty="0"/>
              <a:t>A competitor analysis is a detailed analysis of a firm’s competition.  </a:t>
            </a:r>
          </a:p>
          <a:p>
            <a:pPr>
              <a:buFont typeface="Wingdings" panose="05000000000000000000" pitchFamily="2" charset="2"/>
              <a:buChar char="§"/>
            </a:pPr>
            <a:r>
              <a:rPr lang="en-US" sz="2000" dirty="0"/>
              <a:t>It helps a firm understand the positions of its major competitors and the opportunities that are available.</a:t>
            </a:r>
          </a:p>
          <a:p>
            <a:pPr>
              <a:buFont typeface="Wingdings" panose="05000000000000000000" pitchFamily="2" charset="2"/>
              <a:buChar char="§"/>
            </a:pPr>
            <a:r>
              <a:rPr lang="en-US" sz="2000" dirty="0"/>
              <a:t>A competitive analysis grid is a tool for organizing the information a firm collects about its competitors.</a:t>
            </a:r>
          </a:p>
          <a:p>
            <a:pPr marL="0" indent="0">
              <a:buNone/>
            </a:pPr>
            <a:endParaRPr lang="en-US" sz="2000" b="1" u="sng" dirty="0"/>
          </a:p>
        </p:txBody>
      </p:sp>
      <p:sp>
        <p:nvSpPr>
          <p:cNvPr id="4" name="Title 3"/>
          <p:cNvSpPr>
            <a:spLocks noGrp="1"/>
          </p:cNvSpPr>
          <p:nvPr>
            <p:ph type="title"/>
          </p:nvPr>
        </p:nvSpPr>
        <p:spPr/>
        <p:txBody>
          <a:bodyPr/>
          <a:lstStyle/>
          <a:p>
            <a:r>
              <a:rPr lang="en-US" dirty="0"/>
              <a:t>Ba 260 Lecture 6</a:t>
            </a:r>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December 16, 2015</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30</a:t>
            </a:fld>
            <a:endParaRPr lang="en-US" alt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82117" y="1711127"/>
            <a:ext cx="5900283" cy="16257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88957775"/>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sz="2000" b="1" u="sng" dirty="0" smtClean="0"/>
              <a:t>Competitor Analysis</a:t>
            </a:r>
          </a:p>
          <a:p>
            <a:pPr marL="0" indent="0">
              <a:buNone/>
            </a:pPr>
            <a:r>
              <a:rPr lang="en-US" sz="2000" dirty="0"/>
              <a:t>Collecting Competitive Intelligence</a:t>
            </a:r>
          </a:p>
          <a:p>
            <a:pPr>
              <a:buFont typeface="Wingdings" panose="05000000000000000000" pitchFamily="2" charset="2"/>
              <a:buChar char="§"/>
            </a:pPr>
            <a:r>
              <a:rPr lang="en-US" sz="2000" dirty="0"/>
              <a:t>To complete a competitive analysis grid, a firm must first understand the strategies and behaviors of its competitors.</a:t>
            </a:r>
          </a:p>
          <a:p>
            <a:pPr>
              <a:buFont typeface="Wingdings" panose="05000000000000000000" pitchFamily="2" charset="2"/>
              <a:buChar char="§"/>
            </a:pPr>
            <a:r>
              <a:rPr lang="en-US" sz="2000" dirty="0"/>
              <a:t>The information that is gathered by a firm to learn about its competitors is referred to as competitive intelligence.</a:t>
            </a:r>
          </a:p>
          <a:p>
            <a:pPr>
              <a:buFont typeface="Wingdings" panose="05000000000000000000" pitchFamily="2" charset="2"/>
              <a:buChar char="§"/>
            </a:pPr>
            <a:r>
              <a:rPr lang="en-US" sz="2000" dirty="0"/>
              <a:t>A new venture should take care that it collects competitive intelligence in a professional and ethical manner.</a:t>
            </a:r>
          </a:p>
          <a:p>
            <a:pPr marL="0" indent="0">
              <a:buNone/>
            </a:pPr>
            <a:endParaRPr lang="en-US" sz="2000" dirty="0"/>
          </a:p>
        </p:txBody>
      </p:sp>
      <p:sp>
        <p:nvSpPr>
          <p:cNvPr id="4" name="Title 3"/>
          <p:cNvSpPr>
            <a:spLocks noGrp="1"/>
          </p:cNvSpPr>
          <p:nvPr>
            <p:ph type="title"/>
          </p:nvPr>
        </p:nvSpPr>
        <p:spPr/>
        <p:txBody>
          <a:bodyPr/>
          <a:lstStyle/>
          <a:p>
            <a:r>
              <a:rPr lang="en-US" dirty="0"/>
              <a:t>Ba 260 Lecture 6</a:t>
            </a:r>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December 16, 2015</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31</a:t>
            </a:fld>
            <a:endParaRPr lang="en-US" altLang="en-US"/>
          </a:p>
        </p:txBody>
      </p:sp>
    </p:spTree>
    <p:extLst>
      <p:ext uri="{BB962C8B-B14F-4D97-AF65-F5344CB8AC3E}">
        <p14:creationId xmlns:p14="http://schemas.microsoft.com/office/powerpoint/2010/main" val="2881697302"/>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sz="2000" b="1" u="sng" dirty="0" smtClean="0"/>
              <a:t>Competitor Analysis</a:t>
            </a:r>
          </a:p>
          <a:p>
            <a:pPr marL="0" indent="0">
              <a:buNone/>
            </a:pPr>
            <a:r>
              <a:rPr lang="en-US" sz="2000" dirty="0"/>
              <a:t>Ethical ways to obtain information about competitors</a:t>
            </a:r>
          </a:p>
          <a:p>
            <a:pPr>
              <a:buFont typeface="Wingdings" panose="05000000000000000000" pitchFamily="2" charset="2"/>
              <a:buChar char="§"/>
            </a:pPr>
            <a:r>
              <a:rPr lang="en-US" sz="1800" dirty="0"/>
              <a:t>Attend conferences and trade shows.</a:t>
            </a:r>
          </a:p>
          <a:p>
            <a:pPr>
              <a:buFont typeface="Wingdings" panose="05000000000000000000" pitchFamily="2" charset="2"/>
              <a:buChar char="§"/>
            </a:pPr>
            <a:r>
              <a:rPr lang="en-US" sz="1800" dirty="0" smtClean="0"/>
              <a:t>Purchase </a:t>
            </a:r>
            <a:r>
              <a:rPr lang="en-US" sz="1800" dirty="0"/>
              <a:t>competitors’ products.</a:t>
            </a:r>
          </a:p>
          <a:p>
            <a:pPr>
              <a:buFont typeface="Wingdings" panose="05000000000000000000" pitchFamily="2" charset="2"/>
              <a:buChar char="§"/>
            </a:pPr>
            <a:r>
              <a:rPr lang="en-US" sz="1800" dirty="0" smtClean="0"/>
              <a:t>Study </a:t>
            </a:r>
            <a:r>
              <a:rPr lang="en-US" sz="1800" dirty="0"/>
              <a:t>competitors’ Web sites.</a:t>
            </a:r>
          </a:p>
          <a:p>
            <a:pPr>
              <a:buFont typeface="Wingdings" panose="05000000000000000000" pitchFamily="2" charset="2"/>
              <a:buChar char="§"/>
            </a:pPr>
            <a:r>
              <a:rPr lang="en-US" sz="1800" dirty="0" smtClean="0"/>
              <a:t>Set </a:t>
            </a:r>
            <a:r>
              <a:rPr lang="en-US" sz="1800" dirty="0"/>
              <a:t>up Google and Yahoo! e-mail alerts.</a:t>
            </a:r>
          </a:p>
          <a:p>
            <a:pPr>
              <a:buFont typeface="Wingdings" panose="05000000000000000000" pitchFamily="2" charset="2"/>
              <a:buChar char="§"/>
            </a:pPr>
            <a:r>
              <a:rPr lang="en-US" sz="1800" dirty="0" smtClean="0"/>
              <a:t>Read </a:t>
            </a:r>
            <a:r>
              <a:rPr lang="en-US" sz="1800" dirty="0"/>
              <a:t>industry-related books, magazines, and Web sites.</a:t>
            </a:r>
          </a:p>
          <a:p>
            <a:pPr>
              <a:buFont typeface="Wingdings" panose="05000000000000000000" pitchFamily="2" charset="2"/>
              <a:buChar char="§"/>
            </a:pPr>
            <a:r>
              <a:rPr lang="en-US" sz="1800" dirty="0" smtClean="0"/>
              <a:t>Talk </a:t>
            </a:r>
            <a:r>
              <a:rPr lang="en-US" sz="1800" dirty="0"/>
              <a:t>to customers about what motivated them to buy your </a:t>
            </a:r>
            <a:r>
              <a:rPr lang="en-US" sz="1800" dirty="0" smtClean="0"/>
              <a:t>product </a:t>
            </a:r>
            <a:r>
              <a:rPr lang="en-US" sz="1800" dirty="0"/>
              <a:t>as opposed to your competitor’s product.</a:t>
            </a:r>
          </a:p>
          <a:p>
            <a:pPr marL="0" indent="0">
              <a:buNone/>
            </a:pPr>
            <a:endParaRPr lang="en-US" sz="2000" dirty="0"/>
          </a:p>
        </p:txBody>
      </p:sp>
      <p:sp>
        <p:nvSpPr>
          <p:cNvPr id="4" name="Title 3"/>
          <p:cNvSpPr>
            <a:spLocks noGrp="1"/>
          </p:cNvSpPr>
          <p:nvPr>
            <p:ph type="title"/>
          </p:nvPr>
        </p:nvSpPr>
        <p:spPr/>
        <p:txBody>
          <a:bodyPr/>
          <a:lstStyle/>
          <a:p>
            <a:r>
              <a:rPr lang="en-US" dirty="0"/>
              <a:t>Ba 260 Lecture 6</a:t>
            </a:r>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December 16, 2015</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32</a:t>
            </a:fld>
            <a:endParaRPr lang="en-US" altLang="en-US"/>
          </a:p>
        </p:txBody>
      </p:sp>
    </p:spTree>
    <p:extLst>
      <p:ext uri="{BB962C8B-B14F-4D97-AF65-F5344CB8AC3E}">
        <p14:creationId xmlns:p14="http://schemas.microsoft.com/office/powerpoint/2010/main" val="3331063966"/>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0" y="1371600"/>
            <a:ext cx="3537098" cy="4343400"/>
          </a:xfrm>
        </p:spPr>
        <p:txBody>
          <a:bodyPr/>
          <a:lstStyle/>
          <a:p>
            <a:pPr marL="0" indent="0">
              <a:buNone/>
            </a:pPr>
            <a:r>
              <a:rPr lang="en-US" sz="2000" b="1" u="sng" dirty="0" smtClean="0"/>
              <a:t>Competitor Analysis</a:t>
            </a:r>
          </a:p>
          <a:p>
            <a:pPr marL="0" indent="0">
              <a:buNone/>
            </a:pPr>
            <a:r>
              <a:rPr lang="en-US" sz="2000" dirty="0"/>
              <a:t>Competitive Analysis Grid</a:t>
            </a:r>
          </a:p>
          <a:p>
            <a:pPr>
              <a:buFont typeface="Wingdings" panose="05000000000000000000" pitchFamily="2" charset="2"/>
              <a:buChar char="§"/>
            </a:pPr>
            <a:r>
              <a:rPr lang="en-US" sz="2000" dirty="0"/>
              <a:t>A tool for organizing the information a firm collects about its competitors</a:t>
            </a:r>
          </a:p>
          <a:p>
            <a:pPr>
              <a:buFont typeface="Wingdings" panose="05000000000000000000" pitchFamily="2" charset="2"/>
              <a:buChar char="§"/>
            </a:pPr>
            <a:r>
              <a:rPr lang="en-US" sz="2000" dirty="0"/>
              <a:t>A competitive analysis grid can help a firm see how it stacks up against its competitors, provide ideas for markets to pursue, and identify its primary sources of competitive advantage. </a:t>
            </a:r>
          </a:p>
          <a:p>
            <a:pPr marL="0" indent="0">
              <a:buNone/>
            </a:pPr>
            <a:endParaRPr lang="en-US" sz="2000" dirty="0"/>
          </a:p>
        </p:txBody>
      </p:sp>
      <p:sp>
        <p:nvSpPr>
          <p:cNvPr id="4" name="Title 3"/>
          <p:cNvSpPr>
            <a:spLocks noGrp="1"/>
          </p:cNvSpPr>
          <p:nvPr>
            <p:ph type="title"/>
          </p:nvPr>
        </p:nvSpPr>
        <p:spPr/>
        <p:txBody>
          <a:bodyPr/>
          <a:lstStyle/>
          <a:p>
            <a:r>
              <a:rPr lang="en-US" dirty="0"/>
              <a:t>Ba 260 Lecture 6</a:t>
            </a:r>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December 16, 2015</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33</a:t>
            </a:fld>
            <a:endParaRPr lang="en-US" alt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36043" y="1496484"/>
            <a:ext cx="6126126" cy="2845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89422559"/>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sz="2000" b="1" u="sng" dirty="0" smtClean="0"/>
              <a:t>The Nuclear Power Industry</a:t>
            </a:r>
          </a:p>
          <a:p>
            <a:pPr marL="0" indent="0">
              <a:buNone/>
            </a:pPr>
            <a:r>
              <a:rPr lang="en-US" sz="1800" b="1" dirty="0"/>
              <a:t>Porter’s Five Forces </a:t>
            </a:r>
          </a:p>
          <a:p>
            <a:pPr marL="0" indent="0">
              <a:buNone/>
            </a:pPr>
            <a:r>
              <a:rPr lang="en-US" sz="1800" b="1" dirty="0" smtClean="0"/>
              <a:t>PESTLE Analysis  </a:t>
            </a:r>
            <a:endParaRPr lang="en-US" sz="1800" dirty="0"/>
          </a:p>
          <a:p>
            <a:pPr marL="0" indent="0">
              <a:buNone/>
            </a:pPr>
            <a:endParaRPr lang="en-US" sz="2000" dirty="0"/>
          </a:p>
        </p:txBody>
      </p:sp>
      <p:sp>
        <p:nvSpPr>
          <p:cNvPr id="4" name="Title 3"/>
          <p:cNvSpPr>
            <a:spLocks noGrp="1"/>
          </p:cNvSpPr>
          <p:nvPr>
            <p:ph type="title"/>
          </p:nvPr>
        </p:nvSpPr>
        <p:spPr/>
        <p:txBody>
          <a:bodyPr/>
          <a:lstStyle/>
          <a:p>
            <a:r>
              <a:rPr lang="en-US" dirty="0"/>
              <a:t>Ba 260 Lecture 6</a:t>
            </a:r>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December 16, 2015</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34</a:t>
            </a:fld>
            <a:endParaRPr lang="en-US" altLang="en-US"/>
          </a:p>
        </p:txBody>
      </p:sp>
      <p:pic>
        <p:nvPicPr>
          <p:cNvPr id="1026" name="Picture 2" descr="Renewable Energy by Source diagram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68103" y="1371600"/>
            <a:ext cx="3198863" cy="35300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2171689"/>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sz="2000" b="1" u="sng" dirty="0" smtClean="0"/>
              <a:t>The Nuclear Power Industry</a:t>
            </a:r>
          </a:p>
          <a:p>
            <a:pPr marL="0" indent="0">
              <a:buNone/>
            </a:pPr>
            <a:r>
              <a:rPr lang="en-US" sz="1800" b="1" dirty="0"/>
              <a:t>Porter’s Five Forces </a:t>
            </a:r>
            <a:r>
              <a:rPr lang="en-US" sz="1800" b="1" dirty="0" smtClean="0"/>
              <a:t/>
            </a:r>
            <a:br>
              <a:rPr lang="en-US" sz="1800" b="1" dirty="0" smtClean="0"/>
            </a:br>
            <a:endParaRPr lang="en-US" sz="1800" b="1" dirty="0"/>
          </a:p>
          <a:p>
            <a:pPr marL="0" indent="0">
              <a:buNone/>
            </a:pPr>
            <a:r>
              <a:rPr lang="en-US" sz="1800" b="1" dirty="0" smtClean="0"/>
              <a:t>PESTLE Analysis  </a:t>
            </a:r>
            <a:endParaRPr lang="en-US" sz="1800" dirty="0"/>
          </a:p>
          <a:p>
            <a:pPr>
              <a:buFont typeface="Wingdings" panose="05000000000000000000" pitchFamily="2" charset="2"/>
              <a:buChar char="§"/>
            </a:pPr>
            <a:r>
              <a:rPr lang="en-US" sz="2000" dirty="0" smtClean="0"/>
              <a:t>Political</a:t>
            </a:r>
          </a:p>
          <a:p>
            <a:pPr>
              <a:buFont typeface="Wingdings" panose="05000000000000000000" pitchFamily="2" charset="2"/>
              <a:buChar char="§"/>
            </a:pPr>
            <a:r>
              <a:rPr lang="en-US" sz="2000" dirty="0" smtClean="0"/>
              <a:t>Economic</a:t>
            </a:r>
          </a:p>
          <a:p>
            <a:pPr>
              <a:buFont typeface="Wingdings" panose="05000000000000000000" pitchFamily="2" charset="2"/>
              <a:buChar char="§"/>
            </a:pPr>
            <a:r>
              <a:rPr lang="en-US" sz="2000" dirty="0" smtClean="0"/>
              <a:t>Social</a:t>
            </a:r>
          </a:p>
          <a:p>
            <a:pPr>
              <a:buFont typeface="Wingdings" panose="05000000000000000000" pitchFamily="2" charset="2"/>
              <a:buChar char="§"/>
            </a:pPr>
            <a:r>
              <a:rPr lang="en-US" sz="2000" dirty="0" smtClean="0"/>
              <a:t>Technological</a:t>
            </a:r>
          </a:p>
          <a:p>
            <a:pPr>
              <a:buFont typeface="Wingdings" panose="05000000000000000000" pitchFamily="2" charset="2"/>
              <a:buChar char="§"/>
            </a:pPr>
            <a:r>
              <a:rPr lang="en-US" sz="2000" dirty="0" smtClean="0"/>
              <a:t>Legal</a:t>
            </a:r>
          </a:p>
          <a:p>
            <a:pPr>
              <a:buFont typeface="Wingdings" panose="05000000000000000000" pitchFamily="2" charset="2"/>
              <a:buChar char="§"/>
            </a:pPr>
            <a:r>
              <a:rPr lang="en-US" sz="2000" dirty="0" smtClean="0"/>
              <a:t>Environmental</a:t>
            </a:r>
            <a:endParaRPr lang="en-US" sz="2000" dirty="0"/>
          </a:p>
        </p:txBody>
      </p:sp>
      <p:sp>
        <p:nvSpPr>
          <p:cNvPr id="4" name="Title 3"/>
          <p:cNvSpPr>
            <a:spLocks noGrp="1"/>
          </p:cNvSpPr>
          <p:nvPr>
            <p:ph type="title"/>
          </p:nvPr>
        </p:nvSpPr>
        <p:spPr/>
        <p:txBody>
          <a:bodyPr/>
          <a:lstStyle/>
          <a:p>
            <a:r>
              <a:rPr lang="en-US" dirty="0"/>
              <a:t>Ba 260 Lecture 6</a:t>
            </a:r>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December 16, 2015</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35</a:t>
            </a:fld>
            <a:endParaRPr lang="en-US" altLang="en-US"/>
          </a:p>
        </p:txBody>
      </p:sp>
      <p:pic>
        <p:nvPicPr>
          <p:cNvPr id="8194" name="Picture 2" descr="https://upload.wikimedia.org/wikipedia/commons/thumb/2/2b/Elements_of_Industry_Structure.svg/350px-Elements_of_Industry_Structure.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83842" y="1687846"/>
            <a:ext cx="3946525" cy="25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2176483"/>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0" y="1371600"/>
            <a:ext cx="4355805" cy="4343400"/>
          </a:xfrm>
        </p:spPr>
        <p:txBody>
          <a:bodyPr/>
          <a:lstStyle/>
          <a:p>
            <a:pPr marL="0" indent="0">
              <a:buNone/>
            </a:pPr>
            <a:r>
              <a:rPr lang="en-US" sz="2000" b="1" dirty="0"/>
              <a:t>How Industry and Firm-Level Factors</a:t>
            </a:r>
            <a:br>
              <a:rPr lang="en-US" sz="2000" b="1" dirty="0"/>
            </a:br>
            <a:r>
              <a:rPr lang="en-US" sz="2000" b="1" dirty="0"/>
              <a:t>Affect </a:t>
            </a:r>
            <a:r>
              <a:rPr lang="en-US" sz="2000" b="1" dirty="0" smtClean="0"/>
              <a:t>Performance</a:t>
            </a:r>
          </a:p>
          <a:p>
            <a:pPr marL="0" indent="0">
              <a:buNone/>
            </a:pPr>
            <a:r>
              <a:rPr lang="en-US" sz="1600" dirty="0"/>
              <a:t>Firm-Level Factors</a:t>
            </a:r>
          </a:p>
          <a:p>
            <a:pPr>
              <a:buFont typeface="Wingdings" panose="05000000000000000000" pitchFamily="2" charset="2"/>
              <a:buChar char="§"/>
            </a:pPr>
            <a:r>
              <a:rPr lang="en-US" sz="1600" dirty="0"/>
              <a:t>Include a firm’s assets, products, culture, teamwork among its employees, reputation, and other resources.</a:t>
            </a:r>
          </a:p>
          <a:p>
            <a:pPr marL="0" indent="0">
              <a:buNone/>
            </a:pPr>
            <a:r>
              <a:rPr lang="en-US" sz="1600" dirty="0"/>
              <a:t>Industry-Level Factors</a:t>
            </a:r>
          </a:p>
          <a:p>
            <a:pPr>
              <a:buFont typeface="Wingdings" panose="05000000000000000000" pitchFamily="2" charset="2"/>
              <a:buChar char="§"/>
            </a:pPr>
            <a:r>
              <a:rPr lang="en-US" sz="1600" dirty="0"/>
              <a:t>Include threat of new entrants, rivalry among existing firms, bargaining power of buyers, and related factors.</a:t>
            </a:r>
          </a:p>
          <a:p>
            <a:pPr marL="0" indent="0">
              <a:buNone/>
            </a:pPr>
            <a:r>
              <a:rPr lang="en-US" sz="1600" dirty="0"/>
              <a:t>Conclusion</a:t>
            </a:r>
          </a:p>
          <a:p>
            <a:pPr>
              <a:buFont typeface="Wingdings" panose="05000000000000000000" pitchFamily="2" charset="2"/>
              <a:buChar char="§"/>
            </a:pPr>
            <a:r>
              <a:rPr lang="en-US" sz="1600" dirty="0"/>
              <a:t>In various studies, researchers have found that from 8% to 30% of the variation in firm profitability is directly attributable to the industry in which a firm competes.</a:t>
            </a:r>
          </a:p>
          <a:p>
            <a:pPr marL="0" indent="0">
              <a:buNone/>
            </a:pPr>
            <a:endParaRPr lang="en-US" sz="2000" b="1" dirty="0"/>
          </a:p>
        </p:txBody>
      </p:sp>
      <p:sp>
        <p:nvSpPr>
          <p:cNvPr id="4" name="Title 3"/>
          <p:cNvSpPr>
            <a:spLocks noGrp="1"/>
          </p:cNvSpPr>
          <p:nvPr>
            <p:ph type="title"/>
          </p:nvPr>
        </p:nvSpPr>
        <p:spPr/>
        <p:txBody>
          <a:bodyPr/>
          <a:lstStyle/>
          <a:p>
            <a:r>
              <a:rPr lang="en-US" dirty="0"/>
              <a:t>Ba 260 Lecture 6</a:t>
            </a:r>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December 16, 2015</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3</a:t>
            </a:fld>
            <a:endParaRPr lang="en-US" altLang="en-US"/>
          </a:p>
        </p:txBody>
      </p:sp>
      <p:pic>
        <p:nvPicPr>
          <p:cNvPr id="1026" name="Picture 2" descr="http://cdn.smosh.com/sites/default/files/legacy.images/smosh-pit/4/redneck-5.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98502" y="1584474"/>
            <a:ext cx="2893692" cy="216882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www.macally.com/EN/blog/wp-content/uploads/2013/12/fifthavenue_gallery_image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25292" y="1584474"/>
            <a:ext cx="3155375" cy="1972109"/>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5326911" y="3838353"/>
            <a:ext cx="6153755" cy="338554"/>
          </a:xfrm>
          <a:prstGeom prst="rect">
            <a:avLst/>
          </a:prstGeom>
          <a:noFill/>
        </p:spPr>
        <p:txBody>
          <a:bodyPr wrap="square" rtlCol="0">
            <a:spAutoFit/>
          </a:bodyPr>
          <a:lstStyle/>
          <a:p>
            <a:r>
              <a:rPr lang="en-US" sz="1600" dirty="0" smtClean="0"/>
              <a:t>Firm factors can play a major role on the success of a firm,  </a:t>
            </a:r>
            <a:endParaRPr lang="en-US" sz="1600" dirty="0"/>
          </a:p>
        </p:txBody>
      </p:sp>
    </p:spTree>
    <p:extLst>
      <p:ext uri="{BB962C8B-B14F-4D97-AF65-F5344CB8AC3E}">
        <p14:creationId xmlns:p14="http://schemas.microsoft.com/office/powerpoint/2010/main" val="3871145504"/>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Ba 260 Lecture 6</a:t>
            </a:r>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December 16, 2015</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4</a:t>
            </a:fld>
            <a:endParaRPr lang="en-US" altLang="en-US"/>
          </a:p>
        </p:txBody>
      </p:sp>
      <p:sp>
        <p:nvSpPr>
          <p:cNvPr id="7" name="Rectangle 8"/>
          <p:cNvSpPr>
            <a:spLocks noChangeArrowheads="1"/>
          </p:cNvSpPr>
          <p:nvPr/>
        </p:nvSpPr>
        <p:spPr bwMode="auto">
          <a:xfrm>
            <a:off x="2252330" y="3005137"/>
            <a:ext cx="3276600" cy="1143000"/>
          </a:xfrm>
          <a:prstGeom prst="rect">
            <a:avLst/>
          </a:prstGeom>
          <a:solidFill>
            <a:schemeClr val="accent4">
              <a:lumMod val="20000"/>
              <a:lumOff val="80000"/>
            </a:schemeClr>
          </a:solidFill>
          <a:ln w="9525">
            <a:solidFill>
              <a:schemeClr val="tx1"/>
            </a:solidFill>
            <a:miter lim="800000"/>
            <a:headEnd/>
            <a:tailEnd/>
          </a:ln>
        </p:spPr>
        <p:txBody>
          <a:bodyPr wrap="none" anchor="ct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r>
              <a:rPr lang="en-US" altLang="en-US" sz="2400" dirty="0"/>
              <a:t>Study Environmental</a:t>
            </a:r>
          </a:p>
          <a:p>
            <a:pPr algn="ctr" eaLnBrk="1" hangingPunct="1"/>
            <a:r>
              <a:rPr lang="en-US" altLang="en-US" sz="2400" dirty="0"/>
              <a:t>and Business Trends</a:t>
            </a:r>
          </a:p>
        </p:txBody>
      </p:sp>
      <p:sp>
        <p:nvSpPr>
          <p:cNvPr id="8" name="Rectangle 8"/>
          <p:cNvSpPr>
            <a:spLocks noChangeArrowheads="1"/>
          </p:cNvSpPr>
          <p:nvPr/>
        </p:nvSpPr>
        <p:spPr bwMode="auto">
          <a:xfrm>
            <a:off x="6214730" y="3005137"/>
            <a:ext cx="3276600" cy="1143000"/>
          </a:xfrm>
          <a:prstGeom prst="rect">
            <a:avLst/>
          </a:prstGeom>
          <a:solidFill>
            <a:schemeClr val="accent4">
              <a:lumMod val="20000"/>
              <a:lumOff val="80000"/>
            </a:schemeClr>
          </a:solidFill>
          <a:ln w="9525">
            <a:solidFill>
              <a:schemeClr val="tx1"/>
            </a:solidFill>
            <a:miter lim="800000"/>
            <a:headEnd/>
            <a:tailEnd/>
          </a:ln>
        </p:spPr>
        <p:txBody>
          <a:bodyPr wrap="none" anchor="ct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r>
              <a:rPr lang="en-US" altLang="en-US" sz="2400" dirty="0"/>
              <a:t>The Five Competitive</a:t>
            </a:r>
          </a:p>
          <a:p>
            <a:pPr algn="ctr" eaLnBrk="1" hangingPunct="1"/>
            <a:r>
              <a:rPr lang="en-US" altLang="en-US" sz="2400" dirty="0"/>
              <a:t>Forces Model</a:t>
            </a:r>
          </a:p>
        </p:txBody>
      </p:sp>
      <p:sp>
        <p:nvSpPr>
          <p:cNvPr id="9" name="TextBox 8"/>
          <p:cNvSpPr txBox="1">
            <a:spLocks noChangeArrowheads="1"/>
          </p:cNvSpPr>
          <p:nvPr/>
        </p:nvSpPr>
        <p:spPr bwMode="auto">
          <a:xfrm>
            <a:off x="3166730" y="1938337"/>
            <a:ext cx="52578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r>
              <a:rPr lang="en-US" altLang="en-US" sz="2800" dirty="0">
                <a:latin typeface="Calibri" panose="020F0502020204030204" pitchFamily="34" charset="0"/>
              </a:rPr>
              <a:t>Assessing Industry Attractiveness</a:t>
            </a:r>
          </a:p>
        </p:txBody>
      </p:sp>
    </p:spTree>
    <p:extLst>
      <p:ext uri="{BB962C8B-B14F-4D97-AF65-F5344CB8AC3E}">
        <p14:creationId xmlns:p14="http://schemas.microsoft.com/office/powerpoint/2010/main" val="2230470320"/>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0" y="1371600"/>
            <a:ext cx="4791740" cy="4343400"/>
          </a:xfrm>
        </p:spPr>
        <p:txBody>
          <a:bodyPr/>
          <a:lstStyle/>
          <a:p>
            <a:pPr marL="0" indent="0">
              <a:buNone/>
            </a:pPr>
            <a:r>
              <a:rPr lang="en-US" sz="2000" b="1" dirty="0"/>
              <a:t>Studying Industry </a:t>
            </a:r>
            <a:r>
              <a:rPr lang="en-US" sz="2000" b="1" dirty="0" smtClean="0"/>
              <a:t>Trends</a:t>
            </a:r>
          </a:p>
          <a:p>
            <a:pPr marL="0" indent="0">
              <a:buNone/>
            </a:pPr>
            <a:r>
              <a:rPr lang="en-US" sz="1800" dirty="0"/>
              <a:t>Environmental Trends</a:t>
            </a:r>
          </a:p>
          <a:p>
            <a:pPr>
              <a:buFont typeface="Wingdings" panose="05000000000000000000" pitchFamily="2" charset="2"/>
              <a:buChar char="§"/>
            </a:pPr>
            <a:r>
              <a:rPr lang="en-US" sz="1800" dirty="0"/>
              <a:t>Include economic trends, social trends, technological advances, and political and regulatory changes.</a:t>
            </a:r>
          </a:p>
          <a:p>
            <a:pPr>
              <a:buFont typeface="Wingdings" panose="05000000000000000000" pitchFamily="2" charset="2"/>
              <a:buChar char="§"/>
            </a:pPr>
            <a:r>
              <a:rPr lang="en-US" sz="1800" dirty="0"/>
              <a:t>For example, industries that sell products to seniors are benefiting by the aging of the population.  </a:t>
            </a:r>
          </a:p>
          <a:p>
            <a:pPr marL="0" indent="0">
              <a:buNone/>
            </a:pPr>
            <a:r>
              <a:rPr lang="en-US" sz="1800" dirty="0"/>
              <a:t>Business Trends</a:t>
            </a:r>
          </a:p>
          <a:p>
            <a:pPr>
              <a:buFont typeface="Wingdings" panose="05000000000000000000" pitchFamily="2" charset="2"/>
              <a:buChar char="§"/>
            </a:pPr>
            <a:r>
              <a:rPr lang="en-US" sz="1800" dirty="0"/>
              <a:t>Other trends that impact an industry. </a:t>
            </a:r>
          </a:p>
          <a:p>
            <a:pPr>
              <a:buFont typeface="Wingdings" panose="05000000000000000000" pitchFamily="2" charset="2"/>
              <a:buChar char="§"/>
            </a:pPr>
            <a:r>
              <a:rPr lang="en-US" sz="1800" dirty="0"/>
              <a:t>For example, are profit margins in the industry increasing or falling? </a:t>
            </a:r>
            <a:endParaRPr lang="en-US" sz="1800" dirty="0" smtClean="0"/>
          </a:p>
          <a:p>
            <a:pPr>
              <a:buFont typeface="Wingdings" panose="05000000000000000000" pitchFamily="2" charset="2"/>
              <a:buChar char="§"/>
            </a:pPr>
            <a:r>
              <a:rPr lang="en-US" sz="1800" dirty="0" smtClean="0"/>
              <a:t>Is </a:t>
            </a:r>
            <a:r>
              <a:rPr lang="en-US" sz="1800" dirty="0"/>
              <a:t>innovation accelerating or waning? </a:t>
            </a:r>
            <a:endParaRPr lang="en-US" sz="1800" dirty="0" smtClean="0"/>
          </a:p>
          <a:p>
            <a:pPr>
              <a:buFont typeface="Wingdings" panose="05000000000000000000" pitchFamily="2" charset="2"/>
              <a:buChar char="§"/>
            </a:pPr>
            <a:r>
              <a:rPr lang="en-US" sz="1800" dirty="0" smtClean="0"/>
              <a:t>Are </a:t>
            </a:r>
            <a:r>
              <a:rPr lang="en-US" sz="1800" dirty="0"/>
              <a:t>input costs going up or down?</a:t>
            </a:r>
          </a:p>
          <a:p>
            <a:pPr marL="0" indent="0">
              <a:buNone/>
            </a:pPr>
            <a:endParaRPr lang="en-US" sz="2000" b="1" dirty="0"/>
          </a:p>
        </p:txBody>
      </p:sp>
      <p:sp>
        <p:nvSpPr>
          <p:cNvPr id="4" name="Title 3"/>
          <p:cNvSpPr>
            <a:spLocks noGrp="1"/>
          </p:cNvSpPr>
          <p:nvPr>
            <p:ph type="title"/>
          </p:nvPr>
        </p:nvSpPr>
        <p:spPr/>
        <p:txBody>
          <a:bodyPr/>
          <a:lstStyle/>
          <a:p>
            <a:r>
              <a:rPr lang="en-US" dirty="0"/>
              <a:t>Ba 260 Lecture 6</a:t>
            </a:r>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December 16, 2015</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5</a:t>
            </a:fld>
            <a:endParaRPr lang="en-US" altLang="en-US"/>
          </a:p>
        </p:txBody>
      </p:sp>
      <p:pic>
        <p:nvPicPr>
          <p:cNvPr id="2050" name="Picture 2" descr="http://in1.ccio.co/l8/C7/91/283867582732673198eQIS9cZEc.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94725" y="1044748"/>
            <a:ext cx="2195512" cy="3040912"/>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lenpenzo.com/blog/wp-content/uploads/2012/09/overpriced-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1093874"/>
            <a:ext cx="2206995" cy="294266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6096000" y="4221126"/>
            <a:ext cx="4323907" cy="1077218"/>
          </a:xfrm>
          <a:prstGeom prst="rect">
            <a:avLst/>
          </a:prstGeom>
          <a:noFill/>
        </p:spPr>
        <p:txBody>
          <a:bodyPr wrap="square" rtlCol="0">
            <a:spAutoFit/>
          </a:bodyPr>
          <a:lstStyle/>
          <a:p>
            <a:r>
              <a:rPr lang="en-US" sz="1600" dirty="0" smtClean="0"/>
              <a:t>A trend over the last 30 years is the increase in gas prices</a:t>
            </a:r>
          </a:p>
          <a:p>
            <a:pPr marL="285750" indent="-285750">
              <a:buFont typeface="Wingdings" panose="05000000000000000000" pitchFamily="2" charset="2"/>
              <a:buChar char="§"/>
            </a:pPr>
            <a:r>
              <a:rPr lang="en-US" sz="1600" dirty="0" smtClean="0"/>
              <a:t>Negative: Logistics</a:t>
            </a:r>
          </a:p>
          <a:p>
            <a:pPr marL="285750" indent="-285750">
              <a:buFont typeface="Wingdings" panose="05000000000000000000" pitchFamily="2" charset="2"/>
              <a:buChar char="§"/>
            </a:pPr>
            <a:r>
              <a:rPr lang="en-US" sz="1600" dirty="0" smtClean="0"/>
              <a:t>Positive: Tesla</a:t>
            </a:r>
            <a:endParaRPr lang="en-US" sz="1600" dirty="0"/>
          </a:p>
        </p:txBody>
      </p:sp>
    </p:spTree>
    <p:extLst>
      <p:ext uri="{BB962C8B-B14F-4D97-AF65-F5344CB8AC3E}">
        <p14:creationId xmlns:p14="http://schemas.microsoft.com/office/powerpoint/2010/main" val="872627038"/>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b="1" dirty="0" smtClean="0"/>
              <a:t>Porters Five Forces Model</a:t>
            </a:r>
          </a:p>
          <a:p>
            <a:pPr marL="0" indent="0">
              <a:buNone/>
            </a:pPr>
            <a:r>
              <a:rPr lang="en-US" sz="1800" dirty="0"/>
              <a:t>Explanation of the Five Forces Model</a:t>
            </a:r>
          </a:p>
          <a:p>
            <a:pPr>
              <a:buFont typeface="Wingdings" panose="05000000000000000000" pitchFamily="2" charset="2"/>
              <a:buChar char="§"/>
            </a:pPr>
            <a:r>
              <a:rPr lang="en-US" sz="1600" dirty="0"/>
              <a:t>The five competitive forces model is a framework for understanding the structure of an industry.</a:t>
            </a:r>
          </a:p>
          <a:p>
            <a:pPr>
              <a:buFont typeface="Wingdings" panose="05000000000000000000" pitchFamily="2" charset="2"/>
              <a:buChar char="§"/>
            </a:pPr>
            <a:r>
              <a:rPr lang="en-US" sz="1600" dirty="0"/>
              <a:t>The model is composed of the forces that determine industry profitability.</a:t>
            </a:r>
          </a:p>
          <a:p>
            <a:pPr>
              <a:buFont typeface="Wingdings" panose="05000000000000000000" pitchFamily="2" charset="2"/>
              <a:buChar char="§"/>
            </a:pPr>
            <a:r>
              <a:rPr lang="en-US" sz="1600" dirty="0"/>
              <a:t>They help determine the average rate of return for the firms in an industry.  </a:t>
            </a:r>
            <a:endParaRPr lang="en-US" sz="1600" dirty="0" smtClean="0"/>
          </a:p>
          <a:p>
            <a:pPr>
              <a:buFont typeface="Wingdings" panose="05000000000000000000" pitchFamily="2" charset="2"/>
              <a:buChar char="§"/>
            </a:pPr>
            <a:r>
              <a:rPr lang="en-US" sz="1600" dirty="0"/>
              <a:t>Each of the five forces impacts the average rate of return for the firms in an industry by applying pressure on industry profitability.</a:t>
            </a:r>
          </a:p>
          <a:p>
            <a:pPr>
              <a:buFont typeface="Wingdings" panose="05000000000000000000" pitchFamily="2" charset="2"/>
              <a:buChar char="§"/>
            </a:pPr>
            <a:r>
              <a:rPr lang="en-US" sz="1600" dirty="0"/>
              <a:t>Well managed firms try to position their firms in a way that avoids or diminishes these forces—in an attempt to beat the average rate of return of the industry.</a:t>
            </a:r>
          </a:p>
          <a:p>
            <a:pPr marL="0" indent="0">
              <a:buNone/>
            </a:pPr>
            <a:endParaRPr lang="en-US" sz="2000" dirty="0"/>
          </a:p>
        </p:txBody>
      </p:sp>
      <p:sp>
        <p:nvSpPr>
          <p:cNvPr id="4" name="Title 3"/>
          <p:cNvSpPr>
            <a:spLocks noGrp="1"/>
          </p:cNvSpPr>
          <p:nvPr>
            <p:ph type="title"/>
          </p:nvPr>
        </p:nvSpPr>
        <p:spPr/>
        <p:txBody>
          <a:bodyPr/>
          <a:lstStyle/>
          <a:p>
            <a:r>
              <a:rPr lang="en-US" dirty="0"/>
              <a:t>Ba 260 Lecture 6</a:t>
            </a:r>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December 16, 2015</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6</a:t>
            </a:fld>
            <a:endParaRPr lang="en-US" altLang="en-US"/>
          </a:p>
        </p:txBody>
      </p:sp>
      <p:pic>
        <p:nvPicPr>
          <p:cNvPr id="2050" name="Picture 2" descr="http://cdn2.business2community.com/wp-content/uploads/2014/09/The_Five_Forces_580x572px7.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24084" y="1371600"/>
            <a:ext cx="4146698" cy="40895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9250670"/>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sz="2000" b="1" u="sng" dirty="0" smtClean="0"/>
              <a:t>Threat of Substitutes</a:t>
            </a:r>
          </a:p>
          <a:p>
            <a:pPr>
              <a:buFont typeface="Wingdings" panose="05000000000000000000" pitchFamily="2" charset="2"/>
              <a:buChar char="§"/>
            </a:pPr>
            <a:r>
              <a:rPr lang="en-US" sz="2000" dirty="0"/>
              <a:t>The price that consumers are willing to pay for a product depends in part on the availability of substitute products.</a:t>
            </a:r>
          </a:p>
          <a:p>
            <a:pPr>
              <a:buFont typeface="Wingdings" panose="05000000000000000000" pitchFamily="2" charset="2"/>
              <a:buChar char="§"/>
            </a:pPr>
            <a:r>
              <a:rPr lang="en-US" sz="2000" dirty="0"/>
              <a:t>For example, there are few if any substitutes for prescription medicines, which is one of the reasons the pharmaceutical industry is so profitable.</a:t>
            </a:r>
          </a:p>
          <a:p>
            <a:pPr>
              <a:buFont typeface="Wingdings" panose="05000000000000000000" pitchFamily="2" charset="2"/>
              <a:buChar char="§"/>
            </a:pPr>
            <a:r>
              <a:rPr lang="en-US" sz="2000" dirty="0"/>
              <a:t>In contrast, when close substitutes for a product exist, industry profitability is suppressed, because consumers will opt out if the price gets too high. </a:t>
            </a:r>
          </a:p>
          <a:p>
            <a:pPr marL="0" indent="0">
              <a:buNone/>
            </a:pPr>
            <a:endParaRPr lang="en-US" sz="2000" b="1" u="sng" dirty="0" smtClean="0"/>
          </a:p>
          <a:p>
            <a:pPr>
              <a:buFont typeface="Wingdings" panose="05000000000000000000" pitchFamily="2" charset="2"/>
              <a:buChar char="§"/>
            </a:pPr>
            <a:endParaRPr lang="en-US" sz="2000" dirty="0"/>
          </a:p>
        </p:txBody>
      </p:sp>
      <p:sp>
        <p:nvSpPr>
          <p:cNvPr id="4" name="Title 3"/>
          <p:cNvSpPr>
            <a:spLocks noGrp="1"/>
          </p:cNvSpPr>
          <p:nvPr>
            <p:ph type="title"/>
          </p:nvPr>
        </p:nvSpPr>
        <p:spPr/>
        <p:txBody>
          <a:bodyPr/>
          <a:lstStyle/>
          <a:p>
            <a:r>
              <a:rPr lang="en-US" dirty="0"/>
              <a:t>Ba 260 Lecture 6</a:t>
            </a:r>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December 16, 2015</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7</a:t>
            </a:fld>
            <a:endParaRPr lang="en-US" altLang="en-US"/>
          </a:p>
        </p:txBody>
      </p:sp>
      <p:pic>
        <p:nvPicPr>
          <p:cNvPr id="7" name="Picture 2" descr="http://cdn2.business2community.com/wp-content/uploads/2014/09/The_Five_Forces_580x572px7.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24084" y="1371600"/>
            <a:ext cx="4146698" cy="40895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69253"/>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r>
              <a:rPr lang="en-US" sz="2000" b="1" u="sng" dirty="0" smtClean="0"/>
              <a:t>Threat of Substitutes</a:t>
            </a:r>
          </a:p>
          <a:p>
            <a:pPr>
              <a:buFont typeface="Wingdings" panose="05000000000000000000" pitchFamily="2" charset="2"/>
              <a:buChar char="§"/>
            </a:pPr>
            <a:r>
              <a:rPr lang="en-US" sz="2000" dirty="0"/>
              <a:t>The extent to which substitutes suppress the profitability of an industry depends on the propensity for buyers to substitute between alternatives.</a:t>
            </a:r>
          </a:p>
          <a:p>
            <a:pPr>
              <a:buFont typeface="Wingdings" panose="05000000000000000000" pitchFamily="2" charset="2"/>
              <a:buChar char="§"/>
            </a:pPr>
            <a:r>
              <a:rPr lang="en-US" sz="2000" dirty="0"/>
              <a:t>This is why firms in an industry often offer their customers amenities to reduce the likelihood that they will switch to a substitute product, even in light of a price increase. </a:t>
            </a:r>
          </a:p>
          <a:p>
            <a:pPr marL="0" indent="0">
              <a:buNone/>
            </a:pPr>
            <a:endParaRPr lang="en-US" sz="2000" b="1" u="sng" dirty="0" smtClean="0"/>
          </a:p>
          <a:p>
            <a:pPr marL="0" indent="0">
              <a:buNone/>
            </a:pPr>
            <a:endParaRPr lang="en-US" sz="2000" b="1" u="sng" dirty="0" smtClean="0"/>
          </a:p>
          <a:p>
            <a:pPr>
              <a:buFont typeface="Wingdings" panose="05000000000000000000" pitchFamily="2" charset="2"/>
              <a:buChar char="§"/>
            </a:pPr>
            <a:endParaRPr lang="en-US" sz="2000" dirty="0"/>
          </a:p>
        </p:txBody>
      </p:sp>
      <p:sp>
        <p:nvSpPr>
          <p:cNvPr id="4" name="Title 3"/>
          <p:cNvSpPr>
            <a:spLocks noGrp="1"/>
          </p:cNvSpPr>
          <p:nvPr>
            <p:ph type="title"/>
          </p:nvPr>
        </p:nvSpPr>
        <p:spPr/>
        <p:txBody>
          <a:bodyPr/>
          <a:lstStyle/>
          <a:p>
            <a:r>
              <a:rPr lang="en-US" dirty="0"/>
              <a:t>Ba 260 Lecture 6</a:t>
            </a:r>
          </a:p>
        </p:txBody>
      </p:sp>
      <p:sp>
        <p:nvSpPr>
          <p:cNvPr id="5" name="Date Placeholder 4"/>
          <p:cNvSpPr>
            <a:spLocks noGrp="1"/>
          </p:cNvSpPr>
          <p:nvPr>
            <p:ph type="dt" sz="half" idx="11"/>
          </p:nvPr>
        </p:nvSpPr>
        <p:spPr/>
        <p:txBody>
          <a:bodyPr/>
          <a:lstStyle/>
          <a:p>
            <a:pPr>
              <a:defRPr/>
            </a:pPr>
            <a:fld id="{D42A70D3-7765-422D-BE1A-1BAFE754A774}" type="datetime4">
              <a:rPr lang="en-US" altLang="en-US" smtClean="0"/>
              <a:pPr>
                <a:defRPr/>
              </a:pPr>
              <a:t>December 16, 2015</a:t>
            </a:fld>
            <a:endParaRPr lang="en-US" altLang="en-US"/>
          </a:p>
        </p:txBody>
      </p:sp>
      <p:sp>
        <p:nvSpPr>
          <p:cNvPr id="6" name="Slide Number Placeholder 5"/>
          <p:cNvSpPr>
            <a:spLocks noGrp="1"/>
          </p:cNvSpPr>
          <p:nvPr>
            <p:ph type="sldNum" sz="quarter" idx="12"/>
          </p:nvPr>
        </p:nvSpPr>
        <p:spPr/>
        <p:txBody>
          <a:bodyPr/>
          <a:lstStyle/>
          <a:p>
            <a:pPr>
              <a:defRPr/>
            </a:pPr>
            <a:fld id="{6E07B2F6-BFFF-46E7-B2D7-3602D923DDE9}" type="slidenum">
              <a:rPr lang="en-US" altLang="en-US" smtClean="0"/>
              <a:pPr>
                <a:defRPr/>
              </a:pPr>
              <a:t>8</a:t>
            </a:fld>
            <a:endParaRPr lang="en-US" altLang="en-US"/>
          </a:p>
        </p:txBody>
      </p:sp>
      <p:pic>
        <p:nvPicPr>
          <p:cNvPr id="7" name="Picture 2" descr="http://cdn2.business2community.com/wp-content/uploads/2014/09/The_Five_Forces_580x572px7.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24084" y="1371600"/>
            <a:ext cx="4146698" cy="40895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0115944"/>
      </p:ext>
    </p:extLst>
  </p:cSld>
  <p:clrMapOvr>
    <a:masterClrMapping/>
  </p:clrMapOvr>
  <p:transition>
    <p:fade/>
  </p:transition>
</p:sld>
</file>

<file path=ppt/theme/theme1.xml><?xml version="1.0" encoding="utf-8"?>
<a:theme xmlns:a="http://schemas.openxmlformats.org/drawingml/2006/main" name="OSU_Template">
  <a:themeElements>
    <a:clrScheme name="OSU Color Palette">
      <a:dk1>
        <a:srgbClr val="D85A1A"/>
      </a:dk1>
      <a:lt1>
        <a:srgbClr val="615042"/>
      </a:lt1>
      <a:dk2>
        <a:srgbClr val="9D601E"/>
      </a:dk2>
      <a:lt2>
        <a:srgbClr val="ABADA4"/>
      </a:lt2>
      <a:accent1>
        <a:srgbClr val="C6C0B7"/>
      </a:accent1>
      <a:accent2>
        <a:srgbClr val="6B859E"/>
      </a:accent2>
      <a:accent3>
        <a:srgbClr val="A7C4C9"/>
      </a:accent3>
      <a:accent4>
        <a:srgbClr val="F3D08E"/>
      </a:accent4>
      <a:accent5>
        <a:srgbClr val="B3BA35"/>
      </a:accent5>
      <a:accent6>
        <a:srgbClr val="561F4B"/>
      </a:accent6>
      <a:hlink>
        <a:srgbClr val="000000"/>
      </a:hlink>
      <a:folHlink>
        <a:srgbClr val="000000"/>
      </a:folHlink>
    </a:clrScheme>
    <a:fontScheme name="Blank Presentation">
      <a:majorFont>
        <a:latin typeface="Tahoma"/>
        <a:ea typeface="ＭＳ Ｐゴシック"/>
        <a:cs typeface=""/>
      </a:majorFont>
      <a:minorFont>
        <a:latin typeface="Palatino"/>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rgbClr val="999999"/>
            </a:solidFill>
            <a:effectLst/>
            <a:latin typeface="Arial" charset="0"/>
            <a:ea typeface="ＭＳ Ｐゴシック" pitchFamily="-96"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rgbClr val="999999"/>
            </a:solidFill>
            <a:effectLst/>
            <a:latin typeface="Arial" charset="0"/>
            <a:ea typeface="ＭＳ Ｐゴシック" pitchFamily="-96"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SU_Template_3_unlocked_16x9.pptx" id="{C318BF60-B0BB-4DBF-8E6E-1103FAD5F9E9}" vid="{C4DAC851-8987-4FA7-8428-ECE9E24E793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OSU_Template_3_unlocked_16x9</Template>
  <TotalTime>1008</TotalTime>
  <Words>2528</Words>
  <Application>Microsoft Office PowerPoint</Application>
  <PresentationFormat>Widescreen</PresentationFormat>
  <Paragraphs>349</Paragraphs>
  <Slides>36</Slides>
  <Notes>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36</vt:i4>
      </vt:variant>
    </vt:vector>
  </HeadingPairs>
  <TitlesOfParts>
    <vt:vector size="47" baseType="lpstr">
      <vt:lpstr>MS PGothic</vt:lpstr>
      <vt:lpstr>MS PGothic</vt:lpstr>
      <vt:lpstr>Arial</vt:lpstr>
      <vt:lpstr>Calibri</vt:lpstr>
      <vt:lpstr>Cambria</vt:lpstr>
      <vt:lpstr>Palatino</vt:lpstr>
      <vt:lpstr>Tahoma</vt:lpstr>
      <vt:lpstr>Times</vt:lpstr>
      <vt:lpstr>Times New Roman</vt:lpstr>
      <vt:lpstr>Wingdings</vt:lpstr>
      <vt:lpstr>OSU_Template</vt:lpstr>
      <vt:lpstr>PowerPoint Presentation</vt:lpstr>
      <vt:lpstr>Ba 260 Lecture 6</vt:lpstr>
      <vt:lpstr>Ba 260 Lecture 6</vt:lpstr>
      <vt:lpstr>Ba 260 Lecture 6</vt:lpstr>
      <vt:lpstr>Ba 260 Lecture 6</vt:lpstr>
      <vt:lpstr>Ba 260 Lecture 6</vt:lpstr>
      <vt:lpstr>Ba 260 Lecture 6</vt:lpstr>
      <vt:lpstr>Ba 260 Lecture 6</vt:lpstr>
      <vt:lpstr>Ba 260 Lecture 6</vt:lpstr>
      <vt:lpstr>Ba 260 Lecture 6</vt:lpstr>
      <vt:lpstr>Ba 260 Lecture 6</vt:lpstr>
      <vt:lpstr>Ba 260 Lecture 6</vt:lpstr>
      <vt:lpstr>Ba 260 Lecture 6</vt:lpstr>
      <vt:lpstr>Ba 260 Lecture 6</vt:lpstr>
      <vt:lpstr>Ba 260 Lecture 6</vt:lpstr>
      <vt:lpstr>Ba 260 Lecture 6</vt:lpstr>
      <vt:lpstr>Ba 260 Lecture 6</vt:lpstr>
      <vt:lpstr>Ba 260 Lecture 6</vt:lpstr>
      <vt:lpstr>Ba 260 Lecture 6</vt:lpstr>
      <vt:lpstr>Ba 260 Lecture 6</vt:lpstr>
      <vt:lpstr>Ba 260 Lecture 6</vt:lpstr>
      <vt:lpstr>Ba 260 Lecture 6</vt:lpstr>
      <vt:lpstr>Ba 260 Lecture 6</vt:lpstr>
      <vt:lpstr>Ba 260 Lecture 6</vt:lpstr>
      <vt:lpstr>Ba 260 Lecture 6</vt:lpstr>
      <vt:lpstr>Ba 260 Lecture 6</vt:lpstr>
      <vt:lpstr>Ba 260 Lecture 6</vt:lpstr>
      <vt:lpstr>Ba 260 Lecture 6</vt:lpstr>
      <vt:lpstr>Ba 260 Lecture 6</vt:lpstr>
      <vt:lpstr>Ba 260 Lecture 6</vt:lpstr>
      <vt:lpstr>Ba 260 Lecture 6</vt:lpstr>
      <vt:lpstr>Ba 260 Lecture 6</vt:lpstr>
      <vt:lpstr>Ba 260 Lecture 6</vt:lpstr>
      <vt:lpstr>Ba 260 Lecture 6</vt:lpstr>
      <vt:lpstr>Ba 260 Lecture 6</vt:lpstr>
      <vt:lpstr>Ba 260 Lecture 6</vt:lpstr>
    </vt:vector>
  </TitlesOfParts>
  <Company>Oregon State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Vasquez, David</dc:creator>
  <cp:lastModifiedBy>Vasquez, David</cp:lastModifiedBy>
  <cp:revision>128</cp:revision>
  <cp:lastPrinted>2015-06-15T21:41:48Z</cp:lastPrinted>
  <dcterms:created xsi:type="dcterms:W3CDTF">2015-04-25T20:13:14Z</dcterms:created>
  <dcterms:modified xsi:type="dcterms:W3CDTF">2015-12-16T21:35:00Z</dcterms:modified>
</cp:coreProperties>
</file>