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86" r:id="rId2"/>
    <p:sldId id="328" r:id="rId3"/>
    <p:sldId id="342" r:id="rId4"/>
    <p:sldId id="321" r:id="rId5"/>
    <p:sldId id="316" r:id="rId6"/>
    <p:sldId id="337" r:id="rId7"/>
    <p:sldId id="322" r:id="rId8"/>
    <p:sldId id="336" r:id="rId9"/>
    <p:sldId id="338" r:id="rId10"/>
    <p:sldId id="320" r:id="rId11"/>
    <p:sldId id="324" r:id="rId12"/>
    <p:sldId id="331" r:id="rId13"/>
  </p:sldIdLst>
  <p:sldSz cx="12192000" cy="6858000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 autoAdjust="0"/>
    <p:restoredTop sz="77445" autoAdjust="0"/>
  </p:normalViewPr>
  <p:slideViewPr>
    <p:cSldViewPr snapToGrid="0" snapToObjects="1">
      <p:cViewPr varScale="1">
        <p:scale>
          <a:sx n="90" d="100"/>
          <a:sy n="90" d="100"/>
        </p:scale>
        <p:origin x="153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8BCD2C-452B-4257-84E8-438A88AA7A18}" type="datetimeFigureOut">
              <a:rPr lang="en-US" altLang="en-US"/>
              <a:pPr>
                <a:defRPr/>
              </a:pPr>
              <a:t>7/3/2015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29D1E66-5FCE-45E8-933C-BCE9D672E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304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E9659B8-025A-484A-A951-B1F411373DA5}" type="datetimeFigureOut">
              <a:rPr lang="en-US" altLang="en-US"/>
              <a:pPr>
                <a:defRPr/>
              </a:pPr>
              <a:t>7/3/2015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8334D40-2BDF-4E8D-9462-42D9DAE57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43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https://www.youtube.com/watch?v=opNiKBP7hQo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5581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134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the </a:t>
            </a:r>
            <a:r>
              <a:rPr lang="en-US" smtClean="0"/>
              <a:t>tracking works:</a:t>
            </a:r>
            <a:r>
              <a:rPr lang="en-US" baseline="0" smtClean="0"/>
              <a:t> </a:t>
            </a:r>
            <a:endParaRPr lang="en-US" smtClean="0"/>
          </a:p>
          <a:p>
            <a:r>
              <a:rPr lang="en-US" dirty="0" smtClean="0"/>
              <a:t>https://developers.google.com/analytics/resources/concepts/gaConceptsTrackingOverview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875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082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9496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574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382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750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462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281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270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43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323763" cy="6958013"/>
          </a:xfrm>
          <a:prstGeom prst="rect">
            <a:avLst/>
          </a:prstGeom>
          <a:solidFill>
            <a:srgbClr val="FDFFF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79413" y="301625"/>
            <a:ext cx="11630025" cy="19843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55575"/>
            <a:ext cx="1477962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311" y="301752"/>
            <a:ext cx="8534400" cy="1371600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47040" y="1804308"/>
            <a:ext cx="8534400" cy="4572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Calibri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78884" y="2369374"/>
            <a:ext cx="41486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618567" y="2369374"/>
            <a:ext cx="36152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335434" y="2369373"/>
            <a:ext cx="3674229" cy="419735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563918" y="4495037"/>
            <a:ext cx="1669916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9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18567" y="4495037"/>
            <a:ext cx="1847851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30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78884" y="4495037"/>
            <a:ext cx="4148667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7361687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172A4-5616-4936-BF01-5FC24026BA39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6C7F3-8BA9-4D04-BE52-2829CA6DCD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1304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E162-0366-4510-BA8E-D536E892A121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50B7B-B0EF-43F0-94AA-03BBC403C4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3367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C5AEB-E039-4F24-9EEC-97BADDE6F4BA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36AF0-D832-402A-88D0-400C464DE3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064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A70D3-7765-422D-BE1A-1BAFE754A774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2F6-BFFF-46E7-B2D7-3602D923DD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357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67A8-B9CD-4583-9574-3FB06E199725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0DB0B-0FE5-4956-89DD-90B8D9B4F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58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07A60-C38B-49A3-8AE3-E18253920C0B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35C92-81C7-4B38-BD31-3E624B479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089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7B528-8234-4241-A561-25F6B99752D0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152C0-C521-4237-B365-702B48AE96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0465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A9A27-3375-4D82-8A8E-9AA3E9AE9121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E5CFF-0D6F-4542-8EF5-141E8F5DCC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80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72B8C-8E19-436C-BF3C-FCD14218F216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B0F87-3892-47EE-93AC-EF5F8D807D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950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4888F-702D-4239-8068-3D1E4930F000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029CC-0A83-4A3D-BC15-7A9F9A1B30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129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6479B-2BC0-4626-91C0-FE6BBCCAC509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FCDAD-A820-4EFD-992D-C0BC80B349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417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" y="1371599"/>
            <a:ext cx="109728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580D3-9DE6-41DD-A4F7-9917A41B13E0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EB8B-7B4A-410E-8C8B-2CB88432E1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393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7517B-D041-4644-8922-F2DE4A9DACB3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CA214-15B2-4058-B7CD-9B6162027E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022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1BA0C-0E22-4D34-A8B2-64C7F9123AA3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823C7-9A65-42D6-B83D-789BEBD0B4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721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01379-2F4D-4E5D-B507-8B5868FC1D5D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CD084-5612-4A41-99D7-945B78B2A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03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8D568-8E09-497E-9DCD-71F24DECEFBE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40F0E-7FA3-473D-90FB-091AD16242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9720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366713" y="246063"/>
            <a:ext cx="1145857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3238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609600" y="6354763"/>
            <a:ext cx="38608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172200"/>
            <a:ext cx="24384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7882534-CCEE-45A3-917E-6649B41F0D67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09600" y="5991225"/>
            <a:ext cx="487363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0708C07-DEEB-4C88-B07A-F5EE67F02D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650" y="5776913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bkd/awesome-d3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260: Lecture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b="1" dirty="0" smtClean="0"/>
              <a:t>Lecture 7: Technology</a:t>
            </a:r>
            <a:endParaRPr lang="en-US" sz="32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72B8C-8E19-436C-BF3C-FCD14218F216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EB0F87-3892-47EE-93AC-EF5F8D807D1B}" type="slidenum">
              <a:rPr lang="en-US" altLang="en-US" smtClean="0"/>
              <a:pPr>
                <a:defRPr/>
              </a:pPr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020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371600"/>
            <a:ext cx="5133475" cy="4343400"/>
          </a:xfrm>
        </p:spPr>
        <p:txBody>
          <a:bodyPr/>
          <a:lstStyle/>
          <a:p>
            <a:pPr indent="0"/>
            <a:r>
              <a:rPr lang="en-US" dirty="0"/>
              <a:t>Payment Options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Stripe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Paypal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Square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7 Technology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1028" name="Picture 4" descr="http://activerain.trulia.com/image_store/uploads/3/0/1/1/2/ar1184538389211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115" y="1371600"/>
            <a:ext cx="4331365" cy="309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5999" y="4463112"/>
            <a:ext cx="5057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Technology has helped smaller businesses conduct business at events like the Corvallis Fall Festival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34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371600"/>
            <a:ext cx="4834271" cy="4343400"/>
          </a:xfrm>
        </p:spPr>
        <p:txBody>
          <a:bodyPr/>
          <a:lstStyle/>
          <a:p>
            <a:r>
              <a:rPr lang="en-US" altLang="en-US" b="1" dirty="0" smtClean="0">
                <a:latin typeface="Calibri" panose="020F0502020204030204" pitchFamily="34" charset="0"/>
              </a:rPr>
              <a:t>Analytics and SEO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Calibri" panose="020F0502020204030204" pitchFamily="34" charset="0"/>
              </a:rPr>
              <a:t>Google Analytics 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Calibri" panose="020F0502020204030204" pitchFamily="34" charset="0"/>
              </a:rPr>
              <a:t>If you use WordPress they have plugins that can help you set this up</a:t>
            </a:r>
          </a:p>
          <a:p>
            <a:endParaRPr lang="en-US" altLang="en-US" b="1" dirty="0" smtClean="0">
              <a:latin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7 Technology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007" y="1371600"/>
            <a:ext cx="5352929" cy="296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19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371600"/>
            <a:ext cx="5133475" cy="4343400"/>
          </a:xfrm>
        </p:spPr>
        <p:txBody>
          <a:bodyPr/>
          <a:lstStyle/>
          <a:p>
            <a:r>
              <a:rPr lang="en-US" altLang="en-US" b="1" dirty="0" smtClean="0">
                <a:latin typeface="Calibri" panose="020F0502020204030204" pitchFamily="34" charset="0"/>
              </a:rPr>
              <a:t>Version Control</a:t>
            </a:r>
          </a:p>
          <a:p>
            <a:r>
              <a:rPr lang="en-US" altLang="en-US" sz="2000" dirty="0" err="1" smtClean="0">
                <a:latin typeface="Calibri" panose="020F0502020204030204" pitchFamily="34" charset="0"/>
              </a:rPr>
              <a:t>Git</a:t>
            </a:r>
            <a:r>
              <a:rPr lang="en-US" altLang="en-US" sz="2000" dirty="0" smtClean="0">
                <a:latin typeface="Calibri" panose="020F0502020204030204" pitchFamily="34" charset="0"/>
              </a:rPr>
              <a:t> </a:t>
            </a:r>
          </a:p>
          <a:p>
            <a:r>
              <a:rPr lang="en-US" altLang="en-US" sz="2000" dirty="0" smtClean="0">
                <a:latin typeface="Calibri" panose="020F0502020204030204" pitchFamily="34" charset="0"/>
              </a:rPr>
              <a:t>GitHub</a:t>
            </a:r>
          </a:p>
          <a:p>
            <a:r>
              <a:rPr lang="en-US" altLang="en-US" sz="2000" dirty="0" smtClean="0">
                <a:latin typeface="Calibri" panose="020F0502020204030204" pitchFamily="34" charset="0"/>
              </a:rPr>
              <a:t>Bit Bucket</a:t>
            </a:r>
          </a:p>
          <a:p>
            <a:r>
              <a:rPr lang="en-US" altLang="en-US" sz="2000" dirty="0" smtClean="0">
                <a:latin typeface="Calibri" panose="020F0502020204030204" pitchFamily="34" charset="0"/>
              </a:rPr>
              <a:t>SVN </a:t>
            </a:r>
          </a:p>
          <a:p>
            <a:r>
              <a:rPr lang="en-US" altLang="en-US" sz="2000" dirty="0" smtClean="0">
                <a:latin typeface="Calibri" panose="020F0502020204030204" pitchFamily="34" charset="0"/>
              </a:rPr>
              <a:t>Trending Repositories (</a:t>
            </a:r>
            <a:r>
              <a:rPr lang="en-US" altLang="en-US" sz="2000" dirty="0" smtClean="0">
                <a:latin typeface="Calibri" panose="020F0502020204030204" pitchFamily="34" charset="0"/>
                <a:hlinkClick r:id="rId3"/>
              </a:rPr>
              <a:t>Here</a:t>
            </a:r>
            <a:r>
              <a:rPr lang="en-US" altLang="en-US" sz="2000" dirty="0" smtClean="0">
                <a:latin typeface="Calibri" panose="020F0502020204030204" pitchFamily="34" charset="0"/>
              </a:rPr>
              <a:t>) </a:t>
            </a:r>
          </a:p>
          <a:p>
            <a:endParaRPr lang="en-US" altLang="en-US" sz="2000" dirty="0" smtClean="0">
              <a:latin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7 Technology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1026" name="Picture 2" descr="https://www.rosehosting.com/blog/wp-content/uploads/2014/05/how-to-install-and-set-up-git-on-ubuntu-14-04-lts-vp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859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3179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371600"/>
            <a:ext cx="5133475" cy="4343400"/>
          </a:xfrm>
        </p:spPr>
        <p:txBody>
          <a:bodyPr/>
          <a:lstStyle/>
          <a:p>
            <a:r>
              <a:rPr lang="en-US" altLang="en-US" b="1" dirty="0" smtClean="0">
                <a:latin typeface="Calibri" panose="020F0502020204030204" pitchFamily="34" charset="0"/>
              </a:rPr>
              <a:t>Fundamentals of a Web Page</a:t>
            </a:r>
          </a:p>
          <a:p>
            <a:r>
              <a:rPr lang="en-US" altLang="en-US" dirty="0" smtClean="0">
                <a:latin typeface="Calibri" panose="020F0502020204030204" pitchFamily="34" charset="0"/>
              </a:rPr>
              <a:t>HTML</a:t>
            </a:r>
          </a:p>
          <a:p>
            <a:r>
              <a:rPr lang="en-US" altLang="en-US" dirty="0" smtClean="0">
                <a:latin typeface="Calibri" panose="020F0502020204030204" pitchFamily="34" charset="0"/>
              </a:rPr>
              <a:t>CSS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7 Technology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503" y="1541721"/>
            <a:ext cx="5169526" cy="33909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54503" y="5018567"/>
            <a:ext cx="306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1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371600"/>
            <a:ext cx="5133475" cy="4343400"/>
          </a:xfrm>
        </p:spPr>
        <p:txBody>
          <a:bodyPr/>
          <a:lstStyle/>
          <a:p>
            <a:r>
              <a:rPr lang="en-US" altLang="en-US" b="1" dirty="0" smtClean="0">
                <a:latin typeface="Calibri" panose="020F0502020204030204" pitchFamily="34" charset="0"/>
              </a:rPr>
              <a:t>Design Environment</a:t>
            </a:r>
          </a:p>
          <a:p>
            <a:r>
              <a:rPr lang="en-US" altLang="en-US" dirty="0" smtClean="0">
                <a:latin typeface="Calibri" panose="020F0502020204030204" pitchFamily="34" charset="0"/>
              </a:rPr>
              <a:t>Cloud</a:t>
            </a:r>
          </a:p>
          <a:p>
            <a:r>
              <a:rPr lang="en-US" altLang="en-US" dirty="0" smtClean="0">
                <a:latin typeface="Calibri" panose="020F0502020204030204" pitchFamily="34" charset="0"/>
              </a:rPr>
              <a:t>Server</a:t>
            </a:r>
          </a:p>
          <a:p>
            <a:r>
              <a:rPr lang="en-US" altLang="en-US" dirty="0" smtClean="0">
                <a:latin typeface="Calibri" panose="020F0502020204030204" pitchFamily="34" charset="0"/>
              </a:rPr>
              <a:t>Clien</a:t>
            </a:r>
            <a:r>
              <a:rPr lang="en-US" altLang="en-US" dirty="0">
                <a:latin typeface="Calibri" panose="020F0502020204030204" pitchFamily="34" charset="0"/>
              </a:rPr>
              <a:t>t</a:t>
            </a:r>
            <a:endParaRPr lang="en-US" altLang="en-US" dirty="0" smtClean="0">
              <a:latin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7 Technology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122" name="Picture 2" descr="http://www.chainbridgetech.com/img/slides/logos/Jumbotron_Azure_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821" y="139020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5864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371600"/>
            <a:ext cx="5133475" cy="4343400"/>
          </a:xfrm>
        </p:spPr>
        <p:txBody>
          <a:bodyPr/>
          <a:lstStyle/>
          <a:p>
            <a:r>
              <a:rPr lang="en-US" b="1" dirty="0"/>
              <a:t>Web </a:t>
            </a:r>
            <a:r>
              <a:rPr lang="en-US" b="1" dirty="0" smtClean="0"/>
              <a:t>Development </a:t>
            </a:r>
            <a:endParaRPr lang="en-US" b="1" dirty="0"/>
          </a:p>
          <a:p>
            <a:pPr lvl="2"/>
            <a:r>
              <a:rPr lang="en-US" sz="2000" dirty="0" smtClean="0"/>
              <a:t>Client</a:t>
            </a:r>
            <a:endParaRPr lang="en-US" sz="2000" dirty="0"/>
          </a:p>
          <a:p>
            <a:pPr marL="57150" lvl="3" indent="-285750">
              <a:buFont typeface="Wingdings" panose="05000000000000000000" pitchFamily="2" charset="2"/>
              <a:buChar char="§"/>
            </a:pPr>
            <a:r>
              <a:rPr lang="en-US" dirty="0" smtClean="0"/>
              <a:t>HTML</a:t>
            </a:r>
            <a:endParaRPr lang="en-US" dirty="0"/>
          </a:p>
          <a:p>
            <a:pPr marL="57150" lvl="3" indent="-285750">
              <a:buFont typeface="Wingdings" panose="05000000000000000000" pitchFamily="2" charset="2"/>
              <a:buChar char="§"/>
            </a:pPr>
            <a:r>
              <a:rPr lang="en-US" dirty="0" smtClean="0"/>
              <a:t>CSS</a:t>
            </a:r>
          </a:p>
          <a:p>
            <a:pPr marL="57150" lvl="3" indent="-285750">
              <a:buFont typeface="Wingdings" panose="05000000000000000000" pitchFamily="2" charset="2"/>
              <a:buChar char="§"/>
            </a:pPr>
            <a:r>
              <a:rPr lang="en-US" dirty="0" err="1"/>
              <a:t>Javascript</a:t>
            </a:r>
            <a:endParaRPr lang="en-US" dirty="0"/>
          </a:p>
          <a:p>
            <a:pPr marL="57150" lvl="3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Jquery</a:t>
            </a:r>
            <a:endParaRPr lang="en-US" dirty="0"/>
          </a:p>
          <a:p>
            <a:pPr lvl="2"/>
            <a:r>
              <a:rPr lang="en-US" sz="2000" dirty="0"/>
              <a:t>Server</a:t>
            </a:r>
          </a:p>
          <a:p>
            <a:pPr marL="57150" lvl="3" indent="-285750">
              <a:buFont typeface="Wingdings" panose="05000000000000000000" pitchFamily="2" charset="2"/>
              <a:buChar char="§"/>
            </a:pPr>
            <a:r>
              <a:rPr lang="en-US" dirty="0"/>
              <a:t>PHP</a:t>
            </a:r>
          </a:p>
          <a:p>
            <a:pPr marL="57150" lvl="3" indent="-285750">
              <a:buFont typeface="Wingdings" panose="05000000000000000000" pitchFamily="2" charset="2"/>
              <a:buChar char="§"/>
            </a:pPr>
            <a:r>
              <a:rPr lang="en-US" dirty="0"/>
              <a:t>Java</a:t>
            </a:r>
          </a:p>
          <a:p>
            <a:pPr marL="57150" lvl="3" indent="-285750">
              <a:buFont typeface="Wingdings" panose="05000000000000000000" pitchFamily="2" charset="2"/>
              <a:buChar char="§"/>
            </a:pPr>
            <a:r>
              <a:rPr lang="en-US" dirty="0"/>
              <a:t>Python</a:t>
            </a:r>
          </a:p>
          <a:p>
            <a:pPr marL="57150" lvl="3" indent="-285750">
              <a:buFont typeface="Wingdings" panose="05000000000000000000" pitchFamily="2" charset="2"/>
              <a:buChar char="§"/>
            </a:pPr>
            <a:r>
              <a:rPr lang="en-US" dirty="0"/>
              <a:t>C# .NET</a:t>
            </a:r>
          </a:p>
          <a:p>
            <a:endParaRPr lang="en-US" altLang="en-US" b="1" dirty="0" smtClean="0">
              <a:latin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7 Technology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7" name="Picture 2" descr="https://encrypted-tbn1.gstatic.com/images?q=tbn:ANd9GcSl1X_kM2HvXpS-Fa5foFXmQ-uJ1AATA2qwrztYSCy93VlFjoh4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973" y="1485200"/>
            <a:ext cx="3338624" cy="175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411973" y="3391786"/>
            <a:ext cx="539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this looks old fashioned it is because it is an old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14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371600"/>
            <a:ext cx="5133475" cy="4343400"/>
          </a:xfrm>
        </p:spPr>
        <p:txBody>
          <a:bodyPr/>
          <a:lstStyle/>
          <a:p>
            <a:r>
              <a:rPr lang="en-US" altLang="en-US" b="1" dirty="0" smtClean="0">
                <a:latin typeface="Calibri" panose="020F0502020204030204" pitchFamily="34" charset="0"/>
              </a:rPr>
              <a:t>How you can get started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Calibri" panose="020F0502020204030204" pitchFamily="34" charset="0"/>
              </a:rPr>
              <a:t>ONID Space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Calibri" panose="020F0502020204030204" pitchFamily="34" charset="0"/>
              </a:rPr>
              <a:t>Hosting 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Calibri" panose="020F0502020204030204" pitchFamily="34" charset="0"/>
              </a:rPr>
              <a:t>Windows Apache MySQL PHP Server (WAMP, LAMP or AAMPs) </a:t>
            </a:r>
          </a:p>
          <a:p>
            <a:pPr indent="0"/>
            <a:endParaRPr lang="en-US" altLang="en-US" dirty="0" smtClean="0">
              <a:latin typeface="Calibri" panose="020F0502020204030204" pitchFamily="34" charset="0"/>
            </a:endParaRPr>
          </a:p>
          <a:p>
            <a:pPr indent="0"/>
            <a:r>
              <a:rPr lang="en-US" altLang="en-US" b="1" dirty="0" smtClean="0">
                <a:latin typeface="Calibri" panose="020F0502020204030204" pitchFamily="34" charset="0"/>
              </a:rPr>
              <a:t>Learning Tools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Calibri" panose="020F0502020204030204" pitchFamily="34" charset="0"/>
                <a:hlinkClick r:id="rId3"/>
              </a:rPr>
              <a:t>W3 Schools</a:t>
            </a:r>
            <a:r>
              <a:rPr lang="en-US" altLang="en-US" dirty="0" smtClean="0">
                <a:latin typeface="Calibri" panose="020F0502020204030204" pitchFamily="34" charset="0"/>
              </a:rPr>
              <a:t> </a:t>
            </a:r>
            <a:r>
              <a:rPr lang="en-US" altLang="en-US" sz="2000" dirty="0" smtClean="0">
                <a:latin typeface="Calibri" panose="020F0502020204030204" pitchFamily="34" charset="0"/>
              </a:rPr>
              <a:t>(Some programmers criticize this site, my personal thoughts are that it is better then many other sites out there you will find. Your best bet is solid courses or books)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</a:t>
            </a:r>
            <a:r>
              <a:rPr lang="en-US" dirty="0" smtClean="0"/>
              <a:t>Lecture 7 Technology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621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371600"/>
            <a:ext cx="5133475" cy="4343400"/>
          </a:xfrm>
        </p:spPr>
        <p:txBody>
          <a:bodyPr/>
          <a:lstStyle/>
          <a:p>
            <a:r>
              <a:rPr lang="en-US" sz="2800" b="1" dirty="0" smtClean="0"/>
              <a:t>Development Tools</a:t>
            </a:r>
            <a:endParaRPr lang="en-US" sz="2800" b="1" dirty="0"/>
          </a:p>
          <a:p>
            <a:pPr lvl="2"/>
            <a:r>
              <a:rPr lang="en-US" sz="2400" dirty="0" smtClean="0"/>
              <a:t>Building a Web page</a:t>
            </a:r>
          </a:p>
          <a:p>
            <a:pPr marL="114300" lvl="2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Notepad ++</a:t>
            </a:r>
          </a:p>
          <a:p>
            <a:pPr marL="114300" lvl="2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Dreamweaver</a:t>
            </a:r>
          </a:p>
          <a:p>
            <a:pPr marL="114300" lvl="2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Sublime Text Editor</a:t>
            </a:r>
          </a:p>
          <a:p>
            <a:pPr lvl="2"/>
            <a:endParaRPr lang="en-US" sz="1600" dirty="0" smtClean="0"/>
          </a:p>
          <a:p>
            <a:pPr marL="57150" lvl="3" indent="-285750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57150" lvl="3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57150" lvl="3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altLang="en-US" b="1" dirty="0" smtClean="0">
              <a:latin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7 Technology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093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371600"/>
            <a:ext cx="5133475" cy="4343400"/>
          </a:xfrm>
        </p:spPr>
        <p:txBody>
          <a:bodyPr/>
          <a:lstStyle/>
          <a:p>
            <a:r>
              <a:rPr lang="en-US" sz="2800" b="1" dirty="0"/>
              <a:t>Mobile</a:t>
            </a:r>
          </a:p>
          <a:p>
            <a:pPr lvl="1"/>
            <a:r>
              <a:rPr lang="en-US" sz="2400" dirty="0"/>
              <a:t>Native vs Non-native</a:t>
            </a:r>
          </a:p>
          <a:p>
            <a:pPr lvl="2"/>
            <a:r>
              <a:rPr lang="en-US" sz="2400" dirty="0" smtClean="0"/>
              <a:t>Apple </a:t>
            </a:r>
            <a:r>
              <a:rPr lang="en-US" sz="2400" dirty="0"/>
              <a:t>	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600" dirty="0"/>
              <a:t>Swift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600" dirty="0"/>
              <a:t>Objective C</a:t>
            </a:r>
          </a:p>
          <a:p>
            <a:pPr lvl="2"/>
            <a:r>
              <a:rPr lang="en-US" sz="2400" dirty="0"/>
              <a:t>Android	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600" dirty="0"/>
              <a:t>Java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600" dirty="0" smtClean="0"/>
              <a:t>XML</a:t>
            </a:r>
            <a:endParaRPr lang="en-US" sz="1600" dirty="0"/>
          </a:p>
          <a:p>
            <a:pPr lvl="3"/>
            <a:r>
              <a:rPr lang="en-US" sz="2400" dirty="0"/>
              <a:t>Non Native </a:t>
            </a:r>
            <a:endParaRPr lang="en-US" sz="2400" dirty="0" smtClean="0"/>
          </a:p>
          <a:p>
            <a:pPr marL="57150" lvl="3" indent="-285750">
              <a:buFont typeface="Wingdings" panose="05000000000000000000" pitchFamily="2" charset="2"/>
              <a:buChar char="§"/>
            </a:pPr>
            <a:r>
              <a:rPr lang="en-US" sz="1600" dirty="0"/>
              <a:t>HTML, CSS Web Technologies</a:t>
            </a:r>
          </a:p>
          <a:p>
            <a:pPr marL="57150" lvl="3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altLang="en-US" b="1" dirty="0" smtClean="0">
              <a:latin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7 Technology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2050" name="Picture 2" descr="http://www2.pcmag.com/media/images/381428-instagram-spring-2013.jpg?thumb=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85789"/>
            <a:ext cx="317182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596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371600"/>
            <a:ext cx="5133475" cy="4343400"/>
          </a:xfrm>
        </p:spPr>
        <p:txBody>
          <a:bodyPr/>
          <a:lstStyle/>
          <a:p>
            <a:r>
              <a:rPr lang="en-US" sz="2800" b="1" dirty="0" smtClean="0"/>
              <a:t>Mobile Development Tools</a:t>
            </a:r>
            <a:endParaRPr lang="en-US" sz="2800" b="1" dirty="0"/>
          </a:p>
          <a:p>
            <a:pPr lvl="2"/>
            <a:r>
              <a:rPr lang="en-US" sz="2400" dirty="0" smtClean="0"/>
              <a:t>Making an App </a:t>
            </a:r>
          </a:p>
          <a:p>
            <a:pPr lvl="2"/>
            <a:r>
              <a:rPr lang="en-US" sz="2000" dirty="0" smtClean="0"/>
              <a:t>Apple </a:t>
            </a:r>
            <a:r>
              <a:rPr lang="en-US" sz="2000" dirty="0"/>
              <a:t>	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600" dirty="0" smtClean="0"/>
              <a:t>X Code</a:t>
            </a:r>
          </a:p>
          <a:p>
            <a:pPr lvl="2"/>
            <a:r>
              <a:rPr lang="en-US" sz="2000" dirty="0" smtClean="0"/>
              <a:t>Android</a:t>
            </a:r>
            <a:r>
              <a:rPr lang="en-US" sz="2400" dirty="0" smtClean="0"/>
              <a:t>	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600" dirty="0" smtClean="0"/>
              <a:t>Was Eclipse IDE but now it is migrating to Android Studio </a:t>
            </a:r>
            <a:endParaRPr lang="en-US" sz="1600" dirty="0"/>
          </a:p>
          <a:p>
            <a:pPr lvl="3"/>
            <a:r>
              <a:rPr lang="en-US" sz="2000" dirty="0"/>
              <a:t>Non Native </a:t>
            </a:r>
          </a:p>
          <a:p>
            <a:pPr marL="57150" lvl="3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Same as web </a:t>
            </a:r>
          </a:p>
          <a:p>
            <a:pPr marL="57150" lvl="3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Build options Phone Gap (Adobe)</a:t>
            </a:r>
          </a:p>
          <a:p>
            <a:pPr marL="57150" lvl="3" indent="-285750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57150" lvl="3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57150" lvl="3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altLang="en-US" b="1" dirty="0" smtClean="0">
              <a:latin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7 Technology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741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371600"/>
            <a:ext cx="5133475" cy="4343400"/>
          </a:xfrm>
        </p:spPr>
        <p:txBody>
          <a:bodyPr/>
          <a:lstStyle/>
          <a:p>
            <a:r>
              <a:rPr lang="en-US" sz="2000" dirty="0"/>
              <a:t>Web builders</a:t>
            </a:r>
          </a:p>
          <a:p>
            <a:pPr marL="171450" lvl="1" indent="-457200">
              <a:buFont typeface="Wingdings" panose="05000000000000000000" pitchFamily="2" charset="2"/>
              <a:buChar char="§"/>
            </a:pPr>
            <a:r>
              <a:rPr lang="en-US" sz="1800" dirty="0" err="1"/>
              <a:t>Wordpress</a:t>
            </a:r>
            <a:endParaRPr lang="en-US" sz="1800" dirty="0"/>
          </a:p>
          <a:p>
            <a:pPr marL="171450" lvl="1" indent="-457200">
              <a:buFont typeface="Wingdings" panose="05000000000000000000" pitchFamily="2" charset="2"/>
              <a:buChar char="§"/>
            </a:pPr>
            <a:r>
              <a:rPr lang="en-US" sz="1800" dirty="0" err="1" smtClean="0"/>
              <a:t>Weebly</a:t>
            </a:r>
            <a:endParaRPr lang="en-US" sz="1800" dirty="0" smtClean="0"/>
          </a:p>
          <a:p>
            <a:pPr marL="171450" lvl="1" indent="-457200">
              <a:buFont typeface="Wingdings" panose="05000000000000000000" pitchFamily="2" charset="2"/>
              <a:buChar char="§"/>
            </a:pPr>
            <a:r>
              <a:rPr lang="en-US" sz="1800" dirty="0" err="1" smtClean="0"/>
              <a:t>Wix</a:t>
            </a:r>
            <a:endParaRPr lang="en-US" sz="1800" dirty="0"/>
          </a:p>
          <a:p>
            <a:r>
              <a:rPr lang="en-US" sz="2000" dirty="0"/>
              <a:t>Web Templates</a:t>
            </a:r>
          </a:p>
          <a:p>
            <a:pPr marL="171450" lvl="1" indent="-457200">
              <a:buFont typeface="Wingdings" panose="05000000000000000000" pitchFamily="2" charset="2"/>
              <a:buChar char="§"/>
            </a:pPr>
            <a:r>
              <a:rPr lang="en-US" sz="1800" dirty="0"/>
              <a:t>Bootstrap</a:t>
            </a:r>
          </a:p>
          <a:p>
            <a:pPr marL="171450" lvl="1" indent="-457200">
              <a:buFont typeface="Wingdings" panose="05000000000000000000" pitchFamily="2" charset="2"/>
              <a:buChar char="§"/>
            </a:pPr>
            <a:r>
              <a:rPr lang="en-US" sz="1800" dirty="0"/>
              <a:t>HTML 5 </a:t>
            </a:r>
          </a:p>
          <a:p>
            <a:pPr marL="171450" lvl="1" indent="-457200">
              <a:buFont typeface="Wingdings" panose="05000000000000000000" pitchFamily="2" charset="2"/>
              <a:buChar char="§"/>
            </a:pPr>
            <a:r>
              <a:rPr lang="en-US" sz="1800" dirty="0" smtClean="0"/>
              <a:t>Foundation</a:t>
            </a:r>
          </a:p>
          <a:p>
            <a:pPr lvl="1" indent="0"/>
            <a:r>
              <a:rPr lang="en-US" dirty="0" smtClean="0"/>
              <a:t>Commerce</a:t>
            </a:r>
          </a:p>
          <a:p>
            <a:pPr marL="171450" lvl="1" indent="-457200">
              <a:buFont typeface="Wingdings" panose="05000000000000000000" pitchFamily="2" charset="2"/>
              <a:buChar char="§"/>
            </a:pPr>
            <a:r>
              <a:rPr lang="en-US" sz="1800" dirty="0" smtClean="0"/>
              <a:t>Shopify</a:t>
            </a:r>
          </a:p>
          <a:p>
            <a:pPr marL="171450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Squarespace</a:t>
            </a:r>
            <a:endParaRPr lang="en-US" dirty="0"/>
          </a:p>
          <a:p>
            <a:endParaRPr lang="en-US" altLang="en-US" b="1" dirty="0" smtClean="0">
              <a:latin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7 Technology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843" y="947626"/>
            <a:ext cx="4874044" cy="378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05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SU_Template_3_unlocked_16x9.pptx" id="{C318BF60-B0BB-4DBF-8E6E-1103FAD5F9E9}" vid="{C4DAC851-8987-4FA7-8428-ECE9E24E79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OSU_Template_3_unlocked_16x9</Template>
  <TotalTime>1174</TotalTime>
  <Words>306</Words>
  <Application>Microsoft Office PowerPoint</Application>
  <PresentationFormat>Widescreen</PresentationFormat>
  <Paragraphs>136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MS PGothic</vt:lpstr>
      <vt:lpstr>MS PGothic</vt:lpstr>
      <vt:lpstr>Arial</vt:lpstr>
      <vt:lpstr>Calibri</vt:lpstr>
      <vt:lpstr>Cambria</vt:lpstr>
      <vt:lpstr>Palatino</vt:lpstr>
      <vt:lpstr>Tahoma</vt:lpstr>
      <vt:lpstr>Times</vt:lpstr>
      <vt:lpstr>Wingdings</vt:lpstr>
      <vt:lpstr>OSU_Template</vt:lpstr>
      <vt:lpstr>Ba 260: Lecture 7</vt:lpstr>
      <vt:lpstr>Ba 260: Lecture 7 Technology </vt:lpstr>
      <vt:lpstr>Ba 260: Lecture 7 Technology </vt:lpstr>
      <vt:lpstr>Ba 260: Lecture 7 Technology </vt:lpstr>
      <vt:lpstr>Ba 260: Lecture 7 Technology </vt:lpstr>
      <vt:lpstr>Ba 260: Lecture 7 Technology </vt:lpstr>
      <vt:lpstr>Ba 260: Lecture 7 Technology </vt:lpstr>
      <vt:lpstr>Ba 260: Lecture 7 Technology </vt:lpstr>
      <vt:lpstr>Ba 260: Lecture 7 Technology </vt:lpstr>
      <vt:lpstr>Ba 260: Lecture 7 Technology </vt:lpstr>
      <vt:lpstr>Ba 260: Lecture 7 Technology </vt:lpstr>
      <vt:lpstr>Ba 260: Lecture 7 Technology </vt:lpstr>
    </vt:vector>
  </TitlesOfParts>
  <Company>Oregon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Vasquez, David</dc:creator>
  <cp:lastModifiedBy>Vasquez, David</cp:lastModifiedBy>
  <cp:revision>134</cp:revision>
  <cp:lastPrinted>2015-04-30T19:20:56Z</cp:lastPrinted>
  <dcterms:created xsi:type="dcterms:W3CDTF">2015-04-25T20:13:14Z</dcterms:created>
  <dcterms:modified xsi:type="dcterms:W3CDTF">2015-07-03T19:44:16Z</dcterms:modified>
</cp:coreProperties>
</file>