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1" r:id="rId16"/>
    <p:sldId id="272" r:id="rId17"/>
    <p:sldId id="275" r:id="rId18"/>
    <p:sldId id="276" r:id="rId19"/>
    <p:sldId id="278" r:id="rId20"/>
    <p:sldId id="279" r:id="rId21"/>
    <p:sldId id="280" r:id="rId22"/>
    <p:sldId id="281" r:id="rId23"/>
    <p:sldId id="277" r:id="rId24"/>
    <p:sldId id="274" r:id="rId25"/>
    <p:sldId id="273" r:id="rId26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DC5AAEA9-2FA8-4486-98AD-EB7B10CF5330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6982B8A4-5756-4465-8992-3EF883536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420EEA62-8FE4-4838-9893-3B2E47FFC4EE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484668E2-2729-4314-A536-351F3EA299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668E2-2729-4314-A536-351F3EA299A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85F-4222-45DD-8AE6-72CA72188582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886200"/>
            <a:ext cx="45720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AREC 213</a:t>
            </a:r>
          </a:p>
          <a:p>
            <a:r>
              <a:rPr 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Pricing Your Product or Service 	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3" descr="C:\Documents and Settings\besseyb\Local Settings\Temporary Internet Files\Content.IE5\0CUK2OOS\MC9004413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27432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10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ore Key Pricing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</a:t>
            </a:r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ross Profit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is how much each unit of sales “contributes” toward paying for fixed costs, selling &amp; administrative expenses, and NET PROFITS.</a:t>
            </a:r>
          </a:p>
          <a:p>
            <a:endParaRPr lang="en-US" sz="3600" dirty="0" smtClean="0">
              <a:latin typeface="Comic Sans MS" pitchFamily="66" charset="0"/>
            </a:endParaRPr>
          </a:p>
          <a:p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Net Profit</a:t>
            </a:r>
            <a:r>
              <a:rPr lang="en-US" sz="3600" dirty="0" smtClean="0">
                <a:latin typeface="Comic Sans MS" pitchFamily="66" charset="0"/>
              </a:rPr>
              <a:t> is how much is left after EVERY expense has been paid.</a:t>
            </a:r>
            <a:endParaRPr lang="en-US" sz="36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en-US" sz="36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C:\Users\staff\AppData\Local\Microsoft\Windows\Temporary Internet Files\Content.IE5\DAEV3QZW\MC90005623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86400"/>
            <a:ext cx="1776679" cy="11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0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Continuing . . . . . 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Fixed Costs </a:t>
            </a:r>
            <a:r>
              <a:rPr lang="en-US" sz="2800" dirty="0" smtClean="0">
                <a:latin typeface="Comic Sans MS" pitchFamily="66" charset="0"/>
              </a:rPr>
              <a:t>are costs that don’t change regardless of sales volume.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400" dirty="0" smtClean="0">
                <a:latin typeface="Comic Sans MS" pitchFamily="66" charset="0"/>
              </a:rPr>
              <a:t>How many t-shirts do you have to sell </a:t>
            </a:r>
            <a:r>
              <a:rPr lang="en-US" sz="2400" b="1" dirty="0" smtClean="0">
                <a:latin typeface="Comic Sans MS" pitchFamily="66" charset="0"/>
              </a:rPr>
              <a:t>each 		month</a:t>
            </a:r>
            <a:r>
              <a:rPr lang="en-US" sz="2400" dirty="0" smtClean="0">
                <a:latin typeface="Comic Sans MS" pitchFamily="66" charset="0"/>
              </a:rPr>
              <a:t> to pay for your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variable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u="sng" dirty="0" smtClean="0">
                <a:latin typeface="Comic Sans MS" pitchFamily="66" charset="0"/>
              </a:rPr>
              <a:t>and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fixed </a:t>
            </a:r>
            <a:r>
              <a:rPr lang="en-US" sz="2400" dirty="0" smtClean="0">
                <a:latin typeface="Comic Sans MS" pitchFamily="66" charset="0"/>
              </a:rPr>
              <a:t>		expenses?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438400"/>
            <a:ext cx="63246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Fixed Expenses per Month</a:t>
            </a: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	Rent		$   800.00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	Telephone	$   100.00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		Insurance	$     50.00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	Bookkeeping	$   100.00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	Loan Payment	</a:t>
            </a: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$   300.00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	Total Fixed Costs	$ 1,350.00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7" name="Picture 2" descr="C:\Documents and Settings\besseyb\Local Settings\Temporary Internet Files\Content.IE5\ZUCM17XV\MC9004414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1447572" cy="1447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	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Let’s Look at </a:t>
            </a:r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It Again. . 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Variable Costs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are costs that go up or down in relation to sales volume.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$4.50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 called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Gross Profit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 it represents how much each unit of sales “contributes” towards paying for fixed costs, selling expenses, administrative expenses, and profits.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133600"/>
            <a:ext cx="73152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Example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:  You sell personalized T-shirts for $10.00 each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Selling Price			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$10.00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Variable Costs: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Raw material (t-shirt)	$ 3.00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Hourly labor		$ 1.00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	Sales commission 	$ 1.00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Shipping charge		</a:t>
            </a: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$   .50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Total Variable Costs		$ 5.50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Price minus Variable Costs	$ 4.50</a:t>
            </a:r>
          </a:p>
        </p:txBody>
      </p:sp>
      <p:pic>
        <p:nvPicPr>
          <p:cNvPr id="29" name="Picture 2" descr="C:\Documents and Settings\besseyb\Local Settings\Temporary Internet Files\Content.IE5\F3P4Z46B\MC9000135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276600"/>
            <a:ext cx="151245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82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Another Key Term.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reak Even </a:t>
            </a:r>
            <a:r>
              <a:rPr lang="en-US" sz="2800" dirty="0" smtClean="0">
                <a:latin typeface="Comic Sans MS" pitchFamily="66" charset="0"/>
              </a:rPr>
              <a:t>is the total sales volume at which the business covers all of its expenses with nothing left over.</a:t>
            </a:r>
          </a:p>
          <a:p>
            <a:endParaRPr lang="en-US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mic Sans MS" pitchFamily="66" charset="0"/>
              </a:rPr>
              <a:t>   This can be measured in the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number of units</a:t>
            </a: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sold or in the total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dollar amount </a:t>
            </a:r>
            <a:r>
              <a:rPr lang="en-US" sz="2800" dirty="0" smtClean="0">
                <a:latin typeface="Comic Sans MS" pitchFamily="66" charset="0"/>
              </a:rPr>
              <a:t>of sales.</a:t>
            </a:r>
          </a:p>
          <a:p>
            <a:pPr marL="0" indent="0"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                </a:t>
            </a:r>
            <a:r>
              <a:rPr 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 Even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is a critical</a:t>
            </a:r>
          </a:p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               milestone on your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               Path to Profit.</a:t>
            </a:r>
            <a:endParaRPr lang="en-US" sz="28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sz="28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 descr="C:\Users\staff\AppData\Local\Microsoft\Windows\Temporary Internet Files\Content.IE5\CAXYF0W7\MP90039009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2399684" cy="17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1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 Break-Even Point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143000"/>
            <a:ext cx="83820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Break-Even Point </a:t>
            </a:r>
            <a:r>
              <a:rPr lang="en-US" sz="3400" dirty="0" smtClean="0">
                <a:solidFill>
                  <a:srgbClr val="000000"/>
                </a:solidFill>
                <a:latin typeface="Comic Sans MS" pitchFamily="66" charset="0"/>
              </a:rPr>
              <a:t>(in Units)  </a:t>
            </a: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=       </a:t>
            </a:r>
            <a:r>
              <a:rPr lang="en-US" sz="3400" b="1" u="sng" dirty="0" smtClean="0">
                <a:solidFill>
                  <a:srgbClr val="000000"/>
                </a:solidFill>
                <a:latin typeface="Comic Sans MS" pitchFamily="66" charset="0"/>
              </a:rPr>
              <a:t>Fixed Costs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					     Price – Variable Costs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                                      (or Gross Profit)</a:t>
            </a:r>
            <a:r>
              <a:rPr lang="en-US" sz="3400" dirty="0" smtClean="0">
                <a:solidFill>
                  <a:srgbClr val="000000"/>
                </a:solidFill>
                <a:latin typeface="Comic Sans MS" pitchFamily="66" charset="0"/>
              </a:rPr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Point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in Units =  </a:t>
            </a: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$1,350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300 units per month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  				 $4.50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pitchFamily="66" charset="0"/>
              </a:rPr>
              <a:t>When you sell t-shirt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#301</a:t>
            </a:r>
            <a:r>
              <a:rPr lang="en-US" b="1" dirty="0" smtClean="0">
                <a:latin typeface="Comic Sans MS" pitchFamily="66" charset="0"/>
              </a:rPr>
              <a:t>, you will start making a profit </a:t>
            </a:r>
            <a:r>
              <a:rPr lang="en-US" b="1" i="1" dirty="0" smtClean="0">
                <a:latin typeface="Comic Sans MS" pitchFamily="66" charset="0"/>
              </a:rPr>
              <a:t>for that month</a:t>
            </a:r>
            <a:r>
              <a:rPr lang="en-US" b="1" dirty="0" smtClean="0">
                <a:latin typeface="Comic Sans MS" pitchFamily="66" charset="0"/>
              </a:rPr>
              <a:t>.  </a:t>
            </a:r>
            <a:r>
              <a:rPr lang="en-US" b="1" i="1" dirty="0" smtClean="0">
                <a:solidFill>
                  <a:srgbClr val="C00000"/>
                </a:solidFill>
                <a:latin typeface="Comic Sans MS" pitchFamily="66" charset="0"/>
              </a:rPr>
              <a:t>Remember – You MUST cover ALL your costs.</a:t>
            </a:r>
            <a:endParaRPr lang="en-US" b="1" dirty="0" smtClean="0"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</a:t>
            </a:r>
            <a:r>
              <a:rPr lang="en-US" sz="3400" dirty="0" smtClean="0">
                <a:latin typeface="Comic Sans MS" pitchFamily="66" charset="0"/>
              </a:rPr>
              <a:t>(in dollars)</a:t>
            </a:r>
            <a:r>
              <a:rPr lang="en-US" sz="3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= 300 t-shirts x $10 = $3,000</a:t>
            </a:r>
            <a:endParaRPr lang="en-US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6" name="Picture 7" descr="C:\Documents and Settings\besseyb\Local Settings\Temporary Internet Files\Content.IE5\COQ8DJWB\MC90014047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981200"/>
            <a:ext cx="2482626" cy="17169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209800"/>
            <a:ext cx="54864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Fixed Costs	$1,350.00 per month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Selling Price	$10.00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Variable Costs	</a:t>
            </a:r>
            <a:r>
              <a:rPr lang="en-US" b="1" u="sng" dirty="0" smtClean="0">
                <a:solidFill>
                  <a:schemeClr val="tx1"/>
                </a:solidFill>
                <a:latin typeface="Comic Sans MS" pitchFamily="66" charset="0"/>
              </a:rPr>
              <a:t>$ 5.50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Gross Profit	$ 4.50 per unit</a:t>
            </a:r>
          </a:p>
        </p:txBody>
      </p:sp>
    </p:spTree>
    <p:extLst>
      <p:ext uri="{BB962C8B-B14F-4D97-AF65-F5344CB8AC3E}">
        <p14:creationId xmlns:p14="http://schemas.microsoft.com/office/powerpoint/2010/main" val="296080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 Even – What Happens If. . .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524000"/>
            <a:ext cx="83820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You only charge 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$9.00 </a:t>
            </a:r>
            <a:r>
              <a:rPr lang="en-US" b="1" dirty="0" smtClean="0">
                <a:latin typeface="Comic Sans MS" pitchFamily="66" charset="0"/>
              </a:rPr>
              <a:t>per t-shirt, but your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Variable and Fixed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Costs </a:t>
            </a:r>
            <a:r>
              <a:rPr lang="en-US" b="1" dirty="0" smtClean="0">
                <a:latin typeface="Comic Sans MS" pitchFamily="66" charset="0"/>
              </a:rPr>
              <a:t>stay the same?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Point 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in Units =  </a:t>
            </a:r>
            <a:r>
              <a:rPr lang="en-US" sz="2600" b="1" u="sng" dirty="0" smtClean="0">
                <a:solidFill>
                  <a:srgbClr val="000000"/>
                </a:solidFill>
                <a:latin typeface="Comic Sans MS" pitchFamily="66" charset="0"/>
              </a:rPr>
              <a:t>$1,350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386 units per month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   				    $3.50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6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= 386 t-shirts x $9 = $3,474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1620982" y="2590800"/>
            <a:ext cx="50292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Fixed Costs	$1,350.00 per month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Selling Price	$9.00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Variable Costs	</a:t>
            </a:r>
            <a:r>
              <a:rPr lang="en-US" b="1" u="sng" dirty="0" smtClean="0">
                <a:solidFill>
                  <a:schemeClr val="tx1"/>
                </a:solidFill>
                <a:latin typeface="Comic Sans MS" pitchFamily="66" charset="0"/>
              </a:rPr>
              <a:t>$5.50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Gross Profit	$3.50 per unit</a:t>
            </a:r>
          </a:p>
        </p:txBody>
      </p:sp>
    </p:spTree>
    <p:extLst>
      <p:ext uri="{BB962C8B-B14F-4D97-AF65-F5344CB8AC3E}">
        <p14:creationId xmlns:p14="http://schemas.microsoft.com/office/powerpoint/2010/main" val="127257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nts and Settings\besseyb\Local Settings\Temporary Internet Files\Content.IE5\VSJWEVRM\MC90043154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0"/>
            <a:ext cx="1371457" cy="13714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Path to Profit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5791200" cy="2133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Example: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After the first 300, $4.50 per t-shirt contributes to profit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$900 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  $4.50 = 200 t-shirts </a:t>
            </a:r>
            <a:r>
              <a:rPr lang="en-US" sz="2000" b="1" u="sng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more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to make $900 per month profit.</a:t>
            </a:r>
          </a:p>
        </p:txBody>
      </p:sp>
      <p:pic>
        <p:nvPicPr>
          <p:cNvPr id="7" name="Picture 2" descr="C:\Documents and Settings\besseyb\Local Settings\Temporary Internet Files\Content.IE5\F3P4Z46B\MC9000135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18268" cy="16764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3716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At $10 per t-shirt you must sell 300 t-shirts per month to break even.</a:t>
            </a:r>
          </a:p>
          <a:p>
            <a:pPr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2400" dirty="0" smtClean="0">
                <a:latin typeface="Comic Sans MS" pitchFamily="66" charset="0"/>
              </a:rPr>
              <a:t>How many more must you sell to end up with $900 of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Net Profit</a:t>
            </a:r>
            <a:r>
              <a:rPr lang="en-US" sz="2400" dirty="0" smtClean="0">
                <a:latin typeface="Comic Sans MS" pitchFamily="66" charset="0"/>
              </a:rPr>
              <a:t> per month?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		 	Can you sell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500 t-shirts per month </a:t>
            </a:r>
            <a:r>
              <a:rPr lang="en-US" sz="2400" dirty="0" smtClean="0">
                <a:latin typeface="Comic Sans MS" pitchFamily="66" charset="0"/>
              </a:rPr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      	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where are these customers</a:t>
            </a:r>
            <a:r>
              <a:rPr lang="en-US" sz="2400" dirty="0" smtClean="0">
                <a:latin typeface="Comic Sans MS" pitchFamily="66" charset="0"/>
              </a:rPr>
              <a:t>?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8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Pricing Strategies During Business Life Cycle Stages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DEVELOPMENT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GROWTH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EXPANSION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MATURITY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SATURATION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DECLINE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09800"/>
            <a:ext cx="5105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5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Development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Initial Market Penetration</a:t>
            </a:r>
            <a:endParaRPr lang="en-US" baseline="30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Price/Margins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High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Price skimming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Supply/demand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Low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Market Saturation</a:t>
            </a:r>
          </a:p>
        </p:txBody>
      </p:sp>
    </p:spTree>
    <p:extLst>
      <p:ext uri="{BB962C8B-B14F-4D97-AF65-F5344CB8AC3E}">
        <p14:creationId xmlns:p14="http://schemas.microsoft.com/office/powerpoint/2010/main" val="222110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Growth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High Sales Volume</a:t>
            </a:r>
            <a:endParaRPr lang="en-US" baseline="30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Good Product/Service Awareness</a:t>
            </a:r>
          </a:p>
          <a:p>
            <a:r>
              <a:rPr lang="en-US" dirty="0" smtClean="0">
                <a:latin typeface="Comic Sans MS"/>
                <a:cs typeface="Comic Sans MS"/>
              </a:rPr>
              <a:t>Price/Margins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High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Supply/Demand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Low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Competition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Increased Market Saturation</a:t>
            </a:r>
          </a:p>
        </p:txBody>
      </p:sp>
    </p:spTree>
    <p:extLst>
      <p:ext uri="{BB962C8B-B14F-4D97-AF65-F5344CB8AC3E}">
        <p14:creationId xmlns:p14="http://schemas.microsoft.com/office/powerpoint/2010/main" val="16488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Basics of Pricing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High or low price – you MUST provide </a:t>
            </a:r>
            <a:r>
              <a:rPr lang="en-US" u="sng" dirty="0">
                <a:latin typeface="Comic Sans MS" panose="030F0702030302020204" pitchFamily="66" charset="0"/>
              </a:rPr>
              <a:t>V</a:t>
            </a:r>
            <a:r>
              <a:rPr lang="en-US" u="sng" dirty="0" smtClean="0">
                <a:latin typeface="Comic Sans MS" panose="030F0702030302020204" pitchFamily="66" charset="0"/>
              </a:rPr>
              <a:t>alue</a:t>
            </a:r>
            <a:r>
              <a:rPr lang="en-US" dirty="0" smtClean="0">
                <a:latin typeface="Comic Sans MS" panose="030F0702030302020204" pitchFamily="66" charset="0"/>
              </a:rPr>
              <a:t> to your customer.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No matter what strategy you employ to determine your price, you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MUST always know your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</a:t>
            </a:r>
            <a:r>
              <a:rPr lang="en-US" u="sng" dirty="0" smtClean="0">
                <a:latin typeface="Comic Sans MS" panose="030F0702030302020204" pitchFamily="66" charset="0"/>
              </a:rPr>
              <a:t>Costs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7" name="Picture 3" descr="C:\Users\staff\AppData\Local\Microsoft\Windows\Temporary Internet Files\Content.IE5\W4V5309L\MP90038780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002" y="4495800"/>
            <a:ext cx="2696198" cy="19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7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Maturity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Stagnating Sales</a:t>
            </a:r>
          </a:p>
          <a:p>
            <a:r>
              <a:rPr lang="en-US" dirty="0" smtClean="0">
                <a:latin typeface="Comic Sans MS"/>
                <a:cs typeface="Comic Sans MS"/>
              </a:rPr>
              <a:t>Increased Competition</a:t>
            </a:r>
            <a:endParaRPr lang="en-US" baseline="30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Price/Margin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Low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Increase/Maintain Market </a:t>
            </a:r>
            <a:r>
              <a:rPr lang="en-US" dirty="0" smtClean="0">
                <a:latin typeface="Comic Sans MS"/>
                <a:cs typeface="Comic Sans MS"/>
              </a:rPr>
              <a:t>Share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High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Value</a:t>
            </a:r>
          </a:p>
          <a:p>
            <a:pPr lvl="3"/>
            <a:r>
              <a:rPr lang="en-US" dirty="0" smtClean="0">
                <a:latin typeface="Comic Sans MS"/>
                <a:cs typeface="Comic Sans MS"/>
              </a:rPr>
              <a:t>Customer sees value with current service</a:t>
            </a:r>
          </a:p>
          <a:p>
            <a:pPr lvl="3"/>
            <a:r>
              <a:rPr lang="en-US" dirty="0" smtClean="0">
                <a:latin typeface="Comic Sans MS"/>
                <a:cs typeface="Comic Sans MS"/>
              </a:rPr>
              <a:t>Reputation of Company in Market</a:t>
            </a:r>
          </a:p>
        </p:txBody>
      </p:sp>
    </p:spTree>
    <p:extLst>
      <p:ext uri="{BB962C8B-B14F-4D97-AF65-F5344CB8AC3E}">
        <p14:creationId xmlns:p14="http://schemas.microsoft.com/office/powerpoint/2010/main" val="225910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aturation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Sales Decline</a:t>
            </a:r>
            <a:endParaRPr lang="en-US" baseline="30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Competition Attracts Target Customers</a:t>
            </a:r>
          </a:p>
          <a:p>
            <a:r>
              <a:rPr lang="en-US" dirty="0" smtClean="0">
                <a:latin typeface="Comic Sans MS"/>
                <a:cs typeface="Comic Sans MS"/>
              </a:rPr>
              <a:t>Decreased Revenues v. Costs</a:t>
            </a:r>
          </a:p>
          <a:p>
            <a:r>
              <a:rPr lang="en-US" dirty="0" smtClean="0">
                <a:latin typeface="Comic Sans MS"/>
                <a:cs typeface="Comic Sans MS"/>
              </a:rPr>
              <a:t>Price/Margins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Low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Maintain Market Share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High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3183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Decline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Weaker Competitors Leave Market</a:t>
            </a:r>
            <a:endParaRPr lang="en-US" baseline="30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New Uses or Markets</a:t>
            </a:r>
          </a:p>
          <a:p>
            <a:r>
              <a:rPr lang="en-US" dirty="0" smtClean="0">
                <a:latin typeface="Comic Sans MS"/>
                <a:cs typeface="Comic Sans MS"/>
              </a:rPr>
              <a:t>Sell Business/Segment</a:t>
            </a:r>
          </a:p>
          <a:p>
            <a:r>
              <a:rPr lang="en-US" dirty="0" smtClean="0">
                <a:latin typeface="Comic Sans MS"/>
                <a:cs typeface="Comic Sans MS"/>
              </a:rPr>
              <a:t>Pricing/Margins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High</a:t>
            </a:r>
          </a:p>
          <a:p>
            <a:pPr lvl="2"/>
            <a:r>
              <a:rPr lang="en-US" dirty="0">
                <a:latin typeface="Comic Sans MS"/>
                <a:cs typeface="Comic Sans MS"/>
              </a:rPr>
              <a:t>Added Features/</a:t>
            </a:r>
            <a:r>
              <a:rPr lang="en-US" dirty="0" smtClean="0">
                <a:latin typeface="Comic Sans MS"/>
                <a:cs typeface="Comic Sans MS"/>
              </a:rPr>
              <a:t>Benefits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Low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Maintain (Slow) Market Departure</a:t>
            </a:r>
          </a:p>
          <a:p>
            <a:pPr lvl="2"/>
            <a:endParaRPr lang="en-US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812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Intellectual Property and R&amp;D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How Do You Price An IDEA?????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E=mc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</a:p>
          <a:p>
            <a:r>
              <a:rPr lang="en-US" dirty="0" smtClean="0">
                <a:latin typeface="Comic Sans MS"/>
                <a:cs typeface="Comic Sans MS"/>
              </a:rPr>
              <a:t>Research &amp; Development Business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Price/Margin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Pricing “Below” Development Costs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Exclusive Rights (Legal Monopoly)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Funding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Public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Private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5740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Let’s Review Pricing Strategies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Successful businesses price products and services to generate a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profit!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Price is not the </a:t>
            </a:r>
            <a:r>
              <a:rPr lang="en-US" b="1" i="1" dirty="0" smtClean="0">
                <a:solidFill>
                  <a:srgbClr val="000000"/>
                </a:solidFill>
                <a:latin typeface="Comic Sans MS" pitchFamily="66" charset="0"/>
              </a:rPr>
              <a:t>only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reason people buy . . but it sure is an important one.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6" name="Picture 2" descr="C:\Documents and Settings\besseyb\Local Settings\Temporary Internet Files\Content.IE5\VY4S1U85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1625600" cy="182880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381000" y="1981200"/>
            <a:ext cx="2590800" cy="990600"/>
          </a:xfrm>
          <a:prstGeom prst="cloudCallout">
            <a:avLst>
              <a:gd name="adj1" fmla="val 67402"/>
              <a:gd name="adj2" fmla="val 56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Cost-based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733800" y="1066800"/>
            <a:ext cx="2590800" cy="1219200"/>
          </a:xfrm>
          <a:prstGeom prst="cloudCallout">
            <a:avLst>
              <a:gd name="adj1" fmla="val -12811"/>
              <a:gd name="adj2" fmla="val 8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Competition-based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410200" y="2209800"/>
            <a:ext cx="3048000" cy="990600"/>
          </a:xfrm>
          <a:prstGeom prst="cloudCallout">
            <a:avLst>
              <a:gd name="adj1" fmla="val -59537"/>
              <a:gd name="adj2" fmla="val 33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Value-based pricing?</a:t>
            </a:r>
            <a:endParaRPr lang="en-US" sz="2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Path to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Profit –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Only 3 Ways to Make $$$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Set your prices to exceed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Reduce your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Sell more units</a:t>
            </a:r>
          </a:p>
          <a:p>
            <a:pPr marL="514350" indent="-514350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“Gut feelings” cannot replace </a:t>
            </a:r>
            <a:r>
              <a:rPr 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knowing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 Costs</a:t>
            </a:r>
          </a:p>
          <a:p>
            <a:pPr marL="514350" indent="-514350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 can only spend money you have allowed for in your price.</a:t>
            </a:r>
          </a:p>
          <a:p>
            <a:pPr marL="514350" indent="-514350"/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2051" name="Picture 3" descr="C:\Users\staff\AppData\Local\Microsoft\Windows\Temporary Internet Files\Content.IE5\CAXYF0W7\MC9002407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48636"/>
            <a:ext cx="1672453" cy="153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Basics of Pricing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            </a:t>
            </a:r>
            <a:r>
              <a:rPr lang="en-US" sz="4200" dirty="0" smtClean="0">
                <a:latin typeface="Comic Sans MS" panose="030F0702030302020204" pitchFamily="66" charset="0"/>
              </a:rPr>
              <a:t>Most common pricing</a:t>
            </a:r>
          </a:p>
          <a:p>
            <a:pPr marL="0" indent="0">
              <a:buNone/>
            </a:pPr>
            <a:r>
              <a:rPr lang="en-US" sz="4200" dirty="0">
                <a:latin typeface="Comic Sans MS" panose="030F0702030302020204" pitchFamily="66" charset="0"/>
              </a:rPr>
              <a:t>	</a:t>
            </a:r>
            <a:r>
              <a:rPr lang="en-US" sz="4200" dirty="0" smtClean="0">
                <a:latin typeface="Comic Sans MS" panose="030F0702030302020204" pitchFamily="66" charset="0"/>
              </a:rPr>
              <a:t>	  mistakes: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	1. Under pricing product or service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smtClean="0">
                <a:latin typeface="Comic Sans MS" panose="030F0702030302020204" pitchFamily="66" charset="0"/>
              </a:rPr>
              <a:t>2. Thinking your labor is “free”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MUST know your Costs!</a:t>
            </a:r>
            <a:r>
              <a:rPr lang="en-US" dirty="0" smtClean="0">
                <a:latin typeface="Comic Sans MS" panose="030F0702030302020204" pitchFamily="66" charset="0"/>
              </a:rPr>
              <a:t>	</a:t>
            </a:r>
          </a:p>
        </p:txBody>
      </p:sp>
      <p:pic>
        <p:nvPicPr>
          <p:cNvPr id="2051" name="Picture 3" descr="C:\Users\staff\AppData\Local\Microsoft\Windows\Temporary Internet Files\Content.IE5\CAXYF0W7\MM900223799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00200" cy="15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40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Basics of Pricing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You can only spend money you have built into your price.</a:t>
            </a:r>
          </a:p>
          <a:p>
            <a:endParaRPr lang="en-US" sz="3600" dirty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Discounts, coupons, rebates, loyalty programs all need to be considered when setting your price.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MUST know </a:t>
            </a:r>
            <a:r>
              <a:rPr lang="en-US" sz="3600" b="1" i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all</a:t>
            </a:r>
            <a:r>
              <a:rPr lang="en-US" sz="36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your Costs!</a:t>
            </a:r>
            <a:endParaRPr lang="en-US" sz="36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Pricing Strategies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905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Successful businesses price products and services to generate a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profit!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Price is not the </a:t>
            </a:r>
            <a:r>
              <a:rPr lang="en-US" b="1" i="1" dirty="0" smtClean="0">
                <a:solidFill>
                  <a:srgbClr val="000000"/>
                </a:solidFill>
                <a:latin typeface="Comic Sans MS" pitchFamily="66" charset="0"/>
              </a:rPr>
              <a:t>only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reason people buy . . but it sure is an important one.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14" name="Picture 2" descr="C:\Documents and Settings\besseyb\Local Settings\Temporary Internet Files\Content.IE5\VY4S1U85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1625600" cy="1828800"/>
          </a:xfrm>
          <a:prstGeom prst="rect">
            <a:avLst/>
          </a:prstGeom>
          <a:noFill/>
        </p:spPr>
      </p:pic>
      <p:sp>
        <p:nvSpPr>
          <p:cNvPr id="15" name="Cloud Callout 14"/>
          <p:cNvSpPr/>
          <p:nvPr/>
        </p:nvSpPr>
        <p:spPr>
          <a:xfrm>
            <a:off x="381000" y="1981200"/>
            <a:ext cx="2590800" cy="990600"/>
          </a:xfrm>
          <a:prstGeom prst="cloudCallout">
            <a:avLst>
              <a:gd name="adj1" fmla="val 67402"/>
              <a:gd name="adj2" fmla="val 56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Cost-based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3733800" y="1066800"/>
            <a:ext cx="2590800" cy="1219200"/>
          </a:xfrm>
          <a:prstGeom prst="cloudCallout">
            <a:avLst>
              <a:gd name="adj1" fmla="val -12811"/>
              <a:gd name="adj2" fmla="val 8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Competition-based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410200" y="2209800"/>
            <a:ext cx="3048000" cy="990600"/>
          </a:xfrm>
          <a:prstGeom prst="cloudCallout">
            <a:avLst>
              <a:gd name="adj1" fmla="val -59537"/>
              <a:gd name="adj2" fmla="val 33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Value-based pricing?</a:t>
            </a:r>
            <a:endParaRPr lang="en-US" sz="2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6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Key Pricing Terms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800"/>
              </a:spcAft>
              <a:buNone/>
            </a:pPr>
            <a:r>
              <a:rPr lang="en-US" sz="4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VALUE</a:t>
            </a:r>
            <a:r>
              <a:rPr lang="en-US" dirty="0" smtClean="0">
                <a:latin typeface="Comic Sans MS" pitchFamily="66" charset="0"/>
              </a:rPr>
              <a:t> is what your customer believes your product is worth</a:t>
            </a:r>
          </a:p>
          <a:p>
            <a:pPr>
              <a:spcBef>
                <a:spcPct val="0"/>
              </a:spcBef>
              <a:buClr>
                <a:srgbClr val="FF3300"/>
              </a:buClr>
              <a:buNone/>
            </a:pPr>
            <a:r>
              <a:rPr lang="en-US" sz="4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PRICE</a:t>
            </a:r>
            <a:r>
              <a:rPr lang="en-US" dirty="0" smtClean="0">
                <a:latin typeface="Comic Sans MS" pitchFamily="66" charset="0"/>
              </a:rPr>
              <a:t> is the amount of money you charge your customers </a:t>
            </a:r>
            <a:r>
              <a:rPr lang="en-US" i="1" dirty="0" smtClean="0">
                <a:latin typeface="Comic Sans MS" pitchFamily="66" charset="0"/>
              </a:rPr>
              <a:t>per sales unit</a:t>
            </a:r>
            <a:r>
              <a:rPr lang="en-US" dirty="0" smtClean="0">
                <a:latin typeface="Comic Sans MS" pitchFamily="66" charset="0"/>
              </a:rPr>
              <a:t> of your product</a:t>
            </a:r>
          </a:p>
          <a:p>
            <a:pPr lvl="1">
              <a:spcBef>
                <a:spcPct val="0"/>
              </a:spcBef>
              <a:buClr>
                <a:srgbClr val="FF3300"/>
              </a:buClr>
            </a:pPr>
            <a:r>
              <a:rPr lang="en-US" sz="2400" dirty="0" smtClean="0">
                <a:latin typeface="Comic Sans MS" pitchFamily="66" charset="0"/>
              </a:rPr>
              <a:t>For services, this can either by hour or by job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staff\AppData\Local\Microsoft\Windows\Temporary Internet Files\Content.IE5\DAEV3QZW\MC9004316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1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Key Pricing Terms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2800"/>
              </a:spcAft>
              <a:buNone/>
              <a:defRPr/>
            </a:pPr>
            <a:r>
              <a:rPr lang="en-US" sz="47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COST</a:t>
            </a:r>
            <a:r>
              <a:rPr lang="en-US" sz="4600" dirty="0">
                <a:latin typeface="Comic Sans MS" pitchFamily="66" charset="0"/>
              </a:rPr>
              <a:t> 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is what you spend to make/buy your product or deliver your </a:t>
            </a:r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service.</a:t>
            </a:r>
          </a:p>
          <a:p>
            <a:pPr>
              <a:lnSpc>
                <a:spcPct val="80000"/>
              </a:lnSpc>
              <a:spcAft>
                <a:spcPts val="2800"/>
              </a:spcAft>
              <a:buNone/>
              <a:defRPr/>
            </a:pPr>
            <a:r>
              <a:rPr lang="en-US" sz="2400" dirty="0" smtClean="0">
                <a:latin typeface="Comic Sans MS" pitchFamily="66" charset="0"/>
              </a:rPr>
              <a:t>On </a:t>
            </a:r>
            <a:r>
              <a:rPr lang="en-US" sz="2400" dirty="0">
                <a:latin typeface="Comic Sans MS" pitchFamily="66" charset="0"/>
              </a:rPr>
              <a:t>P&amp;L this is called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Cost of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Goods Sold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(COGS)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 lvl="1">
              <a:lnSpc>
                <a:spcPct val="80000"/>
              </a:lnSpc>
              <a:spcAft>
                <a:spcPts val="2800"/>
              </a:spcAft>
              <a:defRPr/>
            </a:pPr>
            <a:endParaRPr lang="en-US" sz="2600" dirty="0">
              <a:latin typeface="Comic Sans MS" pitchFamily="66" charset="0"/>
            </a:endParaRPr>
          </a:p>
          <a:p>
            <a:pPr lvl="1">
              <a:lnSpc>
                <a:spcPct val="80000"/>
              </a:lnSpc>
              <a:spcAft>
                <a:spcPts val="2800"/>
              </a:spcAft>
              <a:defRPr/>
            </a:pPr>
            <a:endParaRPr lang="en-US" sz="3000" dirty="0">
              <a:latin typeface="Comic Sans MS" pitchFamily="66" charset="0"/>
            </a:endParaRPr>
          </a:p>
          <a:p>
            <a:pPr lvl="1">
              <a:lnSpc>
                <a:spcPct val="80000"/>
              </a:lnSpc>
              <a:spcAft>
                <a:spcPts val="2800"/>
              </a:spcAft>
              <a:buNone/>
              <a:defRPr/>
            </a:pPr>
            <a:r>
              <a:rPr lang="en-US" sz="3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 MUST understand your COSTS!</a:t>
            </a:r>
          </a:p>
          <a:p>
            <a:endParaRPr lang="en-US" dirty="0"/>
          </a:p>
        </p:txBody>
      </p:sp>
      <p:pic>
        <p:nvPicPr>
          <p:cNvPr id="4098" name="Picture 2" descr="C:\Users\staff\AppData\Local\Microsoft\Windows\Temporary Internet Files\Content.IE5\W4V5309L\MC900431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66" y="3657600"/>
            <a:ext cx="1897787" cy="189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9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Key Pricing Terms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Variable Costs </a:t>
            </a:r>
            <a:r>
              <a:rPr lang="en-US" dirty="0">
                <a:latin typeface="Comic Sans MS" pitchFamily="66" charset="0"/>
              </a:rPr>
              <a:t>are costs that go up or down in relation to sales </a:t>
            </a:r>
            <a:r>
              <a:rPr lang="en-US" dirty="0" smtClean="0">
                <a:latin typeface="Comic Sans MS" pitchFamily="66" charset="0"/>
              </a:rPr>
              <a:t>volume.</a:t>
            </a:r>
          </a:p>
          <a:p>
            <a:pPr marL="0" lvl="0" indent="0">
              <a:buNone/>
            </a:pPr>
            <a:r>
              <a:rPr lang="en-US" i="1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Comic Sans MS" pitchFamily="66" charset="0"/>
              </a:rPr>
              <a:t>     </a:t>
            </a:r>
            <a:r>
              <a:rPr lang="en-US" sz="3600" b="1" i="1" dirty="0" smtClean="0">
                <a:solidFill>
                  <a:srgbClr val="00B050"/>
                </a:solidFill>
                <a:latin typeface="Comic Sans MS" pitchFamily="66" charset="0"/>
              </a:rPr>
              <a:t>Example:</a:t>
            </a:r>
            <a:r>
              <a:rPr lang="en-US" sz="3600" i="1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3600" i="1" dirty="0" smtClean="0">
                <a:latin typeface="Comic Sans MS" pitchFamily="66" charset="0"/>
              </a:rPr>
              <a:t>flour to make bread</a:t>
            </a:r>
          </a:p>
          <a:p>
            <a:pPr lvl="0"/>
            <a:endParaRPr lang="en-US" sz="3600" i="1" dirty="0">
              <a:latin typeface="Comic Sans MS" pitchFamily="66" charset="0"/>
            </a:endParaRPr>
          </a:p>
          <a:p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Fixed Costs </a:t>
            </a:r>
            <a:r>
              <a:rPr lang="en-US" sz="3600" dirty="0">
                <a:latin typeface="Comic Sans MS" pitchFamily="66" charset="0"/>
              </a:rPr>
              <a:t>are costs that don’t change regardless of sales </a:t>
            </a:r>
            <a:r>
              <a:rPr lang="en-US" sz="3600" dirty="0" smtClean="0">
                <a:latin typeface="Comic Sans MS" pitchFamily="66" charset="0"/>
              </a:rPr>
              <a:t>volume.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3600" i="1" dirty="0" smtClean="0">
                <a:solidFill>
                  <a:srgbClr val="00B050"/>
                </a:solidFill>
                <a:latin typeface="Comic Sans MS" pitchFamily="66" charset="0"/>
              </a:rPr>
              <a:t>     </a:t>
            </a:r>
            <a:r>
              <a:rPr lang="en-US" sz="3600" b="1" i="1" dirty="0" smtClean="0">
                <a:solidFill>
                  <a:srgbClr val="00B050"/>
                </a:solidFill>
                <a:latin typeface="Comic Sans MS" pitchFamily="66" charset="0"/>
              </a:rPr>
              <a:t>Example:</a:t>
            </a:r>
            <a:r>
              <a:rPr lang="en-US" sz="3600" i="1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3600" i="1" dirty="0" smtClean="0">
                <a:latin typeface="Comic Sans MS" pitchFamily="66" charset="0"/>
              </a:rPr>
              <a:t>Rent</a:t>
            </a:r>
            <a:endParaRPr lang="en-US" sz="3600" dirty="0">
              <a:latin typeface="Comic Sans MS" pitchFamily="66" charset="0"/>
            </a:endParaRPr>
          </a:p>
          <a:p>
            <a:endParaRPr lang="en-US" dirty="0"/>
          </a:p>
        </p:txBody>
      </p:sp>
      <p:pic>
        <p:nvPicPr>
          <p:cNvPr id="1026" name="Picture 2" descr="C:\Users\staff\AppData\Local\Microsoft\Windows\Temporary Internet Files\Content.IE5\0LJMV0MO\MC90044039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8" y="51435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2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j-ea"/>
                <a:cs typeface="+mj-cs"/>
              </a:rPr>
              <a:t>So Let’s Try It!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Variable Costs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are costs that go up or down in relation to sales volume.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$4.50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 called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Gross Profit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and it represents how much each unit of sales “contributes” towards paying for fixed costs, selling expenses, administrative expenses, and profits.</a:t>
            </a:r>
            <a:endParaRPr kumimoji="0" lang="en-US" sz="3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133600"/>
            <a:ext cx="7315200" cy="32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Example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:  You sell personalized T-shirts for $10.00 each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Selling Price			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$10.00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Variable Costs: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Raw material (t-shirt)	$ 3.00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Hourly labor		$ 1.00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	Sales commission	$ 1.00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	Shipping charge		</a:t>
            </a: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$   .50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Total Variable Costs		$ 5.50</a:t>
            </a: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Price minus Variable Costs	$ 4.50</a:t>
            </a:r>
          </a:p>
        </p:txBody>
      </p:sp>
      <p:pic>
        <p:nvPicPr>
          <p:cNvPr id="11" name="Picture 2" descr="C:\Documents and Settings\besseyb\Local Settings\Temporary Internet Files\Content.IE5\F3P4Z46B\MC9000135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276600"/>
            <a:ext cx="151245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35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939</Words>
  <Application>Microsoft Macintosh PowerPoint</Application>
  <PresentationFormat>On-screen Show (4:3)</PresentationFormat>
  <Paragraphs>274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</vt:lpstr>
      <vt:lpstr>The Basics of Pricing</vt:lpstr>
      <vt:lpstr>The Basics of Pricing </vt:lpstr>
      <vt:lpstr>The Basics of Pricing</vt:lpstr>
      <vt:lpstr> </vt:lpstr>
      <vt:lpstr>Key Pricing Terms</vt:lpstr>
      <vt:lpstr>Key Pricing Terms</vt:lpstr>
      <vt:lpstr>Key Pricing Terms</vt:lpstr>
      <vt:lpstr> </vt:lpstr>
      <vt:lpstr>More Key Pricing Terms</vt:lpstr>
      <vt:lpstr> </vt:lpstr>
      <vt:lpstr> </vt:lpstr>
      <vt:lpstr>Another Key Term. . .</vt:lpstr>
      <vt:lpstr> </vt:lpstr>
      <vt:lpstr> </vt:lpstr>
      <vt:lpstr> </vt:lpstr>
      <vt:lpstr>Pricing Strategies During Business Life Cycle Stages</vt:lpstr>
      <vt:lpstr>Development</vt:lpstr>
      <vt:lpstr>Growth</vt:lpstr>
      <vt:lpstr>Maturity</vt:lpstr>
      <vt:lpstr>Saturation</vt:lpstr>
      <vt:lpstr>Decline</vt:lpstr>
      <vt:lpstr>Intellectual Property and R&amp;D</vt:lpstr>
      <vt:lpstr> </vt:lpstr>
      <vt:lpstr>Path to Profit – 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Marlene Peterson</dc:creator>
  <cp:lastModifiedBy>Ralph Vaughn</cp:lastModifiedBy>
  <cp:revision>53</cp:revision>
  <cp:lastPrinted>2013-10-19T21:32:37Z</cp:lastPrinted>
  <dcterms:created xsi:type="dcterms:W3CDTF">2013-10-16T22:35:46Z</dcterms:created>
  <dcterms:modified xsi:type="dcterms:W3CDTF">2016-04-04T06:23:44Z</dcterms:modified>
</cp:coreProperties>
</file>