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307" r:id="rId2"/>
    <p:sldId id="275" r:id="rId3"/>
    <p:sldId id="276" r:id="rId4"/>
    <p:sldId id="279" r:id="rId5"/>
    <p:sldId id="280" r:id="rId6"/>
    <p:sldId id="277" r:id="rId7"/>
    <p:sldId id="308" r:id="rId8"/>
    <p:sldId id="309" r:id="rId9"/>
    <p:sldId id="310" r:id="rId10"/>
    <p:sldId id="274" r:id="rId11"/>
    <p:sldId id="273" r:id="rId12"/>
    <p:sldId id="272" r:id="rId13"/>
    <p:sldId id="268" r:id="rId14"/>
    <p:sldId id="270" r:id="rId15"/>
    <p:sldId id="269" r:id="rId16"/>
    <p:sldId id="278" r:id="rId17"/>
    <p:sldId id="296" r:id="rId18"/>
    <p:sldId id="297" r:id="rId19"/>
    <p:sldId id="298" r:id="rId20"/>
    <p:sldId id="299" r:id="rId21"/>
    <p:sldId id="300" r:id="rId22"/>
    <p:sldId id="267" r:id="rId23"/>
    <p:sldId id="266" r:id="rId24"/>
    <p:sldId id="283" r:id="rId25"/>
    <p:sldId id="282" r:id="rId26"/>
    <p:sldId id="301" r:id="rId27"/>
    <p:sldId id="302" r:id="rId28"/>
    <p:sldId id="303" r:id="rId29"/>
    <p:sldId id="304" r:id="rId30"/>
    <p:sldId id="305" r:id="rId31"/>
    <p:sldId id="306" r:id="rId32"/>
    <p:sldId id="271" r:id="rId33"/>
    <p:sldId id="29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96" autoAdjust="0"/>
  </p:normalViewPr>
  <p:slideViewPr>
    <p:cSldViewPr>
      <p:cViewPr>
        <p:scale>
          <a:sx n="62" d="100"/>
          <a:sy n="62" d="100"/>
        </p:scale>
        <p:origin x="-1400" y="-59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544669-0D50-4568-AEDB-89FED9193AB5}" type="datetimeFigureOut">
              <a:rPr lang="en-US" smtClean="0"/>
              <a:pPr/>
              <a:t>4/3/16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6F50F9-D94B-437F-ACDC-6C98783F6F4E}" type="slidenum">
              <a:rPr lang="en-US" smtClean="0"/>
              <a:pPr/>
              <a:t>‹#›</a:t>
            </a:fld>
            <a:endParaRPr lang="en-US"/>
          </a:p>
        </p:txBody>
      </p:sp>
    </p:spTree>
    <p:extLst>
      <p:ext uri="{BB962C8B-B14F-4D97-AF65-F5344CB8AC3E}">
        <p14:creationId xmlns:p14="http://schemas.microsoft.com/office/powerpoint/2010/main" val="1470051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Do Lemon Exercise:     </a:t>
            </a:r>
            <a:r>
              <a:rPr lang="en-US" b="1" dirty="0" smtClean="0"/>
              <a:t>NAME YOUR COMPANY</a:t>
            </a:r>
          </a:p>
          <a:p>
            <a:pPr eaLnBrk="1" hangingPunct="1"/>
            <a:r>
              <a:rPr lang="en-US" b="1" dirty="0" smtClean="0"/>
              <a:t>                                    COME UP WITH YOUR SALES PITCH FOR YOUR LEMONS AS PRESENTED TO A FOOD STORE BUYER.</a:t>
            </a:r>
            <a:endParaRPr lang="en-US" dirty="0" smtClean="0"/>
          </a:p>
          <a:p>
            <a:pPr eaLnBrk="1" hangingPunct="1"/>
            <a:endParaRPr lang="en-US" dirty="0" smtClean="0"/>
          </a:p>
          <a:p>
            <a:pPr eaLnBrk="1" hangingPunct="1"/>
            <a:r>
              <a:rPr lang="en-US" dirty="0" smtClean="0"/>
              <a:t>Discuss how niche relates to value.  </a:t>
            </a:r>
          </a:p>
          <a:p>
            <a:pPr eaLnBrk="1" hangingPunct="1"/>
            <a:endParaRPr lang="en-US" dirty="0" smtClean="0"/>
          </a:p>
          <a:p>
            <a:pPr eaLnBrk="1" hangingPunct="1"/>
            <a:r>
              <a:rPr lang="en-US" dirty="0" smtClean="0"/>
              <a:t>What niche does your business idea serve????</a:t>
            </a: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163" eaLnBrk="0" hangingPunct="0">
              <a:defRPr>
                <a:solidFill>
                  <a:schemeClr val="tx1"/>
                </a:solidFill>
                <a:latin typeface="Arial" charset="0"/>
                <a:cs typeface="Arial" charset="0"/>
              </a:defRPr>
            </a:lvl1pPr>
            <a:lvl2pPr marL="723113" indent="-278120" defTabSz="913163" eaLnBrk="0" hangingPunct="0">
              <a:defRPr>
                <a:solidFill>
                  <a:schemeClr val="tx1"/>
                </a:solidFill>
                <a:latin typeface="Arial" charset="0"/>
                <a:cs typeface="Arial" charset="0"/>
              </a:defRPr>
            </a:lvl2pPr>
            <a:lvl3pPr marL="1112482" indent="-222496" defTabSz="913163" eaLnBrk="0" hangingPunct="0">
              <a:defRPr>
                <a:solidFill>
                  <a:schemeClr val="tx1"/>
                </a:solidFill>
                <a:latin typeface="Arial" charset="0"/>
                <a:cs typeface="Arial" charset="0"/>
              </a:defRPr>
            </a:lvl3pPr>
            <a:lvl4pPr marL="1557475" indent="-222496" defTabSz="913163" eaLnBrk="0" hangingPunct="0">
              <a:defRPr>
                <a:solidFill>
                  <a:schemeClr val="tx1"/>
                </a:solidFill>
                <a:latin typeface="Arial" charset="0"/>
                <a:cs typeface="Arial" charset="0"/>
              </a:defRPr>
            </a:lvl4pPr>
            <a:lvl5pPr marL="2002467" indent="-222496" defTabSz="913163" eaLnBrk="0" hangingPunct="0">
              <a:defRPr>
                <a:solidFill>
                  <a:schemeClr val="tx1"/>
                </a:solidFill>
                <a:latin typeface="Arial" charset="0"/>
                <a:cs typeface="Arial" charset="0"/>
              </a:defRPr>
            </a:lvl5pPr>
            <a:lvl6pPr marL="2447460" indent="-222496" defTabSz="913163" eaLnBrk="0" fontAlgn="base" hangingPunct="0">
              <a:spcBef>
                <a:spcPct val="0"/>
              </a:spcBef>
              <a:spcAft>
                <a:spcPct val="0"/>
              </a:spcAft>
              <a:defRPr>
                <a:solidFill>
                  <a:schemeClr val="tx1"/>
                </a:solidFill>
                <a:latin typeface="Arial" charset="0"/>
                <a:cs typeface="Arial" charset="0"/>
              </a:defRPr>
            </a:lvl6pPr>
            <a:lvl7pPr marL="2892453" indent="-222496" defTabSz="913163" eaLnBrk="0" fontAlgn="base" hangingPunct="0">
              <a:spcBef>
                <a:spcPct val="0"/>
              </a:spcBef>
              <a:spcAft>
                <a:spcPct val="0"/>
              </a:spcAft>
              <a:defRPr>
                <a:solidFill>
                  <a:schemeClr val="tx1"/>
                </a:solidFill>
                <a:latin typeface="Arial" charset="0"/>
                <a:cs typeface="Arial" charset="0"/>
              </a:defRPr>
            </a:lvl7pPr>
            <a:lvl8pPr marL="3337446" indent="-222496" defTabSz="913163" eaLnBrk="0" fontAlgn="base" hangingPunct="0">
              <a:spcBef>
                <a:spcPct val="0"/>
              </a:spcBef>
              <a:spcAft>
                <a:spcPct val="0"/>
              </a:spcAft>
              <a:defRPr>
                <a:solidFill>
                  <a:schemeClr val="tx1"/>
                </a:solidFill>
                <a:latin typeface="Arial" charset="0"/>
                <a:cs typeface="Arial" charset="0"/>
              </a:defRPr>
            </a:lvl8pPr>
            <a:lvl9pPr marL="3782438" indent="-222496" defTabSz="913163" eaLnBrk="0" fontAlgn="base" hangingPunct="0">
              <a:spcBef>
                <a:spcPct val="0"/>
              </a:spcBef>
              <a:spcAft>
                <a:spcPct val="0"/>
              </a:spcAft>
              <a:defRPr>
                <a:solidFill>
                  <a:schemeClr val="tx1"/>
                </a:solidFill>
                <a:latin typeface="Arial" charset="0"/>
                <a:cs typeface="Arial" charset="0"/>
              </a:defRPr>
            </a:lvl9pPr>
          </a:lstStyle>
          <a:p>
            <a:pPr eaLnBrk="1" hangingPunct="1"/>
            <a:fld id="{EF471615-1657-4EAA-8136-EAB94D912E51}" type="slidenum">
              <a:rPr lang="en-US" smtClean="0"/>
              <a:pPr eaLnBrk="1" hangingPunct="1"/>
              <a:t>2</a:t>
            </a:fld>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the customer that complained</a:t>
            </a:r>
            <a:r>
              <a:rPr lang="en-US" baseline="0" dirty="0" smtClean="0"/>
              <a:t> about service call two years later and wanted a refund.</a:t>
            </a:r>
            <a:endParaRPr lang="en-US" dirty="0"/>
          </a:p>
        </p:txBody>
      </p:sp>
      <p:sp>
        <p:nvSpPr>
          <p:cNvPr id="4" name="Slide Number Placeholder 3"/>
          <p:cNvSpPr>
            <a:spLocks noGrp="1"/>
          </p:cNvSpPr>
          <p:nvPr>
            <p:ph type="sldNum" sz="quarter" idx="10"/>
          </p:nvPr>
        </p:nvSpPr>
        <p:spPr/>
        <p:txBody>
          <a:bodyPr/>
          <a:lstStyle/>
          <a:p>
            <a:fld id="{026F50F9-D94B-437F-ACDC-6C98783F6F4E}" type="slidenum">
              <a:rPr lang="en-US" smtClean="0"/>
              <a:pPr/>
              <a:t>14</a:t>
            </a:fld>
            <a:endParaRPr lang="en-US"/>
          </a:p>
        </p:txBody>
      </p:sp>
    </p:spTree>
    <p:extLst>
      <p:ext uri="{BB962C8B-B14F-4D97-AF65-F5344CB8AC3E}">
        <p14:creationId xmlns:p14="http://schemas.microsoft.com/office/powerpoint/2010/main" val="4247593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will you follow up on Prospects and Suspects.</a:t>
            </a:r>
            <a:r>
              <a:rPr lang="en-US" baseline="0" dirty="0" smtClean="0"/>
              <a:t> Software. What programs and methods are you going to use.  E-mails. </a:t>
            </a:r>
            <a:endParaRPr lang="en-US" dirty="0"/>
          </a:p>
        </p:txBody>
      </p:sp>
      <p:sp>
        <p:nvSpPr>
          <p:cNvPr id="4" name="Slide Number Placeholder 3"/>
          <p:cNvSpPr>
            <a:spLocks noGrp="1"/>
          </p:cNvSpPr>
          <p:nvPr>
            <p:ph type="sldNum" sz="quarter" idx="10"/>
          </p:nvPr>
        </p:nvSpPr>
        <p:spPr/>
        <p:txBody>
          <a:bodyPr/>
          <a:lstStyle/>
          <a:p>
            <a:fld id="{026F50F9-D94B-437F-ACDC-6C98783F6F4E}" type="slidenum">
              <a:rPr lang="en-US" smtClean="0"/>
              <a:pPr/>
              <a:t>22</a:t>
            </a:fld>
            <a:endParaRPr lang="en-US"/>
          </a:p>
        </p:txBody>
      </p:sp>
    </p:spTree>
    <p:extLst>
      <p:ext uri="{BB962C8B-B14F-4D97-AF65-F5344CB8AC3E}">
        <p14:creationId xmlns:p14="http://schemas.microsoft.com/office/powerpoint/2010/main" val="3501973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worksheet. Also suggest to do in business with employees.</a:t>
            </a:r>
            <a:endParaRPr lang="en-US" dirty="0"/>
          </a:p>
        </p:txBody>
      </p:sp>
      <p:sp>
        <p:nvSpPr>
          <p:cNvPr id="4" name="Slide Number Placeholder 3"/>
          <p:cNvSpPr>
            <a:spLocks noGrp="1"/>
          </p:cNvSpPr>
          <p:nvPr>
            <p:ph type="sldNum" sz="quarter" idx="10"/>
          </p:nvPr>
        </p:nvSpPr>
        <p:spPr/>
        <p:txBody>
          <a:bodyPr/>
          <a:lstStyle/>
          <a:p>
            <a:fld id="{026F50F9-D94B-437F-ACDC-6C98783F6F4E}" type="slidenum">
              <a:rPr lang="en-US" smtClean="0"/>
              <a:pPr/>
              <a:t>23</a:t>
            </a:fld>
            <a:endParaRPr lang="en-US" dirty="0"/>
          </a:p>
        </p:txBody>
      </p:sp>
    </p:spTree>
    <p:extLst>
      <p:ext uri="{BB962C8B-B14F-4D97-AF65-F5344CB8AC3E}">
        <p14:creationId xmlns:p14="http://schemas.microsoft.com/office/powerpoint/2010/main" val="2795974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6F50F9-D94B-437F-ACDC-6C98783F6F4E}" type="slidenum">
              <a:rPr lang="en-US" smtClean="0"/>
              <a:pPr/>
              <a:t>32</a:t>
            </a:fld>
            <a:endParaRPr lang="en-US"/>
          </a:p>
        </p:txBody>
      </p:sp>
    </p:spTree>
    <p:extLst>
      <p:ext uri="{BB962C8B-B14F-4D97-AF65-F5344CB8AC3E}">
        <p14:creationId xmlns:p14="http://schemas.microsoft.com/office/powerpoint/2010/main" val="11714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3163" eaLnBrk="0" hangingPunct="0">
              <a:defRPr>
                <a:solidFill>
                  <a:schemeClr val="tx1"/>
                </a:solidFill>
                <a:latin typeface="Arial" charset="0"/>
                <a:cs typeface="Arial" charset="0"/>
              </a:defRPr>
            </a:lvl1pPr>
            <a:lvl2pPr marL="723113" indent="-278120" defTabSz="913163" eaLnBrk="0" hangingPunct="0">
              <a:defRPr>
                <a:solidFill>
                  <a:schemeClr val="tx1"/>
                </a:solidFill>
                <a:latin typeface="Arial" charset="0"/>
                <a:cs typeface="Arial" charset="0"/>
              </a:defRPr>
            </a:lvl2pPr>
            <a:lvl3pPr marL="1112482" indent="-222496" defTabSz="913163" eaLnBrk="0" hangingPunct="0">
              <a:defRPr>
                <a:solidFill>
                  <a:schemeClr val="tx1"/>
                </a:solidFill>
                <a:latin typeface="Arial" charset="0"/>
                <a:cs typeface="Arial" charset="0"/>
              </a:defRPr>
            </a:lvl3pPr>
            <a:lvl4pPr marL="1557475" indent="-222496" defTabSz="913163" eaLnBrk="0" hangingPunct="0">
              <a:defRPr>
                <a:solidFill>
                  <a:schemeClr val="tx1"/>
                </a:solidFill>
                <a:latin typeface="Arial" charset="0"/>
                <a:cs typeface="Arial" charset="0"/>
              </a:defRPr>
            </a:lvl4pPr>
            <a:lvl5pPr marL="2002467" indent="-222496" defTabSz="913163" eaLnBrk="0" hangingPunct="0">
              <a:defRPr>
                <a:solidFill>
                  <a:schemeClr val="tx1"/>
                </a:solidFill>
                <a:latin typeface="Arial" charset="0"/>
                <a:cs typeface="Arial" charset="0"/>
              </a:defRPr>
            </a:lvl5pPr>
            <a:lvl6pPr marL="2447460" indent="-222496" defTabSz="913163" eaLnBrk="0" fontAlgn="base" hangingPunct="0">
              <a:spcBef>
                <a:spcPct val="0"/>
              </a:spcBef>
              <a:spcAft>
                <a:spcPct val="0"/>
              </a:spcAft>
              <a:defRPr>
                <a:solidFill>
                  <a:schemeClr val="tx1"/>
                </a:solidFill>
                <a:latin typeface="Arial" charset="0"/>
                <a:cs typeface="Arial" charset="0"/>
              </a:defRPr>
            </a:lvl6pPr>
            <a:lvl7pPr marL="2892453" indent="-222496" defTabSz="913163" eaLnBrk="0" fontAlgn="base" hangingPunct="0">
              <a:spcBef>
                <a:spcPct val="0"/>
              </a:spcBef>
              <a:spcAft>
                <a:spcPct val="0"/>
              </a:spcAft>
              <a:defRPr>
                <a:solidFill>
                  <a:schemeClr val="tx1"/>
                </a:solidFill>
                <a:latin typeface="Arial" charset="0"/>
                <a:cs typeface="Arial" charset="0"/>
              </a:defRPr>
            </a:lvl7pPr>
            <a:lvl8pPr marL="3337446" indent="-222496" defTabSz="913163" eaLnBrk="0" fontAlgn="base" hangingPunct="0">
              <a:spcBef>
                <a:spcPct val="0"/>
              </a:spcBef>
              <a:spcAft>
                <a:spcPct val="0"/>
              </a:spcAft>
              <a:defRPr>
                <a:solidFill>
                  <a:schemeClr val="tx1"/>
                </a:solidFill>
                <a:latin typeface="Arial" charset="0"/>
                <a:cs typeface="Arial" charset="0"/>
              </a:defRPr>
            </a:lvl8pPr>
            <a:lvl9pPr marL="3782438" indent="-222496" defTabSz="913163" eaLnBrk="0" fontAlgn="base" hangingPunct="0">
              <a:spcBef>
                <a:spcPct val="0"/>
              </a:spcBef>
              <a:spcAft>
                <a:spcPct val="0"/>
              </a:spcAft>
              <a:defRPr>
                <a:solidFill>
                  <a:schemeClr val="tx1"/>
                </a:solidFill>
                <a:latin typeface="Arial" charset="0"/>
                <a:cs typeface="Arial" charset="0"/>
              </a:defRPr>
            </a:lvl9pPr>
          </a:lstStyle>
          <a:p>
            <a:pPr eaLnBrk="1" hangingPunct="1"/>
            <a:fld id="{C6B9728E-5B67-475B-AE13-417B2695DA81}" type="slidenum">
              <a:rPr lang="en-US" smtClean="0"/>
              <a:pPr eaLnBrk="1" hangingPunct="1"/>
              <a:t>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Possible answers:</a:t>
            </a:r>
          </a:p>
          <a:p>
            <a:pPr eaLnBrk="1" hangingPunct="1"/>
            <a:r>
              <a:rPr lang="en-US" dirty="0" smtClean="0"/>
              <a:t>Not all “lemons” are the same</a:t>
            </a:r>
          </a:p>
          <a:p>
            <a:pPr eaLnBrk="1" hangingPunct="1"/>
            <a:r>
              <a:rPr lang="en-US" dirty="0" smtClean="0"/>
              <a:t>Value is determined by customer perception</a:t>
            </a:r>
          </a:p>
          <a:p>
            <a:pPr eaLnBrk="1" hangingPunct="1"/>
            <a:r>
              <a:rPr lang="en-US" dirty="0" smtClean="0"/>
              <a:t>How you describe your idea (niche) determines customer value</a:t>
            </a:r>
          </a:p>
          <a:p>
            <a:pPr eaLnBrk="1" hangingPunct="1"/>
            <a:endParaRPr lang="en-US" dirty="0" smtClean="0"/>
          </a:p>
          <a:p>
            <a:pPr eaLnBrk="1" hangingPunct="1"/>
            <a:r>
              <a:rPr lang="en-US" dirty="0" smtClean="0"/>
              <a:t>The point of the Lemons exercise is to point out that you can be selling the same thing as the guy next to you but it all depends on how you niche your product, service, or idea.  With the lemons it usually comes down to organic or not, local or not, taste, uses, name, footprint, etc.  You will find that each group has identified different point to their lemon and as the food buyer there will be different things that appeal to you based on what your customers want.  I usually use the example of the two goat's milk soap students in the same class.  By the end, they had totally different groups they were appealing to with different features and benefits of their soaps: one was mainstream gifts while the other was healing formulas for skin problems.</a:t>
            </a:r>
          </a:p>
          <a:p>
            <a:pPr eaLnBrk="1" hangingPunct="1"/>
            <a:endParaRPr lang="en-US" dirty="0" smtClean="0"/>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DISCUSS FEATURE SELLING VERSUS NEEDS BASED SELLING.</a:t>
            </a:r>
            <a:endParaRPr lang="en-US" b="1" dirty="0" smtClean="0"/>
          </a:p>
          <a:p>
            <a:endParaRPr lang="en-US" dirty="0"/>
          </a:p>
        </p:txBody>
      </p:sp>
      <p:sp>
        <p:nvSpPr>
          <p:cNvPr id="4" name="Slide Number Placeholder 3"/>
          <p:cNvSpPr>
            <a:spLocks noGrp="1"/>
          </p:cNvSpPr>
          <p:nvPr>
            <p:ph type="sldNum" sz="quarter" idx="10"/>
          </p:nvPr>
        </p:nvSpPr>
        <p:spPr/>
        <p:txBody>
          <a:bodyPr/>
          <a:lstStyle/>
          <a:p>
            <a:fld id="{026F50F9-D94B-437F-ACDC-6C98783F6F4E}" type="slidenum">
              <a:rPr lang="en-US" smtClean="0"/>
              <a:pPr/>
              <a:t>4</a:t>
            </a:fld>
            <a:endParaRPr lang="en-US"/>
          </a:p>
        </p:txBody>
      </p:sp>
    </p:spTree>
    <p:extLst>
      <p:ext uri="{BB962C8B-B14F-4D97-AF65-F5344CB8AC3E}">
        <p14:creationId xmlns:p14="http://schemas.microsoft.com/office/powerpoint/2010/main" val="2650792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TRANSITION:</a:t>
            </a:r>
            <a:r>
              <a:rPr lang="en-US" b="1" baseline="0" dirty="0" smtClean="0"/>
              <a:t> ASK, HOW DO YOU KNOW WHAT WAS MOST IMPORTANT TO ME AS THE BUYER OF THESE LEMONS? </a:t>
            </a:r>
          </a:p>
          <a:p>
            <a:endParaRPr lang="en-US" dirty="0"/>
          </a:p>
        </p:txBody>
      </p:sp>
      <p:sp>
        <p:nvSpPr>
          <p:cNvPr id="4" name="Slide Number Placeholder 3"/>
          <p:cNvSpPr>
            <a:spLocks noGrp="1"/>
          </p:cNvSpPr>
          <p:nvPr>
            <p:ph type="sldNum" sz="quarter" idx="10"/>
          </p:nvPr>
        </p:nvSpPr>
        <p:spPr/>
        <p:txBody>
          <a:bodyPr/>
          <a:lstStyle/>
          <a:p>
            <a:fld id="{026F50F9-D94B-437F-ACDC-6C98783F6F4E}" type="slidenum">
              <a:rPr lang="en-US" smtClean="0"/>
              <a:pPr/>
              <a:t>5</a:t>
            </a:fld>
            <a:endParaRPr lang="en-US"/>
          </a:p>
        </p:txBody>
      </p:sp>
    </p:spTree>
    <p:extLst>
      <p:ext uri="{BB962C8B-B14F-4D97-AF65-F5344CB8AC3E}">
        <p14:creationId xmlns:p14="http://schemas.microsoft.com/office/powerpoint/2010/main" val="930489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THIS PROCESS AND THE IMPORTANCE</a:t>
            </a:r>
            <a:r>
              <a:rPr lang="en-US" baseline="0" dirty="0" smtClean="0"/>
              <a:t> OF THE CUSTOMER UNDERSTANDING THE CONSEQUENCE OF THE DISADVANTAGE. </a:t>
            </a:r>
          </a:p>
          <a:p>
            <a:r>
              <a:rPr lang="en-US" baseline="0" dirty="0" smtClean="0"/>
              <a:t>Use the example of a 500 page report needing to be prepared and the document feeder feature.</a:t>
            </a:r>
            <a:endParaRPr lang="en-US" dirty="0"/>
          </a:p>
        </p:txBody>
      </p:sp>
      <p:sp>
        <p:nvSpPr>
          <p:cNvPr id="4" name="Slide Number Placeholder 3"/>
          <p:cNvSpPr>
            <a:spLocks noGrp="1"/>
          </p:cNvSpPr>
          <p:nvPr>
            <p:ph type="sldNum" sz="quarter" idx="10"/>
          </p:nvPr>
        </p:nvSpPr>
        <p:spPr/>
        <p:txBody>
          <a:bodyPr/>
          <a:lstStyle/>
          <a:p>
            <a:fld id="{026F50F9-D94B-437F-ACDC-6C98783F6F4E}" type="slidenum">
              <a:rPr lang="en-US" smtClean="0"/>
              <a:pPr/>
              <a:t>6</a:t>
            </a:fld>
            <a:endParaRPr lang="en-US"/>
          </a:p>
        </p:txBody>
      </p:sp>
    </p:spTree>
    <p:extLst>
      <p:ext uri="{BB962C8B-B14F-4D97-AF65-F5344CB8AC3E}">
        <p14:creationId xmlns:p14="http://schemas.microsoft.com/office/powerpoint/2010/main" val="44347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eaLnBrk="0" hangingPunct="0">
              <a:defRPr sz="2400">
                <a:solidFill>
                  <a:srgbClr val="333333"/>
                </a:solidFill>
                <a:latin typeface="Times New Roman" pitchFamily="18" charset="0"/>
                <a:sym typeface="Times New Roman" pitchFamily="18" charset="0"/>
              </a:defRPr>
            </a:lvl1pPr>
            <a:lvl2pPr marL="742950" indent="-285750" eaLnBrk="0" hangingPunct="0">
              <a:defRPr sz="2400">
                <a:solidFill>
                  <a:srgbClr val="333333"/>
                </a:solidFill>
                <a:latin typeface="Times New Roman" pitchFamily="18" charset="0"/>
                <a:sym typeface="Times New Roman" pitchFamily="18" charset="0"/>
              </a:defRPr>
            </a:lvl2pPr>
            <a:lvl3pPr marL="1143000" indent="-228600" eaLnBrk="0" hangingPunct="0">
              <a:defRPr sz="2400">
                <a:solidFill>
                  <a:srgbClr val="333333"/>
                </a:solidFill>
                <a:latin typeface="Times New Roman" pitchFamily="18" charset="0"/>
                <a:sym typeface="Times New Roman" pitchFamily="18" charset="0"/>
              </a:defRPr>
            </a:lvl3pPr>
            <a:lvl4pPr marL="1600200" indent="-228600" eaLnBrk="0" hangingPunct="0">
              <a:defRPr sz="2400">
                <a:solidFill>
                  <a:srgbClr val="333333"/>
                </a:solidFill>
                <a:latin typeface="Times New Roman" pitchFamily="18" charset="0"/>
                <a:sym typeface="Times New Roman" pitchFamily="18" charset="0"/>
              </a:defRPr>
            </a:lvl4pPr>
            <a:lvl5pPr marL="2057400" indent="-228600" eaLnBrk="0" hangingPunct="0">
              <a:defRPr sz="2400">
                <a:solidFill>
                  <a:srgbClr val="333333"/>
                </a:solidFill>
                <a:latin typeface="Times New Roman" pitchFamily="18" charset="0"/>
                <a:sym typeface="Times New Roman" pitchFamily="18" charset="0"/>
              </a:defRPr>
            </a:lvl5pPr>
            <a:lvl6pPr marL="2514600" indent="-228600" eaLnBrk="0" fontAlgn="base" hangingPunct="0">
              <a:spcBef>
                <a:spcPct val="0"/>
              </a:spcBef>
              <a:spcAft>
                <a:spcPct val="0"/>
              </a:spcAft>
              <a:defRPr sz="2400">
                <a:solidFill>
                  <a:srgbClr val="333333"/>
                </a:solidFill>
                <a:latin typeface="Times New Roman" pitchFamily="18" charset="0"/>
                <a:sym typeface="Times New Roman" pitchFamily="18" charset="0"/>
              </a:defRPr>
            </a:lvl6pPr>
            <a:lvl7pPr marL="2971800" indent="-228600" eaLnBrk="0" fontAlgn="base" hangingPunct="0">
              <a:spcBef>
                <a:spcPct val="0"/>
              </a:spcBef>
              <a:spcAft>
                <a:spcPct val="0"/>
              </a:spcAft>
              <a:defRPr sz="2400">
                <a:solidFill>
                  <a:srgbClr val="333333"/>
                </a:solidFill>
                <a:latin typeface="Times New Roman" pitchFamily="18" charset="0"/>
                <a:sym typeface="Times New Roman" pitchFamily="18" charset="0"/>
              </a:defRPr>
            </a:lvl7pPr>
            <a:lvl8pPr marL="3429000" indent="-228600" eaLnBrk="0" fontAlgn="base" hangingPunct="0">
              <a:spcBef>
                <a:spcPct val="0"/>
              </a:spcBef>
              <a:spcAft>
                <a:spcPct val="0"/>
              </a:spcAft>
              <a:defRPr sz="2400">
                <a:solidFill>
                  <a:srgbClr val="333333"/>
                </a:solidFill>
                <a:latin typeface="Times New Roman" pitchFamily="18" charset="0"/>
                <a:sym typeface="Times New Roman" pitchFamily="18" charset="0"/>
              </a:defRPr>
            </a:lvl8pPr>
            <a:lvl9pPr marL="3886200" indent="-228600" eaLnBrk="0" fontAlgn="base" hangingPunct="0">
              <a:spcBef>
                <a:spcPct val="0"/>
              </a:spcBef>
              <a:spcAft>
                <a:spcPct val="0"/>
              </a:spcAft>
              <a:defRPr sz="2400">
                <a:solidFill>
                  <a:srgbClr val="333333"/>
                </a:solidFill>
                <a:latin typeface="Times New Roman" pitchFamily="18" charset="0"/>
                <a:sym typeface="Times New Roman" pitchFamily="18" charset="0"/>
              </a:defRPr>
            </a:lvl9pPr>
          </a:lstStyle>
          <a:p>
            <a:pPr eaLnBrk="1" hangingPunct="1"/>
            <a:fld id="{B59E0968-C6EF-47FA-9678-F2B76413D7EC}" type="slidenum">
              <a:rPr lang="en-US" sz="1200" smtClean="0">
                <a:solidFill>
                  <a:schemeClr val="tx1"/>
                </a:solidFill>
              </a:rPr>
              <a:pPr eaLnBrk="1" hangingPunct="1"/>
              <a:t>10</a:t>
            </a:fld>
            <a:endParaRPr lang="en-US" sz="1200" dirty="0" smtClean="0">
              <a:solidFill>
                <a:schemeClr val="tx1"/>
              </a:solidFill>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r>
              <a:rPr lang="en-US" dirty="0" smtClean="0"/>
              <a:t>Hand out Features Benefit Exercise. Have them</a:t>
            </a:r>
            <a:r>
              <a:rPr lang="en-US" baseline="0" dirty="0" smtClean="0"/>
              <a:t> read the feature and then benefit, then ask class to give input to their perceived benefit. </a:t>
            </a:r>
            <a:r>
              <a:rPr lang="en-US" dirty="0" smtClean="0"/>
              <a:t> Suggest doing</a:t>
            </a:r>
            <a:r>
              <a:rPr lang="en-US" baseline="0" dirty="0" smtClean="0"/>
              <a:t> with employees.</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Discussion about how much sales</a:t>
            </a:r>
            <a:r>
              <a:rPr lang="en-US" baseline="0" dirty="0" smtClean="0"/>
              <a:t> and marketing you do to existing customers. </a:t>
            </a:r>
          </a:p>
          <a:p>
            <a:endParaRPr lang="en-US" baseline="0" dirty="0" smtClean="0"/>
          </a:p>
          <a:p>
            <a:r>
              <a:rPr lang="en-US" baseline="0" dirty="0" smtClean="0"/>
              <a:t>Do you ever call them to see if their happy as an owner. What strategies have you employee to create a culture of superior customer service in you organization.</a:t>
            </a:r>
            <a:endParaRPr lang="en-US" dirty="0"/>
          </a:p>
        </p:txBody>
      </p:sp>
      <p:sp>
        <p:nvSpPr>
          <p:cNvPr id="4" name="Slide Number Placeholder 3"/>
          <p:cNvSpPr>
            <a:spLocks noGrp="1"/>
          </p:cNvSpPr>
          <p:nvPr>
            <p:ph type="sldNum" sz="quarter" idx="10"/>
          </p:nvPr>
        </p:nvSpPr>
        <p:spPr/>
        <p:txBody>
          <a:bodyPr/>
          <a:lstStyle/>
          <a:p>
            <a:fld id="{026F50F9-D94B-437F-ACDC-6C98783F6F4E}" type="slidenum">
              <a:rPr lang="en-US" smtClean="0"/>
              <a:pPr/>
              <a:t>11</a:t>
            </a:fld>
            <a:endParaRPr lang="en-US"/>
          </a:p>
        </p:txBody>
      </p:sp>
    </p:spTree>
    <p:extLst>
      <p:ext uri="{BB962C8B-B14F-4D97-AF65-F5344CB8AC3E}">
        <p14:creationId xmlns:p14="http://schemas.microsoft.com/office/powerpoint/2010/main" val="2073209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for reason’s why you quit doing business with a company.</a:t>
            </a:r>
          </a:p>
          <a:p>
            <a:endParaRPr lang="en-US" dirty="0" smtClean="0"/>
          </a:p>
          <a:p>
            <a:r>
              <a:rPr lang="en-US" dirty="0" smtClean="0"/>
              <a:t>Ask for reason’s why you are loyal to a particular company.</a:t>
            </a:r>
            <a:endParaRPr lang="en-US" dirty="0"/>
          </a:p>
        </p:txBody>
      </p:sp>
      <p:sp>
        <p:nvSpPr>
          <p:cNvPr id="4" name="Slide Number Placeholder 3"/>
          <p:cNvSpPr>
            <a:spLocks noGrp="1"/>
          </p:cNvSpPr>
          <p:nvPr>
            <p:ph type="sldNum" sz="quarter" idx="10"/>
          </p:nvPr>
        </p:nvSpPr>
        <p:spPr/>
        <p:txBody>
          <a:bodyPr/>
          <a:lstStyle/>
          <a:p>
            <a:fld id="{026F50F9-D94B-437F-ACDC-6C98783F6F4E}" type="slidenum">
              <a:rPr lang="en-US" smtClean="0"/>
              <a:pPr/>
              <a:t>12</a:t>
            </a:fld>
            <a:endParaRPr lang="en-US"/>
          </a:p>
        </p:txBody>
      </p:sp>
    </p:spTree>
    <p:extLst>
      <p:ext uri="{BB962C8B-B14F-4D97-AF65-F5344CB8AC3E}">
        <p14:creationId xmlns:p14="http://schemas.microsoft.com/office/powerpoint/2010/main" val="167599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customer that says their unhappy is doing you a favor.</a:t>
            </a:r>
          </a:p>
          <a:p>
            <a:endParaRPr lang="en-US" baseline="0" dirty="0" smtClean="0"/>
          </a:p>
          <a:p>
            <a:r>
              <a:rPr lang="en-US" baseline="0" dirty="0" smtClean="0"/>
              <a:t>Current customers account for the vast majority of your sales and revenue. Most companies focus their marketing attracting new customers and not keeping the ones that account for 80% of your profit. </a:t>
            </a:r>
            <a:endParaRPr lang="en-US" dirty="0"/>
          </a:p>
        </p:txBody>
      </p:sp>
      <p:sp>
        <p:nvSpPr>
          <p:cNvPr id="4" name="Slide Number Placeholder 3"/>
          <p:cNvSpPr>
            <a:spLocks noGrp="1"/>
          </p:cNvSpPr>
          <p:nvPr>
            <p:ph type="sldNum" sz="quarter" idx="10"/>
          </p:nvPr>
        </p:nvSpPr>
        <p:spPr/>
        <p:txBody>
          <a:bodyPr/>
          <a:lstStyle/>
          <a:p>
            <a:fld id="{026F50F9-D94B-437F-ACDC-6C98783F6F4E}" type="slidenum">
              <a:rPr lang="en-US" smtClean="0"/>
              <a:pPr/>
              <a:t>13</a:t>
            </a:fld>
            <a:endParaRPr lang="en-US"/>
          </a:p>
        </p:txBody>
      </p:sp>
    </p:spTree>
    <p:extLst>
      <p:ext uri="{BB962C8B-B14F-4D97-AF65-F5344CB8AC3E}">
        <p14:creationId xmlns:p14="http://schemas.microsoft.com/office/powerpoint/2010/main" val="3997088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4ECE96-236E-477F-9E1A-6535F9EE3C61}" type="datetimeFigureOut">
              <a:rPr lang="en-US" smtClean="0"/>
              <a:pPr/>
              <a:t>4/3/16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31DD3-8594-4270-948E-09AB6F9D81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ECE96-236E-477F-9E1A-6535F9EE3C61}" type="datetimeFigureOut">
              <a:rPr lang="en-US" smtClean="0"/>
              <a:pPr/>
              <a:t>4/3/16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31DD3-8594-4270-948E-09AB6F9D81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ECE96-236E-477F-9E1A-6535F9EE3C61}" type="datetimeFigureOut">
              <a:rPr lang="en-US" smtClean="0"/>
              <a:pPr/>
              <a:t>4/3/16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31DD3-8594-4270-948E-09AB6F9D81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ECE96-236E-477F-9E1A-6535F9EE3C61}" type="datetimeFigureOut">
              <a:rPr lang="en-US" smtClean="0"/>
              <a:pPr/>
              <a:t>4/3/16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31DD3-8594-4270-948E-09AB6F9D81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4ECE96-236E-477F-9E1A-6535F9EE3C61}" type="datetimeFigureOut">
              <a:rPr lang="en-US" smtClean="0"/>
              <a:pPr/>
              <a:t>4/3/16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31DD3-8594-4270-948E-09AB6F9D81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4ECE96-236E-477F-9E1A-6535F9EE3C61}" type="datetimeFigureOut">
              <a:rPr lang="en-US" smtClean="0"/>
              <a:pPr/>
              <a:t>4/3/16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31DD3-8594-4270-948E-09AB6F9D81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4ECE96-236E-477F-9E1A-6535F9EE3C61}" type="datetimeFigureOut">
              <a:rPr lang="en-US" smtClean="0"/>
              <a:pPr/>
              <a:t>4/3/16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A31DD3-8594-4270-948E-09AB6F9D81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4ECE96-236E-477F-9E1A-6535F9EE3C61}" type="datetimeFigureOut">
              <a:rPr lang="en-US" smtClean="0"/>
              <a:pPr/>
              <a:t>4/3/16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A31DD3-8594-4270-948E-09AB6F9D81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ECE96-236E-477F-9E1A-6535F9EE3C61}" type="datetimeFigureOut">
              <a:rPr lang="en-US" smtClean="0"/>
              <a:pPr/>
              <a:t>4/3/16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A31DD3-8594-4270-948E-09AB6F9D81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ECE96-236E-477F-9E1A-6535F9EE3C61}" type="datetimeFigureOut">
              <a:rPr lang="en-US" smtClean="0"/>
              <a:pPr/>
              <a:t>4/3/16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31DD3-8594-4270-948E-09AB6F9D81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ECE96-236E-477F-9E1A-6535F9EE3C61}" type="datetimeFigureOut">
              <a:rPr lang="en-US" smtClean="0"/>
              <a:pPr/>
              <a:t>4/3/16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31DD3-8594-4270-948E-09AB6F9D81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ECE96-236E-477F-9E1A-6535F9EE3C61}" type="datetimeFigureOut">
              <a:rPr lang="en-US" smtClean="0"/>
              <a:pPr/>
              <a:t>4/3/16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A31DD3-8594-4270-948E-09AB6F9D81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jpeg"/><Relationship Id="rId3" Type="http://schemas.openxmlformats.org/officeDocument/2006/relationships/image" Target="../media/image2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upload.wikimedia.org/wikipedia/en/6/6b/Beatlessullivantogether.jpg" TargetMode="External"/><Relationship Id="rId3" Type="http://schemas.openxmlformats.org/officeDocument/2006/relationships/image" Target="../media/image3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solidFill>
                  <a:srgbClr val="FF0000"/>
                </a:solidFill>
                <a:effectLst>
                  <a:outerShdw blurRad="38100" dist="38100" dir="2700000" algn="tl">
                    <a:srgbClr val="000000">
                      <a:alpha val="43137"/>
                    </a:srgbClr>
                  </a:outerShdw>
                </a:effectLst>
              </a:rPr>
              <a:t>Selling your Products and Services</a:t>
            </a:r>
            <a:endParaRPr lang="en-US" sz="4800" b="1" dirty="0">
              <a:solidFill>
                <a:srgbClr val="FF0000"/>
              </a:solidFill>
              <a:effectLst>
                <a:outerShdw blurRad="38100" dist="38100" dir="2700000" algn="tl">
                  <a:srgbClr val="000000">
                    <a:alpha val="43137"/>
                  </a:srgbClr>
                </a:outerShdw>
              </a:effectLst>
            </a:endParaRPr>
          </a:p>
        </p:txBody>
      </p:sp>
      <p:sp>
        <p:nvSpPr>
          <p:cNvPr id="4" name="Subtitle 3"/>
          <p:cNvSpPr>
            <a:spLocks noGrp="1"/>
          </p:cNvSpPr>
          <p:nvPr>
            <p:ph type="subTitle" idx="1"/>
          </p:nvPr>
        </p:nvSpPr>
        <p:spPr>
          <a:xfrm>
            <a:off x="1219200" y="4343400"/>
            <a:ext cx="6400800" cy="1752600"/>
          </a:xfrm>
        </p:spPr>
        <p:txBody>
          <a:bodyPr>
            <a:normAutofit/>
          </a:bodyPr>
          <a:lstStyle/>
          <a:p>
            <a:r>
              <a:rPr lang="en-US" sz="2400" b="1" dirty="0" smtClean="0">
                <a:solidFill>
                  <a:schemeClr val="tx1"/>
                </a:solidFill>
                <a:effectLst>
                  <a:outerShdw blurRad="38100" dist="38100" dir="2700000" algn="tl">
                    <a:srgbClr val="000000">
                      <a:alpha val="43137"/>
                    </a:srgbClr>
                  </a:outerShdw>
                </a:effectLst>
              </a:rPr>
              <a:t>AREC 213</a:t>
            </a:r>
          </a:p>
          <a:p>
            <a:endParaRPr lang="en-US" sz="2400" b="1" dirty="0" smtClean="0">
              <a:solidFill>
                <a:schemeClr val="tx1"/>
              </a:solidFill>
              <a:effectLst>
                <a:outerShdw blurRad="38100" dist="38100" dir="2700000" algn="tl">
                  <a:srgbClr val="000000">
                    <a:alpha val="43137"/>
                  </a:srgbClr>
                </a:outerShdw>
              </a:effectLst>
            </a:endParaRPr>
          </a:p>
          <a:p>
            <a:endParaRPr lang="en-US" sz="2400" b="1" dirty="0">
              <a:solidFill>
                <a:schemeClr val="tx1"/>
              </a:solidFill>
              <a:effectLst>
                <a:outerShdw blurRad="38100" dist="38100" dir="2700000" algn="tl">
                  <a:srgbClr val="000000">
                    <a:alpha val="43137"/>
                  </a:srgbClr>
                </a:outerShdw>
              </a:effectLst>
            </a:endParaRP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3505200"/>
            <a:ext cx="1604229" cy="1647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457200" y="274638"/>
            <a:ext cx="8229600" cy="1020762"/>
          </a:xfrm>
        </p:spPr>
        <p:txBody>
          <a:bodyPr/>
          <a:lstStyle/>
          <a:p>
            <a:pPr eaLnBrk="1" hangingPunct="1"/>
            <a:r>
              <a:rPr lang="en-US" sz="4000" b="1" dirty="0" smtClean="0">
                <a:solidFill>
                  <a:srgbClr val="FFF10B"/>
                </a:solidFill>
                <a:effectLst>
                  <a:outerShdw blurRad="38100" dist="38100" dir="2700000" algn="tl">
                    <a:srgbClr val="000000">
                      <a:alpha val="43137"/>
                    </a:srgbClr>
                  </a:outerShdw>
                </a:effectLst>
              </a:rPr>
              <a:t>Problem/Solution Exercise</a:t>
            </a:r>
          </a:p>
        </p:txBody>
      </p:sp>
      <p:sp>
        <p:nvSpPr>
          <p:cNvPr id="29699" name="Rectangle 2"/>
          <p:cNvSpPr>
            <a:spLocks noGrp="1" noChangeArrowheads="1"/>
          </p:cNvSpPr>
          <p:nvPr>
            <p:ph idx="1"/>
          </p:nvPr>
        </p:nvSpPr>
        <p:spPr>
          <a:xfrm>
            <a:off x="685800" y="1371600"/>
            <a:ext cx="7620000" cy="5219700"/>
          </a:xfrm>
        </p:spPr>
        <p:txBody>
          <a:bodyPr anchor="t"/>
          <a:lstStyle/>
          <a:p>
            <a:pPr marL="34925" indent="0" eaLnBrk="1" hangingPunct="1"/>
            <a:r>
              <a:rPr lang="en-US" dirty="0" smtClean="0">
                <a:latin typeface="L Helvetica Light" charset="0"/>
                <a:sym typeface="L Helvetica Light" charset="0"/>
              </a:rPr>
              <a:t>On a piece of paper:</a:t>
            </a:r>
          </a:p>
          <a:p>
            <a:pPr marL="831850" lvl="1" eaLnBrk="1" hangingPunct="1">
              <a:spcBef>
                <a:spcPts val="1600"/>
              </a:spcBef>
              <a:buFont typeface="Lucida Grande" charset="0"/>
              <a:buChar char="✓"/>
            </a:pPr>
            <a:r>
              <a:rPr lang="en-US" sz="2600" dirty="0" smtClean="0">
                <a:latin typeface="L Helvetica Light" charset="0"/>
                <a:sym typeface="L Helvetica Light" charset="0"/>
              </a:rPr>
              <a:t>List one of your </a:t>
            </a:r>
            <a:r>
              <a:rPr lang="en-US" sz="2600" b="1" dirty="0" smtClean="0">
                <a:latin typeface="Helvetica" charset="0"/>
                <a:cs typeface="Helvetica" charset="0"/>
                <a:sym typeface="Helvetica" charset="0"/>
              </a:rPr>
              <a:t>products or services</a:t>
            </a:r>
            <a:endParaRPr lang="en-US" sz="2600" dirty="0" smtClean="0">
              <a:latin typeface="L Helvetica Light" charset="0"/>
              <a:sym typeface="L Helvetica Light" charset="0"/>
            </a:endParaRPr>
          </a:p>
          <a:p>
            <a:pPr marL="831850" lvl="1" eaLnBrk="1" hangingPunct="1">
              <a:spcBef>
                <a:spcPts val="1600"/>
              </a:spcBef>
              <a:buFont typeface="Lucida Grande" charset="0"/>
              <a:buChar char="✓"/>
            </a:pPr>
            <a:r>
              <a:rPr lang="en-US" sz="2600" dirty="0" smtClean="0">
                <a:latin typeface="L Helvetica Light" charset="0"/>
                <a:sym typeface="L Helvetica Light" charset="0"/>
              </a:rPr>
              <a:t>Describe the </a:t>
            </a:r>
            <a:r>
              <a:rPr lang="en-US" sz="2600" b="1" dirty="0" smtClean="0">
                <a:latin typeface="Helvetica" charset="0"/>
                <a:cs typeface="Helvetica" charset="0"/>
                <a:sym typeface="Helvetica" charset="0"/>
              </a:rPr>
              <a:t>problem this product or service addresses</a:t>
            </a:r>
            <a:endParaRPr lang="en-US" sz="2600" dirty="0" smtClean="0">
              <a:latin typeface="L Helvetica Light" charset="0"/>
              <a:sym typeface="L Helvetica Light" charset="0"/>
            </a:endParaRPr>
          </a:p>
          <a:p>
            <a:pPr marL="831850" lvl="1" eaLnBrk="1" hangingPunct="1">
              <a:spcBef>
                <a:spcPts val="1600"/>
              </a:spcBef>
              <a:buFont typeface="Lucida Grande" charset="0"/>
              <a:buChar char="✓"/>
            </a:pPr>
            <a:r>
              <a:rPr lang="en-US" sz="2600" dirty="0" smtClean="0">
                <a:latin typeface="L Helvetica Light" charset="0"/>
                <a:sym typeface="L Helvetica Light" charset="0"/>
              </a:rPr>
              <a:t>Describe the </a:t>
            </a:r>
            <a:r>
              <a:rPr lang="en-US" sz="2600" b="1" dirty="0" smtClean="0">
                <a:latin typeface="Helvetica" charset="0"/>
                <a:cs typeface="Helvetica" charset="0"/>
                <a:sym typeface="Helvetica" charset="0"/>
              </a:rPr>
              <a:t>benefits of this product or service</a:t>
            </a:r>
            <a:r>
              <a:rPr lang="en-US" sz="2600" dirty="0" smtClean="0">
                <a:latin typeface="L Helvetica Light" charset="0"/>
                <a:sym typeface="L Helvetica Light" charset="0"/>
              </a:rPr>
              <a:t> using the problem/solution methodology</a:t>
            </a:r>
          </a:p>
          <a:p>
            <a:pPr marL="831850" lvl="1" eaLnBrk="1" hangingPunct="1">
              <a:spcBef>
                <a:spcPts val="1600"/>
              </a:spcBef>
              <a:buFont typeface="Lucida Grande" charset="0"/>
              <a:buChar char="✓"/>
            </a:pPr>
            <a:r>
              <a:rPr lang="en-US" sz="2600" dirty="0" smtClean="0">
                <a:latin typeface="L Helvetica Light" charset="0"/>
                <a:sym typeface="L Helvetica Light" charset="0"/>
              </a:rPr>
              <a:t>Be prepared to read this to and </a:t>
            </a:r>
            <a:r>
              <a:rPr lang="en-US" sz="2600" b="1" dirty="0" smtClean="0">
                <a:latin typeface="Helvetica" charset="0"/>
                <a:cs typeface="Helvetica" charset="0"/>
                <a:sym typeface="Helvetica" charset="0"/>
              </a:rPr>
              <a:t>sell the class!</a:t>
            </a:r>
            <a:endParaRPr lang="en-US" sz="2600" b="1" dirty="0" smtClean="0">
              <a:latin typeface="Helvetica" charset="0"/>
              <a:sym typeface="Helvetica" charset="0"/>
            </a:endParaRPr>
          </a:p>
        </p:txBody>
      </p:sp>
    </p:spTree>
    <p:extLst>
      <p:ext uri="{BB962C8B-B14F-4D97-AF65-F5344CB8AC3E}">
        <p14:creationId xmlns:p14="http://schemas.microsoft.com/office/powerpoint/2010/main" val="1394676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103188" y="609600"/>
            <a:ext cx="8902700" cy="1143000"/>
          </a:xfrm>
          <a:noFill/>
        </p:spPr>
        <p:txBody>
          <a:bodyPr lIns="92075" tIns="46038" rIns="92075" bIns="46038" anchor="ctr">
            <a:normAutofit fontScale="90000"/>
          </a:bodyPr>
          <a:lstStyle/>
          <a:p>
            <a:pPr eaLnBrk="1" hangingPunct="1"/>
            <a:r>
              <a:rPr lang="en-US" dirty="0" smtClean="0"/>
              <a:t>       </a:t>
            </a:r>
            <a:r>
              <a:rPr lang="en-US" sz="5300" b="1" dirty="0" smtClean="0">
                <a:effectLst>
                  <a:outerShdw blurRad="38100" dist="38100" dir="2700000" algn="tl">
                    <a:srgbClr val="000000">
                      <a:alpha val="43137"/>
                    </a:srgbClr>
                  </a:outerShdw>
                </a:effectLst>
              </a:rPr>
              <a:t>Why Do Customers Stop </a:t>
            </a:r>
            <a:br>
              <a:rPr lang="en-US" sz="5300" b="1" dirty="0" smtClean="0">
                <a:effectLst>
                  <a:outerShdw blurRad="38100" dist="38100" dir="2700000" algn="tl">
                    <a:srgbClr val="000000">
                      <a:alpha val="43137"/>
                    </a:srgbClr>
                  </a:outerShdw>
                </a:effectLst>
              </a:rPr>
            </a:br>
            <a:r>
              <a:rPr lang="en-US" sz="5300" b="1" dirty="0" smtClean="0">
                <a:effectLst>
                  <a:outerShdw blurRad="38100" dist="38100" dir="2700000" algn="tl">
                    <a:srgbClr val="000000">
                      <a:alpha val="43137"/>
                    </a:srgbClr>
                  </a:outerShdw>
                </a:effectLst>
              </a:rPr>
              <a:t>           Being Customers?</a:t>
            </a:r>
          </a:p>
        </p:txBody>
      </p:sp>
      <p:sp>
        <p:nvSpPr>
          <p:cNvPr id="30726" name="Rectangle 5"/>
          <p:cNvSpPr>
            <a:spLocks noGrp="1" noChangeArrowheads="1"/>
          </p:cNvSpPr>
          <p:nvPr>
            <p:ph idx="1"/>
          </p:nvPr>
        </p:nvSpPr>
        <p:spPr>
          <a:xfrm>
            <a:off x="4038600" y="2743200"/>
            <a:ext cx="4710112" cy="3962400"/>
          </a:xfrm>
          <a:noFill/>
        </p:spPr>
        <p:txBody>
          <a:bodyPr>
            <a:noAutofit/>
          </a:bodyPr>
          <a:lstStyle/>
          <a:p>
            <a:pPr eaLnBrk="1" hangingPunct="1">
              <a:lnSpc>
                <a:spcPct val="90000"/>
              </a:lnSpc>
              <a:spcBef>
                <a:spcPct val="60000"/>
              </a:spcBef>
            </a:pPr>
            <a:r>
              <a:rPr lang="en-US" sz="2400" b="1" dirty="0" smtClean="0"/>
              <a:t>1%</a:t>
            </a:r>
            <a:r>
              <a:rPr lang="en-US" sz="2400" dirty="0" smtClean="0"/>
              <a:t> 	Die</a:t>
            </a:r>
          </a:p>
          <a:p>
            <a:pPr eaLnBrk="1" hangingPunct="1">
              <a:lnSpc>
                <a:spcPct val="90000"/>
              </a:lnSpc>
              <a:spcBef>
                <a:spcPct val="60000"/>
              </a:spcBef>
            </a:pPr>
            <a:r>
              <a:rPr lang="en-US" sz="2400" b="1" dirty="0" smtClean="0"/>
              <a:t>3%</a:t>
            </a:r>
            <a:r>
              <a:rPr lang="en-US" sz="2400" dirty="0" smtClean="0"/>
              <a:t>	Move Away</a:t>
            </a:r>
          </a:p>
          <a:p>
            <a:pPr eaLnBrk="1" hangingPunct="1">
              <a:lnSpc>
                <a:spcPct val="90000"/>
              </a:lnSpc>
              <a:spcBef>
                <a:spcPct val="60000"/>
              </a:spcBef>
            </a:pPr>
            <a:r>
              <a:rPr lang="en-US" sz="2400" b="1" dirty="0" smtClean="0"/>
              <a:t>5%</a:t>
            </a:r>
            <a:r>
              <a:rPr lang="en-US" sz="2400" dirty="0" smtClean="0"/>
              <a:t>	Seek alternatives</a:t>
            </a:r>
          </a:p>
          <a:p>
            <a:pPr eaLnBrk="1" hangingPunct="1">
              <a:lnSpc>
                <a:spcPct val="90000"/>
              </a:lnSpc>
              <a:spcBef>
                <a:spcPct val="60000"/>
              </a:spcBef>
            </a:pPr>
            <a:r>
              <a:rPr lang="en-US" sz="2400" b="1" dirty="0" smtClean="0"/>
              <a:t>9%</a:t>
            </a:r>
            <a:r>
              <a:rPr lang="en-US" sz="2400" dirty="0" smtClean="0"/>
              <a:t>	Go to the competition</a:t>
            </a:r>
          </a:p>
          <a:p>
            <a:pPr eaLnBrk="1" hangingPunct="1">
              <a:lnSpc>
                <a:spcPct val="90000"/>
              </a:lnSpc>
              <a:spcBef>
                <a:spcPct val="60000"/>
              </a:spcBef>
            </a:pPr>
            <a:r>
              <a:rPr lang="en-US" sz="2400" b="1" dirty="0" smtClean="0"/>
              <a:t>14% </a:t>
            </a:r>
            <a:r>
              <a:rPr lang="en-US" sz="2400" dirty="0" smtClean="0"/>
              <a:t>Dissatisfied with product/service</a:t>
            </a:r>
          </a:p>
          <a:p>
            <a:pPr eaLnBrk="1" hangingPunct="1">
              <a:lnSpc>
                <a:spcPct val="90000"/>
              </a:lnSpc>
              <a:spcBef>
                <a:spcPct val="60000"/>
              </a:spcBef>
            </a:pPr>
            <a:r>
              <a:rPr lang="en-US" sz="2800" b="1" i="1" dirty="0" smtClean="0">
                <a:solidFill>
                  <a:srgbClr val="3366FF"/>
                </a:solidFill>
              </a:rPr>
              <a:t>68% Upset with the treatment they receive</a:t>
            </a:r>
          </a:p>
        </p:txBody>
      </p:sp>
      <p:sp>
        <p:nvSpPr>
          <p:cNvPr id="30722" name="Slide Number Placeholder 5"/>
          <p:cNvSpPr>
            <a:spLocks noGrp="1"/>
          </p:cNvSpPr>
          <p:nvPr>
            <p:ph type="sldNum" sz="quarter" idx="12"/>
          </p:nvPr>
        </p:nvSpPr>
        <p:spPr>
          <a:noFill/>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19C47507-2B7E-4FE6-AB8B-1F523EC2548F}" type="slidenum">
              <a:rPr lang="en-US"/>
              <a:pPr/>
              <a:t>11</a:t>
            </a:fld>
            <a:endParaRPr lang="en-US" dirty="0"/>
          </a:p>
        </p:txBody>
      </p:sp>
      <p:sp>
        <p:nvSpPr>
          <p:cNvPr id="30725" name="Text Box 4"/>
          <p:cNvSpPr txBox="1">
            <a:spLocks noChangeArrowheads="1"/>
          </p:cNvSpPr>
          <p:nvPr/>
        </p:nvSpPr>
        <p:spPr bwMode="auto">
          <a:xfrm>
            <a:off x="200025" y="3730625"/>
            <a:ext cx="4354513"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US" sz="8800" b="1" dirty="0">
                <a:latin typeface="Arial Black" pitchFamily="34" charset="0"/>
              </a:rPr>
              <a:t>100</a:t>
            </a:r>
            <a:r>
              <a:rPr lang="en-US" sz="8800" b="1" dirty="0">
                <a:latin typeface="Berlin Sans FB" pitchFamily="34" charset="0"/>
              </a:rPr>
              <a:t>%</a:t>
            </a:r>
          </a:p>
        </p:txBody>
      </p:sp>
      <p:sp>
        <p:nvSpPr>
          <p:cNvPr id="30727" name="Line 6"/>
          <p:cNvSpPr>
            <a:spLocks noChangeShapeType="1"/>
          </p:cNvSpPr>
          <p:nvPr/>
        </p:nvSpPr>
        <p:spPr bwMode="auto">
          <a:xfrm>
            <a:off x="317500" y="2641600"/>
            <a:ext cx="82883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5373688"/>
            <a:ext cx="1249575" cy="1453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143785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0726">
                                            <p:txEl>
                                              <p:pRg st="5" end="5"/>
                                            </p:txEl>
                                          </p:spTgt>
                                        </p:tgtEl>
                                        <p:attrNameLst>
                                          <p:attrName>style.visibility</p:attrName>
                                        </p:attrNameLst>
                                      </p:cBhvr>
                                      <p:to>
                                        <p:strVal val="visible"/>
                                      </p:to>
                                    </p:set>
                                    <p:animEffect transition="in" filter="fade">
                                      <p:cBhvr>
                                        <p:cTn id="7" dur="2000"/>
                                        <p:tgtEl>
                                          <p:spTgt spid="30726">
                                            <p:txEl>
                                              <p:pRg st="5" end="5"/>
                                            </p:txEl>
                                          </p:spTgt>
                                        </p:tgtEl>
                                      </p:cBhvr>
                                    </p:animEffect>
                                    <p:anim calcmode="lin" valueType="num">
                                      <p:cBhvr>
                                        <p:cTn id="8" dur="2000" fill="hold"/>
                                        <p:tgtEl>
                                          <p:spTgt spid="30726">
                                            <p:txEl>
                                              <p:pRg st="5" end="5"/>
                                            </p:txEl>
                                          </p:spTgt>
                                        </p:tgtEl>
                                        <p:attrNameLst>
                                          <p:attrName>ppt_w</p:attrName>
                                        </p:attrNameLst>
                                      </p:cBhvr>
                                      <p:tavLst>
                                        <p:tav tm="0" fmla="#ppt_w*sin(2.5*pi*$)">
                                          <p:val>
                                            <p:fltVal val="0"/>
                                          </p:val>
                                        </p:tav>
                                        <p:tav tm="100000">
                                          <p:val>
                                            <p:fltVal val="1"/>
                                          </p:val>
                                        </p:tav>
                                      </p:tavLst>
                                    </p:anim>
                                    <p:anim calcmode="lin" valueType="num">
                                      <p:cBhvr>
                                        <p:cTn id="9" dur="2000" fill="hold"/>
                                        <p:tgtEl>
                                          <p:spTgt spid="30726">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noFill/>
        </p:spPr>
        <p:txBody>
          <a:bodyPr lIns="92075" tIns="46038" rIns="92075" bIns="46038" anchor="ctr">
            <a:normAutofit/>
          </a:bodyPr>
          <a:lstStyle/>
          <a:p>
            <a:pPr eaLnBrk="1" hangingPunct="1"/>
            <a:r>
              <a:rPr lang="en-US" sz="4800" dirty="0" smtClean="0"/>
              <a:t>         </a:t>
            </a:r>
            <a:r>
              <a:rPr lang="en-US" sz="4800" b="1" dirty="0" smtClean="0">
                <a:effectLst>
                  <a:outerShdw blurRad="38100" dist="38100" dir="2700000" algn="tl">
                    <a:srgbClr val="000000">
                      <a:alpha val="43137"/>
                    </a:srgbClr>
                  </a:outerShdw>
                </a:effectLst>
              </a:rPr>
              <a:t>Forbidden Phrases</a:t>
            </a:r>
          </a:p>
        </p:txBody>
      </p:sp>
      <p:pic>
        <p:nvPicPr>
          <p:cNvPr id="28685" name="Picture 16" descr="Feather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a:xfrm>
            <a:off x="5029200" y="2209800"/>
            <a:ext cx="3658433" cy="4268172"/>
          </a:xfrm>
        </p:spPr>
      </p:pic>
      <p:sp>
        <p:nvSpPr>
          <p:cNvPr id="28674" name="Slide Number Placeholder 5"/>
          <p:cNvSpPr>
            <a:spLocks noGrp="1"/>
          </p:cNvSpPr>
          <p:nvPr>
            <p:ph type="sldNum" sz="quarter" idx="12"/>
          </p:nvPr>
        </p:nvSpPr>
        <p:spPr>
          <a:noFill/>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415A3A3B-7341-488B-9D07-9F21A4F04DE5}" type="slidenum">
              <a:rPr lang="en-US"/>
              <a:pPr/>
              <a:t>12</a:t>
            </a:fld>
            <a:endParaRPr lang="en-US"/>
          </a:p>
        </p:txBody>
      </p:sp>
      <p:sp>
        <p:nvSpPr>
          <p:cNvPr id="28676" name="Rectangle 3"/>
          <p:cNvSpPr>
            <a:spLocks noChangeArrowheads="1"/>
          </p:cNvSpPr>
          <p:nvPr/>
        </p:nvSpPr>
        <p:spPr bwMode="auto">
          <a:xfrm>
            <a:off x="2590800" y="3124200"/>
            <a:ext cx="20637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600" b="1" dirty="0">
                <a:latin typeface="Arial" charset="0"/>
              </a:rPr>
              <a:t>“WHY DO YOU NEED TO KNOW?”</a:t>
            </a:r>
          </a:p>
        </p:txBody>
      </p:sp>
      <p:sp>
        <p:nvSpPr>
          <p:cNvPr id="28677" name="Rectangle 4"/>
          <p:cNvSpPr>
            <a:spLocks noChangeArrowheads="1"/>
          </p:cNvSpPr>
          <p:nvPr/>
        </p:nvSpPr>
        <p:spPr bwMode="auto">
          <a:xfrm>
            <a:off x="3886200" y="2438400"/>
            <a:ext cx="100012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b="1" dirty="0">
                <a:latin typeface="Arial" charset="0"/>
              </a:rPr>
              <a:t>“NO.”</a:t>
            </a:r>
          </a:p>
        </p:txBody>
      </p:sp>
      <p:sp>
        <p:nvSpPr>
          <p:cNvPr id="28678" name="Rectangle 5"/>
          <p:cNvSpPr>
            <a:spLocks noChangeArrowheads="1"/>
          </p:cNvSpPr>
          <p:nvPr/>
        </p:nvSpPr>
        <p:spPr bwMode="auto">
          <a:xfrm>
            <a:off x="3429000" y="4038600"/>
            <a:ext cx="2147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600" b="1" dirty="0">
                <a:latin typeface="Arial" charset="0"/>
              </a:rPr>
              <a:t>“YOU’RE WRONG.”</a:t>
            </a:r>
          </a:p>
        </p:txBody>
      </p:sp>
      <p:sp>
        <p:nvSpPr>
          <p:cNvPr id="28679" name="Rectangle 6"/>
          <p:cNvSpPr>
            <a:spLocks noChangeArrowheads="1"/>
          </p:cNvSpPr>
          <p:nvPr/>
        </p:nvSpPr>
        <p:spPr bwMode="auto">
          <a:xfrm>
            <a:off x="3717925" y="5713413"/>
            <a:ext cx="24304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600" b="1" dirty="0" smtClean="0">
                <a:latin typeface="Arial" charset="0"/>
              </a:rPr>
              <a:t>“WE’VE NEVER DONE IT THAT WAY.”</a:t>
            </a:r>
            <a:endParaRPr lang="en-US" altLang="en-US" sz="1600" b="1" dirty="0">
              <a:latin typeface="Arial" charset="0"/>
            </a:endParaRPr>
          </a:p>
        </p:txBody>
      </p:sp>
      <p:sp>
        <p:nvSpPr>
          <p:cNvPr id="28680" name="Rectangle 7"/>
          <p:cNvSpPr>
            <a:spLocks noChangeArrowheads="1"/>
          </p:cNvSpPr>
          <p:nvPr/>
        </p:nvSpPr>
        <p:spPr bwMode="auto">
          <a:xfrm>
            <a:off x="2465388" y="4900613"/>
            <a:ext cx="2263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600" b="1">
                <a:latin typeface="Arial" charset="0"/>
              </a:rPr>
              <a:t>“YOU’LL HAVE TO.”</a:t>
            </a:r>
          </a:p>
        </p:txBody>
      </p:sp>
      <p:sp>
        <p:nvSpPr>
          <p:cNvPr id="28681" name="Rectangle 8"/>
          <p:cNvSpPr>
            <a:spLocks noChangeArrowheads="1"/>
          </p:cNvSpPr>
          <p:nvPr/>
        </p:nvSpPr>
        <p:spPr bwMode="auto">
          <a:xfrm>
            <a:off x="731838" y="5681663"/>
            <a:ext cx="25288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600" b="1">
                <a:latin typeface="Arial" charset="0"/>
              </a:rPr>
              <a:t>“THAT’S NOT MY JOB.”</a:t>
            </a:r>
          </a:p>
        </p:txBody>
      </p:sp>
      <p:sp>
        <p:nvSpPr>
          <p:cNvPr id="28682" name="Rectangle 9"/>
          <p:cNvSpPr>
            <a:spLocks noChangeArrowheads="1"/>
          </p:cNvSpPr>
          <p:nvPr/>
        </p:nvSpPr>
        <p:spPr bwMode="auto">
          <a:xfrm>
            <a:off x="381000" y="3962400"/>
            <a:ext cx="23828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600" b="1" dirty="0">
                <a:latin typeface="Arial" charset="0"/>
              </a:rPr>
              <a:t>“THAT’S AGAINST COMPANY POLICY.”</a:t>
            </a:r>
          </a:p>
        </p:txBody>
      </p:sp>
      <p:sp>
        <p:nvSpPr>
          <p:cNvPr id="28683" name="Rectangle 10"/>
          <p:cNvSpPr>
            <a:spLocks noChangeArrowheads="1"/>
          </p:cNvSpPr>
          <p:nvPr/>
        </p:nvSpPr>
        <p:spPr bwMode="auto">
          <a:xfrm>
            <a:off x="762000" y="2514600"/>
            <a:ext cx="22066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pPr>
            <a:r>
              <a:rPr lang="en-US" altLang="en-US" sz="1600" b="1" dirty="0">
                <a:latin typeface="Arial" charset="0"/>
              </a:rPr>
              <a:t>“I DON’T  KNOW.”</a:t>
            </a:r>
          </a:p>
        </p:txBody>
      </p:sp>
      <p:sp>
        <p:nvSpPr>
          <p:cNvPr id="28684" name="Line 12"/>
          <p:cNvSpPr>
            <a:spLocks noChangeShapeType="1"/>
          </p:cNvSpPr>
          <p:nvPr/>
        </p:nvSpPr>
        <p:spPr bwMode="auto">
          <a:xfrm>
            <a:off x="414338" y="2085975"/>
            <a:ext cx="83439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14860788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effectLst>
              </a:rPr>
              <a:t>Keeping Your Customers</a:t>
            </a:r>
          </a:p>
        </p:txBody>
      </p:sp>
      <p:sp>
        <p:nvSpPr>
          <p:cNvPr id="21507" name="Rectangle 3"/>
          <p:cNvSpPr>
            <a:spLocks noGrp="1" noChangeArrowheads="1"/>
          </p:cNvSpPr>
          <p:nvPr>
            <p:ph idx="1"/>
          </p:nvPr>
        </p:nvSpPr>
        <p:spPr>
          <a:xfrm>
            <a:off x="533400" y="1600200"/>
            <a:ext cx="8229600" cy="4525963"/>
          </a:xfrm>
        </p:spPr>
        <p:txBody>
          <a:bodyPr/>
          <a:lstStyle/>
          <a:p>
            <a:pPr eaLnBrk="1" hangingPunct="1"/>
            <a:r>
              <a:rPr lang="en-US" sz="3600" dirty="0" smtClean="0"/>
              <a:t>Never take them for granted</a:t>
            </a:r>
          </a:p>
          <a:p>
            <a:pPr eaLnBrk="1" hangingPunct="1"/>
            <a:r>
              <a:rPr lang="en-US" sz="3600" dirty="0" smtClean="0"/>
              <a:t>Stay in touch</a:t>
            </a:r>
          </a:p>
          <a:p>
            <a:pPr eaLnBrk="1" hangingPunct="1"/>
            <a:r>
              <a:rPr lang="en-US" sz="3600" dirty="0" smtClean="0"/>
              <a:t>Stress benefits of your product</a:t>
            </a:r>
          </a:p>
          <a:p>
            <a:pPr eaLnBrk="1" hangingPunct="1"/>
            <a:r>
              <a:rPr lang="en-US" sz="3600" dirty="0" smtClean="0"/>
              <a:t>Ask them if they are happy—if not, FIX IT NOW</a:t>
            </a:r>
          </a:p>
          <a:p>
            <a:pPr eaLnBrk="1" hangingPunct="1"/>
            <a:endParaRPr lang="en-US" dirty="0" smtClean="0"/>
          </a:p>
        </p:txBody>
      </p:sp>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4953000"/>
            <a:ext cx="244792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2549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1000"/>
                                        <p:tgtEl>
                                          <p:spTgt spid="21507">
                                            <p:txEl>
                                              <p:pRg st="0" end="0"/>
                                            </p:txEl>
                                          </p:spTgt>
                                        </p:tgtEl>
                                      </p:cBhvr>
                                    </p:animEffect>
                                    <p:anim calcmode="lin" valueType="num">
                                      <p:cBhvr>
                                        <p:cTn id="8" dur="10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1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507">
                                            <p:txEl>
                                              <p:pRg st="1" end="1"/>
                                            </p:txEl>
                                          </p:spTgt>
                                        </p:tgtEl>
                                        <p:attrNameLst>
                                          <p:attrName>style.visibility</p:attrName>
                                        </p:attrNameLst>
                                      </p:cBhvr>
                                      <p:to>
                                        <p:strVal val="visible"/>
                                      </p:to>
                                    </p:set>
                                    <p:animEffect transition="in" filter="fade">
                                      <p:cBhvr>
                                        <p:cTn id="14" dur="1000"/>
                                        <p:tgtEl>
                                          <p:spTgt spid="21507">
                                            <p:txEl>
                                              <p:pRg st="1" end="1"/>
                                            </p:txEl>
                                          </p:spTgt>
                                        </p:tgtEl>
                                      </p:cBhvr>
                                    </p:animEffect>
                                    <p:anim calcmode="lin" valueType="num">
                                      <p:cBhvr>
                                        <p:cTn id="15" dur="10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150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1507">
                                            <p:txEl>
                                              <p:pRg st="2" end="2"/>
                                            </p:txEl>
                                          </p:spTgt>
                                        </p:tgtEl>
                                        <p:attrNameLst>
                                          <p:attrName>style.visibility</p:attrName>
                                        </p:attrNameLst>
                                      </p:cBhvr>
                                      <p:to>
                                        <p:strVal val="visible"/>
                                      </p:to>
                                    </p:set>
                                    <p:anim calcmode="lin" valueType="num">
                                      <p:cBhvr additive="base">
                                        <p:cTn id="21"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1507">
                                            <p:txEl>
                                              <p:pRg st="3" end="3"/>
                                            </p:txEl>
                                          </p:spTgt>
                                        </p:tgtEl>
                                        <p:attrNameLst>
                                          <p:attrName>style.visibility</p:attrName>
                                        </p:attrNameLst>
                                      </p:cBhvr>
                                      <p:to>
                                        <p:strVal val="visible"/>
                                      </p:to>
                                    </p:set>
                                    <p:animEffect transition="in" filter="fade">
                                      <p:cBhvr>
                                        <p:cTn id="27" dur="1000"/>
                                        <p:tgtEl>
                                          <p:spTgt spid="21507">
                                            <p:txEl>
                                              <p:pRg st="3" end="3"/>
                                            </p:txEl>
                                          </p:spTgt>
                                        </p:tgtEl>
                                      </p:cBhvr>
                                    </p:animEffect>
                                    <p:anim calcmode="lin" valueType="num">
                                      <p:cBhvr>
                                        <p:cTn id="28" dur="10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2150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effectLst>
              </a:rPr>
              <a:t>Handling Complaints</a:t>
            </a:r>
          </a:p>
        </p:txBody>
      </p:sp>
      <p:sp>
        <p:nvSpPr>
          <p:cNvPr id="23555" name="Rectangle 3"/>
          <p:cNvSpPr>
            <a:spLocks noGrp="1" noChangeArrowheads="1"/>
          </p:cNvSpPr>
          <p:nvPr>
            <p:ph idx="1"/>
          </p:nvPr>
        </p:nvSpPr>
        <p:spPr/>
        <p:txBody>
          <a:bodyPr/>
          <a:lstStyle/>
          <a:p>
            <a:pPr eaLnBrk="1" hangingPunct="1"/>
            <a:r>
              <a:rPr lang="en-US" smtClean="0"/>
              <a:t>Don’t argue</a:t>
            </a:r>
          </a:p>
          <a:p>
            <a:pPr eaLnBrk="1" hangingPunct="1"/>
            <a:r>
              <a:rPr lang="en-US" smtClean="0"/>
              <a:t>Apologize even if you’re not wrong</a:t>
            </a:r>
          </a:p>
          <a:p>
            <a:pPr eaLnBrk="1" hangingPunct="1"/>
            <a:r>
              <a:rPr lang="en-US" smtClean="0"/>
              <a:t>Restate problem</a:t>
            </a:r>
          </a:p>
          <a:p>
            <a:pPr eaLnBrk="1" hangingPunct="1"/>
            <a:r>
              <a:rPr lang="en-US" smtClean="0"/>
              <a:t>Give time frame to resolution</a:t>
            </a:r>
          </a:p>
          <a:p>
            <a:pPr eaLnBrk="1" hangingPunct="1"/>
            <a:r>
              <a:rPr lang="en-US" smtClean="0"/>
              <a:t>If you can’t meet time, call and extend</a:t>
            </a:r>
          </a:p>
          <a:p>
            <a:pPr eaLnBrk="1" hangingPunct="1"/>
            <a:r>
              <a:rPr lang="en-US" smtClean="0"/>
              <a:t>Let them know you care and that you are involved</a:t>
            </a:r>
          </a:p>
          <a:p>
            <a:pPr eaLnBrk="1" hangingPunct="1">
              <a:buFontTx/>
              <a:buNone/>
            </a:pPr>
            <a:endParaRPr lang="en-US" smtClean="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3146" y="1219200"/>
            <a:ext cx="2190854" cy="1457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351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effectLst>
              </a:rPr>
              <a:t>Customer Service Tips</a:t>
            </a:r>
          </a:p>
        </p:txBody>
      </p:sp>
      <p:sp>
        <p:nvSpPr>
          <p:cNvPr id="22531" name="Rectangle 3"/>
          <p:cNvSpPr>
            <a:spLocks noGrp="1" noChangeArrowheads="1"/>
          </p:cNvSpPr>
          <p:nvPr>
            <p:ph idx="1"/>
          </p:nvPr>
        </p:nvSpPr>
        <p:spPr/>
        <p:txBody>
          <a:bodyPr/>
          <a:lstStyle/>
          <a:p>
            <a:pPr eaLnBrk="1" hangingPunct="1"/>
            <a:r>
              <a:rPr lang="en-US" dirty="0" smtClean="0"/>
              <a:t>Answer the phone</a:t>
            </a:r>
          </a:p>
          <a:p>
            <a:pPr eaLnBrk="1" hangingPunct="1"/>
            <a:r>
              <a:rPr lang="en-US" dirty="0" smtClean="0"/>
              <a:t>No voice menus--no lengthy holds</a:t>
            </a:r>
          </a:p>
          <a:p>
            <a:pPr eaLnBrk="1" hangingPunct="1"/>
            <a:r>
              <a:rPr lang="en-US" dirty="0" smtClean="0"/>
              <a:t>Resolve problems now</a:t>
            </a:r>
          </a:p>
          <a:p>
            <a:pPr eaLnBrk="1" hangingPunct="1"/>
            <a:r>
              <a:rPr lang="en-US" dirty="0" smtClean="0"/>
              <a:t>Honor your time frames</a:t>
            </a:r>
          </a:p>
          <a:p>
            <a:pPr eaLnBrk="1" hangingPunct="1"/>
            <a:r>
              <a:rPr lang="en-US" dirty="0" smtClean="0"/>
              <a:t>Complaints are your friend—you get to show how good you really are</a:t>
            </a: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10350" y="5057775"/>
            <a:ext cx="2533650" cy="180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7161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b="1" dirty="0" smtClean="0">
                <a:solidFill>
                  <a:srgbClr val="3366FF"/>
                </a:solidFill>
                <a:effectLst>
                  <a:outerShdw blurRad="38100" dist="38100" dir="2700000" algn="tl">
                    <a:srgbClr val="000000">
                      <a:alpha val="43137"/>
                    </a:srgbClr>
                  </a:outerShdw>
                </a:effectLst>
              </a:rPr>
              <a:t>The 7 Steps To A Sale</a:t>
            </a:r>
            <a:endParaRPr lang="en-US" sz="6000" b="1" dirty="0">
              <a:solidFill>
                <a:srgbClr val="3366FF"/>
              </a:solidFill>
              <a:effectLst>
                <a:outerShdw blurRad="38100" dist="38100" dir="2700000" algn="tl">
                  <a:srgbClr val="000000">
                    <a:alpha val="43137"/>
                  </a:srgbClr>
                </a:outerShdw>
              </a:effectLst>
            </a:endParaRPr>
          </a:p>
        </p:txBody>
      </p:sp>
      <p:sp>
        <p:nvSpPr>
          <p:cNvPr id="6" name="Oval 5"/>
          <p:cNvSpPr/>
          <p:nvPr/>
        </p:nvSpPr>
        <p:spPr>
          <a:xfrm>
            <a:off x="304800" y="1676400"/>
            <a:ext cx="2514600" cy="1239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Planning  &amp; Preparation</a:t>
            </a:r>
            <a:endParaRPr lang="en-US" sz="2200" b="1" dirty="0">
              <a:solidFill>
                <a:schemeClr val="tx1"/>
              </a:solidFill>
            </a:endParaRPr>
          </a:p>
        </p:txBody>
      </p:sp>
      <p:sp>
        <p:nvSpPr>
          <p:cNvPr id="14" name="Oval 13"/>
          <p:cNvSpPr/>
          <p:nvPr/>
        </p:nvSpPr>
        <p:spPr>
          <a:xfrm>
            <a:off x="3276600" y="1676400"/>
            <a:ext cx="2438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Introduction or Open</a:t>
            </a:r>
            <a:endParaRPr lang="en-US" sz="2200" b="1" dirty="0">
              <a:solidFill>
                <a:schemeClr val="tx1"/>
              </a:solidFill>
            </a:endParaRPr>
          </a:p>
        </p:txBody>
      </p:sp>
      <p:sp>
        <p:nvSpPr>
          <p:cNvPr id="16" name="Oval 15"/>
          <p:cNvSpPr/>
          <p:nvPr/>
        </p:nvSpPr>
        <p:spPr>
          <a:xfrm>
            <a:off x="6172200" y="1676400"/>
            <a:ext cx="23622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Questioning</a:t>
            </a:r>
            <a:endParaRPr lang="en-US" sz="2200" b="1" dirty="0">
              <a:solidFill>
                <a:schemeClr val="tx1"/>
              </a:solidFill>
            </a:endParaRPr>
          </a:p>
        </p:txBody>
      </p:sp>
      <p:sp>
        <p:nvSpPr>
          <p:cNvPr id="18" name="Oval 17"/>
          <p:cNvSpPr/>
          <p:nvPr/>
        </p:nvSpPr>
        <p:spPr>
          <a:xfrm>
            <a:off x="457200" y="3429000"/>
            <a:ext cx="23622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Presentation</a:t>
            </a:r>
            <a:endParaRPr lang="en-US" sz="2200" b="1" dirty="0">
              <a:solidFill>
                <a:schemeClr val="tx1"/>
              </a:solidFill>
            </a:endParaRPr>
          </a:p>
        </p:txBody>
      </p:sp>
      <p:sp>
        <p:nvSpPr>
          <p:cNvPr id="20" name="Oval 19"/>
          <p:cNvSpPr/>
          <p:nvPr/>
        </p:nvSpPr>
        <p:spPr>
          <a:xfrm>
            <a:off x="3276600" y="3429000"/>
            <a:ext cx="2438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 Overcoming Objections</a:t>
            </a:r>
            <a:endParaRPr lang="en-US" sz="2200" b="1" dirty="0">
              <a:solidFill>
                <a:schemeClr val="tx1"/>
              </a:solidFill>
            </a:endParaRPr>
          </a:p>
        </p:txBody>
      </p:sp>
      <p:sp>
        <p:nvSpPr>
          <p:cNvPr id="22" name="Oval 21"/>
          <p:cNvSpPr/>
          <p:nvPr/>
        </p:nvSpPr>
        <p:spPr>
          <a:xfrm>
            <a:off x="6324600" y="3429000"/>
            <a:ext cx="23622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Closing</a:t>
            </a:r>
            <a:endParaRPr lang="en-US" sz="2200" b="1" dirty="0">
              <a:solidFill>
                <a:schemeClr val="tx1"/>
              </a:solidFill>
            </a:endParaRPr>
          </a:p>
        </p:txBody>
      </p:sp>
      <p:sp>
        <p:nvSpPr>
          <p:cNvPr id="24" name="Oval 23"/>
          <p:cNvSpPr/>
          <p:nvPr/>
        </p:nvSpPr>
        <p:spPr>
          <a:xfrm>
            <a:off x="3276600" y="5257800"/>
            <a:ext cx="24384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After Sales Follow Up</a:t>
            </a:r>
            <a:endParaRPr lang="en-US" sz="2200" b="1" dirty="0">
              <a:solidFill>
                <a:schemeClr val="tx1"/>
              </a:solidFill>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6120" y="5153025"/>
            <a:ext cx="213360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 y="5105400"/>
            <a:ext cx="1981200"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56947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heel(1)">
                                      <p:cBhvr>
                                        <p:cTn id="42" dur="20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6" grpId="0" animBg="1"/>
      <p:bldP spid="18" grpId="0" animBg="1"/>
      <p:bldP spid="20" grpId="0" animBg="1"/>
      <p:bldP spid="22"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effectLst>
                  <a:outerShdw blurRad="38100" dist="38100" dir="2700000" algn="tl">
                    <a:srgbClr val="000000">
                      <a:alpha val="43137"/>
                    </a:srgbClr>
                  </a:outerShdw>
                </a:effectLst>
              </a:rPr>
              <a:t>Powerful Prospecting Tips</a:t>
            </a:r>
            <a:endParaRPr lang="en-US" sz="4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smtClean="0"/>
              <a:t>Prospecting for new business should be done:</a:t>
            </a:r>
          </a:p>
          <a:p>
            <a:pPr lvl="1"/>
            <a:r>
              <a:rPr lang="en-US" dirty="0" smtClean="0"/>
              <a:t>Daily.</a:t>
            </a:r>
          </a:p>
          <a:p>
            <a:pPr lvl="1"/>
            <a:r>
              <a:rPr lang="en-US" dirty="0" smtClean="0"/>
              <a:t>With Focus.</a:t>
            </a:r>
          </a:p>
          <a:p>
            <a:pPr lvl="1"/>
            <a:r>
              <a:rPr lang="en-US" dirty="0" smtClean="0"/>
              <a:t>Routinely.</a:t>
            </a:r>
          </a:p>
          <a:p>
            <a:pPr lvl="1"/>
            <a:r>
              <a:rPr lang="en-US" dirty="0" smtClean="0"/>
              <a:t>Organized (Star Sales People).</a:t>
            </a:r>
          </a:p>
          <a:p>
            <a:pPr lvl="1"/>
            <a:r>
              <a:rPr lang="en-US" dirty="0" smtClean="0"/>
              <a:t>Take Good Notes.</a:t>
            </a:r>
          </a:p>
          <a:p>
            <a:pPr lvl="1"/>
            <a:r>
              <a:rPr lang="en-US" dirty="0" smtClean="0"/>
              <a:t>With the right mind set.</a:t>
            </a:r>
          </a:p>
          <a:p>
            <a:pPr lvl="1"/>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3710" y="4648200"/>
            <a:ext cx="230505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624427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outerShdw blurRad="38100" dist="38100" dir="2700000" algn="tl">
                    <a:srgbClr val="000000">
                      <a:alpha val="43137"/>
                    </a:srgbClr>
                  </a:outerShdw>
                </a:effectLst>
              </a:rPr>
              <a:t>Powerful Prospecting Tips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sz="3600" dirty="0" smtClean="0"/>
              <a:t>When Prospecting:</a:t>
            </a:r>
          </a:p>
          <a:p>
            <a:pPr lvl="1"/>
            <a:r>
              <a:rPr lang="en-US" dirty="0" smtClean="0"/>
              <a:t>Develop an outline, practice the script until it sounds smooth and natural.</a:t>
            </a:r>
          </a:p>
          <a:p>
            <a:pPr lvl="1"/>
            <a:r>
              <a:rPr lang="en-US" dirty="0" smtClean="0"/>
              <a:t>Avoid the temptation to sell over the phone. Your objective is to gather information and make the appointment. </a:t>
            </a: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65670" y="4391025"/>
            <a:ext cx="1847850" cy="246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352934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Developing Excellent Sales Skills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Preparing for the Sales Call.</a:t>
            </a:r>
          </a:p>
          <a:p>
            <a:pPr lvl="1"/>
            <a:r>
              <a:rPr lang="en-US" dirty="0" smtClean="0"/>
              <a:t>Conducting research on the industry and organization.</a:t>
            </a:r>
          </a:p>
          <a:p>
            <a:pPr lvl="1"/>
            <a:r>
              <a:rPr lang="en-US" dirty="0" smtClean="0"/>
              <a:t>Planning the Sales Interview.</a:t>
            </a:r>
          </a:p>
          <a:p>
            <a:pPr lvl="1"/>
            <a:r>
              <a:rPr lang="en-US" dirty="0" smtClean="0"/>
              <a:t>Having the proper collateral. </a:t>
            </a:r>
          </a:p>
          <a:p>
            <a:pPr lvl="1"/>
            <a:r>
              <a:rPr lang="en-US" dirty="0" smtClean="0"/>
              <a:t>Appearance.</a:t>
            </a:r>
          </a:p>
          <a:p>
            <a:pPr lvl="1"/>
            <a:endParaRPr lang="en-US" dirty="0" smtClean="0"/>
          </a:p>
          <a:p>
            <a:pPr lvl="1"/>
            <a:endParaRPr lang="en-US" dirty="0"/>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7505" y="4924425"/>
            <a:ext cx="2466975"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 y="4924425"/>
            <a:ext cx="236220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25224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6" name="Rectangle 4"/>
          <p:cNvSpPr>
            <a:spLocks noGrp="1" noChangeArrowheads="1"/>
          </p:cNvSpPr>
          <p:nvPr>
            <p:ph type="title"/>
          </p:nvPr>
        </p:nvSpPr>
        <p:spPr/>
        <p:txBody>
          <a:bodyPr/>
          <a:lstStyle/>
          <a:p>
            <a:pPr eaLnBrk="1" hangingPunct="1">
              <a:defRPr/>
            </a:pPr>
            <a:r>
              <a:rPr lang="en-US" b="1" dirty="0" smtClean="0">
                <a:effectLst>
                  <a:outerShdw blurRad="38100" dist="38100" dir="2700000" algn="tl">
                    <a:srgbClr val="000000">
                      <a:alpha val="43137"/>
                    </a:srgbClr>
                  </a:outerShdw>
                </a:effectLst>
              </a:rPr>
              <a:t>Know Your Lemons</a:t>
            </a:r>
            <a:endParaRPr lang="en-US" b="1" dirty="0">
              <a:effectLst>
                <a:outerShdw blurRad="38100" dist="38100" dir="2700000" algn="tl">
                  <a:srgbClr val="000000">
                    <a:alpha val="43137"/>
                  </a:srgbClr>
                </a:outerShdw>
              </a:effectLst>
            </a:endParaRPr>
          </a:p>
        </p:txBody>
      </p:sp>
      <p:pic>
        <p:nvPicPr>
          <p:cNvPr id="2048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1600200"/>
            <a:ext cx="4033838"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noGrp="1"/>
          </p:cNvSpPr>
          <p:nvPr/>
        </p:nvSpPr>
        <p:spPr bwMode="auto">
          <a:xfrm>
            <a:off x="0" y="6400800"/>
            <a:ext cx="9144000" cy="457200"/>
          </a:xfrm>
          <a:prstGeom prst="rect">
            <a:avLst/>
          </a:prstGeom>
          <a:noFill/>
          <a:ln>
            <a:miter lim="800000"/>
            <a:headEnd/>
            <a:tailEnd/>
          </a:ln>
        </p:spPr>
        <p:txBody>
          <a:bodyPr anchor="b"/>
          <a:lstStyle/>
          <a:p>
            <a:pPr algn="ctr">
              <a:defRPr/>
            </a:pPr>
            <a:r>
              <a:rPr lang="en-US" sz="1200" dirty="0">
                <a:effectLst>
                  <a:outerShdw blurRad="38100" dist="38100" dir="2700000" algn="tl">
                    <a:srgbClr val="000000"/>
                  </a:outerShdw>
                </a:effectLst>
                <a:latin typeface="Tahoma" pitchFamily="34" charset="0"/>
                <a:cs typeface="+mn-cs"/>
              </a:rPr>
              <a:t>© Timothy J. Berry, Palo Alto Software 2007-2009. All rights reserved.</a:t>
            </a:r>
          </a:p>
        </p:txBody>
      </p:sp>
    </p:spTree>
    <p:extLst>
      <p:ext uri="{BB962C8B-B14F-4D97-AF65-F5344CB8AC3E}">
        <p14:creationId xmlns:p14="http://schemas.microsoft.com/office/powerpoint/2010/main" val="16220727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Conducting the Sales Call</a:t>
            </a:r>
            <a:r>
              <a:rPr lang="en-US" dirty="0" smtClean="0"/>
              <a:t>	</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Rapport Building.</a:t>
            </a:r>
          </a:p>
          <a:p>
            <a:r>
              <a:rPr lang="en-US" dirty="0" smtClean="0"/>
              <a:t>Selling Techniques (D, C, V, B).</a:t>
            </a:r>
          </a:p>
          <a:p>
            <a:r>
              <a:rPr lang="en-US" dirty="0" smtClean="0"/>
              <a:t>Presentation of Information.</a:t>
            </a:r>
          </a:p>
          <a:p>
            <a:r>
              <a:rPr lang="en-US" dirty="0" smtClean="0"/>
              <a:t>Objection Handling Techniques.</a:t>
            </a:r>
          </a:p>
          <a:p>
            <a:r>
              <a:rPr lang="en-US" dirty="0" smtClean="0"/>
              <a:t>Closing.</a:t>
            </a:r>
          </a:p>
          <a:p>
            <a:r>
              <a:rPr lang="en-US" dirty="0" smtClean="0"/>
              <a:t>Scheduling Follow Up.</a:t>
            </a:r>
          </a:p>
          <a:p>
            <a:endParaRPr lang="en-US" dirty="0" smtClean="0"/>
          </a:p>
          <a:p>
            <a:endParaRPr lang="en-US" dirty="0" smtClean="0"/>
          </a:p>
          <a:p>
            <a:endParaRPr lang="en-US" dirty="0" smtClean="0"/>
          </a:p>
          <a:p>
            <a:endParaRPr lang="en-US" dirty="0"/>
          </a:p>
        </p:txBody>
      </p:sp>
      <p:pic>
        <p:nvPicPr>
          <p:cNvPr id="1126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2335" y="5329237"/>
            <a:ext cx="3831665" cy="1528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74841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Tips for Successful Selling</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r>
              <a:rPr lang="en-US" dirty="0" smtClean="0"/>
              <a:t>You have just a few seconds to make an initial impression be it in person or on the phone.</a:t>
            </a:r>
          </a:p>
          <a:p>
            <a:r>
              <a:rPr lang="en-US" dirty="0" smtClean="0"/>
              <a:t>Maintain an attitude that you are seeking to help your prospect meet a need or solve a problem, rather than force the sale of a product or service.</a:t>
            </a:r>
          </a:p>
          <a:p>
            <a:r>
              <a:rPr lang="en-US" dirty="0" smtClean="0"/>
              <a:t>Know your product and be enthusiastic about it! If you’re not enthusiastic, your prospect certainly won’t be.</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400" y="5572065"/>
            <a:ext cx="2545080" cy="1285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93173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effectLst>
              </a:rPr>
              <a:t>After Sales Call Follow Up</a:t>
            </a:r>
          </a:p>
        </p:txBody>
      </p:sp>
      <p:sp>
        <p:nvSpPr>
          <p:cNvPr id="20483" name="Rectangle 3"/>
          <p:cNvSpPr>
            <a:spLocks noGrp="1" noChangeArrowheads="1"/>
          </p:cNvSpPr>
          <p:nvPr>
            <p:ph idx="1"/>
          </p:nvPr>
        </p:nvSpPr>
        <p:spPr/>
        <p:txBody>
          <a:bodyPr/>
          <a:lstStyle/>
          <a:p>
            <a:pPr eaLnBrk="1" hangingPunct="1"/>
            <a:r>
              <a:rPr lang="en-US" dirty="0" smtClean="0"/>
              <a:t>Follow-up consistently</a:t>
            </a:r>
          </a:p>
          <a:p>
            <a:pPr eaLnBrk="1" hangingPunct="1"/>
            <a:r>
              <a:rPr lang="en-US" dirty="0" smtClean="0"/>
              <a:t>Keep a tickler file</a:t>
            </a:r>
          </a:p>
          <a:p>
            <a:pPr eaLnBrk="1" hangingPunct="1"/>
            <a:r>
              <a:rPr lang="en-US" dirty="0" smtClean="0"/>
              <a:t>Keep your promised dates</a:t>
            </a:r>
          </a:p>
          <a:p>
            <a:pPr eaLnBrk="1" hangingPunct="1"/>
            <a:r>
              <a:rPr lang="en-US" dirty="0" smtClean="0"/>
              <a:t>Send correspondence about solutions to their problems</a:t>
            </a:r>
          </a:p>
          <a:p>
            <a:pPr eaLnBrk="1" hangingPunct="1"/>
            <a:r>
              <a:rPr lang="en-US" dirty="0" smtClean="0"/>
              <a:t>Follow-up, follow-up, follow-up</a:t>
            </a: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0850" y="5210175"/>
            <a:ext cx="2343150" cy="164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 y="5210175"/>
            <a:ext cx="2438400" cy="1463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7431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b="1" dirty="0" smtClean="0">
                <a:effectLst>
                  <a:outerShdw blurRad="38100" dist="38100" dir="2700000" algn="tl">
                    <a:srgbClr val="000000">
                      <a:alpha val="43137"/>
                    </a:srgbClr>
                  </a:outerShdw>
                </a:effectLst>
              </a:rPr>
              <a:t>Objections-Your Best Friend</a:t>
            </a:r>
          </a:p>
        </p:txBody>
      </p:sp>
      <p:sp>
        <p:nvSpPr>
          <p:cNvPr id="15363" name="Rectangle 3"/>
          <p:cNvSpPr>
            <a:spLocks noGrp="1" noChangeArrowheads="1"/>
          </p:cNvSpPr>
          <p:nvPr>
            <p:ph idx="1"/>
          </p:nvPr>
        </p:nvSpPr>
        <p:spPr/>
        <p:txBody>
          <a:bodyPr>
            <a:normAutofit fontScale="92500" lnSpcReduction="10000"/>
          </a:bodyPr>
          <a:lstStyle/>
          <a:p>
            <a:pPr eaLnBrk="1" hangingPunct="1"/>
            <a:r>
              <a:rPr lang="en-US" dirty="0" smtClean="0"/>
              <a:t>Objections are the client telling you how to sell them.</a:t>
            </a:r>
          </a:p>
          <a:p>
            <a:pPr eaLnBrk="1" hangingPunct="1"/>
            <a:r>
              <a:rPr lang="en-US" dirty="0" smtClean="0"/>
              <a:t>Restate the objection.</a:t>
            </a:r>
          </a:p>
          <a:p>
            <a:pPr eaLnBrk="1" hangingPunct="1"/>
            <a:r>
              <a:rPr lang="en-US" dirty="0" smtClean="0"/>
              <a:t>Answer in terms of your product’s benefits.</a:t>
            </a:r>
          </a:p>
          <a:p>
            <a:pPr eaLnBrk="1" hangingPunct="1"/>
            <a:r>
              <a:rPr lang="en-US" dirty="0" smtClean="0"/>
              <a:t>Move on.</a:t>
            </a:r>
          </a:p>
          <a:p>
            <a:pPr eaLnBrk="1" hangingPunct="1"/>
            <a:endParaRPr lang="en-US" dirty="0" smtClean="0"/>
          </a:p>
          <a:p>
            <a:pPr eaLnBrk="1" hangingPunct="1"/>
            <a:endParaRPr lang="en-US" dirty="0" smtClean="0"/>
          </a:p>
          <a:p>
            <a:pPr eaLnBrk="1" hangingPunct="1"/>
            <a:endParaRPr lang="en-US" dirty="0" smtClean="0"/>
          </a:p>
          <a:p>
            <a:pPr eaLnBrk="1" hangingPunct="1"/>
            <a:r>
              <a:rPr lang="en-US" b="1" dirty="0" smtClean="0">
                <a:effectLst>
                  <a:outerShdw blurRad="38100" dist="38100" dir="2700000" algn="tl">
                    <a:srgbClr val="000000">
                      <a:alpha val="43137"/>
                    </a:srgbClr>
                  </a:outerShdw>
                </a:effectLst>
              </a:rPr>
              <a:t>OBJECTION HANDLING WORKSHEET</a:t>
            </a:r>
          </a:p>
          <a:p>
            <a:pPr marL="0" indent="0" eaLnBrk="1" hangingPunct="1">
              <a:buNone/>
            </a:pPr>
            <a:endParaRPr lang="en-US" dirty="0" smtClean="0"/>
          </a:p>
        </p:txBody>
      </p:sp>
      <p:pic>
        <p:nvPicPr>
          <p:cNvPr id="1229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2265" y="3581400"/>
            <a:ext cx="24669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992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1000"/>
                                        <p:tgtEl>
                                          <p:spTgt spid="15363">
                                            <p:txEl>
                                              <p:pRg st="0" end="0"/>
                                            </p:txEl>
                                          </p:spTgt>
                                        </p:tgtEl>
                                      </p:cBhvr>
                                    </p:animEffect>
                                    <p:anim calcmode="lin" valueType="num">
                                      <p:cBhvr>
                                        <p:cTn id="8" dur="10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36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1000"/>
                                        <p:tgtEl>
                                          <p:spTgt spid="15363">
                                            <p:txEl>
                                              <p:pRg st="1" end="1"/>
                                            </p:txEl>
                                          </p:spTgt>
                                        </p:tgtEl>
                                      </p:cBhvr>
                                    </p:animEffect>
                                    <p:anim calcmode="lin" valueType="num">
                                      <p:cBhvr>
                                        <p:cTn id="13" dur="10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536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1000"/>
                                        <p:tgtEl>
                                          <p:spTgt spid="15363">
                                            <p:txEl>
                                              <p:pRg st="2" end="2"/>
                                            </p:txEl>
                                          </p:spTgt>
                                        </p:tgtEl>
                                      </p:cBhvr>
                                    </p:animEffect>
                                    <p:anim calcmode="lin" valueType="num">
                                      <p:cBhvr>
                                        <p:cTn id="18" dur="1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536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1000"/>
                                        <p:tgtEl>
                                          <p:spTgt spid="15363">
                                            <p:txEl>
                                              <p:pRg st="3" end="3"/>
                                            </p:txEl>
                                          </p:spTgt>
                                        </p:tgtEl>
                                      </p:cBhvr>
                                    </p:animEffect>
                                    <p:anim calcmode="lin" valueType="num">
                                      <p:cBhvr>
                                        <p:cTn id="23" dur="10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536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363">
                                            <p:txEl>
                                              <p:pRg st="7" end="7"/>
                                            </p:txEl>
                                          </p:spTgt>
                                        </p:tgtEl>
                                        <p:attrNameLst>
                                          <p:attrName>style.visibility</p:attrName>
                                        </p:attrNameLst>
                                      </p:cBhvr>
                                      <p:to>
                                        <p:strVal val="visible"/>
                                      </p:to>
                                    </p:set>
                                    <p:animEffect transition="in" filter="fade">
                                      <p:cBhvr>
                                        <p:cTn id="27" dur="1000"/>
                                        <p:tgtEl>
                                          <p:spTgt spid="15363">
                                            <p:txEl>
                                              <p:pRg st="7" end="7"/>
                                            </p:txEl>
                                          </p:spTgt>
                                        </p:tgtEl>
                                      </p:cBhvr>
                                    </p:animEffect>
                                    <p:anim calcmode="lin" valueType="num">
                                      <p:cBhvr>
                                        <p:cTn id="28" dur="1000" fill="hold"/>
                                        <p:tgtEl>
                                          <p:spTgt spid="1536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1536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b="1" dirty="0" smtClean="0">
                <a:effectLst>
                  <a:outerShdw blurRad="38100" dist="38100" dir="2700000" algn="tl">
                    <a:srgbClr val="000000">
                      <a:alpha val="43137"/>
                    </a:srgbClr>
                  </a:outerShdw>
                </a:effectLst>
              </a:rPr>
              <a:t>Objection Handling Techniques</a:t>
            </a:r>
            <a:r>
              <a:rPr lang="en-US" sz="4800" dirty="0" smtClean="0"/>
              <a:t/>
            </a:r>
            <a:br>
              <a:rPr lang="en-US" sz="4800" dirty="0" smtClean="0"/>
            </a:br>
            <a:endParaRPr lang="en-US" sz="4800" dirty="0"/>
          </a:p>
        </p:txBody>
      </p:sp>
      <p:sp>
        <p:nvSpPr>
          <p:cNvPr id="3" name="Content Placeholder 2"/>
          <p:cNvSpPr>
            <a:spLocks noGrp="1"/>
          </p:cNvSpPr>
          <p:nvPr>
            <p:ph idx="1"/>
          </p:nvPr>
        </p:nvSpPr>
        <p:spPr/>
        <p:txBody>
          <a:bodyPr>
            <a:normAutofit/>
          </a:bodyPr>
          <a:lstStyle/>
          <a:p>
            <a:r>
              <a:rPr lang="en-US" sz="4000" dirty="0" smtClean="0"/>
              <a:t>Smoke out all important objections.</a:t>
            </a:r>
          </a:p>
          <a:p>
            <a:r>
              <a:rPr lang="en-US" sz="4000" dirty="0" smtClean="0"/>
              <a:t>See the objection as a question.</a:t>
            </a:r>
          </a:p>
          <a:p>
            <a:r>
              <a:rPr lang="en-US" sz="4000" dirty="0" smtClean="0"/>
              <a:t>Agree with the customer about something.</a:t>
            </a:r>
          </a:p>
          <a:p>
            <a:r>
              <a:rPr lang="en-US" sz="4000" dirty="0" smtClean="0"/>
              <a:t>Admitting to the Objection.</a:t>
            </a:r>
            <a:endParaRPr lang="en-US" sz="40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400" y="5038725"/>
            <a:ext cx="2514600"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199275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effectLst>
                  <a:outerShdw blurRad="38100" dist="38100" dir="2700000" algn="tl">
                    <a:srgbClr val="000000">
                      <a:alpha val="43137"/>
                    </a:srgbClr>
                  </a:outerShdw>
                </a:effectLst>
              </a:rPr>
              <a:t>Objection Handling Techniques</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sz="4000" b="1" dirty="0" smtClean="0"/>
              <a:t>Feel/Felt/Found</a:t>
            </a:r>
          </a:p>
          <a:p>
            <a:pPr lvl="1"/>
            <a:r>
              <a:rPr lang="en-US" b="1" dirty="0" smtClean="0"/>
              <a:t>I know how you </a:t>
            </a:r>
            <a:r>
              <a:rPr lang="en-US" b="1" dirty="0" smtClean="0">
                <a:solidFill>
                  <a:srgbClr val="FF0000"/>
                </a:solidFill>
              </a:rPr>
              <a:t>feel</a:t>
            </a:r>
            <a:r>
              <a:rPr lang="en-US" b="1" dirty="0" smtClean="0"/>
              <a:t>.</a:t>
            </a:r>
          </a:p>
          <a:p>
            <a:pPr lvl="1"/>
            <a:r>
              <a:rPr lang="en-US" sz="3000" b="1" dirty="0" smtClean="0"/>
              <a:t>Other customers have </a:t>
            </a:r>
            <a:r>
              <a:rPr lang="en-US" sz="3000" b="1" dirty="0" smtClean="0">
                <a:solidFill>
                  <a:srgbClr val="FF0000"/>
                </a:solidFill>
              </a:rPr>
              <a:t>felt</a:t>
            </a:r>
            <a:r>
              <a:rPr lang="en-US" sz="3000" b="1" dirty="0" smtClean="0"/>
              <a:t> the same way.</a:t>
            </a:r>
          </a:p>
          <a:p>
            <a:pPr lvl="1"/>
            <a:r>
              <a:rPr lang="en-US" sz="3000" b="1" dirty="0" smtClean="0"/>
              <a:t>I’ll show you what our customers have </a:t>
            </a:r>
            <a:r>
              <a:rPr lang="en-US" sz="3000" b="1" dirty="0" smtClean="0">
                <a:solidFill>
                  <a:srgbClr val="FF0000"/>
                </a:solidFill>
              </a:rPr>
              <a:t>found</a:t>
            </a:r>
            <a:r>
              <a:rPr lang="en-US" sz="3000" b="1" dirty="0" smtClean="0"/>
              <a:t>.</a:t>
            </a:r>
            <a:endParaRPr lang="en-US" sz="2800" b="1" i="1" dirty="0" smtClean="0"/>
          </a:p>
          <a:p>
            <a:r>
              <a:rPr lang="en-US" sz="4000" b="1" dirty="0" smtClean="0"/>
              <a:t>Agree/Add/Explain</a:t>
            </a:r>
          </a:p>
          <a:p>
            <a:pPr lvl="1"/>
            <a:r>
              <a:rPr lang="en-US" b="1" dirty="0" smtClean="0"/>
              <a:t>Listen and confirm.</a:t>
            </a:r>
          </a:p>
          <a:p>
            <a:pPr lvl="1"/>
            <a:r>
              <a:rPr lang="en-US" b="1" dirty="0" smtClean="0"/>
              <a:t>Align with the customer before redirecting.</a:t>
            </a:r>
          </a:p>
          <a:p>
            <a:pPr lvl="1"/>
            <a:r>
              <a:rPr lang="en-US" b="1" dirty="0" smtClean="0"/>
              <a:t>Explain why and how the situation can be changed or altered.</a:t>
            </a:r>
          </a:p>
          <a:p>
            <a:endParaRPr lang="en-US" sz="4000" b="1"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9400" y="5527220"/>
            <a:ext cx="2514600" cy="1330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966584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28600" y="2185988"/>
            <a:ext cx="1371600" cy="4291012"/>
          </a:xfrm>
          <a:prstGeom prst="rect">
            <a:avLst/>
          </a:prstGeom>
          <a:solidFill>
            <a:schemeClr val="tx1"/>
          </a:solidFill>
          <a:ln w="57150">
            <a:solidFill>
              <a:srgbClr val="C6AD94"/>
            </a:solidFill>
            <a:miter lim="800000"/>
            <a:headEnd/>
            <a:tailEnd/>
          </a:ln>
        </p:spPr>
        <p:txBody>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algn="ctr" eaLnBrk="1" hangingPunct="1"/>
            <a:endParaRPr lang="en-US" sz="1200"/>
          </a:p>
          <a:p>
            <a:pPr eaLnBrk="1" hangingPunct="1"/>
            <a:endParaRPr lang="en-US"/>
          </a:p>
        </p:txBody>
      </p:sp>
      <p:sp>
        <p:nvSpPr>
          <p:cNvPr id="8195" name="Rectangle 3"/>
          <p:cNvSpPr>
            <a:spLocks noChangeArrowheads="1"/>
          </p:cNvSpPr>
          <p:nvPr/>
        </p:nvSpPr>
        <p:spPr bwMode="auto">
          <a:xfrm>
            <a:off x="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8196" name="Rectangle 4"/>
          <p:cNvSpPr>
            <a:spLocks noChangeArrowheads="1"/>
          </p:cNvSpPr>
          <p:nvPr/>
        </p:nvSpPr>
        <p:spPr bwMode="auto">
          <a:xfrm>
            <a:off x="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8197" name="Text Box 8"/>
          <p:cNvSpPr txBox="1">
            <a:spLocks noChangeArrowheads="1"/>
          </p:cNvSpPr>
          <p:nvPr/>
        </p:nvSpPr>
        <p:spPr bwMode="auto">
          <a:xfrm>
            <a:off x="1974375" y="1447800"/>
            <a:ext cx="624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spcBef>
                <a:spcPct val="50000"/>
              </a:spcBef>
            </a:pPr>
            <a:endParaRPr lang="en-US"/>
          </a:p>
        </p:txBody>
      </p:sp>
      <p:sp>
        <p:nvSpPr>
          <p:cNvPr id="37897" name="Text Box 9"/>
          <p:cNvSpPr txBox="1">
            <a:spLocks noChangeArrowheads="1"/>
          </p:cNvSpPr>
          <p:nvPr/>
        </p:nvSpPr>
        <p:spPr bwMode="auto">
          <a:xfrm>
            <a:off x="1219200" y="0"/>
            <a:ext cx="7848600" cy="769441"/>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algn="ctr" eaLnBrk="1" hangingPunct="1">
              <a:spcBef>
                <a:spcPct val="50000"/>
              </a:spcBef>
              <a:defRPr/>
            </a:pPr>
            <a:r>
              <a:rPr lang="en-US" sz="4400" b="1" dirty="0" smtClean="0">
                <a:effectLst>
                  <a:outerShdw blurRad="38100" dist="38100" dir="2700000" algn="tl">
                    <a:srgbClr val="C0C0C0"/>
                  </a:outerShdw>
                </a:effectLst>
              </a:rPr>
              <a:t>Closing the Sale</a:t>
            </a:r>
          </a:p>
        </p:txBody>
      </p:sp>
      <p:sp>
        <p:nvSpPr>
          <p:cNvPr id="8199" name="Rectangle 10"/>
          <p:cNvSpPr>
            <a:spLocks noChangeArrowheads="1"/>
          </p:cNvSpPr>
          <p:nvPr/>
        </p:nvSpPr>
        <p:spPr bwMode="auto">
          <a:xfrm>
            <a:off x="0" y="2185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8200" name="Rectangle 11"/>
          <p:cNvSpPr>
            <a:spLocks noChangeArrowheads="1"/>
          </p:cNvSpPr>
          <p:nvPr/>
        </p:nvSpPr>
        <p:spPr bwMode="auto">
          <a:xfrm>
            <a:off x="0" y="2509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8201" name="Text Box 12"/>
          <p:cNvSpPr txBox="1">
            <a:spLocks noChangeArrowheads="1"/>
          </p:cNvSpPr>
          <p:nvPr/>
        </p:nvSpPr>
        <p:spPr bwMode="auto">
          <a:xfrm>
            <a:off x="304800" y="2362200"/>
            <a:ext cx="12350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algn="ctr" eaLnBrk="1" hangingPunct="1"/>
            <a:r>
              <a:rPr lang="en-US" sz="1200" b="1" dirty="0">
                <a:solidFill>
                  <a:srgbClr val="C6AD94"/>
                </a:solidFill>
              </a:rPr>
              <a:t>THE CLOSE: IN THE MIND OF A SALES PERSON</a:t>
            </a:r>
          </a:p>
        </p:txBody>
      </p:sp>
      <p:sp>
        <p:nvSpPr>
          <p:cNvPr id="37901" name="Rectangle 13"/>
          <p:cNvSpPr>
            <a:spLocks noChangeArrowheads="1"/>
          </p:cNvSpPr>
          <p:nvPr/>
        </p:nvSpPr>
        <p:spPr bwMode="auto">
          <a:xfrm>
            <a:off x="2057400" y="1447800"/>
            <a:ext cx="6553200" cy="3908762"/>
          </a:xfrm>
          <a:prstGeom prst="rect">
            <a:avLst/>
          </a:prstGeom>
          <a:noFill/>
          <a:ln w="9525">
            <a:noFill/>
            <a:miter lim="800000"/>
            <a:headEnd/>
            <a:tailEnd/>
          </a:ln>
          <a:effectLst/>
        </p:spPr>
        <p:txBody>
          <a:bodyPr>
            <a:spAutoFit/>
          </a:bodyPr>
          <a:lstStyle/>
          <a:p>
            <a:pPr>
              <a:defRPr/>
            </a:pPr>
            <a:r>
              <a:rPr lang="en-US" sz="2800" b="1" dirty="0">
                <a:effectLst>
                  <a:outerShdw blurRad="38100" dist="38100" dir="2700000" algn="tl">
                    <a:srgbClr val="C0C0C0"/>
                  </a:outerShdw>
                </a:effectLst>
              </a:rPr>
              <a:t>The Close- In the Mind of a Salesperson</a:t>
            </a:r>
          </a:p>
          <a:p>
            <a:pPr>
              <a:defRPr/>
            </a:pPr>
            <a:endParaRPr lang="en-US" sz="2800" b="1" dirty="0">
              <a:effectLst>
                <a:outerShdw blurRad="38100" dist="38100" dir="2700000" algn="tl">
                  <a:srgbClr val="C0C0C0"/>
                </a:outerShdw>
              </a:effectLst>
            </a:endParaRPr>
          </a:p>
          <a:p>
            <a:pPr>
              <a:buFont typeface="Wingdings" pitchFamily="-107" charset="2"/>
              <a:buChar char="ü"/>
              <a:defRPr/>
            </a:pPr>
            <a:r>
              <a:rPr lang="en-US" sz="2800" b="1" dirty="0"/>
              <a:t>Why are some salespeople afraid to ask for a sale?</a:t>
            </a:r>
          </a:p>
          <a:p>
            <a:pPr>
              <a:buFont typeface="Wingdings" pitchFamily="-107" charset="2"/>
              <a:buChar char="ü"/>
              <a:defRPr/>
            </a:pPr>
            <a:endParaRPr lang="en-US" sz="2800" b="1" dirty="0"/>
          </a:p>
          <a:p>
            <a:pPr lvl="1">
              <a:buFontTx/>
              <a:buChar char="•"/>
              <a:defRPr/>
            </a:pPr>
            <a:r>
              <a:rPr lang="en-US" sz="2800" b="1" dirty="0"/>
              <a:t>Fear of Rejection</a:t>
            </a:r>
          </a:p>
          <a:p>
            <a:pPr lvl="1">
              <a:buFontTx/>
              <a:buChar char="•"/>
              <a:defRPr/>
            </a:pPr>
            <a:endParaRPr lang="en-US" sz="2800" b="1" dirty="0"/>
          </a:p>
          <a:p>
            <a:pPr lvl="1">
              <a:buFontTx/>
              <a:buChar char="•"/>
              <a:defRPr/>
            </a:pPr>
            <a:r>
              <a:rPr lang="en-US" sz="2800" b="1" dirty="0"/>
              <a:t>Don’t like asking for money</a:t>
            </a:r>
          </a:p>
          <a:p>
            <a:pPr>
              <a:buFont typeface="Wingdings" pitchFamily="-107" charset="2"/>
              <a:buNone/>
              <a:defRPr/>
            </a:pPr>
            <a:endParaRPr lang="en-US" sz="2400" b="1" i="1" dirty="0">
              <a:solidFill>
                <a:srgbClr val="FF0000"/>
              </a:solidFill>
            </a:endParaRPr>
          </a:p>
        </p:txBody>
      </p:sp>
      <p:sp>
        <p:nvSpPr>
          <p:cNvPr id="8203" name="Line 14"/>
          <p:cNvSpPr>
            <a:spLocks noChangeShapeType="1"/>
          </p:cNvSpPr>
          <p:nvPr/>
        </p:nvSpPr>
        <p:spPr bwMode="auto">
          <a:xfrm>
            <a:off x="2057400" y="1143000"/>
            <a:ext cx="6477000" cy="0"/>
          </a:xfrm>
          <a:prstGeom prst="line">
            <a:avLst/>
          </a:prstGeom>
          <a:noFill/>
          <a:ln w="57150">
            <a:solidFill>
              <a:srgbClr val="C6AD94"/>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4" name="Rectangle 15"/>
          <p:cNvSpPr>
            <a:spLocks noChangeArrowheads="1"/>
          </p:cNvSpPr>
          <p:nvPr/>
        </p:nvSpPr>
        <p:spPr bwMode="auto">
          <a:xfrm>
            <a:off x="0" y="2509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8205" name="Picture 16" descr="009p1206l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600" y="4343400"/>
            <a:ext cx="11303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6" name="Picture 17" descr="015p0705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3956" y="4417060"/>
            <a:ext cx="141763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529835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ChangeArrowheads="1"/>
          </p:cNvSpPr>
          <p:nvPr/>
        </p:nvSpPr>
        <p:spPr bwMode="auto">
          <a:xfrm>
            <a:off x="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4100" name="Rectangle 4"/>
          <p:cNvSpPr>
            <a:spLocks noChangeArrowheads="1"/>
          </p:cNvSpPr>
          <p:nvPr/>
        </p:nvSpPr>
        <p:spPr bwMode="auto">
          <a:xfrm>
            <a:off x="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4101" name="Text Box 8"/>
          <p:cNvSpPr txBox="1">
            <a:spLocks noChangeArrowheads="1"/>
          </p:cNvSpPr>
          <p:nvPr/>
        </p:nvSpPr>
        <p:spPr bwMode="auto">
          <a:xfrm>
            <a:off x="2057400" y="1600200"/>
            <a:ext cx="624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spcBef>
                <a:spcPct val="50000"/>
              </a:spcBef>
            </a:pPr>
            <a:endParaRPr lang="en-US"/>
          </a:p>
        </p:txBody>
      </p:sp>
      <p:sp>
        <p:nvSpPr>
          <p:cNvPr id="33801" name="Text Box 9"/>
          <p:cNvSpPr txBox="1">
            <a:spLocks noChangeArrowheads="1"/>
          </p:cNvSpPr>
          <p:nvPr/>
        </p:nvSpPr>
        <p:spPr bwMode="auto">
          <a:xfrm>
            <a:off x="472440" y="496669"/>
            <a:ext cx="7848600" cy="707886"/>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algn="ctr" eaLnBrk="1" hangingPunct="1">
              <a:spcBef>
                <a:spcPct val="50000"/>
              </a:spcBef>
              <a:defRPr/>
            </a:pPr>
            <a:r>
              <a:rPr lang="en-US" sz="4000" b="1" dirty="0" smtClean="0">
                <a:effectLst>
                  <a:outerShdw blurRad="38100" dist="38100" dir="2700000" algn="tl">
                    <a:srgbClr val="C0C0C0"/>
                  </a:outerShdw>
                </a:effectLst>
              </a:rPr>
              <a:t>Closing the Sale</a:t>
            </a:r>
          </a:p>
        </p:txBody>
      </p:sp>
      <p:sp>
        <p:nvSpPr>
          <p:cNvPr id="4103" name="Rectangle 10"/>
          <p:cNvSpPr>
            <a:spLocks noChangeArrowheads="1"/>
          </p:cNvSpPr>
          <p:nvPr/>
        </p:nvSpPr>
        <p:spPr bwMode="auto">
          <a:xfrm>
            <a:off x="0" y="2185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4104" name="Rectangle 11"/>
          <p:cNvSpPr>
            <a:spLocks noChangeArrowheads="1"/>
          </p:cNvSpPr>
          <p:nvPr/>
        </p:nvSpPr>
        <p:spPr bwMode="auto">
          <a:xfrm>
            <a:off x="0" y="2509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33805" name="Rectangle 13"/>
          <p:cNvSpPr>
            <a:spLocks noChangeArrowheads="1"/>
          </p:cNvSpPr>
          <p:nvPr/>
        </p:nvSpPr>
        <p:spPr bwMode="auto">
          <a:xfrm>
            <a:off x="2057400" y="1447800"/>
            <a:ext cx="6553200" cy="3785652"/>
          </a:xfrm>
          <a:prstGeom prst="rect">
            <a:avLst/>
          </a:prstGeom>
          <a:noFill/>
          <a:ln w="9525">
            <a:noFill/>
            <a:miter lim="800000"/>
            <a:headEnd/>
            <a:tailEnd/>
          </a:ln>
          <a:effectLst/>
        </p:spPr>
        <p:txBody>
          <a:bodyPr>
            <a:spAutoFit/>
          </a:bodyPr>
          <a:lstStyle/>
          <a:p>
            <a:pPr>
              <a:defRPr/>
            </a:pPr>
            <a:r>
              <a:rPr lang="en-US" sz="2400" b="1" dirty="0">
                <a:effectLst>
                  <a:outerShdw blurRad="38100" dist="38100" dir="2700000" algn="tl">
                    <a:srgbClr val="C0C0C0"/>
                  </a:outerShdw>
                </a:effectLst>
              </a:rPr>
              <a:t>Are you ready to close?</a:t>
            </a:r>
          </a:p>
          <a:p>
            <a:pPr>
              <a:defRPr/>
            </a:pPr>
            <a:endParaRPr lang="en-US" sz="2400" b="1" dirty="0">
              <a:effectLst>
                <a:outerShdw blurRad="38100" dist="38100" dir="2700000" algn="tl">
                  <a:srgbClr val="C0C0C0"/>
                </a:outerShdw>
              </a:effectLst>
            </a:endParaRPr>
          </a:p>
          <a:p>
            <a:pPr>
              <a:buFont typeface="Wingdings" pitchFamily="-107" charset="2"/>
              <a:buChar char="ü"/>
              <a:defRPr/>
            </a:pPr>
            <a:r>
              <a:rPr lang="en-US" sz="2400" b="1" dirty="0"/>
              <a:t>Many salespeople are fearful of closing.</a:t>
            </a:r>
          </a:p>
          <a:p>
            <a:pPr>
              <a:buFont typeface="Wingdings" pitchFamily="-107" charset="2"/>
              <a:buChar char="ü"/>
              <a:defRPr/>
            </a:pPr>
            <a:endParaRPr lang="en-US" sz="2400" b="1" dirty="0"/>
          </a:p>
          <a:p>
            <a:pPr>
              <a:buFont typeface="Wingdings" pitchFamily="-107" charset="2"/>
              <a:buChar char="ü"/>
              <a:defRPr/>
            </a:pPr>
            <a:r>
              <a:rPr lang="en-US" sz="2400" b="1" dirty="0"/>
              <a:t>Remember that your goal is to help your customer achieve results.</a:t>
            </a:r>
          </a:p>
          <a:p>
            <a:pPr>
              <a:buFont typeface="Wingdings" pitchFamily="-107" charset="2"/>
              <a:buChar char="ü"/>
              <a:defRPr/>
            </a:pPr>
            <a:endParaRPr lang="en-US" sz="2400" b="1" dirty="0"/>
          </a:p>
          <a:p>
            <a:pPr>
              <a:buFont typeface="Wingdings" pitchFamily="-107" charset="2"/>
              <a:buChar char="ü"/>
              <a:defRPr/>
            </a:pPr>
            <a:r>
              <a:rPr lang="en-US" sz="2400" b="1" dirty="0"/>
              <a:t>Following the initial steps in the sales process will help you prepare for the close.</a:t>
            </a:r>
          </a:p>
          <a:p>
            <a:pPr algn="ctr">
              <a:buFont typeface="Wingdings" pitchFamily="-107" charset="2"/>
              <a:buChar char="ü"/>
              <a:defRPr/>
            </a:pPr>
            <a:endParaRPr lang="en-US" sz="2400" b="1" dirty="0"/>
          </a:p>
        </p:txBody>
      </p:sp>
      <p:sp>
        <p:nvSpPr>
          <p:cNvPr id="4107" name="Line 14"/>
          <p:cNvSpPr>
            <a:spLocks noChangeShapeType="1"/>
          </p:cNvSpPr>
          <p:nvPr/>
        </p:nvSpPr>
        <p:spPr bwMode="auto">
          <a:xfrm>
            <a:off x="2057400" y="1143000"/>
            <a:ext cx="6477000" cy="0"/>
          </a:xfrm>
          <a:prstGeom prst="line">
            <a:avLst/>
          </a:prstGeom>
          <a:noFill/>
          <a:ln w="57150">
            <a:solidFill>
              <a:srgbClr val="C6AD94"/>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 name="Rectangle 15"/>
          <p:cNvSpPr>
            <a:spLocks noChangeArrowheads="1"/>
          </p:cNvSpPr>
          <p:nvPr/>
        </p:nvSpPr>
        <p:spPr bwMode="auto">
          <a:xfrm>
            <a:off x="0" y="2509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2185988"/>
            <a:ext cx="1133475"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82229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ChangeArrowheads="1"/>
          </p:cNvSpPr>
          <p:nvPr/>
        </p:nvSpPr>
        <p:spPr bwMode="auto">
          <a:xfrm>
            <a:off x="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7172" name="Rectangle 4"/>
          <p:cNvSpPr>
            <a:spLocks noChangeArrowheads="1"/>
          </p:cNvSpPr>
          <p:nvPr/>
        </p:nvSpPr>
        <p:spPr bwMode="auto">
          <a:xfrm>
            <a:off x="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7173" name="Text Box 8"/>
          <p:cNvSpPr txBox="1">
            <a:spLocks noChangeArrowheads="1"/>
          </p:cNvSpPr>
          <p:nvPr/>
        </p:nvSpPr>
        <p:spPr bwMode="auto">
          <a:xfrm>
            <a:off x="2057400" y="1600200"/>
            <a:ext cx="624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spcBef>
                <a:spcPct val="50000"/>
              </a:spcBef>
            </a:pPr>
            <a:endParaRPr lang="en-US"/>
          </a:p>
        </p:txBody>
      </p:sp>
      <p:sp>
        <p:nvSpPr>
          <p:cNvPr id="36873" name="Text Box 9"/>
          <p:cNvSpPr txBox="1">
            <a:spLocks noChangeArrowheads="1"/>
          </p:cNvSpPr>
          <p:nvPr/>
        </p:nvSpPr>
        <p:spPr bwMode="auto">
          <a:xfrm>
            <a:off x="701040" y="92779"/>
            <a:ext cx="7848600" cy="646331"/>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algn="ctr" eaLnBrk="1" hangingPunct="1">
              <a:spcBef>
                <a:spcPct val="50000"/>
              </a:spcBef>
              <a:defRPr/>
            </a:pPr>
            <a:r>
              <a:rPr lang="en-US" sz="3600" b="1" dirty="0" smtClean="0">
                <a:effectLst>
                  <a:outerShdw blurRad="38100" dist="38100" dir="2700000" algn="tl">
                    <a:srgbClr val="C0C0C0"/>
                  </a:outerShdw>
                </a:effectLst>
              </a:rPr>
              <a:t>Closing the Sale</a:t>
            </a:r>
          </a:p>
        </p:txBody>
      </p:sp>
      <p:sp>
        <p:nvSpPr>
          <p:cNvPr id="7175" name="Rectangle 10"/>
          <p:cNvSpPr>
            <a:spLocks noChangeArrowheads="1"/>
          </p:cNvSpPr>
          <p:nvPr/>
        </p:nvSpPr>
        <p:spPr bwMode="auto">
          <a:xfrm>
            <a:off x="0" y="2185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7176" name="Rectangle 11"/>
          <p:cNvSpPr>
            <a:spLocks noChangeArrowheads="1"/>
          </p:cNvSpPr>
          <p:nvPr/>
        </p:nvSpPr>
        <p:spPr bwMode="auto">
          <a:xfrm>
            <a:off x="0" y="2509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7177" name="Text Box 12"/>
          <p:cNvSpPr txBox="1">
            <a:spLocks noChangeArrowheads="1"/>
          </p:cNvSpPr>
          <p:nvPr/>
        </p:nvSpPr>
        <p:spPr bwMode="auto">
          <a:xfrm>
            <a:off x="304800" y="2362200"/>
            <a:ext cx="12350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algn="ctr" eaLnBrk="1" hangingPunct="1"/>
            <a:r>
              <a:rPr lang="en-US" sz="1200" b="1">
                <a:solidFill>
                  <a:srgbClr val="C6AD94"/>
                </a:solidFill>
              </a:rPr>
              <a:t>IS THE SALES PROCESS READY FOR THE CLOSE?</a:t>
            </a:r>
          </a:p>
        </p:txBody>
      </p:sp>
      <p:sp>
        <p:nvSpPr>
          <p:cNvPr id="36877" name="Rectangle 13"/>
          <p:cNvSpPr>
            <a:spLocks noChangeArrowheads="1"/>
          </p:cNvSpPr>
          <p:nvPr/>
        </p:nvSpPr>
        <p:spPr bwMode="auto">
          <a:xfrm>
            <a:off x="1684020" y="1097280"/>
            <a:ext cx="6553200" cy="5262979"/>
          </a:xfrm>
          <a:prstGeom prst="rect">
            <a:avLst/>
          </a:prstGeom>
          <a:noFill/>
          <a:ln w="9525">
            <a:noFill/>
            <a:miter lim="800000"/>
            <a:headEnd/>
            <a:tailEnd/>
          </a:ln>
          <a:effectLst/>
        </p:spPr>
        <p:txBody>
          <a:bodyPr>
            <a:spAutoFit/>
          </a:bodyPr>
          <a:lstStyle/>
          <a:p>
            <a:pPr>
              <a:defRPr/>
            </a:pPr>
            <a:r>
              <a:rPr lang="en-US" sz="2400" b="1" dirty="0">
                <a:effectLst>
                  <a:outerShdw blurRad="38100" dist="38100" dir="2700000" algn="tl">
                    <a:srgbClr val="C0C0C0"/>
                  </a:outerShdw>
                </a:effectLst>
              </a:rPr>
              <a:t>Is the Sales Process ready for the Close?</a:t>
            </a:r>
          </a:p>
          <a:p>
            <a:pPr>
              <a:defRPr/>
            </a:pPr>
            <a:endParaRPr lang="en-US" sz="2400" b="1" dirty="0">
              <a:effectLst>
                <a:outerShdw blurRad="38100" dist="38100" dir="2700000" algn="tl">
                  <a:srgbClr val="C0C0C0"/>
                </a:outerShdw>
              </a:effectLst>
            </a:endParaRPr>
          </a:p>
          <a:p>
            <a:pPr>
              <a:buFont typeface="Wingdings" pitchFamily="-107" charset="2"/>
              <a:buChar char="ü"/>
              <a:defRPr/>
            </a:pPr>
            <a:r>
              <a:rPr lang="en-US" sz="2400" b="1" dirty="0"/>
              <a:t>The close should not proceed until the salesperson has a clear understanding of several of the customer’s needs and how his or her products can fill that need.  </a:t>
            </a:r>
          </a:p>
          <a:p>
            <a:pPr>
              <a:buFont typeface="Wingdings" pitchFamily="-107" charset="2"/>
              <a:buChar char="ü"/>
              <a:defRPr/>
            </a:pPr>
            <a:endParaRPr lang="en-US" sz="2400" b="1" dirty="0"/>
          </a:p>
          <a:p>
            <a:pPr>
              <a:buFont typeface="Wingdings" pitchFamily="-107" charset="2"/>
              <a:buChar char="ü"/>
              <a:defRPr/>
            </a:pPr>
            <a:r>
              <a:rPr lang="en-US" sz="2400" b="1" dirty="0"/>
              <a:t>The customer should agree with several of the needs and benefits illustrated through the sales process.</a:t>
            </a:r>
          </a:p>
          <a:p>
            <a:pPr>
              <a:buFont typeface="Wingdings" pitchFamily="-107" charset="2"/>
              <a:buChar char="ü"/>
              <a:defRPr/>
            </a:pPr>
            <a:endParaRPr lang="en-US" sz="2400" b="1" dirty="0"/>
          </a:p>
          <a:p>
            <a:pPr>
              <a:buFont typeface="Wingdings" pitchFamily="-107" charset="2"/>
              <a:buNone/>
              <a:defRPr/>
            </a:pPr>
            <a:r>
              <a:rPr lang="en-US" sz="2400" b="1" i="1" dirty="0"/>
              <a:t>Remember– the results of the questioning and recommendation phases of your sales call will directly influence the success of your close.</a:t>
            </a:r>
          </a:p>
        </p:txBody>
      </p:sp>
      <p:sp>
        <p:nvSpPr>
          <p:cNvPr id="7179" name="Line 14"/>
          <p:cNvSpPr>
            <a:spLocks noChangeShapeType="1"/>
          </p:cNvSpPr>
          <p:nvPr/>
        </p:nvSpPr>
        <p:spPr bwMode="auto">
          <a:xfrm>
            <a:off x="2057400" y="1143000"/>
            <a:ext cx="6477000" cy="0"/>
          </a:xfrm>
          <a:prstGeom prst="line">
            <a:avLst/>
          </a:prstGeom>
          <a:noFill/>
          <a:ln w="57150">
            <a:solidFill>
              <a:srgbClr val="C6AD94"/>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0" name="Rectangle 15"/>
          <p:cNvSpPr>
            <a:spLocks noChangeArrowheads="1"/>
          </p:cNvSpPr>
          <p:nvPr/>
        </p:nvSpPr>
        <p:spPr bwMode="auto">
          <a:xfrm>
            <a:off x="0" y="2509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7181" name="Picture 16" descr="009p1206l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5600" y="4343400"/>
            <a:ext cx="11303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938837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17792" y="3048000"/>
            <a:ext cx="1387475" cy="3224212"/>
          </a:xfrm>
          <a:prstGeom prst="rect">
            <a:avLst/>
          </a:prstGeom>
          <a:solidFill>
            <a:schemeClr val="tx1"/>
          </a:solidFill>
          <a:ln w="57150">
            <a:solidFill>
              <a:srgbClr val="C6AD94"/>
            </a:solidFill>
            <a:miter lim="800000"/>
            <a:headEnd/>
            <a:tailEnd/>
          </a:ln>
        </p:spPr>
        <p:txBody>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eaLnBrk="1" hangingPunct="1"/>
            <a:endParaRPr lang="en-US" dirty="0"/>
          </a:p>
        </p:txBody>
      </p:sp>
      <p:sp>
        <p:nvSpPr>
          <p:cNvPr id="10243" name="Rectangle 3"/>
          <p:cNvSpPr>
            <a:spLocks noChangeArrowheads="1"/>
          </p:cNvSpPr>
          <p:nvPr/>
        </p:nvSpPr>
        <p:spPr bwMode="auto">
          <a:xfrm>
            <a:off x="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10244" name="Rectangle 4"/>
          <p:cNvSpPr>
            <a:spLocks noChangeArrowheads="1"/>
          </p:cNvSpPr>
          <p:nvPr/>
        </p:nvSpPr>
        <p:spPr bwMode="auto">
          <a:xfrm>
            <a:off x="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10245" name="Text Box 8"/>
          <p:cNvSpPr txBox="1">
            <a:spLocks noChangeArrowheads="1"/>
          </p:cNvSpPr>
          <p:nvPr/>
        </p:nvSpPr>
        <p:spPr bwMode="auto">
          <a:xfrm>
            <a:off x="2057400" y="1600200"/>
            <a:ext cx="624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spcBef>
                <a:spcPct val="50000"/>
              </a:spcBef>
            </a:pPr>
            <a:endParaRPr lang="en-US"/>
          </a:p>
        </p:txBody>
      </p:sp>
      <p:sp>
        <p:nvSpPr>
          <p:cNvPr id="39945" name="Text Box 9"/>
          <p:cNvSpPr txBox="1">
            <a:spLocks noChangeArrowheads="1"/>
          </p:cNvSpPr>
          <p:nvPr/>
        </p:nvSpPr>
        <p:spPr bwMode="auto">
          <a:xfrm>
            <a:off x="922337" y="230832"/>
            <a:ext cx="7848600" cy="646331"/>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algn="ctr" eaLnBrk="1" hangingPunct="1">
              <a:spcBef>
                <a:spcPct val="50000"/>
              </a:spcBef>
              <a:defRPr/>
            </a:pPr>
            <a:r>
              <a:rPr lang="en-US" sz="3600" b="1" dirty="0" smtClean="0">
                <a:effectLst>
                  <a:outerShdw blurRad="38100" dist="38100" dir="2700000" algn="tl">
                    <a:srgbClr val="C0C0C0"/>
                  </a:outerShdw>
                </a:effectLst>
              </a:rPr>
              <a:t>Closing the Sale</a:t>
            </a:r>
          </a:p>
        </p:txBody>
      </p:sp>
      <p:sp>
        <p:nvSpPr>
          <p:cNvPr id="10247" name="Rectangle 10"/>
          <p:cNvSpPr>
            <a:spLocks noChangeArrowheads="1"/>
          </p:cNvSpPr>
          <p:nvPr/>
        </p:nvSpPr>
        <p:spPr bwMode="auto">
          <a:xfrm>
            <a:off x="0" y="2185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248" name="Rectangle 11"/>
          <p:cNvSpPr>
            <a:spLocks noChangeArrowheads="1"/>
          </p:cNvSpPr>
          <p:nvPr/>
        </p:nvSpPr>
        <p:spPr bwMode="auto">
          <a:xfrm>
            <a:off x="0" y="2509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0249" name="Text Box 12"/>
          <p:cNvSpPr txBox="1">
            <a:spLocks noChangeArrowheads="1"/>
          </p:cNvSpPr>
          <p:nvPr/>
        </p:nvSpPr>
        <p:spPr bwMode="auto">
          <a:xfrm>
            <a:off x="304800" y="2362200"/>
            <a:ext cx="1235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algn="ctr" eaLnBrk="1" hangingPunct="1"/>
            <a:r>
              <a:rPr lang="en-US" sz="1200" b="1">
                <a:solidFill>
                  <a:srgbClr val="C6AD94"/>
                </a:solidFill>
              </a:rPr>
              <a:t>THE CLOSE</a:t>
            </a:r>
          </a:p>
        </p:txBody>
      </p:sp>
      <p:sp>
        <p:nvSpPr>
          <p:cNvPr id="39949" name="Rectangle 13"/>
          <p:cNvSpPr>
            <a:spLocks noChangeArrowheads="1"/>
          </p:cNvSpPr>
          <p:nvPr/>
        </p:nvSpPr>
        <p:spPr bwMode="auto">
          <a:xfrm>
            <a:off x="2057400" y="1447800"/>
            <a:ext cx="6553200" cy="4893647"/>
          </a:xfrm>
          <a:prstGeom prst="rect">
            <a:avLst/>
          </a:prstGeom>
          <a:noFill/>
          <a:ln w="9525">
            <a:noFill/>
            <a:miter lim="800000"/>
            <a:headEnd/>
            <a:tailEnd/>
          </a:ln>
          <a:effectLst/>
        </p:spPr>
        <p:txBody>
          <a:bodyPr>
            <a:spAutoFit/>
          </a:bodyPr>
          <a:lstStyle/>
          <a:p>
            <a:pPr>
              <a:defRPr/>
            </a:pPr>
            <a:r>
              <a:rPr lang="en-US" sz="2400" b="1" dirty="0">
                <a:effectLst>
                  <a:outerShdw blurRad="38100" dist="38100" dir="2700000" algn="tl">
                    <a:srgbClr val="C0C0C0"/>
                  </a:outerShdw>
                </a:effectLst>
              </a:rPr>
              <a:t>The Close</a:t>
            </a:r>
          </a:p>
          <a:p>
            <a:pPr>
              <a:defRPr/>
            </a:pPr>
            <a:endParaRPr lang="en-US" sz="2400" b="1" dirty="0"/>
          </a:p>
          <a:p>
            <a:pPr>
              <a:buFont typeface="Wingdings" pitchFamily="-107" charset="2"/>
              <a:buChar char="ü"/>
              <a:defRPr/>
            </a:pPr>
            <a:r>
              <a:rPr lang="en-US" sz="2400" b="1" dirty="0"/>
              <a:t>Remember that you are providing a solution that will ultimately help your customer.  </a:t>
            </a:r>
          </a:p>
          <a:p>
            <a:pPr>
              <a:buFont typeface="Wingdings" pitchFamily="-107" charset="2"/>
              <a:buChar char="ü"/>
              <a:defRPr/>
            </a:pPr>
            <a:endParaRPr lang="en-US" sz="2400" b="1" dirty="0"/>
          </a:p>
          <a:p>
            <a:pPr>
              <a:buFont typeface="Wingdings" pitchFamily="-107" charset="2"/>
              <a:buChar char="ü"/>
              <a:defRPr/>
            </a:pPr>
            <a:r>
              <a:rPr lang="en-US" sz="2400" b="1" dirty="0"/>
              <a:t>If you believe in your products and recommendations, closing should become a natural part of the sales process.  </a:t>
            </a:r>
          </a:p>
          <a:p>
            <a:pPr>
              <a:buFont typeface="Wingdings" pitchFamily="-107" charset="2"/>
              <a:buChar char="ü"/>
              <a:defRPr/>
            </a:pPr>
            <a:endParaRPr lang="en-US" sz="2400" b="1" dirty="0"/>
          </a:p>
          <a:p>
            <a:pPr>
              <a:buFont typeface="Wingdings" pitchFamily="-107" charset="2"/>
              <a:buChar char="ü"/>
              <a:defRPr/>
            </a:pPr>
            <a:r>
              <a:rPr lang="en-US" sz="2400" b="1" dirty="0"/>
              <a:t>By closing the sale, you are simply asking the customer to spend money on a solution that will solve their problems! </a:t>
            </a:r>
          </a:p>
          <a:p>
            <a:pPr>
              <a:buFont typeface="Wingdings" pitchFamily="-107" charset="2"/>
              <a:buChar char="ü"/>
              <a:defRPr/>
            </a:pPr>
            <a:endParaRPr lang="en-US" sz="2400" b="1" i="1" dirty="0">
              <a:solidFill>
                <a:srgbClr val="FF0000"/>
              </a:solidFill>
            </a:endParaRPr>
          </a:p>
        </p:txBody>
      </p:sp>
      <p:sp>
        <p:nvSpPr>
          <p:cNvPr id="10251" name="Line 14"/>
          <p:cNvSpPr>
            <a:spLocks noChangeShapeType="1"/>
          </p:cNvSpPr>
          <p:nvPr/>
        </p:nvSpPr>
        <p:spPr bwMode="auto">
          <a:xfrm>
            <a:off x="2057400" y="1143000"/>
            <a:ext cx="6477000" cy="0"/>
          </a:xfrm>
          <a:prstGeom prst="line">
            <a:avLst/>
          </a:prstGeom>
          <a:noFill/>
          <a:ln w="57150">
            <a:solidFill>
              <a:srgbClr val="C6AD94"/>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Rectangle 15"/>
          <p:cNvSpPr>
            <a:spLocks noChangeArrowheads="1"/>
          </p:cNvSpPr>
          <p:nvPr/>
        </p:nvSpPr>
        <p:spPr bwMode="auto">
          <a:xfrm>
            <a:off x="0" y="2509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10253" name="Picture 16" descr="009p1206l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687" y="3479483"/>
            <a:ext cx="11811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009845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eaLnBrk="1" hangingPunct="1">
              <a:defRPr/>
            </a:pPr>
            <a:r>
              <a:rPr lang="en-US" b="1" dirty="0" smtClean="0">
                <a:effectLst>
                  <a:outerShdw blurRad="38100" dist="38100" dir="2700000" algn="tl">
                    <a:srgbClr val="000000">
                      <a:alpha val="43137"/>
                    </a:srgbClr>
                  </a:outerShdw>
                </a:effectLst>
              </a:rPr>
              <a:t>What Did We Learn?</a:t>
            </a:r>
            <a:endParaRPr lang="en-US" b="1" dirty="0">
              <a:effectLst>
                <a:outerShdw blurRad="38100" dist="38100" dir="2700000" algn="tl">
                  <a:srgbClr val="000000">
                    <a:alpha val="43137"/>
                  </a:srgbClr>
                </a:outerShdw>
              </a:effectLst>
            </a:endParaRPr>
          </a:p>
        </p:txBody>
      </p:sp>
      <p:pic>
        <p:nvPicPr>
          <p:cNvPr id="21507"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6087" y="1623060"/>
            <a:ext cx="3171825"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noGrp="1"/>
          </p:cNvSpPr>
          <p:nvPr/>
        </p:nvSpPr>
        <p:spPr bwMode="auto">
          <a:xfrm>
            <a:off x="0" y="6400800"/>
            <a:ext cx="9144000" cy="457200"/>
          </a:xfrm>
          <a:prstGeom prst="rect">
            <a:avLst/>
          </a:prstGeom>
          <a:noFill/>
          <a:ln>
            <a:miter lim="800000"/>
            <a:headEnd/>
            <a:tailEnd/>
          </a:ln>
        </p:spPr>
        <p:txBody>
          <a:bodyPr anchor="b"/>
          <a:lstStyle/>
          <a:p>
            <a:pPr algn="ctr">
              <a:defRPr/>
            </a:pPr>
            <a:r>
              <a:rPr lang="en-US" sz="1200" dirty="0">
                <a:effectLst>
                  <a:outerShdw blurRad="38100" dist="38100" dir="2700000" algn="tl">
                    <a:srgbClr val="000000"/>
                  </a:outerShdw>
                </a:effectLst>
                <a:latin typeface="Tahoma" pitchFamily="34" charset="0"/>
                <a:cs typeface="+mn-cs"/>
              </a:rPr>
              <a:t>© Timothy J. Berry, Palo Alto Software 2007-2009. All rights reserved.</a:t>
            </a:r>
          </a:p>
        </p:txBody>
      </p:sp>
    </p:spTree>
    <p:extLst>
      <p:ext uri="{BB962C8B-B14F-4D97-AF65-F5344CB8AC3E}">
        <p14:creationId xmlns:p14="http://schemas.microsoft.com/office/powerpoint/2010/main" val="8909801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55600" y="2509838"/>
            <a:ext cx="1524000" cy="3820318"/>
          </a:xfrm>
          <a:prstGeom prst="rect">
            <a:avLst/>
          </a:prstGeom>
          <a:solidFill>
            <a:schemeClr val="tx1"/>
          </a:solidFill>
          <a:ln w="57150">
            <a:solidFill>
              <a:srgbClr val="C6AD94"/>
            </a:solidFill>
            <a:miter lim="800000"/>
            <a:headEnd/>
            <a:tailEnd/>
          </a:ln>
        </p:spPr>
        <p:txBody>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b="1" dirty="0">
              <a:solidFill>
                <a:schemeClr val="bg1"/>
              </a:solidFill>
            </a:endParaRPr>
          </a:p>
          <a:p>
            <a:pPr algn="ctr" eaLnBrk="1" hangingPunct="1"/>
            <a:endParaRPr lang="en-US" sz="1200" b="1" dirty="0">
              <a:solidFill>
                <a:srgbClr val="C6AD94"/>
              </a:solidFill>
            </a:endParaRPr>
          </a:p>
          <a:p>
            <a:pPr algn="ctr" eaLnBrk="1" hangingPunct="1"/>
            <a:r>
              <a:rPr lang="en-US" sz="1200" b="1" dirty="0">
                <a:solidFill>
                  <a:srgbClr val="C6AD94"/>
                </a:solidFill>
              </a:rPr>
              <a:t>HOW DID YOU DO?</a:t>
            </a:r>
          </a:p>
          <a:p>
            <a:pPr algn="ctr" eaLnBrk="1" hangingPunct="1"/>
            <a:endParaRPr lang="en-US" sz="1200" b="1" dirty="0">
              <a:solidFill>
                <a:srgbClr val="C6AD94"/>
              </a:solidFill>
            </a:endParaRPr>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algn="ctr" eaLnBrk="1" hangingPunct="1"/>
            <a:endParaRPr lang="en-US" sz="1200" dirty="0"/>
          </a:p>
          <a:p>
            <a:pPr eaLnBrk="1" hangingPunct="1"/>
            <a:endParaRPr lang="en-US" dirty="0"/>
          </a:p>
        </p:txBody>
      </p:sp>
      <p:sp>
        <p:nvSpPr>
          <p:cNvPr id="19459" name="Rectangle 3"/>
          <p:cNvSpPr>
            <a:spLocks noChangeArrowheads="1"/>
          </p:cNvSpPr>
          <p:nvPr/>
        </p:nvSpPr>
        <p:spPr bwMode="auto">
          <a:xfrm>
            <a:off x="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19460" name="Rectangle 4"/>
          <p:cNvSpPr>
            <a:spLocks noChangeArrowheads="1"/>
          </p:cNvSpPr>
          <p:nvPr/>
        </p:nvSpPr>
        <p:spPr bwMode="auto">
          <a:xfrm>
            <a:off x="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tabLst>
                <a:tab pos="2743200" algn="ctr"/>
                <a:tab pos="5486400" algn="r"/>
              </a:tabLst>
            </a:pPr>
            <a:endParaRPr lang="en-US"/>
          </a:p>
        </p:txBody>
      </p:sp>
      <p:sp>
        <p:nvSpPr>
          <p:cNvPr id="19461" name="Text Box 8"/>
          <p:cNvSpPr txBox="1">
            <a:spLocks noChangeArrowheads="1"/>
          </p:cNvSpPr>
          <p:nvPr/>
        </p:nvSpPr>
        <p:spPr bwMode="auto">
          <a:xfrm>
            <a:off x="2057400" y="1600200"/>
            <a:ext cx="624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107" charset="-128"/>
              </a:defRPr>
            </a:lvl1pPr>
            <a:lvl2pPr marL="742950" indent="-285750" eaLnBrk="0" hangingPunct="0">
              <a:defRPr>
                <a:solidFill>
                  <a:schemeClr val="tx1"/>
                </a:solidFill>
                <a:latin typeface="Arial" charset="0"/>
                <a:ea typeface="ＭＳ Ｐゴシック" pitchFamily="-107" charset="-128"/>
              </a:defRPr>
            </a:lvl2pPr>
            <a:lvl3pPr marL="1143000" indent="-228600" eaLnBrk="0" hangingPunct="0">
              <a:defRPr>
                <a:solidFill>
                  <a:schemeClr val="tx1"/>
                </a:solidFill>
                <a:latin typeface="Arial" charset="0"/>
                <a:ea typeface="ＭＳ Ｐゴシック" pitchFamily="-107" charset="-128"/>
              </a:defRPr>
            </a:lvl3pPr>
            <a:lvl4pPr marL="1600200" indent="-228600" eaLnBrk="0" hangingPunct="0">
              <a:defRPr>
                <a:solidFill>
                  <a:schemeClr val="tx1"/>
                </a:solidFill>
                <a:latin typeface="Arial" charset="0"/>
                <a:ea typeface="ＭＳ Ｐゴシック" pitchFamily="-107" charset="-128"/>
              </a:defRPr>
            </a:lvl4pPr>
            <a:lvl5pPr marL="2057400" indent="-228600" eaLnBrk="0" hangingPunct="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pPr eaLnBrk="1" hangingPunct="1">
              <a:spcBef>
                <a:spcPct val="50000"/>
              </a:spcBef>
            </a:pPr>
            <a:endParaRPr lang="en-US"/>
          </a:p>
        </p:txBody>
      </p:sp>
      <p:sp>
        <p:nvSpPr>
          <p:cNvPr id="50185" name="Text Box 9"/>
          <p:cNvSpPr txBox="1">
            <a:spLocks noChangeArrowheads="1"/>
          </p:cNvSpPr>
          <p:nvPr/>
        </p:nvSpPr>
        <p:spPr bwMode="auto">
          <a:xfrm>
            <a:off x="1219200" y="0"/>
            <a:ext cx="7848600" cy="646331"/>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ＭＳ Ｐゴシック" pitchFamily="-107" charset="-128"/>
              </a:defRPr>
            </a:lvl1pPr>
            <a:lvl2pPr marL="37931725" indent="-37474525" eaLnBrk="0" hangingPunct="0">
              <a:defRPr sz="2400">
                <a:solidFill>
                  <a:schemeClr val="tx1"/>
                </a:solidFill>
                <a:latin typeface="Arial" charset="0"/>
                <a:ea typeface="ＭＳ Ｐゴシック" pitchFamily="-107" charset="-128"/>
              </a:defRPr>
            </a:lvl2pPr>
            <a:lvl3pPr eaLnBrk="0" hangingPunct="0">
              <a:defRPr sz="2400">
                <a:solidFill>
                  <a:schemeClr val="tx1"/>
                </a:solidFill>
                <a:latin typeface="Arial" charset="0"/>
                <a:ea typeface="ＭＳ Ｐゴシック" pitchFamily="-107" charset="-128"/>
              </a:defRPr>
            </a:lvl3pPr>
            <a:lvl4pPr eaLnBrk="0" hangingPunct="0">
              <a:defRPr sz="2400">
                <a:solidFill>
                  <a:schemeClr val="tx1"/>
                </a:solidFill>
                <a:latin typeface="Arial" charset="0"/>
                <a:ea typeface="ＭＳ Ｐゴシック" pitchFamily="-107" charset="-128"/>
              </a:defRPr>
            </a:lvl4pPr>
            <a:lvl5pPr eaLnBrk="0" hangingPunct="0">
              <a:defRPr sz="2400">
                <a:solidFill>
                  <a:schemeClr val="tx1"/>
                </a:solidFill>
                <a:latin typeface="Arial" charset="0"/>
                <a:ea typeface="ＭＳ Ｐゴシック" pitchFamily="-107" charset="-128"/>
              </a:defRPr>
            </a:lvl5pPr>
            <a:lvl6pPr marL="457200" eaLnBrk="0" fontAlgn="base" hangingPunct="0">
              <a:spcBef>
                <a:spcPct val="0"/>
              </a:spcBef>
              <a:spcAft>
                <a:spcPct val="0"/>
              </a:spcAft>
              <a:defRPr sz="2400">
                <a:solidFill>
                  <a:schemeClr val="tx1"/>
                </a:solidFill>
                <a:latin typeface="Arial" charset="0"/>
                <a:ea typeface="ＭＳ Ｐゴシック" pitchFamily="-107" charset="-128"/>
              </a:defRPr>
            </a:lvl6pPr>
            <a:lvl7pPr marL="914400" eaLnBrk="0" fontAlgn="base" hangingPunct="0">
              <a:spcBef>
                <a:spcPct val="0"/>
              </a:spcBef>
              <a:spcAft>
                <a:spcPct val="0"/>
              </a:spcAft>
              <a:defRPr sz="2400">
                <a:solidFill>
                  <a:schemeClr val="tx1"/>
                </a:solidFill>
                <a:latin typeface="Arial" charset="0"/>
                <a:ea typeface="ＭＳ Ｐゴシック" pitchFamily="-107" charset="-128"/>
              </a:defRPr>
            </a:lvl7pPr>
            <a:lvl8pPr marL="1371600" eaLnBrk="0" fontAlgn="base" hangingPunct="0">
              <a:spcBef>
                <a:spcPct val="0"/>
              </a:spcBef>
              <a:spcAft>
                <a:spcPct val="0"/>
              </a:spcAft>
              <a:defRPr sz="2400">
                <a:solidFill>
                  <a:schemeClr val="tx1"/>
                </a:solidFill>
                <a:latin typeface="Arial" charset="0"/>
                <a:ea typeface="ＭＳ Ｐゴシック" pitchFamily="-107" charset="-128"/>
              </a:defRPr>
            </a:lvl8pPr>
            <a:lvl9pPr marL="1828800" eaLnBrk="0" fontAlgn="base" hangingPunct="0">
              <a:spcBef>
                <a:spcPct val="0"/>
              </a:spcBef>
              <a:spcAft>
                <a:spcPct val="0"/>
              </a:spcAft>
              <a:defRPr sz="2400">
                <a:solidFill>
                  <a:schemeClr val="tx1"/>
                </a:solidFill>
                <a:latin typeface="Arial" charset="0"/>
                <a:ea typeface="ＭＳ Ｐゴシック" pitchFamily="-107" charset="-128"/>
              </a:defRPr>
            </a:lvl9pPr>
          </a:lstStyle>
          <a:p>
            <a:pPr algn="ctr" eaLnBrk="1" hangingPunct="1">
              <a:spcBef>
                <a:spcPct val="50000"/>
              </a:spcBef>
              <a:defRPr/>
            </a:pPr>
            <a:r>
              <a:rPr lang="en-US" sz="3600" b="1" dirty="0" smtClean="0">
                <a:effectLst>
                  <a:outerShdw blurRad="38100" dist="38100" dir="2700000" algn="tl">
                    <a:srgbClr val="C0C0C0"/>
                  </a:outerShdw>
                </a:effectLst>
              </a:rPr>
              <a:t>Closing the Sale</a:t>
            </a:r>
          </a:p>
        </p:txBody>
      </p:sp>
      <p:sp>
        <p:nvSpPr>
          <p:cNvPr id="19463" name="Rectangle 10"/>
          <p:cNvSpPr>
            <a:spLocks noChangeArrowheads="1"/>
          </p:cNvSpPr>
          <p:nvPr/>
        </p:nvSpPr>
        <p:spPr bwMode="auto">
          <a:xfrm>
            <a:off x="0" y="2185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19464" name="Rectangle 11"/>
          <p:cNvSpPr>
            <a:spLocks noChangeArrowheads="1"/>
          </p:cNvSpPr>
          <p:nvPr/>
        </p:nvSpPr>
        <p:spPr bwMode="auto">
          <a:xfrm>
            <a:off x="0" y="2509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sp>
        <p:nvSpPr>
          <p:cNvPr id="50188" name="Rectangle 12"/>
          <p:cNvSpPr>
            <a:spLocks noChangeArrowheads="1"/>
          </p:cNvSpPr>
          <p:nvPr/>
        </p:nvSpPr>
        <p:spPr bwMode="auto">
          <a:xfrm>
            <a:off x="2057400" y="1447800"/>
            <a:ext cx="6553200" cy="4154984"/>
          </a:xfrm>
          <a:prstGeom prst="rect">
            <a:avLst/>
          </a:prstGeom>
          <a:noFill/>
          <a:ln w="9525">
            <a:noFill/>
            <a:miter lim="800000"/>
            <a:headEnd/>
            <a:tailEnd/>
          </a:ln>
          <a:effectLst/>
        </p:spPr>
        <p:txBody>
          <a:bodyPr>
            <a:spAutoFit/>
          </a:bodyPr>
          <a:lstStyle/>
          <a:p>
            <a:pPr marL="342900" indent="-342900">
              <a:defRPr/>
            </a:pPr>
            <a:r>
              <a:rPr lang="en-US" sz="2400" b="1" dirty="0">
                <a:effectLst>
                  <a:outerShdw blurRad="38100" dist="38100" dir="2700000" algn="tl">
                    <a:srgbClr val="C0C0C0"/>
                  </a:outerShdw>
                </a:effectLst>
              </a:rPr>
              <a:t>How did you do?</a:t>
            </a:r>
          </a:p>
          <a:p>
            <a:pPr marL="342900" indent="-342900">
              <a:defRPr/>
            </a:pPr>
            <a:endParaRPr lang="en-US" sz="2400" b="1" dirty="0">
              <a:effectLst>
                <a:outerShdw blurRad="38100" dist="38100" dir="2700000" algn="tl">
                  <a:srgbClr val="C0C0C0"/>
                </a:outerShdw>
              </a:effectLst>
            </a:endParaRPr>
          </a:p>
          <a:p>
            <a:pPr marL="342900" indent="-342900">
              <a:buFont typeface="Wingdings" pitchFamily="-107" charset="2"/>
              <a:buChar char="ü"/>
              <a:defRPr/>
            </a:pPr>
            <a:r>
              <a:rPr lang="en-US" sz="2400" b="1" dirty="0"/>
              <a:t>A thorough review of the sales call will help you fine tune your selling skills.</a:t>
            </a:r>
          </a:p>
          <a:p>
            <a:pPr marL="342900" indent="-342900">
              <a:buFont typeface="Wingdings" pitchFamily="-107" charset="2"/>
              <a:buNone/>
              <a:defRPr/>
            </a:pPr>
            <a:r>
              <a:rPr lang="en-US" sz="2400" b="1" dirty="0"/>
              <a:t>  </a:t>
            </a:r>
          </a:p>
          <a:p>
            <a:pPr marL="342900" indent="-342900">
              <a:buFont typeface="Wingdings" pitchFamily="-107" charset="2"/>
              <a:buChar char="ü"/>
              <a:defRPr/>
            </a:pPr>
            <a:r>
              <a:rPr lang="en-US" sz="2400" b="1" dirty="0"/>
              <a:t>Use this self-evaluation process to assess the sales process.</a:t>
            </a:r>
          </a:p>
          <a:p>
            <a:pPr marL="342900" indent="-342900">
              <a:buFont typeface="Wingdings" pitchFamily="-107" charset="2"/>
              <a:buChar char="ü"/>
              <a:defRPr/>
            </a:pPr>
            <a:endParaRPr lang="en-US" sz="2400" b="1" dirty="0"/>
          </a:p>
          <a:p>
            <a:pPr marL="342900" indent="-342900">
              <a:buFont typeface="Wingdings" pitchFamily="-107" charset="2"/>
              <a:buChar char="ü"/>
              <a:defRPr/>
            </a:pPr>
            <a:r>
              <a:rPr lang="en-US" sz="2400" b="1" dirty="0"/>
              <a:t>Keep it balanced– no sales call is ever perfect nor is it completely horrible.  Be as objective as possible when you evaluate your performance.</a:t>
            </a:r>
            <a:endParaRPr lang="en-US" sz="2400" b="1" i="1" dirty="0"/>
          </a:p>
        </p:txBody>
      </p:sp>
      <p:sp>
        <p:nvSpPr>
          <p:cNvPr id="19466" name="Line 13"/>
          <p:cNvSpPr>
            <a:spLocks noChangeShapeType="1"/>
          </p:cNvSpPr>
          <p:nvPr/>
        </p:nvSpPr>
        <p:spPr bwMode="auto">
          <a:xfrm>
            <a:off x="2057400" y="1143000"/>
            <a:ext cx="6477000" cy="0"/>
          </a:xfrm>
          <a:prstGeom prst="line">
            <a:avLst/>
          </a:prstGeom>
          <a:noFill/>
          <a:ln w="57150">
            <a:solidFill>
              <a:srgbClr val="C6AD94"/>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Rectangle 14"/>
          <p:cNvSpPr>
            <a:spLocks noChangeArrowheads="1"/>
          </p:cNvSpPr>
          <p:nvPr/>
        </p:nvSpPr>
        <p:spPr bwMode="auto">
          <a:xfrm>
            <a:off x="0" y="25098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pic>
        <p:nvPicPr>
          <p:cNvPr id="19468" name="Picture 15" descr="009p1206l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450" y="4664076"/>
            <a:ext cx="11303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719321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317" name="Picture 5" descr="dispai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0638"/>
            <a:ext cx="10591800" cy="6878638"/>
          </a:xfrm>
          <a:prstGeom prst="rect">
            <a:avLst/>
          </a:prstGeom>
          <a:noFill/>
          <a:extLst>
            <a:ext uri="{909E8E84-426E-40dd-AFC4-6F175D3DCCD1}">
              <a14:hiddenFill xmlns:a14="http://schemas.microsoft.com/office/drawing/2010/main">
                <a:solidFill>
                  <a:srgbClr val="FFFFFF"/>
                </a:solidFill>
              </a14:hiddenFill>
            </a:ext>
          </a:extLst>
        </p:spPr>
      </p:pic>
      <p:sp>
        <p:nvSpPr>
          <p:cNvPr id="13314" name="Rectangle 2"/>
          <p:cNvSpPr>
            <a:spLocks noGrp="1" noChangeArrowheads="1"/>
          </p:cNvSpPr>
          <p:nvPr>
            <p:ph type="title"/>
          </p:nvPr>
        </p:nvSpPr>
        <p:spPr>
          <a:xfrm>
            <a:off x="457200" y="76200"/>
            <a:ext cx="8229600" cy="1143000"/>
          </a:xfrm>
        </p:spPr>
        <p:txBody>
          <a:bodyPr/>
          <a:lstStyle/>
          <a:p>
            <a:r>
              <a:rPr lang="en-US" sz="4400" dirty="0">
                <a:solidFill>
                  <a:srgbClr val="FFFFFF"/>
                </a:solidFill>
              </a:rPr>
              <a:t>Failure to Close the Sale</a:t>
            </a:r>
          </a:p>
        </p:txBody>
      </p:sp>
      <p:sp>
        <p:nvSpPr>
          <p:cNvPr id="13315" name="Rectangle 3"/>
          <p:cNvSpPr>
            <a:spLocks noGrp="1" noChangeArrowheads="1"/>
          </p:cNvSpPr>
          <p:nvPr>
            <p:ph idx="1"/>
          </p:nvPr>
        </p:nvSpPr>
        <p:spPr>
          <a:xfrm>
            <a:off x="228600" y="990600"/>
            <a:ext cx="4800600" cy="5257800"/>
          </a:xfrm>
        </p:spPr>
        <p:txBody>
          <a:bodyPr>
            <a:normAutofit/>
          </a:bodyPr>
          <a:lstStyle/>
          <a:p>
            <a:pPr>
              <a:lnSpc>
                <a:spcPct val="90000"/>
              </a:lnSpc>
            </a:pPr>
            <a:r>
              <a:rPr lang="en-US" sz="3300" dirty="0">
                <a:solidFill>
                  <a:schemeClr val="bg1"/>
                </a:solidFill>
              </a:rPr>
              <a:t>Don’t despair</a:t>
            </a:r>
          </a:p>
          <a:p>
            <a:pPr>
              <a:lnSpc>
                <a:spcPct val="90000"/>
              </a:lnSpc>
            </a:pPr>
            <a:r>
              <a:rPr lang="en-US" sz="3300" dirty="0">
                <a:solidFill>
                  <a:schemeClr val="bg1"/>
                </a:solidFill>
              </a:rPr>
              <a:t>Invite the customer to </a:t>
            </a:r>
          </a:p>
          <a:p>
            <a:pPr>
              <a:lnSpc>
                <a:spcPct val="90000"/>
              </a:lnSpc>
              <a:buFontTx/>
              <a:buNone/>
            </a:pPr>
            <a:r>
              <a:rPr lang="en-US" sz="3300" dirty="0">
                <a:solidFill>
                  <a:schemeClr val="bg1"/>
                </a:solidFill>
              </a:rPr>
              <a:t>	shop in your store </a:t>
            </a:r>
            <a:r>
              <a:rPr lang="en-US" sz="3300" dirty="0" smtClean="0">
                <a:solidFill>
                  <a:schemeClr val="bg1"/>
                </a:solidFill>
              </a:rPr>
              <a:t>again or call you for future needs.</a:t>
            </a:r>
            <a:endParaRPr lang="en-US" sz="3300" dirty="0">
              <a:solidFill>
                <a:schemeClr val="bg1"/>
              </a:solidFill>
            </a:endParaRPr>
          </a:p>
          <a:p>
            <a:pPr>
              <a:lnSpc>
                <a:spcPct val="90000"/>
              </a:lnSpc>
            </a:pPr>
            <a:r>
              <a:rPr lang="en-US" sz="3300" dirty="0" smtClean="0">
                <a:solidFill>
                  <a:schemeClr val="bg1"/>
                </a:solidFill>
              </a:rPr>
              <a:t>Sales </a:t>
            </a:r>
            <a:r>
              <a:rPr lang="en-US" sz="3300" dirty="0">
                <a:solidFill>
                  <a:schemeClr val="bg1"/>
                </a:solidFill>
              </a:rPr>
              <a:t>are rarely closed on the first call – ask if you can call again.</a:t>
            </a:r>
          </a:p>
          <a:p>
            <a:pPr>
              <a:lnSpc>
                <a:spcPct val="90000"/>
              </a:lnSpc>
            </a:pPr>
            <a:r>
              <a:rPr lang="en-US" sz="3300" dirty="0">
                <a:solidFill>
                  <a:schemeClr val="bg1"/>
                </a:solidFill>
              </a:rPr>
              <a:t>Practice and experience will help</a:t>
            </a:r>
          </a:p>
        </p:txBody>
      </p:sp>
    </p:spTree>
    <p:extLst>
      <p:ext uri="{BB962C8B-B14F-4D97-AF65-F5344CB8AC3E}">
        <p14:creationId xmlns:p14="http://schemas.microsoft.com/office/powerpoint/2010/main" val="11742339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1000"/>
                                        <p:tgtEl>
                                          <p:spTgt spid="13315">
                                            <p:txEl>
                                              <p:pRg st="0" end="0"/>
                                            </p:txEl>
                                          </p:spTgt>
                                        </p:tgtEl>
                                      </p:cBhvr>
                                    </p:animEffect>
                                    <p:anim calcmode="lin" valueType="num">
                                      <p:cBhvr>
                                        <p:cTn id="8" dur="1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315">
                                            <p:txEl>
                                              <p:pRg st="1" end="1"/>
                                            </p:txEl>
                                          </p:spTgt>
                                        </p:tgtEl>
                                        <p:attrNameLst>
                                          <p:attrName>style.visibility</p:attrName>
                                        </p:attrNameLst>
                                      </p:cBhvr>
                                      <p:to>
                                        <p:strVal val="visible"/>
                                      </p:to>
                                    </p:set>
                                    <p:animEffect transition="in" filter="fade">
                                      <p:cBhvr>
                                        <p:cTn id="14" dur="1000"/>
                                        <p:tgtEl>
                                          <p:spTgt spid="13315">
                                            <p:txEl>
                                              <p:pRg st="1" end="1"/>
                                            </p:txEl>
                                          </p:spTgt>
                                        </p:tgtEl>
                                      </p:cBhvr>
                                    </p:animEffect>
                                    <p:anim calcmode="lin" valueType="num">
                                      <p:cBhvr>
                                        <p:cTn id="15" dur="1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3315">
                                            <p:txEl>
                                              <p:pRg st="2" end="2"/>
                                            </p:txEl>
                                          </p:spTgt>
                                        </p:tgtEl>
                                        <p:attrNameLst>
                                          <p:attrName>style.visibility</p:attrName>
                                        </p:attrNameLst>
                                      </p:cBhvr>
                                      <p:to>
                                        <p:strVal val="visible"/>
                                      </p:to>
                                    </p:set>
                                    <p:animEffect transition="in" filter="fade">
                                      <p:cBhvr>
                                        <p:cTn id="21" dur="1000"/>
                                        <p:tgtEl>
                                          <p:spTgt spid="13315">
                                            <p:txEl>
                                              <p:pRg st="2" end="2"/>
                                            </p:txEl>
                                          </p:spTgt>
                                        </p:tgtEl>
                                      </p:cBhvr>
                                    </p:animEffect>
                                    <p:anim calcmode="lin" valueType="num">
                                      <p:cBhvr>
                                        <p:cTn id="22" dur="1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3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315">
                                            <p:txEl>
                                              <p:pRg st="3" end="3"/>
                                            </p:txEl>
                                          </p:spTgt>
                                        </p:tgtEl>
                                        <p:attrNameLst>
                                          <p:attrName>style.visibility</p:attrName>
                                        </p:attrNameLst>
                                      </p:cBhvr>
                                      <p:to>
                                        <p:strVal val="visible"/>
                                      </p:to>
                                    </p:set>
                                    <p:animEffect transition="in" filter="fade">
                                      <p:cBhvr>
                                        <p:cTn id="28" dur="1000"/>
                                        <p:tgtEl>
                                          <p:spTgt spid="13315">
                                            <p:txEl>
                                              <p:pRg st="3" end="3"/>
                                            </p:txEl>
                                          </p:spTgt>
                                        </p:tgtEl>
                                      </p:cBhvr>
                                    </p:animEffect>
                                    <p:anim calcmode="lin" valueType="num">
                                      <p:cBhvr>
                                        <p:cTn id="29" dur="1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3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315">
                                            <p:txEl>
                                              <p:pRg st="4" end="4"/>
                                            </p:txEl>
                                          </p:spTgt>
                                        </p:tgtEl>
                                        <p:attrNameLst>
                                          <p:attrName>style.visibility</p:attrName>
                                        </p:attrNameLst>
                                      </p:cBhvr>
                                      <p:to>
                                        <p:strVal val="visible"/>
                                      </p:to>
                                    </p:set>
                                    <p:animEffect transition="in" filter="fade">
                                      <p:cBhvr>
                                        <p:cTn id="35" dur="1000"/>
                                        <p:tgtEl>
                                          <p:spTgt spid="13315">
                                            <p:txEl>
                                              <p:pRg st="4" end="4"/>
                                            </p:txEl>
                                          </p:spTgt>
                                        </p:tgtEl>
                                      </p:cBhvr>
                                    </p:animEffect>
                                    <p:anim calcmode="lin" valueType="num">
                                      <p:cBhvr>
                                        <p:cTn id="36" dur="10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331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eaLnBrk="1" hangingPunct="1"/>
            <a:r>
              <a:rPr lang="en-US" b="1" dirty="0" smtClean="0">
                <a:solidFill>
                  <a:srgbClr val="3366FF"/>
                </a:solidFill>
                <a:effectLst>
                  <a:outerShdw blurRad="38100" dist="38100" dir="2700000" algn="tl">
                    <a:srgbClr val="000000">
                      <a:alpha val="43137"/>
                    </a:srgbClr>
                  </a:outerShdw>
                </a:effectLst>
              </a:rPr>
              <a:t>The Four Most Common Sales Mistakes</a:t>
            </a:r>
          </a:p>
        </p:txBody>
      </p:sp>
      <p:sp>
        <p:nvSpPr>
          <p:cNvPr id="24579" name="Rectangle 3"/>
          <p:cNvSpPr>
            <a:spLocks noGrp="1" noChangeArrowheads="1"/>
          </p:cNvSpPr>
          <p:nvPr>
            <p:ph idx="1"/>
          </p:nvPr>
        </p:nvSpPr>
        <p:spPr/>
        <p:txBody>
          <a:bodyPr/>
          <a:lstStyle/>
          <a:p>
            <a:pPr marL="514350" indent="-514350" eaLnBrk="1" hangingPunct="1">
              <a:buFont typeface="+mj-lt"/>
              <a:buAutoNum type="arabicPeriod"/>
            </a:pPr>
            <a:r>
              <a:rPr lang="en-US" dirty="0" smtClean="0"/>
              <a:t>Not listening to the buyer.</a:t>
            </a:r>
          </a:p>
          <a:p>
            <a:pPr marL="514350" indent="-514350" eaLnBrk="1" hangingPunct="1">
              <a:buFont typeface="+mj-lt"/>
              <a:buAutoNum type="arabicPeriod"/>
            </a:pPr>
            <a:r>
              <a:rPr lang="en-US" dirty="0" smtClean="0"/>
              <a:t>Selling features instead of benefits. </a:t>
            </a:r>
          </a:p>
          <a:p>
            <a:pPr marL="514350" indent="-514350" eaLnBrk="1" hangingPunct="1">
              <a:buFont typeface="+mj-lt"/>
              <a:buAutoNum type="arabicPeriod"/>
            </a:pPr>
            <a:r>
              <a:rPr lang="en-US" dirty="0" smtClean="0"/>
              <a:t>Not asking for the order – CLOSING.</a:t>
            </a:r>
          </a:p>
          <a:p>
            <a:pPr marL="514350" indent="-514350" eaLnBrk="1" hangingPunct="1">
              <a:buFont typeface="+mj-lt"/>
              <a:buAutoNum type="arabicPeriod"/>
            </a:pPr>
            <a:r>
              <a:rPr lang="en-US" dirty="0" smtClean="0"/>
              <a:t>Forgetting to sell to existing customers.</a:t>
            </a:r>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0106" y="3962400"/>
            <a:ext cx="3153894" cy="2895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0351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1000"/>
                                        <p:tgtEl>
                                          <p:spTgt spid="24579">
                                            <p:txEl>
                                              <p:pRg st="0" end="0"/>
                                            </p:txEl>
                                          </p:spTgt>
                                        </p:tgtEl>
                                      </p:cBhvr>
                                    </p:animEffect>
                                    <p:anim calcmode="lin" valueType="num">
                                      <p:cBhvr>
                                        <p:cTn id="8" dur="10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5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579">
                                            <p:txEl>
                                              <p:pRg st="1" end="1"/>
                                            </p:txEl>
                                          </p:spTgt>
                                        </p:tgtEl>
                                        <p:attrNameLst>
                                          <p:attrName>style.visibility</p:attrName>
                                        </p:attrNameLst>
                                      </p:cBhvr>
                                      <p:to>
                                        <p:strVal val="visible"/>
                                      </p:to>
                                    </p:set>
                                    <p:animEffect transition="in" filter="fade">
                                      <p:cBhvr>
                                        <p:cTn id="14" dur="1000"/>
                                        <p:tgtEl>
                                          <p:spTgt spid="24579">
                                            <p:txEl>
                                              <p:pRg st="1" end="1"/>
                                            </p:txEl>
                                          </p:spTgt>
                                        </p:tgtEl>
                                      </p:cBhvr>
                                    </p:animEffect>
                                    <p:anim calcmode="lin" valueType="num">
                                      <p:cBhvr>
                                        <p:cTn id="15" dur="10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457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4579">
                                            <p:txEl>
                                              <p:pRg st="2" end="2"/>
                                            </p:txEl>
                                          </p:spTgt>
                                        </p:tgtEl>
                                        <p:attrNameLst>
                                          <p:attrName>style.visibility</p:attrName>
                                        </p:attrNameLst>
                                      </p:cBhvr>
                                      <p:to>
                                        <p:strVal val="visible"/>
                                      </p:to>
                                    </p:set>
                                    <p:animEffect transition="in" filter="fade">
                                      <p:cBhvr>
                                        <p:cTn id="21" dur="1000"/>
                                        <p:tgtEl>
                                          <p:spTgt spid="24579">
                                            <p:txEl>
                                              <p:pRg st="2" end="2"/>
                                            </p:txEl>
                                          </p:spTgt>
                                        </p:tgtEl>
                                      </p:cBhvr>
                                    </p:animEffect>
                                    <p:anim calcmode="lin" valueType="num">
                                      <p:cBhvr>
                                        <p:cTn id="22" dur="10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45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4579">
                                            <p:txEl>
                                              <p:pRg st="3" end="3"/>
                                            </p:txEl>
                                          </p:spTgt>
                                        </p:tgtEl>
                                        <p:attrNameLst>
                                          <p:attrName>style.visibility</p:attrName>
                                        </p:attrNameLst>
                                      </p:cBhvr>
                                      <p:to>
                                        <p:strVal val="visible"/>
                                      </p:to>
                                    </p:set>
                                    <p:animEffect transition="in" filter="fade">
                                      <p:cBhvr>
                                        <p:cTn id="28" dur="1000"/>
                                        <p:tgtEl>
                                          <p:spTgt spid="24579">
                                            <p:txEl>
                                              <p:pRg st="3" end="3"/>
                                            </p:txEl>
                                          </p:spTgt>
                                        </p:tgtEl>
                                      </p:cBhvr>
                                    </p:animEffect>
                                    <p:anim calcmode="lin" valueType="num">
                                      <p:cBhvr>
                                        <p:cTn id="29" dur="10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457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Image:Beatlessullivantogether.jpg">
            <a:hlinkClick r:id="rId2"/>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600200"/>
            <a:ext cx="5105400" cy="4370388"/>
          </a:xfrm>
          <a:prstGeom prst="rect">
            <a:avLst/>
          </a:prstGeom>
          <a:noFill/>
          <a:extLst>
            <a:ext uri="{909E8E84-426E-40dd-AFC4-6F175D3DCCD1}">
              <a14:hiddenFill xmlns:a14="http://schemas.microsoft.com/office/drawing/2010/main">
                <a:solidFill>
                  <a:srgbClr val="FFFFFF"/>
                </a:solidFill>
              </a14:hiddenFill>
            </a:ext>
          </a:extLst>
        </p:spPr>
      </p:pic>
      <p:sp>
        <p:nvSpPr>
          <p:cNvPr id="2054" name="Text Box 6"/>
          <p:cNvSpPr txBox="1">
            <a:spLocks noChangeArrowheads="1"/>
          </p:cNvSpPr>
          <p:nvPr/>
        </p:nvSpPr>
        <p:spPr bwMode="auto">
          <a:xfrm>
            <a:off x="1600200" y="228600"/>
            <a:ext cx="511242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8000" b="1" u="sng" dirty="0"/>
              <a:t>The Beatles</a:t>
            </a:r>
          </a:p>
        </p:txBody>
      </p:sp>
    </p:spTree>
    <p:extLst>
      <p:ext uri="{BB962C8B-B14F-4D97-AF65-F5344CB8AC3E}">
        <p14:creationId xmlns:p14="http://schemas.microsoft.com/office/powerpoint/2010/main" val="196251441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400" b="1" dirty="0" smtClean="0">
                <a:effectLst>
                  <a:outerShdw blurRad="38100" dist="38100" dir="2700000" algn="tl">
                    <a:srgbClr val="000000">
                      <a:alpha val="43137"/>
                    </a:srgbClr>
                  </a:outerShdw>
                </a:effectLst>
              </a:rPr>
              <a:t>Owner’s Feature Sell!</a:t>
            </a:r>
            <a:endParaRPr lang="en-US" sz="5400"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p:txBody>
          <a:bodyPr>
            <a:normAutofit/>
          </a:bodyPr>
          <a:lstStyle/>
          <a:p>
            <a:r>
              <a:rPr lang="en-US" sz="3600" dirty="0" smtClean="0"/>
              <a:t>Sellers pay more attention to the specific products they offer than to the benefits and experiences produced by the products.</a:t>
            </a:r>
          </a:p>
          <a:p>
            <a:r>
              <a:rPr lang="en-US" sz="3600" dirty="0" smtClean="0"/>
              <a:t>Buyers want to buy what’s important to THEM!</a:t>
            </a:r>
            <a:endParaRPr lang="en-US" sz="3600"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4625" y="5114925"/>
            <a:ext cx="26193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65579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solidFill>
                  <a:srgbClr val="3366FF"/>
                </a:solidFill>
              </a:rPr>
              <a:t>What is Selling?</a:t>
            </a:r>
            <a:endParaRPr lang="en-US" sz="5400" b="1" dirty="0">
              <a:solidFill>
                <a:srgbClr val="3366FF"/>
              </a:solidFill>
            </a:endParaRPr>
          </a:p>
        </p:txBody>
      </p:sp>
      <p:sp>
        <p:nvSpPr>
          <p:cNvPr id="3" name="Content Placeholder 2"/>
          <p:cNvSpPr>
            <a:spLocks noGrp="1"/>
          </p:cNvSpPr>
          <p:nvPr>
            <p:ph idx="1"/>
          </p:nvPr>
        </p:nvSpPr>
        <p:spPr/>
        <p:txBody>
          <a:bodyPr>
            <a:normAutofit/>
          </a:bodyPr>
          <a:lstStyle/>
          <a:p>
            <a:r>
              <a:rPr lang="en-US" sz="3600" dirty="0" smtClean="0"/>
              <a:t>Analyzing a customer’s need for a product, service, or idea.</a:t>
            </a:r>
          </a:p>
          <a:p>
            <a:r>
              <a:rPr lang="en-US" sz="3600" dirty="0" smtClean="0"/>
              <a:t>Then providing persuasive information about product, service or idea to the customer.</a:t>
            </a:r>
            <a:endParaRPr lang="en-US" sz="3600" dirty="0"/>
          </a:p>
        </p:txBody>
      </p:sp>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4800600"/>
            <a:ext cx="22860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5225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366FF"/>
                </a:solidFill>
                <a:effectLst>
                  <a:outerShdw blurRad="38100" dist="38100" dir="2700000" algn="tl">
                    <a:srgbClr val="000000">
                      <a:alpha val="43137"/>
                    </a:srgbClr>
                  </a:outerShdw>
                </a:effectLst>
              </a:rPr>
              <a:t>D. C. V. B. The secret formula!</a:t>
            </a:r>
            <a:r>
              <a:rPr lang="en-US" dirty="0" smtClean="0"/>
              <a:t>	</a:t>
            </a:r>
            <a:endParaRPr lang="en-US" dirty="0"/>
          </a:p>
        </p:txBody>
      </p:sp>
      <p:sp>
        <p:nvSpPr>
          <p:cNvPr id="3" name="Content Placeholder 2"/>
          <p:cNvSpPr>
            <a:spLocks noGrp="1"/>
          </p:cNvSpPr>
          <p:nvPr>
            <p:ph idx="1"/>
          </p:nvPr>
        </p:nvSpPr>
        <p:spPr>
          <a:xfrm>
            <a:off x="228600" y="1295400"/>
            <a:ext cx="8229600" cy="4525963"/>
          </a:xfrm>
        </p:spPr>
        <p:txBody>
          <a:bodyPr>
            <a:normAutofit fontScale="77500" lnSpcReduction="20000"/>
          </a:bodyPr>
          <a:lstStyle/>
          <a:p>
            <a:r>
              <a:rPr lang="en-US" sz="4800" dirty="0" smtClean="0"/>
              <a:t>“D” </a:t>
            </a:r>
            <a:r>
              <a:rPr lang="en-US" sz="3600" dirty="0" smtClean="0"/>
              <a:t>-  Disadvantage</a:t>
            </a:r>
          </a:p>
          <a:p>
            <a:r>
              <a:rPr lang="en-US" sz="4800" dirty="0" smtClean="0"/>
              <a:t>“C” </a:t>
            </a:r>
            <a:r>
              <a:rPr lang="en-US" sz="3600" dirty="0" smtClean="0"/>
              <a:t>– Consequence</a:t>
            </a:r>
          </a:p>
          <a:p>
            <a:r>
              <a:rPr lang="en-US" sz="5200" dirty="0" smtClean="0"/>
              <a:t>“V” </a:t>
            </a:r>
            <a:r>
              <a:rPr lang="en-US" sz="3600" dirty="0" smtClean="0"/>
              <a:t>– Value</a:t>
            </a:r>
          </a:p>
          <a:p>
            <a:r>
              <a:rPr lang="en-US" sz="5200" dirty="0" smtClean="0"/>
              <a:t>“B” </a:t>
            </a:r>
            <a:r>
              <a:rPr lang="en-US" sz="3600" dirty="0" smtClean="0"/>
              <a:t>– Benefit</a:t>
            </a:r>
          </a:p>
          <a:p>
            <a:endParaRPr lang="en-US" sz="3600" dirty="0"/>
          </a:p>
          <a:p>
            <a:pPr marL="0" indent="0" algn="ctr">
              <a:buNone/>
            </a:pPr>
            <a:r>
              <a:rPr lang="en-US" sz="5600" dirty="0" smtClean="0"/>
              <a:t>Warning: </a:t>
            </a:r>
          </a:p>
          <a:p>
            <a:pPr marL="0" indent="0" algn="ctr">
              <a:buNone/>
            </a:pPr>
            <a:r>
              <a:rPr lang="en-US" sz="3600" dirty="0" smtClean="0"/>
              <a:t>Using this process will qualify you as a </a:t>
            </a:r>
            <a:r>
              <a:rPr lang="en-US" sz="5200" b="1" dirty="0" smtClean="0"/>
              <a:t>“Salesperson”.</a:t>
            </a:r>
            <a:endParaRPr lang="en-US" sz="5200" b="1"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1524000"/>
            <a:ext cx="2619375"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4801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fade">
                                      <p:cBhvr>
                                        <p:cTn id="14" dur="1000"/>
                                        <p:tgtEl>
                                          <p:spTgt spid="3">
                                            <p:txEl>
                                              <p:pRg st="6" end="6"/>
                                            </p:txEl>
                                          </p:spTgt>
                                        </p:tgtEl>
                                      </p:cBhvr>
                                    </p:animEffect>
                                    <p:anim calcmode="lin" valueType="num">
                                      <p:cBhvr>
                                        <p:cTn id="1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latin typeface="Abadi MT Condensed Extra Bold"/>
                <a:cs typeface="Abadi MT Condensed Extra Bold"/>
              </a:rPr>
              <a:t>DISADVANTAGE</a:t>
            </a:r>
            <a:endParaRPr lang="en-US" dirty="0">
              <a:solidFill>
                <a:srgbClr val="3366FF"/>
              </a:solidFill>
              <a:latin typeface="Abadi MT Condensed Extra Bold"/>
              <a:cs typeface="Abadi MT Condensed Extra Bold"/>
            </a:endParaRPr>
          </a:p>
        </p:txBody>
      </p:sp>
      <p:sp>
        <p:nvSpPr>
          <p:cNvPr id="3" name="Content Placeholder 2"/>
          <p:cNvSpPr>
            <a:spLocks noGrp="1"/>
          </p:cNvSpPr>
          <p:nvPr>
            <p:ph idx="1"/>
          </p:nvPr>
        </p:nvSpPr>
        <p:spPr/>
        <p:txBody>
          <a:bodyPr>
            <a:normAutofit/>
          </a:bodyPr>
          <a:lstStyle/>
          <a:p>
            <a:r>
              <a:rPr lang="en-US" sz="4800" dirty="0" smtClean="0"/>
              <a:t>Ask the customer what is most important to them, in evaluating this product</a:t>
            </a:r>
          </a:p>
          <a:p>
            <a:r>
              <a:rPr lang="en-US" sz="4800" dirty="0" smtClean="0"/>
              <a:t>What is the reason they are looking to buy</a:t>
            </a:r>
            <a:endParaRPr lang="en-US" sz="4800" dirty="0"/>
          </a:p>
        </p:txBody>
      </p:sp>
    </p:spTree>
    <p:extLst>
      <p:ext uri="{BB962C8B-B14F-4D97-AF65-F5344CB8AC3E}">
        <p14:creationId xmlns:p14="http://schemas.microsoft.com/office/powerpoint/2010/main" val="295545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latin typeface="Abadi MT Condensed Extra Bold"/>
                <a:cs typeface="Abadi MT Condensed Extra Bold"/>
              </a:rPr>
              <a:t>CONSEQUENCE</a:t>
            </a:r>
            <a:endParaRPr lang="en-US" dirty="0">
              <a:solidFill>
                <a:srgbClr val="3366FF"/>
              </a:solidFill>
              <a:latin typeface="Abadi MT Condensed Extra Bold"/>
              <a:cs typeface="Abadi MT Condensed Extra Bold"/>
            </a:endParaRPr>
          </a:p>
        </p:txBody>
      </p:sp>
      <p:sp>
        <p:nvSpPr>
          <p:cNvPr id="3" name="Content Placeholder 2"/>
          <p:cNvSpPr>
            <a:spLocks noGrp="1"/>
          </p:cNvSpPr>
          <p:nvPr>
            <p:ph idx="1"/>
          </p:nvPr>
        </p:nvSpPr>
        <p:spPr/>
        <p:txBody>
          <a:bodyPr>
            <a:normAutofit/>
          </a:bodyPr>
          <a:lstStyle/>
          <a:p>
            <a:r>
              <a:rPr lang="en-US" sz="4800" dirty="0" smtClean="0"/>
              <a:t>Ask the customer why this is important to them</a:t>
            </a:r>
          </a:p>
          <a:p>
            <a:r>
              <a:rPr lang="en-US" sz="4800" dirty="0" smtClean="0"/>
              <a:t>This is when we find out how the problem or issue is impacting them</a:t>
            </a:r>
            <a:endParaRPr lang="en-US" sz="4800" dirty="0"/>
          </a:p>
        </p:txBody>
      </p:sp>
    </p:spTree>
    <p:extLst>
      <p:ext uri="{BB962C8B-B14F-4D97-AF65-F5344CB8AC3E}">
        <p14:creationId xmlns:p14="http://schemas.microsoft.com/office/powerpoint/2010/main" val="4176803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66FF"/>
                </a:solidFill>
                <a:latin typeface="Abadi MT Condensed Extra Bold"/>
                <a:cs typeface="Abadi MT Condensed Extra Bold"/>
              </a:rPr>
              <a:t>VALUE AND BENEFIT</a:t>
            </a:r>
            <a:endParaRPr lang="en-US" dirty="0">
              <a:solidFill>
                <a:srgbClr val="3366FF"/>
              </a:solidFill>
              <a:latin typeface="Abadi MT Condensed Extra Bold"/>
              <a:cs typeface="Abadi MT Condensed Extra Bold"/>
            </a:endParaRPr>
          </a:p>
        </p:txBody>
      </p:sp>
      <p:sp>
        <p:nvSpPr>
          <p:cNvPr id="3" name="Content Placeholder 2"/>
          <p:cNvSpPr>
            <a:spLocks noGrp="1"/>
          </p:cNvSpPr>
          <p:nvPr>
            <p:ph idx="1"/>
          </p:nvPr>
        </p:nvSpPr>
        <p:spPr/>
        <p:txBody>
          <a:bodyPr>
            <a:normAutofit/>
          </a:bodyPr>
          <a:lstStyle/>
          <a:p>
            <a:r>
              <a:rPr lang="en-US" sz="4800" dirty="0" smtClean="0"/>
              <a:t>Now you can sell them the value and benefit your product or service will provide to them in satisfying their buying need</a:t>
            </a:r>
            <a:endParaRPr lang="en-US" sz="4800" dirty="0"/>
          </a:p>
        </p:txBody>
      </p:sp>
    </p:spTree>
    <p:extLst>
      <p:ext uri="{BB962C8B-B14F-4D97-AF65-F5344CB8AC3E}">
        <p14:creationId xmlns:p14="http://schemas.microsoft.com/office/powerpoint/2010/main" val="1860147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502</TotalTime>
  <Words>1584</Words>
  <Application>Microsoft Macintosh PowerPoint</Application>
  <PresentationFormat>On-screen Show (4:3)</PresentationFormat>
  <Paragraphs>307</Paragraphs>
  <Slides>33</Slides>
  <Notes>13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Selling your Products and Services</vt:lpstr>
      <vt:lpstr>Know Your Lemons</vt:lpstr>
      <vt:lpstr>What Did We Learn?</vt:lpstr>
      <vt:lpstr>Owner’s Feature Sell!</vt:lpstr>
      <vt:lpstr>What is Selling?</vt:lpstr>
      <vt:lpstr>D. C. V. B. The secret formula! </vt:lpstr>
      <vt:lpstr>DISADVANTAGE</vt:lpstr>
      <vt:lpstr>CONSEQUENCE</vt:lpstr>
      <vt:lpstr>VALUE AND BENEFIT</vt:lpstr>
      <vt:lpstr>Problem/Solution Exercise</vt:lpstr>
      <vt:lpstr>       Why Do Customers Stop             Being Customers?</vt:lpstr>
      <vt:lpstr>         Forbidden Phrases</vt:lpstr>
      <vt:lpstr>Keeping Your Customers</vt:lpstr>
      <vt:lpstr>Handling Complaints</vt:lpstr>
      <vt:lpstr>Customer Service Tips</vt:lpstr>
      <vt:lpstr>The 7 Steps To A Sale</vt:lpstr>
      <vt:lpstr>Powerful Prospecting Tips</vt:lpstr>
      <vt:lpstr>Powerful Prospecting Tips</vt:lpstr>
      <vt:lpstr>Developing Excellent Sales Skills</vt:lpstr>
      <vt:lpstr>Conducting the Sales Call </vt:lpstr>
      <vt:lpstr>Tips for Successful Selling</vt:lpstr>
      <vt:lpstr>After Sales Call Follow Up</vt:lpstr>
      <vt:lpstr>Objections-Your Best Friend</vt:lpstr>
      <vt:lpstr>Objection Handling Techniques </vt:lpstr>
      <vt:lpstr>Objection Handling Techniques</vt:lpstr>
      <vt:lpstr>PowerPoint Presentation</vt:lpstr>
      <vt:lpstr>PowerPoint Presentation</vt:lpstr>
      <vt:lpstr>PowerPoint Presentation</vt:lpstr>
      <vt:lpstr>PowerPoint Presentation</vt:lpstr>
      <vt:lpstr>PowerPoint Presentation</vt:lpstr>
      <vt:lpstr>Failure to Close the Sale</vt:lpstr>
      <vt:lpstr>The Four Most Common Sales Mistakes</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dc:creator>
  <cp:lastModifiedBy>Ralph Vaughn</cp:lastModifiedBy>
  <cp:revision>51</cp:revision>
  <dcterms:created xsi:type="dcterms:W3CDTF">2013-08-20T15:38:12Z</dcterms:created>
  <dcterms:modified xsi:type="dcterms:W3CDTF">2016-04-04T06:27:32Z</dcterms:modified>
</cp:coreProperties>
</file>