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FEE918-C8A5-479E-9CE3-0F06BF273394}" type="datetimeFigureOut">
              <a:rPr lang="en-US" smtClean="0"/>
              <a:pPr/>
              <a:t>9/27/14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AREC 213</a:t>
            </a:r>
          </a:p>
          <a:p>
            <a:r>
              <a:rPr lang="en-US" sz="2800" dirty="0" smtClean="0"/>
              <a:t>Week 7</a:t>
            </a:r>
          </a:p>
          <a:p>
            <a:r>
              <a:rPr lang="en-US" sz="2800" dirty="0" smtClean="0"/>
              <a:t>Fall </a:t>
            </a:r>
            <a:r>
              <a:rPr lang="en-US" sz="2800" dirty="0" smtClean="0"/>
              <a:t>2014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Cash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Hard to Earn, Easy to Burn</a:t>
            </a:r>
            <a:br>
              <a:rPr lang="en-US" sz="3100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922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Position –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AMOUNT</a:t>
            </a:r>
            <a:r>
              <a:rPr lang="en-US" dirty="0" smtClean="0"/>
              <a:t> of cash and liquid investments a company has in the bank </a:t>
            </a:r>
            <a:r>
              <a:rPr lang="en-US" b="1" dirty="0" smtClean="0"/>
              <a:t>AT ANY GIVEN POINT IN TIME.</a:t>
            </a:r>
            <a:endParaRPr lang="en-US" b="1" dirty="0"/>
          </a:p>
        </p:txBody>
      </p:sp>
      <p:pic>
        <p:nvPicPr>
          <p:cNvPr id="8194" name="Picture 2" descr="C:\Users\jpeterson5076\AppData\Local\Microsoft\Windows\INetCache\IE\8GKJ119B\MM900282993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3124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9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Inflow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r>
              <a:rPr lang="en-US" dirty="0" smtClean="0"/>
              <a:t>Positive Stream of CASH comes from </a:t>
            </a:r>
          </a:p>
          <a:p>
            <a:endParaRPr lang="en-US" dirty="0"/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Investing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Outflow </a:t>
            </a:r>
            <a:r>
              <a:rPr lang="en-US" dirty="0" smtClean="0"/>
              <a:t>–</a:t>
            </a:r>
          </a:p>
          <a:p>
            <a:endParaRPr lang="en-US" dirty="0"/>
          </a:p>
          <a:p>
            <a:r>
              <a:rPr lang="en-US" dirty="0" smtClean="0"/>
              <a:t>Negative stream of cash comes from</a:t>
            </a:r>
          </a:p>
          <a:p>
            <a:endParaRPr lang="en-US" dirty="0"/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Investing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Cash Cycle – </a:t>
            </a:r>
          </a:p>
          <a:p>
            <a:endParaRPr lang="en-US" dirty="0"/>
          </a:p>
          <a:p>
            <a:r>
              <a:rPr lang="en-US" dirty="0" smtClean="0"/>
              <a:t>Time it takes to put cash to use and convert back to cash.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124200"/>
            <a:ext cx="413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06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 smtClean="0"/>
              <a:t>Initial Investment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pPr lvl="1"/>
            <a:r>
              <a:rPr lang="en-US" dirty="0" smtClean="0"/>
              <a:t>Amount of money being spent to start your business. Usually a negative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400" dirty="0" smtClean="0"/>
              <a:t>Burn Rate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pPr lvl="1"/>
            <a:r>
              <a:rPr lang="en-US" dirty="0" smtClean="0"/>
              <a:t>The amount of cash which is consumed by a business operating at a loss (start up operations).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LIQUIDITY</a:t>
            </a:r>
            <a:r>
              <a:rPr lang="en-US" dirty="0" smtClean="0"/>
              <a:t> –</a:t>
            </a:r>
          </a:p>
          <a:p>
            <a:endParaRPr lang="en-US" dirty="0"/>
          </a:p>
          <a:p>
            <a:pPr lvl="1"/>
            <a:r>
              <a:rPr lang="en-US" dirty="0" smtClean="0"/>
              <a:t>The ability of a company to repay its short term debts and obligations (usually less than one year) – </a:t>
            </a:r>
            <a:r>
              <a:rPr lang="en-US" sz="9600" b="1" dirty="0" smtClean="0"/>
              <a:t>ON-TIME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Break-even</a:t>
            </a:r>
            <a:r>
              <a:rPr lang="en-US" dirty="0" smtClean="0"/>
              <a:t> – </a:t>
            </a:r>
          </a:p>
          <a:p>
            <a:endParaRPr lang="en-US" dirty="0"/>
          </a:p>
          <a:p>
            <a:r>
              <a:rPr lang="en-US" dirty="0" smtClean="0"/>
              <a:t>Level of sales, in dollars, units or hours necessary to produce a “ZERO” profit, </a:t>
            </a:r>
            <a:r>
              <a:rPr lang="en-US" sz="8000" b="1" dirty="0" smtClean="0"/>
              <a:t>FROM OPERATIONS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400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/>
              <a:t>The Importance of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7200" dirty="0" smtClean="0"/>
              <a:t>Life</a:t>
            </a:r>
          </a:p>
          <a:p>
            <a:endParaRPr lang="en-US" sz="7200" dirty="0" smtClean="0"/>
          </a:p>
          <a:p>
            <a:endParaRPr lang="en-US" sz="7200" dirty="0"/>
          </a:p>
          <a:p>
            <a:r>
              <a:rPr lang="en-US" sz="7200" dirty="0" smtClean="0"/>
              <a:t>Business</a:t>
            </a:r>
            <a:endParaRPr lang="en-US" sz="7200" dirty="0"/>
          </a:p>
        </p:txBody>
      </p:sp>
      <p:pic>
        <p:nvPicPr>
          <p:cNvPr id="3074" name="Picture 2" descr="C:\Users\jpeterson5076\AppData\Local\Microsoft\Windows\INetCache\IE\KPNENS1E\MP90044845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7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Example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endParaRPr lang="en-US" dirty="0"/>
          </a:p>
          <a:p>
            <a:pPr lvl="1"/>
            <a:r>
              <a:rPr lang="en-US" dirty="0" smtClean="0"/>
              <a:t>You finish college and go to work in a NURSERY, starting salary $2000 per month, beginning January 1st.  You live at home, mom and dad pay all the bills and even loan you their extra car to use. LIFE is GOOD.</a:t>
            </a:r>
          </a:p>
          <a:p>
            <a:pPr lvl="1"/>
            <a:r>
              <a:rPr lang="en-US" dirty="0" smtClean="0"/>
              <a:t>January 31</a:t>
            </a:r>
            <a:r>
              <a:rPr lang="en-US" baseline="30000" dirty="0" smtClean="0"/>
              <a:t>st</a:t>
            </a:r>
            <a:r>
              <a:rPr lang="en-US" dirty="0" smtClean="0"/>
              <a:t> you have a terrible fight with your parents and move out February 1</a:t>
            </a:r>
            <a:r>
              <a:rPr lang="en-US" baseline="30000" dirty="0" smtClean="0"/>
              <a:t>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6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 smtClean="0"/>
              <a:t>The Importance of Cash</a:t>
            </a:r>
            <a:endParaRPr lang="en-US" u="sng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b="1" dirty="0" smtClean="0"/>
              <a:t>Cash is KING</a:t>
            </a:r>
          </a:p>
          <a:p>
            <a:endParaRPr lang="en-US" dirty="0"/>
          </a:p>
        </p:txBody>
      </p:sp>
      <p:pic>
        <p:nvPicPr>
          <p:cNvPr id="1026" name="Picture 2" descr="C:\Users\jpeterson5076\AppData\Local\Microsoft\Windows\INetCache\IE\X6IBEF14\MC9003891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7169"/>
            <a:ext cx="2209799" cy="26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Example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What???????</a:t>
            </a:r>
          </a:p>
          <a:p>
            <a:endParaRPr lang="en-US" dirty="0"/>
          </a:p>
          <a:p>
            <a:pPr lvl="1"/>
            <a:r>
              <a:rPr lang="en-US" dirty="0" smtClean="0"/>
              <a:t>It’s February 1</a:t>
            </a:r>
            <a:r>
              <a:rPr lang="en-US" baseline="30000" dirty="0" smtClean="0"/>
              <a:t>st</a:t>
            </a:r>
            <a:r>
              <a:rPr lang="en-US" dirty="0" smtClean="0"/>
              <a:t> and your loaded, you have direct deposit into your account.  You have $2000 to spend, CORRECT?.  </a:t>
            </a:r>
            <a:r>
              <a:rPr lang="en-US" b="1" dirty="0" smtClean="0">
                <a:solidFill>
                  <a:srgbClr val="00B050"/>
                </a:solidFill>
              </a:rPr>
              <a:t>CASH INFLOW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Nope!!!!!  Your uncle SAM took his share first, a WOPPING $600.  </a:t>
            </a:r>
            <a:r>
              <a:rPr lang="en-US" b="1" dirty="0" smtClean="0">
                <a:solidFill>
                  <a:srgbClr val="FF0000"/>
                </a:solidFill>
              </a:rPr>
              <a:t>CASH OUTFLOW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What is your cash position as of the morning of February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0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Cash Flow Example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boss understands the mess and lets you have the day off – with pay.</a:t>
            </a:r>
          </a:p>
          <a:p>
            <a:endParaRPr lang="en-US" dirty="0"/>
          </a:p>
          <a:p>
            <a:pPr lvl="1"/>
            <a:r>
              <a:rPr lang="en-US" dirty="0" smtClean="0"/>
              <a:t>You go out and rent an apt. for $800 per month.</a:t>
            </a:r>
          </a:p>
          <a:p>
            <a:pPr lvl="1"/>
            <a:r>
              <a:rPr lang="en-US" dirty="0" smtClean="0"/>
              <a:t>Utilities will be only $50.00 per month.</a:t>
            </a:r>
          </a:p>
          <a:p>
            <a:pPr lvl="1"/>
            <a:r>
              <a:rPr lang="en-US" dirty="0" smtClean="0"/>
              <a:t>The lease terms are a 10% late fee on the 6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You need transportation so you lease a car for $200 per month along with insurance for $45 per month and gas for $100 per month; $50 on the 1</a:t>
            </a:r>
            <a:r>
              <a:rPr lang="en-US" baseline="30000" dirty="0" smtClean="0"/>
              <a:t>st</a:t>
            </a:r>
            <a:r>
              <a:rPr lang="en-US" dirty="0" smtClean="0"/>
              <a:t> and $50 on the 16</a:t>
            </a:r>
            <a:r>
              <a:rPr lang="en-US" baseline="30000" dirty="0" smtClean="0"/>
              <a:t>th</a:t>
            </a:r>
            <a:r>
              <a:rPr lang="en-US" dirty="0" smtClean="0"/>
              <a:t>. Late pmts. $20 after 5 days 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Cash Flow Example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That night on the way home you remember you really need to eat this month so you go shopping and spend $200, which will last the entire month of February.</a:t>
            </a:r>
          </a:p>
          <a:p>
            <a:endParaRPr lang="en-US" dirty="0"/>
          </a:p>
          <a:p>
            <a:r>
              <a:rPr lang="en-US" dirty="0" smtClean="0"/>
              <a:t>You get home EXHAUSTED and look for that glass of wine and low and behold you did not buy wine because you were not sure you could afford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Cash Flow Example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What was your cash position at the start of the day?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was your cash inflow for February?</a:t>
            </a:r>
          </a:p>
          <a:p>
            <a:pPr lvl="1"/>
            <a:r>
              <a:rPr lang="en-US" dirty="0" smtClean="0"/>
              <a:t>What was your cash outflow for February?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is your cash position at the end of the 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Cash </a:t>
            </a:r>
            <a:r>
              <a:rPr lang="en-US" dirty="0" smtClean="0"/>
              <a:t>Flow </a:t>
            </a:r>
            <a:r>
              <a:rPr lang="en-US" dirty="0"/>
              <a:t>in LIFE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5114117"/>
              </p:ext>
            </p:extLst>
          </p:nvPr>
        </p:nvGraphicFramePr>
        <p:xfrm>
          <a:off x="914400" y="980934"/>
          <a:ext cx="7772400" cy="572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Inflow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Morn. 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Even. 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2/16/2013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2/28/2013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Utilities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Car 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Ins.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Pos.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23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Cash </a:t>
            </a:r>
            <a:r>
              <a:rPr lang="en-US" dirty="0" smtClean="0"/>
              <a:t>Flow </a:t>
            </a:r>
            <a:r>
              <a:rPr lang="en-US" dirty="0"/>
              <a:t>in LIFE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600034"/>
              </p:ext>
            </p:extLst>
          </p:nvPr>
        </p:nvGraphicFramePr>
        <p:xfrm>
          <a:off x="914400" y="980934"/>
          <a:ext cx="7772400" cy="572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Inflow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Morn. 3/1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3/31/2013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Borrow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Utilities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Car 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Ins.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Pos.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1910</a:t>
                      </a:r>
                    </a:p>
                  </a:txBody>
                  <a:tcPr/>
                </a:tc>
              </a:tr>
              <a:tr h="356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Cash </a:t>
            </a:r>
            <a:r>
              <a:rPr lang="en-US" dirty="0" smtClean="0"/>
              <a:t>Flow </a:t>
            </a:r>
            <a:r>
              <a:rPr lang="en-US" dirty="0"/>
              <a:t>in LIFE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4622244"/>
              </p:ext>
            </p:extLst>
          </p:nvPr>
        </p:nvGraphicFramePr>
        <p:xfrm>
          <a:off x="914400" y="980934"/>
          <a:ext cx="7772400" cy="572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Inflow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4/7/2013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4/15/2013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4/21/2013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4/30/2013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Borrow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Rent &amp; Util.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Prin.</a:t>
                      </a:r>
                      <a:r>
                        <a:rPr lang="en-US" baseline="0" dirty="0" smtClean="0"/>
                        <a:t> &amp; Int.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Car 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Ins.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Pos.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</a:p>
                  </a:txBody>
                  <a:tcPr/>
                </a:tc>
              </a:tr>
              <a:tr h="356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what is the </a:t>
            </a:r>
            <a:r>
              <a:rPr lang="en-US" sz="4000" dirty="0" smtClean="0"/>
              <a:t>BIG LESSON HERE</a:t>
            </a:r>
            <a:r>
              <a:rPr lang="en-US" dirty="0" smtClean="0"/>
              <a:t> or the </a:t>
            </a:r>
            <a:r>
              <a:rPr lang="en-US" sz="8000" dirty="0" smtClean="0"/>
              <a:t>BIG LESSON IN LIFE??????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638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spc="300" dirty="0" err="1" smtClean="0"/>
              <a:t>TheBIG</a:t>
            </a:r>
            <a:r>
              <a:rPr lang="en-US" u="sng" spc="300" dirty="0" smtClean="0"/>
              <a:t> lesson in Life</a:t>
            </a:r>
            <a:endParaRPr lang="en-US" u="sng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b="1" dirty="0" smtClean="0"/>
              <a:t>Cash is KING</a:t>
            </a:r>
          </a:p>
          <a:p>
            <a:endParaRPr lang="en-US" dirty="0"/>
          </a:p>
        </p:txBody>
      </p:sp>
      <p:pic>
        <p:nvPicPr>
          <p:cNvPr id="1026" name="Picture 2" descr="C:\Users\jpeterson5076\AppData\Local\Microsoft\Windows\INetCache\IE\X6IBEF14\MC9003891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7169"/>
            <a:ext cx="2209799" cy="26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 what do you think the lesson for cash in business is???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3809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/>
              <a:t>The Importance of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7200" dirty="0" smtClean="0"/>
              <a:t>Life</a:t>
            </a:r>
          </a:p>
          <a:p>
            <a:endParaRPr lang="en-US" sz="7200" dirty="0" smtClean="0"/>
          </a:p>
          <a:p>
            <a:endParaRPr lang="en-US" sz="7200" dirty="0"/>
          </a:p>
          <a:p>
            <a:r>
              <a:rPr lang="en-US" sz="7200" dirty="0" smtClean="0"/>
              <a:t>Business</a:t>
            </a:r>
            <a:endParaRPr lang="en-US" sz="7200" dirty="0"/>
          </a:p>
        </p:txBody>
      </p:sp>
      <p:pic>
        <p:nvPicPr>
          <p:cNvPr id="3074" name="Picture 2" descr="C:\Users\jpeterson5076\AppData\Local\Microsoft\Windows\INetCache\IE\KPNENS1E\MP90044845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2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spc="300" dirty="0" err="1" smtClean="0"/>
              <a:t>TheBIG</a:t>
            </a:r>
            <a:r>
              <a:rPr lang="en-US" u="sng" spc="300" dirty="0" smtClean="0"/>
              <a:t> lesson in both Life and Business is the SAME</a:t>
            </a:r>
            <a:endParaRPr lang="en-US" u="sng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b="1" dirty="0" smtClean="0"/>
              <a:t>Cash is KING</a:t>
            </a:r>
          </a:p>
          <a:p>
            <a:endParaRPr lang="en-US" dirty="0"/>
          </a:p>
        </p:txBody>
      </p:sp>
      <p:pic>
        <p:nvPicPr>
          <p:cNvPr id="1026" name="Picture 2" descr="C:\Users\jpeterson5076\AppData\Local\Microsoft\Windows\INetCache\IE\X6IBEF14\MC9003891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7169"/>
            <a:ext cx="2209799" cy="26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9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/>
              <a:t>The Importance of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GOOD CASH FLOW that maintains the Crown and </a:t>
            </a:r>
            <a:r>
              <a:rPr lang="en-US" dirty="0"/>
              <a:t>k</a:t>
            </a:r>
            <a:r>
              <a:rPr lang="en-US" dirty="0" smtClean="0"/>
              <a:t>eeps the KING or QUEEN in this case, in power.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 descr="C:\Users\jpeterson5076\AppData\Local\Microsoft\Windows\INetCache\IE\8GKJ119B\MC9000589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3364"/>
            <a:ext cx="2895600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1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CASH?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4098" name="Picture 2" descr="C:\Users\jpeterson5076\AppData\Local\Microsoft\Windows\INetCache\IE\8GKJ119B\MP90039946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844" y="2590800"/>
            <a:ext cx="249631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0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 smtClean="0"/>
              <a:t>Cash – Money on-hand, ready to use in your business.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Money in the bank</a:t>
            </a:r>
          </a:p>
          <a:p>
            <a:pPr lvl="1"/>
            <a:r>
              <a:rPr lang="en-US" dirty="0" smtClean="0"/>
              <a:t>Checks received</a:t>
            </a:r>
          </a:p>
          <a:p>
            <a:pPr lvl="1"/>
            <a:r>
              <a:rPr lang="en-US" dirty="0" smtClean="0"/>
              <a:t>Bank cards processed</a:t>
            </a:r>
          </a:p>
          <a:p>
            <a:pPr lvl="1"/>
            <a:r>
              <a:rPr lang="en-US" dirty="0" smtClean="0"/>
              <a:t>Marketable securities, sometimes referred to as cash equivalents. </a:t>
            </a:r>
          </a:p>
        </p:txBody>
      </p:sp>
    </p:spTree>
    <p:extLst>
      <p:ext uri="{BB962C8B-B14F-4D97-AF65-F5344CB8AC3E}">
        <p14:creationId xmlns:p14="http://schemas.microsoft.com/office/powerpoint/2010/main" val="99995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jpeterson5076\AppData\Local\Microsoft\Windows\INetCache\IE\2ZU8PJA9\MC9003832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52" y="2521914"/>
            <a:ext cx="4038600" cy="41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8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Cash Flow – </a:t>
            </a:r>
          </a:p>
          <a:p>
            <a:endParaRPr lang="en-US" dirty="0"/>
          </a:p>
          <a:p>
            <a:pPr lvl="1"/>
            <a:r>
              <a:rPr lang="en-US" b="1" dirty="0" smtClean="0"/>
              <a:t>Movement of cash into and out of a business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Payments to employees and suppliers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Collections from customers or cash sales</a:t>
            </a:r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Yes, Cash Flow can be Global, Even for a Small Business</a:t>
            </a:r>
            <a:endParaRPr lang="en-US" dirty="0"/>
          </a:p>
        </p:txBody>
      </p:sp>
      <p:pic>
        <p:nvPicPr>
          <p:cNvPr id="7170" name="Picture 2" descr="C:\Users\jpeterson5076\AppData\Local\Microsoft\Windows\INetCache\IE\8GKJ119B\MC910217001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1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2577</TotalTime>
  <Words>1044</Words>
  <Application>Microsoft Macintosh PowerPoint</Application>
  <PresentationFormat>On-screen Show (4:3)</PresentationFormat>
  <Paragraphs>297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Cash Flow Hard to Earn, Easy to Burn </vt:lpstr>
      <vt:lpstr>The Importance of Cash</vt:lpstr>
      <vt:lpstr>The Importance of Cash</vt:lpstr>
      <vt:lpstr>The Importance of Cash</vt:lpstr>
      <vt:lpstr>Terms to Know</vt:lpstr>
      <vt:lpstr>Terms to Know</vt:lpstr>
      <vt:lpstr>Terms to Know</vt:lpstr>
      <vt:lpstr>Terms to Know</vt:lpstr>
      <vt:lpstr>Yes, Cash Flow can be Global, Even for a Small Business</vt:lpstr>
      <vt:lpstr>Terms to Know</vt:lpstr>
      <vt:lpstr>Terms to Know</vt:lpstr>
      <vt:lpstr>Terms to Know</vt:lpstr>
      <vt:lpstr>Terms to Know</vt:lpstr>
      <vt:lpstr>Terms to Know</vt:lpstr>
      <vt:lpstr>Terms to Know</vt:lpstr>
      <vt:lpstr>Terms to Know</vt:lpstr>
      <vt:lpstr>Terms to Know</vt:lpstr>
      <vt:lpstr>The Importance of Cash</vt:lpstr>
      <vt:lpstr>Cash Flow Example in LIFE</vt:lpstr>
      <vt:lpstr>Cash Flow Example in LIFE</vt:lpstr>
      <vt:lpstr>Cash Flow Example in LIFE</vt:lpstr>
      <vt:lpstr>Cash Flow Example in LIFE</vt:lpstr>
      <vt:lpstr>Cash Flow Example in LIFE</vt:lpstr>
      <vt:lpstr>Cash Flow in LIFE</vt:lpstr>
      <vt:lpstr>Cash Flow in LIFE</vt:lpstr>
      <vt:lpstr>Cash Flow in LIFE</vt:lpstr>
      <vt:lpstr>Cash Flow in LIFE</vt:lpstr>
      <vt:lpstr>TheBIG lesson in Life</vt:lpstr>
      <vt:lpstr>Cash Flow for Business</vt:lpstr>
      <vt:lpstr>TheBIG lesson in both Life and Business is the SAME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for your Business</dc:title>
  <dc:creator>jpeterson5076</dc:creator>
  <cp:lastModifiedBy>Ralph Vaughn</cp:lastModifiedBy>
  <cp:revision>40</cp:revision>
  <dcterms:created xsi:type="dcterms:W3CDTF">2013-11-11T03:23:35Z</dcterms:created>
  <dcterms:modified xsi:type="dcterms:W3CDTF">2014-09-28T01:23:49Z</dcterms:modified>
</cp:coreProperties>
</file>