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6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E918-C8A5-479E-9CE3-0F06BF273394}" type="datetimeFigureOut">
              <a:rPr lang="en-US" smtClean="0"/>
              <a:pPr/>
              <a:t>11/6/16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33B494A-FC7D-4B03-93BB-5E8CDB879C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E918-C8A5-479E-9CE3-0F06BF273394}" type="datetimeFigureOut">
              <a:rPr lang="en-US" smtClean="0"/>
              <a:pPr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494A-FC7D-4B03-93BB-5E8CDB879C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E918-C8A5-479E-9CE3-0F06BF273394}" type="datetimeFigureOut">
              <a:rPr lang="en-US" smtClean="0"/>
              <a:pPr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494A-FC7D-4B03-93BB-5E8CDB879C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E918-C8A5-479E-9CE3-0F06BF273394}" type="datetimeFigureOut">
              <a:rPr lang="en-US" smtClean="0"/>
              <a:pPr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494A-FC7D-4B03-93BB-5E8CDB879C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E918-C8A5-479E-9CE3-0F06BF273394}" type="datetimeFigureOut">
              <a:rPr lang="en-US" smtClean="0"/>
              <a:pPr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33B494A-FC7D-4B03-93BB-5E8CDB879C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E918-C8A5-479E-9CE3-0F06BF273394}" type="datetimeFigureOut">
              <a:rPr lang="en-US" smtClean="0"/>
              <a:pPr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494A-FC7D-4B03-93BB-5E8CDB879C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E918-C8A5-479E-9CE3-0F06BF273394}" type="datetimeFigureOut">
              <a:rPr lang="en-US" smtClean="0"/>
              <a:pPr/>
              <a:t>11/6/16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494A-FC7D-4B03-93BB-5E8CDB879C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E918-C8A5-479E-9CE3-0F06BF273394}" type="datetimeFigureOut">
              <a:rPr lang="en-US" smtClean="0"/>
              <a:pPr/>
              <a:t>11/6/16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494A-FC7D-4B03-93BB-5E8CDB879C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E918-C8A5-479E-9CE3-0F06BF273394}" type="datetimeFigureOut">
              <a:rPr lang="en-US" smtClean="0"/>
              <a:pPr/>
              <a:t>11/6/16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494A-FC7D-4B03-93BB-5E8CDB879C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E918-C8A5-479E-9CE3-0F06BF273394}" type="datetimeFigureOut">
              <a:rPr lang="en-US" smtClean="0"/>
              <a:pPr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B494A-FC7D-4B03-93BB-5E8CDB879C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E918-C8A5-479E-9CE3-0F06BF273394}" type="datetimeFigureOut">
              <a:rPr lang="en-US" smtClean="0"/>
              <a:pPr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33B494A-FC7D-4B03-93BB-5E8CDB879C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BFEE918-C8A5-479E-9CE3-0F06BF273394}" type="datetimeFigureOut">
              <a:rPr lang="en-US" smtClean="0"/>
              <a:pPr/>
              <a:t>11/6/16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33B494A-FC7D-4B03-93BB-5E8CDB879C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AREC 213</a:t>
            </a:r>
          </a:p>
          <a:p>
            <a:r>
              <a:rPr lang="en-US" sz="2800" dirty="0" smtClean="0"/>
              <a:t>Week 7</a:t>
            </a:r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/>
              <a:t>Cash Flow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Hard to Earn, Easy to Burn</a:t>
            </a:r>
            <a:br>
              <a:rPr lang="en-US" sz="3100" dirty="0" smtClean="0"/>
            </a:b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492257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Terms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Cash Position –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AMOUNT</a:t>
            </a:r>
            <a:r>
              <a:rPr lang="en-US" dirty="0" smtClean="0"/>
              <a:t> of cash and liquid investments a company has in the bank </a:t>
            </a:r>
            <a:r>
              <a:rPr lang="en-US" b="1" dirty="0" smtClean="0"/>
              <a:t>AT ANY GIVEN POINT IN TIME.</a:t>
            </a:r>
            <a:endParaRPr lang="en-US" b="1" dirty="0"/>
          </a:p>
        </p:txBody>
      </p:sp>
      <p:pic>
        <p:nvPicPr>
          <p:cNvPr id="8194" name="Picture 2" descr="C:\Users\jpeterson5076\AppData\Local\Microsoft\Windows\INetCache\IE\8GKJ119B\MM900282993[1]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733800"/>
            <a:ext cx="3124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099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Terms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Cash Inflow </a:t>
            </a:r>
            <a:r>
              <a:rPr lang="en-US" dirty="0" smtClean="0"/>
              <a:t>– </a:t>
            </a:r>
          </a:p>
          <a:p>
            <a:endParaRPr lang="en-US" dirty="0"/>
          </a:p>
          <a:p>
            <a:r>
              <a:rPr lang="en-US" dirty="0" smtClean="0"/>
              <a:t>Positive Stream of CASH comes from </a:t>
            </a:r>
          </a:p>
          <a:p>
            <a:endParaRPr lang="en-US" dirty="0"/>
          </a:p>
          <a:p>
            <a:pPr lvl="1"/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Financing</a:t>
            </a:r>
          </a:p>
          <a:p>
            <a:pPr lvl="1"/>
            <a:r>
              <a:rPr lang="en-US" dirty="0" smtClean="0"/>
              <a:t>Investing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48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Terms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Cash Outflow </a:t>
            </a:r>
            <a:r>
              <a:rPr lang="en-US" dirty="0" smtClean="0"/>
              <a:t>–</a:t>
            </a:r>
          </a:p>
          <a:p>
            <a:endParaRPr lang="en-US" dirty="0"/>
          </a:p>
          <a:p>
            <a:r>
              <a:rPr lang="en-US" dirty="0" smtClean="0"/>
              <a:t>Negative stream of cash comes from</a:t>
            </a:r>
          </a:p>
          <a:p>
            <a:endParaRPr lang="en-US" dirty="0"/>
          </a:p>
          <a:p>
            <a:pPr lvl="1"/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Financing</a:t>
            </a:r>
          </a:p>
          <a:p>
            <a:pPr lvl="1"/>
            <a:r>
              <a:rPr lang="en-US" dirty="0" smtClean="0"/>
              <a:t>Investing	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15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Cash Cycle – </a:t>
            </a:r>
          </a:p>
          <a:p>
            <a:endParaRPr lang="en-US" dirty="0"/>
          </a:p>
          <a:p>
            <a:r>
              <a:rPr lang="en-US" dirty="0" smtClean="0"/>
              <a:t>Time it takes to put cash to use and convert back to cash.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3124200"/>
            <a:ext cx="41338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067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Terms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b="1" dirty="0" smtClean="0"/>
              <a:t>Initial Investment </a:t>
            </a:r>
            <a:r>
              <a:rPr lang="en-US" dirty="0" smtClean="0"/>
              <a:t>– </a:t>
            </a:r>
          </a:p>
          <a:p>
            <a:endParaRPr lang="en-US" dirty="0"/>
          </a:p>
          <a:p>
            <a:pPr lvl="1"/>
            <a:r>
              <a:rPr lang="en-US" dirty="0" smtClean="0"/>
              <a:t>Amount of money being spent to start your business. Usually a negative number.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08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Terms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4400" dirty="0" smtClean="0"/>
              <a:t>Burn Rate </a:t>
            </a:r>
            <a:r>
              <a:rPr lang="en-US" dirty="0" smtClean="0"/>
              <a:t>– </a:t>
            </a:r>
          </a:p>
          <a:p>
            <a:endParaRPr lang="en-US" dirty="0"/>
          </a:p>
          <a:p>
            <a:pPr lvl="1"/>
            <a:r>
              <a:rPr lang="en-US" dirty="0" smtClean="0"/>
              <a:t>The amount of cash which is consumed by a business operating at a loss (start up operations).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7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Terms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LIQUIDITY</a:t>
            </a:r>
            <a:r>
              <a:rPr lang="en-US" dirty="0" smtClean="0"/>
              <a:t> –</a:t>
            </a:r>
          </a:p>
          <a:p>
            <a:endParaRPr lang="en-US" dirty="0"/>
          </a:p>
          <a:p>
            <a:pPr lvl="1"/>
            <a:r>
              <a:rPr lang="en-US" dirty="0" smtClean="0"/>
              <a:t>The ability of a company to repay its short term debts and obligations (usually less than one year) – </a:t>
            </a:r>
            <a:r>
              <a:rPr lang="en-US" sz="9600" b="1" dirty="0" smtClean="0"/>
              <a:t>ON-TIME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6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Terms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Break-even</a:t>
            </a:r>
            <a:r>
              <a:rPr lang="en-US" dirty="0" smtClean="0"/>
              <a:t> – </a:t>
            </a:r>
          </a:p>
          <a:p>
            <a:endParaRPr lang="en-US" dirty="0"/>
          </a:p>
          <a:p>
            <a:r>
              <a:rPr lang="en-US" dirty="0" smtClean="0"/>
              <a:t>Level of sales, in dollars, units or hours necessary to produce a “ZERO” profit, </a:t>
            </a:r>
            <a:r>
              <a:rPr lang="en-US" sz="8000" b="1" dirty="0" smtClean="0"/>
              <a:t>FROM OPERATIONS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940012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spc="300" dirty="0"/>
              <a:t>The Importance of Cash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7200" dirty="0" smtClean="0"/>
              <a:t>Life</a:t>
            </a:r>
          </a:p>
          <a:p>
            <a:endParaRPr lang="en-US" sz="7200" dirty="0" smtClean="0"/>
          </a:p>
          <a:p>
            <a:endParaRPr lang="en-US" sz="7200" dirty="0"/>
          </a:p>
          <a:p>
            <a:r>
              <a:rPr lang="en-US" sz="7200" dirty="0" smtClean="0"/>
              <a:t>Business</a:t>
            </a:r>
            <a:endParaRPr lang="en-US" sz="7200" dirty="0"/>
          </a:p>
        </p:txBody>
      </p:sp>
      <p:pic>
        <p:nvPicPr>
          <p:cNvPr id="3074" name="Picture 2" descr="C:\Users\jpeterson5076\AppData\Local\Microsoft\Windows\INetCache\IE\KPNENS1E\MP900448455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073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Cash Flow Example in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Assumptions:</a:t>
            </a:r>
          </a:p>
          <a:p>
            <a:endParaRPr lang="en-US" dirty="0"/>
          </a:p>
          <a:p>
            <a:pPr lvl="1"/>
            <a:r>
              <a:rPr lang="en-US" dirty="0" smtClean="0"/>
              <a:t>You finish college and go to work in a NURSERY, starting salary $2000 per month, beginning January 1st.  You live at home, mom and dad pay all the bills and even loan you their extra car to use. LIFE is GOOD.</a:t>
            </a:r>
          </a:p>
          <a:p>
            <a:pPr lvl="1"/>
            <a:r>
              <a:rPr lang="en-US" dirty="0" smtClean="0"/>
              <a:t>January 31</a:t>
            </a:r>
            <a:r>
              <a:rPr lang="en-US" baseline="30000" dirty="0" smtClean="0"/>
              <a:t>st</a:t>
            </a:r>
            <a:r>
              <a:rPr lang="en-US" dirty="0" smtClean="0"/>
              <a:t> you have a terrible fight with your parents and move out February 1</a:t>
            </a:r>
            <a:r>
              <a:rPr lang="en-US" baseline="30000" dirty="0" smtClean="0"/>
              <a:t>st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964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spc="300" dirty="0" smtClean="0"/>
              <a:t>The Importance of Cash</a:t>
            </a:r>
            <a:endParaRPr lang="en-US" u="sng" spc="3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6000" b="1" dirty="0" smtClean="0"/>
              <a:t>Cash is KING</a:t>
            </a:r>
          </a:p>
          <a:p>
            <a:endParaRPr lang="en-US" dirty="0"/>
          </a:p>
        </p:txBody>
      </p:sp>
      <p:pic>
        <p:nvPicPr>
          <p:cNvPr id="1026" name="Picture 2" descr="C:\Users\jpeterson5076\AppData\Local\Microsoft\Windows\INetCache\IE\X6IBEF14\MC90038919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957169"/>
            <a:ext cx="2209799" cy="260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333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Cash Flow Example in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 What???????</a:t>
            </a:r>
          </a:p>
          <a:p>
            <a:endParaRPr lang="en-US" dirty="0"/>
          </a:p>
          <a:p>
            <a:pPr lvl="1"/>
            <a:r>
              <a:rPr lang="en-US" dirty="0" smtClean="0"/>
              <a:t>It’s February 1</a:t>
            </a:r>
            <a:r>
              <a:rPr lang="en-US" baseline="30000" dirty="0" smtClean="0"/>
              <a:t>st</a:t>
            </a:r>
            <a:r>
              <a:rPr lang="en-US" dirty="0" smtClean="0"/>
              <a:t> and your loaded, you have direct deposit into your account.  You have $2000 to spend, CORRECT?.  </a:t>
            </a:r>
            <a:r>
              <a:rPr lang="en-US" b="1" dirty="0" smtClean="0">
                <a:solidFill>
                  <a:srgbClr val="00B050"/>
                </a:solidFill>
              </a:rPr>
              <a:t>CASH INFLOW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Nope!!!!!  Your uncle SAM took his share first, a WOPPING $600.  </a:t>
            </a:r>
            <a:r>
              <a:rPr lang="en-US" b="1" dirty="0" smtClean="0">
                <a:solidFill>
                  <a:srgbClr val="FF0000"/>
                </a:solidFill>
              </a:rPr>
              <a:t>CASH OUTFLOW</a:t>
            </a:r>
          </a:p>
          <a:p>
            <a:pPr lvl="1"/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What is your cash position as of the morning of February 1</a:t>
            </a:r>
            <a:r>
              <a:rPr lang="en-US" b="1" baseline="30000" dirty="0" smtClean="0">
                <a:solidFill>
                  <a:srgbClr val="FF0000"/>
                </a:solidFill>
              </a:rPr>
              <a:t>st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509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Cash Flow Example in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boss understands the mess and lets you have the day off – with pay.</a:t>
            </a:r>
          </a:p>
          <a:p>
            <a:endParaRPr lang="en-US" dirty="0"/>
          </a:p>
          <a:p>
            <a:pPr lvl="1"/>
            <a:r>
              <a:rPr lang="en-US" dirty="0" smtClean="0"/>
              <a:t>You go out and rent an apt. for $800 per month.</a:t>
            </a:r>
          </a:p>
          <a:p>
            <a:pPr lvl="1"/>
            <a:r>
              <a:rPr lang="en-US" dirty="0" smtClean="0"/>
              <a:t>Utilities will be only $50.00 per month.</a:t>
            </a:r>
          </a:p>
          <a:p>
            <a:pPr lvl="1"/>
            <a:r>
              <a:rPr lang="en-US" dirty="0" smtClean="0"/>
              <a:t>The lease terms are a 10% late fee on the 6</a:t>
            </a:r>
            <a:r>
              <a:rPr lang="en-US" baseline="30000" dirty="0" smtClean="0"/>
              <a:t>th</a:t>
            </a:r>
            <a:r>
              <a:rPr lang="en-US" dirty="0" smtClean="0"/>
              <a:t>.</a:t>
            </a:r>
          </a:p>
          <a:p>
            <a:pPr marL="320040" lvl="1" indent="0">
              <a:buNone/>
            </a:pPr>
            <a:endParaRPr lang="en-US" dirty="0"/>
          </a:p>
          <a:p>
            <a:pPr lvl="1"/>
            <a:r>
              <a:rPr lang="en-US" dirty="0" smtClean="0"/>
              <a:t>You need transportation so you lease a car for $200 per month along with insurance for $45 per month and gas for $100 per month; $50 on the 1</a:t>
            </a:r>
            <a:r>
              <a:rPr lang="en-US" baseline="30000" dirty="0" smtClean="0"/>
              <a:t>st</a:t>
            </a:r>
            <a:r>
              <a:rPr lang="en-US" dirty="0" smtClean="0"/>
              <a:t> and $50 on the 16</a:t>
            </a:r>
            <a:r>
              <a:rPr lang="en-US" baseline="30000" dirty="0" smtClean="0"/>
              <a:t>th</a:t>
            </a:r>
            <a:r>
              <a:rPr lang="en-US" dirty="0" smtClean="0"/>
              <a:t>. Late pmts. $20 after 5 days late.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45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Cash Flow Example in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That night on the way home you remember you really need to eat this month so you go shopping and spend $200, which will last the entire month of February.</a:t>
            </a:r>
          </a:p>
          <a:p>
            <a:endParaRPr lang="en-US" dirty="0"/>
          </a:p>
          <a:p>
            <a:r>
              <a:rPr lang="en-US" dirty="0" smtClean="0"/>
              <a:t>You get home EXHAUSTED and look for that glass of wine and low and behold you did not buy wine because you were not sure you could afford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45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Cash Flow Example in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QUESTIONS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What was your cash position at the start of the day?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What was your cash inflow for February?</a:t>
            </a:r>
          </a:p>
          <a:p>
            <a:pPr lvl="1"/>
            <a:r>
              <a:rPr lang="en-US" dirty="0" smtClean="0"/>
              <a:t>What was your cash outflow for February?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What is your cash position at the end of the day?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38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algn="ctr"/>
            <a:r>
              <a:rPr lang="en-US" dirty="0"/>
              <a:t>Cash </a:t>
            </a:r>
            <a:r>
              <a:rPr lang="en-US" dirty="0" smtClean="0"/>
              <a:t>Flow </a:t>
            </a:r>
            <a:r>
              <a:rPr lang="en-US" dirty="0"/>
              <a:t>in LIFE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90545674"/>
              </p:ext>
            </p:extLst>
          </p:nvPr>
        </p:nvGraphicFramePr>
        <p:xfrm>
          <a:off x="914400" y="980934"/>
          <a:ext cx="7772400" cy="5724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/>
                <a:gridCol w="1554480"/>
                <a:gridCol w="1554480"/>
                <a:gridCol w="1554480"/>
                <a:gridCol w="1554480"/>
              </a:tblGrid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Cash Inflow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Morn. 2/1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Even. 2/1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</a:t>
                      </a:r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</a:t>
                      </a:r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Total Inflow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Cash</a:t>
                      </a:r>
                      <a:r>
                        <a:rPr lang="en-US" baseline="0" dirty="0" smtClean="0"/>
                        <a:t> Outflow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 Taxes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 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 Utilities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 Car 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 Auto Ins.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 Auto Fuel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Food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Total Outflow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Cash</a:t>
                      </a:r>
                      <a:r>
                        <a:rPr lang="en-US" baseline="0" dirty="0" smtClean="0"/>
                        <a:t> Pos.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60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236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algn="ctr"/>
            <a:r>
              <a:rPr lang="en-US" dirty="0"/>
              <a:t>Cash </a:t>
            </a:r>
            <a:r>
              <a:rPr lang="en-US" dirty="0" smtClean="0"/>
              <a:t>Flow </a:t>
            </a:r>
            <a:r>
              <a:rPr lang="en-US" dirty="0"/>
              <a:t>in LIFE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6892937"/>
              </p:ext>
            </p:extLst>
          </p:nvPr>
        </p:nvGraphicFramePr>
        <p:xfrm>
          <a:off x="914400" y="980934"/>
          <a:ext cx="7772400" cy="5724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/>
                <a:gridCol w="1554480"/>
                <a:gridCol w="1554480"/>
                <a:gridCol w="1554480"/>
                <a:gridCol w="1554480"/>
              </a:tblGrid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Cash Inflow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Morn. 3/1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</a:t>
                      </a:r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</a:t>
                      </a:r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Borrow Cash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Cash Outflow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 Taxes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 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 Utilities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 Car 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 Auto Ins.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 Auto Fuel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Food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Total Outflow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Cash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Cash Pos.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1910</a:t>
                      </a:r>
                    </a:p>
                  </a:txBody>
                  <a:tcPr/>
                </a:tc>
              </a:tr>
              <a:tr h="3560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29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algn="ctr"/>
            <a:r>
              <a:rPr lang="en-US" dirty="0"/>
              <a:t>Cash </a:t>
            </a:r>
            <a:r>
              <a:rPr lang="en-US" dirty="0" smtClean="0"/>
              <a:t>Flow </a:t>
            </a:r>
            <a:r>
              <a:rPr lang="en-US" dirty="0"/>
              <a:t>in LIFE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91698394"/>
              </p:ext>
            </p:extLst>
          </p:nvPr>
        </p:nvGraphicFramePr>
        <p:xfrm>
          <a:off x="914400" y="980934"/>
          <a:ext cx="7772400" cy="5724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/>
                <a:gridCol w="1554480"/>
                <a:gridCol w="1554480"/>
                <a:gridCol w="1554480"/>
                <a:gridCol w="1554480"/>
              </a:tblGrid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Cash Inflow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</a:t>
                      </a:r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</a:t>
                      </a:r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</a:t>
                      </a:r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</a:t>
                      </a:r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Borrow Cash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Cash Outflow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 Taxes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 Rent &amp; Util.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 Prin.</a:t>
                      </a:r>
                      <a:r>
                        <a:rPr lang="en-US" baseline="0" dirty="0" smtClean="0"/>
                        <a:t> &amp; Int.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207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 Car 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 Auto Ins.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 Auto Fuel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Food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Total Outflow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242</a:t>
                      </a:r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Cash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285</a:t>
                      </a:r>
                      <a:endParaRPr lang="en-US" dirty="0"/>
                    </a:p>
                  </a:txBody>
                  <a:tcPr/>
                </a:tc>
              </a:tr>
              <a:tr h="382779">
                <a:tc>
                  <a:txBody>
                    <a:bodyPr/>
                    <a:lstStyle/>
                    <a:p>
                      <a:r>
                        <a:rPr lang="en-US" dirty="0" smtClean="0"/>
                        <a:t>Cash Pos.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</a:p>
                  </a:txBody>
                  <a:tcPr/>
                </a:tc>
              </a:tr>
              <a:tr h="3560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331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Cash Flow in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 what is the </a:t>
            </a:r>
            <a:r>
              <a:rPr lang="en-US" sz="4000" dirty="0" smtClean="0"/>
              <a:t>BIG LESSON HERE</a:t>
            </a:r>
            <a:r>
              <a:rPr lang="en-US" dirty="0" smtClean="0"/>
              <a:t> or the </a:t>
            </a:r>
            <a:r>
              <a:rPr lang="en-US" sz="8000" dirty="0" smtClean="0"/>
              <a:t>BIG LESSON IN LIFE??????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163836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spc="300" dirty="0" err="1" smtClean="0"/>
              <a:t>TheBIG</a:t>
            </a:r>
            <a:r>
              <a:rPr lang="en-US" u="sng" spc="300" dirty="0" smtClean="0"/>
              <a:t> lesson in Life</a:t>
            </a:r>
            <a:endParaRPr lang="en-US" u="sng" spc="3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6000" b="1" dirty="0" smtClean="0"/>
              <a:t>Cash is KING</a:t>
            </a:r>
          </a:p>
          <a:p>
            <a:endParaRPr lang="en-US" dirty="0"/>
          </a:p>
        </p:txBody>
      </p:sp>
      <p:pic>
        <p:nvPicPr>
          <p:cNvPr id="1026" name="Picture 2" descr="C:\Users\jpeterson5076\AppData\Local\Microsoft\Windows\INetCache\IE\X6IBEF14\MC90038919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957169"/>
            <a:ext cx="2209799" cy="260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657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Cash Flow for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So what do you think the lesson for cash in business is???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38093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spc="300" dirty="0"/>
              <a:t>The Importance of Cash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7200" dirty="0" smtClean="0"/>
              <a:t>Life</a:t>
            </a:r>
          </a:p>
          <a:p>
            <a:endParaRPr lang="en-US" sz="7200" dirty="0" smtClean="0"/>
          </a:p>
          <a:p>
            <a:endParaRPr lang="en-US" sz="7200" dirty="0"/>
          </a:p>
          <a:p>
            <a:r>
              <a:rPr lang="en-US" sz="7200" dirty="0" smtClean="0"/>
              <a:t>Business</a:t>
            </a:r>
            <a:endParaRPr lang="en-US" sz="7200" dirty="0"/>
          </a:p>
        </p:txBody>
      </p:sp>
      <p:pic>
        <p:nvPicPr>
          <p:cNvPr id="3074" name="Picture 2" descr="C:\Users\jpeterson5076\AppData\Local\Microsoft\Windows\INetCache\IE\KPNENS1E\MP900448455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729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u="sng" spc="300" dirty="0" err="1" smtClean="0"/>
              <a:t>TheBIG</a:t>
            </a:r>
            <a:r>
              <a:rPr lang="en-US" u="sng" spc="300" dirty="0" smtClean="0"/>
              <a:t> lesson in both Life and Business is the SAME</a:t>
            </a:r>
            <a:endParaRPr lang="en-US" u="sng" spc="3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6000" b="1" dirty="0" smtClean="0"/>
              <a:t>Cash is KING</a:t>
            </a:r>
          </a:p>
          <a:p>
            <a:endParaRPr lang="en-US" dirty="0"/>
          </a:p>
        </p:txBody>
      </p:sp>
      <p:pic>
        <p:nvPicPr>
          <p:cNvPr id="1026" name="Picture 2" descr="C:\Users\jpeterson5076\AppData\Local\Microsoft\Windows\INetCache\IE\X6IBEF14\MC90038919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957169"/>
            <a:ext cx="2209799" cy="260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094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spc="300" dirty="0"/>
              <a:t>The Importance of Cash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GOOD CASH FLOW that maintains the Crown and </a:t>
            </a:r>
            <a:r>
              <a:rPr lang="en-US" dirty="0"/>
              <a:t>k</a:t>
            </a:r>
            <a:r>
              <a:rPr lang="en-US" dirty="0" smtClean="0"/>
              <a:t>eeps the KING or QUEEN in this case, in power.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1" name="Picture 3" descr="C:\Users\jpeterson5076\AppData\Local\Microsoft\Windows\INetCache\IE\8GKJ119B\MC90005899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013364"/>
            <a:ext cx="2895600" cy="315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618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Terms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is CASH?</a:t>
            </a:r>
          </a:p>
          <a:p>
            <a:endParaRPr lang="en-US" sz="4800" dirty="0"/>
          </a:p>
          <a:p>
            <a:endParaRPr lang="en-US" sz="4800" dirty="0"/>
          </a:p>
        </p:txBody>
      </p:sp>
      <p:pic>
        <p:nvPicPr>
          <p:cNvPr id="4098" name="Picture 2" descr="C:\Users\jpeterson5076\AppData\Local\Microsoft\Windows\INetCache\IE\8GKJ119B\MP900399463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844" y="2590800"/>
            <a:ext cx="2496312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502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Terms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b="1" dirty="0" smtClean="0"/>
              <a:t>Cash – Money on-hand, ready to use in your business.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Money in the bank</a:t>
            </a:r>
          </a:p>
          <a:p>
            <a:pPr lvl="1"/>
            <a:r>
              <a:rPr lang="en-US" dirty="0" smtClean="0"/>
              <a:t>Checks received</a:t>
            </a:r>
          </a:p>
          <a:p>
            <a:pPr lvl="1"/>
            <a:r>
              <a:rPr lang="en-US" dirty="0" smtClean="0"/>
              <a:t>Bank cards processed</a:t>
            </a:r>
          </a:p>
          <a:p>
            <a:pPr lvl="1"/>
            <a:r>
              <a:rPr lang="en-US" dirty="0" smtClean="0"/>
              <a:t>Marketable securities, sometimes referred to as cash equivalents. </a:t>
            </a:r>
          </a:p>
        </p:txBody>
      </p:sp>
    </p:spTree>
    <p:extLst>
      <p:ext uri="{BB962C8B-B14F-4D97-AF65-F5344CB8AC3E}">
        <p14:creationId xmlns:p14="http://schemas.microsoft.com/office/powerpoint/2010/main" val="999953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Cash Flow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 descr="C:\Users\jpeterson5076\AppData\Local\Microsoft\Windows\INetCache\IE\2ZU8PJA9\MC9003832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152" y="2521914"/>
            <a:ext cx="4038600" cy="410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584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Cash Flow – </a:t>
            </a:r>
          </a:p>
          <a:p>
            <a:endParaRPr lang="en-US" dirty="0"/>
          </a:p>
          <a:p>
            <a:pPr lvl="1"/>
            <a:r>
              <a:rPr lang="en-US" b="1" dirty="0" smtClean="0"/>
              <a:t>Movement of cash into and out of a business</a:t>
            </a:r>
          </a:p>
          <a:p>
            <a:pPr marL="320040" lvl="1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Payments to employees and suppliers</a:t>
            </a:r>
          </a:p>
          <a:p>
            <a:pPr marL="594360" lvl="2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Collections from customers or cash sales</a:t>
            </a:r>
          </a:p>
          <a:p>
            <a:pPr lvl="2"/>
            <a:endParaRPr lang="en-US" dirty="0"/>
          </a:p>
          <a:p>
            <a:pPr marL="59436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39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Yes, Cash Flow can be Global, Even for a Small Business</a:t>
            </a:r>
            <a:endParaRPr lang="en-US" dirty="0"/>
          </a:p>
        </p:txBody>
      </p:sp>
      <p:pic>
        <p:nvPicPr>
          <p:cNvPr id="7170" name="Picture 2" descr="C:\Users\jpeterson5076\AppData\Local\Microsoft\Windows\INetCache\IE\8GKJ119B\MC910217001[1]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478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416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2582</TotalTime>
  <Words>1026</Words>
  <Application>Microsoft Macintosh PowerPoint</Application>
  <PresentationFormat>On-screen Show (4:3)</PresentationFormat>
  <Paragraphs>296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Equity</vt:lpstr>
      <vt:lpstr>Cash Flow Hard to Earn, Easy to Burn </vt:lpstr>
      <vt:lpstr>The Importance of Cash</vt:lpstr>
      <vt:lpstr>The Importance of Cash</vt:lpstr>
      <vt:lpstr>The Importance of Cash</vt:lpstr>
      <vt:lpstr>Terms to Know</vt:lpstr>
      <vt:lpstr>Terms to Know</vt:lpstr>
      <vt:lpstr>Terms to Know</vt:lpstr>
      <vt:lpstr>Terms to Know</vt:lpstr>
      <vt:lpstr>Yes, Cash Flow can be Global, Even for a Small Business</vt:lpstr>
      <vt:lpstr>Terms to Know</vt:lpstr>
      <vt:lpstr>Terms to Know</vt:lpstr>
      <vt:lpstr>Terms to Know</vt:lpstr>
      <vt:lpstr>Terms to Know</vt:lpstr>
      <vt:lpstr>Terms to Know</vt:lpstr>
      <vt:lpstr>Terms to Know</vt:lpstr>
      <vt:lpstr>Terms to Know</vt:lpstr>
      <vt:lpstr>Terms to Know</vt:lpstr>
      <vt:lpstr>The Importance of Cash</vt:lpstr>
      <vt:lpstr>Cash Flow Example in LIFE</vt:lpstr>
      <vt:lpstr>Cash Flow Example in LIFE</vt:lpstr>
      <vt:lpstr>Cash Flow Example in LIFE</vt:lpstr>
      <vt:lpstr>Cash Flow Example in LIFE</vt:lpstr>
      <vt:lpstr>Cash Flow Example in LIFE</vt:lpstr>
      <vt:lpstr>Cash Flow in LIFE</vt:lpstr>
      <vt:lpstr>Cash Flow in LIFE</vt:lpstr>
      <vt:lpstr>Cash Flow in LIFE</vt:lpstr>
      <vt:lpstr>Cash Flow in LIFE</vt:lpstr>
      <vt:lpstr>TheBIG lesson in Life</vt:lpstr>
      <vt:lpstr>Cash Flow for Business</vt:lpstr>
      <vt:lpstr>TheBIG lesson in both Life and Business is the SAME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Cash for your Business</dc:title>
  <dc:creator>jpeterson5076</dc:creator>
  <cp:lastModifiedBy>Ralph Vaughn</cp:lastModifiedBy>
  <cp:revision>42</cp:revision>
  <dcterms:created xsi:type="dcterms:W3CDTF">2013-11-11T03:23:35Z</dcterms:created>
  <dcterms:modified xsi:type="dcterms:W3CDTF">2016-11-07T02:12:50Z</dcterms:modified>
</cp:coreProperties>
</file>