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19"/>
  </p:notesMasterIdLst>
  <p:handoutMasterIdLst>
    <p:handoutMasterId r:id="rId20"/>
  </p:handoutMasterIdLst>
  <p:sldIdLst>
    <p:sldId id="273" r:id="rId2"/>
    <p:sldId id="286" r:id="rId3"/>
    <p:sldId id="287" r:id="rId4"/>
    <p:sldId id="288" r:id="rId5"/>
    <p:sldId id="289" r:id="rId6"/>
    <p:sldId id="274" r:id="rId7"/>
    <p:sldId id="275" r:id="rId8"/>
    <p:sldId id="276" r:id="rId9"/>
    <p:sldId id="277" r:id="rId10"/>
    <p:sldId id="278" r:id="rId11"/>
    <p:sldId id="279" r:id="rId12"/>
    <p:sldId id="280" r:id="rId13"/>
    <p:sldId id="281" r:id="rId14"/>
    <p:sldId id="282" r:id="rId15"/>
    <p:sldId id="283" r:id="rId16"/>
    <p:sldId id="284" r:id="rId17"/>
    <p:sldId id="285" r:id="rId18"/>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378" autoAdjust="0"/>
  </p:normalViewPr>
  <p:slideViewPr>
    <p:cSldViewPr snapToGrid="0" snapToObjects="1">
      <p:cViewPr varScale="1">
        <p:scale>
          <a:sx n="80" d="100"/>
          <a:sy n="80" d="100"/>
        </p:scale>
        <p:origin x="120"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9/23/2017</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a:p>
        </p:txBody>
      </p:sp>
    </p:spTree>
    <p:extLst>
      <p:ext uri="{BB962C8B-B14F-4D97-AF65-F5344CB8AC3E}">
        <p14:creationId xmlns:p14="http://schemas.microsoft.com/office/powerpoint/2010/main"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9/23/2017</a:t>
            </a:fld>
            <a:endParaRPr lang="en-US" alt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a:p>
        </p:txBody>
      </p:sp>
    </p:spTree>
    <p:extLst>
      <p:ext uri="{BB962C8B-B14F-4D97-AF65-F5344CB8AC3E}">
        <p14:creationId xmlns:p14="http://schemas.microsoft.com/office/powerpoint/2010/main"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get </a:t>
            </a:r>
            <a:r>
              <a:rPr lang="en-US" dirty="0" err="1" smtClean="0"/>
              <a:t>barringer</a:t>
            </a:r>
            <a:r>
              <a:rPr lang="en-US" dirty="0" smtClean="0"/>
              <a:t> you will see example</a:t>
            </a:r>
          </a:p>
          <a:p>
            <a:r>
              <a:rPr lang="en-US" dirty="0" smtClean="0"/>
              <a:t>SBA</a:t>
            </a:r>
            <a:r>
              <a:rPr lang="en-US" baseline="0" dirty="0" smtClean="0"/>
              <a:t> see </a:t>
            </a:r>
            <a:r>
              <a:rPr lang="en-US" baseline="0" dirty="0" err="1" smtClean="0"/>
              <a:t>exmples</a:t>
            </a:r>
            <a:endParaRPr lang="en-US" baseline="0" dirty="0" smtClean="0"/>
          </a:p>
          <a:p>
            <a:r>
              <a:rPr lang="en-US" baseline="0" dirty="0" smtClean="0"/>
              <a:t>I want to see your TOC to make sure you hit major sections </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0</a:t>
            </a:fld>
            <a:endParaRPr lang="en-US" altLang="en-US"/>
          </a:p>
        </p:txBody>
      </p:sp>
    </p:spTree>
    <p:extLst>
      <p:ext uri="{BB962C8B-B14F-4D97-AF65-F5344CB8AC3E}">
        <p14:creationId xmlns:p14="http://schemas.microsoft.com/office/powerpoint/2010/main" val="40842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a:t>
            </a:fld>
            <a:endParaRPr lang="en-US" altLang="en-US"/>
          </a:p>
        </p:txBody>
      </p:sp>
    </p:spTree>
    <p:extLst>
      <p:ext uri="{BB962C8B-B14F-4D97-AF65-F5344CB8AC3E}">
        <p14:creationId xmlns:p14="http://schemas.microsoft.com/office/powerpoint/2010/main" val="1820225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a:t>
            </a:fld>
            <a:endParaRPr lang="en-US" altLang="en-US"/>
          </a:p>
        </p:txBody>
      </p:sp>
    </p:spTree>
    <p:extLst>
      <p:ext uri="{BB962C8B-B14F-4D97-AF65-F5344CB8AC3E}">
        <p14:creationId xmlns:p14="http://schemas.microsoft.com/office/powerpoint/2010/main" val="2682818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1" dirty="0" smtClean="0">
                <a:latin typeface="Arial" panose="020B0604020202020204" pitchFamily="34" charset="0"/>
              </a:rPr>
              <a:t>Sometimes you have </a:t>
            </a:r>
            <a:r>
              <a:rPr lang="en-US" altLang="en-US" b="1" smtClean="0">
                <a:latin typeface="Arial" panose="020B0604020202020204" pitchFamily="34" charset="0"/>
              </a:rPr>
              <a:t>to sometimes to learn </a:t>
            </a:r>
          </a:p>
          <a:p>
            <a:pPr eaLnBrk="1" hangingPunct="1"/>
            <a:endParaRPr lang="en-US" altLang="en-US" b="1" dirty="0" smtClean="0">
              <a:latin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3</a:t>
            </a:fld>
            <a:endParaRPr lang="en-US" altLang="en-US"/>
          </a:p>
        </p:txBody>
      </p:sp>
    </p:spTree>
    <p:extLst>
      <p:ext uri="{BB962C8B-B14F-4D97-AF65-F5344CB8AC3E}">
        <p14:creationId xmlns:p14="http://schemas.microsoft.com/office/powerpoint/2010/main" val="1046992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ja-JP" dirty="0" smtClean="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4</a:t>
            </a:fld>
            <a:endParaRPr lang="en-US" altLang="en-US"/>
          </a:p>
        </p:txBody>
      </p:sp>
    </p:spTree>
    <p:extLst>
      <p:ext uri="{BB962C8B-B14F-4D97-AF65-F5344CB8AC3E}">
        <p14:creationId xmlns:p14="http://schemas.microsoft.com/office/powerpoint/2010/main" val="2234111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5</a:t>
            </a:fld>
            <a:endParaRPr lang="en-US" altLang="en-US"/>
          </a:p>
        </p:txBody>
      </p:sp>
    </p:spTree>
    <p:extLst>
      <p:ext uri="{BB962C8B-B14F-4D97-AF65-F5344CB8AC3E}">
        <p14:creationId xmlns:p14="http://schemas.microsoft.com/office/powerpoint/2010/main" val="1655588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learn about this</a:t>
            </a:r>
            <a:r>
              <a:rPr lang="en-US" baseline="0" dirty="0" smtClean="0"/>
              <a:t> all class so don’t worry if you don’t get it </a:t>
            </a:r>
          </a:p>
          <a:p>
            <a:r>
              <a:rPr lang="en-US" baseline="0" dirty="0" err="1" smtClean="0"/>
              <a:t>Barringer</a:t>
            </a:r>
            <a:r>
              <a:rPr lang="en-US" baseline="0" dirty="0" smtClean="0"/>
              <a:t> or SBA or online examples </a:t>
            </a:r>
          </a:p>
          <a:p>
            <a:r>
              <a:rPr lang="en-US" baseline="0" dirty="0" smtClean="0"/>
              <a:t>Coffee Shops in Corvallis </a:t>
            </a:r>
          </a:p>
          <a:p>
            <a:r>
              <a:rPr lang="en-US" baseline="0" dirty="0" smtClean="0"/>
              <a:t>12</a:t>
            </a:r>
          </a:p>
          <a:p>
            <a:r>
              <a:rPr lang="en-US" baseline="0" dirty="0" smtClean="0"/>
              <a:t>Campus </a:t>
            </a:r>
          </a:p>
          <a:p>
            <a:r>
              <a:rPr lang="en-US" baseline="0" dirty="0" smtClean="0"/>
              <a:t>Never seen on go out of business </a:t>
            </a:r>
          </a:p>
          <a:p>
            <a:endParaRPr lang="en-US" baseline="0" dirty="0" smtClean="0"/>
          </a:p>
          <a:p>
            <a:r>
              <a:rPr lang="en-US" baseline="0" dirty="0" smtClean="0"/>
              <a:t>Count </a:t>
            </a:r>
            <a:r>
              <a:rPr lang="en-US" baseline="0" dirty="0" err="1" smtClean="0"/>
              <a:t>starbucks</a:t>
            </a:r>
            <a:r>
              <a:rPr lang="en-US" baseline="0" dirty="0" smtClean="0"/>
              <a:t> </a:t>
            </a:r>
          </a:p>
          <a:p>
            <a:endParaRPr lang="en-US" baseline="0" dirty="0" smtClean="0"/>
          </a:p>
          <a:p>
            <a:r>
              <a:rPr lang="en-US" baseline="0" dirty="0" smtClean="0"/>
              <a:t>HARD to do </a:t>
            </a:r>
          </a:p>
          <a:p>
            <a:endParaRPr lang="en-US" baseline="0" dirty="0" smtClean="0"/>
          </a:p>
          <a:p>
            <a:r>
              <a:rPr lang="en-US" baseline="0" dirty="0" smtClean="0"/>
              <a:t>Dispensaries </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6</a:t>
            </a:fld>
            <a:endParaRPr lang="en-US" altLang="en-US"/>
          </a:p>
        </p:txBody>
      </p:sp>
    </p:spTree>
    <p:extLst>
      <p:ext uri="{BB962C8B-B14F-4D97-AF65-F5344CB8AC3E}">
        <p14:creationId xmlns:p14="http://schemas.microsoft.com/office/powerpoint/2010/main" val="3601451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financials </a:t>
            </a:r>
          </a:p>
          <a:p>
            <a:r>
              <a:rPr lang="en-US" dirty="0" smtClean="0"/>
              <a:t>Harder for </a:t>
            </a:r>
            <a:r>
              <a:rPr lang="en-US" smtClean="0"/>
              <a:t>small business </a:t>
            </a:r>
          </a:p>
          <a:p>
            <a:endParaRPr lang="en-US"/>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10</a:t>
            </a:fld>
            <a:endParaRPr lang="en-US" altLang="en-US"/>
          </a:p>
        </p:txBody>
      </p:sp>
    </p:spTree>
    <p:extLst>
      <p:ext uri="{BB962C8B-B14F-4D97-AF65-F5344CB8AC3E}">
        <p14:creationId xmlns:p14="http://schemas.microsoft.com/office/powerpoint/2010/main" val="1955558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Half.com was founded in 1999 by American entrepreneur Josh and Sunny </a:t>
            </a:r>
            <a:r>
              <a:rPr lang="en-US" dirty="0" err="1" smtClean="0"/>
              <a:t>Balijepalli</a:t>
            </a:r>
            <a:r>
              <a:rPr lang="en-US" smtClean="0"/>
              <a:t>.</a:t>
            </a:r>
            <a:r>
              <a:rPr lang="en-US" baseline="0" smtClean="0"/>
              <a:t> </a:t>
            </a:r>
            <a:r>
              <a:rPr lang="en-US" smtClean="0"/>
              <a:t>As </a:t>
            </a:r>
            <a:r>
              <a:rPr lang="en-US" dirty="0" smtClean="0"/>
              <a:t>an advertising gimmick, in December of the same year, the company paid the town of Halfway, Oregon US$100,000 and donated 20 new computers to change its name to "Half.com, Oregon" for a year.</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11</a:t>
            </a:fld>
            <a:endParaRPr lang="en-US" altLang="en-US"/>
          </a:p>
        </p:txBody>
      </p:sp>
    </p:spTree>
    <p:extLst>
      <p:ext uri="{BB962C8B-B14F-4D97-AF65-F5344CB8AC3E}">
        <p14:creationId xmlns:p14="http://schemas.microsoft.com/office/powerpoint/2010/main" val="3826606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55575"/>
            <a:ext cx="1477962"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smtClean="0"/>
              <a:t>Click icon to add picture</a:t>
            </a:r>
            <a:endParaRPr lang="en-US" noProof="0" dirty="0" smtClean="0"/>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smtClean="0"/>
              <a:t>Click icon to add picture</a:t>
            </a:r>
            <a:endParaRPr lang="en-US" noProof="0" dirty="0" smtClean="0"/>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smtClean="0"/>
              <a:t>Click icon to add picture</a:t>
            </a:r>
            <a:endParaRPr lang="en-US" noProof="0" dirty="0" smtClean="0"/>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smtClean="0"/>
              <a:t>Click icon to add picture</a:t>
            </a:r>
            <a:endParaRPr lang="en-US" noProof="0" dirty="0" smtClean="0"/>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smtClean="0"/>
              <a:t>Click icon to add picture</a:t>
            </a:r>
            <a:endParaRPr lang="en-US" noProof="0" dirty="0" smtClean="0"/>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September 23, 2017</a:t>
            </a:fld>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a:p>
        </p:txBody>
      </p:sp>
      <p:sp>
        <p:nvSpPr>
          <p:cNvPr id="9"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September 23, 2017</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September 23, 2017</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September 23, 2017</a:t>
            </a:fld>
            <a:endParaRPr lang="en-US" altLang="en-US"/>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a:p>
        </p:txBody>
      </p:sp>
      <p:sp>
        <p:nvSpPr>
          <p:cNvPr id="9" name="Footer Placeholder 8"/>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September 23, 2017</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a:p>
        </p:txBody>
      </p:sp>
      <p:sp>
        <p:nvSpPr>
          <p:cNvPr id="7" name="Footer Placeholder 9"/>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September 23, 2017</a:t>
            </a:fld>
            <a:endParaRPr lang="en-US" altLang="en-US"/>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a:p>
        </p:txBody>
      </p:sp>
      <p:sp>
        <p:nvSpPr>
          <p:cNvPr id="10"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September 23, 2017</a:t>
            </a:fld>
            <a:endParaRPr lang="en-US" altLang="en-US"/>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a:p>
        </p:txBody>
      </p:sp>
      <p:sp>
        <p:nvSpPr>
          <p:cNvPr id="4"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September 23, 2017</a:t>
            </a:fld>
            <a:endParaRPr lang="en-US" altLang="en-US"/>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a:p>
        </p:txBody>
      </p:sp>
    </p:spTree>
    <p:extLst>
      <p:ext uri="{BB962C8B-B14F-4D97-AF65-F5344CB8AC3E}">
        <p14:creationId xmlns:p14="http://schemas.microsoft.com/office/powerpoint/2010/main"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September 23, 2017</a:t>
            </a:fld>
            <a:endParaRPr lang="en-US" altLang="en-US"/>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a:p>
        </p:txBody>
      </p:sp>
      <p:sp>
        <p:nvSpPr>
          <p:cNvPr id="7"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September 23, 2017</a:t>
            </a:fld>
            <a:endParaRPr lang="en-US" altLang="en-US"/>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a:p>
        </p:txBody>
      </p:sp>
      <p:sp>
        <p:nvSpPr>
          <p:cNvPr id="10" name="Footer Placeholder 11"/>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September 23, 2017</a:t>
            </a:fld>
            <a:endParaRPr lang="en-US" altLang="en-US"/>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a:p>
        </p:txBody>
      </p:sp>
      <p:sp>
        <p:nvSpPr>
          <p:cNvPr id="9" name="Footer Placeholder 11"/>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smtClean="0"/>
              <a:t>Click icon to add picture</a:t>
            </a:r>
            <a:endParaRPr lang="en-US" noProof="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September 23, 2017</a:t>
            </a:fld>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a:p>
        </p:txBody>
      </p:sp>
      <p:sp>
        <p:nvSpPr>
          <p:cNvPr id="6"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September 23, 2017</a:t>
            </a:fld>
            <a:endParaRPr lang="en-US" altLang="en-US"/>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a:p>
        </p:txBody>
      </p:sp>
      <p:sp>
        <p:nvSpPr>
          <p:cNvPr id="5" name="Footer Placeholder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September 23, 2017</a:t>
            </a:fld>
            <a:endParaRPr lang="en-US" altLang="en-US"/>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a:p>
        </p:txBody>
      </p:sp>
      <p:sp>
        <p:nvSpPr>
          <p:cNvPr id="6"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September 23, 2017</a:t>
            </a:fld>
            <a:endParaRPr lang="en-US" altLang="en-US"/>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a:p>
        </p:txBody>
      </p:sp>
      <p:sp>
        <p:nvSpPr>
          <p:cNvPr id="7" name="Footer Placeholder 1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September 23, 2017</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a:p>
        </p:txBody>
      </p:sp>
      <p:sp>
        <p:nvSpPr>
          <p:cNvPr id="7"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September 23, 2017</a:t>
            </a:fld>
            <a:endParaRPr lang="en-US" altLang="en-US"/>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a:p>
        </p:txBody>
      </p:sp>
      <p:pic>
        <p:nvPicPr>
          <p:cNvPr id="1032" name="Picture 7"/>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0280650" y="5776913"/>
            <a:ext cx="164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apple.com/pr/bios/"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3600" b="1" dirty="0" smtClean="0"/>
          </a:p>
          <a:p>
            <a:pPr marL="0" indent="0" algn="ctr">
              <a:buNone/>
            </a:pPr>
            <a:endParaRPr lang="en-US" sz="3600" b="1" dirty="0"/>
          </a:p>
          <a:p>
            <a:pPr marL="0" indent="0" algn="ctr">
              <a:buNone/>
            </a:pPr>
            <a:r>
              <a:rPr lang="en-US" sz="3600" b="1" dirty="0" smtClean="0"/>
              <a:t>Business Plan Walk Through</a:t>
            </a:r>
            <a:endParaRPr lang="en-US" sz="3600" b="1" dirty="0"/>
          </a:p>
        </p:txBody>
      </p:sp>
      <p:sp>
        <p:nvSpPr>
          <p:cNvPr id="4" name="Date Placeholder 3"/>
          <p:cNvSpPr>
            <a:spLocks noGrp="1"/>
          </p:cNvSpPr>
          <p:nvPr>
            <p:ph type="dt" sz="half" idx="10"/>
          </p:nvPr>
        </p:nvSpPr>
        <p:spPr/>
        <p:txBody>
          <a:bodyPr/>
          <a:lstStyle/>
          <a:p>
            <a:pPr>
              <a:defRPr/>
            </a:pPr>
            <a:fld id="{1AF01379-2F4D-4E5D-B507-8B5868FC1D5D}" type="datetime4">
              <a:rPr lang="en-US" altLang="en-US" smtClean="0"/>
              <a:pPr>
                <a:defRPr/>
              </a:pPr>
              <a:t>September 23, 2017</a:t>
            </a:fld>
            <a:endParaRPr lang="en-US" altLang="en-US"/>
          </a:p>
        </p:txBody>
      </p:sp>
      <p:sp>
        <p:nvSpPr>
          <p:cNvPr id="5" name="Slide Number Placeholder 4"/>
          <p:cNvSpPr>
            <a:spLocks noGrp="1"/>
          </p:cNvSpPr>
          <p:nvPr>
            <p:ph type="sldNum" sz="quarter" idx="11"/>
          </p:nvPr>
        </p:nvSpPr>
        <p:spPr/>
        <p:txBody>
          <a:bodyPr/>
          <a:lstStyle/>
          <a:p>
            <a:pPr>
              <a:defRPr/>
            </a:pPr>
            <a:fld id="{107CD084-5612-4A41-99D7-945B78B2AE18}" type="slidenum">
              <a:rPr lang="en-US" altLang="en-US" smtClean="0"/>
              <a:pPr>
                <a:defRPr/>
              </a:pPr>
              <a:t>0</a:t>
            </a:fld>
            <a:endParaRPr lang="en-US" altLang="en-US"/>
          </a:p>
        </p:txBody>
      </p:sp>
    </p:spTree>
    <p:extLst>
      <p:ext uri="{BB962C8B-B14F-4D97-AF65-F5344CB8AC3E}">
        <p14:creationId xmlns:p14="http://schemas.microsoft.com/office/powerpoint/2010/main" val="46736038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4: Market Analysis </a:t>
            </a:r>
          </a:p>
          <a:p>
            <a:pPr marL="0" indent="0">
              <a:buNone/>
            </a:pPr>
            <a:r>
              <a:rPr lang="en-US" dirty="0"/>
              <a:t>The market analysis breaks the industry into segments and zeros in on the specific segment (or target market) to which the firm will try to appeal.</a:t>
            </a:r>
          </a:p>
          <a:p>
            <a:pPr marL="0" indent="0">
              <a:buNone/>
            </a:pPr>
            <a:r>
              <a:rPr lang="en-US" dirty="0"/>
              <a:t>Items to include in this section:</a:t>
            </a:r>
          </a:p>
          <a:p>
            <a:pPr>
              <a:buFont typeface="Wingdings" panose="05000000000000000000" pitchFamily="2" charset="2"/>
              <a:buChar char="§"/>
            </a:pPr>
            <a:r>
              <a:rPr lang="en-US" dirty="0"/>
              <a:t>Market segmentation and target market selection</a:t>
            </a:r>
          </a:p>
          <a:p>
            <a:pPr>
              <a:buFont typeface="Wingdings" panose="05000000000000000000" pitchFamily="2" charset="2"/>
              <a:buChar char="§"/>
            </a:pPr>
            <a:r>
              <a:rPr lang="en-US" dirty="0"/>
              <a:t>Buyer behavior</a:t>
            </a:r>
          </a:p>
          <a:p>
            <a:pPr>
              <a:buFont typeface="Wingdings" panose="05000000000000000000" pitchFamily="2" charset="2"/>
              <a:buChar char="§"/>
            </a:pPr>
            <a:r>
              <a:rPr lang="en-US" dirty="0"/>
              <a:t>Competitor analysis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23,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a:p>
        </p:txBody>
      </p:sp>
      <p:sp>
        <p:nvSpPr>
          <p:cNvPr id="7" name="Rectangle 5"/>
          <p:cNvSpPr>
            <a:spLocks noChangeArrowheads="1"/>
          </p:cNvSpPr>
          <p:nvPr/>
        </p:nvSpPr>
        <p:spPr bwMode="auto">
          <a:xfrm>
            <a:off x="6398875" y="909637"/>
            <a:ext cx="4800600" cy="4648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400"/>
          </a:p>
        </p:txBody>
      </p:sp>
      <p:sp>
        <p:nvSpPr>
          <p:cNvPr id="8" name="TextBox 11"/>
          <p:cNvSpPr txBox="1">
            <a:spLocks noChangeArrowheads="1"/>
          </p:cNvSpPr>
          <p:nvPr/>
        </p:nvSpPr>
        <p:spPr bwMode="auto">
          <a:xfrm>
            <a:off x="6475075" y="909637"/>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2400" dirty="0"/>
              <a:t>Key Insights</a:t>
            </a:r>
          </a:p>
        </p:txBody>
      </p:sp>
      <p:sp>
        <p:nvSpPr>
          <p:cNvPr id="9" name="TextBox 12"/>
          <p:cNvSpPr txBox="1">
            <a:spLocks noChangeArrowheads="1"/>
          </p:cNvSpPr>
          <p:nvPr/>
        </p:nvSpPr>
        <p:spPr bwMode="auto">
          <a:xfrm>
            <a:off x="6475075" y="1366837"/>
            <a:ext cx="48006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buFont typeface="Arial" panose="020B0604020202020204" pitchFamily="34" charset="0"/>
              <a:buChar char="•"/>
            </a:pPr>
            <a:r>
              <a:rPr lang="en-US" altLang="en-US" sz="2400" dirty="0"/>
              <a:t> Most start-ups do not service their</a:t>
            </a:r>
          </a:p>
          <a:p>
            <a:pPr eaLnBrk="1" hangingPunct="1"/>
            <a:r>
              <a:rPr lang="en-US" altLang="en-US" sz="2400" dirty="0"/>
              <a:t>  entire industry.  Instead, they focus</a:t>
            </a:r>
          </a:p>
          <a:p>
            <a:pPr eaLnBrk="1" hangingPunct="1"/>
            <a:r>
              <a:rPr lang="en-US" altLang="en-US" sz="2400" dirty="0"/>
              <a:t>  on servicing a specific (target) </a:t>
            </a:r>
          </a:p>
          <a:p>
            <a:pPr eaLnBrk="1" hangingPunct="1"/>
            <a:r>
              <a:rPr lang="en-US" altLang="en-US" sz="2400" dirty="0"/>
              <a:t>  market within the industry.</a:t>
            </a:r>
          </a:p>
          <a:p>
            <a:pPr eaLnBrk="1" hangingPunct="1">
              <a:buFont typeface="Arial" panose="020B0604020202020204" pitchFamily="34" charset="0"/>
              <a:buChar char="•"/>
            </a:pPr>
            <a:r>
              <a:rPr lang="en-US" altLang="en-US" sz="2400" dirty="0"/>
              <a:t> It’s important to include a section in</a:t>
            </a:r>
          </a:p>
          <a:p>
            <a:pPr eaLnBrk="1" hangingPunct="1"/>
            <a:r>
              <a:rPr lang="en-US" altLang="en-US" sz="2400" dirty="0"/>
              <a:t>  the market analysis that deals with</a:t>
            </a:r>
          </a:p>
          <a:p>
            <a:pPr eaLnBrk="1" hangingPunct="1"/>
            <a:r>
              <a:rPr lang="en-US" altLang="en-US" sz="2400" dirty="0"/>
              <a:t>  the behavior of the consumers in the</a:t>
            </a:r>
          </a:p>
          <a:p>
            <a:pPr eaLnBrk="1" hangingPunct="1"/>
            <a:r>
              <a:rPr lang="en-US" altLang="en-US" sz="2400" dirty="0"/>
              <a:t>  market.  The more a start-up knows</a:t>
            </a:r>
          </a:p>
          <a:p>
            <a:pPr eaLnBrk="1" hangingPunct="1"/>
            <a:r>
              <a:rPr lang="en-US" altLang="en-US" sz="2400" dirty="0"/>
              <a:t>  about the consumers in its target </a:t>
            </a:r>
          </a:p>
          <a:p>
            <a:pPr eaLnBrk="1" hangingPunct="1"/>
            <a:r>
              <a:rPr lang="en-US" altLang="en-US" sz="2400" dirty="0"/>
              <a:t>  market, the more it can tailor its </a:t>
            </a:r>
          </a:p>
          <a:p>
            <a:pPr eaLnBrk="1" hangingPunct="1"/>
            <a:r>
              <a:rPr lang="en-US" altLang="en-US" sz="2400" dirty="0"/>
              <a:t>  products or services appropriately. </a:t>
            </a:r>
          </a:p>
          <a:p>
            <a:pPr eaLnBrk="1" hangingPunct="1"/>
            <a:r>
              <a:rPr lang="en-US" altLang="en-US" sz="2400" dirty="0"/>
              <a:t>  </a:t>
            </a:r>
          </a:p>
          <a:p>
            <a:pPr eaLnBrk="1" hangingPunct="1"/>
            <a:r>
              <a:rPr lang="en-US" altLang="en-US" sz="2400" dirty="0"/>
              <a:t>  </a:t>
            </a:r>
          </a:p>
        </p:txBody>
      </p:sp>
    </p:spTree>
    <p:extLst>
      <p:ext uri="{BB962C8B-B14F-4D97-AF65-F5344CB8AC3E}">
        <p14:creationId xmlns:p14="http://schemas.microsoft.com/office/powerpoint/2010/main" val="40272230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5</a:t>
            </a:r>
            <a:r>
              <a:rPr lang="en-US" b="1" dirty="0"/>
              <a:t>: The Economics of the </a:t>
            </a:r>
            <a:r>
              <a:rPr lang="en-US" b="1" dirty="0" smtClean="0"/>
              <a:t>Business</a:t>
            </a:r>
          </a:p>
          <a:p>
            <a:pPr marL="0" indent="0">
              <a:buNone/>
            </a:pPr>
            <a:r>
              <a:rPr lang="en-US" sz="1800" dirty="0"/>
              <a:t>This section addresses the basic logic of how profits are earned in the business and how many units of a business’s profits must be sold for the business to “break even” and then start earning a profit.</a:t>
            </a:r>
          </a:p>
          <a:p>
            <a:pPr marL="0" indent="0">
              <a:buNone/>
            </a:pPr>
            <a:r>
              <a:rPr lang="en-US" sz="1800" dirty="0"/>
              <a:t>Items to include in this section:</a:t>
            </a:r>
          </a:p>
          <a:p>
            <a:pPr>
              <a:buFont typeface="Wingdings" panose="05000000000000000000" pitchFamily="2" charset="2"/>
              <a:buChar char="§"/>
            </a:pPr>
            <a:r>
              <a:rPr lang="en-US" sz="1800" dirty="0"/>
              <a:t>Revenue drivers and profit margins</a:t>
            </a:r>
          </a:p>
          <a:p>
            <a:pPr>
              <a:buFont typeface="Wingdings" panose="05000000000000000000" pitchFamily="2" charset="2"/>
              <a:buChar char="§"/>
            </a:pPr>
            <a:r>
              <a:rPr lang="en-US" sz="1800" dirty="0"/>
              <a:t>Fixed and variable costs</a:t>
            </a:r>
          </a:p>
          <a:p>
            <a:pPr>
              <a:buFont typeface="Wingdings" panose="05000000000000000000" pitchFamily="2" charset="2"/>
              <a:buChar char="§"/>
            </a:pPr>
            <a:r>
              <a:rPr lang="en-US" sz="1800" dirty="0"/>
              <a:t>Operating leverage and its implications</a:t>
            </a:r>
          </a:p>
          <a:p>
            <a:pPr>
              <a:buFont typeface="Wingdings" panose="05000000000000000000" pitchFamily="2" charset="2"/>
              <a:buChar char="§"/>
            </a:pPr>
            <a:r>
              <a:rPr lang="en-US" sz="1800" dirty="0"/>
              <a:t>Start-up costs</a:t>
            </a:r>
          </a:p>
          <a:p>
            <a:pPr>
              <a:buFont typeface="Wingdings" panose="05000000000000000000" pitchFamily="2" charset="2"/>
              <a:buChar char="§"/>
            </a:pPr>
            <a:r>
              <a:rPr lang="en-US" sz="1800" dirty="0"/>
              <a:t>Break-even chart and calculations</a:t>
            </a:r>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23,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a:p>
        </p:txBody>
      </p:sp>
      <p:sp>
        <p:nvSpPr>
          <p:cNvPr id="3" name="AutoShape 2" descr="data:image/jpeg;base64,/9j/4AAQSkZJRgABAQAAAQABAAD/2wCEAAkGBxMQEBIQEBQWFQ8REBEVEBQUFhQXEBUUFBIXFhQRExUYHSogGBolGxQUITEhJTU3MS4uFx8zRDMsNygtOjcBCgoKBQUFDgUFDisZExkrKysrKysrKysrKysrKysrKysrKysrKysrKysrKysrKysrKysrKysrKysrKysrKysrK//AABEIAJ4BPwMBIgACEQEDEQH/xAAbAAEAAgMBAQAAAAAAAAAAAAAABAUBAgYDB//EAD0QAAICAQICBggDBwQCAwAAAAECAAMRBBIhMQUTFEFR0QYiMlNUYZKTFUJxIzRSgYORsmJ0scNjsySCof/EABQBAQAAAAAAAAAAAAAAAAAAAAD/xAAUEQEAAAAAAAAAAAAAAAAAAAAA/9oADAMBAAIRAxEAPwD7jERAREQEREBETUOPEQNoiY3DxgZiYDA8jMwETGYDA8jAzERAREQEREBERAREQETBYDmYBgZiYJjcPGBmJgmMwMxMZhmA5mBmIzEBERAREQEREBERAREQETwt1AV0Q5y+7b4eqMnM94GCJx6dGtVqL3qo2oL9LsdUG4VdRstNPzB4H5EnjOxmMQOK1F/SCVW4W1r2CdXtCFARprCMg8s2Km4DvbuBnvrtFY2h1qCtt9uptatdvrENYpDAfyJ/lOuxGIHLajRXVOeoADPRaRYlKKq2mykVK3ftwDu+S554nlZrNaVYqlgsWjcibKyrt1bb0ZywAcWcu4jb3EkddiMQOPs0N7aS8Ij5fpBLSj4Wy3Ti6tra+72qw64OM5x3yVrBYuW0dTVrZXaWIrCsb1Rez5Q8k9tScdy8ccZ02IxA5K+zW9YuQ+1b341qNpQ06gKrIeLbX6njnDDaeBJAvuhGtNI68Yt3OG8CAxww4AgEYwCMyeRAEDMREBERARIeu6Rrp2ixsb2AHBiBkhQWIGFGSBk8MkTyHTVJyA+SCFAAJZiWZfUA9virDh/CYFjEiduQiplO5biBWy8QcoXB/TCmSxAoPTDo8W0ZFfWWrZTtwoLBevrazGe7anH9JX6pNUuUqV0rW1srWqheqGpqZDSeeTX1u4eO7l6s67EYgcgramzVViyqzqa9SjqzKvq/vSMcqfZ29Qf/AL9/Ge3SfRdi6i1qq92nvQX3Y2bu06cAVhQ3As+KufD9ic+1OpxGIHF3Nrba7lYW4FGpKKa6iLH9XqkcMpzkM3Dh7Mz0iNTdZtKXCpNRS6sETcorv4vXwOfUYEcCcDxzjs8RiBxNdesR2Yq4e1dOttqIjPuWq7bZtztOGNe7HDj4Zxba/Tt2quy2traOzsgAUMK7iwLMyZ/MvDdxxgjIzOg2xiBymNUma6VNaVkpUpUNWKBQvVkbTkuLPVIzy3cPZmq2a0bm22bi1B2HDLt6kixEfbhW3jOSMHAB25yOtxGIATMRAREQEREBERmAiIgQNZ+8af8Arf4SfIGs/eNP/W/wk+AiIgIiICIiAiIgIiICIiAiIgVnTGnts2LWKzXuDWB2YE7WDKBtU5GRnHfgCU9Xo26vp33qTo+FI4jepNgPWHHA7bByzxB8Z1eJiBSVaLqKtFTncUuAJxgE9TaSQO4ZJl4JX9J+3pv9wP8A02ywEBERAREQEREBERAQZgmV2s1539TQA12BuJz1dQIyGsI78clHE/IcYHtrteKsLgtY+errX22xzPHgFHex4D+YkpGJHEYOOI+ci6HQCrLEl7Xx1ljY3tjkPBVGeCjgP7yZAREQEREDWwnBxjOOGeWfnOUb0mtAtBVN9C6yx8rYhKafqiF2NxUsLcg5IwFP5uHVWpuUqeRBBwSDgjHAjiJBs6GpYAMmcZ4ksWOQoYOxOXBCJkHOdo8IFd0v6QNS74XNdNWkss4Euw1N7UgJx4FdhPHnnHCRafSW5mrq21iy3TLqQfWKBGqduqPHi25QM+BJxwl2nQ9QbcRuYOWyzMeJsNgB48QrMSAeXdiajoKjbtFYA4YwWyAFKhQc5C7WYbeWCYHlVqhc2iuAwLa2cA8wHqDAH+8uJXalQL9MBwA60ADkB1fKWIgIiICIiAiIgIiICIiAiIgIiIEDpPWtU2nCgEW3its5yAa3bK/PKDn4ynbp64ag6d0CO96V07lJHVslr9cWVyHBFLDHqkEjPz6DU6RbChcZNbh04kYYAjPD5Mf7yOOiKsEbTxIO4s5cEEkbXJyoG5uA8TAhU63tFWiuIwXuBIHEA9TaCAe8ZzLwSs1lK19lRAFRb1CqOQApsAAlmICIiAiIgIiICYM8771rUu5CooJZjwAA8ZWCt9VxcNXpu5DkW3Dxs70T/RzPfgZEDNmrfUErpztqHB7x3nvWjPBj4vyHzOcT9HpEqQJWMKM+JJJ4liTxYk8STxM9kQAAAAADAA4AAdwE2gIiICIiAiIgInlqsbGzuxtbO3O/GDnbjjn9Jwx0jMjGiq5a2q1nU1mu2vqtQ4o6jCsAR7Ltu5As/HjA77MTjuk1vutZqQ+4LpU07lGCpdVrLBqmII4KU2cTwZRwzIVOiuHV7q7eoGmRbUw5c6rs9gazHNuJA3DgWIOeGYHXaz940/8AW/wlhKbTq4OiFpzaK2Fp8XFIDn++ZcwEREBERAREQEREBERAREQEREDGZmVPTaMX0hUMQurUttBIC9VYMtj8uSOfynN1aO/fpy6Oa1P/AM8FWItbfdhlA9sbircPylfDEDq+k/b03+4H/ptk8Sg0ddi0aBbc9YLFDbjlh+xswGPeQMAy/EBERAREGAkXX65aVBbJLHaiLxd2/hQd5/458p467pDaRVWu+9hkJnAUfx2t+RefzPcCZnQ9H7GNtjb72GGfGABnOytfyr/+nvJgeWn0b2OLdRjKnNVQ411+DH+Oz58hyHibMCBMwEREBERAREQEREBMYgyos9Iqgiv62CL2Pq8VShwlrsM8ACR8/lAt8RiV2r6Zrqs6t85AqLkY2oLbDXUznPAM4I/lIyek1RAIDlmVXRNvrtWyFxaAT7O1W58cjGMkQJes/eNP/W/wlhKnV6pDbpbNy7GFhViQAQ1YI4n5Sb26r3ifWvnAkxI3b6veJ9ax2+r3ifWsCTEjdvq94n1rHb6veJ9awJMSN2+r3ifWsdvq94n1rAkxI3b6veJ9ax2+r3ifWsCTEjdvq94n1rHb6veJ9awJMSN2+r3ifWs2r1aMcK6k+AYE/wBoHvERAYmMTMpq/SSpi6oCxS7qRtKHfaN26tfWyCAjE7scB3wJXSft6b/cf9NsniVN+qW4aS1DlHvVlPLgabOY7jLYQERNLHCgkkAAEkngABzJMDYmVl2sexjVp+44suPGuvxVR+ez5ch3+B8t76v2Ca9L3uMrbcP/AB96J/q5nuwME2mnoVFCooVVGFUDCgeAAgeWh0S1KQuSWOXZjl3b+J27z/wOAwJKiICIiAiIgIiICIiAiIgDOes9Gsps6ziU1lbnaONeru6xwBngRjAPzPCdDEDn9R6OG4ubnBWwVJYqqQGqo1D20KOPA4fDHv7sTzT0XKlHFv7VKVoViox1K1sgUjPFsvuz4qOGJ0kQKazQVo2jp2g11q6oGAIwlQUc+/Ak/wDD6fdV/QvlPLWfvGn/AK3+EnwIv4dT7qv6F8o/DqfdV/QvlJUQIv4dT7qv6F8o/DqfdV/QvlJUQIv4dT7qv6F8o/DqfdV/QvlJUQIv4dT7qv6F8o/DqfdV/QvlJUQIv4dT7qv6F8o/DqfdV/QvlJUQIv4dT7qv6F8pvXo61OVRFPiFUH+4E94gIiIGDKO3oAvauoZ17QjoUYV4XCdaoDruyx23OM5l7EClGiFCaOlSSK7guTzP7G3JP6njLoSB0n7em/3H/TbNtfrxVhQC9r56utfabxJPJVHex4D9cQPXWaxKkLucDgB3kk8lVRxZj3AcTICaRtQQ9421A5Sj59z39zEdych8zjHto9Cd/XXkNdx2gZ6uoH8tYPf4seJ+Q4SwAgBMxEBERAREQEREBERAREQEREBERAREGBX9Io/WU2Im/YbNw3BT6y4BGZntd3w7fcr85TdM9J3JqWRCQqfh3VLjhZ1+revUDHM7UC8vZzmdQIEDtd3w7fcr847Zd8O33K/OT5zXpB0lbVZaKm9no+yxVwpw62BesxjJwCeHLhAtu2XfDn7lfnHa7vh2+5X5yP0BqWc6hWO5KtSUpc4O6vqqmzkc8O7rn/T8pbwIHbLvhz9yvzjtl3w5+5X5yD6Q6oo1IXUCqw2JtQtWFdRYvW794JI2kqMY4sPljx9GukLbWHWMTu0tVtoOP2VzWOGqGB3Y24/8fiTAtO13fDt9yvzjtl3w5+5X5yfKv0hZ+ofqrOrt2t1Z3IuWCkgbmUjuzy7vCB69su+HP3K/OO13fDt9yvzlH0X0tbZdXkt697I1bAKVpGjW1bGXGQd5H3MdwnVCBB7Xd8OfuV+c3o1FjNhqSq97F0OP5A5m+vvNdbOqsxAGFUEkknHIccePynGaLp7UOoJZty9TsDJsNrP0jbTaNhHECtU5ct2YHeRMCZgIiIFX09VaVrbTqrWV3K2HOBjY6lvnjdnHDOOYnjoa7KsnqHax8dZY1lW9scs4PADjhRwEi+k/SNtTkVsV26ayysYH7W0W1qtXEceBxgc+s8QJ0YgQe13fDt9yvzjtd3w7fcr85PlH03rrK76lqOd2m1jCvC4d61rNfdn8x5eP6QJvbLvh2+5X5x2u74dvuV+cg+jesew2BnNiKmnZbDt9t6gbEyoA54bHdv8ADEvYEDtd3w7fcr847Xd8O33K/OQvSjUmusbdQKLCSKsmpVZ+By5sHFAMkgd3zxI/Q3SNtmoCs2VddYbFwMV9VqVSnHeMoT+uMwLXtd3w7fcr847Zd8O33K/OT5E6SP7NgH2E4Cncqkk8lDMDjPKB59su+HP3K/OO2XfDt9yvznN9GdLahjRvZus36OsoQg6xXpY3XEAY9oOcrwxWMczOzgQO13fDt9yvzm1WpsLANSVU823ocfyBzPfV2lEZwpYqpIVRlmx3AeM4e/p7UbLirOHqr1717qym+6qyvqaArDLLhyuOZz4iB30REBERAREQEREDzaoEgkDI5HHEfoe6bzMQE0NYznHHlnA5eE3iBolYUYAwByA4CbxKn0rtdNHe9TMrom4MvtABgWP8lzAsnpDcSASOWQOH6TK1gZwMZOTjvPiZzeu6ZNVhaplsrsautCz5qVhRdaxGOZ9RM/qJC03pU7MxUJtJsOHs5kaHT3ogY4CcbW+knxgdpNLKg2MgHByMgHB8RI3ROs6+pbcEbt2QQQQVYqQQe8EH5fMiTIGgrGc444xnvx4Zm8RATz6kZBwOHLgOGeeJ6RAREQEREDRqgcEjODkZA4HxE2AmYgJqUBOccRyPfNogaV1heQwPAf8AM3iQenC4015qJFootNZX2g4QlSvzziBLsqDe0AccsgGFrAJIAyefDif18ZzLdMlVrtqcWK1ejrOX9TffcE3HH5sHOPl3SPp/Sd3ekjYBb2frcsSgFmm1D4X+E76VGeOc8swOxmllYYYYAjhwIyOEg9BdIHUVCxl2tkqy/wAJHMZBIPPmCQeBljA06oZBxxAwD348MzeIgDPNqQeYHPPIc/H9Z6RAREQEREBERAREQEREBERATBEzEDG0TG0TaIGAJmIgIiICIiAiIgIiICIiAiIgIiIGNsbZmIGAJmIgIiICIiAiIgIiIH//2Q=="/>
          <p:cNvSpPr>
            <a:spLocks noChangeAspect="1" noChangeArrowheads="1"/>
          </p:cNvSpPr>
          <p:nvPr/>
        </p:nvSpPr>
        <p:spPr bwMode="auto">
          <a:xfrm>
            <a:off x="155575" y="-1143000"/>
            <a:ext cx="4810125" cy="2381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http://www.cliffsnotes.com/more-subjects/accounting/accounting-principles-ii/cost-volume-profit-relationships/%7E/media/6A69B05F5E5A4A25AA1F4CDF4CB2CD80.ash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635" y="1552575"/>
            <a:ext cx="481012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6847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6: Marketing Plan</a:t>
            </a:r>
          </a:p>
          <a:p>
            <a:pPr marL="0" indent="0">
              <a:buNone/>
            </a:pPr>
            <a:r>
              <a:rPr lang="en-US" dirty="0"/>
              <a:t>The marketing plan focuses on how the business will market and sell its product or service.</a:t>
            </a:r>
          </a:p>
          <a:p>
            <a:pPr marL="0" indent="0">
              <a:buNone/>
            </a:pPr>
            <a:r>
              <a:rPr lang="en-US" dirty="0"/>
              <a:t>Items to include in this section:</a:t>
            </a:r>
          </a:p>
          <a:p>
            <a:pPr>
              <a:buFont typeface="Wingdings" panose="05000000000000000000" pitchFamily="2" charset="2"/>
              <a:buChar char="§"/>
            </a:pPr>
            <a:r>
              <a:rPr lang="en-US" dirty="0"/>
              <a:t>Overall marketing strategy</a:t>
            </a:r>
          </a:p>
          <a:p>
            <a:pPr>
              <a:buFont typeface="Wingdings" panose="05000000000000000000" pitchFamily="2" charset="2"/>
              <a:buChar char="§"/>
            </a:pPr>
            <a:r>
              <a:rPr lang="en-US" dirty="0"/>
              <a:t>Product, price, promotions, and distribution</a:t>
            </a:r>
          </a:p>
          <a:p>
            <a:pPr>
              <a:buFont typeface="Wingdings" panose="05000000000000000000" pitchFamily="2" charset="2"/>
              <a:buChar char="§"/>
            </a:pPr>
            <a:r>
              <a:rPr lang="en-US" dirty="0"/>
              <a:t>Sales process (or Cycle)</a:t>
            </a:r>
          </a:p>
          <a:p>
            <a:pPr>
              <a:buFont typeface="Wingdings" panose="05000000000000000000" pitchFamily="2" charset="2"/>
              <a:buChar char="§"/>
            </a:pPr>
            <a:r>
              <a:rPr lang="en-US" dirty="0"/>
              <a:t>Sales tactics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23,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11</a:t>
            </a:fld>
            <a:endParaRPr lang="en-US" altLang="en-US"/>
          </a:p>
        </p:txBody>
      </p:sp>
      <p:pic>
        <p:nvPicPr>
          <p:cNvPr id="3074" name="Picture 2" descr="http://cdn.creativeguerrillamarketing.com/wp-content/uploads/HLIC/aec6f4090175e1bd61d7a6f28e64b28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941" y="1371600"/>
            <a:ext cx="4075813" cy="3056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1109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7: Design and Development Plan</a:t>
            </a:r>
          </a:p>
          <a:p>
            <a:pPr marL="0" indent="0">
              <a:buNone/>
            </a:pPr>
            <a:r>
              <a:rPr lang="en-US" sz="2000" dirty="0"/>
              <a:t>If you’re developing a completely new product or service, you need to include a section in your business plan that focuses on the status of your development efforts.</a:t>
            </a:r>
          </a:p>
          <a:p>
            <a:pPr marL="0" indent="0">
              <a:buNone/>
            </a:pPr>
            <a:r>
              <a:rPr lang="en-US" sz="2000" dirty="0"/>
              <a:t>Items to include in this section:</a:t>
            </a:r>
          </a:p>
          <a:p>
            <a:pPr>
              <a:buFont typeface="Wingdings" panose="05000000000000000000" pitchFamily="2" charset="2"/>
              <a:buChar char="§"/>
            </a:pPr>
            <a:r>
              <a:rPr lang="en-US" sz="2000" dirty="0"/>
              <a:t>Development status and tasks</a:t>
            </a:r>
          </a:p>
          <a:p>
            <a:pPr>
              <a:buFont typeface="Wingdings" panose="05000000000000000000" pitchFamily="2" charset="2"/>
              <a:buChar char="§"/>
            </a:pPr>
            <a:r>
              <a:rPr lang="en-US" sz="2000" dirty="0"/>
              <a:t>Challenges and risks</a:t>
            </a:r>
          </a:p>
          <a:p>
            <a:pPr>
              <a:buFont typeface="Wingdings" panose="05000000000000000000" pitchFamily="2" charset="2"/>
              <a:buChar char="§"/>
            </a:pPr>
            <a:r>
              <a:rPr lang="en-US" sz="2000" dirty="0"/>
              <a:t>Projected development costs</a:t>
            </a:r>
          </a:p>
          <a:p>
            <a:pPr>
              <a:buFont typeface="Wingdings" panose="05000000000000000000" pitchFamily="2" charset="2"/>
              <a:buChar char="§"/>
            </a:pPr>
            <a:r>
              <a:rPr lang="en-US" sz="2000" dirty="0"/>
              <a:t>Proprietary issues (patents, trademarks, copyrights, licenses, brand names)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23,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12</a:t>
            </a:fld>
            <a:endParaRPr lang="en-US" altLang="en-US"/>
          </a:p>
        </p:txBody>
      </p:sp>
    </p:spTree>
    <p:extLst>
      <p:ext uri="{BB962C8B-B14F-4D97-AF65-F5344CB8AC3E}">
        <p14:creationId xmlns:p14="http://schemas.microsoft.com/office/powerpoint/2010/main" val="33245379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8: Operations Plan</a:t>
            </a:r>
          </a:p>
          <a:p>
            <a:pPr marL="0" indent="0">
              <a:buNone/>
            </a:pPr>
            <a:r>
              <a:rPr lang="en-US" sz="2000" dirty="0"/>
              <a:t>Operations Plan</a:t>
            </a:r>
          </a:p>
          <a:p>
            <a:pPr marL="0" indent="0">
              <a:buNone/>
            </a:pPr>
            <a:r>
              <a:rPr lang="en-US" sz="2000" dirty="0"/>
              <a:t>Outlines how your business will be run and how your product or service will be produced.</a:t>
            </a:r>
          </a:p>
          <a:p>
            <a:pPr marL="0" indent="0">
              <a:buNone/>
            </a:pPr>
            <a:r>
              <a:rPr lang="en-US" sz="2000" dirty="0"/>
              <a:t>A useful way to illustrate how your business will be run is to describe it in terms of “back stage” (unseen to the customer) and “front stage” (seen by the customer) activities.</a:t>
            </a:r>
          </a:p>
          <a:p>
            <a:pPr marL="0" indent="0">
              <a:buNone/>
            </a:pPr>
            <a:r>
              <a:rPr lang="en-US" sz="2000" dirty="0"/>
              <a:t>Items to include in this section:</a:t>
            </a:r>
          </a:p>
          <a:p>
            <a:pPr>
              <a:buFont typeface="Wingdings" panose="05000000000000000000" pitchFamily="2" charset="2"/>
              <a:buChar char="§"/>
            </a:pPr>
            <a:r>
              <a:rPr lang="en-US" sz="2000" dirty="0"/>
              <a:t>General approach to operations</a:t>
            </a:r>
          </a:p>
          <a:p>
            <a:pPr>
              <a:buFont typeface="Wingdings" panose="05000000000000000000" pitchFamily="2" charset="2"/>
              <a:buChar char="§"/>
            </a:pPr>
            <a:r>
              <a:rPr lang="en-US" sz="2000" dirty="0"/>
              <a:t>Business location</a:t>
            </a:r>
          </a:p>
          <a:p>
            <a:pPr>
              <a:buFont typeface="Wingdings" panose="05000000000000000000" pitchFamily="2" charset="2"/>
              <a:buChar char="§"/>
            </a:pPr>
            <a:r>
              <a:rPr lang="en-US" sz="2000" dirty="0"/>
              <a:t>Facilities and equipment</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23,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13</a:t>
            </a:fld>
            <a:endParaRPr lang="en-US" altLang="en-US"/>
          </a:p>
        </p:txBody>
      </p:sp>
    </p:spTree>
    <p:extLst>
      <p:ext uri="{BB962C8B-B14F-4D97-AF65-F5344CB8AC3E}">
        <p14:creationId xmlns:p14="http://schemas.microsoft.com/office/powerpoint/2010/main" val="391604882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9: Management Team and Company Structure</a:t>
            </a:r>
          </a:p>
          <a:p>
            <a:pPr marL="0" indent="0">
              <a:buNone/>
            </a:pPr>
            <a:r>
              <a:rPr lang="en-US" sz="2000" dirty="0"/>
              <a:t>Management Team and Company Structure</a:t>
            </a:r>
          </a:p>
          <a:p>
            <a:pPr marL="0" indent="0">
              <a:buNone/>
            </a:pPr>
            <a:r>
              <a:rPr lang="en-US" sz="2000" dirty="0"/>
              <a:t>The management team of a new venture typically consists of the founder or founders and a handful of key management personnel.</a:t>
            </a:r>
          </a:p>
          <a:p>
            <a:pPr marL="0" indent="0">
              <a:buNone/>
            </a:pPr>
            <a:r>
              <a:rPr lang="en-US" sz="2000" dirty="0"/>
              <a:t>Items to include in this section:</a:t>
            </a:r>
          </a:p>
          <a:p>
            <a:pPr>
              <a:buFont typeface="Wingdings" panose="05000000000000000000" pitchFamily="2" charset="2"/>
              <a:buChar char="§"/>
            </a:pPr>
            <a:r>
              <a:rPr lang="en-US" sz="2000" dirty="0"/>
              <a:t>Management team</a:t>
            </a:r>
          </a:p>
          <a:p>
            <a:pPr>
              <a:buFont typeface="Wingdings" panose="05000000000000000000" pitchFamily="2" charset="2"/>
              <a:buChar char="§"/>
            </a:pPr>
            <a:r>
              <a:rPr lang="en-US" sz="2000" dirty="0"/>
              <a:t>Board of directors</a:t>
            </a:r>
          </a:p>
          <a:p>
            <a:pPr>
              <a:buFont typeface="Wingdings" panose="05000000000000000000" pitchFamily="2" charset="2"/>
              <a:buChar char="§"/>
            </a:pPr>
            <a:r>
              <a:rPr lang="en-US" sz="2000" dirty="0"/>
              <a:t>Board of advisers</a:t>
            </a:r>
          </a:p>
          <a:p>
            <a:pPr>
              <a:buFont typeface="Wingdings" panose="05000000000000000000" pitchFamily="2" charset="2"/>
              <a:buChar char="§"/>
            </a:pPr>
            <a:r>
              <a:rPr lang="en-US" sz="2000" dirty="0"/>
              <a:t>Company structure</a:t>
            </a:r>
          </a:p>
          <a:p>
            <a:pPr marL="0" indent="0">
              <a:buNone/>
            </a:pPr>
            <a:endParaRPr lang="en-US" b="1" dirty="0"/>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23,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14</a:t>
            </a:fld>
            <a:endParaRPr lang="en-US" altLang="en-US"/>
          </a:p>
        </p:txBody>
      </p:sp>
      <p:sp>
        <p:nvSpPr>
          <p:cNvPr id="3" name="TextBox 2"/>
          <p:cNvSpPr txBox="1"/>
          <p:nvPr/>
        </p:nvSpPr>
        <p:spPr>
          <a:xfrm>
            <a:off x="6673701" y="4618442"/>
            <a:ext cx="2328531" cy="369332"/>
          </a:xfrm>
          <a:prstGeom prst="rect">
            <a:avLst/>
          </a:prstGeom>
          <a:noFill/>
        </p:spPr>
        <p:txBody>
          <a:bodyPr wrap="square" rtlCol="0">
            <a:spAutoFit/>
          </a:bodyPr>
          <a:lstStyle/>
          <a:p>
            <a:r>
              <a:rPr lang="en-US" dirty="0" smtClean="0"/>
              <a:t>Apple (</a:t>
            </a:r>
            <a:r>
              <a:rPr lang="en-US" dirty="0" smtClean="0">
                <a:hlinkClick r:id="rId2"/>
              </a:rPr>
              <a:t>Link</a:t>
            </a:r>
            <a:r>
              <a:rPr lang="en-US" dirty="0" smtClean="0"/>
              <a:t>)</a:t>
            </a:r>
            <a:endParaRPr lang="en-US" dirty="0"/>
          </a:p>
        </p:txBody>
      </p:sp>
      <p:pic>
        <p:nvPicPr>
          <p:cNvPr id="1026" name="Picture 2" descr="http://www.examiner.com/images/blog/EXID15092/images/Howard_Schultz_w_logo_2_AP_Photo_Kin_Cheu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143001"/>
            <a:ext cx="4098107" cy="28654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602818" y="4036459"/>
            <a:ext cx="2328531" cy="369332"/>
          </a:xfrm>
          <a:prstGeom prst="rect">
            <a:avLst/>
          </a:prstGeom>
          <a:noFill/>
        </p:spPr>
        <p:txBody>
          <a:bodyPr wrap="square" rtlCol="0">
            <a:spAutoFit/>
          </a:bodyPr>
          <a:lstStyle/>
          <a:p>
            <a:r>
              <a:rPr lang="en-US" dirty="0" smtClean="0"/>
              <a:t>Starbucks CEO</a:t>
            </a:r>
            <a:endParaRPr lang="en-US" dirty="0"/>
          </a:p>
        </p:txBody>
      </p:sp>
    </p:spTree>
    <p:extLst>
      <p:ext uri="{BB962C8B-B14F-4D97-AF65-F5344CB8AC3E}">
        <p14:creationId xmlns:p14="http://schemas.microsoft.com/office/powerpoint/2010/main" val="24721573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10: Overall Schedule </a:t>
            </a:r>
          </a:p>
          <a:p>
            <a:pPr marL="0" indent="0">
              <a:buNone/>
            </a:pPr>
            <a:r>
              <a:rPr lang="en-US" sz="2000" dirty="0"/>
              <a:t>A schedule should be prepared that shows the major events required to launch the business.</a:t>
            </a:r>
          </a:p>
          <a:p>
            <a:pPr marL="0" indent="0">
              <a:buNone/>
            </a:pPr>
            <a:r>
              <a:rPr lang="en-US" sz="2000" dirty="0"/>
              <a:t>The schedule should be in the format of milestones critical to the business’s success.</a:t>
            </a:r>
          </a:p>
          <a:p>
            <a:pPr marL="0" indent="0">
              <a:buNone/>
            </a:pPr>
            <a:r>
              <a:rPr lang="en-US" sz="2000" dirty="0"/>
              <a:t>Examples of milestones:</a:t>
            </a:r>
          </a:p>
          <a:p>
            <a:pPr>
              <a:buFont typeface="Wingdings" panose="05000000000000000000" pitchFamily="2" charset="2"/>
              <a:buChar char="§"/>
            </a:pPr>
            <a:r>
              <a:rPr lang="en-US" sz="2000" dirty="0"/>
              <a:t>Incorporating the venture</a:t>
            </a:r>
          </a:p>
          <a:p>
            <a:pPr>
              <a:buFont typeface="Wingdings" panose="05000000000000000000" pitchFamily="2" charset="2"/>
              <a:buChar char="§"/>
            </a:pPr>
            <a:r>
              <a:rPr lang="en-US" sz="2000" dirty="0"/>
              <a:t>Completion of prototypes</a:t>
            </a:r>
          </a:p>
          <a:p>
            <a:pPr>
              <a:buFont typeface="Wingdings" panose="05000000000000000000" pitchFamily="2" charset="2"/>
              <a:buChar char="§"/>
            </a:pPr>
            <a:r>
              <a:rPr lang="en-US" sz="2000" dirty="0"/>
              <a:t>Rental of facilities</a:t>
            </a:r>
          </a:p>
          <a:p>
            <a:pPr>
              <a:buFont typeface="Wingdings" panose="05000000000000000000" pitchFamily="2" charset="2"/>
              <a:buChar char="§"/>
            </a:pPr>
            <a:r>
              <a:rPr lang="en-US" sz="2000" dirty="0"/>
              <a:t>Obtaining critical financing</a:t>
            </a:r>
          </a:p>
          <a:p>
            <a:pPr>
              <a:buFont typeface="Wingdings" panose="05000000000000000000" pitchFamily="2" charset="2"/>
              <a:buChar char="§"/>
            </a:pPr>
            <a:r>
              <a:rPr lang="en-US" sz="2000" dirty="0"/>
              <a:t>Starting production</a:t>
            </a:r>
          </a:p>
          <a:p>
            <a:pPr>
              <a:buFont typeface="Wingdings" panose="05000000000000000000" pitchFamily="2" charset="2"/>
              <a:buChar char="§"/>
            </a:pPr>
            <a:r>
              <a:rPr lang="en-US" sz="2000" dirty="0"/>
              <a:t>Obtaining the first sale</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23,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15</a:t>
            </a:fld>
            <a:endParaRPr lang="en-US" altLang="en-US"/>
          </a:p>
        </p:txBody>
      </p:sp>
    </p:spTree>
    <p:extLst>
      <p:ext uri="{BB962C8B-B14F-4D97-AF65-F5344CB8AC3E}">
        <p14:creationId xmlns:p14="http://schemas.microsoft.com/office/powerpoint/2010/main" val="31059974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11: Financial Projections</a:t>
            </a:r>
          </a:p>
          <a:p>
            <a:pPr marL="0" indent="0">
              <a:buNone/>
            </a:pPr>
            <a:r>
              <a:rPr lang="en-US" sz="2000" dirty="0"/>
              <a:t>The final section of a business plan presents a firm’s pro forma (or projected) financial projections. </a:t>
            </a:r>
          </a:p>
          <a:p>
            <a:pPr marL="0" indent="0">
              <a:buNone/>
            </a:pPr>
            <a:r>
              <a:rPr lang="en-US" sz="2000" dirty="0"/>
              <a:t>Items to include in this section:</a:t>
            </a:r>
          </a:p>
          <a:p>
            <a:pPr>
              <a:buFont typeface="Wingdings" panose="05000000000000000000" pitchFamily="2" charset="2"/>
              <a:buChar char="§"/>
            </a:pPr>
            <a:r>
              <a:rPr lang="en-US" sz="2000" dirty="0"/>
              <a:t>Sources and uses of funds statement</a:t>
            </a:r>
          </a:p>
          <a:p>
            <a:pPr>
              <a:buFont typeface="Wingdings" panose="05000000000000000000" pitchFamily="2" charset="2"/>
              <a:buChar char="§"/>
            </a:pPr>
            <a:r>
              <a:rPr lang="en-US" sz="2000" dirty="0"/>
              <a:t>Assumptions sheet</a:t>
            </a:r>
          </a:p>
          <a:p>
            <a:pPr>
              <a:buFont typeface="Wingdings" panose="05000000000000000000" pitchFamily="2" charset="2"/>
              <a:buChar char="§"/>
            </a:pPr>
            <a:r>
              <a:rPr lang="en-US" sz="2000" dirty="0"/>
              <a:t>Pro forma income statements</a:t>
            </a:r>
          </a:p>
          <a:p>
            <a:pPr>
              <a:buFont typeface="Wingdings" panose="05000000000000000000" pitchFamily="2" charset="2"/>
              <a:buChar char="§"/>
            </a:pPr>
            <a:r>
              <a:rPr lang="en-US" sz="2000" dirty="0"/>
              <a:t>Pro forma balance sheets</a:t>
            </a:r>
          </a:p>
          <a:p>
            <a:pPr>
              <a:buFont typeface="Wingdings" panose="05000000000000000000" pitchFamily="2" charset="2"/>
              <a:buChar char="§"/>
            </a:pPr>
            <a:r>
              <a:rPr lang="en-US" sz="2000" dirty="0"/>
              <a:t>Pro forma cash flows</a:t>
            </a:r>
          </a:p>
          <a:p>
            <a:pPr>
              <a:buFont typeface="Wingdings" panose="05000000000000000000" pitchFamily="2" charset="2"/>
              <a:buChar char="§"/>
            </a:pPr>
            <a:r>
              <a:rPr lang="en-US" sz="2000" dirty="0"/>
              <a:t>Ratio analysis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23,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16</a:t>
            </a:fld>
            <a:endParaRPr lang="en-US" altLang="en-US"/>
          </a:p>
        </p:txBody>
      </p:sp>
    </p:spTree>
    <p:extLst>
      <p:ext uri="{BB962C8B-B14F-4D97-AF65-F5344CB8AC3E}">
        <p14:creationId xmlns:p14="http://schemas.microsoft.com/office/powerpoint/2010/main" val="5272381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What is a Business Plan</a:t>
            </a:r>
          </a:p>
          <a:p>
            <a:r>
              <a:rPr lang="en-US" altLang="en-US" sz="2000" dirty="0"/>
              <a:t>Detailed, written description </a:t>
            </a:r>
            <a:r>
              <a:rPr lang="en-US" altLang="en-US" sz="2000" dirty="0" smtClean="0"/>
              <a:t>of </a:t>
            </a:r>
            <a:r>
              <a:rPr lang="en-US" altLang="en-US" sz="2000" dirty="0"/>
              <a:t>your business, business processes, customers, and your market</a:t>
            </a:r>
          </a:p>
          <a:p>
            <a:r>
              <a:rPr lang="en-US" altLang="en-US" sz="2000" dirty="0"/>
              <a:t>Living document – continuous process of assessing business viability</a:t>
            </a:r>
          </a:p>
          <a:p>
            <a:r>
              <a:rPr lang="en-US" altLang="en-US" sz="2000" dirty="0"/>
              <a:t>Guide to your business </a:t>
            </a:r>
            <a:r>
              <a:rPr lang="en-US" altLang="en-US" sz="2000" dirty="0" smtClean="0"/>
              <a:t>future</a:t>
            </a:r>
            <a:endParaRPr lang="en-US" b="1" dirty="0" smtClean="0"/>
          </a:p>
          <a:p>
            <a:pPr marL="0" indent="0">
              <a:buNone/>
            </a:pPr>
            <a:r>
              <a:rPr lang="en-US" b="1" dirty="0" smtClean="0"/>
              <a:t>Business Plans</a:t>
            </a:r>
            <a:endParaRPr lang="en-US" b="1" dirty="0"/>
          </a:p>
          <a:p>
            <a:pPr>
              <a:buFont typeface="Wingdings" panose="05000000000000000000" pitchFamily="2" charset="2"/>
              <a:buChar char="§"/>
            </a:pPr>
            <a:r>
              <a:rPr lang="en-US" sz="2000" dirty="0" smtClean="0"/>
              <a:t>Different Ways to Craft</a:t>
            </a:r>
          </a:p>
          <a:p>
            <a:pPr>
              <a:buFont typeface="Wingdings" panose="05000000000000000000" pitchFamily="2" charset="2"/>
              <a:buChar char="§"/>
            </a:pPr>
            <a:r>
              <a:rPr lang="en-US" sz="2000" dirty="0" smtClean="0"/>
              <a:t>Different Target Audiences </a:t>
            </a:r>
          </a:p>
          <a:p>
            <a:pPr>
              <a:buFont typeface="Wingdings" panose="05000000000000000000" pitchFamily="2" charset="2"/>
              <a:buChar char="§"/>
            </a:pPr>
            <a:r>
              <a:rPr lang="en-US" sz="2000" dirty="0" smtClean="0"/>
              <a:t>No One Correct Way to Write </a:t>
            </a:r>
            <a:endParaRPr lang="en-US" sz="2000"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23,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a:t>
            </a:fld>
            <a:endParaRPr lang="en-US" altLang="en-US"/>
          </a:p>
        </p:txBody>
      </p:sp>
    </p:spTree>
    <p:extLst>
      <p:ext uri="{BB962C8B-B14F-4D97-AF65-F5344CB8AC3E}">
        <p14:creationId xmlns:p14="http://schemas.microsoft.com/office/powerpoint/2010/main" val="23291247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Plans are a Reflection</a:t>
            </a:r>
          </a:p>
          <a:p>
            <a:pPr>
              <a:buFont typeface="Wingdings" panose="05000000000000000000" pitchFamily="2" charset="2"/>
              <a:buChar char="§"/>
            </a:pPr>
            <a:r>
              <a:rPr lang="en-US" sz="2000" dirty="0"/>
              <a:t>Value is in the process of </a:t>
            </a:r>
            <a:r>
              <a:rPr lang="en-US" sz="2000" dirty="0" smtClean="0"/>
              <a:t>development</a:t>
            </a:r>
            <a:endParaRPr lang="en-US" sz="2000" dirty="0"/>
          </a:p>
          <a:p>
            <a:pPr>
              <a:buFont typeface="Wingdings" panose="05000000000000000000" pitchFamily="2" charset="2"/>
              <a:buChar char="§"/>
            </a:pPr>
            <a:r>
              <a:rPr lang="en-US" sz="2000" dirty="0"/>
              <a:t>Shows you thought </a:t>
            </a:r>
            <a:r>
              <a:rPr lang="en-US" sz="2000" dirty="0" smtClean="0"/>
              <a:t>seriously</a:t>
            </a:r>
            <a:endParaRPr lang="en-US" sz="2000" dirty="0"/>
          </a:p>
          <a:p>
            <a:pPr>
              <a:buFont typeface="Wingdings" panose="05000000000000000000" pitchFamily="2" charset="2"/>
              <a:buChar char="§"/>
            </a:pPr>
            <a:r>
              <a:rPr lang="en-US" sz="2000" dirty="0"/>
              <a:t>Reflects the character of you and your business </a:t>
            </a:r>
          </a:p>
          <a:p>
            <a:pPr marL="0" indent="0">
              <a:buNone/>
            </a:pPr>
            <a:r>
              <a:rPr lang="en-US" b="1" dirty="0" smtClean="0"/>
              <a:t>Why Bother Writing One</a:t>
            </a:r>
          </a:p>
          <a:p>
            <a:r>
              <a:rPr lang="en-US" altLang="en-US" sz="2000" dirty="0"/>
              <a:t>Detailed, written description </a:t>
            </a:r>
            <a:r>
              <a:rPr lang="en-US" altLang="en-US" sz="2000" dirty="0" smtClean="0"/>
              <a:t>of </a:t>
            </a:r>
            <a:r>
              <a:rPr lang="en-US" altLang="en-US" sz="2000" dirty="0"/>
              <a:t>your business, business processes, customers, and your market</a:t>
            </a:r>
          </a:p>
          <a:p>
            <a:r>
              <a:rPr lang="en-US" altLang="en-US" sz="2000" dirty="0"/>
              <a:t>Living </a:t>
            </a:r>
            <a:r>
              <a:rPr lang="en-US" altLang="en-US" sz="2000" dirty="0" smtClean="0"/>
              <a:t>document a </a:t>
            </a:r>
            <a:r>
              <a:rPr lang="en-US" altLang="en-US" sz="2000" dirty="0"/>
              <a:t>continuous process of assessing business viability</a:t>
            </a:r>
          </a:p>
          <a:p>
            <a:r>
              <a:rPr lang="en-US" altLang="en-US" sz="2000" dirty="0"/>
              <a:t>Guide to your business </a:t>
            </a:r>
            <a:r>
              <a:rPr lang="en-US" altLang="en-US" sz="2000" dirty="0" smtClean="0"/>
              <a:t>future</a:t>
            </a:r>
            <a:endParaRPr lang="en-US" b="1" dirty="0" smtClean="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23,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a:t>
            </a:fld>
            <a:endParaRPr lang="en-US" altLang="en-US"/>
          </a:p>
        </p:txBody>
      </p:sp>
    </p:spTree>
    <p:extLst>
      <p:ext uri="{BB962C8B-B14F-4D97-AF65-F5344CB8AC3E}">
        <p14:creationId xmlns:p14="http://schemas.microsoft.com/office/powerpoint/2010/main" val="5409951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Why Should you Write One</a:t>
            </a:r>
          </a:p>
          <a:p>
            <a:pPr>
              <a:buFont typeface="Wingdings" panose="05000000000000000000" pitchFamily="2" charset="2"/>
              <a:buChar char="§"/>
            </a:pPr>
            <a:r>
              <a:rPr lang="en-US" sz="2000" dirty="0"/>
              <a:t>Prioritizes activity, exposes pitfalls, anticipates problems</a:t>
            </a:r>
          </a:p>
          <a:p>
            <a:pPr>
              <a:buFont typeface="Wingdings" panose="05000000000000000000" pitchFamily="2" charset="2"/>
              <a:buChar char="§"/>
            </a:pPr>
            <a:r>
              <a:rPr lang="en-US" sz="2000" dirty="0"/>
              <a:t>Establishes goals and provides basis for performance comparison</a:t>
            </a:r>
          </a:p>
          <a:p>
            <a:pPr>
              <a:buFont typeface="Wingdings" panose="05000000000000000000" pitchFamily="2" charset="2"/>
              <a:buChar char="§"/>
            </a:pPr>
            <a:r>
              <a:rPr lang="en-US" sz="2000" dirty="0"/>
              <a:t>Is my business feasible?</a:t>
            </a:r>
          </a:p>
          <a:p>
            <a:pPr>
              <a:buFont typeface="Wingdings" panose="05000000000000000000" pitchFamily="2" charset="2"/>
              <a:buChar char="§"/>
            </a:pPr>
            <a:r>
              <a:rPr lang="en-US" sz="2000" dirty="0"/>
              <a:t>Builds your commitment to your business</a:t>
            </a:r>
          </a:p>
          <a:p>
            <a:pPr>
              <a:buFont typeface="Wingdings" panose="05000000000000000000" pitchFamily="2" charset="2"/>
              <a:buChar char="§"/>
            </a:pPr>
            <a:r>
              <a:rPr lang="en-US" sz="2000" dirty="0"/>
              <a:t>Attracts others to your business</a:t>
            </a:r>
          </a:p>
          <a:p>
            <a:pPr>
              <a:buFont typeface="Wingdings" panose="05000000000000000000" pitchFamily="2" charset="2"/>
              <a:buChar char="§"/>
            </a:pPr>
            <a:r>
              <a:rPr lang="en-US" sz="2000" dirty="0"/>
              <a:t>Provides a road map</a:t>
            </a:r>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23,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a:t>
            </a:fld>
            <a:endParaRPr lang="en-US" altLang="en-US"/>
          </a:p>
        </p:txBody>
      </p:sp>
    </p:spTree>
    <p:extLst>
      <p:ext uri="{BB962C8B-B14F-4D97-AF65-F5344CB8AC3E}">
        <p14:creationId xmlns:p14="http://schemas.microsoft.com/office/powerpoint/2010/main" val="10132565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When do you Need One</a:t>
            </a:r>
          </a:p>
          <a:p>
            <a:r>
              <a:rPr lang="en-US" altLang="en-US" sz="2000" dirty="0"/>
              <a:t>Bank financing</a:t>
            </a:r>
          </a:p>
          <a:p>
            <a:r>
              <a:rPr lang="en-US" altLang="en-US" sz="2000" dirty="0"/>
              <a:t>Investment partners</a:t>
            </a:r>
          </a:p>
          <a:p>
            <a:r>
              <a:rPr lang="en-US" altLang="en-US" sz="2000" dirty="0"/>
              <a:t>Strategic alliances</a:t>
            </a:r>
          </a:p>
          <a:p>
            <a:r>
              <a:rPr lang="en-US" altLang="en-US" sz="2000" dirty="0"/>
              <a:t>Large contracts</a:t>
            </a:r>
          </a:p>
          <a:p>
            <a:r>
              <a:rPr lang="en-US" altLang="en-US" sz="2000" dirty="0"/>
              <a:t>Key employees</a:t>
            </a:r>
          </a:p>
          <a:p>
            <a:r>
              <a:rPr lang="en-US" altLang="en-US" sz="2000" dirty="0"/>
              <a:t>Mergers and/or acquisitions</a:t>
            </a:r>
          </a:p>
          <a:p>
            <a:r>
              <a:rPr lang="en-US" altLang="en-US" sz="2000" b="1" dirty="0">
                <a:latin typeface="Arial" panose="020B0604020202020204" pitchFamily="34" charset="0"/>
              </a:rPr>
              <a:t>Credibility for Your </a:t>
            </a:r>
            <a:r>
              <a:rPr lang="en-US" altLang="en-US" sz="2000" b="1" dirty="0" smtClean="0">
                <a:latin typeface="Arial" panose="020B0604020202020204" pitchFamily="34" charset="0"/>
              </a:rPr>
              <a:t>Business</a:t>
            </a:r>
            <a:endParaRPr lang="en-US" altLang="en-US" sz="2000" b="1" dirty="0">
              <a:latin typeface="Arial" panose="020B0604020202020204" pitchFamily="34" charset="0"/>
            </a:endParaRPr>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23,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3961442562"/>
              </p:ext>
            </p:extLst>
          </p:nvPr>
        </p:nvGraphicFramePr>
        <p:xfrm>
          <a:off x="4784558" y="1371600"/>
          <a:ext cx="5418222" cy="3176336"/>
        </p:xfrm>
        <a:graphic>
          <a:graphicData uri="http://schemas.openxmlformats.org/drawingml/2006/table">
            <a:tbl>
              <a:tblPr/>
              <a:tblGrid>
                <a:gridCol w="2709111">
                  <a:extLst>
                    <a:ext uri="{9D8B030D-6E8A-4147-A177-3AD203B41FA5}">
                      <a16:colId xmlns:a16="http://schemas.microsoft.com/office/drawing/2014/main" val="1696543344"/>
                    </a:ext>
                  </a:extLst>
                </a:gridCol>
                <a:gridCol w="2709111">
                  <a:extLst>
                    <a:ext uri="{9D8B030D-6E8A-4147-A177-3AD203B41FA5}">
                      <a16:colId xmlns:a16="http://schemas.microsoft.com/office/drawing/2014/main" val="3987172946"/>
                    </a:ext>
                  </a:extLst>
                </a:gridCol>
              </a:tblGrid>
              <a:tr h="4545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b="1" kern="1200" dirty="0" smtClean="0">
                          <a:solidFill>
                            <a:srgbClr val="595959"/>
                          </a:solidFill>
                          <a:latin typeface="Calibri"/>
                          <a:ea typeface="MS PGothic" panose="020B0600070205080204" pitchFamily="34" charset="-128"/>
                          <a:cs typeface="Calibri"/>
                        </a:rPr>
                        <a:t>Stakeholder</a:t>
                      </a:r>
                    </a:p>
                  </a:txBody>
                  <a:tcPr marL="71508" marR="71508" marT="35754" marB="3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b="1" kern="1200" dirty="0" smtClean="0">
                          <a:solidFill>
                            <a:srgbClr val="595959"/>
                          </a:solidFill>
                          <a:latin typeface="Calibri"/>
                          <a:ea typeface="MS PGothic" panose="020B0600070205080204" pitchFamily="34" charset="-128"/>
                          <a:cs typeface="Calibri"/>
                        </a:rPr>
                        <a:t>Emphasis</a:t>
                      </a:r>
                    </a:p>
                  </a:txBody>
                  <a:tcPr marL="71508" marR="71508" marT="35754" marB="3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72010279"/>
                  </a:ext>
                </a:extLst>
              </a:tr>
              <a:tr h="4523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smtClean="0">
                          <a:solidFill>
                            <a:srgbClr val="595959"/>
                          </a:solidFill>
                          <a:latin typeface="Calibri"/>
                          <a:ea typeface="MS PGothic" panose="020B0600070205080204" pitchFamily="34" charset="-128"/>
                          <a:cs typeface="Calibri"/>
                        </a:rPr>
                        <a:t>You</a:t>
                      </a:r>
                    </a:p>
                  </a:txBody>
                  <a:tcPr marL="71508" marR="71508" marT="35754" marB="3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smtClean="0">
                          <a:solidFill>
                            <a:srgbClr val="595959"/>
                          </a:solidFill>
                          <a:latin typeface="Calibri"/>
                          <a:ea typeface="MS PGothic" panose="020B0600070205080204" pitchFamily="34" charset="-128"/>
                          <a:cs typeface="Calibri"/>
                        </a:rPr>
                        <a:t>Business Feasibility</a:t>
                      </a:r>
                    </a:p>
                  </a:txBody>
                  <a:tcPr marL="71508" marR="71508" marT="35754" marB="3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7873771"/>
                  </a:ext>
                </a:extLst>
              </a:tr>
              <a:tr h="4545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smtClean="0">
                          <a:solidFill>
                            <a:srgbClr val="595959"/>
                          </a:solidFill>
                          <a:latin typeface="Calibri"/>
                          <a:ea typeface="MS PGothic" panose="020B0600070205080204" pitchFamily="34" charset="-128"/>
                          <a:cs typeface="Calibri"/>
                        </a:rPr>
                        <a:t>Banker</a:t>
                      </a:r>
                    </a:p>
                  </a:txBody>
                  <a:tcPr marL="71508" marR="71508" marT="35754" marB="3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err="1" smtClean="0">
                          <a:solidFill>
                            <a:srgbClr val="595959"/>
                          </a:solidFill>
                          <a:latin typeface="Calibri"/>
                          <a:ea typeface="MS PGothic" panose="020B0600070205080204" pitchFamily="34" charset="-128"/>
                          <a:cs typeface="Calibri"/>
                        </a:rPr>
                        <a:t>Cashflow</a:t>
                      </a:r>
                      <a:endParaRPr lang="en-US" sz="2000" kern="1200" dirty="0" smtClean="0">
                        <a:solidFill>
                          <a:srgbClr val="595959"/>
                        </a:solidFill>
                        <a:latin typeface="Calibri"/>
                        <a:ea typeface="MS PGothic" panose="020B0600070205080204" pitchFamily="34" charset="-128"/>
                        <a:cs typeface="Calibri"/>
                      </a:endParaRPr>
                    </a:p>
                  </a:txBody>
                  <a:tcPr marL="71508" marR="71508" marT="35754" marB="3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6671053"/>
                  </a:ext>
                </a:extLst>
              </a:tr>
              <a:tr h="4534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smtClean="0">
                          <a:solidFill>
                            <a:srgbClr val="595959"/>
                          </a:solidFill>
                          <a:latin typeface="Calibri"/>
                          <a:ea typeface="MS PGothic" panose="020B0600070205080204" pitchFamily="34" charset="-128"/>
                          <a:cs typeface="Calibri"/>
                        </a:rPr>
                        <a:t>Investor</a:t>
                      </a:r>
                    </a:p>
                  </a:txBody>
                  <a:tcPr marL="71508" marR="71508" marT="35754" marB="3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smtClean="0">
                          <a:solidFill>
                            <a:srgbClr val="595959"/>
                          </a:solidFill>
                          <a:latin typeface="Calibri"/>
                          <a:ea typeface="MS PGothic" panose="020B0600070205080204" pitchFamily="34" charset="-128"/>
                          <a:cs typeface="Calibri"/>
                        </a:rPr>
                        <a:t>Growth</a:t>
                      </a:r>
                    </a:p>
                  </a:txBody>
                  <a:tcPr marL="71508" marR="71508" marT="35754" marB="3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3623915"/>
                  </a:ext>
                </a:extLst>
              </a:tr>
              <a:tr h="4545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smtClean="0">
                          <a:solidFill>
                            <a:srgbClr val="595959"/>
                          </a:solidFill>
                          <a:latin typeface="Calibri"/>
                          <a:ea typeface="MS PGothic" panose="020B0600070205080204" pitchFamily="34" charset="-128"/>
                          <a:cs typeface="Calibri"/>
                        </a:rPr>
                        <a:t>Strategic Partner</a:t>
                      </a:r>
                    </a:p>
                  </a:txBody>
                  <a:tcPr marL="71508" marR="71508" marT="35754" marB="3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smtClean="0">
                          <a:solidFill>
                            <a:srgbClr val="595959"/>
                          </a:solidFill>
                          <a:latin typeface="Calibri"/>
                          <a:ea typeface="MS PGothic" panose="020B0600070205080204" pitchFamily="34" charset="-128"/>
                          <a:cs typeface="Calibri"/>
                        </a:rPr>
                        <a:t>Business Synergy</a:t>
                      </a:r>
                    </a:p>
                  </a:txBody>
                  <a:tcPr marL="71508" marR="71508" marT="35754" marB="3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1824060"/>
                  </a:ext>
                </a:extLst>
              </a:tr>
              <a:tr h="4523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smtClean="0">
                          <a:solidFill>
                            <a:srgbClr val="595959"/>
                          </a:solidFill>
                          <a:latin typeface="Calibri"/>
                          <a:ea typeface="MS PGothic" panose="020B0600070205080204" pitchFamily="34" charset="-128"/>
                          <a:cs typeface="Calibri"/>
                        </a:rPr>
                        <a:t>Large Customer</a:t>
                      </a:r>
                    </a:p>
                  </a:txBody>
                  <a:tcPr marL="71508" marR="71508" marT="35754" marB="3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smtClean="0">
                          <a:solidFill>
                            <a:srgbClr val="595959"/>
                          </a:solidFill>
                          <a:latin typeface="Calibri"/>
                          <a:ea typeface="MS PGothic" panose="020B0600070205080204" pitchFamily="34" charset="-128"/>
                          <a:cs typeface="Calibri"/>
                        </a:rPr>
                        <a:t>Stability, Service</a:t>
                      </a:r>
                    </a:p>
                  </a:txBody>
                  <a:tcPr marL="71508" marR="71508" marT="35754" marB="3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8874821"/>
                  </a:ext>
                </a:extLst>
              </a:tr>
              <a:tr h="4545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smtClean="0">
                          <a:solidFill>
                            <a:srgbClr val="595959"/>
                          </a:solidFill>
                          <a:latin typeface="Calibri"/>
                          <a:ea typeface="MS PGothic" panose="020B0600070205080204" pitchFamily="34" charset="-128"/>
                          <a:cs typeface="Calibri"/>
                        </a:rPr>
                        <a:t>Key Employees</a:t>
                      </a:r>
                    </a:p>
                  </a:txBody>
                  <a:tcPr marL="71508" marR="71508" marT="35754" marB="3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smtClean="0">
                          <a:solidFill>
                            <a:srgbClr val="595959"/>
                          </a:solidFill>
                          <a:latin typeface="Calibri"/>
                          <a:ea typeface="MS PGothic" panose="020B0600070205080204" pitchFamily="34" charset="-128"/>
                          <a:cs typeface="Calibri"/>
                        </a:rPr>
                        <a:t>Opportunity</a:t>
                      </a:r>
                    </a:p>
                  </a:txBody>
                  <a:tcPr marL="71508" marR="71508" marT="35754" marB="3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98880238"/>
                  </a:ext>
                </a:extLst>
              </a:tr>
            </a:tbl>
          </a:graphicData>
        </a:graphic>
      </p:graphicFrame>
    </p:spTree>
    <p:extLst>
      <p:ext uri="{BB962C8B-B14F-4D97-AF65-F5344CB8AC3E}">
        <p14:creationId xmlns:p14="http://schemas.microsoft.com/office/powerpoint/2010/main" val="31080831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1: Executive Summary</a:t>
            </a:r>
            <a:endParaRPr lang="en-US" b="1" dirty="0"/>
          </a:p>
          <a:p>
            <a:pPr>
              <a:buFont typeface="Wingdings" panose="05000000000000000000" pitchFamily="2" charset="2"/>
              <a:buChar char="§"/>
            </a:pPr>
            <a:r>
              <a:rPr lang="en-US" dirty="0"/>
              <a:t>The executive summary is a short overview of the entire business plan </a:t>
            </a:r>
            <a:endParaRPr lang="en-US" dirty="0" smtClean="0"/>
          </a:p>
          <a:p>
            <a:pPr>
              <a:buFont typeface="Wingdings" panose="05000000000000000000" pitchFamily="2" charset="2"/>
              <a:buChar char="§"/>
            </a:pPr>
            <a:r>
              <a:rPr lang="en-US" dirty="0" smtClean="0"/>
              <a:t>It </a:t>
            </a:r>
            <a:r>
              <a:rPr lang="en-US" dirty="0"/>
              <a:t>provides a busy reader with everything that needs to be known about the new venture’s distinctive </a:t>
            </a:r>
            <a:r>
              <a:rPr lang="en-US" dirty="0" smtClean="0"/>
              <a:t>nature.</a:t>
            </a:r>
          </a:p>
          <a:p>
            <a:pPr>
              <a:buFont typeface="Wingdings" panose="05000000000000000000" pitchFamily="2" charset="2"/>
              <a:buChar char="§"/>
            </a:pPr>
            <a:r>
              <a:rPr lang="en-US" dirty="0" smtClean="0"/>
              <a:t>An </a:t>
            </a:r>
            <a:r>
              <a:rPr lang="en-US" dirty="0"/>
              <a:t>executive summary shouldn’t exceed two single-spaced pages.</a:t>
            </a:r>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23,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5</a:t>
            </a:fld>
            <a:endParaRPr lang="en-US" altLang="en-US"/>
          </a:p>
        </p:txBody>
      </p:sp>
      <p:sp>
        <p:nvSpPr>
          <p:cNvPr id="7" name="Rectangle 5"/>
          <p:cNvSpPr>
            <a:spLocks noChangeArrowheads="1"/>
          </p:cNvSpPr>
          <p:nvPr/>
        </p:nvSpPr>
        <p:spPr bwMode="auto">
          <a:xfrm>
            <a:off x="5949696" y="1369218"/>
            <a:ext cx="4800600" cy="395676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400"/>
          </a:p>
        </p:txBody>
      </p:sp>
      <p:sp>
        <p:nvSpPr>
          <p:cNvPr id="8" name="TextBox 11"/>
          <p:cNvSpPr txBox="1">
            <a:spLocks noChangeArrowheads="1"/>
          </p:cNvSpPr>
          <p:nvPr/>
        </p:nvSpPr>
        <p:spPr bwMode="auto">
          <a:xfrm>
            <a:off x="6025896" y="1369218"/>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2400"/>
              <a:t>Key Insights</a:t>
            </a:r>
          </a:p>
        </p:txBody>
      </p:sp>
      <p:sp>
        <p:nvSpPr>
          <p:cNvPr id="9" name="TextBox 12"/>
          <p:cNvSpPr txBox="1">
            <a:spLocks noChangeArrowheads="1"/>
          </p:cNvSpPr>
          <p:nvPr/>
        </p:nvSpPr>
        <p:spPr bwMode="auto">
          <a:xfrm>
            <a:off x="6025896" y="1826418"/>
            <a:ext cx="4724400"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lnSpc>
                <a:spcPts val="3200"/>
              </a:lnSpc>
              <a:buFont typeface="Arial" panose="020B0604020202020204" pitchFamily="34" charset="0"/>
              <a:buChar char="•"/>
            </a:pPr>
            <a:r>
              <a:rPr lang="en-US" altLang="en-US" sz="2400" dirty="0"/>
              <a:t> In many instances an investor will</a:t>
            </a:r>
          </a:p>
          <a:p>
            <a:pPr eaLnBrk="1" hangingPunct="1">
              <a:lnSpc>
                <a:spcPts val="3200"/>
              </a:lnSpc>
            </a:pPr>
            <a:r>
              <a:rPr lang="en-US" altLang="en-US" sz="2400" dirty="0"/>
              <a:t>  ask for a copy of a firm’s executive</a:t>
            </a:r>
          </a:p>
          <a:p>
            <a:pPr eaLnBrk="1" hangingPunct="1">
              <a:lnSpc>
                <a:spcPts val="3200"/>
              </a:lnSpc>
            </a:pPr>
            <a:r>
              <a:rPr lang="en-US" altLang="en-US" sz="2400" dirty="0"/>
              <a:t>  summary and will ask for a copy of</a:t>
            </a:r>
          </a:p>
          <a:p>
            <a:pPr eaLnBrk="1" hangingPunct="1">
              <a:lnSpc>
                <a:spcPts val="3200"/>
              </a:lnSpc>
            </a:pPr>
            <a:r>
              <a:rPr lang="en-US" altLang="en-US" sz="2400" dirty="0"/>
              <a:t>  the entire plan only if the executive </a:t>
            </a:r>
          </a:p>
          <a:p>
            <a:pPr eaLnBrk="1" hangingPunct="1">
              <a:lnSpc>
                <a:spcPts val="3200"/>
              </a:lnSpc>
            </a:pPr>
            <a:r>
              <a:rPr lang="en-US" altLang="en-US" sz="2400" dirty="0"/>
              <a:t>  summary is sufficiently convincing.</a:t>
            </a:r>
          </a:p>
          <a:p>
            <a:pPr eaLnBrk="1" hangingPunct="1">
              <a:lnSpc>
                <a:spcPts val="3200"/>
              </a:lnSpc>
              <a:buFont typeface="Arial" panose="020B0604020202020204" pitchFamily="34" charset="0"/>
              <a:buChar char="•"/>
            </a:pPr>
            <a:r>
              <a:rPr lang="en-US" altLang="en-US" sz="2400" dirty="0"/>
              <a:t> The executive summary, then, is</a:t>
            </a:r>
          </a:p>
          <a:p>
            <a:pPr eaLnBrk="1" hangingPunct="1">
              <a:lnSpc>
                <a:spcPts val="3200"/>
              </a:lnSpc>
            </a:pPr>
            <a:r>
              <a:rPr lang="en-US" altLang="en-US" sz="2400" dirty="0"/>
              <a:t>   arguably the most important </a:t>
            </a:r>
          </a:p>
          <a:p>
            <a:pPr eaLnBrk="1" hangingPunct="1">
              <a:lnSpc>
                <a:spcPts val="3200"/>
              </a:lnSpc>
            </a:pPr>
            <a:r>
              <a:rPr lang="en-US" altLang="en-US" sz="2400" dirty="0"/>
              <a:t>   section of a business plan.</a:t>
            </a:r>
          </a:p>
        </p:txBody>
      </p:sp>
    </p:spTree>
    <p:extLst>
      <p:ext uri="{BB962C8B-B14F-4D97-AF65-F5344CB8AC3E}">
        <p14:creationId xmlns:p14="http://schemas.microsoft.com/office/powerpoint/2010/main" val="31599655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2: Industry Analysis</a:t>
            </a:r>
          </a:p>
          <a:p>
            <a:pPr marL="0" indent="0">
              <a:buNone/>
            </a:pPr>
            <a:r>
              <a:rPr lang="en-US" sz="2000" dirty="0" smtClean="0"/>
              <a:t>This </a:t>
            </a:r>
            <a:r>
              <a:rPr lang="en-US" sz="2000" dirty="0"/>
              <a:t>section should begin by describing the industry the business will enter in terms of its size, growth rate, and sales projections.</a:t>
            </a:r>
          </a:p>
          <a:p>
            <a:pPr marL="0" indent="0">
              <a:buNone/>
            </a:pPr>
            <a:r>
              <a:rPr lang="en-US" sz="2000" dirty="0"/>
              <a:t>Items to include in this section:</a:t>
            </a:r>
          </a:p>
          <a:p>
            <a:pPr>
              <a:buFont typeface="Wingdings" panose="05000000000000000000" pitchFamily="2" charset="2"/>
              <a:buChar char="§"/>
            </a:pPr>
            <a:r>
              <a:rPr lang="en-US" sz="2000" dirty="0"/>
              <a:t>Industry size, growth rate, and sales projections</a:t>
            </a:r>
          </a:p>
          <a:p>
            <a:pPr>
              <a:buFont typeface="Wingdings" panose="05000000000000000000" pitchFamily="2" charset="2"/>
              <a:buChar char="§"/>
            </a:pPr>
            <a:r>
              <a:rPr lang="en-US" sz="2000" dirty="0"/>
              <a:t>Industry structure</a:t>
            </a:r>
          </a:p>
          <a:p>
            <a:pPr>
              <a:buFont typeface="Wingdings" panose="05000000000000000000" pitchFamily="2" charset="2"/>
              <a:buChar char="§"/>
            </a:pPr>
            <a:r>
              <a:rPr lang="en-US" sz="2000" dirty="0"/>
              <a:t>Nature of participants</a:t>
            </a:r>
          </a:p>
          <a:p>
            <a:pPr>
              <a:buFont typeface="Wingdings" panose="05000000000000000000" pitchFamily="2" charset="2"/>
              <a:buChar char="§"/>
            </a:pPr>
            <a:r>
              <a:rPr lang="en-US" sz="2000" dirty="0"/>
              <a:t>Key success factors</a:t>
            </a:r>
          </a:p>
          <a:p>
            <a:pPr>
              <a:buFont typeface="Wingdings" panose="05000000000000000000" pitchFamily="2" charset="2"/>
              <a:buChar char="§"/>
            </a:pPr>
            <a:r>
              <a:rPr lang="en-US" sz="2000" dirty="0"/>
              <a:t>Industry trends</a:t>
            </a:r>
          </a:p>
          <a:p>
            <a:pPr>
              <a:buFont typeface="Wingdings" panose="05000000000000000000" pitchFamily="2" charset="2"/>
              <a:buChar char="§"/>
            </a:pPr>
            <a:r>
              <a:rPr lang="en-US" sz="2000" dirty="0"/>
              <a:t>Long-term prospects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23,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6</a:t>
            </a:fld>
            <a:endParaRPr lang="en-US" altLang="en-US"/>
          </a:p>
        </p:txBody>
      </p:sp>
      <p:pic>
        <p:nvPicPr>
          <p:cNvPr id="5122" name="Picture 2" descr="http://virtualguidebooks.com/BlogSupport/AlaskaL/PrinceWilliamSoundFishingBoa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3049" y="1371600"/>
            <a:ext cx="3726613" cy="279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3743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2: Industry Analysis</a:t>
            </a:r>
          </a:p>
          <a:p>
            <a:pPr marL="0" indent="0">
              <a:buNone/>
            </a:pPr>
            <a:r>
              <a:rPr lang="en-US" dirty="0"/>
              <a:t>Key </a:t>
            </a:r>
            <a:r>
              <a:rPr lang="en-US" dirty="0" smtClean="0"/>
              <a:t>Insights</a:t>
            </a:r>
          </a:p>
          <a:p>
            <a:pPr>
              <a:buFont typeface="Wingdings" panose="05000000000000000000" pitchFamily="2" charset="2"/>
              <a:buChar char="§"/>
            </a:pPr>
            <a:r>
              <a:rPr lang="en-US" sz="2000" dirty="0" smtClean="0"/>
              <a:t>Before </a:t>
            </a:r>
            <a:r>
              <a:rPr lang="en-US" sz="2000" dirty="0"/>
              <a:t>a business selects a </a:t>
            </a:r>
            <a:r>
              <a:rPr lang="en-US" sz="2000" dirty="0" smtClean="0"/>
              <a:t>target market </a:t>
            </a:r>
            <a:r>
              <a:rPr lang="en-US" sz="2000" dirty="0"/>
              <a:t>it should have a good </a:t>
            </a:r>
            <a:r>
              <a:rPr lang="en-US" sz="2000" dirty="0" smtClean="0"/>
              <a:t>grasp of </a:t>
            </a:r>
            <a:r>
              <a:rPr lang="en-US" sz="2000" dirty="0"/>
              <a:t>its industry—including where </a:t>
            </a:r>
            <a:r>
              <a:rPr lang="en-US" sz="2000" dirty="0" smtClean="0"/>
              <a:t>its promising </a:t>
            </a:r>
            <a:r>
              <a:rPr lang="en-US" sz="2000" dirty="0"/>
              <a:t>areas are and where </a:t>
            </a:r>
            <a:r>
              <a:rPr lang="en-US" sz="2000" dirty="0" smtClean="0"/>
              <a:t>its points </a:t>
            </a:r>
            <a:r>
              <a:rPr lang="en-US" sz="2000" dirty="0"/>
              <a:t>of vulnerability </a:t>
            </a:r>
            <a:r>
              <a:rPr lang="en-US" sz="2000" dirty="0" smtClean="0"/>
              <a:t>are.</a:t>
            </a:r>
          </a:p>
          <a:p>
            <a:pPr>
              <a:buFont typeface="Wingdings" panose="05000000000000000000" pitchFamily="2" charset="2"/>
              <a:buChar char="§"/>
            </a:pPr>
            <a:r>
              <a:rPr lang="en-US" sz="2000" dirty="0" smtClean="0"/>
              <a:t>The </a:t>
            </a:r>
            <a:r>
              <a:rPr lang="en-US" sz="2000" dirty="0"/>
              <a:t>industry that a company </a:t>
            </a:r>
            <a:r>
              <a:rPr lang="en-US" sz="2000" dirty="0" smtClean="0"/>
              <a:t>participates </a:t>
            </a:r>
            <a:r>
              <a:rPr lang="en-US" sz="2000" dirty="0"/>
              <a:t>in largely defines </a:t>
            </a:r>
            <a:r>
              <a:rPr lang="en-US" sz="2000" dirty="0" smtClean="0"/>
              <a:t>the playing </a:t>
            </a:r>
            <a:r>
              <a:rPr lang="en-US" sz="2000" dirty="0"/>
              <a:t>field that a firm </a:t>
            </a:r>
            <a:r>
              <a:rPr lang="en-US" sz="2000" dirty="0" smtClean="0"/>
              <a:t>will participate </a:t>
            </a:r>
            <a:r>
              <a:rPr lang="en-US" sz="2000" dirty="0"/>
              <a:t>in.</a:t>
            </a:r>
          </a:p>
          <a:p>
            <a:pPr marL="0" indent="0">
              <a:buNone/>
            </a:pPr>
            <a:endParaRPr lang="en-US" dirty="0"/>
          </a:p>
          <a:p>
            <a:pPr marL="0" indent="0">
              <a:buNone/>
            </a:pPr>
            <a:endParaRPr lang="en-US" b="1" dirty="0" smtClean="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23,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7</a:t>
            </a:fld>
            <a:endParaRPr lang="en-US" altLang="en-US"/>
          </a:p>
        </p:txBody>
      </p:sp>
      <p:pic>
        <p:nvPicPr>
          <p:cNvPr id="7170" name="Picture 2" descr="http://www.alaskafishingak.com/Alaska%20Fis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0354" y="1408113"/>
            <a:ext cx="4038600"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1866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3: Executive Summary</a:t>
            </a:r>
          </a:p>
          <a:p>
            <a:pPr marL="0" indent="0">
              <a:buNone/>
            </a:pPr>
            <a:r>
              <a:rPr lang="en-US" b="1" dirty="0"/>
              <a:t>Company Description</a:t>
            </a:r>
          </a:p>
          <a:p>
            <a:pPr marL="0" indent="0">
              <a:buNone/>
            </a:pPr>
            <a:r>
              <a:rPr lang="en-US" sz="2000" dirty="0"/>
              <a:t>This section begins with a general description of the company.</a:t>
            </a:r>
          </a:p>
          <a:p>
            <a:pPr marL="0" indent="0">
              <a:buNone/>
            </a:pPr>
            <a:r>
              <a:rPr lang="en-US" sz="2000" dirty="0"/>
              <a:t>Items to include in this section:</a:t>
            </a:r>
          </a:p>
          <a:p>
            <a:pPr>
              <a:buFont typeface="Wingdings" panose="05000000000000000000" pitchFamily="2" charset="2"/>
              <a:buChar char="§"/>
            </a:pPr>
            <a:r>
              <a:rPr lang="en-US" sz="2000" dirty="0"/>
              <a:t>Company description</a:t>
            </a:r>
          </a:p>
          <a:p>
            <a:pPr>
              <a:buFont typeface="Wingdings" panose="05000000000000000000" pitchFamily="2" charset="2"/>
              <a:buChar char="§"/>
            </a:pPr>
            <a:r>
              <a:rPr lang="en-US" sz="2000" dirty="0"/>
              <a:t>Company history</a:t>
            </a:r>
          </a:p>
          <a:p>
            <a:pPr>
              <a:buFont typeface="Wingdings" panose="05000000000000000000" pitchFamily="2" charset="2"/>
              <a:buChar char="§"/>
            </a:pPr>
            <a:r>
              <a:rPr lang="en-US" sz="2000" dirty="0"/>
              <a:t>Mission statement</a:t>
            </a:r>
          </a:p>
          <a:p>
            <a:pPr>
              <a:buFont typeface="Wingdings" panose="05000000000000000000" pitchFamily="2" charset="2"/>
              <a:buChar char="§"/>
            </a:pPr>
            <a:r>
              <a:rPr lang="en-US" sz="2000" dirty="0"/>
              <a:t>Products and services</a:t>
            </a:r>
          </a:p>
          <a:p>
            <a:pPr>
              <a:buFont typeface="Wingdings" panose="05000000000000000000" pitchFamily="2" charset="2"/>
              <a:buChar char="§"/>
            </a:pPr>
            <a:r>
              <a:rPr lang="en-US" sz="2000" dirty="0"/>
              <a:t>Current status</a:t>
            </a:r>
          </a:p>
          <a:p>
            <a:pPr>
              <a:buFont typeface="Wingdings" panose="05000000000000000000" pitchFamily="2" charset="2"/>
              <a:buChar char="§"/>
            </a:pPr>
            <a:r>
              <a:rPr lang="en-US" sz="2000" dirty="0"/>
              <a:t>Legal status and ownership</a:t>
            </a:r>
          </a:p>
          <a:p>
            <a:pPr>
              <a:buFont typeface="Wingdings" panose="05000000000000000000" pitchFamily="2" charset="2"/>
              <a:buChar char="§"/>
            </a:pPr>
            <a:r>
              <a:rPr lang="en-US" sz="2000" dirty="0"/>
              <a:t>Key partnerships (if any)</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23,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8</a:t>
            </a:fld>
            <a:endParaRPr lang="en-US" altLang="en-US"/>
          </a:p>
        </p:txBody>
      </p:sp>
    </p:spTree>
    <p:extLst>
      <p:ext uri="{BB962C8B-B14F-4D97-AF65-F5344CB8AC3E}">
        <p14:creationId xmlns:p14="http://schemas.microsoft.com/office/powerpoint/2010/main" val="2732987699"/>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1035</TotalTime>
  <Words>1244</Words>
  <Application>Microsoft Office PowerPoint</Application>
  <PresentationFormat>Widescreen</PresentationFormat>
  <Paragraphs>254</Paragraphs>
  <Slides>17</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ＭＳ Ｐゴシック</vt:lpstr>
      <vt:lpstr>ＭＳ Ｐゴシック</vt:lpstr>
      <vt:lpstr>Arial</vt:lpstr>
      <vt:lpstr>Calibri</vt:lpstr>
      <vt:lpstr>Cambria</vt:lpstr>
      <vt:lpstr>Palatino</vt:lpstr>
      <vt:lpstr>Tahoma</vt:lpstr>
      <vt:lpstr>Times</vt:lpstr>
      <vt:lpstr>Times New Roman</vt:lpstr>
      <vt:lpstr>Wingdings</vt:lpstr>
      <vt:lpstr>OSU_Template</vt:lpstr>
      <vt:lpstr>PowerPoint Presentation</vt:lpstr>
      <vt:lpstr>Business Plans</vt:lpstr>
      <vt:lpstr>Business Plans</vt:lpstr>
      <vt:lpstr>Business Plans</vt:lpstr>
      <vt:lpstr>Business Plans</vt:lpstr>
      <vt:lpstr>Business Plans</vt:lpstr>
      <vt:lpstr>Business Plans</vt:lpstr>
      <vt:lpstr>Business Plans</vt:lpstr>
      <vt:lpstr>Business Plans</vt:lpstr>
      <vt:lpstr>Business Plans</vt:lpstr>
      <vt:lpstr>Business Plans</vt:lpstr>
      <vt:lpstr>Business Plans</vt:lpstr>
      <vt:lpstr>Business Plans</vt:lpstr>
      <vt:lpstr>Business Plans</vt:lpstr>
      <vt:lpstr>Business Plans</vt:lpstr>
      <vt:lpstr>Business Plans</vt:lpstr>
      <vt:lpstr>Business Plans</vt:lpstr>
    </vt:vector>
  </TitlesOfParts>
  <Company>Oregon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Client Services</cp:lastModifiedBy>
  <cp:revision>128</cp:revision>
  <cp:lastPrinted>2015-06-22T19:44:23Z</cp:lastPrinted>
  <dcterms:created xsi:type="dcterms:W3CDTF">2015-04-25T20:13:14Z</dcterms:created>
  <dcterms:modified xsi:type="dcterms:W3CDTF">2017-09-23T23:28:50Z</dcterms:modified>
</cp:coreProperties>
</file>