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6" r:id="rId2"/>
    <p:sldId id="398" r:id="rId3"/>
    <p:sldId id="399" r:id="rId4"/>
    <p:sldId id="400" r:id="rId5"/>
    <p:sldId id="402" r:id="rId6"/>
    <p:sldId id="401" r:id="rId7"/>
    <p:sldId id="403" r:id="rId8"/>
    <p:sldId id="404" r:id="rId9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 autoAdjust="0"/>
    <p:restoredTop sz="75184" autoAdjust="0"/>
  </p:normalViewPr>
  <p:slideViewPr>
    <p:cSldViewPr snapToGrid="0" snapToObjects="1">
      <p:cViewPr varScale="1">
        <p:scale>
          <a:sx n="80" d="100"/>
          <a:sy n="80" d="100"/>
        </p:scale>
        <p:origin x="10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10/8/2017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10/8/2017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pNiKBP7hQ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2lcp0uZsY7k" TargetMode="External"/><Relationship Id="rId4" Type="http://schemas.openxmlformats.org/officeDocument/2006/relationships/hyperlink" Target="https://www.youtube.com/watch?v=1gg2vXq-1VI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https://www.youtube.com/watch?v=opNiKBP7hQo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https://www.youtube.com/watch?v=1gg2vXq-1VI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2"00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Paul Graham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https://www.youtube.com/watch?v=2lcp0uZsY7k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60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http://www.kptv.com/story/36534090/avocado-prices-on-the-rise?utm_source=facebook&amp;utm_medium=meredithHub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71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28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31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65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5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34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49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96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pears.okstate.edu/profiles/?id=1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Accounting and Financials</a:t>
            </a:r>
            <a:endParaRPr lang="en-US" sz="4800" dirty="0"/>
          </a:p>
          <a:p>
            <a:pPr marL="0" indent="0" algn="ctr">
              <a:buNone/>
            </a:pPr>
            <a:r>
              <a:rPr lang="en-US" sz="4800" dirty="0" err="1">
                <a:hlinkClick r:id="rId3"/>
              </a:rPr>
              <a:t>Barringer</a:t>
            </a:r>
            <a:r>
              <a:rPr lang="en-US" sz="4800" dirty="0"/>
              <a:t> Chapter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Pricing Your Product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How much Should you Charge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You must cover your costs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People must be willing to pay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High </a:t>
            </a:r>
            <a:r>
              <a:rPr lang="en-US" sz="1600" dirty="0"/>
              <a:t>or low </a:t>
            </a:r>
            <a:r>
              <a:rPr lang="en-US" sz="1600" dirty="0" smtClean="0"/>
              <a:t>price </a:t>
            </a:r>
            <a:r>
              <a:rPr lang="en-US" sz="1600" dirty="0"/>
              <a:t>you </a:t>
            </a:r>
            <a:r>
              <a:rPr lang="en-US" sz="1600" dirty="0" smtClean="0"/>
              <a:t>must </a:t>
            </a:r>
            <a:r>
              <a:rPr lang="en-US" sz="1600" dirty="0"/>
              <a:t>provide Value to your customer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No matter what strategy you employ to determine your price, you </a:t>
            </a:r>
            <a:br>
              <a:rPr lang="en-US" sz="1600" dirty="0"/>
            </a:br>
            <a:r>
              <a:rPr lang="en-US" sz="1600" dirty="0" smtClean="0"/>
              <a:t>always </a:t>
            </a:r>
            <a:r>
              <a:rPr lang="en-US" sz="1600" dirty="0"/>
              <a:t>know </a:t>
            </a:r>
            <a:r>
              <a:rPr lang="en-US" sz="1600" dirty="0" smtClean="0"/>
              <a:t>all your costs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8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28" y="1610060"/>
            <a:ext cx="28765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6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Pricing Your Product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</a:rPr>
              <a:t>You can only spend money you have built into your </a:t>
            </a:r>
            <a:r>
              <a:rPr lang="en-US" sz="1600" dirty="0" smtClean="0">
                <a:latin typeface="Calibri" panose="020F0502020204030204" pitchFamily="34" charset="0"/>
              </a:rPr>
              <a:t>price</a:t>
            </a:r>
            <a:endParaRPr lang="en-US" sz="16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</a:rPr>
              <a:t>Discounts, coupons, rebates, loyalty programs all need to be considered when setting your </a:t>
            </a:r>
            <a:r>
              <a:rPr lang="en-US" sz="1600" dirty="0" smtClean="0">
                <a:latin typeface="Calibri" panose="020F0502020204030204" pitchFamily="34" charset="0"/>
              </a:rPr>
              <a:t>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libri" panose="020F0502020204030204" pitchFamily="34" charset="0"/>
              </a:rPr>
              <a:t>Your Price Must allow you to cover all costs and ideally be able to make a profit (net income)</a:t>
            </a:r>
            <a:endParaRPr lang="en-US" sz="16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</a:rPr>
              <a:t>Value is what your customer believes your product is worth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</a:rPr>
              <a:t>Price is the amount of money you charge your customers per sales unit of your product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2050" name="Picture 2" descr="Image result for group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38" y="1143000"/>
            <a:ext cx="4548772" cy="341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093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  <a:ea typeface="ＭＳ Ｐゴシック" pitchFamily="-96" charset="-128"/>
              </a:rPr>
              <a:t>`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Total Revenue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Your Profit it is equal to what you sell times the price of what you sell </a:t>
            </a:r>
          </a:p>
          <a:p>
            <a:pPr marL="0" indent="0">
              <a:buNone/>
            </a:pPr>
            <a:r>
              <a:rPr lang="en-US" sz="2000" b="1" dirty="0"/>
              <a:t>Net Profit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</a:t>
            </a:r>
            <a:r>
              <a:rPr lang="en-US" sz="1600" dirty="0" smtClean="0"/>
              <a:t>s </a:t>
            </a:r>
            <a:r>
              <a:rPr lang="en-US" sz="1600" dirty="0"/>
              <a:t>how much is left after </a:t>
            </a:r>
            <a:r>
              <a:rPr lang="en-US" sz="1600" b="1" dirty="0" smtClean="0"/>
              <a:t>every</a:t>
            </a:r>
            <a:r>
              <a:rPr lang="en-US" sz="1600" dirty="0" smtClean="0"/>
              <a:t> </a:t>
            </a:r>
            <a:r>
              <a:rPr lang="en-US" sz="1600" dirty="0"/>
              <a:t>expense has been </a:t>
            </a:r>
            <a:r>
              <a:rPr lang="en-US" sz="1600" dirty="0" smtClean="0"/>
              <a:t>paid 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146" name="Picture 2" descr="Image result for economics total reven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47" y="1321231"/>
            <a:ext cx="4538515" cy="338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720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Variable Costs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/>
              <a:t>Are </a:t>
            </a:r>
            <a:r>
              <a:rPr lang="en-US" sz="2000" dirty="0"/>
              <a:t>costs that go up or down in relation to sales volume. </a:t>
            </a:r>
            <a:endParaRPr lang="en-US" sz="2000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/>
              <a:t>Example: </a:t>
            </a:r>
            <a:r>
              <a:rPr lang="en-US" sz="2000" dirty="0"/>
              <a:t>flour to make </a:t>
            </a:r>
            <a:r>
              <a:rPr lang="en-US" sz="2000" dirty="0" smtClean="0"/>
              <a:t>bread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36695" y="1022684"/>
            <a:ext cx="6328610" cy="33512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5405" y="115535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Example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  You sell personalized T-shirts for $10.00 each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Selling Price			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$10.00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Variable Costs: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Raw material (t-shirt)	$ 3.00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Hourly labor		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$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1.00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	Sales commission	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$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1.00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Shipping charge		</a:t>
            </a: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$   .50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Total Variable Costs		$ 5.50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Price minus Variable Costs	$ 4.50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6695" y="4596063"/>
            <a:ext cx="632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lang="en-US" dirty="0">
                <a:solidFill>
                  <a:srgbClr val="595959"/>
                </a:solidFill>
                <a:latin typeface="Calibri"/>
                <a:cs typeface="Calibri"/>
              </a:rPr>
              <a:t>$4.50 is called the Gross Profit and it represents </a:t>
            </a:r>
            <a:r>
              <a:rPr lang="en-US" dirty="0" smtClean="0">
                <a:solidFill>
                  <a:srgbClr val="595959"/>
                </a:solidFill>
                <a:latin typeface="Calibri"/>
                <a:cs typeface="Calibri"/>
              </a:rPr>
              <a:t>how much </a:t>
            </a:r>
            <a:r>
              <a:rPr lang="en-US" dirty="0">
                <a:solidFill>
                  <a:srgbClr val="595959"/>
                </a:solidFill>
                <a:latin typeface="Calibri"/>
                <a:cs typeface="Calibri"/>
              </a:rPr>
              <a:t>each unit of sales </a:t>
            </a:r>
            <a:r>
              <a:rPr lang="en-US" dirty="0" smtClean="0">
                <a:solidFill>
                  <a:srgbClr val="595959"/>
                </a:solidFill>
                <a:latin typeface="Calibri"/>
                <a:cs typeface="Calibri"/>
              </a:rPr>
              <a:t>“contributes” </a:t>
            </a:r>
            <a:r>
              <a:rPr lang="en-US" dirty="0">
                <a:solidFill>
                  <a:srgbClr val="595959"/>
                </a:solidFill>
                <a:latin typeface="Calibri"/>
                <a:cs typeface="Calibri"/>
              </a:rPr>
              <a:t>towards paying for fixed costs, selling expenses, administrative expenses, and profits.</a:t>
            </a:r>
          </a:p>
        </p:txBody>
      </p:sp>
    </p:spTree>
    <p:extLst>
      <p:ext uri="{BB962C8B-B14F-4D97-AF65-F5344CB8AC3E}">
        <p14:creationId xmlns:p14="http://schemas.microsoft.com/office/powerpoint/2010/main" val="2788029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Fixed Costs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Costs that don’t change regardless of sales volume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Example: 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630779" y="1143000"/>
            <a:ext cx="5041231" cy="3032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55291" y="1563016"/>
            <a:ext cx="480843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Fixed Expenses per Month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	Rent		$   800.00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	Telephone	$   100.00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		Insurance	$     50.00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	Bookkeeping	$   100.00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	Loan Payment	</a:t>
            </a: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$   300.00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	Total Fixed Costs	$ 1,350.00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87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Accounting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Income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Balance Sheet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Statement of Cash Flows  </a:t>
            </a: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15" y="731638"/>
            <a:ext cx="4416267" cy="54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247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355805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Break Even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Break Even is the total sales volume at which the business covers all of its expenses with nothing left over.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This can be measured in the number of units sold or in the total dollar amount of sales.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Break Even is a critical milestone on your Path to Profit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/>
              <a:t>Lecture 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8,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755291" y="1563016"/>
            <a:ext cx="4808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15011"/>
              </p:ext>
            </p:extLst>
          </p:nvPr>
        </p:nvGraphicFramePr>
        <p:xfrm>
          <a:off x="6718299" y="1033873"/>
          <a:ext cx="4864101" cy="1847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208">
                  <a:extLst>
                    <a:ext uri="{9D8B030D-6E8A-4147-A177-3AD203B41FA5}">
                      <a16:colId xmlns:a16="http://schemas.microsoft.com/office/drawing/2014/main" val="3953587677"/>
                    </a:ext>
                  </a:extLst>
                </a:gridCol>
                <a:gridCol w="979796">
                  <a:extLst>
                    <a:ext uri="{9D8B030D-6E8A-4147-A177-3AD203B41FA5}">
                      <a16:colId xmlns:a16="http://schemas.microsoft.com/office/drawing/2014/main" val="1555031148"/>
                    </a:ext>
                  </a:extLst>
                </a:gridCol>
                <a:gridCol w="938575">
                  <a:extLst>
                    <a:ext uri="{9D8B030D-6E8A-4147-A177-3AD203B41FA5}">
                      <a16:colId xmlns:a16="http://schemas.microsoft.com/office/drawing/2014/main" val="868995197"/>
                    </a:ext>
                  </a:extLst>
                </a:gridCol>
                <a:gridCol w="938575">
                  <a:extLst>
                    <a:ext uri="{9D8B030D-6E8A-4147-A177-3AD203B41FA5}">
                      <a16:colId xmlns:a16="http://schemas.microsoft.com/office/drawing/2014/main" val="284156882"/>
                    </a:ext>
                  </a:extLst>
                </a:gridCol>
                <a:gridCol w="1093947">
                  <a:extLst>
                    <a:ext uri="{9D8B030D-6E8A-4147-A177-3AD203B41FA5}">
                      <a16:colId xmlns:a16="http://schemas.microsoft.com/office/drawing/2014/main" val="376705116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Fixed Costs (FC)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 Costs (VC)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Costs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 Even Unit Sales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67485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$150,000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$122,093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$272,093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$272,093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6529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$250,000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$203,488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$453,488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$453,488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8247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$406,977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$906,977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$906,977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48491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$813,953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$1,813,953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$1,813,953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35081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$1,500,000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$1,220,930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$2,720,930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$2,720,930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4913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$2,500,000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$2,034,884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$4,534,884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$4,534,884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4037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$4,069,767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$9,069,767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$9,069,767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3545427"/>
                  </a:ext>
                </a:extLst>
              </a:tr>
            </a:tbl>
          </a:graphicData>
        </a:graphic>
      </p:graphicFrame>
      <p:pic>
        <p:nvPicPr>
          <p:cNvPr id="7172" name="Picture 4" descr="Image result for break even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85" y="320496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0179" y="4656221"/>
            <a:ext cx="513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b="1" dirty="0" smtClean="0"/>
              <a:t>Break Even Point = Fixed </a:t>
            </a:r>
            <a:r>
              <a:rPr lang="en-US" b="1" dirty="0"/>
              <a:t>Costs </a:t>
            </a:r>
            <a:r>
              <a:rPr lang="en-US" dirty="0"/>
              <a:t>÷ </a:t>
            </a:r>
            <a:r>
              <a:rPr lang="en-US" b="1" dirty="0"/>
              <a:t>(Price - Variable Costs)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1206</TotalTime>
  <Words>453</Words>
  <Application>Microsoft Office PowerPoint</Application>
  <PresentationFormat>Widescreen</PresentationFormat>
  <Paragraphs>130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Cambria</vt:lpstr>
      <vt:lpstr>Comic Sans MS</vt:lpstr>
      <vt:lpstr>Palatino</vt:lpstr>
      <vt:lpstr>Tahoma</vt:lpstr>
      <vt:lpstr>Times</vt:lpstr>
      <vt:lpstr>Wingdings</vt:lpstr>
      <vt:lpstr>OSU_Template</vt:lpstr>
      <vt:lpstr>PowerPoint Presentation</vt:lpstr>
      <vt:lpstr>AREC 213 Lecture 6</vt:lpstr>
      <vt:lpstr>AREC 213 Lecture 6</vt:lpstr>
      <vt:lpstr>AREC 213 Lecture 6</vt:lpstr>
      <vt:lpstr>AREC 213 Lecture 6</vt:lpstr>
      <vt:lpstr>AREC 213 Lecture 6</vt:lpstr>
      <vt:lpstr>AREC 213 Lecture 6</vt:lpstr>
      <vt:lpstr>AREC 213 Lecture 6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Client Services</cp:lastModifiedBy>
  <cp:revision>172</cp:revision>
  <cp:lastPrinted>2015-06-15T21:41:48Z</cp:lastPrinted>
  <dcterms:created xsi:type="dcterms:W3CDTF">2015-04-25T20:13:14Z</dcterms:created>
  <dcterms:modified xsi:type="dcterms:W3CDTF">2017-10-08T20:11:58Z</dcterms:modified>
</cp:coreProperties>
</file>