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55"/>
  </p:notesMasterIdLst>
  <p:handoutMasterIdLst>
    <p:handoutMasterId r:id="rId56"/>
  </p:handoutMasterIdLst>
  <p:sldIdLst>
    <p:sldId id="286" r:id="rId2"/>
    <p:sldId id="383" r:id="rId3"/>
    <p:sldId id="398" r:id="rId4"/>
    <p:sldId id="399" r:id="rId5"/>
    <p:sldId id="397" r:id="rId6"/>
    <p:sldId id="388" r:id="rId7"/>
    <p:sldId id="332" r:id="rId8"/>
    <p:sldId id="333" r:id="rId9"/>
    <p:sldId id="334" r:id="rId10"/>
    <p:sldId id="335" r:id="rId11"/>
    <p:sldId id="336" r:id="rId12"/>
    <p:sldId id="337" r:id="rId13"/>
    <p:sldId id="338" r:id="rId14"/>
    <p:sldId id="346" r:id="rId15"/>
    <p:sldId id="347" r:id="rId16"/>
    <p:sldId id="349" r:id="rId17"/>
    <p:sldId id="352" r:id="rId18"/>
    <p:sldId id="350" r:id="rId19"/>
    <p:sldId id="351" r:id="rId20"/>
    <p:sldId id="353" r:id="rId21"/>
    <p:sldId id="348" r:id="rId22"/>
    <p:sldId id="354" r:id="rId23"/>
    <p:sldId id="355" r:id="rId24"/>
    <p:sldId id="356" r:id="rId25"/>
    <p:sldId id="360" r:id="rId26"/>
    <p:sldId id="361" r:id="rId27"/>
    <p:sldId id="357" r:id="rId28"/>
    <p:sldId id="362" r:id="rId29"/>
    <p:sldId id="363" r:id="rId30"/>
    <p:sldId id="359" r:id="rId31"/>
    <p:sldId id="339" r:id="rId32"/>
    <p:sldId id="364" r:id="rId33"/>
    <p:sldId id="340" r:id="rId34"/>
    <p:sldId id="341" r:id="rId35"/>
    <p:sldId id="365" r:id="rId36"/>
    <p:sldId id="342" r:id="rId37"/>
    <p:sldId id="343" r:id="rId38"/>
    <p:sldId id="366" r:id="rId39"/>
    <p:sldId id="367" r:id="rId40"/>
    <p:sldId id="368" r:id="rId41"/>
    <p:sldId id="384" r:id="rId42"/>
    <p:sldId id="385" r:id="rId43"/>
    <p:sldId id="382" r:id="rId44"/>
    <p:sldId id="386" r:id="rId45"/>
    <p:sldId id="387" r:id="rId46"/>
    <p:sldId id="389" r:id="rId47"/>
    <p:sldId id="390" r:id="rId48"/>
    <p:sldId id="391" r:id="rId49"/>
    <p:sldId id="392" r:id="rId50"/>
    <p:sldId id="394" r:id="rId51"/>
    <p:sldId id="395" r:id="rId52"/>
    <p:sldId id="393" r:id="rId53"/>
    <p:sldId id="396" r:id="rId54"/>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1" autoAdjust="0"/>
    <p:restoredTop sz="75184" autoAdjust="0"/>
  </p:normalViewPr>
  <p:slideViewPr>
    <p:cSldViewPr snapToGrid="0" snapToObjects="1">
      <p:cViewPr varScale="1">
        <p:scale>
          <a:sx n="80" d="100"/>
          <a:sy n="80" d="100"/>
        </p:scale>
        <p:origin x="102"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10/7/2017</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10/7/2017</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opNiKBP7hQo"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youtube.com/watch?v=2lcp0uZsY7k" TargetMode="External"/><Relationship Id="rId4" Type="http://schemas.openxmlformats.org/officeDocument/2006/relationships/hyperlink" Target="https://www.youtube.com/watch?v=1gg2vXq-1VI"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www.investopedia.com/terms/d/demand.asp" TargetMode="External"/><Relationship Id="rId3" Type="http://schemas.openxmlformats.org/officeDocument/2006/relationships/hyperlink" Target="http://www.investopedia.com/terms/u/utility.asp" TargetMode="External"/><Relationship Id="rId7" Type="http://schemas.openxmlformats.org/officeDocument/2006/relationships/hyperlink" Target="http://www.investopedia.com/terms/s/supply.asp"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www.investopedia.com/terms/e/inelastic.asp" TargetMode="External"/><Relationship Id="rId5" Type="http://schemas.openxmlformats.org/officeDocument/2006/relationships/hyperlink" Target="http://www.investopedia.com/terms/s/substitute.asp" TargetMode="External"/><Relationship Id="rId4" Type="http://schemas.openxmlformats.org/officeDocument/2006/relationships/hyperlink" Target="http://www.investopedia.com/terms/e/elasticity.asp"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hlinkClick r:id="rId3"/>
              </a:rPr>
              <a:t>https://www.youtube.com/watch?v=opNiKBP7hQo</a:t>
            </a:r>
            <a:r>
              <a:rPr lang="en-US" dirty="0" smtClean="0"/>
              <a:t/>
            </a:r>
            <a:br>
              <a:rPr lang="en-US" dirty="0" smtClean="0"/>
            </a:br>
            <a:r>
              <a:rPr lang="en-US" dirty="0" smtClean="0"/>
              <a:t/>
            </a:r>
            <a:br>
              <a:rPr lang="en-US" dirty="0" smtClean="0"/>
            </a:br>
            <a:r>
              <a:rPr lang="en-US" dirty="0" smtClean="0"/>
              <a:t/>
            </a:r>
            <a:br>
              <a:rPr lang="en-US" dirty="0" smtClean="0"/>
            </a:br>
            <a:r>
              <a:rPr lang="en-US" dirty="0" smtClean="0">
                <a:hlinkClick r:id="rId4"/>
              </a:rPr>
              <a:t>https://www.youtube.com/watch?v=1gg2vXq-1VI</a:t>
            </a:r>
            <a:r>
              <a:rPr lang="en-US" dirty="0" smtClean="0"/>
              <a:t/>
            </a:r>
            <a:br>
              <a:rPr lang="en-US" dirty="0" smtClean="0"/>
            </a:br>
            <a:r>
              <a:rPr lang="en-US" dirty="0" smtClean="0"/>
              <a:t>2"00</a:t>
            </a:r>
            <a:br>
              <a:rPr lang="en-US" dirty="0" smtClean="0"/>
            </a:br>
            <a:r>
              <a:rPr lang="en-US" dirty="0" smtClean="0"/>
              <a:t/>
            </a:r>
            <a:br>
              <a:rPr lang="en-US" dirty="0" smtClean="0"/>
            </a:br>
            <a:r>
              <a:rPr lang="en-US" dirty="0" smtClean="0"/>
              <a:t>Paul Graham</a:t>
            </a:r>
            <a:br>
              <a:rPr lang="en-US" dirty="0" smtClean="0"/>
            </a:br>
            <a:r>
              <a:rPr lang="en-US" dirty="0" smtClean="0">
                <a:hlinkClick r:id="rId5"/>
              </a:rPr>
              <a:t>https://www.youtube.com/watch?v=2lcp0uZsY7k</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a:p>
        </p:txBody>
      </p:sp>
    </p:spTree>
    <p:extLst>
      <p:ext uri="{BB962C8B-B14F-4D97-AF65-F5344CB8AC3E}">
        <p14:creationId xmlns:p14="http://schemas.microsoft.com/office/powerpoint/2010/main" val="207860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52</a:t>
            </a:fld>
            <a:endParaRPr lang="en-US" altLang="en-US"/>
          </a:p>
        </p:txBody>
      </p:sp>
    </p:spTree>
    <p:extLst>
      <p:ext uri="{BB962C8B-B14F-4D97-AF65-F5344CB8AC3E}">
        <p14:creationId xmlns:p14="http://schemas.microsoft.com/office/powerpoint/2010/main" val="3126962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p14="http://schemas.microsoft.com/office/powerpoint/2010/main" val="2619741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We’ve seen that the demand and supply of goods react to changes in price, and that prices in turn move along with changes in quantity. We’ve also seen that the </a:t>
            </a:r>
            <a:r>
              <a:rPr lang="en-US" dirty="0" smtClean="0">
                <a:hlinkClick r:id="rId3"/>
              </a:rPr>
              <a:t>utility</a:t>
            </a:r>
            <a:r>
              <a:rPr lang="en-US" dirty="0" smtClean="0"/>
              <a:t>, or satisfaction received from consuming or acquiring goods diminishes with each additional unit consumed. The degree to which demand or supply reacts to a change in price is called </a:t>
            </a:r>
            <a:r>
              <a:rPr lang="en-US" dirty="0" smtClean="0">
                <a:hlinkClick r:id="rId4"/>
              </a:rPr>
              <a:t>elasticity</a:t>
            </a:r>
            <a:r>
              <a:rPr lang="en-US" dirty="0" smtClean="0"/>
              <a:t>.</a:t>
            </a:r>
          </a:p>
          <a:p>
            <a:r>
              <a:rPr lang="en-US" dirty="0" smtClean="0"/>
              <a:t>Elasticity varies from product to product because some products may be more essential to the consumer than others. Demand for products that are considered necessities is less sensitive to price changes because consumers will still continue buying these products despite price increases. On the other hand, an increase in price of a good or service that is far less of a necessity will deter consumers because the opportunity cost of buying the product will become too high.</a:t>
            </a:r>
          </a:p>
          <a:p>
            <a:r>
              <a:rPr lang="en-US" dirty="0" smtClean="0"/>
              <a:t>A good or service is considered highly elastic if even a slight change in price leads to a sharp change in the quantity demanded or supplied. Usually these kinds of products are readily available in the market and a person may not necessarily need them in his or her daily life, or if there are good </a:t>
            </a:r>
            <a:r>
              <a:rPr lang="en-US" dirty="0" smtClean="0">
                <a:hlinkClick r:id="rId5"/>
              </a:rPr>
              <a:t>substitutes</a:t>
            </a:r>
            <a:r>
              <a:rPr lang="en-US" dirty="0" smtClean="0"/>
              <a:t>. For example, if the price of Coke rises, people may readily switch over to Pepsi. On the other hand, an </a:t>
            </a:r>
            <a:r>
              <a:rPr lang="en-US" dirty="0" smtClean="0">
                <a:hlinkClick r:id="rId6"/>
              </a:rPr>
              <a:t>inelastic</a:t>
            </a:r>
            <a:r>
              <a:rPr lang="en-US" dirty="0" smtClean="0"/>
              <a:t> good or service is one in which large changes in price produce only modest changes in the quantity demanded or supplied, if any at all. These goods tend to be things that are more of a necessity to the consumer in his or her daily life, such as gasoline.</a:t>
            </a:r>
          </a:p>
          <a:p>
            <a:r>
              <a:rPr lang="en-US" dirty="0" smtClean="0"/>
              <a:t>To determine the elasticity of the </a:t>
            </a:r>
            <a:r>
              <a:rPr lang="en-US" dirty="0" smtClean="0">
                <a:hlinkClick r:id="rId7"/>
              </a:rPr>
              <a:t>supply</a:t>
            </a:r>
            <a:r>
              <a:rPr lang="en-US" dirty="0" smtClean="0"/>
              <a:t> or </a:t>
            </a:r>
            <a:r>
              <a:rPr lang="en-US" dirty="0" smtClean="0">
                <a:hlinkClick r:id="rId8"/>
              </a:rPr>
              <a:t>demand</a:t>
            </a:r>
            <a:r>
              <a:rPr lang="en-US" dirty="0" smtClean="0"/>
              <a:t> of something, we can use this simple equation:</a:t>
            </a:r>
          </a:p>
          <a:p>
            <a:r>
              <a:rPr lang="en-US" b="1" dirty="0" smtClean="0"/>
              <a:t>Elasticity = (% change in quantity / % change in price)</a:t>
            </a:r>
            <a:r>
              <a:rPr lang="en-US" dirty="0" smtClean="0"/>
              <a:t> If the elasticity is greater than or equal to 1, the curve is considered to be elastic. If it is less than one, the curve is said to be inelastic.</a:t>
            </a:r>
          </a:p>
          <a:p>
            <a:r>
              <a:rPr lang="en-US" dirty="0" smtClean="0"/>
              <a:t>As we saw previously, the demand curve has a negative slope. If a large drop in the quantity demanded is accompanied by only a small increase in price, the demand curve will appear looks flatter, or more horizontal. People would rather stop consuming this product or switch to some alternative rather than pay a higher price. A flatter curve means that the good or service in question is quite elastic.</a:t>
            </a:r>
          </a:p>
          <a:p>
            <a:r>
              <a:rPr lang="en-US" sz="1200" u="none" strike="noStrike" kern="1200" dirty="0" smtClean="0">
                <a:solidFill>
                  <a:schemeClr val="tx1"/>
                </a:solidFill>
                <a:effectLst/>
                <a:latin typeface="+mn-lt"/>
                <a:ea typeface="MS PGothic" panose="020B0600070205080204" pitchFamily="34" charset="-128"/>
                <a:cs typeface="+mn-cs"/>
              </a:rPr>
              <a:t/>
            </a:r>
            <a:br>
              <a:rPr lang="en-US" sz="1200" u="none" strike="noStrike" kern="1200" dirty="0" smtClean="0">
                <a:solidFill>
                  <a:schemeClr val="tx1"/>
                </a:solidFill>
                <a:effectLst/>
                <a:latin typeface="+mn-lt"/>
                <a:ea typeface="MS PGothic" panose="020B0600070205080204" pitchFamily="34" charset="-128"/>
                <a:cs typeface="+mn-cs"/>
              </a:rPr>
            </a:b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p14="http://schemas.microsoft.com/office/powerpoint/2010/main" val="390371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spcAft>
                <a:spcPts val="2800"/>
              </a:spcAft>
              <a:buNone/>
            </a:pP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p14="http://schemas.microsoft.com/office/powerpoint/2010/main" val="240731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latin typeface="Comic Sans MS" panose="030F0702030302020204" pitchFamily="66" charset="0"/>
              </a:rPr>
              <a:t>You can only spend money you have built into your price.</a:t>
            </a:r>
          </a:p>
          <a:p>
            <a:endParaRPr lang="en-US" sz="1200" dirty="0" smtClean="0">
              <a:latin typeface="Comic Sans MS" panose="030F0702030302020204" pitchFamily="66" charset="0"/>
            </a:endParaRPr>
          </a:p>
          <a:p>
            <a:r>
              <a:rPr lang="en-US" sz="1200" dirty="0" smtClean="0">
                <a:latin typeface="Comic Sans MS" panose="030F0702030302020204" pitchFamily="66" charset="0"/>
              </a:rPr>
              <a:t>Discounts, coupons, rebates, loyalty programs all need to be considered when setting your price.</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4</a:t>
            </a:fld>
            <a:endParaRPr lang="en-US" altLang="en-US"/>
          </a:p>
        </p:txBody>
      </p:sp>
    </p:spTree>
    <p:extLst>
      <p:ext uri="{BB962C8B-B14F-4D97-AF65-F5344CB8AC3E}">
        <p14:creationId xmlns:p14="http://schemas.microsoft.com/office/powerpoint/2010/main" val="835776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Accessible</a:t>
            </a:r>
          </a:p>
          <a:p>
            <a:r>
              <a:rPr lang="en-US" dirty="0" smtClean="0"/>
              <a:t>Ready</a:t>
            </a:r>
            <a:r>
              <a:rPr lang="en-US" baseline="0" dirty="0" smtClean="0"/>
              <a:t> for innovation or underserved</a:t>
            </a:r>
          </a:p>
          <a:p>
            <a:r>
              <a:rPr lang="en-US" baseline="0" dirty="0" smtClean="0"/>
              <a:t>Avoid negative aspects as a whole</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7</a:t>
            </a:fld>
            <a:endParaRPr lang="en-US" altLang="en-US"/>
          </a:p>
        </p:txBody>
      </p:sp>
    </p:spTree>
    <p:extLst>
      <p:ext uri="{BB962C8B-B14F-4D97-AF65-F5344CB8AC3E}">
        <p14:creationId xmlns:p14="http://schemas.microsoft.com/office/powerpoint/2010/main" val="1685300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40</a:t>
            </a:fld>
            <a:endParaRPr lang="en-US" altLang="en-US"/>
          </a:p>
        </p:txBody>
      </p:sp>
    </p:spTree>
    <p:extLst>
      <p:ext uri="{BB962C8B-B14F-4D97-AF65-F5344CB8AC3E}">
        <p14:creationId xmlns:p14="http://schemas.microsoft.com/office/powerpoint/2010/main" val="2755085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50</a:t>
            </a:fld>
            <a:endParaRPr lang="en-US" altLang="en-US"/>
          </a:p>
        </p:txBody>
      </p:sp>
    </p:spTree>
    <p:extLst>
      <p:ext uri="{BB962C8B-B14F-4D97-AF65-F5344CB8AC3E}">
        <p14:creationId xmlns:p14="http://schemas.microsoft.com/office/powerpoint/2010/main" val="4113317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51</a:t>
            </a:fld>
            <a:endParaRPr lang="en-US" altLang="en-US"/>
          </a:p>
        </p:txBody>
      </p:sp>
    </p:spTree>
    <p:extLst>
      <p:ext uri="{BB962C8B-B14F-4D97-AF65-F5344CB8AC3E}">
        <p14:creationId xmlns:p14="http://schemas.microsoft.com/office/powerpoint/2010/main" val="2646089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October 7, 2017</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October 7, 2017</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October 7, 2017</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October 7, 2017</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October 7, 2017</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October 7, 2017</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October 7, 2017</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Layout No Ta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October 7, 2017</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October 7, 2017</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October 7, 2017</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October 7, 2017</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October 7, 2017</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October 7, 2017</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October 7, 2017</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October 7, 2017</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October 7, 2017</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October 7, 2017</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ears.okstate.edu/profiles/?id=14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Accounting and Financials</a:t>
            </a:r>
            <a:endParaRPr lang="en-US" sz="4800" dirty="0"/>
          </a:p>
          <a:p>
            <a:pPr marL="0" indent="0" algn="ctr">
              <a:buNone/>
            </a:pPr>
            <a:r>
              <a:rPr lang="en-US" sz="4800" dirty="0" err="1">
                <a:hlinkClick r:id="rId3"/>
              </a:rPr>
              <a:t>Barringer</a:t>
            </a:r>
            <a:r>
              <a:rPr lang="en-US" sz="4800" dirty="0"/>
              <a:t> Chapter 8</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7, 2017</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
        <p:nvSpPr>
          <p:cNvPr id="7" name="Rectangle 8"/>
          <p:cNvSpPr>
            <a:spLocks noChangeArrowheads="1"/>
          </p:cNvSpPr>
          <p:nvPr/>
        </p:nvSpPr>
        <p:spPr bwMode="auto">
          <a:xfrm>
            <a:off x="2252330" y="3005137"/>
            <a:ext cx="3276600" cy="1143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Study Environmental</a:t>
            </a:r>
          </a:p>
          <a:p>
            <a:pPr algn="ctr" eaLnBrk="1" hangingPunct="1"/>
            <a:r>
              <a:rPr lang="en-US" altLang="en-US" sz="2400" dirty="0"/>
              <a:t>and Business Trends</a:t>
            </a:r>
          </a:p>
        </p:txBody>
      </p:sp>
      <p:sp>
        <p:nvSpPr>
          <p:cNvPr id="8" name="Rectangle 8"/>
          <p:cNvSpPr>
            <a:spLocks noChangeArrowheads="1"/>
          </p:cNvSpPr>
          <p:nvPr/>
        </p:nvSpPr>
        <p:spPr bwMode="auto">
          <a:xfrm>
            <a:off x="6214730" y="3005137"/>
            <a:ext cx="3276600" cy="1143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The Five Competitive</a:t>
            </a:r>
          </a:p>
          <a:p>
            <a:pPr algn="ctr" eaLnBrk="1" hangingPunct="1"/>
            <a:r>
              <a:rPr lang="en-US" altLang="en-US" sz="2400" dirty="0"/>
              <a:t>Forces Model</a:t>
            </a:r>
          </a:p>
        </p:txBody>
      </p:sp>
      <p:sp>
        <p:nvSpPr>
          <p:cNvPr id="9" name="TextBox 8"/>
          <p:cNvSpPr txBox="1">
            <a:spLocks noChangeArrowheads="1"/>
          </p:cNvSpPr>
          <p:nvPr/>
        </p:nvSpPr>
        <p:spPr bwMode="auto">
          <a:xfrm>
            <a:off x="3166730" y="1938337"/>
            <a:ext cx="525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800" dirty="0">
                <a:latin typeface="Calibri" panose="020F0502020204030204" pitchFamily="34" charset="0"/>
              </a:rPr>
              <a:t>Assessing Industry Attractiveness</a:t>
            </a:r>
          </a:p>
        </p:txBody>
      </p:sp>
    </p:spTree>
    <p:extLst>
      <p:ext uri="{BB962C8B-B14F-4D97-AF65-F5344CB8AC3E}">
        <p14:creationId xmlns:p14="http://schemas.microsoft.com/office/powerpoint/2010/main" val="223047032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4791740" cy="4343400"/>
          </a:xfrm>
        </p:spPr>
        <p:txBody>
          <a:bodyPr/>
          <a:lstStyle/>
          <a:p>
            <a:pPr marL="0" indent="0">
              <a:buNone/>
            </a:pPr>
            <a:r>
              <a:rPr lang="en-US" sz="2000" b="1" dirty="0"/>
              <a:t>Studying Industry </a:t>
            </a:r>
            <a:r>
              <a:rPr lang="en-US" sz="2000" b="1" dirty="0" smtClean="0"/>
              <a:t>Trends</a:t>
            </a:r>
          </a:p>
          <a:p>
            <a:pPr marL="0" indent="0">
              <a:buNone/>
            </a:pPr>
            <a:r>
              <a:rPr lang="en-US" sz="1800" dirty="0"/>
              <a:t>Environmental Trends</a:t>
            </a:r>
          </a:p>
          <a:p>
            <a:pPr>
              <a:buFont typeface="Wingdings" panose="05000000000000000000" pitchFamily="2" charset="2"/>
              <a:buChar char="§"/>
            </a:pPr>
            <a:r>
              <a:rPr lang="en-US" sz="1800" dirty="0"/>
              <a:t>Include economic trends, social trends, technological advances, and political and regulatory changes.</a:t>
            </a:r>
          </a:p>
          <a:p>
            <a:pPr>
              <a:buFont typeface="Wingdings" panose="05000000000000000000" pitchFamily="2" charset="2"/>
              <a:buChar char="§"/>
            </a:pPr>
            <a:r>
              <a:rPr lang="en-US" sz="1800" dirty="0"/>
              <a:t>For example, industries that sell products to seniors are </a:t>
            </a:r>
            <a:r>
              <a:rPr lang="en-US" sz="1800" dirty="0" smtClean="0"/>
              <a:t>benefited by the </a:t>
            </a:r>
            <a:r>
              <a:rPr lang="en-US" sz="1800" dirty="0"/>
              <a:t>aging of the population.  </a:t>
            </a:r>
          </a:p>
          <a:p>
            <a:pPr marL="0" indent="0">
              <a:buNone/>
            </a:pPr>
            <a:r>
              <a:rPr lang="en-US" sz="1800" dirty="0"/>
              <a:t>Business Trends</a:t>
            </a:r>
          </a:p>
          <a:p>
            <a:pPr>
              <a:buFont typeface="Wingdings" panose="05000000000000000000" pitchFamily="2" charset="2"/>
              <a:buChar char="§"/>
            </a:pPr>
            <a:r>
              <a:rPr lang="en-US" sz="1800" dirty="0"/>
              <a:t>Other trends that impact an industry. </a:t>
            </a:r>
          </a:p>
          <a:p>
            <a:pPr>
              <a:buFont typeface="Wingdings" panose="05000000000000000000" pitchFamily="2" charset="2"/>
              <a:buChar char="§"/>
            </a:pPr>
            <a:r>
              <a:rPr lang="en-US" sz="1800" dirty="0"/>
              <a:t>For example, are profit margins in the industry increasing or falling</a:t>
            </a:r>
            <a:r>
              <a:rPr lang="en-US" sz="1800" dirty="0" smtClean="0"/>
              <a:t>?</a:t>
            </a:r>
          </a:p>
          <a:p>
            <a:pPr>
              <a:buFont typeface="Wingdings" panose="05000000000000000000" pitchFamily="2" charset="2"/>
              <a:buChar char="§"/>
            </a:pPr>
            <a:r>
              <a:rPr lang="en-US" sz="1800" dirty="0" smtClean="0"/>
              <a:t>Is </a:t>
            </a:r>
            <a:r>
              <a:rPr lang="en-US" sz="1800" dirty="0"/>
              <a:t>innovation accelerating or waning? </a:t>
            </a:r>
            <a:endParaRPr lang="en-US" sz="1800" dirty="0" smtClean="0"/>
          </a:p>
          <a:p>
            <a:pPr>
              <a:buFont typeface="Wingdings" panose="05000000000000000000" pitchFamily="2" charset="2"/>
              <a:buChar char="§"/>
            </a:pPr>
            <a:r>
              <a:rPr lang="en-US" sz="1800" dirty="0" smtClean="0"/>
              <a:t>Are </a:t>
            </a:r>
            <a:r>
              <a:rPr lang="en-US" sz="1800" dirty="0"/>
              <a:t>input costs going up or down?</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pic>
        <p:nvPicPr>
          <p:cNvPr id="2050" name="Picture 2" descr="http://in1.ccio.co/l8/C7/91/283867582732673198eQIS9cZ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25" y="1044748"/>
            <a:ext cx="2195512" cy="30409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lenpenzo.com/blog/wp-content/uploads/2012/09/overpriced-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93874"/>
            <a:ext cx="2206995" cy="29426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96000" y="4221126"/>
            <a:ext cx="4323907" cy="1077218"/>
          </a:xfrm>
          <a:prstGeom prst="rect">
            <a:avLst/>
          </a:prstGeom>
          <a:noFill/>
        </p:spPr>
        <p:txBody>
          <a:bodyPr wrap="square" rtlCol="0">
            <a:spAutoFit/>
          </a:bodyPr>
          <a:lstStyle/>
          <a:p>
            <a:r>
              <a:rPr lang="en-US" sz="1600" dirty="0" smtClean="0"/>
              <a:t>A trend over the last 30 years is the increase in gas prices</a:t>
            </a:r>
          </a:p>
          <a:p>
            <a:pPr marL="285750" indent="-285750">
              <a:buFont typeface="Wingdings" panose="05000000000000000000" pitchFamily="2" charset="2"/>
              <a:buChar char="§"/>
            </a:pPr>
            <a:r>
              <a:rPr lang="en-US" sz="1600" dirty="0" smtClean="0"/>
              <a:t>Negative: Logistics, Trucking, Farming</a:t>
            </a:r>
          </a:p>
          <a:p>
            <a:pPr marL="285750" indent="-285750">
              <a:buFont typeface="Wingdings" panose="05000000000000000000" pitchFamily="2" charset="2"/>
              <a:buChar char="§"/>
            </a:pPr>
            <a:r>
              <a:rPr lang="en-US" sz="1600" dirty="0" smtClean="0"/>
              <a:t>Positive: Tesla</a:t>
            </a:r>
            <a:endParaRPr lang="en-US" sz="1600" dirty="0"/>
          </a:p>
        </p:txBody>
      </p:sp>
    </p:spTree>
    <p:extLst>
      <p:ext uri="{BB962C8B-B14F-4D97-AF65-F5344CB8AC3E}">
        <p14:creationId xmlns:p14="http://schemas.microsoft.com/office/powerpoint/2010/main" val="8726270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Porters Five Forces Model</a:t>
            </a:r>
          </a:p>
          <a:p>
            <a:pPr marL="0" indent="0">
              <a:buNone/>
            </a:pPr>
            <a:r>
              <a:rPr lang="en-US" sz="1800" dirty="0"/>
              <a:t>Explanation of the Five Forces Model</a:t>
            </a:r>
          </a:p>
          <a:p>
            <a:pPr>
              <a:buFont typeface="Wingdings" panose="05000000000000000000" pitchFamily="2" charset="2"/>
              <a:buChar char="§"/>
            </a:pPr>
            <a:r>
              <a:rPr lang="en-US" sz="1600" dirty="0"/>
              <a:t>The five competitive forces model is a framework for understanding the structure of an industry.</a:t>
            </a:r>
          </a:p>
          <a:p>
            <a:pPr>
              <a:buFont typeface="Wingdings" panose="05000000000000000000" pitchFamily="2" charset="2"/>
              <a:buChar char="§"/>
            </a:pPr>
            <a:r>
              <a:rPr lang="en-US" sz="1600" dirty="0"/>
              <a:t>The model is composed of the forces that determine industry profitability.</a:t>
            </a:r>
          </a:p>
          <a:p>
            <a:pPr>
              <a:buFont typeface="Wingdings" panose="05000000000000000000" pitchFamily="2" charset="2"/>
              <a:buChar char="§"/>
            </a:pPr>
            <a:r>
              <a:rPr lang="en-US" sz="1600" dirty="0"/>
              <a:t>They help determine the average rate of return for the firms in an industry.  </a:t>
            </a:r>
            <a:endParaRPr lang="en-US" sz="1600" dirty="0" smtClean="0"/>
          </a:p>
          <a:p>
            <a:pPr>
              <a:buFont typeface="Wingdings" panose="05000000000000000000" pitchFamily="2" charset="2"/>
              <a:buChar char="§"/>
            </a:pPr>
            <a:r>
              <a:rPr lang="en-US" sz="1600" dirty="0"/>
              <a:t>Each of the five forces impacts the average rate of return for the firms in an industry by applying pressure on industry profitability.</a:t>
            </a:r>
          </a:p>
          <a:p>
            <a:pPr>
              <a:buFont typeface="Wingdings" panose="05000000000000000000" pitchFamily="2" charset="2"/>
              <a:buChar char="§"/>
            </a:pPr>
            <a:r>
              <a:rPr lang="en-US" sz="1600" dirty="0"/>
              <a:t>Well managed firms try to position their firms in a way that avoids or diminishes these forces—in an attempt to beat the average rate of return of the industry.</a:t>
            </a:r>
          </a:p>
          <a:p>
            <a:pPr marL="0" indent="0">
              <a:buNone/>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pic>
        <p:nvPicPr>
          <p:cNvPr id="2050"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2506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smtClean="0"/>
              <a:t>Threat of Substitutes</a:t>
            </a:r>
          </a:p>
          <a:p>
            <a:pPr>
              <a:buFont typeface="Wingdings" panose="05000000000000000000" pitchFamily="2" charset="2"/>
              <a:buChar char="§"/>
            </a:pPr>
            <a:r>
              <a:rPr lang="en-US" sz="2000" dirty="0"/>
              <a:t>The price that consumers are willing to pay for a product depends in part on the availability of substitute products.</a:t>
            </a:r>
          </a:p>
          <a:p>
            <a:pPr>
              <a:buFont typeface="Wingdings" panose="05000000000000000000" pitchFamily="2" charset="2"/>
              <a:buChar char="§"/>
            </a:pPr>
            <a:r>
              <a:rPr lang="en-US" sz="2000" dirty="0"/>
              <a:t>For example, there are few if any substitutes for prescription medicines, which is one of the reasons the pharmaceutical industry is so profitable.</a:t>
            </a:r>
          </a:p>
          <a:p>
            <a:pPr>
              <a:buFont typeface="Wingdings" panose="05000000000000000000" pitchFamily="2" charset="2"/>
              <a:buChar char="§"/>
            </a:pPr>
            <a:r>
              <a:rPr lang="en-US" sz="2000" dirty="0"/>
              <a:t>In contrast, when close substitutes for a product exist, industry profitability is suppressed, because consumers will opt out if the price gets too high. </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bwMode="auto">
          <a:xfrm>
            <a:off x="7957491" y="4235119"/>
            <a:ext cx="1479884" cy="1238016"/>
          </a:xfrm>
          <a:prstGeom prst="round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372692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smtClean="0"/>
              <a:t>Threat of Substitutes</a:t>
            </a:r>
          </a:p>
          <a:p>
            <a:pPr>
              <a:buFont typeface="Wingdings" panose="05000000000000000000" pitchFamily="2" charset="2"/>
              <a:buChar char="§"/>
            </a:pPr>
            <a:r>
              <a:rPr lang="en-US" sz="2000" dirty="0"/>
              <a:t>The extent to which substitutes suppress the profitability of an industry depends on the propensity for buyers to substitute between alternatives.</a:t>
            </a:r>
          </a:p>
          <a:p>
            <a:pPr>
              <a:buFont typeface="Wingdings" panose="05000000000000000000" pitchFamily="2" charset="2"/>
              <a:buChar char="§"/>
            </a:pPr>
            <a:r>
              <a:rPr lang="en-US" sz="2000" dirty="0"/>
              <a:t>This is why firms in an industry often offer their customers amenities to reduce the likelihood that they will switch to a substitute product, even in light of a price increase. </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7957491" y="4223087"/>
            <a:ext cx="1479884" cy="1238016"/>
          </a:xfrm>
          <a:prstGeom prst="round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17201159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a:t>Threat of New Entrants</a:t>
            </a:r>
          </a:p>
          <a:p>
            <a:pPr>
              <a:buFont typeface="Wingdings" panose="05000000000000000000" pitchFamily="2" charset="2"/>
              <a:buChar char="§"/>
            </a:pPr>
            <a:r>
              <a:rPr lang="en-US" sz="2000" dirty="0"/>
              <a:t>If the firms in an industry are highly profitable, the industry becomes a magnet to new entrants.</a:t>
            </a:r>
          </a:p>
          <a:p>
            <a:pPr>
              <a:buFont typeface="Wingdings" panose="05000000000000000000" pitchFamily="2" charset="2"/>
              <a:buChar char="§"/>
            </a:pPr>
            <a:r>
              <a:rPr lang="en-US" sz="2000" dirty="0"/>
              <a:t>Unless something is done to stop this, the competition in the industry will increase, and average industry profitability will decline.</a:t>
            </a:r>
          </a:p>
          <a:p>
            <a:pPr>
              <a:buFont typeface="Wingdings" panose="05000000000000000000" pitchFamily="2" charset="2"/>
              <a:buChar char="§"/>
            </a:pPr>
            <a:r>
              <a:rPr lang="en-US" sz="2000" dirty="0"/>
              <a:t>Firms in an industry try to keep the number of new entrants low by erecting barriers to entry.</a:t>
            </a:r>
          </a:p>
          <a:p>
            <a:pPr>
              <a:buFont typeface="Wingdings" panose="05000000000000000000" pitchFamily="2" charset="2"/>
              <a:buChar char="§"/>
            </a:pPr>
            <a:r>
              <a:rPr lang="en-US" sz="2000" dirty="0"/>
              <a:t>A barrier to entry is a condition that creates a disincentive for a new firm to enter an industry. </a:t>
            </a:r>
            <a:endParaRPr lang="en-US" sz="2000"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7957491" y="1672392"/>
            <a:ext cx="1479884" cy="1238016"/>
          </a:xfrm>
          <a:prstGeom prst="round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16904679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19"/>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031358"/>
            <a:ext cx="5340096" cy="4683642"/>
          </a:xfrm>
        </p:spPr>
        <p:txBody>
          <a:bodyPr/>
          <a:lstStyle/>
          <a:p>
            <a:pPr marL="0" indent="0">
              <a:buNone/>
            </a:pPr>
            <a:r>
              <a:rPr lang="en-US" sz="2000" b="1" u="sng" dirty="0"/>
              <a:t>Threat of New </a:t>
            </a:r>
            <a:r>
              <a:rPr lang="en-US" sz="2000" b="1" u="sng" dirty="0" smtClean="0"/>
              <a:t>Entrants</a:t>
            </a:r>
          </a:p>
          <a:p>
            <a:pPr marL="0" indent="0">
              <a:buNone/>
            </a:pPr>
            <a:r>
              <a:rPr lang="en-US" sz="2000" dirty="0" smtClean="0"/>
              <a:t>Barriers to Entry:</a:t>
            </a:r>
            <a:endParaRPr lang="en-US" sz="2000" dirty="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711" y="581677"/>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5"/>
          <p:cNvSpPr>
            <a:spLocks noChangeArrowheads="1"/>
          </p:cNvSpPr>
          <p:nvPr/>
        </p:nvSpPr>
        <p:spPr bwMode="auto">
          <a:xfrm>
            <a:off x="1564758" y="2074478"/>
            <a:ext cx="8153400" cy="3842544"/>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22" name="Line 6"/>
          <p:cNvSpPr>
            <a:spLocks noChangeShapeType="1"/>
          </p:cNvSpPr>
          <p:nvPr/>
        </p:nvSpPr>
        <p:spPr bwMode="auto">
          <a:xfrm>
            <a:off x="1564758" y="253167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7"/>
          <p:cNvSpPr>
            <a:spLocks noChangeShapeType="1"/>
          </p:cNvSpPr>
          <p:nvPr/>
        </p:nvSpPr>
        <p:spPr bwMode="auto">
          <a:xfrm>
            <a:off x="1564758" y="367467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8"/>
          <p:cNvSpPr>
            <a:spLocks noChangeShapeType="1"/>
          </p:cNvSpPr>
          <p:nvPr/>
        </p:nvSpPr>
        <p:spPr bwMode="auto">
          <a:xfrm>
            <a:off x="1564758" y="481767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9"/>
          <p:cNvSpPr txBox="1">
            <a:spLocks noChangeArrowheads="1"/>
          </p:cNvSpPr>
          <p:nvPr/>
        </p:nvSpPr>
        <p:spPr bwMode="auto">
          <a:xfrm>
            <a:off x="1564758" y="2074478"/>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Barrier to Entry</a:t>
            </a:r>
          </a:p>
        </p:txBody>
      </p:sp>
      <p:sp>
        <p:nvSpPr>
          <p:cNvPr id="26" name="Line 10"/>
          <p:cNvSpPr>
            <a:spLocks noChangeShapeType="1"/>
          </p:cNvSpPr>
          <p:nvPr/>
        </p:nvSpPr>
        <p:spPr bwMode="auto">
          <a:xfrm>
            <a:off x="4079358" y="2074478"/>
            <a:ext cx="0" cy="3842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Text Box 11"/>
          <p:cNvSpPr txBox="1">
            <a:spLocks noChangeArrowheads="1"/>
          </p:cNvSpPr>
          <p:nvPr/>
        </p:nvSpPr>
        <p:spPr bwMode="auto">
          <a:xfrm>
            <a:off x="4384158" y="2074478"/>
            <a:ext cx="487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Explanation</a:t>
            </a:r>
          </a:p>
        </p:txBody>
      </p:sp>
      <p:sp>
        <p:nvSpPr>
          <p:cNvPr id="28" name="Text Box 12"/>
          <p:cNvSpPr txBox="1">
            <a:spLocks noChangeArrowheads="1"/>
          </p:cNvSpPr>
          <p:nvPr/>
        </p:nvSpPr>
        <p:spPr bwMode="auto">
          <a:xfrm>
            <a:off x="1412358" y="2836478"/>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Economies of Scale</a:t>
            </a:r>
          </a:p>
        </p:txBody>
      </p:sp>
      <p:sp>
        <p:nvSpPr>
          <p:cNvPr id="29" name="Text Box 14"/>
          <p:cNvSpPr txBox="1">
            <a:spLocks noChangeArrowheads="1"/>
          </p:cNvSpPr>
          <p:nvPr/>
        </p:nvSpPr>
        <p:spPr bwMode="auto">
          <a:xfrm>
            <a:off x="1640958" y="3903278"/>
            <a:ext cx="236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Product differentiation</a:t>
            </a:r>
          </a:p>
        </p:txBody>
      </p:sp>
      <p:sp>
        <p:nvSpPr>
          <p:cNvPr id="30" name="Text Box 16"/>
          <p:cNvSpPr txBox="1">
            <a:spLocks noChangeArrowheads="1"/>
          </p:cNvSpPr>
          <p:nvPr/>
        </p:nvSpPr>
        <p:spPr bwMode="auto">
          <a:xfrm>
            <a:off x="1793358" y="5122478"/>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Capital requirements</a:t>
            </a:r>
          </a:p>
        </p:txBody>
      </p:sp>
      <p:sp>
        <p:nvSpPr>
          <p:cNvPr id="31" name="Text Box 19"/>
          <p:cNvSpPr txBox="1">
            <a:spLocks noChangeArrowheads="1"/>
          </p:cNvSpPr>
          <p:nvPr/>
        </p:nvSpPr>
        <p:spPr bwMode="auto">
          <a:xfrm>
            <a:off x="4155558" y="2684078"/>
            <a:ext cx="548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Industries that are characterized by large economies of scale are difficult for new firms to enter, unless they are willing to accept a cost disadvantage.</a:t>
            </a:r>
          </a:p>
        </p:txBody>
      </p:sp>
      <p:sp>
        <p:nvSpPr>
          <p:cNvPr id="32" name="Text Box 20"/>
          <p:cNvSpPr txBox="1">
            <a:spLocks noChangeArrowheads="1"/>
          </p:cNvSpPr>
          <p:nvPr/>
        </p:nvSpPr>
        <p:spPr bwMode="auto">
          <a:xfrm>
            <a:off x="4079358" y="3750878"/>
            <a:ext cx="5562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Industries such as the soft drink industry that are characterized by firms with strong brands are difficult to break into without spending heavily on advertising.</a:t>
            </a:r>
          </a:p>
        </p:txBody>
      </p:sp>
      <p:sp>
        <p:nvSpPr>
          <p:cNvPr id="33" name="Text Box 21"/>
          <p:cNvSpPr txBox="1">
            <a:spLocks noChangeArrowheads="1"/>
          </p:cNvSpPr>
          <p:nvPr/>
        </p:nvSpPr>
        <p:spPr bwMode="auto">
          <a:xfrm>
            <a:off x="4155558" y="5122478"/>
            <a:ext cx="548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need to invest large amounts of money to gain entrance to an industry is another barrier to entry.  </a:t>
            </a:r>
          </a:p>
        </p:txBody>
      </p:sp>
    </p:spTree>
    <p:extLst>
      <p:ext uri="{BB962C8B-B14F-4D97-AF65-F5344CB8AC3E}">
        <p14:creationId xmlns:p14="http://schemas.microsoft.com/office/powerpoint/2010/main" val="9869828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Rectangle 20"/>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031358"/>
            <a:ext cx="5340096" cy="4683642"/>
          </a:xfrm>
        </p:spPr>
        <p:txBody>
          <a:bodyPr/>
          <a:lstStyle/>
          <a:p>
            <a:pPr marL="0" indent="0">
              <a:buNone/>
            </a:pPr>
            <a:r>
              <a:rPr lang="en-US" sz="2000" b="1" u="sng" dirty="0"/>
              <a:t>Threat of New </a:t>
            </a:r>
            <a:r>
              <a:rPr lang="en-US" sz="2000" b="1" u="sng" dirty="0" smtClean="0"/>
              <a:t>Entrants</a:t>
            </a:r>
          </a:p>
          <a:p>
            <a:pPr marL="0" indent="0">
              <a:buNone/>
            </a:pPr>
            <a:r>
              <a:rPr lang="en-US" sz="2000" dirty="0" smtClean="0"/>
              <a:t>Barriers to Entry (</a:t>
            </a:r>
            <a:r>
              <a:rPr lang="en-US" sz="2000" dirty="0" err="1" smtClean="0"/>
              <a:t>cont</a:t>
            </a:r>
            <a:r>
              <a:rPr lang="en-US" sz="2000" dirty="0" smtClean="0"/>
              <a:t>)</a:t>
            </a:r>
            <a:endParaRPr lang="en-US" sz="2000" dirty="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711" y="581677"/>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4"/>
          <p:cNvSpPr>
            <a:spLocks noChangeArrowheads="1"/>
          </p:cNvSpPr>
          <p:nvPr/>
        </p:nvSpPr>
        <p:spPr bwMode="auto">
          <a:xfrm>
            <a:off x="1532861" y="1905000"/>
            <a:ext cx="8153400" cy="42672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34" name="Line 5"/>
          <p:cNvSpPr>
            <a:spLocks noChangeShapeType="1"/>
          </p:cNvSpPr>
          <p:nvPr/>
        </p:nvSpPr>
        <p:spPr bwMode="auto">
          <a:xfrm>
            <a:off x="1532861" y="24384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6"/>
          <p:cNvSpPr>
            <a:spLocks noChangeShapeType="1"/>
          </p:cNvSpPr>
          <p:nvPr/>
        </p:nvSpPr>
        <p:spPr bwMode="auto">
          <a:xfrm>
            <a:off x="1532861" y="35814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7"/>
          <p:cNvSpPr>
            <a:spLocks noChangeShapeType="1"/>
          </p:cNvSpPr>
          <p:nvPr/>
        </p:nvSpPr>
        <p:spPr bwMode="auto">
          <a:xfrm>
            <a:off x="1532861" y="47244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8"/>
          <p:cNvSpPr txBox="1">
            <a:spLocks noChangeArrowheads="1"/>
          </p:cNvSpPr>
          <p:nvPr/>
        </p:nvSpPr>
        <p:spPr bwMode="auto">
          <a:xfrm>
            <a:off x="1532861" y="19812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Barrier to Entry</a:t>
            </a:r>
          </a:p>
        </p:txBody>
      </p:sp>
      <p:sp>
        <p:nvSpPr>
          <p:cNvPr id="38" name="Line 9"/>
          <p:cNvSpPr>
            <a:spLocks noChangeShapeType="1"/>
          </p:cNvSpPr>
          <p:nvPr/>
        </p:nvSpPr>
        <p:spPr bwMode="auto">
          <a:xfrm>
            <a:off x="4047461" y="190500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Text Box 10"/>
          <p:cNvSpPr txBox="1">
            <a:spLocks noChangeArrowheads="1"/>
          </p:cNvSpPr>
          <p:nvPr/>
        </p:nvSpPr>
        <p:spPr bwMode="auto">
          <a:xfrm>
            <a:off x="4352261" y="1981200"/>
            <a:ext cx="487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Explanation</a:t>
            </a:r>
          </a:p>
        </p:txBody>
      </p:sp>
      <p:sp>
        <p:nvSpPr>
          <p:cNvPr id="40" name="Text Box 11"/>
          <p:cNvSpPr txBox="1">
            <a:spLocks noChangeArrowheads="1"/>
          </p:cNvSpPr>
          <p:nvPr/>
        </p:nvSpPr>
        <p:spPr bwMode="auto">
          <a:xfrm>
            <a:off x="1380461" y="2743200"/>
            <a:ext cx="266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Cost advantages independent of size</a:t>
            </a:r>
          </a:p>
        </p:txBody>
      </p:sp>
      <p:sp>
        <p:nvSpPr>
          <p:cNvPr id="41" name="Text Box 12"/>
          <p:cNvSpPr txBox="1">
            <a:spLocks noChangeArrowheads="1"/>
          </p:cNvSpPr>
          <p:nvPr/>
        </p:nvSpPr>
        <p:spPr bwMode="auto">
          <a:xfrm>
            <a:off x="1609061" y="3886200"/>
            <a:ext cx="236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Access to distribution channels</a:t>
            </a:r>
          </a:p>
        </p:txBody>
      </p:sp>
      <p:sp>
        <p:nvSpPr>
          <p:cNvPr id="42" name="Text Box 13"/>
          <p:cNvSpPr txBox="1">
            <a:spLocks noChangeArrowheads="1"/>
          </p:cNvSpPr>
          <p:nvPr/>
        </p:nvSpPr>
        <p:spPr bwMode="auto">
          <a:xfrm>
            <a:off x="1685261" y="4953000"/>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Government and legal barriers</a:t>
            </a:r>
          </a:p>
        </p:txBody>
      </p:sp>
      <p:sp>
        <p:nvSpPr>
          <p:cNvPr id="43" name="Text Box 18"/>
          <p:cNvSpPr txBox="1">
            <a:spLocks noChangeArrowheads="1"/>
          </p:cNvSpPr>
          <p:nvPr/>
        </p:nvSpPr>
        <p:spPr bwMode="auto">
          <a:xfrm>
            <a:off x="4123661" y="2362200"/>
            <a:ext cx="548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Existing firms may have cost advantages not related to size.  For example, the existing firms in an industry may have purchased land when it was less expensive than it is today.</a:t>
            </a:r>
          </a:p>
        </p:txBody>
      </p:sp>
      <p:sp>
        <p:nvSpPr>
          <p:cNvPr id="44" name="Text Box 19"/>
          <p:cNvSpPr txBox="1">
            <a:spLocks noChangeArrowheads="1"/>
          </p:cNvSpPr>
          <p:nvPr/>
        </p:nvSpPr>
        <p:spPr bwMode="auto">
          <a:xfrm>
            <a:off x="4047461" y="3657600"/>
            <a:ext cx="5638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Distribution channels are often hard to crack.  This is particularly true in crowded markets, such as the convenience store market. </a:t>
            </a:r>
          </a:p>
        </p:txBody>
      </p:sp>
      <p:sp>
        <p:nvSpPr>
          <p:cNvPr id="45" name="Text Box 20"/>
          <p:cNvSpPr txBox="1">
            <a:spLocks noChangeArrowheads="1"/>
          </p:cNvSpPr>
          <p:nvPr/>
        </p:nvSpPr>
        <p:spPr bwMode="auto">
          <a:xfrm>
            <a:off x="4123661" y="4953000"/>
            <a:ext cx="548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Some industries, such as broadcasting, require the granting of a license by a public authority to compete.</a:t>
            </a:r>
          </a:p>
        </p:txBody>
      </p:sp>
    </p:spTree>
    <p:extLst>
      <p:ext uri="{BB962C8B-B14F-4D97-AF65-F5344CB8AC3E}">
        <p14:creationId xmlns:p14="http://schemas.microsoft.com/office/powerpoint/2010/main" val="15393625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a:t>Threat of New </a:t>
            </a:r>
            <a:r>
              <a:rPr lang="en-US" sz="2000" b="1" u="sng" dirty="0" smtClean="0"/>
              <a:t>Entrants</a:t>
            </a:r>
          </a:p>
          <a:p>
            <a:pPr marL="0" indent="0">
              <a:buNone/>
            </a:pPr>
            <a:r>
              <a:rPr lang="en-US" sz="2000" b="1" dirty="0" smtClean="0"/>
              <a:t>Barriers to Entry</a:t>
            </a:r>
            <a:endParaRPr lang="en-US" sz="2000" b="1" dirty="0"/>
          </a:p>
          <a:p>
            <a:pPr marL="0" indent="0">
              <a:buNone/>
            </a:pPr>
            <a:r>
              <a:rPr lang="en-US" sz="2000" dirty="0"/>
              <a:t>Nontraditional Barriers to Entry</a:t>
            </a:r>
          </a:p>
          <a:p>
            <a:pPr>
              <a:buFont typeface="Wingdings" panose="05000000000000000000" pitchFamily="2" charset="2"/>
              <a:buChar char="§"/>
            </a:pPr>
            <a:r>
              <a:rPr lang="en-US" sz="2000" dirty="0"/>
              <a:t>It is difficult for start-ups to execute barriers to entry that are expensive, such as economies of scale, because money is usually tight.</a:t>
            </a:r>
          </a:p>
          <a:p>
            <a:pPr>
              <a:buFont typeface="Wingdings" panose="05000000000000000000" pitchFamily="2" charset="2"/>
              <a:buChar char="§"/>
            </a:pPr>
            <a:r>
              <a:rPr lang="en-US" sz="2000" dirty="0"/>
              <a:t>Start-ups have to rely on nontraditional barriers to entry to discourage new entrants, such as assembling a world-class management team that would be difficult for another company to replicate.</a:t>
            </a:r>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7957491" y="1672392"/>
            <a:ext cx="1479884" cy="1238016"/>
          </a:xfrm>
          <a:prstGeom prst="round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8420030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Rectangle 21"/>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295399"/>
            <a:ext cx="5340096" cy="4419601"/>
          </a:xfrm>
        </p:spPr>
        <p:txBody>
          <a:bodyPr/>
          <a:lstStyle/>
          <a:p>
            <a:pPr marL="0" indent="0">
              <a:buNone/>
            </a:pPr>
            <a:r>
              <a:rPr lang="en-US" sz="2000" b="1" u="sng" dirty="0"/>
              <a:t>Threat of New Entrants</a:t>
            </a:r>
          </a:p>
          <a:p>
            <a:pPr marL="0" indent="0">
              <a:buNone/>
            </a:pPr>
            <a:r>
              <a:rPr lang="en-US" sz="2000" dirty="0" smtClean="0"/>
              <a:t>Nontraditional Barriers to Entry</a:t>
            </a: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pic>
        <p:nvPicPr>
          <p:cNvPr id="8"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1190" y="457200"/>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nvSpPr>
        <p:spPr bwMode="auto">
          <a:xfrm>
            <a:off x="1727790" y="2087563"/>
            <a:ext cx="8153400" cy="3895725"/>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10" name="Line 5"/>
          <p:cNvSpPr>
            <a:spLocks noChangeShapeType="1"/>
          </p:cNvSpPr>
          <p:nvPr/>
        </p:nvSpPr>
        <p:spPr bwMode="auto">
          <a:xfrm>
            <a:off x="1727790" y="2620963"/>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6"/>
          <p:cNvSpPr>
            <a:spLocks noChangeShapeType="1"/>
          </p:cNvSpPr>
          <p:nvPr/>
        </p:nvSpPr>
        <p:spPr bwMode="auto">
          <a:xfrm>
            <a:off x="1727790" y="3763963"/>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2" name="Line 7"/>
          <p:cNvSpPr>
            <a:spLocks noChangeShapeType="1"/>
          </p:cNvSpPr>
          <p:nvPr/>
        </p:nvSpPr>
        <p:spPr bwMode="auto">
          <a:xfrm>
            <a:off x="1727790" y="4906963"/>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8"/>
          <p:cNvSpPr txBox="1">
            <a:spLocks noChangeArrowheads="1"/>
          </p:cNvSpPr>
          <p:nvPr/>
        </p:nvSpPr>
        <p:spPr bwMode="auto">
          <a:xfrm>
            <a:off x="1727790" y="2163763"/>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Barrier to Entry</a:t>
            </a:r>
          </a:p>
        </p:txBody>
      </p:sp>
      <p:sp>
        <p:nvSpPr>
          <p:cNvPr id="14" name="Line 9"/>
          <p:cNvSpPr>
            <a:spLocks noChangeShapeType="1"/>
          </p:cNvSpPr>
          <p:nvPr/>
        </p:nvSpPr>
        <p:spPr bwMode="auto">
          <a:xfrm>
            <a:off x="4242390" y="2087563"/>
            <a:ext cx="0" cy="389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Text Box 10"/>
          <p:cNvSpPr txBox="1">
            <a:spLocks noChangeArrowheads="1"/>
          </p:cNvSpPr>
          <p:nvPr/>
        </p:nvSpPr>
        <p:spPr bwMode="auto">
          <a:xfrm>
            <a:off x="4547190" y="2163763"/>
            <a:ext cx="487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Explanation</a:t>
            </a:r>
          </a:p>
        </p:txBody>
      </p:sp>
      <p:sp>
        <p:nvSpPr>
          <p:cNvPr id="16" name="Text Box 18"/>
          <p:cNvSpPr txBox="1">
            <a:spLocks noChangeArrowheads="1"/>
          </p:cNvSpPr>
          <p:nvPr/>
        </p:nvSpPr>
        <p:spPr bwMode="auto">
          <a:xfrm>
            <a:off x="1803990" y="2849563"/>
            <a:ext cx="2362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dirty="0"/>
              <a:t>Strength of management team</a:t>
            </a:r>
          </a:p>
        </p:txBody>
      </p:sp>
      <p:sp>
        <p:nvSpPr>
          <p:cNvPr id="17" name="Text Box 19"/>
          <p:cNvSpPr txBox="1">
            <a:spLocks noChangeArrowheads="1"/>
          </p:cNvSpPr>
          <p:nvPr/>
        </p:nvSpPr>
        <p:spPr bwMode="auto">
          <a:xfrm>
            <a:off x="4318590" y="2697163"/>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puts together a world-class management team, it may give potential rivals pause in taking on the start-up in its chosen industry.</a:t>
            </a:r>
          </a:p>
        </p:txBody>
      </p:sp>
      <p:sp>
        <p:nvSpPr>
          <p:cNvPr id="18" name="Text Box 20"/>
          <p:cNvSpPr txBox="1">
            <a:spLocks noChangeArrowheads="1"/>
          </p:cNvSpPr>
          <p:nvPr/>
        </p:nvSpPr>
        <p:spPr bwMode="auto">
          <a:xfrm>
            <a:off x="1803990" y="3992563"/>
            <a:ext cx="236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First-mover advantage</a:t>
            </a:r>
          </a:p>
        </p:txBody>
      </p:sp>
      <p:sp>
        <p:nvSpPr>
          <p:cNvPr id="19" name="Text Box 21"/>
          <p:cNvSpPr txBox="1">
            <a:spLocks noChangeArrowheads="1"/>
          </p:cNvSpPr>
          <p:nvPr/>
        </p:nvSpPr>
        <p:spPr bwMode="auto">
          <a:xfrm>
            <a:off x="4318590" y="3840163"/>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pioneers an industry or a new concept within an industry, the name recognition the start-up establishes may create a barrier to entry.</a:t>
            </a:r>
          </a:p>
        </p:txBody>
      </p:sp>
      <p:sp>
        <p:nvSpPr>
          <p:cNvPr id="20" name="Text Box 22"/>
          <p:cNvSpPr txBox="1">
            <a:spLocks noChangeArrowheads="1"/>
          </p:cNvSpPr>
          <p:nvPr/>
        </p:nvSpPr>
        <p:spPr bwMode="auto">
          <a:xfrm>
            <a:off x="1803990" y="5059363"/>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Passion of the management team and employees</a:t>
            </a:r>
          </a:p>
        </p:txBody>
      </p:sp>
      <p:sp>
        <p:nvSpPr>
          <p:cNvPr id="21" name="Text Box 23"/>
          <p:cNvSpPr txBox="1">
            <a:spLocks noChangeArrowheads="1"/>
          </p:cNvSpPr>
          <p:nvPr/>
        </p:nvSpPr>
        <p:spPr bwMode="auto">
          <a:xfrm>
            <a:off x="4242390" y="4906963"/>
            <a:ext cx="5562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dirty="0"/>
              <a:t>If the employees of a start-up are motivated by the unique culture of a start-up, and anticipate a large financial reward, this is a combination that cannot be replicated by larger firms. </a:t>
            </a:r>
          </a:p>
        </p:txBody>
      </p:sp>
    </p:spTree>
    <p:extLst>
      <p:ext uri="{BB962C8B-B14F-4D97-AF65-F5344CB8AC3E}">
        <p14:creationId xmlns:p14="http://schemas.microsoft.com/office/powerpoint/2010/main" val="34504846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Pricing</a:t>
            </a: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7, 2017</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a:t>
            </a:fld>
            <a:endParaRPr lang="en-US" altLang="en-US"/>
          </a:p>
        </p:txBody>
      </p:sp>
    </p:spTree>
    <p:extLst>
      <p:ext uri="{BB962C8B-B14F-4D97-AF65-F5344CB8AC3E}">
        <p14:creationId xmlns:p14="http://schemas.microsoft.com/office/powerpoint/2010/main" val="20735268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19"/>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295399"/>
            <a:ext cx="5340096" cy="4419601"/>
          </a:xfrm>
        </p:spPr>
        <p:txBody>
          <a:bodyPr/>
          <a:lstStyle/>
          <a:p>
            <a:pPr marL="0" indent="0">
              <a:buNone/>
            </a:pPr>
            <a:r>
              <a:rPr lang="en-US" sz="2000" b="1" u="sng" dirty="0"/>
              <a:t>Threat of New Entrants</a:t>
            </a:r>
          </a:p>
          <a:p>
            <a:pPr marL="0" indent="0">
              <a:buNone/>
            </a:pPr>
            <a:r>
              <a:rPr lang="en-US" sz="2000" dirty="0" smtClean="0"/>
              <a:t>Nontraditional Barriers to Entry (</a:t>
            </a:r>
            <a:r>
              <a:rPr lang="en-US" sz="2000" dirty="0" err="1" smtClean="0"/>
              <a:t>cont</a:t>
            </a:r>
            <a:r>
              <a:rPr lang="en-US" sz="2000" dirty="0" smtClean="0"/>
              <a:t>)</a:t>
            </a: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pic>
        <p:nvPicPr>
          <p:cNvPr id="8"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1190" y="457200"/>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4"/>
          <p:cNvSpPr>
            <a:spLocks noChangeArrowheads="1"/>
          </p:cNvSpPr>
          <p:nvPr/>
        </p:nvSpPr>
        <p:spPr bwMode="auto">
          <a:xfrm>
            <a:off x="1872996" y="2195512"/>
            <a:ext cx="8153400" cy="3838575"/>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3600"/>
          </a:p>
        </p:txBody>
      </p:sp>
      <p:sp>
        <p:nvSpPr>
          <p:cNvPr id="36" name="Line 5"/>
          <p:cNvSpPr>
            <a:spLocks noChangeShapeType="1"/>
          </p:cNvSpPr>
          <p:nvPr/>
        </p:nvSpPr>
        <p:spPr bwMode="auto">
          <a:xfrm>
            <a:off x="1872996" y="2728912"/>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7" name="Line 6"/>
          <p:cNvSpPr>
            <a:spLocks noChangeShapeType="1"/>
          </p:cNvSpPr>
          <p:nvPr/>
        </p:nvSpPr>
        <p:spPr bwMode="auto">
          <a:xfrm>
            <a:off x="1872996" y="3871912"/>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8" name="Line 7"/>
          <p:cNvSpPr>
            <a:spLocks noChangeShapeType="1"/>
          </p:cNvSpPr>
          <p:nvPr/>
        </p:nvSpPr>
        <p:spPr bwMode="auto">
          <a:xfrm>
            <a:off x="1872996" y="5014912"/>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9" name="Text Box 8"/>
          <p:cNvSpPr txBox="1">
            <a:spLocks noChangeArrowheads="1"/>
          </p:cNvSpPr>
          <p:nvPr/>
        </p:nvSpPr>
        <p:spPr bwMode="auto">
          <a:xfrm>
            <a:off x="1872996" y="2271712"/>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Barrier to Entry</a:t>
            </a:r>
          </a:p>
        </p:txBody>
      </p:sp>
      <p:sp>
        <p:nvSpPr>
          <p:cNvPr id="40" name="Text Box 10"/>
          <p:cNvSpPr txBox="1">
            <a:spLocks noChangeArrowheads="1"/>
          </p:cNvSpPr>
          <p:nvPr/>
        </p:nvSpPr>
        <p:spPr bwMode="auto">
          <a:xfrm>
            <a:off x="4692396" y="2271712"/>
            <a:ext cx="487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Explanation</a:t>
            </a:r>
          </a:p>
        </p:txBody>
      </p:sp>
      <p:sp>
        <p:nvSpPr>
          <p:cNvPr id="41" name="Text Box 18"/>
          <p:cNvSpPr txBox="1">
            <a:spLocks noChangeArrowheads="1"/>
          </p:cNvSpPr>
          <p:nvPr/>
        </p:nvSpPr>
        <p:spPr bwMode="auto">
          <a:xfrm>
            <a:off x="1949196" y="2957512"/>
            <a:ext cx="2286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Unique business model</a:t>
            </a:r>
          </a:p>
        </p:txBody>
      </p:sp>
      <p:sp>
        <p:nvSpPr>
          <p:cNvPr id="42" name="Text Box 19"/>
          <p:cNvSpPr txBox="1">
            <a:spLocks noChangeArrowheads="1"/>
          </p:cNvSpPr>
          <p:nvPr/>
        </p:nvSpPr>
        <p:spPr bwMode="auto">
          <a:xfrm>
            <a:off x="1949196" y="5167312"/>
            <a:ext cx="2362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Inventing a new approach to an industry</a:t>
            </a:r>
          </a:p>
        </p:txBody>
      </p:sp>
      <p:sp>
        <p:nvSpPr>
          <p:cNvPr id="43" name="Text Box 20"/>
          <p:cNvSpPr txBox="1">
            <a:spLocks noChangeArrowheads="1"/>
          </p:cNvSpPr>
          <p:nvPr/>
        </p:nvSpPr>
        <p:spPr bwMode="auto">
          <a:xfrm>
            <a:off x="4463796" y="2728912"/>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is able to construct a unique business model and establish a network of relationships that makes the business model work, this set of advantages creates a barrier to entry.</a:t>
            </a:r>
          </a:p>
        </p:txBody>
      </p:sp>
      <p:sp>
        <p:nvSpPr>
          <p:cNvPr id="44" name="Text Box 21"/>
          <p:cNvSpPr txBox="1">
            <a:spLocks noChangeArrowheads="1"/>
          </p:cNvSpPr>
          <p:nvPr/>
        </p:nvSpPr>
        <p:spPr bwMode="auto">
          <a:xfrm>
            <a:off x="4463796" y="5091112"/>
            <a:ext cx="5410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invents a new approach to an industry and executes it in an exemplary fashion, these factors create a barrier to entry for potential imitators.</a:t>
            </a:r>
          </a:p>
        </p:txBody>
      </p:sp>
      <p:sp>
        <p:nvSpPr>
          <p:cNvPr id="45" name="Line 24"/>
          <p:cNvSpPr>
            <a:spLocks noChangeShapeType="1"/>
          </p:cNvSpPr>
          <p:nvPr/>
        </p:nvSpPr>
        <p:spPr bwMode="auto">
          <a:xfrm>
            <a:off x="4387596" y="2195512"/>
            <a:ext cx="0" cy="3838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46" name="Text Box 25"/>
          <p:cNvSpPr txBox="1">
            <a:spLocks noChangeArrowheads="1"/>
          </p:cNvSpPr>
          <p:nvPr/>
        </p:nvSpPr>
        <p:spPr bwMode="auto">
          <a:xfrm>
            <a:off x="1949196" y="4252912"/>
            <a:ext cx="2286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Internet domain name</a:t>
            </a:r>
          </a:p>
        </p:txBody>
      </p:sp>
      <p:sp>
        <p:nvSpPr>
          <p:cNvPr id="47" name="Text Box 26"/>
          <p:cNvSpPr txBox="1">
            <a:spLocks noChangeArrowheads="1"/>
          </p:cNvSpPr>
          <p:nvPr/>
        </p:nvSpPr>
        <p:spPr bwMode="auto">
          <a:xfrm>
            <a:off x="4463796" y="4024312"/>
            <a:ext cx="541020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Some Internet domain names are so “spot-on” that they give a start-up a meaningful leg up in terms of e-commerce opportunities.  </a:t>
            </a:r>
          </a:p>
          <a:p>
            <a:pPr algn="ctr" eaLnBrk="1" hangingPunct="1">
              <a:spcBef>
                <a:spcPct val="50000"/>
              </a:spcBef>
            </a:pPr>
            <a:endParaRPr lang="en-US" altLang="en-US" sz="1400" b="1"/>
          </a:p>
        </p:txBody>
      </p:sp>
    </p:spTree>
    <p:extLst>
      <p:ext uri="{BB962C8B-B14F-4D97-AF65-F5344CB8AC3E}">
        <p14:creationId xmlns:p14="http://schemas.microsoft.com/office/powerpoint/2010/main" val="23493180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smtClean="0"/>
              <a:t>Rivalry Among Existing Firms </a:t>
            </a:r>
          </a:p>
          <a:p>
            <a:pPr>
              <a:buFont typeface="Wingdings" panose="05000000000000000000" pitchFamily="2" charset="2"/>
              <a:buChar char="§"/>
            </a:pPr>
            <a:r>
              <a:rPr lang="en-US" sz="2000" dirty="0"/>
              <a:t>In most industries, the major determinant of industry profitability is the level of competition among existing firms.</a:t>
            </a:r>
          </a:p>
          <a:p>
            <a:pPr>
              <a:buFont typeface="Wingdings" panose="05000000000000000000" pitchFamily="2" charset="2"/>
              <a:buChar char="§"/>
            </a:pPr>
            <a:r>
              <a:rPr lang="en-US" sz="2000" dirty="0"/>
              <a:t>Some industries are fiercely competitive, to the point where prices are pushed below the level of costs, and industry-wide losses occur.</a:t>
            </a:r>
          </a:p>
          <a:p>
            <a:pPr>
              <a:buFont typeface="Wingdings" panose="05000000000000000000" pitchFamily="2" charset="2"/>
              <a:buChar char="§"/>
            </a:pPr>
            <a:r>
              <a:rPr lang="en-US" sz="2000" dirty="0"/>
              <a:t>In other industries, competition is much less intense and price competition is subdued.</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7873270" y="2851484"/>
            <a:ext cx="1655741" cy="1419108"/>
          </a:xfrm>
          <a:prstGeom prst="round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34210686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1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smtClean="0"/>
              <a:t>Rivalry Among Existing Firms </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6892" y="457201"/>
            <a:ext cx="1765005" cy="17406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9"/>
          <p:cNvSpPr>
            <a:spLocks noChangeArrowheads="1"/>
          </p:cNvSpPr>
          <p:nvPr/>
        </p:nvSpPr>
        <p:spPr bwMode="auto">
          <a:xfrm>
            <a:off x="1768100" y="2028272"/>
            <a:ext cx="7501719" cy="37338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Line 20"/>
          <p:cNvSpPr>
            <a:spLocks noChangeShapeType="1"/>
          </p:cNvSpPr>
          <p:nvPr/>
        </p:nvSpPr>
        <p:spPr bwMode="auto">
          <a:xfrm>
            <a:off x="1768100" y="3780872"/>
            <a:ext cx="75017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21"/>
          <p:cNvSpPr>
            <a:spLocks noChangeShapeType="1"/>
          </p:cNvSpPr>
          <p:nvPr/>
        </p:nvSpPr>
        <p:spPr bwMode="auto">
          <a:xfrm>
            <a:off x="3935819" y="2028272"/>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22"/>
          <p:cNvSpPr txBox="1">
            <a:spLocks noChangeArrowheads="1"/>
          </p:cNvSpPr>
          <p:nvPr/>
        </p:nvSpPr>
        <p:spPr bwMode="auto">
          <a:xfrm>
            <a:off x="1846574" y="2485472"/>
            <a:ext cx="185609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Number and balance of competitors</a:t>
            </a:r>
          </a:p>
        </p:txBody>
      </p:sp>
      <p:sp>
        <p:nvSpPr>
          <p:cNvPr id="12" name="Text Box 23"/>
          <p:cNvSpPr txBox="1">
            <a:spLocks noChangeArrowheads="1"/>
          </p:cNvSpPr>
          <p:nvPr/>
        </p:nvSpPr>
        <p:spPr bwMode="auto">
          <a:xfrm>
            <a:off x="1926186" y="4085672"/>
            <a:ext cx="193343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Degree of difference between products</a:t>
            </a:r>
          </a:p>
        </p:txBody>
      </p:sp>
      <p:sp>
        <p:nvSpPr>
          <p:cNvPr id="13" name="Text Box 24"/>
          <p:cNvSpPr txBox="1">
            <a:spLocks noChangeArrowheads="1"/>
          </p:cNvSpPr>
          <p:nvPr/>
        </p:nvSpPr>
        <p:spPr bwMode="auto">
          <a:xfrm>
            <a:off x="4012019" y="2485472"/>
            <a:ext cx="5105399"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The more competitors there are, the more likely it is that one or more will try to gain customers by cutting its price. </a:t>
            </a:r>
          </a:p>
        </p:txBody>
      </p:sp>
      <p:sp>
        <p:nvSpPr>
          <p:cNvPr id="14" name="Text Box 25"/>
          <p:cNvSpPr txBox="1">
            <a:spLocks noChangeArrowheads="1"/>
          </p:cNvSpPr>
          <p:nvPr/>
        </p:nvSpPr>
        <p:spPr bwMode="auto">
          <a:xfrm>
            <a:off x="4168968" y="4161872"/>
            <a:ext cx="487225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degree to which products differ from one product to another affects industry rivalry.  </a:t>
            </a:r>
          </a:p>
        </p:txBody>
      </p:sp>
    </p:spTree>
    <p:extLst>
      <p:ext uri="{BB962C8B-B14F-4D97-AF65-F5344CB8AC3E}">
        <p14:creationId xmlns:p14="http://schemas.microsoft.com/office/powerpoint/2010/main" val="235043832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smtClean="0"/>
              <a:t>Rivalry Among Existing Firms </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6892" y="457201"/>
            <a:ext cx="1765005" cy="17406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ChangeArrowheads="1"/>
          </p:cNvSpPr>
          <p:nvPr/>
        </p:nvSpPr>
        <p:spPr bwMode="auto">
          <a:xfrm>
            <a:off x="1952847" y="1995377"/>
            <a:ext cx="6863443"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6" name="Line 7"/>
          <p:cNvSpPr>
            <a:spLocks noChangeShapeType="1"/>
          </p:cNvSpPr>
          <p:nvPr/>
        </p:nvSpPr>
        <p:spPr bwMode="auto">
          <a:xfrm>
            <a:off x="1952847" y="3747977"/>
            <a:ext cx="68634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8"/>
          <p:cNvSpPr>
            <a:spLocks noChangeShapeType="1"/>
          </p:cNvSpPr>
          <p:nvPr/>
        </p:nvSpPr>
        <p:spPr bwMode="auto">
          <a:xfrm>
            <a:off x="4010247" y="1995377"/>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2158409" y="2528777"/>
            <a:ext cx="1775638" cy="646113"/>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Growth rate of an industry</a:t>
            </a:r>
          </a:p>
        </p:txBody>
      </p:sp>
      <p:sp>
        <p:nvSpPr>
          <p:cNvPr id="19" name="Text Box 10"/>
          <p:cNvSpPr txBox="1">
            <a:spLocks noChangeArrowheads="1"/>
          </p:cNvSpPr>
          <p:nvPr/>
        </p:nvSpPr>
        <p:spPr bwMode="auto">
          <a:xfrm>
            <a:off x="2029047" y="4205177"/>
            <a:ext cx="1768929" cy="646113"/>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Level of fixed costs</a:t>
            </a:r>
          </a:p>
        </p:txBody>
      </p:sp>
      <p:sp>
        <p:nvSpPr>
          <p:cNvPr id="20" name="Text Box 13"/>
          <p:cNvSpPr txBox="1">
            <a:spLocks noChangeArrowheads="1"/>
          </p:cNvSpPr>
          <p:nvPr/>
        </p:nvSpPr>
        <p:spPr bwMode="auto">
          <a:xfrm>
            <a:off x="4162647" y="2376377"/>
            <a:ext cx="4528457" cy="923925"/>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competition among firms in a slow-growth industry is stronger than among those in fast-growth industries.  </a:t>
            </a:r>
          </a:p>
        </p:txBody>
      </p:sp>
      <p:sp>
        <p:nvSpPr>
          <p:cNvPr id="21" name="Text Box 14"/>
          <p:cNvSpPr txBox="1">
            <a:spLocks noChangeArrowheads="1"/>
          </p:cNvSpPr>
          <p:nvPr/>
        </p:nvSpPr>
        <p:spPr bwMode="auto">
          <a:xfrm>
            <a:off x="4086447" y="4052777"/>
            <a:ext cx="4323906" cy="1200329"/>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Firms that have high fixed costs must sell a higher volume of their product to reach the break-even point than firms with low fixed costs.  </a:t>
            </a:r>
          </a:p>
        </p:txBody>
      </p:sp>
    </p:spTree>
    <p:extLst>
      <p:ext uri="{BB962C8B-B14F-4D97-AF65-F5344CB8AC3E}">
        <p14:creationId xmlns:p14="http://schemas.microsoft.com/office/powerpoint/2010/main" val="95826157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a:t>Bargaining Power of Suppliers</a:t>
            </a:r>
          </a:p>
          <a:p>
            <a:pPr>
              <a:buFont typeface="Wingdings" panose="05000000000000000000" pitchFamily="2" charset="2"/>
              <a:buChar char="§"/>
            </a:pPr>
            <a:r>
              <a:rPr lang="en-US" sz="1800" dirty="0"/>
              <a:t>Suppliers can suppress the profitability of the industries to which they sell by raising prices or reducing the quality of the components they provide.</a:t>
            </a:r>
          </a:p>
          <a:p>
            <a:pPr>
              <a:buFont typeface="Wingdings" panose="05000000000000000000" pitchFamily="2" charset="2"/>
              <a:buChar char="§"/>
            </a:pPr>
            <a:r>
              <a:rPr lang="en-US" sz="1800" dirty="0"/>
              <a:t>If a supplier reduces the quality of the components it supplies, the quality of the finished product will suffer, and the manufacturer will eventually have to lower its price.</a:t>
            </a:r>
          </a:p>
          <a:p>
            <a:pPr>
              <a:buFont typeface="Wingdings" panose="05000000000000000000" pitchFamily="2" charset="2"/>
              <a:buChar char="§"/>
            </a:pPr>
            <a:r>
              <a:rPr lang="en-US" sz="1800" dirty="0"/>
              <a:t>If the suppliers are powerful relative to the firms in the industry to which they sell, industry profitability can suffer</a:t>
            </a:r>
            <a:endParaRPr lang="en-US" sz="1800"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6575956" y="2973039"/>
            <a:ext cx="1479884" cy="1238016"/>
          </a:xfrm>
          <a:prstGeom prst="round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32281571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1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Suppliers</a:t>
            </a:r>
          </a:p>
          <a:p>
            <a:pPr marL="0" indent="0">
              <a:buNone/>
            </a:pPr>
            <a:r>
              <a:rPr lang="en-US" sz="2000" dirty="0"/>
              <a:t>Factors 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1761461" y="2247900"/>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Line 7"/>
          <p:cNvSpPr>
            <a:spLocks noChangeShapeType="1"/>
          </p:cNvSpPr>
          <p:nvPr/>
        </p:nvSpPr>
        <p:spPr bwMode="auto">
          <a:xfrm>
            <a:off x="1761461" y="4000500"/>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3818861" y="2247900"/>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3"/>
          <p:cNvSpPr txBox="1">
            <a:spLocks noChangeArrowheads="1"/>
          </p:cNvSpPr>
          <p:nvPr/>
        </p:nvSpPr>
        <p:spPr bwMode="auto">
          <a:xfrm>
            <a:off x="1837661" y="2781300"/>
            <a:ext cx="1905000" cy="64611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Supplier concentration</a:t>
            </a:r>
          </a:p>
        </p:txBody>
      </p:sp>
      <p:sp>
        <p:nvSpPr>
          <p:cNvPr id="12" name="Text Box 14"/>
          <p:cNvSpPr txBox="1">
            <a:spLocks noChangeArrowheads="1"/>
          </p:cNvSpPr>
          <p:nvPr/>
        </p:nvSpPr>
        <p:spPr bwMode="auto">
          <a:xfrm>
            <a:off x="1837661" y="4686300"/>
            <a:ext cx="1905000" cy="369888"/>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Switching costs</a:t>
            </a:r>
          </a:p>
        </p:txBody>
      </p:sp>
      <p:sp>
        <p:nvSpPr>
          <p:cNvPr id="13" name="Text Box 16"/>
          <p:cNvSpPr txBox="1">
            <a:spLocks noChangeArrowheads="1"/>
          </p:cNvSpPr>
          <p:nvPr/>
        </p:nvSpPr>
        <p:spPr bwMode="auto">
          <a:xfrm>
            <a:off x="3895061" y="4305300"/>
            <a:ext cx="5181600" cy="1200150"/>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Switching costs are the fixed costs that buyers encounter when switching or changing from one supplier to another. If switching costs are high, a buyer will be less likely to switch suppliers.</a:t>
            </a:r>
          </a:p>
        </p:txBody>
      </p:sp>
      <p:sp>
        <p:nvSpPr>
          <p:cNvPr id="14" name="Text Box 17"/>
          <p:cNvSpPr txBox="1">
            <a:spLocks noChangeArrowheads="1"/>
          </p:cNvSpPr>
          <p:nvPr/>
        </p:nvSpPr>
        <p:spPr bwMode="auto">
          <a:xfrm>
            <a:off x="3895061" y="2705100"/>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When there are only a few suppliers that supply a critical product to a large number of buyers, the supplier has an advantage.</a:t>
            </a:r>
          </a:p>
        </p:txBody>
      </p:sp>
    </p:spTree>
    <p:extLst>
      <p:ext uri="{BB962C8B-B14F-4D97-AF65-F5344CB8AC3E}">
        <p14:creationId xmlns:p14="http://schemas.microsoft.com/office/powerpoint/2010/main" val="180205110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Suppliers</a:t>
            </a:r>
          </a:p>
          <a:p>
            <a:pPr marL="0" indent="0">
              <a:buNone/>
            </a:pPr>
            <a:r>
              <a:rPr lang="en-US" sz="2000" dirty="0"/>
              <a:t>Factors 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ChangeArrowheads="1"/>
          </p:cNvSpPr>
          <p:nvPr/>
        </p:nvSpPr>
        <p:spPr bwMode="auto">
          <a:xfrm>
            <a:off x="1827028" y="2200503"/>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6" name="Line 7"/>
          <p:cNvSpPr>
            <a:spLocks noChangeShapeType="1"/>
          </p:cNvSpPr>
          <p:nvPr/>
        </p:nvSpPr>
        <p:spPr bwMode="auto">
          <a:xfrm>
            <a:off x="1827028" y="3953103"/>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8"/>
          <p:cNvSpPr>
            <a:spLocks noChangeShapeType="1"/>
          </p:cNvSpPr>
          <p:nvPr/>
        </p:nvSpPr>
        <p:spPr bwMode="auto">
          <a:xfrm>
            <a:off x="3884428" y="2200503"/>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1903228" y="2733903"/>
            <a:ext cx="1905000" cy="64611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Attractiveness of substitutes</a:t>
            </a:r>
          </a:p>
        </p:txBody>
      </p:sp>
      <p:sp>
        <p:nvSpPr>
          <p:cNvPr id="19" name="Text Box 10"/>
          <p:cNvSpPr txBox="1">
            <a:spLocks noChangeArrowheads="1"/>
          </p:cNvSpPr>
          <p:nvPr/>
        </p:nvSpPr>
        <p:spPr bwMode="auto">
          <a:xfrm>
            <a:off x="1903228" y="4334103"/>
            <a:ext cx="19050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Threat of forward integration</a:t>
            </a:r>
          </a:p>
        </p:txBody>
      </p:sp>
      <p:sp>
        <p:nvSpPr>
          <p:cNvPr id="20" name="Text Box 11"/>
          <p:cNvSpPr txBox="1">
            <a:spLocks noChangeArrowheads="1"/>
          </p:cNvSpPr>
          <p:nvPr/>
        </p:nvSpPr>
        <p:spPr bwMode="auto">
          <a:xfrm>
            <a:off x="3960628" y="4410303"/>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power of a supplier is enhanced if there is a credible possibility that the supplier might enter the buyer’s industry.</a:t>
            </a:r>
          </a:p>
        </p:txBody>
      </p:sp>
      <p:sp>
        <p:nvSpPr>
          <p:cNvPr id="21" name="Text Box 12"/>
          <p:cNvSpPr txBox="1">
            <a:spLocks noChangeArrowheads="1"/>
          </p:cNvSpPr>
          <p:nvPr/>
        </p:nvSpPr>
        <p:spPr bwMode="auto">
          <a:xfrm>
            <a:off x="4136064" y="2657703"/>
            <a:ext cx="4929963" cy="923925"/>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Supplier power is enhanced if there are no attractive substitutes for the product or services the supplier offers. </a:t>
            </a:r>
          </a:p>
        </p:txBody>
      </p:sp>
    </p:spTree>
    <p:extLst>
      <p:ext uri="{BB962C8B-B14F-4D97-AF65-F5344CB8AC3E}">
        <p14:creationId xmlns:p14="http://schemas.microsoft.com/office/powerpoint/2010/main" val="12492138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a:t>Bargaining Power of Buyers</a:t>
            </a:r>
          </a:p>
          <a:p>
            <a:pPr>
              <a:buFont typeface="Wingdings" panose="05000000000000000000" pitchFamily="2" charset="2"/>
              <a:buChar char="§"/>
            </a:pPr>
            <a:r>
              <a:rPr lang="en-US" sz="2000" dirty="0"/>
              <a:t>Buyers can suppress the profitability of the industries from which they purchase by demanding price concessions or increases in quality.</a:t>
            </a:r>
          </a:p>
          <a:p>
            <a:pPr>
              <a:buFont typeface="Wingdings" panose="05000000000000000000" pitchFamily="2" charset="2"/>
              <a:buChar char="§"/>
            </a:pPr>
            <a:r>
              <a:rPr lang="en-US" sz="2000" dirty="0"/>
              <a:t>For example, the automobile industry is dominated by a handful of large companies that buy products from thousands of suppliers in different industries.  This allows the automakers to suppress the profitability of the industries from which they buy by demanding price reductions.</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bwMode="auto">
          <a:xfrm>
            <a:off x="9375122" y="2948975"/>
            <a:ext cx="1479884" cy="1238016"/>
          </a:xfrm>
          <a:prstGeom prst="roundRect">
            <a:avLst/>
          </a:prstGeom>
          <a:noFill/>
          <a:ln w="38100"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385478800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13"/>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Buyers</a:t>
            </a:r>
          </a:p>
          <a:p>
            <a:pPr marL="0" indent="0">
              <a:buNone/>
            </a:pPr>
            <a:r>
              <a:rPr lang="en-US" sz="2000" dirty="0" smtClean="0"/>
              <a:t>Factors </a:t>
            </a:r>
            <a:r>
              <a:rPr lang="en-US" sz="2000" dirty="0"/>
              <a:t>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27</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ChangeArrowheads="1"/>
          </p:cNvSpPr>
          <p:nvPr/>
        </p:nvSpPr>
        <p:spPr bwMode="auto">
          <a:xfrm>
            <a:off x="1942214" y="2252416"/>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6" name="Line 7"/>
          <p:cNvSpPr>
            <a:spLocks noChangeShapeType="1"/>
          </p:cNvSpPr>
          <p:nvPr/>
        </p:nvSpPr>
        <p:spPr bwMode="auto">
          <a:xfrm>
            <a:off x="1942214" y="4005016"/>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8"/>
          <p:cNvSpPr>
            <a:spLocks noChangeShapeType="1"/>
          </p:cNvSpPr>
          <p:nvPr/>
        </p:nvSpPr>
        <p:spPr bwMode="auto">
          <a:xfrm>
            <a:off x="3999614" y="2252416"/>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2018414" y="2785816"/>
            <a:ext cx="1905000" cy="64611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Buyer group concentration</a:t>
            </a:r>
          </a:p>
        </p:txBody>
      </p:sp>
      <p:sp>
        <p:nvSpPr>
          <p:cNvPr id="19" name="Text Box 10"/>
          <p:cNvSpPr txBox="1">
            <a:spLocks noChangeArrowheads="1"/>
          </p:cNvSpPr>
          <p:nvPr/>
        </p:nvSpPr>
        <p:spPr bwMode="auto">
          <a:xfrm>
            <a:off x="2018414" y="4614616"/>
            <a:ext cx="1905000" cy="369888"/>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Buyer’s costs</a:t>
            </a:r>
          </a:p>
        </p:txBody>
      </p:sp>
      <p:sp>
        <p:nvSpPr>
          <p:cNvPr id="20" name="Text Box 13"/>
          <p:cNvSpPr txBox="1">
            <a:spLocks noChangeArrowheads="1"/>
          </p:cNvSpPr>
          <p:nvPr/>
        </p:nvSpPr>
        <p:spPr bwMode="auto">
          <a:xfrm>
            <a:off x="4075814" y="4386016"/>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greater the importance of an item is to a buyer, the more sensitive the buyer will be to the price it pays.  </a:t>
            </a:r>
          </a:p>
        </p:txBody>
      </p:sp>
      <p:sp>
        <p:nvSpPr>
          <p:cNvPr id="21" name="Text Box 14"/>
          <p:cNvSpPr txBox="1">
            <a:spLocks noChangeArrowheads="1"/>
          </p:cNvSpPr>
          <p:nvPr/>
        </p:nvSpPr>
        <p:spPr bwMode="auto">
          <a:xfrm>
            <a:off x="4075814" y="2481016"/>
            <a:ext cx="5181600" cy="147796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If there are only a few large buyers, and they buy from a large number of suppliers, they can pressure the suppliers to lower costs and thus affect the profitability of the industries from which they buy.</a:t>
            </a:r>
          </a:p>
        </p:txBody>
      </p:sp>
    </p:spTree>
    <p:extLst>
      <p:ext uri="{BB962C8B-B14F-4D97-AF65-F5344CB8AC3E}">
        <p14:creationId xmlns:p14="http://schemas.microsoft.com/office/powerpoint/2010/main" val="190158201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1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Buyers</a:t>
            </a:r>
          </a:p>
          <a:p>
            <a:pPr marL="0" indent="0">
              <a:buNone/>
            </a:pPr>
            <a:r>
              <a:rPr lang="en-US" sz="2000" dirty="0" smtClean="0"/>
              <a:t>Factors </a:t>
            </a:r>
            <a:r>
              <a:rPr lang="en-US" sz="2000" dirty="0"/>
              <a:t>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28</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1952846" y="2219996"/>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Line 7"/>
          <p:cNvSpPr>
            <a:spLocks noChangeShapeType="1"/>
          </p:cNvSpPr>
          <p:nvPr/>
        </p:nvSpPr>
        <p:spPr bwMode="auto">
          <a:xfrm>
            <a:off x="1952846" y="3972596"/>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4010246" y="2219996"/>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9"/>
          <p:cNvSpPr txBox="1">
            <a:spLocks noChangeArrowheads="1"/>
          </p:cNvSpPr>
          <p:nvPr/>
        </p:nvSpPr>
        <p:spPr bwMode="auto">
          <a:xfrm>
            <a:off x="2029046" y="2524796"/>
            <a:ext cx="1905000" cy="1200150"/>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Degree of standardization of supplier’s products </a:t>
            </a:r>
          </a:p>
        </p:txBody>
      </p:sp>
      <p:sp>
        <p:nvSpPr>
          <p:cNvPr id="12" name="Text Box 10"/>
          <p:cNvSpPr txBox="1">
            <a:spLocks noChangeArrowheads="1"/>
          </p:cNvSpPr>
          <p:nvPr/>
        </p:nvSpPr>
        <p:spPr bwMode="auto">
          <a:xfrm>
            <a:off x="2029046" y="4353596"/>
            <a:ext cx="19050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Threat of backward integration</a:t>
            </a:r>
          </a:p>
        </p:txBody>
      </p:sp>
      <p:sp>
        <p:nvSpPr>
          <p:cNvPr id="13" name="Text Box 13"/>
          <p:cNvSpPr txBox="1">
            <a:spLocks noChangeArrowheads="1"/>
          </p:cNvSpPr>
          <p:nvPr/>
        </p:nvSpPr>
        <p:spPr bwMode="auto">
          <a:xfrm>
            <a:off x="4086446" y="4429796"/>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power of buyers is enhanced if there is a credible threat that the buyer might enter the supplier’s industry.</a:t>
            </a:r>
          </a:p>
        </p:txBody>
      </p:sp>
      <p:sp>
        <p:nvSpPr>
          <p:cNvPr id="14" name="Text Box 14"/>
          <p:cNvSpPr txBox="1">
            <a:spLocks noChangeArrowheads="1"/>
          </p:cNvSpPr>
          <p:nvPr/>
        </p:nvSpPr>
        <p:spPr bwMode="auto">
          <a:xfrm>
            <a:off x="4315046" y="2600996"/>
            <a:ext cx="4800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degree to which a supplier’s product differs from its competitors affects the buyer’s bargaining power.  </a:t>
            </a:r>
          </a:p>
        </p:txBody>
      </p:sp>
    </p:spTree>
    <p:extLst>
      <p:ext uri="{BB962C8B-B14F-4D97-AF65-F5344CB8AC3E}">
        <p14:creationId xmlns:p14="http://schemas.microsoft.com/office/powerpoint/2010/main" val="7756384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Pricing Your Product </a:t>
            </a:r>
          </a:p>
          <a:p>
            <a:pPr>
              <a:buFont typeface="Wingdings" panose="05000000000000000000" pitchFamily="2" charset="2"/>
              <a:buChar char="§"/>
            </a:pPr>
            <a:r>
              <a:rPr lang="en-US" sz="1600" dirty="0" smtClean="0"/>
              <a:t>How much Should you Charge</a:t>
            </a:r>
          </a:p>
          <a:p>
            <a:pPr lvl="1">
              <a:buFont typeface="Wingdings" panose="05000000000000000000" pitchFamily="2" charset="2"/>
              <a:buChar char="§"/>
            </a:pPr>
            <a:r>
              <a:rPr lang="en-US" sz="1600" dirty="0" smtClean="0"/>
              <a:t>You must cover your costs </a:t>
            </a:r>
          </a:p>
          <a:p>
            <a:pPr lvl="1">
              <a:buFont typeface="Wingdings" panose="05000000000000000000" pitchFamily="2" charset="2"/>
              <a:buChar char="§"/>
            </a:pPr>
            <a:r>
              <a:rPr lang="en-US" sz="1600" dirty="0" smtClean="0"/>
              <a:t>People must be willing to pay</a:t>
            </a:r>
            <a:endParaRPr lang="en-US" sz="1200" dirty="0" smtClean="0"/>
          </a:p>
          <a:p>
            <a:pPr>
              <a:buFont typeface="Wingdings" panose="05000000000000000000" pitchFamily="2" charset="2"/>
              <a:buChar char="§"/>
            </a:pPr>
            <a:r>
              <a:rPr lang="en-US" sz="1600" dirty="0" smtClean="0"/>
              <a:t>High </a:t>
            </a:r>
            <a:r>
              <a:rPr lang="en-US" sz="1600" dirty="0"/>
              <a:t>or low </a:t>
            </a:r>
            <a:r>
              <a:rPr lang="en-US" sz="1600" dirty="0" smtClean="0"/>
              <a:t>price </a:t>
            </a:r>
            <a:r>
              <a:rPr lang="en-US" sz="1600" dirty="0"/>
              <a:t>you </a:t>
            </a:r>
            <a:r>
              <a:rPr lang="en-US" sz="1600" dirty="0" smtClean="0"/>
              <a:t>must </a:t>
            </a:r>
            <a:r>
              <a:rPr lang="en-US" sz="1600" dirty="0"/>
              <a:t>provide Value to your customer</a:t>
            </a:r>
            <a:r>
              <a:rPr lang="en-US" sz="1600" dirty="0" smtClean="0"/>
              <a:t>.</a:t>
            </a:r>
            <a:endParaRPr lang="en-US" sz="1600" dirty="0"/>
          </a:p>
          <a:p>
            <a:pPr>
              <a:buFont typeface="Wingdings" panose="05000000000000000000" pitchFamily="2" charset="2"/>
              <a:buChar char="§"/>
            </a:pPr>
            <a:r>
              <a:rPr lang="en-US" sz="1600" dirty="0"/>
              <a:t>No matter what strategy you employ to determine your price, you </a:t>
            </a:r>
            <a:br>
              <a:rPr lang="en-US" sz="1600" dirty="0"/>
            </a:br>
            <a:r>
              <a:rPr lang="en-US" sz="1600" dirty="0" smtClean="0"/>
              <a:t>always </a:t>
            </a:r>
            <a:r>
              <a:rPr lang="en-US" sz="1600" dirty="0"/>
              <a:t>know </a:t>
            </a:r>
            <a:r>
              <a:rPr lang="en-US" sz="1600" dirty="0" smtClean="0"/>
              <a:t>all your costs</a:t>
            </a:r>
            <a:endParaRPr lang="en-US" sz="1600" dirty="0"/>
          </a:p>
          <a:p>
            <a:pPr>
              <a:buFont typeface="Wingdings" panose="05000000000000000000" pitchFamily="2" charset="2"/>
              <a:buChar char="§"/>
            </a:pPr>
            <a:endParaRPr lang="en-US" sz="16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pic>
        <p:nvPicPr>
          <p:cNvPr id="8" name="Picture 4" descr="Image resul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2628" y="1610060"/>
            <a:ext cx="2876550"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2261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a:t>First Application of the Model</a:t>
            </a:r>
          </a:p>
          <a:p>
            <a:pPr>
              <a:buFont typeface="Wingdings" panose="05000000000000000000" pitchFamily="2" charset="2"/>
              <a:buChar char="§"/>
            </a:pPr>
            <a:r>
              <a:rPr lang="en-US" sz="2000" dirty="0"/>
              <a:t>The five forces model can be used to assess the attractiveness of an industry by determining the level of threat to industry profitability for each of the forces.</a:t>
            </a:r>
          </a:p>
          <a:p>
            <a:pPr>
              <a:buFont typeface="Wingdings" panose="05000000000000000000" pitchFamily="2" charset="2"/>
              <a:buChar char="§"/>
            </a:pPr>
            <a:r>
              <a:rPr lang="en-US" sz="2000" dirty="0"/>
              <a:t>If a firm fills out the form shown on the next slide and several of the threats to industry profitability are high, the firm may want to reconsider entering the industry or think carefully about the position it would occupy.</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29</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12135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30</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75" y="2040842"/>
            <a:ext cx="5911702" cy="384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78912" y="1545935"/>
            <a:ext cx="7237228" cy="313932"/>
          </a:xfrm>
          <a:prstGeom prst="rect">
            <a:avLst/>
          </a:prstGeom>
        </p:spPr>
        <p:txBody>
          <a:bodyPr wrap="square">
            <a:spAutoFit/>
          </a:bodyPr>
          <a:lstStyle/>
          <a:p>
            <a:pPr algn="ctr" eaLnBrk="1" hangingPunct="1">
              <a:lnSpc>
                <a:spcPct val="80000"/>
              </a:lnSpc>
              <a:spcBef>
                <a:spcPct val="50000"/>
              </a:spcBef>
            </a:pPr>
            <a:r>
              <a:rPr lang="en-US" altLang="en-US" dirty="0"/>
              <a:t>Assessing Industry Attractiveness Using the Five Forces Model</a:t>
            </a:r>
          </a:p>
        </p:txBody>
      </p:sp>
    </p:spTree>
    <p:extLst>
      <p:ext uri="{BB962C8B-B14F-4D97-AF65-F5344CB8AC3E}">
        <p14:creationId xmlns:p14="http://schemas.microsoft.com/office/powerpoint/2010/main" val="273112637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a:t>Second Application of the Model</a:t>
            </a:r>
          </a:p>
          <a:p>
            <a:pPr>
              <a:buFont typeface="Wingdings" panose="05000000000000000000" pitchFamily="2" charset="2"/>
              <a:buChar char="§"/>
            </a:pPr>
            <a:r>
              <a:rPr lang="en-US" sz="2000" dirty="0"/>
              <a:t>The second way a new firm can apply the five forces model to help determine whether it should enter an industry is by using the model to answer several key questions.</a:t>
            </a:r>
          </a:p>
          <a:p>
            <a:pPr>
              <a:buFont typeface="Wingdings" panose="05000000000000000000" pitchFamily="2" charset="2"/>
              <a:buChar char="§"/>
            </a:pPr>
            <a:r>
              <a:rPr lang="en-US" sz="2000" dirty="0"/>
              <a:t>The questions are shown in the figure on the next slide, and help a firm project the potential success of a new venture in a particular industry.</a:t>
            </a:r>
          </a:p>
          <a:p>
            <a:pPr marL="0" indent="0">
              <a:buNone/>
            </a:pPr>
            <a:endParaRPr lang="en-US" sz="2000" dirty="0"/>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31</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96805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32</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921" y="1761461"/>
            <a:ext cx="80772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747050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Industry Types and </a:t>
            </a:r>
            <a:r>
              <a:rPr lang="en-US" sz="2000" b="1" dirty="0" smtClean="0"/>
              <a:t>the </a:t>
            </a:r>
            <a:r>
              <a:rPr lang="en-US" sz="2000" b="1" dirty="0"/>
              <a:t>Opportunities They </a:t>
            </a:r>
            <a:r>
              <a:rPr lang="en-US" sz="2000" b="1" dirty="0" smtClean="0"/>
              <a:t>Offer</a:t>
            </a:r>
          </a:p>
          <a:p>
            <a:pPr>
              <a:buFont typeface="Wingdings" panose="05000000000000000000" pitchFamily="2" charset="2"/>
              <a:buChar char="§"/>
            </a:pPr>
            <a:r>
              <a:rPr lang="en-US" sz="2000" dirty="0"/>
              <a:t>Emerging Industries</a:t>
            </a:r>
          </a:p>
          <a:p>
            <a:pPr lvl="1">
              <a:buFont typeface="Wingdings" panose="05000000000000000000" pitchFamily="2" charset="2"/>
              <a:buChar char="§"/>
            </a:pPr>
            <a:r>
              <a:rPr lang="en-US" sz="1600" dirty="0"/>
              <a:t>Industries in which standard operating procedures have yet to be developed.</a:t>
            </a:r>
          </a:p>
          <a:p>
            <a:pPr lvl="1">
              <a:buFont typeface="Wingdings" panose="05000000000000000000" pitchFamily="2" charset="2"/>
              <a:buChar char="§"/>
            </a:pPr>
            <a:r>
              <a:rPr lang="en-US" sz="1600" dirty="0"/>
              <a:t>Opportunity: First-mover advantage</a:t>
            </a:r>
          </a:p>
          <a:p>
            <a:pPr>
              <a:buFont typeface="Wingdings" panose="05000000000000000000" pitchFamily="2" charset="2"/>
              <a:buChar char="§"/>
            </a:pPr>
            <a:r>
              <a:rPr lang="en-US" sz="2000" dirty="0"/>
              <a:t>Fragmented Industries</a:t>
            </a:r>
          </a:p>
          <a:p>
            <a:pPr lvl="1">
              <a:buFont typeface="Wingdings" panose="05000000000000000000" pitchFamily="2" charset="2"/>
              <a:buChar char="§"/>
            </a:pPr>
            <a:r>
              <a:rPr lang="en-US" sz="1600" dirty="0"/>
              <a:t>Industries that are characterized by a large number of firms of approximately equal size.</a:t>
            </a:r>
          </a:p>
          <a:p>
            <a:pPr lvl="1">
              <a:buFont typeface="Wingdings" panose="05000000000000000000" pitchFamily="2" charset="2"/>
              <a:buChar char="§"/>
            </a:pPr>
            <a:r>
              <a:rPr lang="en-US" sz="1600" dirty="0"/>
              <a:t>Opportunity: Consolidation</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33</a:t>
            </a:fld>
            <a:endParaRPr lang="en-US" altLang="en-US"/>
          </a:p>
        </p:txBody>
      </p:sp>
      <p:pic>
        <p:nvPicPr>
          <p:cNvPr id="1030" name="Picture 6" descr="Image result for 2017 Tesla Model 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1371600"/>
            <a:ext cx="4367464" cy="203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5794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Industry Types and </a:t>
            </a:r>
            <a:r>
              <a:rPr lang="en-US" sz="2000" b="1" dirty="0" smtClean="0"/>
              <a:t>the </a:t>
            </a:r>
            <a:r>
              <a:rPr lang="en-US" sz="2000" b="1" dirty="0"/>
              <a:t>Opportunities They </a:t>
            </a:r>
            <a:r>
              <a:rPr lang="en-US" sz="2000" b="1" dirty="0" smtClean="0"/>
              <a:t>Offer</a:t>
            </a:r>
          </a:p>
          <a:p>
            <a:pPr>
              <a:buFont typeface="Wingdings" panose="05000000000000000000" pitchFamily="2" charset="2"/>
              <a:buChar char="§"/>
            </a:pPr>
            <a:r>
              <a:rPr lang="en-US" sz="2000" dirty="0"/>
              <a:t>Mature Industries</a:t>
            </a:r>
          </a:p>
          <a:p>
            <a:pPr lvl="1">
              <a:buFont typeface="Wingdings" panose="05000000000000000000" pitchFamily="2" charset="2"/>
              <a:buChar char="§"/>
            </a:pPr>
            <a:r>
              <a:rPr lang="en-US" sz="1600" dirty="0"/>
              <a:t>Industries that are experiencing slow or no increase in demand.</a:t>
            </a:r>
          </a:p>
          <a:p>
            <a:pPr lvl="1">
              <a:buFont typeface="Wingdings" panose="05000000000000000000" pitchFamily="2" charset="2"/>
              <a:buChar char="§"/>
            </a:pPr>
            <a:r>
              <a:rPr lang="en-US" sz="1600" dirty="0"/>
              <a:t>Opportunities: Process innovation and after-sale service innovation</a:t>
            </a:r>
          </a:p>
          <a:p>
            <a:pPr>
              <a:buFont typeface="Wingdings" panose="05000000000000000000" pitchFamily="2" charset="2"/>
              <a:buChar char="§"/>
            </a:pPr>
            <a:r>
              <a:rPr lang="en-US" sz="2000" dirty="0"/>
              <a:t>Declining Industries</a:t>
            </a:r>
          </a:p>
          <a:p>
            <a:pPr lvl="1">
              <a:buFont typeface="Wingdings" panose="05000000000000000000" pitchFamily="2" charset="2"/>
              <a:buChar char="§"/>
            </a:pPr>
            <a:r>
              <a:rPr lang="en-US" sz="1600" dirty="0"/>
              <a:t>Industries that are experiencing a reduction in demand.</a:t>
            </a:r>
          </a:p>
          <a:p>
            <a:pPr lvl="1">
              <a:buFont typeface="Wingdings" panose="05000000000000000000" pitchFamily="2" charset="2"/>
              <a:buChar char="§"/>
            </a:pPr>
            <a:r>
              <a:rPr lang="en-US" sz="1600" dirty="0"/>
              <a:t>Opportunities: Leadership, establishing a niche market, and pursuing a cost reduction </a:t>
            </a:r>
            <a:r>
              <a:rPr lang="en-US" sz="1600" dirty="0" smtClean="0"/>
              <a:t>strategy</a:t>
            </a:r>
          </a:p>
          <a:p>
            <a:pPr>
              <a:buFont typeface="Wingdings" panose="05000000000000000000" pitchFamily="2" charset="2"/>
              <a:buChar char="§"/>
            </a:pPr>
            <a:r>
              <a:rPr lang="en-US" sz="2000" dirty="0"/>
              <a:t>Global Industries</a:t>
            </a:r>
          </a:p>
          <a:p>
            <a:pPr lvl="1">
              <a:buFont typeface="Wingdings" panose="05000000000000000000" pitchFamily="2" charset="2"/>
              <a:buChar char="§"/>
            </a:pPr>
            <a:r>
              <a:rPr lang="en-US" sz="1600" dirty="0"/>
              <a:t>Industries that are experiencing significant international sales.</a:t>
            </a:r>
          </a:p>
          <a:p>
            <a:pPr lvl="1">
              <a:buFont typeface="Wingdings" panose="05000000000000000000" pitchFamily="2" charset="2"/>
              <a:buChar char="§"/>
            </a:pPr>
            <a:r>
              <a:rPr lang="en-US" sz="1600" dirty="0"/>
              <a:t>Opportunities: </a:t>
            </a:r>
            <a:r>
              <a:rPr lang="en-US" sz="1600" dirty="0" err="1"/>
              <a:t>Multidomestic</a:t>
            </a:r>
            <a:r>
              <a:rPr lang="en-US" sz="1600" dirty="0"/>
              <a:t> and global strategies</a:t>
            </a:r>
          </a:p>
          <a:p>
            <a:pPr>
              <a:buFont typeface="Wingdings" panose="05000000000000000000" pitchFamily="2" charset="2"/>
              <a:buChar char="§"/>
            </a:pPr>
            <a:endParaRPr lang="en-US" dirty="0"/>
          </a:p>
          <a:p>
            <a:pPr lvl="1">
              <a:buFont typeface="Wingdings" panose="05000000000000000000" pitchFamily="2" charset="2"/>
              <a:buChar char="§"/>
            </a:pPr>
            <a:endParaRPr lang="en-US" sz="1600" dirty="0"/>
          </a:p>
          <a:p>
            <a:pPr marL="228600" lvl="1" indent="0">
              <a:buNone/>
            </a:pPr>
            <a:endParaRPr lang="en-US" sz="1600" b="1"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34</a:t>
            </a:fld>
            <a:endParaRPr lang="en-US" altLang="en-US"/>
          </a:p>
        </p:txBody>
      </p:sp>
      <p:pic>
        <p:nvPicPr>
          <p:cNvPr id="2052" name="Picture 4" descr="Mature Indus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6870" y="1469607"/>
            <a:ext cx="3238500"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57023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4834270" cy="4343400"/>
          </a:xfrm>
        </p:spPr>
        <p:txBody>
          <a:bodyPr/>
          <a:lstStyle/>
          <a:p>
            <a:pPr marL="0" indent="0">
              <a:buNone/>
            </a:pPr>
            <a:r>
              <a:rPr lang="en-US" sz="2000" b="1" u="sng" dirty="0" smtClean="0"/>
              <a:t>Competitor Analysis</a:t>
            </a:r>
          </a:p>
          <a:p>
            <a:pPr marL="0" indent="0">
              <a:buNone/>
            </a:pPr>
            <a:r>
              <a:rPr lang="en-US" sz="2000" dirty="0"/>
              <a:t>What is a Competitor Analysis?</a:t>
            </a:r>
          </a:p>
          <a:p>
            <a:pPr>
              <a:buFont typeface="Wingdings" panose="05000000000000000000" pitchFamily="2" charset="2"/>
              <a:buChar char="§"/>
            </a:pPr>
            <a:r>
              <a:rPr lang="en-US" sz="2000" dirty="0"/>
              <a:t>A competitor analysis is a detailed analysis of a firm’s competition.  </a:t>
            </a:r>
          </a:p>
          <a:p>
            <a:pPr>
              <a:buFont typeface="Wingdings" panose="05000000000000000000" pitchFamily="2" charset="2"/>
              <a:buChar char="§"/>
            </a:pPr>
            <a:r>
              <a:rPr lang="en-US" sz="2000" dirty="0"/>
              <a:t>It helps a firm understand the positions of its major competitors and the opportunities that are available.</a:t>
            </a:r>
          </a:p>
          <a:p>
            <a:pPr>
              <a:buFont typeface="Wingdings" panose="05000000000000000000" pitchFamily="2" charset="2"/>
              <a:buChar char="§"/>
            </a:pPr>
            <a:r>
              <a:rPr lang="en-US" sz="2000" dirty="0"/>
              <a:t>A competitive analysis grid is a tool for organizing the information a firm collects about its competitors.</a:t>
            </a:r>
          </a:p>
          <a:p>
            <a:pPr marL="0" indent="0">
              <a:buNone/>
            </a:pPr>
            <a:endParaRPr lang="en-US" sz="2000" b="1" u="sng"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35</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117" y="1711127"/>
            <a:ext cx="5900283" cy="1625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95777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smtClean="0"/>
              <a:t>Competitor Analysis</a:t>
            </a:r>
          </a:p>
          <a:p>
            <a:pPr marL="0" indent="0">
              <a:buNone/>
            </a:pPr>
            <a:r>
              <a:rPr lang="en-US" sz="2000" dirty="0"/>
              <a:t>Collecting Competitive Intelligence</a:t>
            </a:r>
          </a:p>
          <a:p>
            <a:pPr>
              <a:buFont typeface="Wingdings" panose="05000000000000000000" pitchFamily="2" charset="2"/>
              <a:buChar char="§"/>
            </a:pPr>
            <a:r>
              <a:rPr lang="en-US" sz="2000" dirty="0"/>
              <a:t>To complete a competitive analysis grid, a firm must first understand the strategies and behaviors of its competitors.</a:t>
            </a:r>
          </a:p>
          <a:p>
            <a:pPr>
              <a:buFont typeface="Wingdings" panose="05000000000000000000" pitchFamily="2" charset="2"/>
              <a:buChar char="§"/>
            </a:pPr>
            <a:r>
              <a:rPr lang="en-US" sz="2000" dirty="0"/>
              <a:t>The information that is gathered by a firm to learn about its competitors is referred to as competitive intelligence.</a:t>
            </a:r>
          </a:p>
          <a:p>
            <a:pPr>
              <a:buFont typeface="Wingdings" panose="05000000000000000000" pitchFamily="2" charset="2"/>
              <a:buChar char="§"/>
            </a:pPr>
            <a:r>
              <a:rPr lang="en-US" sz="2000" dirty="0"/>
              <a:t>A new venture should take care that it collects competitive intelligence in a professional and ethical manner.</a:t>
            </a:r>
          </a:p>
          <a:p>
            <a:pPr marL="0" indent="0">
              <a:buNone/>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36</a:t>
            </a:fld>
            <a:endParaRPr lang="en-US" altLang="en-US"/>
          </a:p>
        </p:txBody>
      </p:sp>
    </p:spTree>
    <p:extLst>
      <p:ext uri="{BB962C8B-B14F-4D97-AF65-F5344CB8AC3E}">
        <p14:creationId xmlns:p14="http://schemas.microsoft.com/office/powerpoint/2010/main" val="288169730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u="sng" dirty="0" smtClean="0"/>
              <a:t>Competitor Analysis</a:t>
            </a:r>
          </a:p>
          <a:p>
            <a:pPr marL="0" indent="0">
              <a:buNone/>
            </a:pPr>
            <a:r>
              <a:rPr lang="en-US" sz="2000" dirty="0"/>
              <a:t>Ethical ways to obtain information about competitors</a:t>
            </a:r>
          </a:p>
          <a:p>
            <a:pPr>
              <a:buFont typeface="Wingdings" panose="05000000000000000000" pitchFamily="2" charset="2"/>
              <a:buChar char="§"/>
            </a:pPr>
            <a:r>
              <a:rPr lang="en-US" sz="1800" dirty="0"/>
              <a:t>Attend conferences and trade shows.</a:t>
            </a:r>
          </a:p>
          <a:p>
            <a:pPr>
              <a:buFont typeface="Wingdings" panose="05000000000000000000" pitchFamily="2" charset="2"/>
              <a:buChar char="§"/>
            </a:pPr>
            <a:r>
              <a:rPr lang="en-US" sz="1800" dirty="0" smtClean="0"/>
              <a:t>Purchase </a:t>
            </a:r>
            <a:r>
              <a:rPr lang="en-US" sz="1800" dirty="0"/>
              <a:t>competitors’ products.</a:t>
            </a:r>
          </a:p>
          <a:p>
            <a:pPr>
              <a:buFont typeface="Wingdings" panose="05000000000000000000" pitchFamily="2" charset="2"/>
              <a:buChar char="§"/>
            </a:pPr>
            <a:r>
              <a:rPr lang="en-US" sz="1800" dirty="0" smtClean="0"/>
              <a:t>Study </a:t>
            </a:r>
            <a:r>
              <a:rPr lang="en-US" sz="1800" dirty="0"/>
              <a:t>competitors’ Web sites.</a:t>
            </a:r>
          </a:p>
          <a:p>
            <a:pPr>
              <a:buFont typeface="Wingdings" panose="05000000000000000000" pitchFamily="2" charset="2"/>
              <a:buChar char="§"/>
            </a:pPr>
            <a:r>
              <a:rPr lang="en-US" sz="1800" dirty="0" smtClean="0"/>
              <a:t>Set </a:t>
            </a:r>
            <a:r>
              <a:rPr lang="en-US" sz="1800" dirty="0"/>
              <a:t>up Google and Yahoo! e-mail alerts.</a:t>
            </a:r>
          </a:p>
          <a:p>
            <a:pPr>
              <a:buFont typeface="Wingdings" panose="05000000000000000000" pitchFamily="2" charset="2"/>
              <a:buChar char="§"/>
            </a:pPr>
            <a:r>
              <a:rPr lang="en-US" sz="1800" dirty="0" smtClean="0"/>
              <a:t>Read </a:t>
            </a:r>
            <a:r>
              <a:rPr lang="en-US" sz="1800" dirty="0"/>
              <a:t>industry-related books, magazines, and Web sites.</a:t>
            </a:r>
          </a:p>
          <a:p>
            <a:pPr>
              <a:buFont typeface="Wingdings" panose="05000000000000000000" pitchFamily="2" charset="2"/>
              <a:buChar char="§"/>
            </a:pPr>
            <a:r>
              <a:rPr lang="en-US" sz="1800" dirty="0" smtClean="0"/>
              <a:t>Talk </a:t>
            </a:r>
            <a:r>
              <a:rPr lang="en-US" sz="1800" dirty="0"/>
              <a:t>to customers about what motivated them to buy your </a:t>
            </a:r>
            <a:r>
              <a:rPr lang="en-US" sz="1800" dirty="0" smtClean="0"/>
              <a:t>product </a:t>
            </a:r>
            <a:r>
              <a:rPr lang="en-US" sz="1800" dirty="0"/>
              <a:t>as opposed to your competitor’s product.</a:t>
            </a:r>
          </a:p>
          <a:p>
            <a:pPr marL="0" indent="0">
              <a:buNone/>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37</a:t>
            </a:fld>
            <a:endParaRPr lang="en-US" altLang="en-US"/>
          </a:p>
        </p:txBody>
      </p:sp>
      <p:pic>
        <p:nvPicPr>
          <p:cNvPr id="8" name="Picture 4" descr="isa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5467" y="4471989"/>
            <a:ext cx="14478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or seed counc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0309" y="4220369"/>
            <a:ext cx="1462088"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OregonTil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3106" y="2717403"/>
            <a:ext cx="1295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landscape d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8758" y="1296789"/>
            <a:ext cx="25622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nw se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0488" y="3188891"/>
            <a:ext cx="2857500"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descr="app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67342" y="2024063"/>
            <a:ext cx="1590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5" descr="BeefUS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1917" y="773905"/>
            <a:ext cx="29908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06396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3537098" cy="4343400"/>
          </a:xfrm>
        </p:spPr>
        <p:txBody>
          <a:bodyPr/>
          <a:lstStyle/>
          <a:p>
            <a:pPr marL="0" indent="0">
              <a:buNone/>
            </a:pPr>
            <a:r>
              <a:rPr lang="en-US" sz="2000" b="1" u="sng" dirty="0" smtClean="0"/>
              <a:t>Competitor Analysis</a:t>
            </a:r>
          </a:p>
          <a:p>
            <a:pPr marL="0" indent="0">
              <a:buNone/>
            </a:pPr>
            <a:r>
              <a:rPr lang="en-US" sz="2000" dirty="0"/>
              <a:t>Competitive Analysis Grid</a:t>
            </a:r>
          </a:p>
          <a:p>
            <a:pPr>
              <a:buFont typeface="Wingdings" panose="05000000000000000000" pitchFamily="2" charset="2"/>
              <a:buChar char="§"/>
            </a:pPr>
            <a:r>
              <a:rPr lang="en-US" sz="2000" dirty="0"/>
              <a:t>A tool for organizing the information a firm collects about its competitors</a:t>
            </a:r>
          </a:p>
          <a:p>
            <a:pPr>
              <a:buFont typeface="Wingdings" panose="05000000000000000000" pitchFamily="2" charset="2"/>
              <a:buChar char="§"/>
            </a:pPr>
            <a:r>
              <a:rPr lang="en-US" sz="2000" dirty="0"/>
              <a:t>A competitive analysis grid can help a firm see how it stacks up against its competitors, provide ideas for markets to pursue, and identify its primary sources of competitive advantage. </a:t>
            </a:r>
          </a:p>
          <a:p>
            <a:pPr marL="0" indent="0">
              <a:buNone/>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38</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043" y="1496484"/>
            <a:ext cx="6126126" cy="284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4225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Pricing Your Product </a:t>
            </a:r>
          </a:p>
          <a:p>
            <a:pPr>
              <a:buFont typeface="Wingdings" panose="05000000000000000000" pitchFamily="2" charset="2"/>
              <a:buChar char="§"/>
            </a:pPr>
            <a:r>
              <a:rPr lang="en-US" sz="1600" dirty="0">
                <a:latin typeface="Calibri" panose="020F0502020204030204" pitchFamily="34" charset="0"/>
              </a:rPr>
              <a:t>You can only spend money you have built into your </a:t>
            </a:r>
            <a:r>
              <a:rPr lang="en-US" sz="1600" dirty="0" smtClean="0">
                <a:latin typeface="Calibri" panose="020F0502020204030204" pitchFamily="34" charset="0"/>
              </a:rPr>
              <a:t>price</a:t>
            </a:r>
            <a:endParaRPr lang="en-US" sz="1600" dirty="0">
              <a:latin typeface="Calibri" panose="020F0502020204030204" pitchFamily="34" charset="0"/>
            </a:endParaRPr>
          </a:p>
          <a:p>
            <a:pPr>
              <a:buFont typeface="Wingdings" panose="05000000000000000000" pitchFamily="2" charset="2"/>
              <a:buChar char="§"/>
            </a:pPr>
            <a:r>
              <a:rPr lang="en-US" sz="1600" dirty="0">
                <a:latin typeface="Calibri" panose="020F0502020204030204" pitchFamily="34" charset="0"/>
              </a:rPr>
              <a:t>Discounts, coupons, rebates, loyalty programs all need to be considered when setting your </a:t>
            </a:r>
            <a:r>
              <a:rPr lang="en-US" sz="1600" dirty="0" smtClean="0">
                <a:latin typeface="Calibri" panose="020F0502020204030204" pitchFamily="34" charset="0"/>
              </a:rPr>
              <a:t>price</a:t>
            </a:r>
          </a:p>
          <a:p>
            <a:pPr>
              <a:buFont typeface="Wingdings" panose="05000000000000000000" pitchFamily="2" charset="2"/>
              <a:buChar char="§"/>
            </a:pPr>
            <a:r>
              <a:rPr lang="en-US" sz="1600" dirty="0" smtClean="0">
                <a:latin typeface="Calibri" panose="020F0502020204030204" pitchFamily="34" charset="0"/>
              </a:rPr>
              <a:t>Your Price Must allow you to cover all costs and ideally be able to make a profit (net income)</a:t>
            </a:r>
            <a:endParaRPr lang="en-US" sz="1600" dirty="0">
              <a:latin typeface="Calibri" panose="020F0502020204030204" pitchFamily="34" charset="0"/>
            </a:endParaRPr>
          </a:p>
          <a:p>
            <a:pPr>
              <a:buFont typeface="Wingdings" panose="05000000000000000000" pitchFamily="2" charset="2"/>
              <a:buChar char="§"/>
            </a:pPr>
            <a:r>
              <a:rPr lang="en-US" sz="1600" dirty="0">
                <a:latin typeface="Calibri" panose="020F0502020204030204" pitchFamily="34" charset="0"/>
              </a:rPr>
              <a:t>Value </a:t>
            </a:r>
            <a:r>
              <a:rPr lang="en-US" sz="1600" dirty="0">
                <a:latin typeface="Calibri" panose="020F0502020204030204" pitchFamily="34" charset="0"/>
              </a:rPr>
              <a:t>is what your customer believes your product is worth</a:t>
            </a:r>
          </a:p>
          <a:p>
            <a:pPr>
              <a:buFont typeface="Wingdings" panose="05000000000000000000" pitchFamily="2" charset="2"/>
              <a:buChar char="§"/>
            </a:pPr>
            <a:r>
              <a:rPr lang="en-US" sz="1600" dirty="0">
                <a:latin typeface="Calibri" panose="020F0502020204030204" pitchFamily="34" charset="0"/>
              </a:rPr>
              <a:t>Price is </a:t>
            </a:r>
            <a:r>
              <a:rPr lang="en-US" sz="1600" dirty="0">
                <a:latin typeface="Calibri" panose="020F0502020204030204" pitchFamily="34" charset="0"/>
              </a:rPr>
              <a:t>the amount of money you charge your customers per sales unit of your product</a:t>
            </a:r>
          </a:p>
          <a:p>
            <a:pPr>
              <a:buFont typeface="Wingdings" panose="05000000000000000000" pitchFamily="2" charset="2"/>
              <a:buChar char="§"/>
            </a:pPr>
            <a:endParaRPr lang="en-US" sz="16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pic>
        <p:nvPicPr>
          <p:cNvPr id="2050" name="Picture 2" descr="Image result for group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838" y="1143000"/>
            <a:ext cx="4548772" cy="3414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209383"/>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1800" b="1" dirty="0" smtClean="0"/>
              <a:t>PESTLE Analysis</a:t>
            </a:r>
          </a:p>
          <a:p>
            <a:pPr>
              <a:buFont typeface="Wingdings" panose="05000000000000000000" pitchFamily="2" charset="2"/>
              <a:buChar char="§"/>
            </a:pPr>
            <a:r>
              <a:rPr lang="en-US" sz="1800" dirty="0" smtClean="0"/>
              <a:t>Political</a:t>
            </a:r>
            <a:endParaRPr lang="en-US" sz="1800" dirty="0"/>
          </a:p>
          <a:p>
            <a:pPr>
              <a:buFont typeface="Wingdings" panose="05000000000000000000" pitchFamily="2" charset="2"/>
              <a:buChar char="§"/>
            </a:pPr>
            <a:r>
              <a:rPr lang="en-US" sz="1800" dirty="0"/>
              <a:t>Economic</a:t>
            </a:r>
          </a:p>
          <a:p>
            <a:pPr>
              <a:buFont typeface="Wingdings" panose="05000000000000000000" pitchFamily="2" charset="2"/>
              <a:buChar char="§"/>
            </a:pPr>
            <a:r>
              <a:rPr lang="en-US" sz="1800" dirty="0"/>
              <a:t>Social</a:t>
            </a:r>
          </a:p>
          <a:p>
            <a:pPr>
              <a:buFont typeface="Wingdings" panose="05000000000000000000" pitchFamily="2" charset="2"/>
              <a:buChar char="§"/>
            </a:pPr>
            <a:r>
              <a:rPr lang="en-US" sz="1800" dirty="0"/>
              <a:t>Technological</a:t>
            </a:r>
          </a:p>
          <a:p>
            <a:pPr>
              <a:buFont typeface="Wingdings" panose="05000000000000000000" pitchFamily="2" charset="2"/>
              <a:buChar char="§"/>
            </a:pPr>
            <a:r>
              <a:rPr lang="en-US" sz="1800" dirty="0"/>
              <a:t>Legal</a:t>
            </a:r>
          </a:p>
          <a:p>
            <a:pPr>
              <a:buFont typeface="Wingdings" panose="05000000000000000000" pitchFamily="2" charset="2"/>
              <a:buChar char="§"/>
            </a:pPr>
            <a:r>
              <a:rPr lang="en-US" sz="1800" dirty="0"/>
              <a:t>Environmental</a:t>
            </a:r>
          </a:p>
          <a:p>
            <a:pPr marL="0" indent="0">
              <a:buNone/>
            </a:pPr>
            <a:r>
              <a:rPr lang="en-US" sz="1800" b="1" dirty="0" smtClean="0"/>
              <a:t>  </a:t>
            </a:r>
            <a:endParaRPr lang="en-US" sz="1800" dirty="0"/>
          </a:p>
          <a:p>
            <a:pPr marL="0" indent="0">
              <a:buNone/>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39</a:t>
            </a:fld>
            <a:endParaRPr lang="en-US" altLang="en-US"/>
          </a:p>
        </p:txBody>
      </p:sp>
      <p:pic>
        <p:nvPicPr>
          <p:cNvPr id="1026" name="Picture 2" descr="Renewable Energy by Source diagram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103" y="1371600"/>
            <a:ext cx="3198863" cy="35300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167384" y="5137484"/>
            <a:ext cx="2372279" cy="307777"/>
          </a:xfrm>
          <a:prstGeom prst="rect">
            <a:avLst/>
          </a:prstGeom>
          <a:noFill/>
        </p:spPr>
        <p:txBody>
          <a:bodyPr wrap="square" rtlCol="0">
            <a:spAutoFit/>
          </a:bodyPr>
          <a:lstStyle/>
          <a:p>
            <a:pPr marL="0" indent="0">
              <a:buNone/>
            </a:pPr>
            <a:r>
              <a:rPr lang="en-US" sz="1400" b="1" dirty="0" smtClean="0"/>
              <a:t>The Power </a:t>
            </a:r>
            <a:r>
              <a:rPr lang="en-US" sz="1400" b="1" dirty="0"/>
              <a:t>Industry</a:t>
            </a:r>
          </a:p>
        </p:txBody>
      </p:sp>
    </p:spTree>
    <p:extLst>
      <p:ext uri="{BB962C8B-B14F-4D97-AF65-F5344CB8AC3E}">
        <p14:creationId xmlns:p14="http://schemas.microsoft.com/office/powerpoint/2010/main" val="391217168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Market Analysis</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7, 2017</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40</a:t>
            </a:fld>
            <a:endParaRPr lang="en-US" altLang="en-US"/>
          </a:p>
        </p:txBody>
      </p:sp>
    </p:spTree>
    <p:extLst>
      <p:ext uri="{BB962C8B-B14F-4D97-AF65-F5344CB8AC3E}">
        <p14:creationId xmlns:p14="http://schemas.microsoft.com/office/powerpoint/2010/main" val="92407418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u="sng" dirty="0" smtClean="0">
                <a:latin typeface="Calibri" panose="020F0502020204030204" pitchFamily="34" charset="0"/>
              </a:rPr>
              <a:t>Market Assessment</a:t>
            </a:r>
          </a:p>
          <a:p>
            <a:r>
              <a:rPr lang="en-US" altLang="en-US" sz="1800" dirty="0">
                <a:latin typeface="Calibri" panose="020F0502020204030204" pitchFamily="34" charset="0"/>
                <a:cs typeface="Arial" panose="020B0604020202020204" pitchFamily="34" charset="0"/>
              </a:rPr>
              <a:t>Structured approach to defining demand potential</a:t>
            </a:r>
          </a:p>
          <a:p>
            <a:r>
              <a:rPr lang="en-US" altLang="en-US" sz="1800" dirty="0">
                <a:latin typeface="Calibri" panose="020F0502020204030204" pitchFamily="34" charset="0"/>
                <a:cs typeface="Arial" panose="020B0604020202020204" pitchFamily="34" charset="0"/>
              </a:rPr>
              <a:t>Identify customers</a:t>
            </a:r>
          </a:p>
          <a:p>
            <a:pPr lvl="2"/>
            <a:r>
              <a:rPr lang="en-US" altLang="en-US" sz="1600" dirty="0">
                <a:latin typeface="Calibri" panose="020F0502020204030204" pitchFamily="34" charset="0"/>
              </a:rPr>
              <a:t>Who</a:t>
            </a:r>
          </a:p>
          <a:p>
            <a:pPr lvl="2"/>
            <a:r>
              <a:rPr lang="en-US" altLang="en-US" sz="1600" dirty="0">
                <a:latin typeface="Calibri" panose="020F0502020204030204" pitchFamily="34" charset="0"/>
              </a:rPr>
              <a:t>How Many</a:t>
            </a:r>
          </a:p>
          <a:p>
            <a:pPr lvl="2"/>
            <a:r>
              <a:rPr lang="en-US" altLang="en-US" sz="1600" dirty="0">
                <a:latin typeface="Calibri" panose="020F0502020204030204" pitchFamily="34" charset="0"/>
              </a:rPr>
              <a:t>Where are They</a:t>
            </a:r>
          </a:p>
          <a:p>
            <a:pPr lvl="2"/>
            <a:r>
              <a:rPr lang="en-US" altLang="en-US" sz="1600" dirty="0">
                <a:latin typeface="Calibri" panose="020F0502020204030204" pitchFamily="34" charset="0"/>
              </a:rPr>
              <a:t>How to Reach them </a:t>
            </a:r>
          </a:p>
          <a:p>
            <a:pPr lvl="2"/>
            <a:r>
              <a:rPr lang="en-US" altLang="en-US" sz="1600" dirty="0">
                <a:latin typeface="Calibri" panose="020F0502020204030204" pitchFamily="34" charset="0"/>
              </a:rPr>
              <a:t>What motivates them to buy?</a:t>
            </a:r>
          </a:p>
          <a:p>
            <a:r>
              <a:rPr lang="en-US" altLang="en-US" sz="1800" dirty="0">
                <a:latin typeface="Calibri" panose="020F0502020204030204" pitchFamily="34" charset="0"/>
                <a:cs typeface="Arial" panose="020B0604020202020204" pitchFamily="34" charset="0"/>
              </a:rPr>
              <a:t>How Big is the </a:t>
            </a:r>
            <a:r>
              <a:rPr lang="en-US" altLang="en-US" sz="1800" dirty="0" smtClean="0">
                <a:latin typeface="Calibri" panose="020F0502020204030204" pitchFamily="34" charset="0"/>
                <a:cs typeface="Arial" panose="020B0604020202020204" pitchFamily="34" charset="0"/>
              </a:rPr>
              <a:t>Market</a:t>
            </a:r>
            <a:endParaRPr lang="en-US" altLang="en-US" sz="1800" dirty="0">
              <a:latin typeface="Calibri" panose="020F0502020204030204" pitchFamily="34" charset="0"/>
              <a:cs typeface="Arial" panose="020B0604020202020204" pitchFamily="34" charset="0"/>
            </a:endParaRPr>
          </a:p>
          <a:p>
            <a:r>
              <a:rPr lang="en-US" altLang="en-US" sz="1800" dirty="0">
                <a:latin typeface="Calibri" panose="020F0502020204030204" pitchFamily="34" charset="0"/>
                <a:cs typeface="Arial" panose="020B0604020202020204" pitchFamily="34" charset="0"/>
              </a:rPr>
              <a:t>Is the Market </a:t>
            </a:r>
            <a:r>
              <a:rPr lang="en-US" altLang="en-US" sz="1800" dirty="0" smtClean="0">
                <a:latin typeface="Calibri" panose="020F0502020204030204" pitchFamily="34" charset="0"/>
                <a:cs typeface="Arial" panose="020B0604020202020204" pitchFamily="34" charset="0"/>
              </a:rPr>
              <a:t>Growing, Stagnant or Shrinking</a:t>
            </a:r>
            <a:endParaRPr lang="en-US" sz="1400" u="sng" dirty="0" smtClean="0">
              <a:latin typeface="Calibri" panose="020F0502020204030204" pitchFamily="34" charset="0"/>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41</a:t>
            </a:fld>
            <a:endParaRPr lang="en-US" altLang="en-US"/>
          </a:p>
        </p:txBody>
      </p:sp>
    </p:spTree>
    <p:extLst>
      <p:ext uri="{BB962C8B-B14F-4D97-AF65-F5344CB8AC3E}">
        <p14:creationId xmlns:p14="http://schemas.microsoft.com/office/powerpoint/2010/main" val="354706299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u="sng" dirty="0" smtClean="0"/>
              <a:t>Market Assessment</a:t>
            </a:r>
          </a:p>
          <a:p>
            <a:pPr marL="0" indent="0">
              <a:buNone/>
            </a:pPr>
            <a:r>
              <a:rPr lang="en-US" b="1" dirty="0" smtClean="0"/>
              <a:t>Why Do It?</a:t>
            </a:r>
          </a:p>
          <a:p>
            <a:pPr>
              <a:buFont typeface="Wingdings" panose="05000000000000000000" pitchFamily="2" charset="2"/>
              <a:buChar char="§"/>
            </a:pPr>
            <a:r>
              <a:rPr lang="en-US" sz="1800" dirty="0" smtClean="0"/>
              <a:t>Understand the Opportunity</a:t>
            </a:r>
          </a:p>
          <a:p>
            <a:pPr>
              <a:buFont typeface="Wingdings" panose="05000000000000000000" pitchFamily="2" charset="2"/>
              <a:buChar char="§"/>
            </a:pPr>
            <a:r>
              <a:rPr lang="en-US" sz="1800" dirty="0" smtClean="0"/>
              <a:t>Spot Potential Sales</a:t>
            </a:r>
          </a:p>
          <a:p>
            <a:pPr>
              <a:buFont typeface="Wingdings" panose="05000000000000000000" pitchFamily="2" charset="2"/>
              <a:buChar char="§"/>
            </a:pPr>
            <a:r>
              <a:rPr lang="en-US" sz="1800" dirty="0" smtClean="0"/>
              <a:t>Reduce Business Risk</a:t>
            </a:r>
          </a:p>
          <a:p>
            <a:pPr>
              <a:buFont typeface="Wingdings" panose="05000000000000000000" pitchFamily="2" charset="2"/>
              <a:buChar char="§"/>
            </a:pPr>
            <a:r>
              <a:rPr lang="en-US" sz="1800" dirty="0" smtClean="0"/>
              <a:t>Plan Your Marketing Approach</a:t>
            </a:r>
          </a:p>
          <a:p>
            <a:pPr>
              <a:buFont typeface="Wingdings" panose="05000000000000000000" pitchFamily="2" charset="2"/>
              <a:buChar char="§"/>
            </a:pPr>
            <a:r>
              <a:rPr lang="en-US" sz="1800" dirty="0" smtClean="0"/>
              <a:t>Make Informed Decisions</a:t>
            </a:r>
          </a:p>
          <a:p>
            <a:pPr>
              <a:buFont typeface="Wingdings" panose="05000000000000000000" pitchFamily="2" charset="2"/>
              <a:buChar char="§"/>
            </a:pPr>
            <a:r>
              <a:rPr lang="en-US" sz="1800" dirty="0" smtClean="0"/>
              <a:t>Spot Potential Problems</a:t>
            </a: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42</a:t>
            </a:fld>
            <a:endParaRPr lang="en-US" altLang="en-US"/>
          </a:p>
        </p:txBody>
      </p:sp>
    </p:spTree>
    <p:extLst>
      <p:ext uri="{BB962C8B-B14F-4D97-AF65-F5344CB8AC3E}">
        <p14:creationId xmlns:p14="http://schemas.microsoft.com/office/powerpoint/2010/main" val="67093525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u="sng" dirty="0" smtClean="0"/>
              <a:t>Market Assessment</a:t>
            </a:r>
          </a:p>
          <a:p>
            <a:pPr marL="0" indent="0">
              <a:buNone/>
            </a:pPr>
            <a:r>
              <a:rPr lang="en-US" b="1" dirty="0" smtClean="0"/>
              <a:t>What are you Trying to Learn</a:t>
            </a:r>
          </a:p>
          <a:p>
            <a:pPr>
              <a:buFont typeface="Wingdings" panose="05000000000000000000" pitchFamily="2" charset="2"/>
              <a:buChar char="§"/>
            </a:pPr>
            <a:r>
              <a:rPr lang="en-US" sz="2000" dirty="0" smtClean="0"/>
              <a:t>How big the Market it</a:t>
            </a:r>
          </a:p>
          <a:p>
            <a:pPr>
              <a:buFont typeface="Wingdings" panose="05000000000000000000" pitchFamily="2" charset="2"/>
              <a:buChar char="§"/>
            </a:pPr>
            <a:r>
              <a:rPr lang="en-US" sz="2000" dirty="0" smtClean="0"/>
              <a:t>How Fast it is Growing </a:t>
            </a:r>
          </a:p>
          <a:p>
            <a:pPr>
              <a:buFont typeface="Wingdings" panose="05000000000000000000" pitchFamily="2" charset="2"/>
              <a:buChar char="§"/>
            </a:pPr>
            <a:r>
              <a:rPr lang="en-US" sz="2000" dirty="0" smtClean="0"/>
              <a:t>Who and where the idea customers are</a:t>
            </a: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43</a:t>
            </a:fld>
            <a:endParaRPr lang="en-US" altLang="en-US"/>
          </a:p>
        </p:txBody>
      </p:sp>
    </p:spTree>
    <p:extLst>
      <p:ext uri="{BB962C8B-B14F-4D97-AF65-F5344CB8AC3E}">
        <p14:creationId xmlns:p14="http://schemas.microsoft.com/office/powerpoint/2010/main" val="49738918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u="sng" dirty="0" smtClean="0"/>
              <a:t>Market Assessment</a:t>
            </a:r>
          </a:p>
          <a:p>
            <a:pPr marL="0" indent="0">
              <a:buNone/>
            </a:pPr>
            <a:r>
              <a:rPr lang="en-US" b="1" dirty="0" smtClean="0">
                <a:latin typeface="Calibri" panose="020F0502020204030204" pitchFamily="34" charset="0"/>
              </a:rPr>
              <a:t>The Language of Markets</a:t>
            </a:r>
          </a:p>
          <a:p>
            <a:pPr>
              <a:buFont typeface="Wingdings" panose="05000000000000000000" pitchFamily="2" charset="2"/>
              <a:buChar char="§"/>
            </a:pPr>
            <a:r>
              <a:rPr lang="en-US" altLang="en-US" dirty="0" smtClean="0">
                <a:latin typeface="Calibri" panose="020F0502020204030204" pitchFamily="34" charset="0"/>
                <a:cs typeface="Arial" panose="020B0604020202020204" pitchFamily="34" charset="0"/>
              </a:rPr>
              <a:t>Segment</a:t>
            </a:r>
          </a:p>
          <a:p>
            <a:pPr>
              <a:buFont typeface="Wingdings" panose="05000000000000000000" pitchFamily="2" charset="2"/>
              <a:buChar char="§"/>
            </a:pPr>
            <a:r>
              <a:rPr lang="en-US" altLang="en-US" dirty="0" smtClean="0">
                <a:latin typeface="Calibri" panose="020F0502020204030204" pitchFamily="34" charset="0"/>
                <a:cs typeface="Arial" panose="020B0604020202020204" pitchFamily="34" charset="0"/>
              </a:rPr>
              <a:t>Industry</a:t>
            </a:r>
            <a:endParaRPr lang="en-US" altLang="en-US" dirty="0">
              <a:latin typeface="Calibri" panose="020F0502020204030204" pitchFamily="34" charset="0"/>
              <a:cs typeface="Arial" panose="020B0604020202020204" pitchFamily="34" charset="0"/>
            </a:endParaRPr>
          </a:p>
          <a:p>
            <a:pPr>
              <a:buFont typeface="Wingdings" panose="05000000000000000000" pitchFamily="2" charset="2"/>
              <a:buChar char="§"/>
            </a:pPr>
            <a:r>
              <a:rPr lang="en-US" altLang="en-US" dirty="0" smtClean="0">
                <a:latin typeface="Calibri" panose="020F0502020204030204" pitchFamily="34" charset="0"/>
                <a:cs typeface="Arial" panose="020B0604020202020204" pitchFamily="34" charset="0"/>
              </a:rPr>
              <a:t>Target </a:t>
            </a:r>
            <a:r>
              <a:rPr lang="en-US" altLang="en-US" dirty="0">
                <a:latin typeface="Calibri" panose="020F0502020204030204" pitchFamily="34" charset="0"/>
                <a:cs typeface="Arial" panose="020B0604020202020204" pitchFamily="34" charset="0"/>
              </a:rPr>
              <a:t>Market</a:t>
            </a:r>
          </a:p>
          <a:p>
            <a:pPr>
              <a:buFont typeface="Wingdings" panose="05000000000000000000" pitchFamily="2" charset="2"/>
              <a:buChar char="§"/>
            </a:pPr>
            <a:r>
              <a:rPr lang="en-US" altLang="en-US" dirty="0">
                <a:latin typeface="Calibri" panose="020F0502020204030204" pitchFamily="34" charset="0"/>
                <a:cs typeface="Arial" panose="020B0604020202020204" pitchFamily="34" charset="0"/>
              </a:rPr>
              <a:t>Niche Market</a:t>
            </a:r>
          </a:p>
          <a:p>
            <a:pPr>
              <a:buFont typeface="Wingdings" panose="05000000000000000000" pitchFamily="2" charset="2"/>
              <a:buChar char="§"/>
            </a:pPr>
            <a:r>
              <a:rPr lang="en-US" altLang="en-US" dirty="0">
                <a:latin typeface="Calibri" panose="020F0502020204030204" pitchFamily="34" charset="0"/>
                <a:cs typeface="Arial" panose="020B0604020202020204" pitchFamily="34" charset="0"/>
              </a:rPr>
              <a:t>Target Customer</a:t>
            </a:r>
          </a:p>
          <a:p>
            <a:pPr>
              <a:buFont typeface="Wingdings" panose="05000000000000000000" pitchFamily="2" charset="2"/>
              <a:buChar char="§"/>
            </a:pPr>
            <a:r>
              <a:rPr lang="en-US" altLang="en-US" dirty="0">
                <a:latin typeface="Calibri" panose="020F0502020204030204" pitchFamily="34" charset="0"/>
                <a:cs typeface="Arial" panose="020B0604020202020204" pitchFamily="34" charset="0"/>
              </a:rPr>
              <a:t>Positioning</a:t>
            </a:r>
          </a:p>
          <a:p>
            <a:pPr marL="0" indent="0">
              <a:buNone/>
            </a:pPr>
            <a:endParaRPr lang="en-US" b="1" dirty="0" smtClean="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44</a:t>
            </a:fld>
            <a:endParaRPr lang="en-US" altLang="en-US"/>
          </a:p>
        </p:txBody>
      </p:sp>
    </p:spTree>
    <p:extLst>
      <p:ext uri="{BB962C8B-B14F-4D97-AF65-F5344CB8AC3E}">
        <p14:creationId xmlns:p14="http://schemas.microsoft.com/office/powerpoint/2010/main" val="688487927"/>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u="sng" dirty="0" smtClean="0"/>
              <a:t>Market Segment</a:t>
            </a:r>
          </a:p>
          <a:p>
            <a:pPr>
              <a:buFont typeface="Wingdings" panose="05000000000000000000" pitchFamily="2" charset="2"/>
              <a:buChar char="§"/>
            </a:pPr>
            <a:r>
              <a:rPr lang="en-US" sz="2000" dirty="0"/>
              <a:t>The division of broad markets into smaller groups sharing similar needs and attributes</a:t>
            </a:r>
          </a:p>
          <a:p>
            <a:pPr>
              <a:buFont typeface="Wingdings" panose="05000000000000000000" pitchFamily="2" charset="2"/>
              <a:buChar char="§"/>
            </a:pPr>
            <a:r>
              <a:rPr lang="en-US" sz="2000" dirty="0"/>
              <a:t>Most broad markets have several distinct segments</a:t>
            </a:r>
          </a:p>
          <a:p>
            <a:pPr lvl="1">
              <a:buFont typeface="Wingdings" panose="05000000000000000000" pitchFamily="2" charset="2"/>
              <a:buChar char="§"/>
            </a:pPr>
            <a:r>
              <a:rPr lang="en-US" sz="1600" dirty="0"/>
              <a:t>Gourmet Chefs vs </a:t>
            </a:r>
            <a:r>
              <a:rPr lang="en-US" sz="1600" dirty="0" smtClean="0"/>
              <a:t>Cooks	</a:t>
            </a:r>
            <a:endParaRPr lang="en-US" sz="1600" dirty="0"/>
          </a:p>
          <a:p>
            <a:pPr lvl="1">
              <a:buFont typeface="Wingdings" panose="05000000000000000000" pitchFamily="2" charset="2"/>
              <a:buChar char="§"/>
            </a:pPr>
            <a:r>
              <a:rPr lang="en-US" sz="1600" dirty="0"/>
              <a:t>Vegans vs Vegetarians</a:t>
            </a:r>
          </a:p>
          <a:p>
            <a:pPr marL="0" indent="0">
              <a:buNone/>
            </a:pPr>
            <a:endParaRPr lang="en-US" b="1" u="sng" dirty="0" smtClean="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45</a:t>
            </a:fld>
            <a:endParaRPr lang="en-US" altLang="en-US"/>
          </a:p>
        </p:txBody>
      </p:sp>
    </p:spTree>
    <p:extLst>
      <p:ext uri="{BB962C8B-B14F-4D97-AF65-F5344CB8AC3E}">
        <p14:creationId xmlns:p14="http://schemas.microsoft.com/office/powerpoint/2010/main" val="81093497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u="sng" dirty="0">
                <a:latin typeface="Calibri" panose="020F0502020204030204" pitchFamily="34" charset="0"/>
              </a:rPr>
              <a:t>Customer </a:t>
            </a:r>
            <a:r>
              <a:rPr lang="en-US" b="1" u="sng" dirty="0" smtClean="0">
                <a:latin typeface="Calibri" panose="020F0502020204030204" pitchFamily="34" charset="0"/>
              </a:rPr>
              <a:t>Segments</a:t>
            </a:r>
          </a:p>
          <a:p>
            <a:pPr>
              <a:lnSpc>
                <a:spcPct val="80000"/>
              </a:lnSpc>
              <a:buFont typeface="Wingdings" panose="05000000000000000000" pitchFamily="2" charset="2"/>
              <a:buChar char="§"/>
            </a:pPr>
            <a:r>
              <a:rPr lang="en-US" altLang="en-US" sz="2000" dirty="0">
                <a:latin typeface="Calibri" panose="020F0502020204030204" pitchFamily="34" charset="0"/>
              </a:rPr>
              <a:t>Demographics</a:t>
            </a:r>
          </a:p>
          <a:p>
            <a:pPr lvl="1">
              <a:lnSpc>
                <a:spcPct val="80000"/>
              </a:lnSpc>
              <a:buFont typeface="Wingdings" panose="05000000000000000000" pitchFamily="2" charset="2"/>
              <a:buChar char="§"/>
            </a:pPr>
            <a:r>
              <a:rPr lang="en-US" altLang="en-US" sz="1800" dirty="0">
                <a:latin typeface="Calibri" panose="020F0502020204030204" pitchFamily="34" charset="0"/>
              </a:rPr>
              <a:t>Age</a:t>
            </a:r>
          </a:p>
          <a:p>
            <a:pPr lvl="1">
              <a:lnSpc>
                <a:spcPct val="80000"/>
              </a:lnSpc>
              <a:buFont typeface="Wingdings" panose="05000000000000000000" pitchFamily="2" charset="2"/>
              <a:buChar char="§"/>
            </a:pPr>
            <a:r>
              <a:rPr lang="en-US" altLang="en-US" sz="1800" dirty="0">
                <a:latin typeface="Calibri" panose="020F0502020204030204" pitchFamily="34" charset="0"/>
              </a:rPr>
              <a:t>Gender</a:t>
            </a:r>
          </a:p>
          <a:p>
            <a:pPr>
              <a:lnSpc>
                <a:spcPct val="80000"/>
              </a:lnSpc>
              <a:buFont typeface="Wingdings" panose="05000000000000000000" pitchFamily="2" charset="2"/>
              <a:buChar char="§"/>
            </a:pPr>
            <a:r>
              <a:rPr lang="en-US" altLang="en-US" sz="2000" dirty="0">
                <a:latin typeface="Calibri" panose="020F0502020204030204" pitchFamily="34" charset="0"/>
              </a:rPr>
              <a:t>Economic</a:t>
            </a:r>
          </a:p>
          <a:p>
            <a:pPr lvl="1">
              <a:lnSpc>
                <a:spcPct val="80000"/>
              </a:lnSpc>
              <a:buFont typeface="Wingdings" panose="05000000000000000000" pitchFamily="2" charset="2"/>
              <a:buChar char="§"/>
            </a:pPr>
            <a:r>
              <a:rPr lang="en-US" altLang="en-US" sz="1800" dirty="0">
                <a:latin typeface="Calibri" panose="020F0502020204030204" pitchFamily="34" charset="0"/>
              </a:rPr>
              <a:t>Income</a:t>
            </a:r>
          </a:p>
          <a:p>
            <a:pPr lvl="1">
              <a:lnSpc>
                <a:spcPct val="80000"/>
              </a:lnSpc>
              <a:buFont typeface="Wingdings" panose="05000000000000000000" pitchFamily="2" charset="2"/>
              <a:buChar char="§"/>
            </a:pPr>
            <a:r>
              <a:rPr lang="en-US" altLang="en-US" sz="1800" dirty="0">
                <a:latin typeface="Calibri" panose="020F0502020204030204" pitchFamily="34" charset="0"/>
              </a:rPr>
              <a:t>Spending Habits</a:t>
            </a:r>
          </a:p>
          <a:p>
            <a:pPr>
              <a:lnSpc>
                <a:spcPct val="80000"/>
              </a:lnSpc>
              <a:buFont typeface="Wingdings" panose="05000000000000000000" pitchFamily="2" charset="2"/>
              <a:buChar char="§"/>
            </a:pPr>
            <a:r>
              <a:rPr lang="en-US" altLang="en-US" sz="2000" dirty="0">
                <a:latin typeface="Calibri" panose="020F0502020204030204" pitchFamily="34" charset="0"/>
              </a:rPr>
              <a:t>Geographic</a:t>
            </a:r>
          </a:p>
          <a:p>
            <a:pPr lvl="1">
              <a:lnSpc>
                <a:spcPct val="80000"/>
              </a:lnSpc>
              <a:buFont typeface="Wingdings" panose="05000000000000000000" pitchFamily="2" charset="2"/>
              <a:buChar char="§"/>
            </a:pPr>
            <a:r>
              <a:rPr lang="en-US" altLang="en-US" sz="1800" dirty="0">
                <a:latin typeface="Calibri" panose="020F0502020204030204" pitchFamily="34" charset="0"/>
              </a:rPr>
              <a:t>Location</a:t>
            </a:r>
          </a:p>
          <a:p>
            <a:pPr lvl="1">
              <a:lnSpc>
                <a:spcPct val="80000"/>
              </a:lnSpc>
              <a:buFont typeface="Wingdings" panose="05000000000000000000" pitchFamily="2" charset="2"/>
              <a:buChar char="§"/>
            </a:pPr>
            <a:r>
              <a:rPr lang="en-US" altLang="en-US" sz="1800" dirty="0">
                <a:latin typeface="Calibri" panose="020F0502020204030204" pitchFamily="34" charset="0"/>
              </a:rPr>
              <a:t>Where they Buy</a:t>
            </a:r>
          </a:p>
          <a:p>
            <a:pPr>
              <a:lnSpc>
                <a:spcPct val="80000"/>
              </a:lnSpc>
              <a:buFont typeface="Wingdings" panose="05000000000000000000" pitchFamily="2" charset="2"/>
              <a:buChar char="§"/>
            </a:pPr>
            <a:r>
              <a:rPr lang="en-US" altLang="en-US" sz="2000" dirty="0">
                <a:latin typeface="Calibri" panose="020F0502020204030204" pitchFamily="34" charset="0"/>
              </a:rPr>
              <a:t>Psychographic/Behavioral</a:t>
            </a:r>
          </a:p>
          <a:p>
            <a:pPr lvl="1">
              <a:lnSpc>
                <a:spcPct val="80000"/>
              </a:lnSpc>
              <a:buFont typeface="Wingdings" panose="05000000000000000000" pitchFamily="2" charset="2"/>
              <a:buChar char="§"/>
            </a:pPr>
            <a:r>
              <a:rPr lang="en-US" altLang="en-US" sz="1800" dirty="0">
                <a:latin typeface="Calibri" panose="020F0502020204030204" pitchFamily="34" charset="0"/>
              </a:rPr>
              <a:t>Why they Buy</a:t>
            </a:r>
          </a:p>
          <a:p>
            <a:pPr lvl="1">
              <a:lnSpc>
                <a:spcPct val="80000"/>
              </a:lnSpc>
              <a:buFont typeface="Wingdings" panose="05000000000000000000" pitchFamily="2" charset="2"/>
              <a:buChar char="§"/>
            </a:pPr>
            <a:r>
              <a:rPr lang="en-US" altLang="en-US" sz="1800" dirty="0">
                <a:latin typeface="Calibri" panose="020F0502020204030204" pitchFamily="34" charset="0"/>
              </a:rPr>
              <a:t>Lifestyle</a:t>
            </a: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46</a:t>
            </a:fld>
            <a:endParaRPr lang="en-US" altLang="en-US"/>
          </a:p>
        </p:txBody>
      </p:sp>
    </p:spTree>
    <p:extLst>
      <p:ext uri="{BB962C8B-B14F-4D97-AF65-F5344CB8AC3E}">
        <p14:creationId xmlns:p14="http://schemas.microsoft.com/office/powerpoint/2010/main" val="145352630"/>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u="sng" dirty="0" smtClean="0"/>
              <a:t>Your Target Market</a:t>
            </a:r>
          </a:p>
          <a:p>
            <a:pPr>
              <a:buFont typeface="Wingdings" panose="05000000000000000000" pitchFamily="2" charset="2"/>
              <a:buChar char="§"/>
              <a:defRPr/>
            </a:pPr>
            <a:r>
              <a:rPr lang="en-US" dirty="0" smtClean="0"/>
              <a:t>The </a:t>
            </a:r>
            <a:r>
              <a:rPr lang="en-US" dirty="0"/>
              <a:t>Segment(s) on which Your Business can </a:t>
            </a:r>
            <a:r>
              <a:rPr lang="en-US" dirty="0" smtClean="0"/>
              <a:t>Focus</a:t>
            </a:r>
            <a:endParaRPr lang="en-US" dirty="0"/>
          </a:p>
          <a:p>
            <a:pPr>
              <a:buFont typeface="Wingdings" panose="05000000000000000000" pitchFamily="2" charset="2"/>
              <a:buChar char="§"/>
              <a:defRPr/>
            </a:pPr>
            <a:r>
              <a:rPr lang="en-US" dirty="0"/>
              <a:t>The Segment(s) in which Your Business has an </a:t>
            </a:r>
            <a:r>
              <a:rPr lang="en-US" dirty="0" smtClean="0"/>
              <a:t>advantage</a:t>
            </a:r>
            <a:endParaRPr lang="en-US" dirty="0"/>
          </a:p>
          <a:p>
            <a:pPr>
              <a:buFont typeface="Wingdings" panose="05000000000000000000" pitchFamily="2" charset="2"/>
              <a:buChar char="§"/>
              <a:defRPr/>
            </a:pPr>
            <a:r>
              <a:rPr lang="en-US" dirty="0"/>
              <a:t>Your Niche Market</a:t>
            </a:r>
          </a:p>
          <a:p>
            <a:pPr marL="0" indent="0">
              <a:buNone/>
            </a:pPr>
            <a:endParaRPr lang="en-US" b="1" dirty="0" smtClean="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47</a:t>
            </a:fld>
            <a:endParaRPr lang="en-US" altLang="en-US"/>
          </a:p>
        </p:txBody>
      </p:sp>
    </p:spTree>
    <p:extLst>
      <p:ext uri="{BB962C8B-B14F-4D97-AF65-F5344CB8AC3E}">
        <p14:creationId xmlns:p14="http://schemas.microsoft.com/office/powerpoint/2010/main" val="356457888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u="sng" dirty="0" smtClean="0"/>
              <a:t>Target Customer</a:t>
            </a:r>
          </a:p>
          <a:p>
            <a:pPr>
              <a:buFont typeface="Wingdings" panose="05000000000000000000" pitchFamily="2" charset="2"/>
              <a:buChar char="§"/>
            </a:pPr>
            <a:r>
              <a:rPr lang="en-US" dirty="0" smtClean="0"/>
              <a:t>Those </a:t>
            </a:r>
            <a:r>
              <a:rPr lang="en-US" dirty="0"/>
              <a:t>customers </a:t>
            </a:r>
            <a:r>
              <a:rPr lang="en-US" dirty="0" smtClean="0"/>
              <a:t>who when </a:t>
            </a:r>
            <a:r>
              <a:rPr lang="en-US" dirty="0"/>
              <a:t>presented with perfect information about your product or service, </a:t>
            </a:r>
            <a:r>
              <a:rPr lang="en-US" dirty="0" smtClean="0"/>
              <a:t>along </a:t>
            </a:r>
            <a:r>
              <a:rPr lang="en-US" dirty="0"/>
              <a:t>with your </a:t>
            </a:r>
            <a:r>
              <a:rPr lang="en-US" dirty="0" smtClean="0"/>
              <a:t>competitors will buy yours </a:t>
            </a:r>
            <a:endParaRPr lang="en-US" dirty="0"/>
          </a:p>
          <a:p>
            <a:pPr marL="0" indent="0">
              <a:buNone/>
            </a:pPr>
            <a:endParaRPr lang="en-US" b="1" dirty="0" smtClean="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48</a:t>
            </a:fld>
            <a:endParaRPr lang="en-US" altLang="en-US"/>
          </a:p>
        </p:txBody>
      </p:sp>
    </p:spTree>
    <p:extLst>
      <p:ext uri="{BB962C8B-B14F-4D97-AF65-F5344CB8AC3E}">
        <p14:creationId xmlns:p14="http://schemas.microsoft.com/office/powerpoint/2010/main" val="37555616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5340096" cy="4572000"/>
          </a:xfrm>
        </p:spPr>
        <p:txBody>
          <a:bodyPr/>
          <a:lstStyle/>
          <a:p>
            <a:pPr marL="0" indent="0">
              <a:buNone/>
            </a:pPr>
            <a:r>
              <a:rPr lang="en-US" b="1" dirty="0" smtClean="0"/>
              <a:t>OLD BELOW</a:t>
            </a:r>
            <a:endParaRPr lang="en-US" b="1" dirty="0" smtClean="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spTree>
    <p:extLst>
      <p:ext uri="{BB962C8B-B14F-4D97-AF65-F5344CB8AC3E}">
        <p14:creationId xmlns:p14="http://schemas.microsoft.com/office/powerpoint/2010/main" val="126105453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u="sng" dirty="0" smtClean="0"/>
              <a:t>Positioning</a:t>
            </a:r>
          </a:p>
          <a:p>
            <a:pPr>
              <a:buFont typeface="Wingdings" panose="05000000000000000000" pitchFamily="2" charset="2"/>
              <a:buChar char="§"/>
            </a:pPr>
            <a:r>
              <a:rPr lang="en-US" sz="2000" dirty="0"/>
              <a:t>How your target customers’ perceive your product vis a vis competing </a:t>
            </a:r>
            <a:r>
              <a:rPr lang="en-US" sz="2000" dirty="0" smtClean="0"/>
              <a:t>alternatives</a:t>
            </a:r>
            <a:endParaRPr lang="en-US" sz="2000" dirty="0"/>
          </a:p>
          <a:p>
            <a:pPr>
              <a:buFont typeface="Wingdings" panose="05000000000000000000" pitchFamily="2" charset="2"/>
              <a:buChar char="§"/>
            </a:pPr>
            <a:r>
              <a:rPr lang="en-US" sz="2000" dirty="0"/>
              <a:t>Consciously molded by your market </a:t>
            </a:r>
            <a:r>
              <a:rPr lang="en-US" sz="2000" dirty="0" smtClean="0"/>
              <a:t>strategy</a:t>
            </a:r>
            <a:endParaRPr lang="en-US" sz="2000" dirty="0"/>
          </a:p>
          <a:p>
            <a:pPr>
              <a:buFont typeface="Wingdings" panose="05000000000000000000" pitchFamily="2" charset="2"/>
              <a:buChar char="§"/>
            </a:pPr>
            <a:r>
              <a:rPr lang="en-US" sz="2000" dirty="0"/>
              <a:t>Independently internalized by your customers</a:t>
            </a: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49</a:t>
            </a:fld>
            <a:endParaRPr lang="en-US" altLang="en-US"/>
          </a:p>
        </p:txBody>
      </p:sp>
    </p:spTree>
    <p:extLst>
      <p:ext uri="{BB962C8B-B14F-4D97-AF65-F5344CB8AC3E}">
        <p14:creationId xmlns:p14="http://schemas.microsoft.com/office/powerpoint/2010/main" val="308797322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u="sng" dirty="0" smtClean="0"/>
              <a:t>Types of Market Research</a:t>
            </a:r>
          </a:p>
          <a:p>
            <a:pPr marL="0" indent="0">
              <a:buNone/>
            </a:pPr>
            <a:r>
              <a:rPr lang="en-US" sz="2000" dirty="0"/>
              <a:t>Primary </a:t>
            </a:r>
            <a:r>
              <a:rPr lang="en-US" sz="2000" dirty="0" smtClean="0"/>
              <a:t>(Original Investigation)</a:t>
            </a:r>
            <a:endParaRPr lang="en-US" sz="2000" dirty="0"/>
          </a:p>
          <a:p>
            <a:pPr>
              <a:buFont typeface="Wingdings" panose="05000000000000000000" pitchFamily="2" charset="2"/>
              <a:buChar char="§"/>
            </a:pPr>
            <a:r>
              <a:rPr lang="en-US" sz="2000" dirty="0"/>
              <a:t>Direct Observation</a:t>
            </a:r>
          </a:p>
          <a:p>
            <a:pPr>
              <a:buFont typeface="Wingdings" panose="05000000000000000000" pitchFamily="2" charset="2"/>
              <a:buChar char="§"/>
            </a:pPr>
            <a:r>
              <a:rPr lang="en-US" sz="2000" dirty="0"/>
              <a:t>Surveys &amp; Questionnaires</a:t>
            </a:r>
          </a:p>
          <a:p>
            <a:pPr>
              <a:buFont typeface="Wingdings" panose="05000000000000000000" pitchFamily="2" charset="2"/>
              <a:buChar char="§"/>
            </a:pPr>
            <a:r>
              <a:rPr lang="en-US" sz="2000" dirty="0" smtClean="0"/>
              <a:t>Interviews</a:t>
            </a:r>
          </a:p>
          <a:p>
            <a:pPr marL="0" indent="0">
              <a:buNone/>
            </a:pPr>
            <a:r>
              <a:rPr lang="en-US" sz="2000" dirty="0" smtClean="0"/>
              <a:t>Secondary (Use </a:t>
            </a:r>
            <a:r>
              <a:rPr lang="en-US" sz="2000" dirty="0"/>
              <a:t>Existing </a:t>
            </a:r>
            <a:r>
              <a:rPr lang="en-US" sz="2000" dirty="0" smtClean="0"/>
              <a:t>Data)</a:t>
            </a:r>
            <a:endParaRPr lang="en-US" sz="2000" dirty="0"/>
          </a:p>
          <a:p>
            <a:pPr>
              <a:buFont typeface="Wingdings" panose="05000000000000000000" pitchFamily="2" charset="2"/>
              <a:buChar char="§"/>
            </a:pPr>
            <a:r>
              <a:rPr lang="en-US" sz="2000" dirty="0"/>
              <a:t>Internet Searches</a:t>
            </a:r>
          </a:p>
          <a:p>
            <a:pPr>
              <a:buFont typeface="Wingdings" panose="05000000000000000000" pitchFamily="2" charset="2"/>
              <a:buChar char="§"/>
            </a:pPr>
            <a:r>
              <a:rPr lang="en-US" sz="2000" dirty="0"/>
              <a:t>Trade Publications</a:t>
            </a:r>
          </a:p>
          <a:p>
            <a:pPr>
              <a:buFont typeface="Wingdings" panose="05000000000000000000" pitchFamily="2" charset="2"/>
              <a:buChar char="§"/>
            </a:pPr>
            <a:r>
              <a:rPr lang="en-US" sz="2000" dirty="0"/>
              <a:t>Libraries</a:t>
            </a:r>
          </a:p>
          <a:p>
            <a:pPr marL="0" indent="0">
              <a:buNone/>
            </a:pPr>
            <a:endParaRPr lang="en-US" b="1" u="sng" dirty="0" smtClean="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50</a:t>
            </a:fld>
            <a:endParaRPr lang="en-US" altLang="en-US"/>
          </a:p>
        </p:txBody>
      </p:sp>
    </p:spTree>
    <p:extLst>
      <p:ext uri="{BB962C8B-B14F-4D97-AF65-F5344CB8AC3E}">
        <p14:creationId xmlns:p14="http://schemas.microsoft.com/office/powerpoint/2010/main" val="404621550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u="sng" dirty="0" smtClean="0">
                <a:latin typeface="Calibri" panose="020F0502020204030204" pitchFamily="34" charset="0"/>
              </a:rPr>
              <a:t>How to do Primary Research</a:t>
            </a:r>
          </a:p>
          <a:p>
            <a:pPr>
              <a:buFont typeface="Wingdings" panose="05000000000000000000" pitchFamily="2" charset="2"/>
              <a:buChar char="§"/>
            </a:pPr>
            <a:r>
              <a:rPr lang="en-US" altLang="en-US" dirty="0">
                <a:latin typeface="Calibri" panose="020F0502020204030204" pitchFamily="34" charset="0"/>
                <a:cs typeface="Arial" panose="020B0604020202020204" pitchFamily="34" charset="0"/>
              </a:rPr>
              <a:t>Work in the Industry</a:t>
            </a:r>
          </a:p>
          <a:p>
            <a:pPr>
              <a:buFont typeface="Wingdings" panose="05000000000000000000" pitchFamily="2" charset="2"/>
              <a:buChar char="§"/>
            </a:pPr>
            <a:r>
              <a:rPr lang="en-US" altLang="en-US" dirty="0">
                <a:latin typeface="Calibri" panose="020F0502020204030204" pitchFamily="34" charset="0"/>
                <a:cs typeface="Arial" panose="020B0604020202020204" pitchFamily="34" charset="0"/>
              </a:rPr>
              <a:t>Interview Competitors</a:t>
            </a:r>
          </a:p>
          <a:p>
            <a:pPr>
              <a:buFont typeface="Wingdings" panose="05000000000000000000" pitchFamily="2" charset="2"/>
              <a:buChar char="§"/>
            </a:pPr>
            <a:r>
              <a:rPr lang="en-US" altLang="en-US" dirty="0">
                <a:latin typeface="Calibri" panose="020F0502020204030204" pitchFamily="34" charset="0"/>
                <a:cs typeface="Arial" panose="020B0604020202020204" pitchFamily="34" charset="0"/>
              </a:rPr>
              <a:t>Act Like a Customer</a:t>
            </a:r>
          </a:p>
          <a:p>
            <a:pPr>
              <a:buFont typeface="Wingdings" panose="05000000000000000000" pitchFamily="2" charset="2"/>
              <a:buChar char="§"/>
            </a:pPr>
            <a:r>
              <a:rPr lang="en-US" altLang="en-US" dirty="0">
                <a:latin typeface="Calibri" panose="020F0502020204030204" pitchFamily="34" charset="0"/>
                <a:cs typeface="Arial" panose="020B0604020202020204" pitchFamily="34" charset="0"/>
              </a:rPr>
              <a:t>Surveys &amp; Questionnaires</a:t>
            </a:r>
          </a:p>
          <a:p>
            <a:pPr>
              <a:buFont typeface="Wingdings" panose="05000000000000000000" pitchFamily="2" charset="2"/>
              <a:buChar char="§"/>
            </a:pPr>
            <a:r>
              <a:rPr lang="en-US" altLang="en-US" dirty="0">
                <a:latin typeface="Calibri" panose="020F0502020204030204" pitchFamily="34" charset="0"/>
                <a:cs typeface="Arial" panose="020B0604020202020204" pitchFamily="34" charset="0"/>
              </a:rPr>
              <a:t>Give out Samples</a:t>
            </a:r>
          </a:p>
          <a:p>
            <a:pPr>
              <a:buFont typeface="Wingdings" panose="05000000000000000000" pitchFamily="2" charset="2"/>
              <a:buChar char="§"/>
            </a:pPr>
            <a:r>
              <a:rPr lang="en-US" altLang="en-US" dirty="0">
                <a:latin typeface="Calibri" panose="020F0502020204030204" pitchFamily="34" charset="0"/>
                <a:cs typeface="Arial" panose="020B0604020202020204" pitchFamily="34" charset="0"/>
              </a:rPr>
              <a:t>Interview</a:t>
            </a:r>
          </a:p>
          <a:p>
            <a:pPr lvl="1">
              <a:buFont typeface="Wingdings" panose="05000000000000000000" pitchFamily="2" charset="2"/>
              <a:buChar char="§"/>
            </a:pPr>
            <a:r>
              <a:rPr lang="en-US" altLang="en-US" dirty="0">
                <a:latin typeface="Calibri" panose="020F0502020204030204" pitchFamily="34" charset="0"/>
              </a:rPr>
              <a:t>Friends &amp; Family</a:t>
            </a:r>
          </a:p>
          <a:p>
            <a:pPr lvl="1">
              <a:buFont typeface="Wingdings" panose="05000000000000000000" pitchFamily="2" charset="2"/>
              <a:buChar char="§"/>
            </a:pPr>
            <a:r>
              <a:rPr lang="en-US" altLang="en-US" dirty="0">
                <a:latin typeface="Calibri" panose="020F0502020204030204" pitchFamily="34" charset="0"/>
              </a:rPr>
              <a:t>Potential Customers</a:t>
            </a:r>
          </a:p>
          <a:p>
            <a:pPr lvl="1">
              <a:buFont typeface="Wingdings" panose="05000000000000000000" pitchFamily="2" charset="2"/>
              <a:buChar char="§"/>
            </a:pPr>
            <a:r>
              <a:rPr lang="en-US" altLang="en-US" dirty="0">
                <a:latin typeface="Calibri" panose="020F0502020204030204" pitchFamily="34" charset="0"/>
              </a:rPr>
              <a:t>Experts</a:t>
            </a: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51</a:t>
            </a:fld>
            <a:endParaRPr lang="en-US" altLang="en-US"/>
          </a:p>
        </p:txBody>
      </p:sp>
    </p:spTree>
    <p:extLst>
      <p:ext uri="{BB962C8B-B14F-4D97-AF65-F5344CB8AC3E}">
        <p14:creationId xmlns:p14="http://schemas.microsoft.com/office/powerpoint/2010/main" val="39277397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u="sng" dirty="0" smtClean="0">
                <a:latin typeface="Calibri" panose="020F0502020204030204" pitchFamily="34" charset="0"/>
              </a:rPr>
              <a:t>Secondary Research</a:t>
            </a:r>
          </a:p>
          <a:p>
            <a:pPr>
              <a:lnSpc>
                <a:spcPct val="80000"/>
              </a:lnSpc>
              <a:buFont typeface="Wingdings" panose="05000000000000000000" pitchFamily="2" charset="2"/>
              <a:buChar char="§"/>
            </a:pPr>
            <a:r>
              <a:rPr lang="en-US" altLang="en-US" dirty="0">
                <a:latin typeface="Calibri" panose="020F0502020204030204" pitchFamily="34" charset="0"/>
              </a:rPr>
              <a:t>Industry reports </a:t>
            </a:r>
            <a:r>
              <a:rPr lang="en-US" altLang="en-US" dirty="0">
                <a:latin typeface="Calibri" panose="020F0502020204030204" pitchFamily="34" charset="0"/>
                <a:cs typeface="Arial" panose="020B0604020202020204" pitchFamily="34" charset="0"/>
              </a:rPr>
              <a:t>written by professional research firms and/or </a:t>
            </a:r>
            <a:r>
              <a:rPr lang="en-US" altLang="en-US" dirty="0" smtClean="0">
                <a:latin typeface="Calibri" panose="020F0502020204030204" pitchFamily="34" charset="0"/>
                <a:cs typeface="Arial" panose="020B0604020202020204" pitchFamily="34" charset="0"/>
              </a:rPr>
              <a:t>associations</a:t>
            </a:r>
            <a:endParaRPr lang="en-US" altLang="en-US" dirty="0">
              <a:latin typeface="Calibri" panose="020F0502020204030204" pitchFamily="34" charset="0"/>
              <a:cs typeface="Arial" panose="020B0604020202020204" pitchFamily="34" charset="0"/>
            </a:endParaRPr>
          </a:p>
          <a:p>
            <a:pPr>
              <a:lnSpc>
                <a:spcPct val="80000"/>
              </a:lnSpc>
              <a:buFont typeface="Wingdings" panose="05000000000000000000" pitchFamily="2" charset="2"/>
              <a:buChar char="§"/>
            </a:pPr>
            <a:r>
              <a:rPr lang="en-US" altLang="en-US" dirty="0">
                <a:latin typeface="Calibri" panose="020F0502020204030204" pitchFamily="34" charset="0"/>
              </a:rPr>
              <a:t>Industry Overview &amp; Snapshot</a:t>
            </a:r>
          </a:p>
          <a:p>
            <a:pPr lvl="1">
              <a:lnSpc>
                <a:spcPct val="80000"/>
              </a:lnSpc>
              <a:buFont typeface="Wingdings" panose="05000000000000000000" pitchFamily="2" charset="2"/>
              <a:buChar char="§"/>
            </a:pPr>
            <a:r>
              <a:rPr lang="en-US" altLang="en-US" dirty="0">
                <a:latin typeface="Calibri" panose="020F0502020204030204" pitchFamily="34" charset="0"/>
              </a:rPr>
              <a:t>Where is the Market Going?</a:t>
            </a:r>
          </a:p>
          <a:p>
            <a:pPr lvl="1">
              <a:lnSpc>
                <a:spcPct val="80000"/>
              </a:lnSpc>
              <a:buFont typeface="Wingdings" panose="05000000000000000000" pitchFamily="2" charset="2"/>
              <a:buChar char="§"/>
            </a:pPr>
            <a:r>
              <a:rPr lang="en-US" altLang="en-US" dirty="0">
                <a:latin typeface="Calibri" panose="020F0502020204030204" pitchFamily="34" charset="0"/>
              </a:rPr>
              <a:t>Overall Growing or Shrinking</a:t>
            </a:r>
            <a:r>
              <a:rPr lang="en-US" altLang="en-US" dirty="0" smtClean="0">
                <a:latin typeface="Calibri" panose="020F0502020204030204" pitchFamily="34" charset="0"/>
              </a:rPr>
              <a:t>?</a:t>
            </a:r>
            <a:endParaRPr lang="en-US" altLang="en-US" dirty="0">
              <a:latin typeface="Calibri" panose="020F0502020204030204" pitchFamily="34" charset="0"/>
            </a:endParaRPr>
          </a:p>
          <a:p>
            <a:pPr>
              <a:lnSpc>
                <a:spcPct val="80000"/>
              </a:lnSpc>
              <a:buFont typeface="Wingdings" panose="05000000000000000000" pitchFamily="2" charset="2"/>
              <a:buChar char="§"/>
            </a:pPr>
            <a:r>
              <a:rPr lang="en-US" altLang="en-US" dirty="0">
                <a:latin typeface="Calibri" panose="020F0502020204030204" pitchFamily="34" charset="0"/>
              </a:rPr>
              <a:t>Limitations</a:t>
            </a:r>
          </a:p>
          <a:p>
            <a:pPr lvl="1">
              <a:lnSpc>
                <a:spcPct val="80000"/>
              </a:lnSpc>
              <a:buFont typeface="Wingdings" panose="05000000000000000000" pitchFamily="2" charset="2"/>
              <a:buChar char="§"/>
            </a:pPr>
            <a:r>
              <a:rPr lang="en-US" altLang="en-US" dirty="0">
                <a:latin typeface="Calibri" panose="020F0502020204030204" pitchFamily="34" charset="0"/>
              </a:rPr>
              <a:t>Not local market specific</a:t>
            </a:r>
          </a:p>
          <a:p>
            <a:pPr lvl="1">
              <a:lnSpc>
                <a:spcPct val="80000"/>
              </a:lnSpc>
              <a:buFont typeface="Wingdings" panose="05000000000000000000" pitchFamily="2" charset="2"/>
              <a:buChar char="§"/>
            </a:pPr>
            <a:r>
              <a:rPr lang="en-US" altLang="en-US" dirty="0">
                <a:latin typeface="Calibri" panose="020F0502020204030204" pitchFamily="34" charset="0"/>
              </a:rPr>
              <a:t>Not product specific</a:t>
            </a:r>
          </a:p>
          <a:p>
            <a:pPr lvl="1">
              <a:lnSpc>
                <a:spcPct val="80000"/>
              </a:lnSpc>
              <a:buFont typeface="Wingdings" panose="05000000000000000000" pitchFamily="2" charset="2"/>
              <a:buChar char="§"/>
            </a:pPr>
            <a:r>
              <a:rPr lang="en-US" altLang="en-US" dirty="0">
                <a:latin typeface="Calibri" panose="020F0502020204030204" pitchFamily="34" charset="0"/>
              </a:rPr>
              <a:t>Cannot query</a:t>
            </a: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52</a:t>
            </a:fld>
            <a:endParaRPr lang="en-US" altLang="en-US"/>
          </a:p>
        </p:txBody>
      </p:sp>
    </p:spTree>
    <p:extLst>
      <p:ext uri="{BB962C8B-B14F-4D97-AF65-F5344CB8AC3E}">
        <p14:creationId xmlns:p14="http://schemas.microsoft.com/office/powerpoint/2010/main" val="34944180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5340096" cy="4572000"/>
          </a:xfrm>
        </p:spPr>
        <p:txBody>
          <a:bodyPr/>
          <a:lstStyle/>
          <a:p>
            <a:pPr marL="0" indent="0">
              <a:buNone/>
            </a:pPr>
            <a:r>
              <a:rPr lang="en-US" b="1" u="sng" dirty="0" smtClean="0"/>
              <a:t>Industry and Market</a:t>
            </a:r>
          </a:p>
          <a:p>
            <a:pPr marL="0" indent="0">
              <a:buNone/>
            </a:pPr>
            <a:r>
              <a:rPr lang="en-US" b="1" dirty="0"/>
              <a:t>Markets </a:t>
            </a:r>
            <a:endParaRPr lang="en-US" b="1" dirty="0" smtClean="0"/>
          </a:p>
          <a:p>
            <a:pPr>
              <a:buFont typeface="Wingdings" panose="05000000000000000000" pitchFamily="2" charset="2"/>
              <a:buChar char="§"/>
            </a:pPr>
            <a:r>
              <a:rPr lang="en-US" dirty="0" smtClean="0"/>
              <a:t>Consist </a:t>
            </a:r>
            <a:r>
              <a:rPr lang="en-US" dirty="0"/>
              <a:t>of Customers </a:t>
            </a:r>
            <a:r>
              <a:rPr lang="en-US" dirty="0" smtClean="0"/>
              <a:t>(Buyers)</a:t>
            </a:r>
          </a:p>
          <a:p>
            <a:pPr>
              <a:buFont typeface="Wingdings" panose="05000000000000000000" pitchFamily="2" charset="2"/>
              <a:buChar char="§"/>
            </a:pPr>
            <a:r>
              <a:rPr lang="en-US" dirty="0" smtClean="0"/>
              <a:t>People </a:t>
            </a:r>
            <a:r>
              <a:rPr lang="en-US" dirty="0"/>
              <a:t>or </a:t>
            </a:r>
            <a:r>
              <a:rPr lang="en-US" dirty="0" smtClean="0"/>
              <a:t>Businesses Willingness </a:t>
            </a:r>
            <a:r>
              <a:rPr lang="en-US" dirty="0"/>
              <a:t>to </a:t>
            </a:r>
            <a:r>
              <a:rPr lang="en-US" dirty="0" smtClean="0"/>
              <a:t>Buy Ability </a:t>
            </a:r>
            <a:r>
              <a:rPr lang="en-US" dirty="0"/>
              <a:t>to </a:t>
            </a:r>
            <a:r>
              <a:rPr lang="en-US" dirty="0" smtClean="0"/>
              <a:t>Buy</a:t>
            </a:r>
          </a:p>
          <a:p>
            <a:pPr>
              <a:buFont typeface="Wingdings" panose="05000000000000000000" pitchFamily="2" charset="2"/>
              <a:buChar char="§"/>
            </a:pPr>
            <a:r>
              <a:rPr lang="en-US" dirty="0" smtClean="0"/>
              <a:t>Unsatisfied </a:t>
            </a:r>
            <a:r>
              <a:rPr lang="en-US" dirty="0"/>
              <a:t>or Unmet </a:t>
            </a:r>
            <a:r>
              <a:rPr lang="en-US" dirty="0" smtClean="0"/>
              <a:t>Needs</a:t>
            </a:r>
            <a:endParaRPr lang="en-US" dirty="0"/>
          </a:p>
          <a:p>
            <a:pPr marL="0" indent="0">
              <a:buNone/>
            </a:pPr>
            <a:r>
              <a:rPr lang="en-US" b="1" dirty="0"/>
              <a:t>Industry </a:t>
            </a:r>
          </a:p>
          <a:p>
            <a:pPr>
              <a:buFont typeface="Wingdings" panose="05000000000000000000" pitchFamily="2" charset="2"/>
              <a:buChar char="§"/>
            </a:pPr>
            <a:r>
              <a:rPr lang="en-US" dirty="0" smtClean="0"/>
              <a:t>Consists </a:t>
            </a:r>
            <a:r>
              <a:rPr lang="en-US" dirty="0"/>
              <a:t>of Sellers</a:t>
            </a:r>
          </a:p>
          <a:p>
            <a:pPr>
              <a:buFont typeface="Wingdings" panose="05000000000000000000" pitchFamily="2" charset="2"/>
              <a:buChar char="§"/>
            </a:pPr>
            <a:r>
              <a:rPr lang="en-US" dirty="0"/>
              <a:t>Companies producing goods or services</a:t>
            </a:r>
          </a:p>
          <a:p>
            <a:pPr>
              <a:buFont typeface="Wingdings" panose="05000000000000000000" pitchFamily="2" charset="2"/>
              <a:buChar char="§"/>
            </a:pPr>
            <a:r>
              <a:rPr lang="en-US" dirty="0"/>
              <a:t>Located somewhere in the Value Chain</a:t>
            </a:r>
          </a:p>
          <a:p>
            <a:pPr>
              <a:buFont typeface="Wingdings" panose="05000000000000000000" pitchFamily="2" charset="2"/>
              <a:buChar char="§"/>
            </a:pPr>
            <a:r>
              <a:rPr lang="en-US" dirty="0"/>
              <a:t>In search of customers</a:t>
            </a:r>
          </a:p>
          <a:p>
            <a:pPr marL="0" indent="0">
              <a:buNone/>
            </a:pPr>
            <a:endParaRPr lang="en-US" b="1" dirty="0" smtClean="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spTree>
    <p:extLst>
      <p:ext uri="{BB962C8B-B14F-4D97-AF65-F5344CB8AC3E}">
        <p14:creationId xmlns:p14="http://schemas.microsoft.com/office/powerpoint/2010/main" val="30013791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What is Industry Analysis</a:t>
            </a:r>
          </a:p>
          <a:p>
            <a:pPr marL="0" indent="0">
              <a:buNone/>
            </a:pPr>
            <a:r>
              <a:rPr lang="en-US" b="1" dirty="0"/>
              <a:t>Industry</a:t>
            </a:r>
          </a:p>
          <a:p>
            <a:pPr>
              <a:buFont typeface="Wingdings" panose="05000000000000000000" pitchFamily="2" charset="2"/>
              <a:buChar char="§"/>
            </a:pPr>
            <a:r>
              <a:rPr lang="en-US" sz="2000" dirty="0"/>
              <a:t>An industry is a group of firms producing a similar product or service, such as </a:t>
            </a:r>
            <a:r>
              <a:rPr lang="en-US" sz="2000" dirty="0" smtClean="0"/>
              <a:t>logging, hunting and fishing, airlines</a:t>
            </a:r>
            <a:r>
              <a:rPr lang="en-US" sz="2000" dirty="0"/>
              <a:t>, fitness drinks, furniture, or electronic games.</a:t>
            </a:r>
          </a:p>
          <a:p>
            <a:pPr>
              <a:buFont typeface="Wingdings" panose="05000000000000000000" pitchFamily="2" charset="2"/>
              <a:buChar char="§"/>
            </a:pPr>
            <a:r>
              <a:rPr lang="en-US" sz="2000" dirty="0"/>
              <a:t>Industry </a:t>
            </a:r>
            <a:r>
              <a:rPr lang="en-US" sz="2000" dirty="0" smtClean="0"/>
              <a:t>Analysis is </a:t>
            </a:r>
            <a:r>
              <a:rPr lang="en-US" sz="2000" dirty="0"/>
              <a:t>business research that focuses on the potential of an industry.</a:t>
            </a:r>
          </a:p>
          <a:p>
            <a:pPr>
              <a:buFont typeface="Wingdings" panose="05000000000000000000" pitchFamily="2" charset="2"/>
              <a:buChar char="§"/>
            </a:pPr>
            <a:r>
              <a:rPr lang="en-US" sz="2000" dirty="0" smtClean="0"/>
              <a:t>BLS</a:t>
            </a:r>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sp>
        <p:nvSpPr>
          <p:cNvPr id="7" name="Rectangle 5"/>
          <p:cNvSpPr>
            <a:spLocks noChangeArrowheads="1"/>
          </p:cNvSpPr>
          <p:nvPr/>
        </p:nvSpPr>
        <p:spPr bwMode="auto">
          <a:xfrm>
            <a:off x="6120809" y="912018"/>
            <a:ext cx="4800600" cy="4648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197009" y="912018"/>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dirty="0"/>
              <a:t>Importance</a:t>
            </a:r>
          </a:p>
        </p:txBody>
      </p:sp>
      <p:sp>
        <p:nvSpPr>
          <p:cNvPr id="9" name="TextBox 12"/>
          <p:cNvSpPr txBox="1">
            <a:spLocks noChangeArrowheads="1"/>
          </p:cNvSpPr>
          <p:nvPr/>
        </p:nvSpPr>
        <p:spPr bwMode="auto">
          <a:xfrm>
            <a:off x="6197009" y="1369218"/>
            <a:ext cx="47244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ts val="3200"/>
              </a:lnSpc>
              <a:buFont typeface="Arial" panose="020B0604020202020204" pitchFamily="34" charset="0"/>
              <a:buChar char="•"/>
            </a:pPr>
            <a:r>
              <a:rPr lang="en-US" altLang="en-US" sz="2400" dirty="0"/>
              <a:t> Once it is determined that a new</a:t>
            </a:r>
          </a:p>
          <a:p>
            <a:pPr eaLnBrk="1" hangingPunct="1">
              <a:lnSpc>
                <a:spcPts val="3200"/>
              </a:lnSpc>
            </a:pPr>
            <a:r>
              <a:rPr lang="en-US" altLang="en-US" sz="2400" dirty="0"/>
              <a:t>   venture is feasible in regard to the</a:t>
            </a:r>
          </a:p>
          <a:p>
            <a:pPr eaLnBrk="1" hangingPunct="1">
              <a:lnSpc>
                <a:spcPts val="3200"/>
              </a:lnSpc>
            </a:pPr>
            <a:r>
              <a:rPr lang="en-US" altLang="en-US" sz="2400" dirty="0"/>
              <a:t>   industry and market in which it </a:t>
            </a:r>
          </a:p>
          <a:p>
            <a:pPr eaLnBrk="1" hangingPunct="1">
              <a:lnSpc>
                <a:spcPts val="3200"/>
              </a:lnSpc>
            </a:pPr>
            <a:r>
              <a:rPr lang="en-US" altLang="en-US" sz="2400" dirty="0"/>
              <a:t>   will compete, a more in-depth </a:t>
            </a:r>
          </a:p>
          <a:p>
            <a:pPr eaLnBrk="1" hangingPunct="1">
              <a:lnSpc>
                <a:spcPts val="3200"/>
              </a:lnSpc>
            </a:pPr>
            <a:r>
              <a:rPr lang="en-US" altLang="en-US" sz="2400" dirty="0"/>
              <a:t>   analysis is needed to learn the ins</a:t>
            </a:r>
          </a:p>
          <a:p>
            <a:pPr eaLnBrk="1" hangingPunct="1">
              <a:lnSpc>
                <a:spcPts val="3200"/>
              </a:lnSpc>
            </a:pPr>
            <a:r>
              <a:rPr lang="en-US" altLang="en-US" sz="2400" dirty="0"/>
              <a:t>   and outs of the industry.</a:t>
            </a:r>
          </a:p>
          <a:p>
            <a:pPr eaLnBrk="1" hangingPunct="1">
              <a:lnSpc>
                <a:spcPts val="3200"/>
              </a:lnSpc>
              <a:buFont typeface="Arial" panose="020B0604020202020204" pitchFamily="34" charset="0"/>
              <a:buChar char="•"/>
            </a:pPr>
            <a:r>
              <a:rPr lang="en-US" altLang="en-US" sz="2400" dirty="0"/>
              <a:t> The analysis helps a firm determine </a:t>
            </a:r>
          </a:p>
          <a:p>
            <a:pPr eaLnBrk="1" hangingPunct="1">
              <a:lnSpc>
                <a:spcPts val="3200"/>
              </a:lnSpc>
            </a:pPr>
            <a:r>
              <a:rPr lang="en-US" altLang="en-US" sz="2400" dirty="0"/>
              <a:t>   if the target market it identified </a:t>
            </a:r>
          </a:p>
          <a:p>
            <a:pPr eaLnBrk="1" hangingPunct="1">
              <a:lnSpc>
                <a:spcPts val="3200"/>
              </a:lnSpc>
            </a:pPr>
            <a:r>
              <a:rPr lang="en-US" altLang="en-US" sz="2400" dirty="0"/>
              <a:t>   during feasibility analysis is </a:t>
            </a:r>
          </a:p>
          <a:p>
            <a:pPr eaLnBrk="1" hangingPunct="1">
              <a:lnSpc>
                <a:spcPts val="3200"/>
              </a:lnSpc>
            </a:pPr>
            <a:r>
              <a:rPr lang="en-US" altLang="en-US" sz="2400" dirty="0"/>
              <a:t>   favorable for a new firm.</a:t>
            </a:r>
          </a:p>
        </p:txBody>
      </p:sp>
    </p:spTree>
    <p:extLst>
      <p:ext uri="{BB962C8B-B14F-4D97-AF65-F5344CB8AC3E}">
        <p14:creationId xmlns:p14="http://schemas.microsoft.com/office/powerpoint/2010/main" val="41026146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Rectangle 1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sp>
        <p:nvSpPr>
          <p:cNvPr id="3" name="Rectangle 2"/>
          <p:cNvSpPr/>
          <p:nvPr/>
        </p:nvSpPr>
        <p:spPr>
          <a:xfrm>
            <a:off x="4629224" y="1277311"/>
            <a:ext cx="2806217" cy="461665"/>
          </a:xfrm>
          <a:prstGeom prst="rect">
            <a:avLst/>
          </a:prstGeom>
        </p:spPr>
        <p:txBody>
          <a:bodyPr wrap="none">
            <a:spAutoFit/>
          </a:bodyPr>
          <a:lstStyle/>
          <a:p>
            <a:r>
              <a:rPr lang="en-US" altLang="en-US" sz="2400" b="1" dirty="0">
                <a:latin typeface="Calibri" panose="020F0502020204030204" pitchFamily="34" charset="0"/>
              </a:rPr>
              <a:t>Three Key Questions</a:t>
            </a:r>
            <a:endParaRPr lang="en-US" sz="2400" b="1" dirty="0">
              <a:latin typeface="Calibri" panose="020F0502020204030204" pitchFamily="34" charset="0"/>
            </a:endParaRPr>
          </a:p>
        </p:txBody>
      </p:sp>
      <p:sp>
        <p:nvSpPr>
          <p:cNvPr id="7" name="Rectangle 6"/>
          <p:cNvSpPr/>
          <p:nvPr/>
        </p:nvSpPr>
        <p:spPr>
          <a:xfrm>
            <a:off x="2984332" y="1738976"/>
            <a:ext cx="6096000" cy="646331"/>
          </a:xfrm>
          <a:prstGeom prst="rect">
            <a:avLst/>
          </a:prstGeom>
        </p:spPr>
        <p:txBody>
          <a:bodyPr>
            <a:spAutoFit/>
          </a:bodyPr>
          <a:lstStyle/>
          <a:p>
            <a:pPr algn="ctr" eaLnBrk="1" hangingPunct="1">
              <a:spcBef>
                <a:spcPct val="50000"/>
              </a:spcBef>
            </a:pPr>
            <a:r>
              <a:rPr lang="en-US" altLang="en-US" dirty="0">
                <a:latin typeface="Calibri" panose="020F0502020204030204" pitchFamily="34" charset="0"/>
              </a:rPr>
              <a:t>When studying an industry, an entrepreneur must answer three questions before pursuing the idea of starting a firm.</a:t>
            </a:r>
          </a:p>
        </p:txBody>
      </p:sp>
      <p:sp>
        <p:nvSpPr>
          <p:cNvPr id="8" name="Rectangle 10"/>
          <p:cNvSpPr>
            <a:spLocks noChangeArrowheads="1"/>
          </p:cNvSpPr>
          <p:nvPr/>
        </p:nvSpPr>
        <p:spPr bwMode="auto">
          <a:xfrm>
            <a:off x="1765132" y="2566282"/>
            <a:ext cx="2438400" cy="2743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dirty="0"/>
              <a:t>Is the industry</a:t>
            </a:r>
          </a:p>
          <a:p>
            <a:pPr algn="ctr" eaLnBrk="1" hangingPunct="1"/>
            <a:r>
              <a:rPr lang="en-US" altLang="en-US" sz="2000" dirty="0"/>
              <a:t>accessible—in other</a:t>
            </a:r>
          </a:p>
          <a:p>
            <a:pPr algn="ctr" eaLnBrk="1" hangingPunct="1"/>
            <a:r>
              <a:rPr lang="en-US" altLang="en-US" sz="2000" dirty="0"/>
              <a:t>words, is it is realistic</a:t>
            </a:r>
          </a:p>
          <a:p>
            <a:pPr algn="ctr" eaLnBrk="1" hangingPunct="1"/>
            <a:r>
              <a:rPr lang="en-US" altLang="en-US" sz="2000" dirty="0"/>
              <a:t>place for a new </a:t>
            </a:r>
          </a:p>
          <a:p>
            <a:pPr algn="ctr" eaLnBrk="1" hangingPunct="1"/>
            <a:r>
              <a:rPr lang="en-US" altLang="en-US" sz="2000" dirty="0"/>
              <a:t>venture to enter?</a:t>
            </a:r>
          </a:p>
        </p:txBody>
      </p:sp>
      <p:sp>
        <p:nvSpPr>
          <p:cNvPr id="9" name="Rectangle 11"/>
          <p:cNvSpPr>
            <a:spLocks noChangeArrowheads="1"/>
          </p:cNvSpPr>
          <p:nvPr/>
        </p:nvSpPr>
        <p:spPr bwMode="auto">
          <a:xfrm>
            <a:off x="7861132" y="2566282"/>
            <a:ext cx="2438400" cy="2743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a:t>Are there positions in </a:t>
            </a:r>
          </a:p>
          <a:p>
            <a:pPr algn="ctr" eaLnBrk="1" hangingPunct="1"/>
            <a:r>
              <a:rPr lang="en-US" altLang="en-US" sz="2000"/>
              <a:t>the industry that avoid</a:t>
            </a:r>
          </a:p>
          <a:p>
            <a:pPr algn="ctr" eaLnBrk="1" hangingPunct="1"/>
            <a:r>
              <a:rPr lang="en-US" altLang="en-US" sz="2000"/>
              <a:t>some of the negative</a:t>
            </a:r>
          </a:p>
          <a:p>
            <a:pPr algn="ctr" eaLnBrk="1" hangingPunct="1"/>
            <a:r>
              <a:rPr lang="en-US" altLang="en-US" sz="2000"/>
              <a:t>attributes of the </a:t>
            </a:r>
          </a:p>
          <a:p>
            <a:pPr algn="ctr" eaLnBrk="1" hangingPunct="1"/>
            <a:r>
              <a:rPr lang="en-US" altLang="en-US" sz="2000"/>
              <a:t>industry as a whole?</a:t>
            </a:r>
          </a:p>
        </p:txBody>
      </p:sp>
      <p:sp>
        <p:nvSpPr>
          <p:cNvPr id="10" name="Rectangle 12"/>
          <p:cNvSpPr>
            <a:spLocks noChangeArrowheads="1"/>
          </p:cNvSpPr>
          <p:nvPr/>
        </p:nvSpPr>
        <p:spPr bwMode="auto">
          <a:xfrm>
            <a:off x="4813132" y="2566282"/>
            <a:ext cx="2438400" cy="2743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a:t>Does the industry</a:t>
            </a:r>
          </a:p>
          <a:p>
            <a:pPr algn="ctr" eaLnBrk="1" hangingPunct="1"/>
            <a:r>
              <a:rPr lang="en-US" altLang="en-US" sz="2000"/>
              <a:t>contain markets that</a:t>
            </a:r>
          </a:p>
          <a:p>
            <a:pPr algn="ctr" eaLnBrk="1" hangingPunct="1"/>
            <a:r>
              <a:rPr lang="en-US" altLang="en-US" sz="2000"/>
              <a:t>are ripe for innovation</a:t>
            </a:r>
          </a:p>
          <a:p>
            <a:pPr algn="ctr" eaLnBrk="1" hangingPunct="1"/>
            <a:r>
              <a:rPr lang="en-US" altLang="en-US" sz="2000"/>
              <a:t>or are underserved?</a:t>
            </a:r>
          </a:p>
        </p:txBody>
      </p:sp>
      <p:sp>
        <p:nvSpPr>
          <p:cNvPr id="11" name="Line 14"/>
          <p:cNvSpPr>
            <a:spLocks noChangeShapeType="1"/>
          </p:cNvSpPr>
          <p:nvPr/>
        </p:nvSpPr>
        <p:spPr bwMode="auto">
          <a:xfrm>
            <a:off x="1765132" y="3023482"/>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5"/>
          <p:cNvSpPr>
            <a:spLocks noChangeShapeType="1"/>
          </p:cNvSpPr>
          <p:nvPr/>
        </p:nvSpPr>
        <p:spPr bwMode="auto">
          <a:xfrm>
            <a:off x="4813132" y="3023482"/>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6"/>
          <p:cNvSpPr>
            <a:spLocks noChangeShapeType="1"/>
          </p:cNvSpPr>
          <p:nvPr/>
        </p:nvSpPr>
        <p:spPr bwMode="auto">
          <a:xfrm>
            <a:off x="7861132" y="3023482"/>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17"/>
          <p:cNvSpPr txBox="1">
            <a:spLocks noChangeArrowheads="1"/>
          </p:cNvSpPr>
          <p:nvPr/>
        </p:nvSpPr>
        <p:spPr bwMode="auto">
          <a:xfrm>
            <a:off x="1841332" y="2566282"/>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dirty="0"/>
              <a:t>Question 1</a:t>
            </a:r>
          </a:p>
        </p:txBody>
      </p:sp>
      <p:sp>
        <p:nvSpPr>
          <p:cNvPr id="15" name="Text Box 18"/>
          <p:cNvSpPr txBox="1">
            <a:spLocks noChangeArrowheads="1"/>
          </p:cNvSpPr>
          <p:nvPr/>
        </p:nvSpPr>
        <p:spPr bwMode="auto">
          <a:xfrm>
            <a:off x="7861132" y="2566282"/>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Question 3</a:t>
            </a:r>
          </a:p>
        </p:txBody>
      </p:sp>
      <p:sp>
        <p:nvSpPr>
          <p:cNvPr id="16" name="Text Box 19"/>
          <p:cNvSpPr txBox="1">
            <a:spLocks noChangeArrowheads="1"/>
          </p:cNvSpPr>
          <p:nvPr/>
        </p:nvSpPr>
        <p:spPr bwMode="auto">
          <a:xfrm>
            <a:off x="4813132" y="2566282"/>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Question 2</a:t>
            </a:r>
          </a:p>
        </p:txBody>
      </p:sp>
    </p:spTree>
    <p:extLst>
      <p:ext uri="{BB962C8B-B14F-4D97-AF65-F5344CB8AC3E}">
        <p14:creationId xmlns:p14="http://schemas.microsoft.com/office/powerpoint/2010/main" val="7348539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4355805" cy="4343400"/>
          </a:xfrm>
        </p:spPr>
        <p:txBody>
          <a:bodyPr/>
          <a:lstStyle/>
          <a:p>
            <a:pPr marL="0" indent="0">
              <a:buNone/>
            </a:pPr>
            <a:r>
              <a:rPr lang="en-US" sz="2000" b="1" dirty="0"/>
              <a:t>How Industry and Firm-Level Factors</a:t>
            </a:r>
            <a:br>
              <a:rPr lang="en-US" sz="2000" b="1" dirty="0"/>
            </a:br>
            <a:r>
              <a:rPr lang="en-US" sz="2000" b="1" dirty="0"/>
              <a:t>Affect </a:t>
            </a:r>
            <a:r>
              <a:rPr lang="en-US" sz="2000" b="1" dirty="0" smtClean="0"/>
              <a:t>Performance</a:t>
            </a:r>
          </a:p>
          <a:p>
            <a:pPr marL="0" indent="0">
              <a:buNone/>
            </a:pPr>
            <a:r>
              <a:rPr lang="en-US" sz="1600" dirty="0"/>
              <a:t>Firm-Level Factors</a:t>
            </a:r>
          </a:p>
          <a:p>
            <a:pPr>
              <a:buFont typeface="Wingdings" panose="05000000000000000000" pitchFamily="2" charset="2"/>
              <a:buChar char="§"/>
            </a:pPr>
            <a:r>
              <a:rPr lang="en-US" sz="1600" dirty="0"/>
              <a:t>Include a firm’s assets, products, culture, teamwork among its employees, reputation, and other resources.</a:t>
            </a:r>
          </a:p>
          <a:p>
            <a:pPr marL="0" indent="0">
              <a:buNone/>
            </a:pPr>
            <a:r>
              <a:rPr lang="en-US" sz="1600" dirty="0"/>
              <a:t>Industry-Level Factors</a:t>
            </a:r>
          </a:p>
          <a:p>
            <a:pPr>
              <a:buFont typeface="Wingdings" panose="05000000000000000000" pitchFamily="2" charset="2"/>
              <a:buChar char="§"/>
            </a:pPr>
            <a:r>
              <a:rPr lang="en-US" sz="1600" dirty="0"/>
              <a:t>Include threat of new entrants, rivalry among existing firms, bargaining power of buyers, and related factors.</a:t>
            </a:r>
          </a:p>
          <a:p>
            <a:pPr marL="0" indent="0">
              <a:buNone/>
            </a:pPr>
            <a:r>
              <a:rPr lang="en-US" sz="1600" dirty="0"/>
              <a:t>Conclusion</a:t>
            </a:r>
          </a:p>
          <a:p>
            <a:pPr>
              <a:buFont typeface="Wingdings" panose="05000000000000000000" pitchFamily="2" charset="2"/>
              <a:buChar char="§"/>
            </a:pPr>
            <a:r>
              <a:rPr lang="en-US" sz="1600" dirty="0"/>
              <a:t>In various studies, researchers have found that from 8% to 30% of the variation in firm profitability is directly attributable to the industry in which a firm competes.</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7,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pic>
        <p:nvPicPr>
          <p:cNvPr id="1026" name="Picture 2" descr="http://cdn.smosh.com/sites/default/files/legacy.images/smosh-pit/4/redneck-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502" y="1584474"/>
            <a:ext cx="2893692" cy="21688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macally.com/EN/blog/wp-content/uploads/2013/12/fifthavenue_gallery_imag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292" y="1584474"/>
            <a:ext cx="3155375" cy="19721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26911" y="3838353"/>
            <a:ext cx="6153755" cy="338554"/>
          </a:xfrm>
          <a:prstGeom prst="rect">
            <a:avLst/>
          </a:prstGeom>
          <a:noFill/>
        </p:spPr>
        <p:txBody>
          <a:bodyPr wrap="square" rtlCol="0">
            <a:spAutoFit/>
          </a:bodyPr>
          <a:lstStyle/>
          <a:p>
            <a:r>
              <a:rPr lang="en-US" sz="1600" dirty="0" smtClean="0"/>
              <a:t>Firm factors can play a major role on the success of a firm,  </a:t>
            </a:r>
            <a:endParaRPr lang="en-US" sz="1600" dirty="0"/>
          </a:p>
        </p:txBody>
      </p:sp>
    </p:spTree>
    <p:extLst>
      <p:ext uri="{BB962C8B-B14F-4D97-AF65-F5344CB8AC3E}">
        <p14:creationId xmlns:p14="http://schemas.microsoft.com/office/powerpoint/2010/main" val="3871145504"/>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1105</TotalTime>
  <Words>3556</Words>
  <Application>Microsoft Office PowerPoint</Application>
  <PresentationFormat>Widescreen</PresentationFormat>
  <Paragraphs>514</Paragraphs>
  <Slides>53</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ＭＳ Ｐゴシック</vt:lpstr>
      <vt:lpstr>ＭＳ Ｐゴシック</vt:lpstr>
      <vt:lpstr>Arial</vt:lpstr>
      <vt:lpstr>Calibri</vt:lpstr>
      <vt:lpstr>Cambria</vt:lpstr>
      <vt:lpstr>Comic Sans MS</vt:lpstr>
      <vt:lpstr>Palatino</vt:lpstr>
      <vt:lpstr>Tahoma</vt:lpstr>
      <vt:lpstr>Times</vt:lpstr>
      <vt:lpstr>Times New Roman</vt:lpstr>
      <vt:lpstr>Wingdings</vt:lpstr>
      <vt:lpstr>OSU_Template</vt:lpstr>
      <vt:lpstr>PowerPoint Presentation</vt:lpstr>
      <vt:lpstr>PowerPoint Presentation</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PowerPoint Presentation</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Client Services</cp:lastModifiedBy>
  <cp:revision>153</cp:revision>
  <cp:lastPrinted>2015-06-15T21:41:48Z</cp:lastPrinted>
  <dcterms:created xsi:type="dcterms:W3CDTF">2015-04-25T20:13:14Z</dcterms:created>
  <dcterms:modified xsi:type="dcterms:W3CDTF">2017-10-07T22:33:36Z</dcterms:modified>
</cp:coreProperties>
</file>