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68" r:id="rId3"/>
    <p:sldId id="271" r:id="rId4"/>
    <p:sldId id="272" r:id="rId5"/>
    <p:sldId id="277" r:id="rId6"/>
    <p:sldId id="274" r:id="rId7"/>
    <p:sldId id="273" r:id="rId8"/>
  </p:sldIdLst>
  <p:sldSz cx="9144000" cy="6858000" type="screen4x3"/>
  <p:notesSz cx="7102475" cy="93694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6" autoAdjust="0"/>
    <p:restoredTop sz="94671" autoAdjust="0"/>
  </p:normalViewPr>
  <p:slideViewPr>
    <p:cSldViewPr>
      <p:cViewPr varScale="1">
        <p:scale>
          <a:sx n="103" d="100"/>
          <a:sy n="103" d="100"/>
        </p:scale>
        <p:origin x="234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422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468471"/>
          </a:xfrm>
          <a:prstGeom prst="rect">
            <a:avLst/>
          </a:prstGeom>
        </p:spPr>
        <p:txBody>
          <a:bodyPr vert="horz" lIns="94119" tIns="47060" rIns="94119" bIns="4706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092" y="0"/>
            <a:ext cx="3077739" cy="468471"/>
          </a:xfrm>
          <a:prstGeom prst="rect">
            <a:avLst/>
          </a:prstGeom>
        </p:spPr>
        <p:txBody>
          <a:bodyPr vert="horz" lIns="94119" tIns="47060" rIns="94119" bIns="47060" rtlCol="0"/>
          <a:lstStyle>
            <a:lvl1pPr algn="r">
              <a:defRPr sz="1200"/>
            </a:lvl1pPr>
          </a:lstStyle>
          <a:p>
            <a:fld id="{DC5AAEA9-2FA8-4486-98AD-EB7B10CF5330}" type="datetimeFigureOut">
              <a:rPr lang="en-US" smtClean="0"/>
              <a:pPr/>
              <a:t>10/8/2017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99328"/>
            <a:ext cx="3077739" cy="468471"/>
          </a:xfrm>
          <a:prstGeom prst="rect">
            <a:avLst/>
          </a:prstGeom>
        </p:spPr>
        <p:txBody>
          <a:bodyPr vert="horz" lIns="94119" tIns="47060" rIns="94119" bIns="4706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092" y="8899328"/>
            <a:ext cx="3077739" cy="468471"/>
          </a:xfrm>
          <a:prstGeom prst="rect">
            <a:avLst/>
          </a:prstGeom>
        </p:spPr>
        <p:txBody>
          <a:bodyPr vert="horz" lIns="94119" tIns="47060" rIns="94119" bIns="47060" rtlCol="0" anchor="b"/>
          <a:lstStyle>
            <a:lvl1pPr algn="r">
              <a:defRPr sz="1200"/>
            </a:lvl1pPr>
          </a:lstStyle>
          <a:p>
            <a:fld id="{6982B8A4-5756-4465-8992-3EF88353628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859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468471"/>
          </a:xfrm>
          <a:prstGeom prst="rect">
            <a:avLst/>
          </a:prstGeom>
        </p:spPr>
        <p:txBody>
          <a:bodyPr vert="horz" lIns="94119" tIns="47060" rIns="94119" bIns="4706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468471"/>
          </a:xfrm>
          <a:prstGeom prst="rect">
            <a:avLst/>
          </a:prstGeom>
        </p:spPr>
        <p:txBody>
          <a:bodyPr vert="horz" lIns="94119" tIns="47060" rIns="94119" bIns="47060" rtlCol="0"/>
          <a:lstStyle>
            <a:lvl1pPr algn="r">
              <a:defRPr sz="1200"/>
            </a:lvl1pPr>
          </a:lstStyle>
          <a:p>
            <a:fld id="{420EEA62-8FE4-4838-9893-3B2E47FFC4EE}" type="datetimeFigureOut">
              <a:rPr lang="en-US" smtClean="0"/>
              <a:pPr/>
              <a:t>10/8/2017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9675" y="703263"/>
            <a:ext cx="4683125" cy="35131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119" tIns="47060" rIns="94119" bIns="4706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248" y="4450477"/>
            <a:ext cx="5681980" cy="4216241"/>
          </a:xfrm>
          <a:prstGeom prst="rect">
            <a:avLst/>
          </a:prstGeom>
        </p:spPr>
        <p:txBody>
          <a:bodyPr vert="horz" lIns="94119" tIns="47060" rIns="94119" bIns="4706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99328"/>
            <a:ext cx="3077739" cy="468471"/>
          </a:xfrm>
          <a:prstGeom prst="rect">
            <a:avLst/>
          </a:prstGeom>
        </p:spPr>
        <p:txBody>
          <a:bodyPr vert="horz" lIns="94119" tIns="47060" rIns="94119" bIns="4706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2" y="8899328"/>
            <a:ext cx="3077739" cy="468471"/>
          </a:xfrm>
          <a:prstGeom prst="rect">
            <a:avLst/>
          </a:prstGeom>
        </p:spPr>
        <p:txBody>
          <a:bodyPr vert="horz" lIns="94119" tIns="47060" rIns="94119" bIns="47060" rtlCol="0" anchor="b"/>
          <a:lstStyle>
            <a:lvl1pPr algn="r">
              <a:defRPr sz="1200"/>
            </a:lvl1pPr>
          </a:lstStyle>
          <a:p>
            <a:fld id="{484668E2-2729-4314-A536-351F3EA299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524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4668E2-2729-4314-A536-351F3EA299A2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0007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BF85F-4222-45DD-8AE6-72CA72188582}" type="datetimeFigureOut">
              <a:rPr lang="en-US" smtClean="0"/>
              <a:pPr/>
              <a:t>10/8/2017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242E7-F1DC-4D32-B2D6-183641494A7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15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BF85F-4222-45DD-8AE6-72CA72188582}" type="datetimeFigureOut">
              <a:rPr lang="en-US" smtClean="0"/>
              <a:pPr/>
              <a:t>10/8/2017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242E7-F1DC-4D32-B2D6-183641494A7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812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BF85F-4222-45DD-8AE6-72CA72188582}" type="datetimeFigureOut">
              <a:rPr lang="en-US" smtClean="0"/>
              <a:pPr/>
              <a:t>10/8/2017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242E7-F1DC-4D32-B2D6-183641494A7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170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BF85F-4222-45DD-8AE6-72CA72188582}" type="datetimeFigureOut">
              <a:rPr lang="en-US" smtClean="0"/>
              <a:pPr/>
              <a:t>10/8/2017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242E7-F1DC-4D32-B2D6-183641494A7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998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BF85F-4222-45DD-8AE6-72CA72188582}" type="datetimeFigureOut">
              <a:rPr lang="en-US" smtClean="0"/>
              <a:pPr/>
              <a:t>10/8/2017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242E7-F1DC-4D32-B2D6-183641494A7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374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BF85F-4222-45DD-8AE6-72CA72188582}" type="datetimeFigureOut">
              <a:rPr lang="en-US" smtClean="0"/>
              <a:pPr/>
              <a:t>10/8/2017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242E7-F1DC-4D32-B2D6-183641494A7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244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BF85F-4222-45DD-8AE6-72CA72188582}" type="datetimeFigureOut">
              <a:rPr lang="en-US" smtClean="0"/>
              <a:pPr/>
              <a:t>10/8/2017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242E7-F1DC-4D32-B2D6-183641494A7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217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BF85F-4222-45DD-8AE6-72CA72188582}" type="datetimeFigureOut">
              <a:rPr lang="en-US" smtClean="0"/>
              <a:pPr/>
              <a:t>10/8/2017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242E7-F1DC-4D32-B2D6-183641494A7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757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BF85F-4222-45DD-8AE6-72CA72188582}" type="datetimeFigureOut">
              <a:rPr lang="en-US" smtClean="0"/>
              <a:pPr/>
              <a:t>10/8/2017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242E7-F1DC-4D32-B2D6-183641494A7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542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BF85F-4222-45DD-8AE6-72CA72188582}" type="datetimeFigureOut">
              <a:rPr lang="en-US" smtClean="0"/>
              <a:pPr/>
              <a:t>10/8/2017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242E7-F1DC-4D32-B2D6-183641494A7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477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BF85F-4222-45DD-8AE6-72CA72188582}" type="datetimeFigureOut">
              <a:rPr lang="en-US" smtClean="0"/>
              <a:pPr/>
              <a:t>10/8/2017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242E7-F1DC-4D32-B2D6-183641494A7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06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1BF85F-4222-45DD-8AE6-72CA72188582}" type="datetimeFigureOut">
              <a:rPr lang="en-US" smtClean="0"/>
              <a:pPr/>
              <a:t>10/8/2017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5242E7-F1DC-4D32-B2D6-183641494A7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304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86200" y="3886200"/>
            <a:ext cx="4572000" cy="17526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AREC 213</a:t>
            </a:r>
          </a:p>
          <a:p>
            <a:r>
              <a:rPr lang="en-US" b="1" smtClean="0">
                <a:solidFill>
                  <a:srgbClr val="00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 </a:t>
            </a:r>
            <a:endParaRPr lang="en-US" b="1" dirty="0" smtClean="0">
              <a:solidFill>
                <a:srgbClr val="0033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itchFamily="66" charset="0"/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Pricing Your Product or Service 	</a:t>
            </a:r>
            <a:endParaRPr lang="en-US" sz="48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itchFamily="66" charset="0"/>
            </a:endParaRPr>
          </a:p>
        </p:txBody>
      </p:sp>
      <p:pic>
        <p:nvPicPr>
          <p:cNvPr id="7" name="Picture 3" descr="C:\Documents and Settings\besseyb\Local Settings\Temporary Internet Files\Content.IE5\0CUK2OOS\MC900441316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3124200"/>
            <a:ext cx="2743200" cy="2743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90107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810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Your Break-Even Point</a:t>
            </a:r>
            <a:endParaRPr 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itchFamily="66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33400" y="1143000"/>
            <a:ext cx="8382000" cy="4983163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sz="3400" b="1" dirty="0" smtClean="0">
                <a:solidFill>
                  <a:srgbClr val="000000"/>
                </a:solidFill>
                <a:latin typeface="Comic Sans MS" pitchFamily="66" charset="0"/>
              </a:rPr>
              <a:t>Break-Even Point </a:t>
            </a:r>
            <a:r>
              <a:rPr lang="en-US" sz="3400" dirty="0" smtClean="0">
                <a:solidFill>
                  <a:srgbClr val="000000"/>
                </a:solidFill>
                <a:latin typeface="Comic Sans MS" pitchFamily="66" charset="0"/>
              </a:rPr>
              <a:t>(in Units)  </a:t>
            </a:r>
            <a:r>
              <a:rPr lang="en-US" sz="3400" b="1" dirty="0" smtClean="0">
                <a:solidFill>
                  <a:srgbClr val="000000"/>
                </a:solidFill>
                <a:latin typeface="Comic Sans MS" pitchFamily="66" charset="0"/>
              </a:rPr>
              <a:t>=       </a:t>
            </a:r>
            <a:r>
              <a:rPr lang="en-US" sz="3400" b="1" u="sng" dirty="0" smtClean="0">
                <a:solidFill>
                  <a:srgbClr val="000000"/>
                </a:solidFill>
                <a:latin typeface="Comic Sans MS" pitchFamily="66" charset="0"/>
              </a:rPr>
              <a:t>Fixed Costs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sz="3400" b="1" dirty="0" smtClean="0">
                <a:solidFill>
                  <a:srgbClr val="000000"/>
                </a:solidFill>
                <a:latin typeface="Comic Sans MS" pitchFamily="66" charset="0"/>
              </a:rPr>
              <a:t>					     Price – Variable Costs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sz="3400" b="1" dirty="0">
                <a:solidFill>
                  <a:srgbClr val="000000"/>
                </a:solidFill>
                <a:latin typeface="Comic Sans MS" pitchFamily="66" charset="0"/>
              </a:rPr>
              <a:t> </a:t>
            </a:r>
            <a:r>
              <a:rPr lang="en-US" sz="3400" b="1" dirty="0" smtClean="0">
                <a:solidFill>
                  <a:srgbClr val="000000"/>
                </a:solidFill>
                <a:latin typeface="Comic Sans MS" pitchFamily="66" charset="0"/>
              </a:rPr>
              <a:t>                                      (or Gross Profit)</a:t>
            </a:r>
            <a:r>
              <a:rPr lang="en-US" sz="3400" dirty="0" smtClean="0">
                <a:solidFill>
                  <a:srgbClr val="000000"/>
                </a:solidFill>
                <a:latin typeface="Comic Sans MS" pitchFamily="66" charset="0"/>
              </a:rPr>
              <a:t>	</a:t>
            </a:r>
          </a:p>
          <a:p>
            <a:pPr>
              <a:buFont typeface="Arial" panose="020B0604020202020204" pitchFamily="34" charset="0"/>
              <a:buNone/>
            </a:pPr>
            <a:endParaRPr lang="en-US" dirty="0" smtClean="0">
              <a:latin typeface="Comic Sans MS" pitchFamily="66" charset="0"/>
            </a:endParaRPr>
          </a:p>
          <a:p>
            <a:pPr>
              <a:buFont typeface="Arial" panose="020B0604020202020204" pitchFamily="34" charset="0"/>
              <a:buNone/>
            </a:pPr>
            <a:endParaRPr lang="en-US" dirty="0" smtClean="0">
              <a:latin typeface="Comic Sans MS" pitchFamily="66" charset="0"/>
            </a:endParaRPr>
          </a:p>
          <a:p>
            <a:pPr>
              <a:buFont typeface="Arial" panose="020B0604020202020204" pitchFamily="34" charset="0"/>
              <a:buNone/>
            </a:pPr>
            <a:endParaRPr lang="en-US" dirty="0" smtClean="0">
              <a:latin typeface="Comic Sans MS" pitchFamily="66" charset="0"/>
            </a:endParaRPr>
          </a:p>
          <a:p>
            <a:pPr>
              <a:buFont typeface="Arial" panose="020B0604020202020204" pitchFamily="34" charset="0"/>
              <a:buNone/>
            </a:pPr>
            <a:endParaRPr lang="en-US" dirty="0" smtClean="0">
              <a:latin typeface="Comic Sans MS" pitchFamily="66" charset="0"/>
            </a:endParaRPr>
          </a:p>
          <a:p>
            <a:pPr>
              <a:buFont typeface="Arial" panose="020B0604020202020204" pitchFamily="34" charset="0"/>
              <a:buNone/>
            </a:pPr>
            <a:endParaRPr lang="en-US" dirty="0" smtClean="0">
              <a:latin typeface="Comic Sans MS" pitchFamily="66" charset="0"/>
            </a:endParaRPr>
          </a:p>
          <a:p>
            <a:pPr>
              <a:spcBef>
                <a:spcPct val="50000"/>
              </a:spcBef>
              <a:buFont typeface="Arial" panose="020B0604020202020204" pitchFamily="34" charset="0"/>
              <a:buNone/>
            </a:pPr>
            <a:endParaRPr lang="en-US" b="1" dirty="0" smtClean="0">
              <a:solidFill>
                <a:srgbClr val="0033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itchFamily="66" charset="0"/>
            </a:endParaRPr>
          </a:p>
          <a:p>
            <a:pPr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b="1" dirty="0" smtClean="0">
                <a:solidFill>
                  <a:srgbClr val="00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Break-Even Point </a:t>
            </a:r>
            <a:r>
              <a:rPr lang="en-US" b="1" dirty="0" smtClean="0">
                <a:solidFill>
                  <a:srgbClr val="000000"/>
                </a:solidFill>
                <a:latin typeface="Comic Sans MS" pitchFamily="66" charset="0"/>
              </a:rPr>
              <a:t>in Units =  </a:t>
            </a:r>
            <a:r>
              <a:rPr lang="en-US" b="1" u="sng" dirty="0" smtClean="0">
                <a:solidFill>
                  <a:srgbClr val="000000"/>
                </a:solidFill>
                <a:latin typeface="Comic Sans MS" pitchFamily="66" charset="0"/>
              </a:rPr>
              <a:t>$1,350</a:t>
            </a:r>
            <a:r>
              <a:rPr lang="en-US" b="1" dirty="0" smtClean="0">
                <a:solidFill>
                  <a:srgbClr val="000000"/>
                </a:solidFill>
                <a:latin typeface="Comic Sans MS" pitchFamily="66" charset="0"/>
              </a:rPr>
              <a:t> = </a:t>
            </a:r>
            <a:r>
              <a:rPr lang="en-US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300 units per month</a:t>
            </a:r>
            <a:r>
              <a:rPr lang="en-US" b="1" dirty="0" smtClean="0">
                <a:solidFill>
                  <a:srgbClr val="000000"/>
                </a:solidFill>
                <a:latin typeface="Comic Sans MS" pitchFamily="66" charset="0"/>
              </a:rPr>
              <a:t>   				 $4.50</a:t>
            </a:r>
          </a:p>
          <a:p>
            <a:pPr>
              <a:spcAft>
                <a:spcPts val="800"/>
              </a:spcAft>
              <a:buFont typeface="Arial" panose="020B0604020202020204" pitchFamily="34" charset="0"/>
              <a:buNone/>
            </a:pPr>
            <a:endParaRPr lang="en-US" dirty="0" smtClean="0">
              <a:latin typeface="Comic Sans MS" pitchFamily="66" charset="0"/>
            </a:endParaRPr>
          </a:p>
          <a:p>
            <a:pPr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US" b="1" dirty="0" smtClean="0">
                <a:latin typeface="Comic Sans MS" pitchFamily="66" charset="0"/>
              </a:rPr>
              <a:t>When you sell t-shirt </a:t>
            </a:r>
            <a:r>
              <a:rPr lang="en-US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#301</a:t>
            </a:r>
            <a:r>
              <a:rPr lang="en-US" b="1" dirty="0" smtClean="0">
                <a:latin typeface="Comic Sans MS" pitchFamily="66" charset="0"/>
              </a:rPr>
              <a:t>, you will start making a profit </a:t>
            </a:r>
            <a:r>
              <a:rPr lang="en-US" b="1" i="1" dirty="0" smtClean="0">
                <a:latin typeface="Comic Sans MS" pitchFamily="66" charset="0"/>
              </a:rPr>
              <a:t>for that month</a:t>
            </a:r>
            <a:r>
              <a:rPr lang="en-US" b="1" dirty="0" smtClean="0">
                <a:latin typeface="Comic Sans MS" pitchFamily="66" charset="0"/>
              </a:rPr>
              <a:t>.  </a:t>
            </a:r>
            <a:r>
              <a:rPr lang="en-US" b="1" i="1" dirty="0" smtClean="0">
                <a:solidFill>
                  <a:srgbClr val="C00000"/>
                </a:solidFill>
                <a:latin typeface="Comic Sans MS" pitchFamily="66" charset="0"/>
              </a:rPr>
              <a:t>Remember – You MUST cover ALL your costs.</a:t>
            </a:r>
            <a:endParaRPr lang="en-US" b="1" dirty="0" smtClean="0">
              <a:latin typeface="Comic Sans MS" pitchFamily="66" charset="0"/>
            </a:endParaRPr>
          </a:p>
          <a:p>
            <a:pPr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US" sz="3400" b="1" dirty="0" smtClean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Break-Even </a:t>
            </a:r>
            <a:r>
              <a:rPr lang="en-US" sz="3400" dirty="0" smtClean="0">
                <a:latin typeface="Comic Sans MS" pitchFamily="66" charset="0"/>
              </a:rPr>
              <a:t>(in dollars)</a:t>
            </a:r>
            <a:r>
              <a:rPr lang="en-US" sz="3400" b="1" dirty="0" smtClean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 = 300 t-shirts x $10 = $3,000</a:t>
            </a:r>
            <a:endParaRPr lang="en-US" b="1" dirty="0" smtClean="0">
              <a:solidFill>
                <a:srgbClr val="008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itchFamily="66" charset="0"/>
            </a:endParaRPr>
          </a:p>
        </p:txBody>
      </p:sp>
      <p:pic>
        <p:nvPicPr>
          <p:cNvPr id="6" name="Picture 7" descr="C:\Documents and Settings\besseyb\Local Settings\Temporary Internet Files\Content.IE5\COQ8DJWB\MC900140473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00800" y="1981200"/>
            <a:ext cx="2482626" cy="1716938"/>
          </a:xfrm>
          <a:prstGeom prst="rect">
            <a:avLst/>
          </a:prstGeom>
          <a:noFill/>
        </p:spPr>
      </p:pic>
      <p:sp>
        <p:nvSpPr>
          <p:cNvPr id="7" name="Rectangle 6"/>
          <p:cNvSpPr/>
          <p:nvPr/>
        </p:nvSpPr>
        <p:spPr>
          <a:xfrm>
            <a:off x="533400" y="2209800"/>
            <a:ext cx="5486400" cy="1600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None/>
            </a:pPr>
            <a:r>
              <a:rPr lang="en-US" sz="2000" b="1" dirty="0" smtClean="0">
                <a:solidFill>
                  <a:schemeClr val="tx1"/>
                </a:solidFill>
                <a:latin typeface="Comic Sans MS" pitchFamily="66" charset="0"/>
              </a:rPr>
              <a:t>Fixed Costs	$1,350.00 per month</a:t>
            </a:r>
          </a:p>
          <a:p>
            <a:pPr>
              <a:buNone/>
            </a:pPr>
            <a:endParaRPr lang="en-US" sz="1600" b="1" dirty="0" smtClean="0">
              <a:solidFill>
                <a:schemeClr val="tx1"/>
              </a:solidFill>
              <a:latin typeface="Comic Sans MS" pitchFamily="66" charset="0"/>
            </a:endParaRPr>
          </a:p>
          <a:p>
            <a:pPr>
              <a:buNone/>
            </a:pPr>
            <a:r>
              <a:rPr lang="en-US" b="1" dirty="0" smtClean="0">
                <a:solidFill>
                  <a:schemeClr val="tx1"/>
                </a:solidFill>
                <a:latin typeface="Comic Sans MS" pitchFamily="66" charset="0"/>
              </a:rPr>
              <a:t>	Selling Price	$10.00 per unit</a:t>
            </a:r>
          </a:p>
          <a:p>
            <a:pPr>
              <a:buNone/>
            </a:pPr>
            <a:r>
              <a:rPr lang="en-US" b="1" dirty="0" smtClean="0">
                <a:solidFill>
                  <a:schemeClr val="tx1"/>
                </a:solidFill>
                <a:latin typeface="Comic Sans MS" pitchFamily="66" charset="0"/>
              </a:rPr>
              <a:t>	Variable Costs	</a:t>
            </a:r>
            <a:r>
              <a:rPr lang="en-US" b="1" u="sng" dirty="0" smtClean="0">
                <a:solidFill>
                  <a:schemeClr val="tx1"/>
                </a:solidFill>
                <a:latin typeface="Comic Sans MS" pitchFamily="66" charset="0"/>
              </a:rPr>
              <a:t>$ 5.50</a:t>
            </a:r>
            <a:r>
              <a:rPr lang="en-US" b="1" dirty="0" smtClean="0">
                <a:solidFill>
                  <a:schemeClr val="tx1"/>
                </a:solidFill>
                <a:latin typeface="Comic Sans MS" pitchFamily="66" charset="0"/>
              </a:rPr>
              <a:t> per unit</a:t>
            </a:r>
          </a:p>
          <a:p>
            <a:pPr>
              <a:buNone/>
            </a:pPr>
            <a:r>
              <a:rPr lang="en-US" b="1" dirty="0" smtClean="0">
                <a:solidFill>
                  <a:schemeClr val="tx1"/>
                </a:solidFill>
                <a:latin typeface="Comic Sans MS" pitchFamily="66" charset="0"/>
              </a:rPr>
              <a:t>	Gross Profit	$ 4.50 per unit</a:t>
            </a:r>
          </a:p>
        </p:txBody>
      </p:sp>
    </p:spTree>
    <p:extLst>
      <p:ext uri="{BB962C8B-B14F-4D97-AF65-F5344CB8AC3E}">
        <p14:creationId xmlns:p14="http://schemas.microsoft.com/office/powerpoint/2010/main" val="2960809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305800" cy="49831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81000" y="152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Break Even – What Happens If. . . </a:t>
            </a:r>
            <a:endParaRPr 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itchFamily="66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533400" y="1524000"/>
            <a:ext cx="8382000" cy="498316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b="1" dirty="0" smtClean="0">
                <a:solidFill>
                  <a:srgbClr val="000000"/>
                </a:solidFill>
                <a:latin typeface="Comic Sans MS" pitchFamily="66" charset="0"/>
              </a:rPr>
              <a:t>You only charge </a:t>
            </a:r>
            <a:r>
              <a:rPr lang="en-US" b="1" dirty="0" smtClean="0">
                <a:solidFill>
                  <a:srgbClr val="C00000"/>
                </a:solidFill>
                <a:latin typeface="Comic Sans MS" pitchFamily="66" charset="0"/>
              </a:rPr>
              <a:t>$9.00 </a:t>
            </a:r>
            <a:r>
              <a:rPr lang="en-US" b="1" dirty="0" smtClean="0">
                <a:latin typeface="Comic Sans MS" pitchFamily="66" charset="0"/>
              </a:rPr>
              <a:t>per t-shirt, but your </a:t>
            </a:r>
          </a:p>
          <a:p>
            <a:pPr>
              <a:buNone/>
            </a:pPr>
            <a:r>
              <a:rPr 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Variable and Fixed </a:t>
            </a:r>
            <a:r>
              <a:rPr 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Costs </a:t>
            </a:r>
            <a:r>
              <a:rPr lang="en-US" b="1" dirty="0" smtClean="0">
                <a:latin typeface="Comic Sans MS" pitchFamily="66" charset="0"/>
              </a:rPr>
              <a:t>stay the same?</a:t>
            </a:r>
            <a:endParaRPr lang="en-US" dirty="0" smtClean="0">
              <a:latin typeface="Comic Sans MS" pitchFamily="66" charset="0"/>
            </a:endParaRPr>
          </a:p>
          <a:p>
            <a:pPr>
              <a:buFont typeface="Arial" panose="020B0604020202020204" pitchFamily="34" charset="0"/>
              <a:buNone/>
            </a:pPr>
            <a:endParaRPr lang="en-US" dirty="0" smtClean="0">
              <a:latin typeface="Comic Sans MS" pitchFamily="66" charset="0"/>
            </a:endParaRPr>
          </a:p>
          <a:p>
            <a:pPr>
              <a:buFont typeface="Arial" panose="020B0604020202020204" pitchFamily="34" charset="0"/>
              <a:buNone/>
            </a:pPr>
            <a:endParaRPr lang="en-US" dirty="0" smtClean="0">
              <a:latin typeface="Comic Sans MS" pitchFamily="66" charset="0"/>
            </a:endParaRPr>
          </a:p>
          <a:p>
            <a:pPr>
              <a:spcBef>
                <a:spcPct val="50000"/>
              </a:spcBef>
              <a:buFont typeface="Arial" panose="020B0604020202020204" pitchFamily="34" charset="0"/>
              <a:buNone/>
            </a:pPr>
            <a:endParaRPr lang="en-US" b="1" dirty="0" smtClean="0">
              <a:solidFill>
                <a:srgbClr val="0033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itchFamily="66" charset="0"/>
            </a:endParaRPr>
          </a:p>
          <a:p>
            <a:pPr>
              <a:spcBef>
                <a:spcPct val="50000"/>
              </a:spcBef>
              <a:buFont typeface="Arial" panose="020B0604020202020204" pitchFamily="34" charset="0"/>
              <a:buNone/>
            </a:pPr>
            <a:endParaRPr lang="en-US" b="1" dirty="0">
              <a:solidFill>
                <a:srgbClr val="0033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itchFamily="66" charset="0"/>
            </a:endParaRPr>
          </a:p>
          <a:p>
            <a:pPr>
              <a:spcBef>
                <a:spcPct val="50000"/>
              </a:spcBef>
              <a:buFont typeface="Arial" panose="020B0604020202020204" pitchFamily="34" charset="0"/>
              <a:buNone/>
            </a:pPr>
            <a:endParaRPr lang="en-US" b="1" dirty="0" smtClean="0">
              <a:solidFill>
                <a:srgbClr val="0033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itchFamily="66" charset="0"/>
            </a:endParaRPr>
          </a:p>
          <a:p>
            <a:pPr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sz="2600" b="1" dirty="0" smtClean="0">
                <a:solidFill>
                  <a:srgbClr val="00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Break-Even Point </a:t>
            </a:r>
            <a:r>
              <a:rPr lang="en-US" sz="2600" b="1" dirty="0" smtClean="0">
                <a:solidFill>
                  <a:srgbClr val="000000"/>
                </a:solidFill>
                <a:latin typeface="Comic Sans MS" pitchFamily="66" charset="0"/>
              </a:rPr>
              <a:t>in Units =  </a:t>
            </a:r>
            <a:r>
              <a:rPr lang="en-US" sz="2600" b="1" u="sng" dirty="0" smtClean="0">
                <a:solidFill>
                  <a:srgbClr val="000000"/>
                </a:solidFill>
                <a:latin typeface="Comic Sans MS" pitchFamily="66" charset="0"/>
              </a:rPr>
              <a:t>$1,350</a:t>
            </a:r>
            <a:r>
              <a:rPr lang="en-US" sz="2600" b="1" dirty="0" smtClean="0">
                <a:solidFill>
                  <a:srgbClr val="000000"/>
                </a:solidFill>
                <a:latin typeface="Comic Sans MS" pitchFamily="66" charset="0"/>
              </a:rPr>
              <a:t> = </a:t>
            </a:r>
            <a:r>
              <a:rPr lang="en-US" sz="2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386 units per month</a:t>
            </a:r>
            <a:r>
              <a:rPr lang="en-US" sz="2600" b="1" dirty="0" smtClean="0">
                <a:solidFill>
                  <a:srgbClr val="000000"/>
                </a:solidFill>
                <a:latin typeface="Comic Sans MS" pitchFamily="66" charset="0"/>
              </a:rPr>
              <a:t>   				    $3.50</a:t>
            </a:r>
          </a:p>
          <a:p>
            <a:pPr>
              <a:spcAft>
                <a:spcPts val="800"/>
              </a:spcAft>
              <a:buFont typeface="Arial" panose="020B0604020202020204" pitchFamily="34" charset="0"/>
              <a:buNone/>
            </a:pPr>
            <a:endParaRPr lang="en-US" sz="2600" dirty="0" smtClean="0">
              <a:latin typeface="Comic Sans MS" pitchFamily="66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sz="2600" b="1" dirty="0" smtClean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Break-Even = 386 t-shirts x $9 = $3,474</a:t>
            </a:r>
            <a:endParaRPr lang="en-US" sz="2600" dirty="0"/>
          </a:p>
        </p:txBody>
      </p:sp>
      <p:sp>
        <p:nvSpPr>
          <p:cNvPr id="11" name="Rectangle 10"/>
          <p:cNvSpPr/>
          <p:nvPr/>
        </p:nvSpPr>
        <p:spPr>
          <a:xfrm>
            <a:off x="1620982" y="2590800"/>
            <a:ext cx="5029200" cy="1600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None/>
            </a:pPr>
            <a:r>
              <a:rPr lang="en-US" sz="2000" b="1" dirty="0" smtClean="0">
                <a:solidFill>
                  <a:schemeClr val="tx1"/>
                </a:solidFill>
                <a:latin typeface="Comic Sans MS" pitchFamily="66" charset="0"/>
              </a:rPr>
              <a:t>Fixed Costs	$1,350.00 per month</a:t>
            </a:r>
          </a:p>
          <a:p>
            <a:pPr>
              <a:buNone/>
            </a:pPr>
            <a:endParaRPr lang="en-US" sz="1600" b="1" dirty="0" smtClean="0">
              <a:solidFill>
                <a:schemeClr val="tx1"/>
              </a:solidFill>
              <a:latin typeface="Comic Sans MS" pitchFamily="66" charset="0"/>
            </a:endParaRPr>
          </a:p>
          <a:p>
            <a:pPr>
              <a:buNone/>
            </a:pPr>
            <a:r>
              <a:rPr lang="en-US" b="1" dirty="0" smtClean="0">
                <a:solidFill>
                  <a:schemeClr val="tx1"/>
                </a:solidFill>
                <a:latin typeface="Comic Sans MS" pitchFamily="66" charset="0"/>
              </a:rPr>
              <a:t>	Selling Price	$9.00 per unit</a:t>
            </a:r>
          </a:p>
          <a:p>
            <a:pPr>
              <a:buNone/>
            </a:pPr>
            <a:r>
              <a:rPr lang="en-US" b="1" dirty="0" smtClean="0">
                <a:solidFill>
                  <a:schemeClr val="tx1"/>
                </a:solidFill>
                <a:latin typeface="Comic Sans MS" pitchFamily="66" charset="0"/>
              </a:rPr>
              <a:t>	Variable Costs	</a:t>
            </a:r>
            <a:r>
              <a:rPr lang="en-US" b="1" u="sng" dirty="0" smtClean="0">
                <a:solidFill>
                  <a:schemeClr val="tx1"/>
                </a:solidFill>
                <a:latin typeface="Comic Sans MS" pitchFamily="66" charset="0"/>
              </a:rPr>
              <a:t>$5.50</a:t>
            </a:r>
            <a:r>
              <a:rPr lang="en-US" b="1" dirty="0" smtClean="0">
                <a:solidFill>
                  <a:schemeClr val="tx1"/>
                </a:solidFill>
                <a:latin typeface="Comic Sans MS" pitchFamily="66" charset="0"/>
              </a:rPr>
              <a:t> per unit</a:t>
            </a:r>
          </a:p>
          <a:p>
            <a:pPr>
              <a:buNone/>
            </a:pPr>
            <a:r>
              <a:rPr lang="en-US" b="1" dirty="0" smtClean="0">
                <a:solidFill>
                  <a:schemeClr val="tx1"/>
                </a:solidFill>
                <a:latin typeface="Comic Sans MS" pitchFamily="66" charset="0"/>
              </a:rPr>
              <a:t>	Gross Profit	$3.50 per unit</a:t>
            </a:r>
          </a:p>
        </p:txBody>
      </p:sp>
    </p:spTree>
    <p:extLst>
      <p:ext uri="{BB962C8B-B14F-4D97-AF65-F5344CB8AC3E}">
        <p14:creationId xmlns:p14="http://schemas.microsoft.com/office/powerpoint/2010/main" val="1272570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C:\Documents and Settings\besseyb\Local Settings\Temporary Internet Files\Content.IE5\VSJWEVRM\MC900431548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5181600"/>
            <a:ext cx="1371457" cy="1371457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382000" cy="52578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Path to Profit</a:t>
            </a:r>
            <a:endParaRPr 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itchFamily="66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7200" y="2895600"/>
            <a:ext cx="5791200" cy="21336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600"/>
              </a:spcAft>
              <a:buNone/>
            </a:pPr>
            <a:r>
              <a:rPr lang="en-US" sz="2000" b="1" dirty="0" smtClean="0">
                <a:solidFill>
                  <a:srgbClr val="000000"/>
                </a:solidFill>
                <a:latin typeface="Comic Sans MS" pitchFamily="66" charset="0"/>
              </a:rPr>
              <a:t>Example:</a:t>
            </a:r>
          </a:p>
          <a:p>
            <a:pPr>
              <a:spcAft>
                <a:spcPts val="600"/>
              </a:spcAft>
              <a:buNone/>
            </a:pPr>
            <a:endParaRPr lang="en-US" b="1" dirty="0" smtClean="0">
              <a:solidFill>
                <a:srgbClr val="000000"/>
              </a:solidFill>
              <a:latin typeface="Comic Sans MS" pitchFamily="66" charset="0"/>
            </a:endParaRPr>
          </a:p>
          <a:p>
            <a:pPr>
              <a:spcAft>
                <a:spcPts val="600"/>
              </a:spcAft>
              <a:buNone/>
            </a:pPr>
            <a:r>
              <a:rPr lang="en-US" sz="2000" b="1" dirty="0" smtClean="0">
                <a:solidFill>
                  <a:srgbClr val="000000"/>
                </a:solidFill>
                <a:latin typeface="Comic Sans MS" pitchFamily="66" charset="0"/>
              </a:rPr>
              <a:t>After the first 300, $4.50 per t-shirt contributes to profit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000000"/>
                </a:solidFill>
                <a:latin typeface="Comic Sans MS" pitchFamily="66" charset="0"/>
              </a:rPr>
              <a:t>$900 </a:t>
            </a:r>
            <a:r>
              <a:rPr lang="en-US" sz="2000" b="1" dirty="0" smtClean="0">
                <a:solidFill>
                  <a:srgbClr val="000000"/>
                </a:solidFill>
                <a:latin typeface="Comic Sans MS" pitchFamily="66" charset="0"/>
                <a:sym typeface="Symbol" pitchFamily="18" charset="2"/>
              </a:rPr>
              <a:t>  $4.50 = 200 t-shirts </a:t>
            </a:r>
            <a:r>
              <a:rPr lang="en-US" sz="2000" b="1" u="sng" dirty="0" smtClean="0">
                <a:solidFill>
                  <a:srgbClr val="000000"/>
                </a:solidFill>
                <a:latin typeface="Comic Sans MS" pitchFamily="66" charset="0"/>
                <a:sym typeface="Symbol" pitchFamily="18" charset="2"/>
              </a:rPr>
              <a:t>more</a:t>
            </a:r>
            <a:r>
              <a:rPr lang="en-US" sz="2000" b="1" dirty="0" smtClean="0">
                <a:solidFill>
                  <a:srgbClr val="000000"/>
                </a:solidFill>
                <a:latin typeface="Comic Sans MS" pitchFamily="66" charset="0"/>
                <a:sym typeface="Symbol" pitchFamily="18" charset="2"/>
              </a:rPr>
              <a:t> to make $900 per month profit.</a:t>
            </a:r>
          </a:p>
        </p:txBody>
      </p:sp>
      <p:pic>
        <p:nvPicPr>
          <p:cNvPr id="7" name="Picture 2" descr="C:\Documents and Settings\besseyb\Local Settings\Temporary Internet Files\Content.IE5\F3P4Z46B\MC900013595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00800" y="3048000"/>
            <a:ext cx="2218268" cy="1676400"/>
          </a:xfrm>
          <a:prstGeom prst="rect">
            <a:avLst/>
          </a:prstGeom>
          <a:noFill/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304800" y="1371600"/>
            <a:ext cx="8534400" cy="51054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US" sz="2400" dirty="0" smtClean="0">
                <a:latin typeface="Comic Sans MS" pitchFamily="66" charset="0"/>
              </a:rPr>
              <a:t>At $10 per t-shirt you must sell 300 t-shirts per month to break even.</a:t>
            </a:r>
          </a:p>
          <a:p>
            <a:pPr>
              <a:lnSpc>
                <a:spcPct val="90000"/>
              </a:lnSpc>
              <a:spcAft>
                <a:spcPts val="800"/>
              </a:spcAft>
              <a:buNone/>
            </a:pPr>
            <a:r>
              <a:rPr lang="en-US" sz="2400" dirty="0" smtClean="0">
                <a:latin typeface="Comic Sans MS" pitchFamily="66" charset="0"/>
              </a:rPr>
              <a:t>How many more must you sell to end up with $900 of</a:t>
            </a:r>
            <a:r>
              <a:rPr 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 Net Profit</a:t>
            </a:r>
            <a:r>
              <a:rPr lang="en-US" sz="2400" dirty="0" smtClean="0">
                <a:latin typeface="Comic Sans MS" pitchFamily="66" charset="0"/>
              </a:rPr>
              <a:t> per month?</a:t>
            </a:r>
          </a:p>
          <a:p>
            <a:pPr>
              <a:lnSpc>
                <a:spcPct val="90000"/>
              </a:lnSpc>
              <a:spcAft>
                <a:spcPts val="800"/>
              </a:spcAft>
              <a:buFont typeface="Arial" panose="020B0604020202020204" pitchFamily="34" charset="0"/>
              <a:buNone/>
            </a:pPr>
            <a:endParaRPr lang="en-US" sz="2400" dirty="0" smtClean="0">
              <a:latin typeface="Comic Sans MS" pitchFamily="66" charset="0"/>
            </a:endParaRPr>
          </a:p>
          <a:p>
            <a:pPr>
              <a:lnSpc>
                <a:spcPct val="90000"/>
              </a:lnSpc>
              <a:spcAft>
                <a:spcPts val="800"/>
              </a:spcAft>
              <a:buFont typeface="Arial" panose="020B0604020202020204" pitchFamily="34" charset="0"/>
              <a:buNone/>
            </a:pPr>
            <a:endParaRPr lang="en-US" sz="2400" dirty="0" smtClean="0">
              <a:latin typeface="Comic Sans MS" pitchFamily="66" charset="0"/>
            </a:endParaRPr>
          </a:p>
          <a:p>
            <a:pPr>
              <a:lnSpc>
                <a:spcPct val="90000"/>
              </a:lnSpc>
              <a:spcAft>
                <a:spcPts val="800"/>
              </a:spcAft>
              <a:buFont typeface="Arial" panose="020B0604020202020204" pitchFamily="34" charset="0"/>
              <a:buNone/>
            </a:pPr>
            <a:endParaRPr lang="en-US" sz="2400" dirty="0" smtClean="0">
              <a:latin typeface="Comic Sans MS" pitchFamily="66" charset="0"/>
            </a:endParaRPr>
          </a:p>
          <a:p>
            <a:pPr>
              <a:buFont typeface="Arial" panose="020B0604020202020204" pitchFamily="34" charset="0"/>
              <a:buNone/>
            </a:pPr>
            <a:endParaRPr lang="en-US" sz="2400" dirty="0" smtClean="0">
              <a:latin typeface="Comic Sans MS" pitchFamily="66" charset="0"/>
            </a:endParaRPr>
          </a:p>
          <a:p>
            <a:pPr>
              <a:buFont typeface="Arial" panose="020B0604020202020204" pitchFamily="34" charset="0"/>
              <a:buNone/>
            </a:pPr>
            <a:endParaRPr lang="en-US" sz="2400" dirty="0" smtClean="0">
              <a:latin typeface="Comic Sans MS" pitchFamily="66" charset="0"/>
            </a:endParaRPr>
          </a:p>
          <a:p>
            <a:pPr>
              <a:buFont typeface="Arial" panose="020B0604020202020204" pitchFamily="34" charset="0"/>
              <a:buNone/>
            </a:pPr>
            <a:endParaRPr lang="en-US" sz="2400" dirty="0" smtClean="0">
              <a:latin typeface="Comic Sans MS" pitchFamily="66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sz="2400" dirty="0" smtClean="0">
                <a:latin typeface="Comic Sans MS" pitchFamily="66" charset="0"/>
              </a:rPr>
              <a:t>		 	Can you sell 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500 t-shirts per month </a:t>
            </a:r>
            <a:r>
              <a:rPr lang="en-US" sz="2400" dirty="0" smtClean="0">
                <a:latin typeface="Comic Sans MS" pitchFamily="66" charset="0"/>
              </a:rPr>
              <a:t>and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sz="2400" dirty="0" smtClean="0">
                <a:latin typeface="Comic Sans MS" pitchFamily="66" charset="0"/>
              </a:rPr>
              <a:t>      		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where are these customers</a:t>
            </a:r>
            <a:r>
              <a:rPr lang="en-US" sz="2400" dirty="0" smtClean="0">
                <a:latin typeface="Comic Sans MS" pitchFamily="66" charset="0"/>
              </a:rPr>
              <a:t>?</a:t>
            </a:r>
          </a:p>
          <a:p>
            <a:endParaRPr lang="en-US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7085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Intellectual Property and R&amp;D</a:t>
            </a:r>
            <a:endParaRPr lang="en-US" dirty="0">
              <a:solidFill>
                <a:srgbClr val="FF0000"/>
              </a:solidFill>
              <a:latin typeface="Comic Sans MS"/>
              <a:cs typeface="Comic Sans M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mic Sans MS"/>
                <a:cs typeface="Comic Sans MS"/>
              </a:rPr>
              <a:t>How Do You Price An IDEA?????</a:t>
            </a:r>
          </a:p>
          <a:p>
            <a:pPr lvl="1"/>
            <a:r>
              <a:rPr lang="en-US" dirty="0" smtClean="0">
                <a:latin typeface="Comic Sans MS"/>
                <a:cs typeface="Comic Sans MS"/>
              </a:rPr>
              <a:t>E=mc</a:t>
            </a:r>
            <a:r>
              <a:rPr lang="en-US" baseline="30000" dirty="0" smtClean="0">
                <a:latin typeface="Comic Sans MS"/>
                <a:cs typeface="Comic Sans MS"/>
              </a:rPr>
              <a:t>2</a:t>
            </a:r>
          </a:p>
          <a:p>
            <a:r>
              <a:rPr lang="en-US" dirty="0" smtClean="0">
                <a:latin typeface="Comic Sans MS"/>
                <a:cs typeface="Comic Sans MS"/>
              </a:rPr>
              <a:t>Research &amp; Development Business</a:t>
            </a:r>
          </a:p>
          <a:p>
            <a:pPr lvl="1"/>
            <a:r>
              <a:rPr lang="en-US" dirty="0" smtClean="0">
                <a:latin typeface="Comic Sans MS"/>
                <a:cs typeface="Comic Sans MS"/>
              </a:rPr>
              <a:t>Price/Margin</a:t>
            </a:r>
          </a:p>
          <a:p>
            <a:pPr lvl="2"/>
            <a:r>
              <a:rPr lang="en-US" dirty="0" smtClean="0">
                <a:latin typeface="Comic Sans MS"/>
                <a:cs typeface="Comic Sans MS"/>
              </a:rPr>
              <a:t>Pricing “Below” Development Costs</a:t>
            </a:r>
          </a:p>
          <a:p>
            <a:pPr lvl="2"/>
            <a:r>
              <a:rPr lang="en-US" dirty="0" smtClean="0">
                <a:latin typeface="Comic Sans MS"/>
                <a:cs typeface="Comic Sans MS"/>
              </a:rPr>
              <a:t>Exclusive Rights (Legal Monopoly)</a:t>
            </a:r>
          </a:p>
          <a:p>
            <a:pPr lvl="1"/>
            <a:r>
              <a:rPr lang="en-US" dirty="0" smtClean="0">
                <a:latin typeface="Comic Sans MS"/>
                <a:cs typeface="Comic Sans MS"/>
              </a:rPr>
              <a:t>Funding</a:t>
            </a:r>
          </a:p>
          <a:p>
            <a:pPr lvl="2"/>
            <a:r>
              <a:rPr lang="en-US" dirty="0" smtClean="0">
                <a:latin typeface="Comic Sans MS"/>
                <a:cs typeface="Comic Sans MS"/>
              </a:rPr>
              <a:t>Public</a:t>
            </a:r>
          </a:p>
          <a:p>
            <a:pPr lvl="2"/>
            <a:r>
              <a:rPr lang="en-US" dirty="0" smtClean="0">
                <a:latin typeface="Comic Sans MS"/>
                <a:cs typeface="Comic Sans MS"/>
              </a:rPr>
              <a:t>Private</a:t>
            </a:r>
            <a:endParaRPr lang="en-US" dirty="0"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3157407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9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Let’s Review Pricing Strategies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09600" y="1905000"/>
            <a:ext cx="8229600" cy="4953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600"/>
              </a:spcAft>
              <a:buFont typeface="Arial" panose="020B0604020202020204" pitchFamily="34" charset="0"/>
              <a:buNone/>
            </a:pPr>
            <a:endParaRPr lang="en-US" b="1" u="sng" dirty="0" smtClean="0">
              <a:solidFill>
                <a:srgbClr val="000000"/>
              </a:solidFill>
              <a:latin typeface="Comic Sans MS" pitchFamily="66" charset="0"/>
            </a:endParaRPr>
          </a:p>
          <a:p>
            <a:pPr>
              <a:spcAft>
                <a:spcPts val="1600"/>
              </a:spcAft>
              <a:buFont typeface="Arial" panose="020B0604020202020204" pitchFamily="34" charset="0"/>
              <a:buNone/>
            </a:pPr>
            <a:endParaRPr lang="en-US" b="1" u="sng" dirty="0" smtClean="0">
              <a:solidFill>
                <a:srgbClr val="000000"/>
              </a:solidFill>
              <a:latin typeface="Comic Sans MS" pitchFamily="66" charset="0"/>
            </a:endParaRPr>
          </a:p>
          <a:p>
            <a:pPr>
              <a:spcAft>
                <a:spcPts val="1600"/>
              </a:spcAft>
              <a:buFont typeface="Arial" panose="020B0604020202020204" pitchFamily="34" charset="0"/>
              <a:buNone/>
            </a:pPr>
            <a:endParaRPr lang="en-US" b="1" u="sng" dirty="0" smtClean="0">
              <a:solidFill>
                <a:srgbClr val="000000"/>
              </a:solidFill>
              <a:latin typeface="Comic Sans MS" pitchFamily="66" charset="0"/>
            </a:endParaRPr>
          </a:p>
          <a:p>
            <a:pPr>
              <a:spcAft>
                <a:spcPts val="800"/>
              </a:spcAft>
              <a:buFont typeface="Arial" panose="020B0604020202020204" pitchFamily="34" charset="0"/>
              <a:buNone/>
            </a:pPr>
            <a:endParaRPr lang="en-US" b="1" dirty="0" smtClean="0">
              <a:solidFill>
                <a:srgbClr val="000000"/>
              </a:solidFill>
              <a:latin typeface="Comic Sans MS" pitchFamily="66" charset="0"/>
            </a:endParaRPr>
          </a:p>
          <a:p>
            <a:pPr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US" b="1" dirty="0" smtClean="0">
                <a:solidFill>
                  <a:srgbClr val="000000"/>
                </a:solidFill>
                <a:latin typeface="Comic Sans MS" pitchFamily="66" charset="0"/>
              </a:rPr>
              <a:t>Successful businesses price products and services to generate a </a:t>
            </a:r>
            <a:r>
              <a:rPr lang="en-US" b="1" i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profit!</a:t>
            </a:r>
            <a:endParaRPr lang="en-US" b="1" dirty="0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itchFamily="66" charset="0"/>
            </a:endParaRPr>
          </a:p>
          <a:p>
            <a:pPr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US" b="1" dirty="0" smtClean="0">
                <a:solidFill>
                  <a:srgbClr val="000000"/>
                </a:solidFill>
                <a:latin typeface="Comic Sans MS" pitchFamily="66" charset="0"/>
              </a:rPr>
              <a:t>Price is not the </a:t>
            </a:r>
            <a:r>
              <a:rPr lang="en-US" b="1" i="1" dirty="0" smtClean="0">
                <a:solidFill>
                  <a:srgbClr val="000000"/>
                </a:solidFill>
                <a:latin typeface="Comic Sans MS" pitchFamily="66" charset="0"/>
              </a:rPr>
              <a:t>only</a:t>
            </a:r>
            <a:r>
              <a:rPr lang="en-US" b="1" dirty="0" smtClean="0">
                <a:solidFill>
                  <a:srgbClr val="000000"/>
                </a:solidFill>
                <a:latin typeface="Comic Sans MS" pitchFamily="66" charset="0"/>
              </a:rPr>
              <a:t> reason people buy . . but it sure is an important one.</a:t>
            </a:r>
            <a:endParaRPr lang="en-US" dirty="0" smtClean="0">
              <a:latin typeface="Comic Sans MS" pitchFamily="66" charset="0"/>
            </a:endParaRPr>
          </a:p>
        </p:txBody>
      </p:sp>
      <p:pic>
        <p:nvPicPr>
          <p:cNvPr id="6" name="Picture 2" descr="C:\Documents and Settings\besseyb\Local Settings\Temporary Internet Files\Content.IE5\VY4S1U85\MC900434411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76600" y="2438400"/>
            <a:ext cx="1625600" cy="1828800"/>
          </a:xfrm>
          <a:prstGeom prst="rect">
            <a:avLst/>
          </a:prstGeom>
          <a:noFill/>
        </p:spPr>
      </p:pic>
      <p:sp>
        <p:nvSpPr>
          <p:cNvPr id="7" name="Cloud Callout 6"/>
          <p:cNvSpPr/>
          <p:nvPr/>
        </p:nvSpPr>
        <p:spPr>
          <a:xfrm>
            <a:off x="381000" y="1981200"/>
            <a:ext cx="2590800" cy="990600"/>
          </a:xfrm>
          <a:prstGeom prst="cloudCallout">
            <a:avLst>
              <a:gd name="adj1" fmla="val 67402"/>
              <a:gd name="adj2" fmla="val 562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Comic Sans MS" pitchFamily="66" charset="0"/>
              </a:rPr>
              <a:t>Cost-based pricing?</a:t>
            </a:r>
            <a:endParaRPr lang="en-US" sz="2000" b="1" dirty="0">
              <a:latin typeface="Comic Sans MS" pitchFamily="66" charset="0"/>
            </a:endParaRPr>
          </a:p>
        </p:txBody>
      </p:sp>
      <p:sp>
        <p:nvSpPr>
          <p:cNvPr id="8" name="Cloud Callout 7"/>
          <p:cNvSpPr/>
          <p:nvPr/>
        </p:nvSpPr>
        <p:spPr>
          <a:xfrm>
            <a:off x="3733800" y="1066800"/>
            <a:ext cx="2590800" cy="1219200"/>
          </a:xfrm>
          <a:prstGeom prst="cloudCallout">
            <a:avLst>
              <a:gd name="adj1" fmla="val -12811"/>
              <a:gd name="adj2" fmla="val 8229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Comic Sans MS" pitchFamily="66" charset="0"/>
              </a:rPr>
              <a:t>Competition-based pricing?</a:t>
            </a:r>
            <a:endParaRPr lang="en-US" sz="2000" b="1" dirty="0">
              <a:latin typeface="Comic Sans MS" pitchFamily="66" charset="0"/>
            </a:endParaRPr>
          </a:p>
        </p:txBody>
      </p:sp>
      <p:sp>
        <p:nvSpPr>
          <p:cNvPr id="9" name="Cloud Callout 8"/>
          <p:cNvSpPr/>
          <p:nvPr/>
        </p:nvSpPr>
        <p:spPr>
          <a:xfrm>
            <a:off x="5410200" y="2209800"/>
            <a:ext cx="3048000" cy="990600"/>
          </a:xfrm>
          <a:prstGeom prst="cloudCallout">
            <a:avLst>
              <a:gd name="adj1" fmla="val -59537"/>
              <a:gd name="adj2" fmla="val 3312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Comic Sans MS" pitchFamily="66" charset="0"/>
              </a:rPr>
              <a:t>Value-based pricing?</a:t>
            </a:r>
            <a:endParaRPr lang="en-US" sz="2000" b="1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1283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858962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Path to </a:t>
            </a:r>
            <a:r>
              <a:rPr lang="en-US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Profit – Final Thoughts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09800"/>
            <a:ext cx="8229600" cy="4267200"/>
          </a:xfrm>
        </p:spPr>
        <p:txBody>
          <a:bodyPr/>
          <a:lstStyle/>
          <a:p>
            <a:r>
              <a:rPr 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Only 3 Ways to Make $$$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Set your prices to exceed costs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Reduce your costs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Sell more units</a:t>
            </a:r>
          </a:p>
          <a:p>
            <a:pPr marL="514350" indent="-514350"/>
            <a:r>
              <a:rPr 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“Gut feelings” cannot replace </a:t>
            </a:r>
            <a:r>
              <a:rPr lang="en-US" b="1" u="sng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knowing </a:t>
            </a:r>
            <a:r>
              <a:rPr 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your Costs</a:t>
            </a:r>
          </a:p>
          <a:p>
            <a:pPr marL="514350" indent="-514350"/>
            <a:r>
              <a:rPr 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You can only spend money you have allowed for in your price.</a:t>
            </a:r>
          </a:p>
          <a:p>
            <a:pPr marL="514350" indent="-514350"/>
            <a:endParaRPr lang="en-US" dirty="0" smtClean="0">
              <a:solidFill>
                <a:schemeClr val="accent1"/>
              </a:solidFill>
            </a:endParaRPr>
          </a:p>
        </p:txBody>
      </p:sp>
      <p:pic>
        <p:nvPicPr>
          <p:cNvPr id="2051" name="Picture 3" descr="C:\Users\staff\AppData\Local\Microsoft\Windows\Temporary Internet Files\Content.IE5\CAXYF0W7\MC900240749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2448636"/>
            <a:ext cx="1672453" cy="153380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832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929</TotalTime>
  <Words>260</Words>
  <Application>Microsoft Office PowerPoint</Application>
  <PresentationFormat>On-screen Show (4:3)</PresentationFormat>
  <Paragraphs>90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Comic Sans MS</vt:lpstr>
      <vt:lpstr>Symbol</vt:lpstr>
      <vt:lpstr>Office Theme</vt:lpstr>
      <vt:lpstr> </vt:lpstr>
      <vt:lpstr> </vt:lpstr>
      <vt:lpstr> </vt:lpstr>
      <vt:lpstr> </vt:lpstr>
      <vt:lpstr>Intellectual Property and R&amp;D</vt:lpstr>
      <vt:lpstr> </vt:lpstr>
      <vt:lpstr>Path to Profit – Final Thoughts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Marlene Peterson</dc:creator>
  <cp:lastModifiedBy>Client Services</cp:lastModifiedBy>
  <cp:revision>60</cp:revision>
  <cp:lastPrinted>2013-10-19T21:32:37Z</cp:lastPrinted>
  <dcterms:created xsi:type="dcterms:W3CDTF">2013-10-16T22:35:46Z</dcterms:created>
  <dcterms:modified xsi:type="dcterms:W3CDTF">2017-10-08T20:05:46Z</dcterms:modified>
</cp:coreProperties>
</file>