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0"/>
  </p:notesMasterIdLst>
  <p:handoutMasterIdLst>
    <p:handoutMasterId r:id="rId31"/>
  </p:handoutMasterIdLst>
  <p:sldIdLst>
    <p:sldId id="286" r:id="rId2"/>
    <p:sldId id="465" r:id="rId3"/>
    <p:sldId id="466" r:id="rId4"/>
    <p:sldId id="467" r:id="rId5"/>
    <p:sldId id="468" r:id="rId6"/>
    <p:sldId id="469" r:id="rId7"/>
    <p:sldId id="470" r:id="rId8"/>
    <p:sldId id="471" r:id="rId9"/>
    <p:sldId id="472" r:id="rId10"/>
    <p:sldId id="473" r:id="rId11"/>
    <p:sldId id="474" r:id="rId12"/>
    <p:sldId id="481" r:id="rId13"/>
    <p:sldId id="455" r:id="rId14"/>
    <p:sldId id="456" r:id="rId15"/>
    <p:sldId id="457" r:id="rId16"/>
    <p:sldId id="458" r:id="rId17"/>
    <p:sldId id="459" r:id="rId18"/>
    <p:sldId id="460" r:id="rId19"/>
    <p:sldId id="461" r:id="rId20"/>
    <p:sldId id="462" r:id="rId21"/>
    <p:sldId id="464" r:id="rId22"/>
    <p:sldId id="454" r:id="rId23"/>
    <p:sldId id="475" r:id="rId24"/>
    <p:sldId id="476" r:id="rId25"/>
    <p:sldId id="477" r:id="rId26"/>
    <p:sldId id="478" r:id="rId27"/>
    <p:sldId id="479" r:id="rId28"/>
    <p:sldId id="480" r:id="rId29"/>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70885" autoAdjust="0"/>
  </p:normalViewPr>
  <p:slideViewPr>
    <p:cSldViewPr snapToGrid="0" snapToObjects="1">
      <p:cViewPr varScale="1">
        <p:scale>
          <a:sx n="76" d="100"/>
          <a:sy n="76" d="100"/>
        </p:scale>
        <p:origin x="126" y="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10/15/2017</a:t>
            </a:fld>
            <a:endParaRPr lang="en-US" alt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dirty="0"/>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10/15/2017</a:t>
            </a:fld>
            <a:endParaRPr lang="en-US" alt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dirty="0"/>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dirty="0"/>
          </a:p>
        </p:txBody>
      </p:sp>
    </p:spTree>
    <p:extLst>
      <p:ext uri="{BB962C8B-B14F-4D97-AF65-F5344CB8AC3E}">
        <p14:creationId xmlns:p14="http://schemas.microsoft.com/office/powerpoint/2010/main" val="2078608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go out and rent an apt. for $800 per month.</a:t>
            </a:r>
          </a:p>
          <a:p>
            <a:r>
              <a:rPr lang="en-US" dirty="0" smtClean="0"/>
              <a:t>Utilities will be only $50.00 per month.</a:t>
            </a:r>
          </a:p>
          <a:p>
            <a:r>
              <a:rPr lang="en-US" dirty="0" smtClean="0"/>
              <a:t>The lease terms are a 10% late fee on the 6th.</a:t>
            </a:r>
          </a:p>
          <a:p>
            <a:endParaRPr lang="en-US" dirty="0" smtClean="0"/>
          </a:p>
          <a:p>
            <a:r>
              <a:rPr lang="en-US" dirty="0" smtClean="0"/>
              <a:t>You need transportation so you lease a car for $200 per month along with insurance for $45 per month and gas for $100 per month; $50 on the 1st and $50 on the 16th. Late pmts. $20 after 5 days late.</a:t>
            </a:r>
          </a:p>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18</a:t>
            </a:fld>
            <a:endParaRPr lang="en-US" altLang="en-US" dirty="0"/>
          </a:p>
        </p:txBody>
      </p:sp>
    </p:spTree>
    <p:extLst>
      <p:ext uri="{BB962C8B-B14F-4D97-AF65-F5344CB8AC3E}">
        <p14:creationId xmlns:p14="http://schemas.microsoft.com/office/powerpoint/2010/main" val="76163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19</a:t>
            </a:fld>
            <a:endParaRPr lang="en-US" altLang="en-US" dirty="0"/>
          </a:p>
        </p:txBody>
      </p:sp>
    </p:spTree>
    <p:extLst>
      <p:ext uri="{BB962C8B-B14F-4D97-AF65-F5344CB8AC3E}">
        <p14:creationId xmlns:p14="http://schemas.microsoft.com/office/powerpoint/2010/main" val="313902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20</a:t>
            </a:fld>
            <a:endParaRPr lang="en-US" altLang="en-US" dirty="0"/>
          </a:p>
        </p:txBody>
      </p:sp>
    </p:spTree>
    <p:extLst>
      <p:ext uri="{BB962C8B-B14F-4D97-AF65-F5344CB8AC3E}">
        <p14:creationId xmlns:p14="http://schemas.microsoft.com/office/powerpoint/2010/main" val="1004815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21</a:t>
            </a:fld>
            <a:endParaRPr lang="en-US" altLang="en-US" dirty="0"/>
          </a:p>
        </p:txBody>
      </p:sp>
    </p:spTree>
    <p:extLst>
      <p:ext uri="{BB962C8B-B14F-4D97-AF65-F5344CB8AC3E}">
        <p14:creationId xmlns:p14="http://schemas.microsoft.com/office/powerpoint/2010/main" val="405038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22</a:t>
            </a:fld>
            <a:endParaRPr lang="en-US" altLang="en-US" dirty="0"/>
          </a:p>
        </p:txBody>
      </p:sp>
    </p:spTree>
    <p:extLst>
      <p:ext uri="{BB962C8B-B14F-4D97-AF65-F5344CB8AC3E}">
        <p14:creationId xmlns:p14="http://schemas.microsoft.com/office/powerpoint/2010/main" val="3115610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Exceptions</a:t>
            </a:r>
          </a:p>
          <a:p>
            <a:r>
              <a:rPr lang="en-US" dirty="0" smtClean="0"/>
              <a:t>Depreciation of Assets</a:t>
            </a:r>
          </a:p>
          <a:p>
            <a:r>
              <a:rPr lang="en-US" dirty="0" smtClean="0"/>
              <a:t>If you are entitled to a payment in 2008 but choose to defer until 2009, you still need to recognize the income in 2008</a:t>
            </a:r>
          </a:p>
          <a:p>
            <a:r>
              <a:rPr lang="en-US" dirty="0" smtClean="0"/>
              <a:t>Multi-year contracts must be split across the applicable years</a:t>
            </a:r>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23</a:t>
            </a:fld>
            <a:endParaRPr lang="en-US" altLang="en-US" dirty="0"/>
          </a:p>
        </p:txBody>
      </p:sp>
    </p:spTree>
    <p:extLst>
      <p:ext uri="{BB962C8B-B14F-4D97-AF65-F5344CB8AC3E}">
        <p14:creationId xmlns:p14="http://schemas.microsoft.com/office/powerpoint/2010/main" val="60871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24</a:t>
            </a:fld>
            <a:endParaRPr lang="en-US" altLang="en-US" dirty="0"/>
          </a:p>
        </p:txBody>
      </p:sp>
    </p:spTree>
    <p:extLst>
      <p:ext uri="{BB962C8B-B14F-4D97-AF65-F5344CB8AC3E}">
        <p14:creationId xmlns:p14="http://schemas.microsoft.com/office/powerpoint/2010/main" val="1081360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25</a:t>
            </a:fld>
            <a:endParaRPr lang="en-US" altLang="en-US" dirty="0"/>
          </a:p>
        </p:txBody>
      </p:sp>
    </p:spTree>
    <p:extLst>
      <p:ext uri="{BB962C8B-B14F-4D97-AF65-F5344CB8AC3E}">
        <p14:creationId xmlns:p14="http://schemas.microsoft.com/office/powerpoint/2010/main" val="4123189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smtClean="0"/>
          </a:p>
          <a:p>
            <a:r>
              <a:rPr lang="en-US" b="1" dirty="0" smtClean="0"/>
              <a:t>DEFINITION of 'Crop Method'</a:t>
            </a:r>
          </a:p>
          <a:p>
            <a:r>
              <a:rPr lang="en-US" dirty="0" smtClean="0"/>
              <a:t>This method of accounting is available for farmers who do not harvest and sell their crops in the same year that they planted and grew them. The crop method allows the farmer to deduct the full cost of crop production in the year that the crop is actually sold. This effectively allows the farmer to write off the production cost against the revenue received in the same year. </a:t>
            </a:r>
          </a:p>
          <a:p>
            <a:r>
              <a:rPr lang="en-US" b="1" dirty="0" smtClean="0"/>
              <a:t>BREAKING DOWN 'Crop Method'</a:t>
            </a:r>
          </a:p>
          <a:p>
            <a:r>
              <a:rPr lang="en-US" dirty="0" smtClean="0"/>
              <a:t>The cost of production in this case includes the cost of purchasing seed or baby plants. The crop method is one of several special methods of accounting available for farmers. However, the farmer must petition the IRS for approval before using this method of accounting. </a:t>
            </a:r>
          </a:p>
          <a:p>
            <a:r>
              <a:rPr lang="en-US" sz="1200" u="none" strike="noStrike" kern="1200" dirty="0" smtClean="0">
                <a:solidFill>
                  <a:schemeClr val="tx1"/>
                </a:solidFill>
                <a:effectLst/>
                <a:latin typeface="+mn-lt"/>
                <a:ea typeface="MS PGothic" panose="020B0600070205080204" pitchFamily="34" charset="-128"/>
                <a:cs typeface="+mn-cs"/>
              </a:rPr>
              <a:t/>
            </a:r>
            <a:br>
              <a:rPr lang="en-US" sz="1200" u="none" strike="noStrike" kern="1200" dirty="0" smtClean="0">
                <a:solidFill>
                  <a:schemeClr val="tx1"/>
                </a:solidFill>
                <a:effectLst/>
                <a:latin typeface="+mn-lt"/>
                <a:ea typeface="MS PGothic" panose="020B0600070205080204" pitchFamily="34" charset="-128"/>
                <a:cs typeface="+mn-cs"/>
              </a:rPr>
            </a:br>
            <a:r>
              <a:rPr lang="en-US" dirty="0" smtClean="0"/>
              <a:t>A crop yield is a measurement of the amount of a crop that was harvested per unit of land area. Crop yield is the measurement often used for a cereal, grain or legume and is normally measured in metric tons per hectare (or kilograms per hectare). </a:t>
            </a:r>
            <a:br>
              <a:rPr lang="en-US" dirty="0" smtClean="0"/>
            </a:br>
            <a:r>
              <a:rPr lang="en-US" dirty="0" smtClean="0"/>
              <a:t/>
            </a:r>
            <a:br>
              <a:rPr lang="en-US" dirty="0" smtClean="0"/>
            </a:br>
            <a:r>
              <a:rPr lang="en-US" dirty="0" smtClean="0"/>
              <a:t>Crop yield can also refer to the actual seed generation from the plant. For example, a grain of wheat yielding three new grains of wheat would have a crop yield of 1:3. </a:t>
            </a:r>
            <a:br>
              <a:rPr lang="en-US" dirty="0" smtClean="0"/>
            </a:br>
            <a:r>
              <a:rPr lang="en-US" dirty="0" smtClean="0"/>
              <a:t/>
            </a:r>
            <a:br>
              <a:rPr lang="en-US" dirty="0" smtClean="0"/>
            </a:br>
            <a:r>
              <a:rPr lang="en-US" dirty="0" smtClean="0"/>
              <a:t>It is also referred to as "agricultural output."</a:t>
            </a:r>
            <a:br>
              <a:rPr lang="en-US" dirty="0" smtClean="0"/>
            </a:br>
            <a:endParaRPr lang="en-US" dirty="0" smtClean="0"/>
          </a:p>
          <a:p>
            <a:r>
              <a:rPr lang="en-US" b="1" dirty="0" smtClean="0"/>
              <a:t>BREAKING DOWN 'Crop Yield '</a:t>
            </a:r>
          </a:p>
          <a:p>
            <a:r>
              <a:rPr lang="en-US" dirty="0" smtClean="0"/>
              <a:t>To estimate the crop yield, producers usually count the amount of a given crop harvested in a sample area. The harvested crop is then weighed, and the crop yield of the entire field is extrapolated from the sample. </a:t>
            </a:r>
            <a:br>
              <a:rPr lang="en-US" dirty="0" smtClean="0"/>
            </a:br>
            <a:r>
              <a:rPr lang="en-US" dirty="0" smtClean="0"/>
              <a:t/>
            </a:r>
            <a:br>
              <a:rPr lang="en-US" dirty="0" smtClean="0"/>
            </a:br>
            <a:r>
              <a:rPr lang="en-US" dirty="0" smtClean="0"/>
              <a:t>For example, if a wheat producer counted 30 heads per foot squared, and each head contained 24 seeds, and assuming a 1,000 kernel weight of 35 grams, the crop yield estimate using the standard formula would be: 30 X 24 X 35 X 0.04356 = 1097 kg/acre. And since wheat is 27.215 kg/</a:t>
            </a:r>
            <a:r>
              <a:rPr lang="en-US" dirty="0" err="1" smtClean="0"/>
              <a:t>bu</a:t>
            </a:r>
            <a:r>
              <a:rPr lang="en-US" dirty="0" smtClean="0"/>
              <a:t>, the yield we estimated would be 40 </a:t>
            </a:r>
            <a:r>
              <a:rPr lang="en-US" dirty="0" err="1" smtClean="0"/>
              <a:t>bu</a:t>
            </a:r>
            <a:r>
              <a:rPr lang="en-US" dirty="0" smtClean="0"/>
              <a:t>/ac (1097/27.215). </a:t>
            </a:r>
          </a:p>
          <a:p>
            <a:r>
              <a:rPr lang="en-US" sz="1200" u="none" strike="noStrike" kern="1200" dirty="0" smtClean="0">
                <a:solidFill>
                  <a:schemeClr val="tx1"/>
                </a:solidFill>
                <a:effectLst/>
                <a:latin typeface="+mn-lt"/>
                <a:ea typeface="MS PGothic" panose="020B0600070205080204" pitchFamily="34" charset="-128"/>
                <a:cs typeface="+mn-cs"/>
              </a:rPr>
              <a:t/>
            </a:r>
            <a:br>
              <a:rPr lang="en-US" sz="1200" u="none" strike="noStrike" kern="1200" dirty="0" smtClean="0">
                <a:solidFill>
                  <a:schemeClr val="tx1"/>
                </a:solidFill>
                <a:effectLst/>
                <a:latin typeface="+mn-lt"/>
                <a:ea typeface="MS PGothic" panose="020B0600070205080204" pitchFamily="34" charset="-128"/>
                <a:cs typeface="+mn-cs"/>
              </a:rPr>
            </a:b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26</a:t>
            </a:fld>
            <a:endParaRPr lang="en-US" altLang="en-US" dirty="0"/>
          </a:p>
        </p:txBody>
      </p:sp>
    </p:spTree>
    <p:extLst>
      <p:ext uri="{BB962C8B-B14F-4D97-AF65-F5344CB8AC3E}">
        <p14:creationId xmlns:p14="http://schemas.microsoft.com/office/powerpoint/2010/main" val="4065708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27</a:t>
            </a:fld>
            <a:endParaRPr lang="en-US" altLang="en-US" dirty="0"/>
          </a:p>
        </p:txBody>
      </p:sp>
    </p:spTree>
    <p:extLst>
      <p:ext uri="{BB962C8B-B14F-4D97-AF65-F5344CB8AC3E}">
        <p14:creationId xmlns:p14="http://schemas.microsoft.com/office/powerpoint/2010/main" val="103066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80000"/>
              </a:lnSpc>
            </a:pPr>
            <a:r>
              <a:rPr lang="en-US" sz="2400" smtClean="0">
                <a:ea typeface="ＭＳ Ｐゴシック" pitchFamily="34" charset="-128"/>
              </a:rPr>
              <a:t>Example – should wheat farmer buy a combine or continue to hire a custom harvester?</a:t>
            </a:r>
          </a:p>
          <a:p>
            <a:pPr lvl="1" eaLnBrk="1" hangingPunct="1">
              <a:lnSpc>
                <a:spcPct val="80000"/>
              </a:lnSpc>
            </a:pPr>
            <a:r>
              <a:rPr lang="en-US" sz="2000" smtClean="0">
                <a:ea typeface="ＭＳ Ｐゴシック" pitchFamily="34" charset="-128"/>
              </a:rPr>
              <a:t>Combine fixed costs = $21,270/year</a:t>
            </a:r>
          </a:p>
          <a:p>
            <a:pPr lvl="1" eaLnBrk="1" hangingPunct="1">
              <a:lnSpc>
                <a:spcPct val="80000"/>
              </a:lnSpc>
            </a:pPr>
            <a:r>
              <a:rPr lang="en-US" sz="2000" smtClean="0">
                <a:ea typeface="ＭＳ Ｐゴシック" pitchFamily="34" charset="-128"/>
              </a:rPr>
              <a:t>Variable costs = $8.75/hour</a:t>
            </a:r>
          </a:p>
          <a:p>
            <a:pPr lvl="1" eaLnBrk="1" hangingPunct="1">
              <a:lnSpc>
                <a:spcPct val="80000"/>
              </a:lnSpc>
            </a:pPr>
            <a:r>
              <a:rPr lang="en-US" sz="2000" smtClean="0">
                <a:ea typeface="ＭＳ Ｐゴシック" pitchFamily="34" charset="-128"/>
              </a:rPr>
              <a:t>Custom harvester charges $16/acre</a:t>
            </a:r>
          </a:p>
          <a:p>
            <a:pPr lvl="1" eaLnBrk="1" hangingPunct="1">
              <a:lnSpc>
                <a:spcPct val="80000"/>
              </a:lnSpc>
            </a:pPr>
            <a:r>
              <a:rPr lang="en-US" sz="2000" smtClean="0">
                <a:ea typeface="ＭＳ Ｐゴシック" pitchFamily="34" charset="-128"/>
              </a:rPr>
              <a:t>5 acres harvested/hour</a:t>
            </a:r>
          </a:p>
          <a:p>
            <a:pPr eaLnBrk="1" hangingPunct="1">
              <a:lnSpc>
                <a:spcPct val="80000"/>
              </a:lnSpc>
            </a:pPr>
            <a:r>
              <a:rPr lang="en-US" sz="2400" smtClean="0">
                <a:ea typeface="ＭＳ Ｐゴシック" pitchFamily="34" charset="-128"/>
              </a:rPr>
              <a:t>B/E = $21,270/($16/acre-$1.75/acre) = 1493 acres</a:t>
            </a:r>
          </a:p>
          <a:p>
            <a:pPr eaLnBrk="1" hangingPunct="1">
              <a:lnSpc>
                <a:spcPct val="80000"/>
              </a:lnSpc>
            </a:pPr>
            <a:r>
              <a:rPr lang="en-US" sz="2400" smtClean="0">
                <a:ea typeface="ＭＳ Ｐゴシック" pitchFamily="34" charset="-128"/>
              </a:rPr>
              <a:t>Farmer would need to harvest 1493 acres per year to justify the investment</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a:t>
            </a:fld>
            <a:endParaRPr lang="en-US" altLang="en-US"/>
          </a:p>
        </p:txBody>
      </p:sp>
    </p:spTree>
    <p:extLst>
      <p:ext uri="{BB962C8B-B14F-4D97-AF65-F5344CB8AC3E}">
        <p14:creationId xmlns:p14="http://schemas.microsoft.com/office/powerpoint/2010/main" val="2413097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11</a:t>
            </a:fld>
            <a:endParaRPr lang="en-US" altLang="en-US" dirty="0"/>
          </a:p>
        </p:txBody>
      </p:sp>
    </p:spTree>
    <p:extLst>
      <p:ext uri="{BB962C8B-B14F-4D97-AF65-F5344CB8AC3E}">
        <p14:creationId xmlns:p14="http://schemas.microsoft.com/office/powerpoint/2010/main" val="77199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Flow – </a:t>
            </a:r>
          </a:p>
          <a:p>
            <a:endParaRPr lang="en-US" dirty="0" smtClean="0"/>
          </a:p>
          <a:p>
            <a:r>
              <a:rPr lang="en-US" dirty="0" smtClean="0"/>
              <a:t>Movement of cash into and out of a business</a:t>
            </a:r>
          </a:p>
          <a:p>
            <a:endParaRPr lang="en-US" dirty="0" smtClean="0"/>
          </a:p>
          <a:p>
            <a:r>
              <a:rPr lang="en-US" dirty="0" smtClean="0"/>
              <a:t>Payments to employees and suppliers</a:t>
            </a:r>
          </a:p>
          <a:p>
            <a:endParaRPr lang="en-US" dirty="0" smtClean="0"/>
          </a:p>
          <a:p>
            <a:r>
              <a:rPr lang="en-US" dirty="0" smtClean="0"/>
              <a:t>Collections from customers or cash sales</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12</a:t>
            </a:fld>
            <a:endParaRPr lang="en-US" altLang="en-US" dirty="0"/>
          </a:p>
        </p:txBody>
      </p:sp>
    </p:spTree>
    <p:extLst>
      <p:ext uri="{BB962C8B-B14F-4D97-AF65-F5344CB8AC3E}">
        <p14:creationId xmlns:p14="http://schemas.microsoft.com/office/powerpoint/2010/main" val="296486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Position –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13</a:t>
            </a:fld>
            <a:endParaRPr lang="en-US" altLang="en-US" dirty="0"/>
          </a:p>
        </p:txBody>
      </p:sp>
    </p:spTree>
    <p:extLst>
      <p:ext uri="{BB962C8B-B14F-4D97-AF65-F5344CB8AC3E}">
        <p14:creationId xmlns:p14="http://schemas.microsoft.com/office/powerpoint/2010/main" val="270263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Flow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14</a:t>
            </a:fld>
            <a:endParaRPr lang="en-US" altLang="en-US" dirty="0"/>
          </a:p>
        </p:txBody>
      </p:sp>
    </p:spTree>
    <p:extLst>
      <p:ext uri="{BB962C8B-B14F-4D97-AF65-F5344CB8AC3E}">
        <p14:creationId xmlns:p14="http://schemas.microsoft.com/office/powerpoint/2010/main" val="3471446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Cash Flow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15</a:t>
            </a:fld>
            <a:endParaRPr lang="en-US" altLang="en-US" dirty="0"/>
          </a:p>
        </p:txBody>
      </p:sp>
    </p:spTree>
    <p:extLst>
      <p:ext uri="{BB962C8B-B14F-4D97-AF65-F5344CB8AC3E}">
        <p14:creationId xmlns:p14="http://schemas.microsoft.com/office/powerpoint/2010/main" val="121988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t>
            </a:r>
          </a:p>
          <a:p>
            <a:endParaRPr lang="en-US" dirty="0" smtClean="0"/>
          </a:p>
          <a:p>
            <a:r>
              <a:rPr lang="en-US" dirty="0" smtClean="0"/>
              <a:t>LIQUIDITY –</a:t>
            </a:r>
          </a:p>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16</a:t>
            </a:fld>
            <a:endParaRPr lang="en-US" altLang="en-US" dirty="0"/>
          </a:p>
        </p:txBody>
      </p:sp>
    </p:spTree>
    <p:extLst>
      <p:ext uri="{BB962C8B-B14F-4D97-AF65-F5344CB8AC3E}">
        <p14:creationId xmlns:p14="http://schemas.microsoft.com/office/powerpoint/2010/main" val="74312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17</a:t>
            </a:fld>
            <a:endParaRPr lang="en-US" altLang="en-US" dirty="0"/>
          </a:p>
        </p:txBody>
      </p:sp>
    </p:spTree>
    <p:extLst>
      <p:ext uri="{BB962C8B-B14F-4D97-AF65-F5344CB8AC3E}">
        <p14:creationId xmlns:p14="http://schemas.microsoft.com/office/powerpoint/2010/main" val="732418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dirty="0" smtClean="0"/>
              <a:t>Click icon to add picture</a:t>
            </a:r>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dirty="0" smtClean="0"/>
              <a:t>Click icon to add picture</a:t>
            </a:r>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dirty="0" smtClean="0"/>
              <a:t>Click icon to add picture</a:t>
            </a:r>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dirty="0" smtClean="0"/>
              <a:t>Click icon to add picture</a:t>
            </a:r>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dirty="0" smtClean="0"/>
              <a:t>Click icon to add picture</a:t>
            </a:r>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dirty="0" smtClean="0"/>
              <a:t>Click icon to add picture</a:t>
            </a:r>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October 15, 2017</a:t>
            </a:fld>
            <a:endParaRPr lang="en-US" altLang="en-US" dirty="0"/>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dirty="0"/>
          </a:p>
        </p:txBody>
      </p:sp>
      <p:sp>
        <p:nvSpPr>
          <p:cNvPr id="9"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October 15, 2017</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October 15, 2017</a:t>
            </a:fld>
            <a:endParaRPr lang="en-US" altLang="en-US" dirty="0"/>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dirty="0"/>
          </a:p>
        </p:txBody>
      </p:sp>
      <p:sp>
        <p:nvSpPr>
          <p:cNvPr id="11" name="Footer Placeholder 12"/>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October 15, 2017</a:t>
            </a:fld>
            <a:endParaRPr lang="en-US" altLang="en-US" dirty="0"/>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dirty="0"/>
          </a:p>
        </p:txBody>
      </p:sp>
      <p:sp>
        <p:nvSpPr>
          <p:cNvPr id="9" name="Footer Placeholder 8"/>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October 15, 2017</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dirty="0"/>
          </a:p>
        </p:txBody>
      </p:sp>
      <p:sp>
        <p:nvSpPr>
          <p:cNvPr id="7" name="Footer Placeholder 9"/>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October 15, 2017</a:t>
            </a:fld>
            <a:endParaRPr lang="en-US" altLang="en-US" dirty="0"/>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dirty="0"/>
          </a:p>
        </p:txBody>
      </p:sp>
      <p:sp>
        <p:nvSpPr>
          <p:cNvPr id="10" name="Footer Placeholder 10"/>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October 15, 2017</a:t>
            </a:fld>
            <a:endParaRPr lang="en-US" altLang="en-US" dirty="0"/>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dirty="0"/>
          </a:p>
        </p:txBody>
      </p:sp>
      <p:sp>
        <p:nvSpPr>
          <p:cNvPr id="4" name="Footer Placeholder 5"/>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Blank Layout No Ta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dirty="0"/>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October 15, 2017</a:t>
            </a:fld>
            <a:endParaRPr lang="en-US" altLang="en-US" dirty="0"/>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dirty="0"/>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October 15, 2017</a:t>
            </a:fld>
            <a:endParaRPr lang="en-US" altLang="en-US" dirty="0"/>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dirty="0"/>
          </a:p>
        </p:txBody>
      </p:sp>
      <p:sp>
        <p:nvSpPr>
          <p:cNvPr id="7" name="Footer Placeholder 8"/>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October 15, 2017</a:t>
            </a:fld>
            <a:endParaRPr lang="en-US" altLang="en-US" dirty="0"/>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dirty="0"/>
          </a:p>
        </p:txBody>
      </p:sp>
      <p:sp>
        <p:nvSpPr>
          <p:cNvPr id="10" name="Footer Placeholder 11"/>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dirty="0" smtClean="0"/>
              <a:t>Click icon to add picture</a:t>
            </a:r>
            <a:endParaRPr lang="en-US" noProof="0" dirty="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dirty="0" smtClean="0"/>
              <a:t>Click icon to add picture</a:t>
            </a:r>
            <a:endParaRPr lang="en-US" noProof="0" dirty="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October 15, 2017</a:t>
            </a:fld>
            <a:endParaRPr lang="en-US" altLang="en-US" dirty="0"/>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dirty="0"/>
          </a:p>
        </p:txBody>
      </p:sp>
      <p:sp>
        <p:nvSpPr>
          <p:cNvPr id="9" name="Footer Placeholder 11"/>
          <p:cNvSpPr>
            <a:spLocks noGrp="1"/>
          </p:cNvSpPr>
          <p:nvPr>
            <p:ph type="ftr" sz="quarter" idx="14"/>
          </p:nvPr>
        </p:nvSpPr>
        <p:spPr/>
        <p:txBody>
          <a:bodyPr/>
          <a:lstStyle>
            <a:lvl1pPr>
              <a:defRPr/>
            </a:lvl1pPr>
          </a:lstStyle>
          <a:p>
            <a:pPr>
              <a:defRPr/>
            </a:pPr>
            <a:endParaRPr lang="en-US" dirty="0"/>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dirty="0" smtClean="0"/>
              <a:t>Click icon to add picture</a:t>
            </a:r>
            <a:endParaRPr lang="en-US" noProof="0" dirty="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October 15, 2017</a:t>
            </a:fld>
            <a:endParaRPr lang="en-US" altLang="en-US" dirty="0"/>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dirty="0"/>
          </a:p>
        </p:txBody>
      </p:sp>
      <p:sp>
        <p:nvSpPr>
          <p:cNvPr id="6"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October 15, 2017</a:t>
            </a:fld>
            <a:endParaRPr lang="en-US" altLang="en-US" dirty="0"/>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dirty="0"/>
          </a:p>
        </p:txBody>
      </p:sp>
      <p:sp>
        <p:nvSpPr>
          <p:cNvPr id="5" name="Footer Placeholder 6"/>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October 15, 2017</a:t>
            </a:fld>
            <a:endParaRPr lang="en-US" altLang="en-US" dirty="0"/>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dirty="0"/>
          </a:p>
        </p:txBody>
      </p:sp>
      <p:sp>
        <p:nvSpPr>
          <p:cNvPr id="6" name="Footer Placeholder 7"/>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October 15, 2017</a:t>
            </a:fld>
            <a:endParaRPr lang="en-US" altLang="en-US" dirty="0"/>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dirty="0"/>
          </a:p>
        </p:txBody>
      </p:sp>
      <p:sp>
        <p:nvSpPr>
          <p:cNvPr id="7" name="Footer Placeholder 10"/>
          <p:cNvSpPr>
            <a:spLocks noGrp="1"/>
          </p:cNvSpPr>
          <p:nvPr>
            <p:ph type="ftr" sz="quarter" idx="12"/>
          </p:nvPr>
        </p:nvSpPr>
        <p:spPr/>
        <p:txBody>
          <a:bodyPr/>
          <a:lstStyle>
            <a:lvl1pPr>
              <a:defRPr/>
            </a:lvl1pPr>
          </a:lstStyle>
          <a:p>
            <a:pPr>
              <a:defRPr/>
            </a:pPr>
            <a:endParaRPr lang="en-US" dirty="0"/>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dirty="0" smtClean="0"/>
              <a:t>Click icon to add picture</a:t>
            </a:r>
            <a:endParaRPr lang="en-US" noProof="0" dirty="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October 15, 2017</a:t>
            </a:fld>
            <a:endParaRPr lang="en-US" altLang="en-US" dirty="0"/>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dirty="0"/>
          </a:p>
        </p:txBody>
      </p:sp>
      <p:sp>
        <p:nvSpPr>
          <p:cNvPr id="7" name="Footer Placeholder 7"/>
          <p:cNvSpPr>
            <a:spLocks noGrp="1"/>
          </p:cNvSpPr>
          <p:nvPr>
            <p:ph type="ftr" sz="quarter" idx="13"/>
          </p:nvPr>
        </p:nvSpPr>
        <p:spPr/>
        <p:txBody>
          <a:bodyPr/>
          <a:lstStyle>
            <a:lvl1pPr>
              <a:defRPr/>
            </a:lvl1pPr>
          </a:lstStyle>
          <a:p>
            <a:pPr>
              <a:defRPr/>
            </a:pPr>
            <a:endParaRPr lang="en-US" dirty="0"/>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dirty="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dirty="0"/>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October 15, 2017</a:t>
            </a:fld>
            <a:endParaRPr lang="en-US" altLang="en-US" dirty="0"/>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dirty="0"/>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AREC 213</a:t>
            </a:r>
          </a:p>
          <a:p>
            <a:pPr marL="0" indent="0" algn="ctr">
              <a:buNone/>
            </a:pPr>
            <a:r>
              <a:rPr lang="en-US" sz="4800" dirty="0" smtClean="0"/>
              <a:t>Lecture 8: Financial and Accounting</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15,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dirty="0"/>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a:t>Importance of Financial Statements</a:t>
            </a:r>
          </a:p>
          <a:p>
            <a:pPr>
              <a:buFont typeface="Wingdings" panose="05000000000000000000" pitchFamily="2" charset="2"/>
              <a:buChar char="§"/>
            </a:pPr>
            <a:r>
              <a:rPr lang="en-US" sz="1800" dirty="0"/>
              <a:t>To assess whether its financial objectives are being met, firms rely heavily on analysis of financial statements.</a:t>
            </a:r>
          </a:p>
          <a:p>
            <a:pPr>
              <a:buFont typeface="Wingdings" panose="05000000000000000000" pitchFamily="2" charset="2"/>
              <a:buChar char="§"/>
            </a:pPr>
            <a:r>
              <a:rPr lang="en-US" sz="1800" dirty="0"/>
              <a:t>A financial statement is a written report that quantitatively describes a firm’s financial health.  </a:t>
            </a:r>
          </a:p>
          <a:p>
            <a:pPr>
              <a:buFont typeface="Wingdings" panose="05000000000000000000" pitchFamily="2" charset="2"/>
              <a:buChar char="§"/>
            </a:pPr>
            <a:r>
              <a:rPr lang="en-US" sz="1800" dirty="0"/>
              <a:t>The income statement, the balance sheet, and the statement of cash flows are the financial statements entrepreneurs use most commonly.</a:t>
            </a:r>
          </a:p>
          <a:p>
            <a:pPr marL="0" indent="0">
              <a:buNone/>
            </a:pPr>
            <a:endParaRPr lang="en-US" sz="18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val="9406353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1800" b="1" dirty="0" smtClean="0"/>
              <a:t>Forecasts</a:t>
            </a:r>
          </a:p>
          <a:p>
            <a:pPr>
              <a:buFont typeface="Wingdings" panose="05000000000000000000" pitchFamily="2" charset="2"/>
              <a:buChar char="§"/>
            </a:pPr>
            <a:r>
              <a:rPr lang="en-US" sz="1800" dirty="0" smtClean="0"/>
              <a:t>Are an estimate of a firm’s future income and expenses, based on past performance, its current circumstances, and its future plans.</a:t>
            </a:r>
          </a:p>
          <a:p>
            <a:pPr>
              <a:buFont typeface="Wingdings" panose="05000000000000000000" pitchFamily="2" charset="2"/>
              <a:buChar char="§"/>
            </a:pPr>
            <a:r>
              <a:rPr lang="en-US" sz="1800" dirty="0"/>
              <a:t>New ventures typically base their forecasts on an estimate of sales and then on industry averages or the experiences of similar start-ups regarding the cost of goods sold and other expenses.</a:t>
            </a:r>
          </a:p>
          <a:p>
            <a:pPr marL="0" indent="0">
              <a:buNone/>
            </a:pPr>
            <a:r>
              <a:rPr lang="en-US" sz="1800" b="1" dirty="0"/>
              <a:t>Budgets</a:t>
            </a:r>
          </a:p>
          <a:p>
            <a:pPr>
              <a:buFont typeface="Wingdings" panose="05000000000000000000" pitchFamily="2" charset="2"/>
              <a:buChar char="§"/>
            </a:pPr>
            <a:r>
              <a:rPr lang="en-US" sz="1800" dirty="0"/>
              <a:t>Are itemized forecasts of a company’s income, expenses, and capital needs and are also an important tool for financial planning and control.</a:t>
            </a:r>
          </a:p>
          <a:p>
            <a:pPr>
              <a:buFont typeface="Wingdings" panose="05000000000000000000" pitchFamily="2" charset="2"/>
              <a:buChar char="§"/>
            </a:pPr>
            <a:endParaRPr lang="en-US" sz="1800" dirty="0" smtClean="0"/>
          </a:p>
          <a:p>
            <a:pPr marL="0" indent="0">
              <a:buNone/>
            </a:pPr>
            <a:endParaRPr lang="en-US" sz="18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spTree>
    <p:extLst>
      <p:ext uri="{BB962C8B-B14F-4D97-AF65-F5344CB8AC3E}">
        <p14:creationId xmlns:p14="http://schemas.microsoft.com/office/powerpoint/2010/main" val="377002045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a:xfrm>
            <a:off x="609600" y="1740310"/>
            <a:ext cx="10972800" cy="3974690"/>
          </a:xfrm>
        </p:spPr>
        <p:txBody>
          <a:bodyPr/>
          <a:lstStyle/>
          <a:p>
            <a:pPr marL="0" indent="0" algn="ctr">
              <a:buNone/>
            </a:pPr>
            <a:endParaRPr lang="en-US" sz="4800" dirty="0"/>
          </a:p>
          <a:p>
            <a:pPr marL="0" indent="0" algn="ctr">
              <a:buNone/>
            </a:pPr>
            <a:r>
              <a:rPr lang="en-US" sz="4800" dirty="0" smtClean="0"/>
              <a:t>Cash Flow</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15,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11</a:t>
            </a:fld>
            <a:endParaRPr lang="en-US" altLang="en-US" dirty="0"/>
          </a:p>
        </p:txBody>
      </p:sp>
    </p:spTree>
    <p:extLst>
      <p:ext uri="{BB962C8B-B14F-4D97-AF65-F5344CB8AC3E}">
        <p14:creationId xmlns:p14="http://schemas.microsoft.com/office/powerpoint/2010/main" val="10771339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What </a:t>
            </a:r>
            <a:r>
              <a:rPr lang="en-US" sz="2000" b="1" dirty="0" smtClean="0"/>
              <a:t>is Cash</a:t>
            </a:r>
            <a:endParaRPr lang="en-US" sz="2000" b="1" dirty="0"/>
          </a:p>
          <a:p>
            <a:pPr>
              <a:buFont typeface="Wingdings" panose="05000000000000000000" pitchFamily="2" charset="2"/>
              <a:buChar char="§"/>
            </a:pPr>
            <a:r>
              <a:rPr lang="en-US" sz="2000" dirty="0"/>
              <a:t>Cash – Money on-hand, ready to use in your business.</a:t>
            </a:r>
          </a:p>
          <a:p>
            <a:pPr>
              <a:buFont typeface="Wingdings" panose="05000000000000000000" pitchFamily="2" charset="2"/>
              <a:buChar char="§"/>
            </a:pPr>
            <a:r>
              <a:rPr lang="en-US" sz="2000" dirty="0"/>
              <a:t>Money in the bank</a:t>
            </a:r>
          </a:p>
          <a:p>
            <a:pPr>
              <a:buFont typeface="Wingdings" panose="05000000000000000000" pitchFamily="2" charset="2"/>
              <a:buChar char="§"/>
            </a:pPr>
            <a:r>
              <a:rPr lang="en-US" sz="2000" dirty="0"/>
              <a:t>Checks received</a:t>
            </a:r>
          </a:p>
          <a:p>
            <a:pPr>
              <a:buFont typeface="Wingdings" panose="05000000000000000000" pitchFamily="2" charset="2"/>
              <a:buChar char="§"/>
            </a:pPr>
            <a:r>
              <a:rPr lang="en-US" sz="2000" dirty="0"/>
              <a:t>Bank cards processed</a:t>
            </a:r>
          </a:p>
          <a:p>
            <a:pPr>
              <a:buFont typeface="Wingdings" panose="05000000000000000000" pitchFamily="2" charset="2"/>
              <a:buChar char="§"/>
            </a:pPr>
            <a:r>
              <a:rPr lang="en-US" sz="2000" dirty="0"/>
              <a:t>Marketable securities, sometimes referred to as cash equivalents. </a:t>
            </a:r>
          </a:p>
          <a:p>
            <a:pPr marL="0" indent="0">
              <a:buNone/>
            </a:pPr>
            <a:r>
              <a:rPr lang="en-US" sz="2000" b="1" dirty="0"/>
              <a:t>Cash is King!</a:t>
            </a:r>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pic>
        <p:nvPicPr>
          <p:cNvPr id="1026" name="Picture 2" descr="Image result for king of england fu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7362" y="3793825"/>
            <a:ext cx="3629025" cy="2052668"/>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1825" y="686404"/>
            <a:ext cx="3141443" cy="2788031"/>
          </a:xfrm>
          <a:prstGeom prst="rect">
            <a:avLst/>
          </a:prstGeom>
        </p:spPr>
      </p:pic>
    </p:spTree>
    <p:extLst>
      <p:ext uri="{BB962C8B-B14F-4D97-AF65-F5344CB8AC3E}">
        <p14:creationId xmlns:p14="http://schemas.microsoft.com/office/powerpoint/2010/main" val="88721525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a:t>
            </a:r>
            <a:endParaRPr lang="en-US" sz="2000" b="1" dirty="0"/>
          </a:p>
          <a:p>
            <a:pPr>
              <a:buFont typeface="Wingdings" panose="05000000000000000000" pitchFamily="2" charset="2"/>
              <a:buChar char="§"/>
            </a:pPr>
            <a:r>
              <a:rPr lang="en-US" sz="2000" dirty="0"/>
              <a:t>Movement of cash into and out of a business</a:t>
            </a:r>
          </a:p>
          <a:p>
            <a:pPr>
              <a:buFont typeface="Wingdings" panose="05000000000000000000" pitchFamily="2" charset="2"/>
              <a:buChar char="§"/>
            </a:pPr>
            <a:r>
              <a:rPr lang="en-US" sz="2000" dirty="0"/>
              <a:t>Payments to employees and suppliers</a:t>
            </a:r>
          </a:p>
          <a:p>
            <a:pPr>
              <a:buFont typeface="Wingdings" panose="05000000000000000000" pitchFamily="2" charset="2"/>
              <a:buChar char="§"/>
            </a:pPr>
            <a:r>
              <a:rPr lang="en-US" sz="2000" dirty="0"/>
              <a:t>Collections from customers or cash </a:t>
            </a:r>
            <a:r>
              <a:rPr lang="en-US" sz="2000" dirty="0" smtClean="0"/>
              <a:t>sales</a:t>
            </a:r>
          </a:p>
          <a:p>
            <a:pPr marL="0" indent="0">
              <a:buNone/>
            </a:pPr>
            <a:r>
              <a:rPr lang="en-US" sz="2000" b="1" dirty="0"/>
              <a:t>Cash Position </a:t>
            </a:r>
            <a:endParaRPr lang="en-US" sz="2000" b="1" dirty="0" smtClean="0"/>
          </a:p>
          <a:p>
            <a:pPr>
              <a:buFont typeface="Wingdings" panose="05000000000000000000" pitchFamily="2" charset="2"/>
              <a:buChar char="§"/>
            </a:pPr>
            <a:r>
              <a:rPr lang="en-US" sz="2000" dirty="0"/>
              <a:t>The </a:t>
            </a:r>
            <a:r>
              <a:rPr lang="en-US" sz="2000" dirty="0" smtClean="0"/>
              <a:t>amount </a:t>
            </a:r>
            <a:r>
              <a:rPr lang="en-US" sz="2000" dirty="0"/>
              <a:t>of cash and liquid investments a company has in the bank </a:t>
            </a:r>
            <a:r>
              <a:rPr lang="en-US" sz="2000" dirty="0" smtClean="0"/>
              <a:t>at any given point in time </a:t>
            </a:r>
            <a:endParaRPr lang="en-US" sz="2000" dirty="0"/>
          </a:p>
          <a:p>
            <a:pPr marL="0" indent="0">
              <a:buNone/>
            </a:pPr>
            <a:r>
              <a:rPr lang="en-US" sz="2000" dirty="0"/>
              <a:t>Even for a Small Business Cash Flow can be global </a:t>
            </a:r>
          </a:p>
          <a:p>
            <a:pPr>
              <a:buFont typeface="Wingdings" panose="05000000000000000000" pitchFamily="2" charset="2"/>
              <a:buChar char="§"/>
            </a:pPr>
            <a:endParaRPr lang="en-US" sz="2000" b="1" dirty="0" smtClean="0"/>
          </a:p>
          <a:p>
            <a:pPr>
              <a:buFont typeface="Wingdings" panose="05000000000000000000" pitchFamily="2" charset="2"/>
              <a:buChar char="§"/>
            </a:pPr>
            <a:endParaRPr lang="en-US" sz="2000" b="1"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smtClean="0"/>
          </a:p>
          <a:p>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3"/>
          <a:stretch>
            <a:fillRect/>
          </a:stretch>
        </p:blipFill>
        <p:spPr>
          <a:xfrm>
            <a:off x="7133661" y="800100"/>
            <a:ext cx="3842878" cy="3873499"/>
          </a:xfrm>
          <a:prstGeom prst="rect">
            <a:avLst/>
          </a:prstGeom>
        </p:spPr>
      </p:pic>
    </p:spTree>
    <p:extLst>
      <p:ext uri="{BB962C8B-B14F-4D97-AF65-F5344CB8AC3E}">
        <p14:creationId xmlns:p14="http://schemas.microsoft.com/office/powerpoint/2010/main" val="243680714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In Flow </a:t>
            </a:r>
            <a:endParaRPr lang="en-US" sz="2000" b="1" dirty="0"/>
          </a:p>
          <a:p>
            <a:pPr>
              <a:buFont typeface="Wingdings" panose="05000000000000000000" pitchFamily="2" charset="2"/>
              <a:buChar char="§"/>
            </a:pPr>
            <a:r>
              <a:rPr lang="en-US" sz="2000" dirty="0"/>
              <a:t>Positive Stream of CASH comes from </a:t>
            </a:r>
          </a:p>
          <a:p>
            <a:pPr lvl="1">
              <a:buFont typeface="Wingdings" panose="05000000000000000000" pitchFamily="2" charset="2"/>
              <a:buChar char="§"/>
            </a:pPr>
            <a:r>
              <a:rPr lang="en-US" sz="1600" dirty="0"/>
              <a:t>Operations</a:t>
            </a:r>
          </a:p>
          <a:p>
            <a:pPr lvl="1">
              <a:buFont typeface="Wingdings" panose="05000000000000000000" pitchFamily="2" charset="2"/>
              <a:buChar char="§"/>
            </a:pPr>
            <a:r>
              <a:rPr lang="en-US" sz="1600" dirty="0"/>
              <a:t>Financing</a:t>
            </a:r>
          </a:p>
          <a:p>
            <a:pPr lvl="1">
              <a:buFont typeface="Wingdings" panose="05000000000000000000" pitchFamily="2" charset="2"/>
              <a:buChar char="§"/>
            </a:pPr>
            <a:r>
              <a:rPr lang="en-US" sz="1600" dirty="0"/>
              <a:t>Investing</a:t>
            </a:r>
          </a:p>
          <a:p>
            <a:pPr marL="0" indent="0">
              <a:buNone/>
            </a:pPr>
            <a:endParaRPr lang="en-US" sz="2000" dirty="0" smtClean="0"/>
          </a:p>
          <a:p>
            <a:pPr marL="0" indent="0">
              <a:buNone/>
            </a:pPr>
            <a:r>
              <a:rPr lang="en-US" sz="2000" b="1" dirty="0"/>
              <a:t>Cash </a:t>
            </a:r>
            <a:r>
              <a:rPr lang="en-US" sz="2000" b="1" dirty="0" smtClean="0"/>
              <a:t>Out Flow </a:t>
            </a:r>
            <a:endParaRPr lang="en-US" sz="2000" b="1" dirty="0"/>
          </a:p>
          <a:p>
            <a:pPr>
              <a:buFont typeface="Wingdings" panose="05000000000000000000" pitchFamily="2" charset="2"/>
              <a:buChar char="§"/>
            </a:pPr>
            <a:r>
              <a:rPr lang="en-US" sz="2000" dirty="0"/>
              <a:t>Negative stream of cash comes </a:t>
            </a:r>
            <a:r>
              <a:rPr lang="en-US" sz="2000" dirty="0" smtClean="0"/>
              <a:t>from</a:t>
            </a:r>
            <a:endParaRPr lang="en-US" sz="2000" dirty="0"/>
          </a:p>
          <a:p>
            <a:pPr lvl="1">
              <a:buFont typeface="Wingdings" panose="05000000000000000000" pitchFamily="2" charset="2"/>
              <a:buChar char="§"/>
            </a:pPr>
            <a:r>
              <a:rPr lang="en-US" sz="1600" dirty="0"/>
              <a:t>Operations</a:t>
            </a:r>
          </a:p>
          <a:p>
            <a:pPr lvl="1">
              <a:buFont typeface="Wingdings" panose="05000000000000000000" pitchFamily="2" charset="2"/>
              <a:buChar char="§"/>
            </a:pPr>
            <a:r>
              <a:rPr lang="en-US" sz="1600" dirty="0"/>
              <a:t>Financing</a:t>
            </a:r>
          </a:p>
          <a:p>
            <a:pPr lvl="1">
              <a:buFont typeface="Wingdings" panose="05000000000000000000" pitchFamily="2" charset="2"/>
              <a:buChar char="§"/>
            </a:pPr>
            <a:r>
              <a:rPr lang="en-US" sz="1600" dirty="0"/>
              <a:t>Investing	 </a:t>
            </a:r>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8389426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Cycle </a:t>
            </a:r>
            <a:endParaRPr lang="en-US" sz="2000" b="1" dirty="0"/>
          </a:p>
          <a:p>
            <a:pPr>
              <a:buFont typeface="Wingdings" panose="05000000000000000000" pitchFamily="2" charset="2"/>
              <a:buChar char="§"/>
            </a:pPr>
            <a:r>
              <a:rPr lang="en-US" sz="2000" dirty="0"/>
              <a:t>Time it takes to put cash to use and convert back to cash.</a:t>
            </a:r>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76064" y="948883"/>
            <a:ext cx="4133850" cy="3276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4143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Initial </a:t>
            </a:r>
            <a:r>
              <a:rPr lang="en-US" sz="2000" b="1" dirty="0"/>
              <a:t>Investment </a:t>
            </a:r>
          </a:p>
          <a:p>
            <a:pPr>
              <a:buFont typeface="Wingdings" panose="05000000000000000000" pitchFamily="2" charset="2"/>
              <a:buChar char="§"/>
            </a:pPr>
            <a:r>
              <a:rPr lang="en-US" sz="2000" dirty="0"/>
              <a:t>Amount of money being spent to start your business. Usually a negative number</a:t>
            </a:r>
          </a:p>
          <a:p>
            <a:pPr marL="0" indent="0">
              <a:buNone/>
            </a:pPr>
            <a:r>
              <a:rPr lang="en-US" sz="2000" b="1" dirty="0"/>
              <a:t>Burn Rate </a:t>
            </a:r>
            <a:endParaRPr lang="en-US" sz="2000" b="1" dirty="0" smtClean="0"/>
          </a:p>
          <a:p>
            <a:pPr>
              <a:buFont typeface="Wingdings" panose="05000000000000000000" pitchFamily="2" charset="2"/>
              <a:buChar char="§"/>
            </a:pPr>
            <a:r>
              <a:rPr lang="en-US" sz="2000" dirty="0"/>
              <a:t>The amount of cash which is consumed by a business operating at a loss (start up operations</a:t>
            </a:r>
            <a:r>
              <a:rPr lang="en-US" sz="2000" dirty="0" smtClean="0"/>
              <a:t>).</a:t>
            </a:r>
            <a:endParaRPr lang="en-US" sz="2000" b="1" dirty="0" smtClean="0"/>
          </a:p>
          <a:p>
            <a:pPr marL="0" indent="0">
              <a:buNone/>
            </a:pPr>
            <a:endParaRPr lang="en-US" sz="2000" b="1" dirty="0" smtClean="0"/>
          </a:p>
          <a:p>
            <a:pPr marL="0" indent="0">
              <a:buNone/>
            </a:pPr>
            <a:endParaRPr lang="en-US" sz="2000" b="1"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4320515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Example</a:t>
            </a:r>
          </a:p>
          <a:p>
            <a:pPr>
              <a:buFont typeface="Wingdings" panose="05000000000000000000" pitchFamily="2" charset="2"/>
              <a:buChar char="§"/>
            </a:pPr>
            <a:r>
              <a:rPr lang="en-US" sz="2000" dirty="0"/>
              <a:t>You finish college and go to work in a </a:t>
            </a:r>
            <a:r>
              <a:rPr lang="en-US" sz="2000" dirty="0" smtClean="0"/>
              <a:t>nursery, </a:t>
            </a:r>
            <a:r>
              <a:rPr lang="en-US" sz="2000" dirty="0"/>
              <a:t>starting salary $2000 per month, beginning January </a:t>
            </a:r>
            <a:r>
              <a:rPr lang="en-US" sz="2000" dirty="0" smtClean="0"/>
              <a:t>1</a:t>
            </a:r>
            <a:r>
              <a:rPr lang="en-US" sz="2000" baseline="30000" dirty="0" smtClean="0"/>
              <a:t>st</a:t>
            </a:r>
            <a:endParaRPr lang="en-US" sz="2000" dirty="0"/>
          </a:p>
          <a:p>
            <a:pPr>
              <a:buFont typeface="Wingdings" panose="05000000000000000000" pitchFamily="2" charset="2"/>
              <a:buChar char="§"/>
            </a:pPr>
            <a:r>
              <a:rPr lang="en-US" sz="2000" dirty="0" smtClean="0"/>
              <a:t>You </a:t>
            </a:r>
            <a:r>
              <a:rPr lang="en-US" sz="2000" dirty="0"/>
              <a:t>live at home, mom and dad pay all the bills and even loan you their extra car to </a:t>
            </a:r>
            <a:r>
              <a:rPr lang="en-US" sz="2000" dirty="0" smtClean="0"/>
              <a:t>use </a:t>
            </a:r>
          </a:p>
          <a:p>
            <a:pPr>
              <a:buFont typeface="Wingdings" panose="05000000000000000000" pitchFamily="2" charset="2"/>
              <a:buChar char="§"/>
            </a:pPr>
            <a:r>
              <a:rPr lang="en-US" sz="2000" dirty="0" smtClean="0"/>
              <a:t>You decide to move </a:t>
            </a:r>
            <a:r>
              <a:rPr lang="en-US" sz="2000" dirty="0"/>
              <a:t>out February 1st.</a:t>
            </a:r>
          </a:p>
          <a:p>
            <a:pPr marL="0" indent="0">
              <a:buNone/>
            </a:pPr>
            <a:endParaRPr lang="en-US" sz="2000" b="1" dirty="0" smtClean="0"/>
          </a:p>
          <a:p>
            <a:pPr marL="0" indent="0">
              <a:buNone/>
            </a:pPr>
            <a:endParaRPr lang="en-US" sz="2000" b="1"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41727509"/>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Example</a:t>
            </a:r>
          </a:p>
          <a:p>
            <a:pPr marL="0" indent="0">
              <a:buNone/>
            </a:pPr>
            <a:r>
              <a:rPr lang="en-US" sz="2000" dirty="0"/>
              <a:t>Now </a:t>
            </a:r>
            <a:r>
              <a:rPr lang="en-US" sz="2000" dirty="0" smtClean="0"/>
              <a:t>What</a:t>
            </a:r>
            <a:r>
              <a:rPr lang="en-US" sz="2000" dirty="0"/>
              <a:t> </a:t>
            </a:r>
            <a:r>
              <a:rPr lang="en-US" sz="2000" dirty="0" smtClean="0"/>
              <a:t>Happens?</a:t>
            </a:r>
            <a:endParaRPr lang="en-US" sz="2000" dirty="0"/>
          </a:p>
          <a:p>
            <a:pPr>
              <a:buFont typeface="Wingdings" panose="05000000000000000000" pitchFamily="2" charset="2"/>
              <a:buChar char="§"/>
            </a:pPr>
            <a:r>
              <a:rPr lang="en-US" sz="2000" dirty="0" smtClean="0"/>
              <a:t>It’s </a:t>
            </a:r>
            <a:r>
              <a:rPr lang="en-US" sz="2000" dirty="0"/>
              <a:t>February 1st and </a:t>
            </a:r>
            <a:r>
              <a:rPr lang="en-US" sz="2000" dirty="0" smtClean="0"/>
              <a:t>you </a:t>
            </a:r>
            <a:r>
              <a:rPr lang="en-US" sz="2000" dirty="0"/>
              <a:t>have direct deposit into your </a:t>
            </a:r>
            <a:r>
              <a:rPr lang="en-US" sz="2000" dirty="0" smtClean="0"/>
              <a:t>account</a:t>
            </a:r>
          </a:p>
          <a:p>
            <a:pPr>
              <a:buFont typeface="Wingdings" panose="05000000000000000000" pitchFamily="2" charset="2"/>
              <a:buChar char="§"/>
            </a:pPr>
            <a:r>
              <a:rPr lang="en-US" sz="2000" dirty="0" smtClean="0"/>
              <a:t>You </a:t>
            </a:r>
            <a:r>
              <a:rPr lang="en-US" sz="2000" dirty="0"/>
              <a:t>have $</a:t>
            </a:r>
            <a:r>
              <a:rPr lang="en-US" sz="2000" dirty="0" smtClean="0"/>
              <a:t>2000 (</a:t>
            </a:r>
            <a:r>
              <a:rPr lang="en-US" sz="2000" dirty="0"/>
              <a:t>Cash </a:t>
            </a:r>
            <a:r>
              <a:rPr lang="en-US" sz="2000" dirty="0" smtClean="0"/>
              <a:t>Inflow) </a:t>
            </a:r>
            <a:r>
              <a:rPr lang="en-US" sz="2000" dirty="0"/>
              <a:t>to spend, CORRECT</a:t>
            </a:r>
            <a:r>
              <a:rPr lang="en-US" sz="2000" dirty="0" smtClean="0"/>
              <a:t>? </a:t>
            </a:r>
          </a:p>
          <a:p>
            <a:pPr>
              <a:buFont typeface="Wingdings" panose="05000000000000000000" pitchFamily="2" charset="2"/>
              <a:buChar char="§"/>
            </a:pPr>
            <a:r>
              <a:rPr lang="en-US" sz="2000" dirty="0" smtClean="0"/>
              <a:t>No, </a:t>
            </a:r>
            <a:r>
              <a:rPr lang="en-US" sz="2000" dirty="0"/>
              <a:t>Your uncle </a:t>
            </a:r>
            <a:r>
              <a:rPr lang="en-US" sz="2000" dirty="0" smtClean="0"/>
              <a:t>Sam </a:t>
            </a:r>
            <a:r>
              <a:rPr lang="en-US" sz="2000" dirty="0"/>
              <a:t>took his share first, </a:t>
            </a:r>
            <a:r>
              <a:rPr lang="en-US" sz="2000" dirty="0" smtClean="0"/>
              <a:t>$600 (Cash Outflow)</a:t>
            </a:r>
          </a:p>
          <a:p>
            <a:pPr>
              <a:buFont typeface="Wingdings" panose="05000000000000000000" pitchFamily="2" charset="2"/>
              <a:buChar char="§"/>
            </a:pPr>
            <a:r>
              <a:rPr lang="en-US" sz="2000" dirty="0" smtClean="0"/>
              <a:t>What </a:t>
            </a:r>
            <a:r>
              <a:rPr lang="en-US" sz="2000" dirty="0"/>
              <a:t>is your cash position as of the morning of February 1st </a:t>
            </a:r>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6323956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smtClean="0"/>
              <a:t>Financial Management</a:t>
            </a:r>
          </a:p>
          <a:p>
            <a:pPr marL="0" indent="0">
              <a:buNone/>
            </a:pPr>
            <a:r>
              <a:rPr lang="en-US" sz="2000" dirty="0"/>
              <a:t>Financial management deals with two things: raising money and managing a company’s finances in a way that achieves the highest rate of </a:t>
            </a:r>
            <a:r>
              <a:rPr lang="en-US" sz="2000" dirty="0" smtClean="0"/>
              <a:t>return</a:t>
            </a:r>
          </a:p>
          <a:p>
            <a:pPr marL="0" indent="0">
              <a:buNone/>
            </a:pPr>
            <a:r>
              <a:rPr lang="en-US" sz="2000" dirty="0" smtClean="0"/>
              <a:t/>
            </a:r>
            <a:br>
              <a:rPr lang="en-US" sz="2000" dirty="0" smtClean="0"/>
            </a:br>
            <a:r>
              <a:rPr lang="en-US" sz="2000" dirty="0" smtClean="0"/>
              <a:t>This Lecture Focuses Mostly on</a:t>
            </a:r>
          </a:p>
          <a:p>
            <a:pPr>
              <a:buFont typeface="Wingdings" panose="05000000000000000000" pitchFamily="2" charset="2"/>
              <a:buChar char="§"/>
            </a:pPr>
            <a:r>
              <a:rPr lang="en-US" sz="2000" dirty="0"/>
              <a:t>How a new venture tracks its financial progress through preparing, analyzing, and maintaining past financial </a:t>
            </a:r>
            <a:r>
              <a:rPr lang="en-US" sz="2000" dirty="0" smtClean="0"/>
              <a:t>statements.</a:t>
            </a:r>
          </a:p>
          <a:p>
            <a:pPr>
              <a:buFont typeface="Wingdings" panose="05000000000000000000" pitchFamily="2" charset="2"/>
              <a:buChar char="§"/>
            </a:pPr>
            <a:r>
              <a:rPr lang="en-US" sz="2000" dirty="0" smtClean="0"/>
              <a:t>How </a:t>
            </a:r>
            <a:r>
              <a:rPr lang="en-US" sz="2000" dirty="0"/>
              <a:t>a new venture forecasts future income and expenses by preparing pro forma (or projected) financial statements.</a:t>
            </a:r>
          </a:p>
          <a:p>
            <a:pPr marL="0" indent="0">
              <a:buNone/>
            </a:pPr>
            <a:endParaRPr lang="en-US" sz="2000" dirty="0"/>
          </a:p>
          <a:p>
            <a:pPr marL="0" indent="0">
              <a:buNone/>
            </a:pPr>
            <a:endParaRPr lang="en-US" sz="2000" b="1" dirty="0"/>
          </a:p>
          <a:p>
            <a:pPr marL="0" indent="0">
              <a:buNone/>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Tree>
    <p:extLst>
      <p:ext uri="{BB962C8B-B14F-4D97-AF65-F5344CB8AC3E}">
        <p14:creationId xmlns:p14="http://schemas.microsoft.com/office/powerpoint/2010/main" val="904858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Flow Example</a:t>
            </a:r>
          </a:p>
          <a:p>
            <a:pPr>
              <a:buFont typeface="Wingdings" panose="05000000000000000000" pitchFamily="2" charset="2"/>
              <a:buChar char="§"/>
            </a:pPr>
            <a:r>
              <a:rPr lang="en-US" sz="1800" dirty="0"/>
              <a:t>You go out and rent an </a:t>
            </a:r>
            <a:r>
              <a:rPr lang="en-US" sz="1800" dirty="0" smtClean="0"/>
              <a:t>apartment </a:t>
            </a:r>
            <a:r>
              <a:rPr lang="en-US" sz="1800" dirty="0"/>
              <a:t>for $800 per </a:t>
            </a:r>
            <a:r>
              <a:rPr lang="en-US" sz="1800" dirty="0" smtClean="0"/>
              <a:t>month</a:t>
            </a:r>
            <a:endParaRPr lang="en-US" sz="1800" dirty="0"/>
          </a:p>
          <a:p>
            <a:pPr>
              <a:buFont typeface="Wingdings" panose="05000000000000000000" pitchFamily="2" charset="2"/>
              <a:buChar char="§"/>
            </a:pPr>
            <a:r>
              <a:rPr lang="en-US" sz="1800" dirty="0"/>
              <a:t>Utilities will be only $</a:t>
            </a:r>
            <a:r>
              <a:rPr lang="en-US" sz="1800" dirty="0" smtClean="0"/>
              <a:t>50 </a:t>
            </a:r>
            <a:r>
              <a:rPr lang="en-US" sz="1800" dirty="0"/>
              <a:t>per </a:t>
            </a:r>
            <a:r>
              <a:rPr lang="en-US" sz="1800" dirty="0" smtClean="0"/>
              <a:t>month</a:t>
            </a:r>
            <a:endParaRPr lang="en-US" sz="1800" dirty="0"/>
          </a:p>
          <a:p>
            <a:pPr lvl="1">
              <a:buFont typeface="Wingdings" panose="05000000000000000000" pitchFamily="2" charset="2"/>
              <a:buChar char="§"/>
            </a:pPr>
            <a:r>
              <a:rPr lang="en-US" sz="1600" dirty="0"/>
              <a:t>The lease terms are a 10% late fee on the </a:t>
            </a:r>
            <a:r>
              <a:rPr lang="en-US" sz="1600" dirty="0" smtClean="0"/>
              <a:t>6th</a:t>
            </a:r>
            <a:endParaRPr lang="en-US" sz="1600" dirty="0"/>
          </a:p>
          <a:p>
            <a:pPr>
              <a:buFont typeface="Wingdings" panose="05000000000000000000" pitchFamily="2" charset="2"/>
              <a:buChar char="§"/>
            </a:pPr>
            <a:r>
              <a:rPr lang="en-US" sz="1800" dirty="0"/>
              <a:t>You need transportation so you lease a car for $200 per month along with insurance for $45 per month and gas for $100 per </a:t>
            </a:r>
            <a:r>
              <a:rPr lang="en-US" sz="1800" dirty="0" smtClean="0"/>
              <a:t>month</a:t>
            </a:r>
            <a:r>
              <a:rPr lang="en-US" sz="1800" dirty="0"/>
              <a:t> </a:t>
            </a:r>
            <a:r>
              <a:rPr lang="en-US" sz="1800" dirty="0" smtClean="0"/>
              <a:t>($50 </a:t>
            </a:r>
            <a:r>
              <a:rPr lang="en-US" sz="1800" dirty="0"/>
              <a:t>on the 1st and $50 on the </a:t>
            </a:r>
            <a:r>
              <a:rPr lang="en-US" sz="1800" dirty="0" smtClean="0"/>
              <a:t>16</a:t>
            </a:r>
            <a:r>
              <a:rPr lang="en-US" sz="1800" baseline="30000" dirty="0" smtClean="0"/>
              <a:t>th</a:t>
            </a:r>
            <a:r>
              <a:rPr lang="en-US" sz="1800" dirty="0" smtClean="0"/>
              <a:t>)</a:t>
            </a:r>
          </a:p>
          <a:p>
            <a:pPr lvl="1">
              <a:buFont typeface="Wingdings" panose="05000000000000000000" pitchFamily="2" charset="2"/>
              <a:buChar char="§"/>
            </a:pPr>
            <a:r>
              <a:rPr lang="en-US" sz="1600" dirty="0" smtClean="0"/>
              <a:t>Late </a:t>
            </a:r>
            <a:r>
              <a:rPr lang="en-US" sz="1600" dirty="0"/>
              <a:t>pmts. $20 after 5 days late</a:t>
            </a:r>
            <a:r>
              <a:rPr lang="en-US" sz="1600" dirty="0" smtClean="0"/>
              <a:t>.</a:t>
            </a:r>
          </a:p>
          <a:p>
            <a:pPr>
              <a:buFont typeface="Wingdings" panose="05000000000000000000" pitchFamily="2" charset="2"/>
              <a:buChar char="§"/>
            </a:pPr>
            <a:r>
              <a:rPr lang="en-US" sz="1800" dirty="0"/>
              <a:t>That night on the way home you remember you really need to go shopping this month so you spend $200, which will last the entire month of February.</a:t>
            </a:r>
          </a:p>
          <a:p>
            <a:pPr marL="228600" lvl="1" indent="0">
              <a:buNone/>
            </a:pP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64856199"/>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10" name="Content Placeholder 3"/>
          <p:cNvGraphicFramePr>
            <a:graphicFrameLocks noGrp="1"/>
          </p:cNvGraphicFramePr>
          <p:nvPr>
            <p:ph sz="quarter" idx="1"/>
            <p:extLst>
              <p:ext uri="{D42A27DB-BD31-4B8C-83A1-F6EECF244321}">
                <p14:modId xmlns:p14="http://schemas.microsoft.com/office/powerpoint/2010/main" val="497765063"/>
              </p:ext>
            </p:extLst>
          </p:nvPr>
        </p:nvGraphicFramePr>
        <p:xfrm>
          <a:off x="2530580" y="1032451"/>
          <a:ext cx="8033145" cy="5486400"/>
        </p:xfrm>
        <a:graphic>
          <a:graphicData uri="http://schemas.openxmlformats.org/drawingml/2006/table">
            <a:tbl>
              <a:tblPr firstRow="1" bandRow="1">
                <a:tableStyleId>{5C22544A-7EE6-4342-B048-85BDC9FD1C3A}</a:tableStyleId>
              </a:tblPr>
              <a:tblGrid>
                <a:gridCol w="1606629">
                  <a:extLst>
                    <a:ext uri="{9D8B030D-6E8A-4147-A177-3AD203B41FA5}">
                      <a16:colId xmlns:a16="http://schemas.microsoft.com/office/drawing/2014/main" val="20000"/>
                    </a:ext>
                  </a:extLst>
                </a:gridCol>
                <a:gridCol w="1606629">
                  <a:extLst>
                    <a:ext uri="{9D8B030D-6E8A-4147-A177-3AD203B41FA5}">
                      <a16:colId xmlns:a16="http://schemas.microsoft.com/office/drawing/2014/main" val="20001"/>
                    </a:ext>
                  </a:extLst>
                </a:gridCol>
                <a:gridCol w="1606629">
                  <a:extLst>
                    <a:ext uri="{9D8B030D-6E8A-4147-A177-3AD203B41FA5}">
                      <a16:colId xmlns:a16="http://schemas.microsoft.com/office/drawing/2014/main" val="20002"/>
                    </a:ext>
                  </a:extLst>
                </a:gridCol>
                <a:gridCol w="1606629">
                  <a:extLst>
                    <a:ext uri="{9D8B030D-6E8A-4147-A177-3AD203B41FA5}">
                      <a16:colId xmlns:a16="http://schemas.microsoft.com/office/drawing/2014/main" val="20003"/>
                    </a:ext>
                  </a:extLst>
                </a:gridCol>
                <a:gridCol w="1606629">
                  <a:extLst>
                    <a:ext uri="{9D8B030D-6E8A-4147-A177-3AD203B41FA5}">
                      <a16:colId xmlns:a16="http://schemas.microsoft.com/office/drawing/2014/main" val="20004"/>
                    </a:ext>
                  </a:extLst>
                </a:gridCol>
              </a:tblGrid>
              <a:tr h="329652">
                <a:tc>
                  <a:txBody>
                    <a:bodyPr/>
                    <a:lstStyle/>
                    <a:p>
                      <a:r>
                        <a:rPr lang="en-US" dirty="0" smtClean="0"/>
                        <a:t>Cash Inflow</a:t>
                      </a:r>
                    </a:p>
                  </a:txBody>
                  <a:tcPr/>
                </a:tc>
                <a:tc>
                  <a:txBody>
                    <a:bodyPr/>
                    <a:lstStyle/>
                    <a:p>
                      <a:r>
                        <a:rPr lang="en-US" dirty="0" smtClean="0"/>
                        <a:t>Morn. 2/1</a:t>
                      </a:r>
                      <a:endParaRPr lang="en-US" dirty="0"/>
                    </a:p>
                  </a:txBody>
                  <a:tcPr/>
                </a:tc>
                <a:tc>
                  <a:txBody>
                    <a:bodyPr/>
                    <a:lstStyle/>
                    <a:p>
                      <a:r>
                        <a:rPr lang="en-US" dirty="0" smtClean="0"/>
                        <a:t>Even. 2/1</a:t>
                      </a:r>
                      <a:endParaRPr lang="en-US" dirty="0"/>
                    </a:p>
                  </a:txBody>
                  <a:tcPr/>
                </a:tc>
                <a:tc>
                  <a:txBody>
                    <a:bodyPr/>
                    <a:lstStyle/>
                    <a:p>
                      <a:r>
                        <a:rPr lang="en-US" dirty="0" smtClean="0"/>
                        <a:t>2/16</a:t>
                      </a:r>
                      <a:endParaRPr lang="en-US" dirty="0"/>
                    </a:p>
                  </a:txBody>
                  <a:tcPr/>
                </a:tc>
                <a:tc>
                  <a:txBody>
                    <a:bodyPr/>
                    <a:lstStyle/>
                    <a:p>
                      <a:r>
                        <a:rPr lang="en-US" dirty="0" smtClean="0"/>
                        <a:t>2/28</a:t>
                      </a:r>
                      <a:endParaRPr lang="en-US" dirty="0"/>
                    </a:p>
                  </a:txBody>
                  <a:tcPr/>
                </a:tc>
                <a:extLst>
                  <a:ext uri="{0D108BD9-81ED-4DB2-BD59-A6C34878D82A}">
                    <a16:rowId xmlns:a16="http://schemas.microsoft.com/office/drawing/2014/main" val="10000"/>
                  </a:ext>
                </a:extLst>
              </a:tr>
              <a:tr h="329652">
                <a:tc>
                  <a:txBody>
                    <a:bodyPr/>
                    <a:lstStyle/>
                    <a:p>
                      <a:r>
                        <a:rPr lang="en-US" dirty="0" smtClean="0"/>
                        <a:t> Work</a:t>
                      </a:r>
                    </a:p>
                  </a:txBody>
                  <a:tcPr/>
                </a:tc>
                <a:tc>
                  <a:txBody>
                    <a:bodyPr/>
                    <a:lstStyle/>
                    <a:p>
                      <a:r>
                        <a:rPr lang="en-US" dirty="0" smtClean="0"/>
                        <a:t>2000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1"/>
                  </a:ext>
                </a:extLst>
              </a:tr>
              <a:tr h="329652">
                <a:tc>
                  <a:txBody>
                    <a:bodyPr/>
                    <a:lstStyle/>
                    <a:p>
                      <a:r>
                        <a:rPr lang="en-US" dirty="0" smtClean="0"/>
                        <a:t>Total Inflow</a:t>
                      </a:r>
                      <a:endParaRPr lang="en-US" dirty="0"/>
                    </a:p>
                  </a:txBody>
                  <a:tcPr/>
                </a:tc>
                <a:tc>
                  <a:txBody>
                    <a:bodyPr/>
                    <a:lstStyle/>
                    <a:p>
                      <a:r>
                        <a:rPr lang="en-US" dirty="0" smtClean="0"/>
                        <a:t>2000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2"/>
                  </a:ext>
                </a:extLst>
              </a:tr>
              <a:tr h="329652">
                <a:tc>
                  <a:txBody>
                    <a:bodyPr/>
                    <a:lstStyle/>
                    <a:p>
                      <a:r>
                        <a:rPr lang="en-US" dirty="0" smtClean="0"/>
                        <a:t>Cash</a:t>
                      </a:r>
                      <a:r>
                        <a:rPr lang="en-US" baseline="0" dirty="0" smtClean="0"/>
                        <a:t> Outflow</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r h="329652">
                <a:tc>
                  <a:txBody>
                    <a:bodyPr/>
                    <a:lstStyle/>
                    <a:p>
                      <a:r>
                        <a:rPr lang="en-US" dirty="0" smtClean="0"/>
                        <a:t> Taxes</a:t>
                      </a:r>
                      <a:endParaRPr lang="en-US" dirty="0"/>
                    </a:p>
                  </a:txBody>
                  <a:tcPr/>
                </a:tc>
                <a:tc>
                  <a:txBody>
                    <a:bodyPr/>
                    <a:lstStyle/>
                    <a:p>
                      <a:r>
                        <a:rPr lang="en-US" dirty="0" smtClean="0"/>
                        <a:t>600</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4"/>
                  </a:ext>
                </a:extLst>
              </a:tr>
              <a:tr h="329652">
                <a:tc>
                  <a:txBody>
                    <a:bodyPr/>
                    <a:lstStyle/>
                    <a:p>
                      <a:r>
                        <a:rPr lang="en-US" dirty="0" smtClean="0"/>
                        <a:t> Rent</a:t>
                      </a:r>
                      <a:endParaRPr lang="en-US" dirty="0"/>
                    </a:p>
                  </a:txBody>
                  <a:tcPr/>
                </a:tc>
                <a:tc>
                  <a:txBody>
                    <a:bodyPr/>
                    <a:lstStyle/>
                    <a:p>
                      <a:endParaRPr lang="en-US" dirty="0"/>
                    </a:p>
                  </a:txBody>
                  <a:tcPr/>
                </a:tc>
                <a:tc>
                  <a:txBody>
                    <a:bodyPr/>
                    <a:lstStyle/>
                    <a:p>
                      <a:r>
                        <a:rPr lang="en-US" dirty="0" smtClean="0"/>
                        <a:t>800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r h="329652">
                <a:tc>
                  <a:txBody>
                    <a:bodyPr/>
                    <a:lstStyle/>
                    <a:p>
                      <a:r>
                        <a:rPr lang="en-US" dirty="0" smtClean="0"/>
                        <a:t> Utilities</a:t>
                      </a:r>
                      <a:endParaRPr lang="en-US" dirty="0"/>
                    </a:p>
                  </a:txBody>
                  <a:tcPr/>
                </a:tc>
                <a:tc>
                  <a:txBody>
                    <a:bodyPr/>
                    <a:lstStyle/>
                    <a:p>
                      <a:endParaRPr lang="en-US" dirty="0"/>
                    </a:p>
                  </a:txBody>
                  <a:tcPr/>
                </a:tc>
                <a:tc>
                  <a:txBody>
                    <a:bodyPr/>
                    <a:lstStyle/>
                    <a:p>
                      <a:r>
                        <a:rPr lang="en-US" dirty="0" smtClean="0"/>
                        <a:t>50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6"/>
                  </a:ext>
                </a:extLst>
              </a:tr>
              <a:tr h="329652">
                <a:tc>
                  <a:txBody>
                    <a:bodyPr/>
                    <a:lstStyle/>
                    <a:p>
                      <a:r>
                        <a:rPr lang="en-US" dirty="0" smtClean="0"/>
                        <a:t> Car Lease</a:t>
                      </a:r>
                      <a:endParaRPr lang="en-US" dirty="0"/>
                    </a:p>
                  </a:txBody>
                  <a:tcPr/>
                </a:tc>
                <a:tc>
                  <a:txBody>
                    <a:bodyPr/>
                    <a:lstStyle/>
                    <a:p>
                      <a:endParaRPr lang="en-US" dirty="0"/>
                    </a:p>
                  </a:txBody>
                  <a:tcPr/>
                </a:tc>
                <a:tc>
                  <a:txBody>
                    <a:bodyPr/>
                    <a:lstStyle/>
                    <a:p>
                      <a:r>
                        <a:rPr lang="en-US" dirty="0" smtClean="0"/>
                        <a:t>200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r h="329652">
                <a:tc>
                  <a:txBody>
                    <a:bodyPr/>
                    <a:lstStyle/>
                    <a:p>
                      <a:r>
                        <a:rPr lang="en-US" dirty="0" smtClean="0"/>
                        <a:t> Auto Ins.</a:t>
                      </a:r>
                      <a:endParaRPr lang="en-US" dirty="0"/>
                    </a:p>
                  </a:txBody>
                  <a:tcPr/>
                </a:tc>
                <a:tc>
                  <a:txBody>
                    <a:bodyPr/>
                    <a:lstStyle/>
                    <a:p>
                      <a:endParaRPr lang="en-US" dirty="0"/>
                    </a:p>
                  </a:txBody>
                  <a:tcPr/>
                </a:tc>
                <a:tc>
                  <a:txBody>
                    <a:bodyPr/>
                    <a:lstStyle/>
                    <a:p>
                      <a:r>
                        <a:rPr lang="en-US" dirty="0" smtClean="0"/>
                        <a:t>45</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8"/>
                  </a:ext>
                </a:extLst>
              </a:tr>
              <a:tr h="329652">
                <a:tc>
                  <a:txBody>
                    <a:bodyPr/>
                    <a:lstStyle/>
                    <a:p>
                      <a:r>
                        <a:rPr lang="en-US" dirty="0" smtClean="0"/>
                        <a:t> Auto Fuel</a:t>
                      </a:r>
                      <a:endParaRPr lang="en-US" dirty="0"/>
                    </a:p>
                  </a:txBody>
                  <a:tcPr/>
                </a:tc>
                <a:tc>
                  <a:txBody>
                    <a:bodyPr/>
                    <a:lstStyle/>
                    <a:p>
                      <a:endParaRPr lang="en-US" dirty="0"/>
                    </a:p>
                  </a:txBody>
                  <a:tcPr/>
                </a:tc>
                <a:tc>
                  <a:txBody>
                    <a:bodyPr/>
                    <a:lstStyle/>
                    <a:p>
                      <a:r>
                        <a:rPr lang="en-US" dirty="0" smtClean="0"/>
                        <a:t>50</a:t>
                      </a:r>
                      <a:endParaRPr lang="en-US" dirty="0"/>
                    </a:p>
                  </a:txBody>
                  <a:tcPr/>
                </a:tc>
                <a:tc>
                  <a:txBody>
                    <a:bodyPr/>
                    <a:lstStyle/>
                    <a:p>
                      <a:r>
                        <a:rPr lang="en-US" dirty="0" smtClean="0"/>
                        <a:t>50</a:t>
                      </a:r>
                      <a:endParaRPr lang="en-US" dirty="0"/>
                    </a:p>
                  </a:txBody>
                  <a:tcPr/>
                </a:tc>
                <a:tc>
                  <a:txBody>
                    <a:bodyPr/>
                    <a:lstStyle/>
                    <a:p>
                      <a:endParaRPr lang="en-US" dirty="0"/>
                    </a:p>
                  </a:txBody>
                  <a:tcPr/>
                </a:tc>
                <a:extLst>
                  <a:ext uri="{0D108BD9-81ED-4DB2-BD59-A6C34878D82A}">
                    <a16:rowId xmlns:a16="http://schemas.microsoft.com/office/drawing/2014/main" val="10009"/>
                  </a:ext>
                </a:extLst>
              </a:tr>
              <a:tr h="329652">
                <a:tc>
                  <a:txBody>
                    <a:bodyPr/>
                    <a:lstStyle/>
                    <a:p>
                      <a:r>
                        <a:rPr lang="en-US" baseline="0" dirty="0" smtClean="0"/>
                        <a:t> Food</a:t>
                      </a:r>
                      <a:endParaRPr lang="en-US" dirty="0"/>
                    </a:p>
                  </a:txBody>
                  <a:tcPr/>
                </a:tc>
                <a:tc>
                  <a:txBody>
                    <a:bodyPr/>
                    <a:lstStyle/>
                    <a:p>
                      <a:endParaRPr lang="en-US" dirty="0"/>
                    </a:p>
                  </a:txBody>
                  <a:tcPr/>
                </a:tc>
                <a:tc>
                  <a:txBody>
                    <a:bodyPr/>
                    <a:lstStyle/>
                    <a:p>
                      <a:r>
                        <a:rPr lang="en-US" dirty="0" smtClean="0"/>
                        <a:t>200</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0"/>
                  </a:ext>
                </a:extLst>
              </a:tr>
              <a:tr h="329652">
                <a:tc>
                  <a:txBody>
                    <a:bodyPr/>
                    <a:lstStyle/>
                    <a:p>
                      <a:r>
                        <a:rPr lang="en-US" dirty="0" smtClean="0"/>
                        <a:t>Total Outflow</a:t>
                      </a:r>
                      <a:endParaRPr lang="en-US" dirty="0"/>
                    </a:p>
                  </a:txBody>
                  <a:tcPr/>
                </a:tc>
                <a:tc>
                  <a:txBody>
                    <a:bodyPr/>
                    <a:lstStyle/>
                    <a:p>
                      <a:r>
                        <a:rPr lang="en-US" dirty="0" smtClean="0"/>
                        <a:t>600</a:t>
                      </a:r>
                      <a:endParaRPr lang="en-US" dirty="0"/>
                    </a:p>
                  </a:txBody>
                  <a:tcPr/>
                </a:tc>
                <a:tc>
                  <a:txBody>
                    <a:bodyPr/>
                    <a:lstStyle/>
                    <a:p>
                      <a:r>
                        <a:rPr lang="en-US" dirty="0" smtClean="0"/>
                        <a:t>1345</a:t>
                      </a:r>
                      <a:endParaRPr lang="en-US" dirty="0"/>
                    </a:p>
                  </a:txBody>
                  <a:tcPr/>
                </a:tc>
                <a:tc>
                  <a:txBody>
                    <a:bodyPr/>
                    <a:lstStyle/>
                    <a:p>
                      <a:r>
                        <a:rPr lang="en-US" dirty="0" smtClean="0"/>
                        <a:t>50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11"/>
                  </a:ext>
                </a:extLst>
              </a:tr>
              <a:tr h="329652">
                <a:tc>
                  <a:txBody>
                    <a:bodyPr/>
                    <a:lstStyle/>
                    <a:p>
                      <a:r>
                        <a:rPr lang="en-US" dirty="0" smtClean="0"/>
                        <a:t>Cash</a:t>
                      </a:r>
                      <a:r>
                        <a:rPr lang="en-US" baseline="0" dirty="0" smtClean="0"/>
                        <a:t> Pos.</a:t>
                      </a:r>
                      <a:endParaRPr lang="en-US" dirty="0"/>
                    </a:p>
                  </a:txBody>
                  <a:tcPr/>
                </a:tc>
                <a:tc>
                  <a:txBody>
                    <a:bodyPr/>
                    <a:lstStyle/>
                    <a:p>
                      <a:r>
                        <a:rPr lang="en-US" dirty="0" smtClean="0"/>
                        <a:t>1400</a:t>
                      </a:r>
                      <a:endParaRPr lang="en-US" dirty="0"/>
                    </a:p>
                  </a:txBody>
                  <a:tcPr/>
                </a:tc>
                <a:tc>
                  <a:txBody>
                    <a:bodyPr/>
                    <a:lstStyle/>
                    <a:p>
                      <a:r>
                        <a:rPr lang="en-US" dirty="0" smtClean="0"/>
                        <a:t>55</a:t>
                      </a:r>
                      <a:endParaRPr lang="en-US" dirty="0"/>
                    </a:p>
                  </a:txBody>
                  <a:tcPr/>
                </a:tc>
                <a:tc>
                  <a:txBody>
                    <a:bodyPr/>
                    <a:lstStyle/>
                    <a:p>
                      <a:r>
                        <a:rPr lang="en-US" dirty="0" smtClean="0"/>
                        <a:t>5</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012"/>
                  </a:ext>
                </a:extLst>
              </a:tr>
              <a:tr h="35040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13"/>
                  </a:ext>
                </a:extLst>
              </a:tr>
              <a:tr h="32965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502410212"/>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263471" y="278969"/>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3" name="Content Placeholder 2"/>
          <p:cNvSpPr>
            <a:spLocks noGrp="1"/>
          </p:cNvSpPr>
          <p:nvPr>
            <p:ph idx="1"/>
          </p:nvPr>
        </p:nvSpPr>
        <p:spPr>
          <a:xfrm>
            <a:off x="609600" y="1740310"/>
            <a:ext cx="10972800" cy="3974690"/>
          </a:xfrm>
        </p:spPr>
        <p:txBody>
          <a:bodyPr/>
          <a:lstStyle/>
          <a:p>
            <a:pPr marL="0" indent="0" algn="ctr">
              <a:buNone/>
            </a:pPr>
            <a:endParaRPr lang="en-US" sz="4800" dirty="0"/>
          </a:p>
          <a:p>
            <a:pPr marL="0" indent="0" algn="ctr">
              <a:buNone/>
            </a:pPr>
            <a:r>
              <a:rPr lang="en-US" sz="4800" dirty="0" smtClean="0"/>
              <a:t>Cash and Accrual </a:t>
            </a:r>
          </a:p>
          <a:p>
            <a:pPr marL="0" indent="0" algn="ctr">
              <a:buNone/>
            </a:pPr>
            <a:r>
              <a:rPr lang="en-US" sz="4800" dirty="0" smtClean="0"/>
              <a:t>Based Accounting</a:t>
            </a:r>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October 15, 2017</a:t>
            </a:fld>
            <a:endParaRPr lang="en-US" altLang="en-US" dirty="0"/>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21</a:t>
            </a:fld>
            <a:endParaRPr lang="en-US" altLang="en-US" dirty="0"/>
          </a:p>
        </p:txBody>
      </p:sp>
    </p:spTree>
    <p:extLst>
      <p:ext uri="{BB962C8B-B14F-4D97-AF65-F5344CB8AC3E}">
        <p14:creationId xmlns:p14="http://schemas.microsoft.com/office/powerpoint/2010/main" val="17645351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and Accrual Based Accounting </a:t>
            </a:r>
            <a:endParaRPr lang="en-US" sz="1800" dirty="0" smtClean="0"/>
          </a:p>
          <a:p>
            <a:pPr>
              <a:buFont typeface="Wingdings" panose="05000000000000000000" pitchFamily="2" charset="2"/>
              <a:buChar char="§"/>
            </a:pPr>
            <a:r>
              <a:rPr lang="en-US" altLang="en-US" dirty="0">
                <a:ea typeface="ＭＳ Ｐゴシック" panose="020B0600070205080204" pitchFamily="34" charset="-128"/>
              </a:rPr>
              <a:t>Set of rules determining when and how income and expenses are reported</a:t>
            </a:r>
          </a:p>
          <a:p>
            <a:pPr>
              <a:buFont typeface="Wingdings" panose="05000000000000000000" pitchFamily="2" charset="2"/>
              <a:buChar char="§"/>
            </a:pPr>
            <a:r>
              <a:rPr lang="en-US" altLang="en-US" dirty="0">
                <a:ea typeface="ＭＳ Ｐゴシック" panose="020B0600070205080204" pitchFamily="34" charset="-128"/>
              </a:rPr>
              <a:t>Selected at your first tax </a:t>
            </a:r>
            <a:r>
              <a:rPr lang="en-US" altLang="en-US" dirty="0" smtClean="0">
                <a:ea typeface="ＭＳ Ｐゴシック" panose="020B0600070205080204" pitchFamily="34" charset="-128"/>
              </a:rPr>
              <a:t>return</a:t>
            </a: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94453155"/>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Based Accounting</a:t>
            </a:r>
          </a:p>
          <a:p>
            <a:pPr>
              <a:buFont typeface="Wingdings" panose="05000000000000000000" pitchFamily="2" charset="2"/>
              <a:buChar char="§"/>
            </a:pPr>
            <a:r>
              <a:rPr lang="en-US" sz="2000" dirty="0"/>
              <a:t>Recognize </a:t>
            </a:r>
            <a:r>
              <a:rPr lang="en-US" sz="2000" dirty="0" smtClean="0"/>
              <a:t>income and expenses </a:t>
            </a:r>
            <a:r>
              <a:rPr lang="en-US" sz="2000" dirty="0"/>
              <a:t>when you </a:t>
            </a:r>
            <a:r>
              <a:rPr lang="en-US" sz="2000" dirty="0" smtClean="0"/>
              <a:t>receive or pay them</a:t>
            </a:r>
          </a:p>
          <a:p>
            <a:pPr>
              <a:buFont typeface="Wingdings" panose="05000000000000000000" pitchFamily="2" charset="2"/>
              <a:buChar char="§"/>
            </a:pPr>
            <a:r>
              <a:rPr lang="en-US" sz="2000" dirty="0" smtClean="0"/>
              <a:t>Follows </a:t>
            </a:r>
            <a:r>
              <a:rPr lang="en-US" sz="2000" dirty="0"/>
              <a:t>your bank balance</a:t>
            </a:r>
          </a:p>
          <a:p>
            <a:pPr marL="0" indent="0">
              <a:buNone/>
            </a:pPr>
            <a:endParaRPr lang="en-US" sz="2000" b="1" dirty="0"/>
          </a:p>
          <a:p>
            <a:pPr marL="0" indent="0">
              <a:buNone/>
            </a:pPr>
            <a:r>
              <a:rPr lang="en-US" sz="2000" b="1" dirty="0" smtClean="0"/>
              <a:t> </a:t>
            </a:r>
          </a:p>
          <a:p>
            <a:pPr marL="228600" lvl="1" indent="0">
              <a:buNone/>
            </a:pP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73718"/>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Accrual Based Accounting</a:t>
            </a:r>
            <a:endParaRPr lang="en-US" sz="1800" dirty="0"/>
          </a:p>
          <a:p>
            <a:pPr>
              <a:buFont typeface="Wingdings" panose="05000000000000000000" pitchFamily="2" charset="2"/>
              <a:buChar char="§"/>
            </a:pPr>
            <a:r>
              <a:rPr lang="en-US" sz="1800" dirty="0"/>
              <a:t>Accrual accounting recognizes income in the year earned (rather than realized) and associates expenses with that income</a:t>
            </a:r>
          </a:p>
          <a:p>
            <a:pPr>
              <a:buFont typeface="Wingdings" panose="05000000000000000000" pitchFamily="2" charset="2"/>
              <a:buChar char="§"/>
            </a:pPr>
            <a:r>
              <a:rPr lang="en-US" sz="1800" dirty="0"/>
              <a:t>Inventories and </a:t>
            </a:r>
            <a:r>
              <a:rPr lang="en-US" sz="1800" dirty="0" smtClean="0"/>
              <a:t>receivables, payables </a:t>
            </a:r>
            <a:r>
              <a:rPr lang="en-US" sz="1800" dirty="0"/>
              <a:t>are the major differences from cash accounting</a:t>
            </a:r>
          </a:p>
          <a:p>
            <a:pPr marL="0" indent="0">
              <a:buNone/>
            </a:pPr>
            <a:r>
              <a:rPr lang="en-US" sz="1800" b="1" dirty="0" smtClean="0"/>
              <a:t>Example</a:t>
            </a:r>
            <a:endParaRPr lang="en-US" sz="1800" b="1" dirty="0"/>
          </a:p>
          <a:p>
            <a:pPr>
              <a:buFont typeface="Wingdings" panose="05000000000000000000" pitchFamily="2" charset="2"/>
              <a:buChar char="§"/>
            </a:pPr>
            <a:r>
              <a:rPr lang="en-US" sz="1800" dirty="0"/>
              <a:t>Contract and pay in 2007 irrigation supplier for $20,000 system</a:t>
            </a:r>
          </a:p>
          <a:p>
            <a:pPr>
              <a:buFont typeface="Wingdings" panose="05000000000000000000" pitchFamily="2" charset="2"/>
              <a:buChar char="§"/>
            </a:pPr>
            <a:r>
              <a:rPr lang="en-US" sz="1800" dirty="0"/>
              <a:t>System installed in 2008</a:t>
            </a:r>
          </a:p>
          <a:p>
            <a:pPr>
              <a:buFont typeface="Wingdings" panose="05000000000000000000" pitchFamily="2" charset="2"/>
              <a:buChar char="§"/>
            </a:pPr>
            <a:r>
              <a:rPr lang="en-US" sz="1800" dirty="0"/>
              <a:t>$20,000 expense only deductible in 2008</a:t>
            </a:r>
          </a:p>
          <a:p>
            <a:pPr marL="228600" lvl="1" indent="0">
              <a:buNone/>
            </a:pPr>
            <a:endParaRPr lang="en-US" sz="1800" dirty="0" smtClean="0"/>
          </a:p>
          <a:p>
            <a:pPr lvl="1">
              <a:buFont typeface="Wingdings" panose="05000000000000000000" pitchFamily="2" charset="2"/>
              <a:buChar char="§"/>
            </a:pPr>
            <a:endParaRPr lang="en-US" sz="18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2756368"/>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Based Accounting</a:t>
            </a:r>
            <a:endParaRPr lang="en-US" sz="1800" dirty="0" smtClean="0"/>
          </a:p>
          <a:p>
            <a:pPr>
              <a:buFont typeface="Wingdings" panose="05000000000000000000" pitchFamily="2" charset="2"/>
              <a:buChar char="§"/>
            </a:pPr>
            <a:r>
              <a:rPr lang="en-US" sz="2200" dirty="0"/>
              <a:t>Most farms and horticultural businesses use cash accounting</a:t>
            </a:r>
          </a:p>
          <a:p>
            <a:pPr>
              <a:buFont typeface="Wingdings" panose="05000000000000000000" pitchFamily="2" charset="2"/>
              <a:buChar char="§"/>
            </a:pPr>
            <a:r>
              <a:rPr lang="en-US" sz="2200" dirty="0"/>
              <a:t>Some must use accrual method</a:t>
            </a:r>
          </a:p>
          <a:p>
            <a:pPr lvl="1">
              <a:buFont typeface="Wingdings" panose="05000000000000000000" pitchFamily="2" charset="2"/>
              <a:buChar char="§"/>
            </a:pPr>
            <a:r>
              <a:rPr lang="en-US" sz="1800" dirty="0"/>
              <a:t>C Corporations (S Corps excepted)</a:t>
            </a:r>
          </a:p>
          <a:p>
            <a:pPr lvl="1">
              <a:buFont typeface="Wingdings" panose="05000000000000000000" pitchFamily="2" charset="2"/>
              <a:buChar char="§"/>
            </a:pPr>
            <a:r>
              <a:rPr lang="en-US" sz="1800" dirty="0"/>
              <a:t>Partnership with Corporation as partner</a:t>
            </a:r>
          </a:p>
          <a:p>
            <a:pPr lvl="1">
              <a:buFont typeface="Wingdings" panose="05000000000000000000" pitchFamily="2" charset="2"/>
              <a:buChar char="§"/>
            </a:pPr>
            <a:r>
              <a:rPr lang="en-US" sz="1800" dirty="0"/>
              <a:t>Businesses where inventories are required (excepting qualified taxpayers)</a:t>
            </a:r>
          </a:p>
          <a:p>
            <a:pPr>
              <a:buFont typeface="Wingdings" panose="05000000000000000000" pitchFamily="2" charset="2"/>
              <a:buChar char="§"/>
            </a:pPr>
            <a:r>
              <a:rPr lang="en-US" sz="2200" dirty="0"/>
              <a:t>Crop Method </a:t>
            </a:r>
          </a:p>
          <a:p>
            <a:pPr lvl="1">
              <a:buFont typeface="Wingdings" panose="05000000000000000000" pitchFamily="2" charset="2"/>
              <a:buChar char="§"/>
            </a:pPr>
            <a:r>
              <a:rPr lang="en-US" sz="1800" dirty="0" smtClean="0"/>
              <a:t>Hybrid </a:t>
            </a:r>
            <a:r>
              <a:rPr lang="en-US" sz="1800" dirty="0"/>
              <a:t>of Cash and Accrual Methods</a:t>
            </a:r>
          </a:p>
          <a:p>
            <a:pPr lvl="1">
              <a:buFont typeface="Wingdings" panose="05000000000000000000" pitchFamily="2" charset="2"/>
              <a:buChar char="§"/>
            </a:pPr>
            <a:r>
              <a:rPr lang="en-US" sz="1800" dirty="0"/>
              <a:t>Deduct entire cost of crop production in year you realize income from crop</a:t>
            </a:r>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0417151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000" b="1" dirty="0" smtClean="0"/>
              <a:t>Cash Based Accounting</a:t>
            </a:r>
            <a:endParaRPr lang="en-US" sz="1800" dirty="0" smtClean="0"/>
          </a:p>
          <a:p>
            <a:pPr>
              <a:buFont typeface="Wingdings" panose="05000000000000000000" pitchFamily="2" charset="2"/>
              <a:buChar char="§"/>
            </a:pPr>
            <a:r>
              <a:rPr lang="en-US" sz="2200" dirty="0"/>
              <a:t>Most farms and horticultural businesses use cash accounting</a:t>
            </a:r>
          </a:p>
          <a:p>
            <a:pPr>
              <a:buFont typeface="Wingdings" panose="05000000000000000000" pitchFamily="2" charset="2"/>
              <a:buChar char="§"/>
            </a:pPr>
            <a:r>
              <a:rPr lang="en-US" sz="2200" dirty="0"/>
              <a:t>Some must use accrual method</a:t>
            </a:r>
          </a:p>
          <a:p>
            <a:pPr lvl="1">
              <a:buFont typeface="Wingdings" panose="05000000000000000000" pitchFamily="2" charset="2"/>
              <a:buChar char="§"/>
            </a:pPr>
            <a:r>
              <a:rPr lang="en-US" sz="1800" dirty="0"/>
              <a:t>C Corporations (S Corps excepted)</a:t>
            </a:r>
          </a:p>
          <a:p>
            <a:pPr lvl="1">
              <a:buFont typeface="Wingdings" panose="05000000000000000000" pitchFamily="2" charset="2"/>
              <a:buChar char="§"/>
            </a:pPr>
            <a:r>
              <a:rPr lang="en-US" sz="1800" dirty="0"/>
              <a:t>Partnership with Corporation as partner</a:t>
            </a:r>
          </a:p>
          <a:p>
            <a:pPr lvl="1">
              <a:buFont typeface="Wingdings" panose="05000000000000000000" pitchFamily="2" charset="2"/>
              <a:buChar char="§"/>
            </a:pPr>
            <a:r>
              <a:rPr lang="en-US" sz="1800" dirty="0"/>
              <a:t>Businesses where inventories are required (excepting qualified taxpayers)</a:t>
            </a:r>
          </a:p>
          <a:p>
            <a:pPr>
              <a:buFont typeface="Wingdings" panose="05000000000000000000" pitchFamily="2" charset="2"/>
              <a:buChar char="§"/>
            </a:pPr>
            <a:r>
              <a:rPr lang="en-US" sz="2200" dirty="0"/>
              <a:t>Crop Method </a:t>
            </a:r>
          </a:p>
          <a:p>
            <a:pPr lvl="1">
              <a:buFont typeface="Wingdings" panose="05000000000000000000" pitchFamily="2" charset="2"/>
              <a:buChar char="§"/>
            </a:pPr>
            <a:r>
              <a:rPr lang="en-US" sz="1800" dirty="0" smtClean="0"/>
              <a:t>Hybrid </a:t>
            </a:r>
            <a:r>
              <a:rPr lang="en-US" sz="1800" dirty="0"/>
              <a:t>of Cash and Accrual Methods</a:t>
            </a:r>
          </a:p>
          <a:p>
            <a:pPr lvl="1">
              <a:buFont typeface="Wingdings" panose="05000000000000000000" pitchFamily="2" charset="2"/>
              <a:buChar char="§"/>
            </a:pPr>
            <a:r>
              <a:rPr lang="en-US" sz="1800" dirty="0"/>
              <a:t>Deduct entire cost of crop production in year you realize income from crop</a:t>
            </a:r>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3922512"/>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a:xfrm>
            <a:off x="609600" y="1143000"/>
            <a:ext cx="4355805" cy="4572000"/>
          </a:xfrm>
        </p:spPr>
        <p:txBody>
          <a:bodyPr/>
          <a:lstStyle/>
          <a:p>
            <a:pPr marL="0" indent="0">
              <a:buNone/>
            </a:pPr>
            <a:r>
              <a:rPr lang="en-US" sz="2200" b="1" dirty="0" smtClean="0"/>
              <a:t>Cash Accounting</a:t>
            </a:r>
          </a:p>
          <a:p>
            <a:pPr>
              <a:buFont typeface="Wingdings" panose="05000000000000000000" pitchFamily="2" charset="2"/>
              <a:buChar char="§"/>
            </a:pPr>
            <a:r>
              <a:rPr lang="en-US" sz="2200" dirty="0" smtClean="0"/>
              <a:t>Simple</a:t>
            </a:r>
            <a:endParaRPr lang="en-US" sz="2200" dirty="0"/>
          </a:p>
          <a:p>
            <a:pPr>
              <a:buFont typeface="Wingdings" panose="05000000000000000000" pitchFamily="2" charset="2"/>
              <a:buChar char="§"/>
            </a:pPr>
            <a:r>
              <a:rPr lang="en-US" sz="2200" dirty="0"/>
              <a:t>Allows for some flexibility in timing of expenses and revenues</a:t>
            </a:r>
          </a:p>
          <a:p>
            <a:pPr marL="0" indent="0">
              <a:buNone/>
            </a:pPr>
            <a:r>
              <a:rPr lang="en-US" sz="2200" b="1" dirty="0" smtClean="0"/>
              <a:t>Accrual </a:t>
            </a:r>
            <a:r>
              <a:rPr lang="en-US" sz="2200" b="1" dirty="0"/>
              <a:t>Accounting</a:t>
            </a:r>
          </a:p>
          <a:p>
            <a:pPr>
              <a:buFont typeface="Wingdings" panose="05000000000000000000" pitchFamily="2" charset="2"/>
              <a:buChar char="§"/>
            </a:pPr>
            <a:r>
              <a:rPr lang="en-US" sz="2200" dirty="0"/>
              <a:t>More accurate measure of annual production and income</a:t>
            </a:r>
          </a:p>
          <a:p>
            <a:pPr>
              <a:buFont typeface="Wingdings" panose="05000000000000000000" pitchFamily="2" charset="2"/>
              <a:buChar char="§"/>
            </a:pPr>
            <a:r>
              <a:rPr lang="en-US" sz="2200" dirty="0"/>
              <a:t>Reduces income fluctuations</a:t>
            </a:r>
          </a:p>
          <a:p>
            <a:pPr>
              <a:buFont typeface="Wingdings" panose="05000000000000000000" pitchFamily="2" charset="2"/>
              <a:buChar char="§"/>
            </a:pPr>
            <a:endParaRPr lang="en-US" sz="2200" dirty="0"/>
          </a:p>
          <a:p>
            <a:pPr marL="0" indent="0">
              <a:buNone/>
            </a:pPr>
            <a:endParaRPr lang="en-US" sz="2000" dirty="0"/>
          </a:p>
          <a:p>
            <a:pPr marL="0" indent="0">
              <a:buNone/>
            </a:pPr>
            <a:endParaRPr lang="en-US" sz="2000" dirty="0"/>
          </a:p>
          <a:p>
            <a:pPr marL="0" indent="0">
              <a:buNone/>
            </a:pPr>
            <a:endParaRPr lang="en-US" sz="2000" b="1" dirty="0" smtClean="0"/>
          </a:p>
          <a:p>
            <a:pPr marL="228600" lvl="1"/>
            <a:endParaRPr lang="en-US" dirty="0" smtClean="0">
              <a:ea typeface="ＭＳ Ｐゴシック" pitchFamily="34" charset="-128"/>
            </a:endParaRPr>
          </a:p>
          <a:p>
            <a:pPr marL="228600" lvl="1"/>
            <a:endParaRPr lang="en-US" dirty="0" smtClean="0">
              <a:ea typeface="ＭＳ Ｐゴシック" pitchFamily="34" charset="-128"/>
            </a:endParaRPr>
          </a:p>
          <a:p>
            <a:endParaRPr lang="en-US" sz="2000" dirty="0" smtClean="0">
              <a:ea typeface="ＭＳ Ｐゴシック" pitchFamily="34" charset="-128"/>
            </a:endParaRPr>
          </a:p>
        </p:txBody>
      </p:sp>
      <p:sp>
        <p:nvSpPr>
          <p:cNvPr id="4" name="Title 3"/>
          <p:cNvSpPr>
            <a:spLocks noGrp="1"/>
          </p:cNvSpPr>
          <p:nvPr>
            <p:ph type="title"/>
          </p:nvPr>
        </p:nvSpPr>
        <p:spPr/>
        <p:txBody>
          <a:bodyPr/>
          <a:lstStyle/>
          <a:p>
            <a:r>
              <a:rPr lang="en-US" dirty="0" smtClean="0"/>
              <a:t>AREC 213 </a:t>
            </a:r>
            <a:r>
              <a:rPr lang="en-US" dirty="0"/>
              <a:t>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dirty="0"/>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dirty="0"/>
          </a:p>
        </p:txBody>
      </p:sp>
      <p:sp>
        <p:nvSpPr>
          <p:cNvPr id="3" name="Rectangle 2"/>
          <p:cNvSpPr/>
          <p:nvPr/>
        </p:nvSpPr>
        <p:spPr>
          <a:xfrm>
            <a:off x="5755291" y="1563016"/>
            <a:ext cx="4808435" cy="276999"/>
          </a:xfrm>
          <a:prstGeom prst="rect">
            <a:avLst/>
          </a:prstGeom>
        </p:spPr>
        <p:txBody>
          <a:bodyPr wrap="square">
            <a:spAutoFit/>
          </a:bodyPr>
          <a:lstStyle/>
          <a:p>
            <a:pPr>
              <a:buNone/>
            </a:pPr>
            <a:endParaRPr lang="en-US" sz="1200" dirty="0">
              <a:solidFill>
                <a:srgbClr val="000000"/>
              </a:solidFill>
              <a:latin typeface="Comic Sans MS" pitchFamily="66" charset="0"/>
            </a:endParaRPr>
          </a:p>
        </p:txBody>
      </p:sp>
      <p:sp>
        <p:nvSpPr>
          <p:cNvPr id="7" name="AutoShape 4" descr="Image result for line of succession to english monarch"/>
          <p:cNvSpPr>
            <a:spLocks noChangeAspect="1" noChangeArrowheads="1"/>
          </p:cNvSpPr>
          <p:nvPr/>
        </p:nvSpPr>
        <p:spPr bwMode="auto">
          <a:xfrm>
            <a:off x="155575" y="-27733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Image result for line of succession to english monarch"/>
          <p:cNvSpPr>
            <a:spLocks noChangeAspect="1" noChangeArrowheads="1"/>
          </p:cNvSpPr>
          <p:nvPr/>
        </p:nvSpPr>
        <p:spPr bwMode="auto">
          <a:xfrm>
            <a:off x="307975" y="-2620963"/>
            <a:ext cx="6524625" cy="57912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139504911"/>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b="1" dirty="0" smtClean="0"/>
              <a:t>Financial Questions </a:t>
            </a:r>
            <a:endParaRPr lang="en-US" b="1" dirty="0"/>
          </a:p>
          <a:p>
            <a:pPr>
              <a:buFont typeface="Wingdings" panose="05000000000000000000" pitchFamily="2" charset="2"/>
              <a:buChar char="§"/>
            </a:pPr>
            <a:r>
              <a:rPr lang="en-US" sz="1600" dirty="0" smtClean="0"/>
              <a:t>How </a:t>
            </a:r>
            <a:r>
              <a:rPr lang="en-US" sz="1600" dirty="0"/>
              <a:t>are we doing? Are we making or losing money?</a:t>
            </a:r>
          </a:p>
          <a:p>
            <a:pPr>
              <a:buFont typeface="Wingdings" panose="05000000000000000000" pitchFamily="2" charset="2"/>
              <a:buChar char="§"/>
            </a:pPr>
            <a:r>
              <a:rPr lang="en-US" sz="1600" dirty="0" smtClean="0"/>
              <a:t>How </a:t>
            </a:r>
            <a:r>
              <a:rPr lang="en-US" sz="1600" dirty="0"/>
              <a:t>much cash do we have on hand?</a:t>
            </a:r>
          </a:p>
          <a:p>
            <a:pPr>
              <a:buFont typeface="Wingdings" panose="05000000000000000000" pitchFamily="2" charset="2"/>
              <a:buChar char="§"/>
            </a:pPr>
            <a:r>
              <a:rPr lang="en-US" sz="1600" dirty="0" smtClean="0"/>
              <a:t>Do </a:t>
            </a:r>
            <a:r>
              <a:rPr lang="en-US" sz="1600" dirty="0"/>
              <a:t>we have enough cash to meet our short-term obligations?</a:t>
            </a:r>
          </a:p>
          <a:p>
            <a:pPr>
              <a:buFont typeface="Wingdings" panose="05000000000000000000" pitchFamily="2" charset="2"/>
              <a:buChar char="§"/>
            </a:pPr>
            <a:r>
              <a:rPr lang="en-US" sz="1600" dirty="0" smtClean="0"/>
              <a:t>How </a:t>
            </a:r>
            <a:r>
              <a:rPr lang="en-US" sz="1600" dirty="0"/>
              <a:t>efficiently are we utilizing our assets?</a:t>
            </a:r>
          </a:p>
          <a:p>
            <a:pPr>
              <a:buFont typeface="Wingdings" panose="05000000000000000000" pitchFamily="2" charset="2"/>
              <a:buChar char="§"/>
            </a:pPr>
            <a:r>
              <a:rPr lang="en-US" sz="1600" dirty="0" smtClean="0"/>
              <a:t>How </a:t>
            </a:r>
            <a:r>
              <a:rPr lang="en-US" sz="1600" dirty="0"/>
              <a:t>do our growth and net profits compare to those of our industry peers? </a:t>
            </a:r>
          </a:p>
          <a:p>
            <a:pPr>
              <a:buFont typeface="Wingdings" panose="05000000000000000000" pitchFamily="2" charset="2"/>
              <a:buChar char="§"/>
            </a:pPr>
            <a:r>
              <a:rPr lang="en-US" sz="1600" dirty="0" smtClean="0"/>
              <a:t>Where </a:t>
            </a:r>
            <a:r>
              <a:rPr lang="en-US" sz="1600" dirty="0"/>
              <a:t>will the funds we need for capital improvements come from?</a:t>
            </a:r>
          </a:p>
          <a:p>
            <a:pPr>
              <a:buFont typeface="Wingdings" panose="05000000000000000000" pitchFamily="2" charset="2"/>
              <a:buChar char="§"/>
            </a:pPr>
            <a:r>
              <a:rPr lang="en-US" sz="1600" dirty="0" smtClean="0"/>
              <a:t>Are </a:t>
            </a:r>
            <a:r>
              <a:rPr lang="en-US" sz="1600" dirty="0"/>
              <a:t>there ways we can partner with other firms to share risk and reduce </a:t>
            </a:r>
            <a:r>
              <a:rPr lang="en-US" sz="1600" dirty="0" smtClean="0"/>
              <a:t>the amount </a:t>
            </a:r>
            <a:r>
              <a:rPr lang="en-US" sz="1600" dirty="0"/>
              <a:t>of cash we need?</a:t>
            </a:r>
          </a:p>
          <a:p>
            <a:pPr>
              <a:buFont typeface="Wingdings" panose="05000000000000000000" pitchFamily="2" charset="2"/>
              <a:buChar char="§"/>
            </a:pPr>
            <a:r>
              <a:rPr lang="en-US" sz="1600" dirty="0" smtClean="0"/>
              <a:t>Overall</a:t>
            </a:r>
            <a:r>
              <a:rPr lang="en-US" sz="1600" dirty="0"/>
              <a:t>, are we in good shape financially?</a:t>
            </a:r>
          </a:p>
          <a:p>
            <a:pPr marL="0" indent="0">
              <a:buNone/>
            </a:pPr>
            <a:endParaRPr lang="en-US" b="1"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Tree>
    <p:extLst>
      <p:ext uri="{BB962C8B-B14F-4D97-AF65-F5344CB8AC3E}">
        <p14:creationId xmlns:p14="http://schemas.microsoft.com/office/powerpoint/2010/main" val="10337710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endParaRPr lang="en-US" sz="2000" dirty="0"/>
          </a:p>
          <a:p>
            <a:pPr marL="0" indent="0">
              <a:buNone/>
            </a:pPr>
            <a:endParaRPr lang="en-US" b="1"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081213"/>
            <a:ext cx="82169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828800" y="1357075"/>
            <a:ext cx="3454792" cy="369332"/>
          </a:xfrm>
          <a:prstGeom prst="rect">
            <a:avLst/>
          </a:prstGeom>
        </p:spPr>
        <p:txBody>
          <a:bodyPr wrap="none">
            <a:spAutoFit/>
          </a:bodyPr>
          <a:lstStyle/>
          <a:p>
            <a:r>
              <a:rPr lang="en-US" b="1" dirty="0"/>
              <a:t>Financial Objectives of a Firm</a:t>
            </a:r>
          </a:p>
        </p:txBody>
      </p:sp>
    </p:spTree>
    <p:extLst>
      <p:ext uri="{BB962C8B-B14F-4D97-AF65-F5344CB8AC3E}">
        <p14:creationId xmlns:p14="http://schemas.microsoft.com/office/powerpoint/2010/main" val="32039063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Profitability</a:t>
            </a:r>
          </a:p>
          <a:p>
            <a:pPr>
              <a:buFont typeface="Wingdings" panose="05000000000000000000" pitchFamily="2" charset="2"/>
              <a:buChar char="§"/>
            </a:pPr>
            <a:r>
              <a:rPr lang="en-US" sz="2000" dirty="0"/>
              <a:t>Is the ability to earn a profit.</a:t>
            </a:r>
          </a:p>
          <a:p>
            <a:pPr>
              <a:buFont typeface="Wingdings" panose="05000000000000000000" pitchFamily="2" charset="2"/>
              <a:buChar char="§"/>
            </a:pPr>
            <a:r>
              <a:rPr lang="en-US" sz="2000" dirty="0"/>
              <a:t>Many start-ups are not profitable during their first one to three years while they are training employees and building their brands.</a:t>
            </a:r>
          </a:p>
          <a:p>
            <a:pPr>
              <a:buFont typeface="Wingdings" panose="05000000000000000000" pitchFamily="2" charset="2"/>
              <a:buChar char="§"/>
            </a:pPr>
            <a:r>
              <a:rPr lang="en-US" sz="2000" dirty="0"/>
              <a:t>However, a firm must become profitable to remain viable and provide a return to its owners.</a:t>
            </a:r>
            <a:endParaRPr lang="en-US" b="1"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6304547"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9516517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Liquidity</a:t>
            </a:r>
          </a:p>
          <a:p>
            <a:pPr>
              <a:buFont typeface="Wingdings" panose="05000000000000000000" pitchFamily="2" charset="2"/>
              <a:buChar char="§"/>
            </a:pPr>
            <a:r>
              <a:rPr lang="en-US" sz="2000" dirty="0"/>
              <a:t>Is a company’s ability to meet its short-term financial obligations.</a:t>
            </a:r>
          </a:p>
          <a:p>
            <a:pPr>
              <a:buFont typeface="Wingdings" panose="05000000000000000000" pitchFamily="2" charset="2"/>
              <a:buChar char="§"/>
            </a:pPr>
            <a:r>
              <a:rPr lang="en-US" sz="2000" dirty="0"/>
              <a:t>Even if a firm is profitable, it is often a challenge to keep enough money in the bank to meet its routine obligations in a timely manner.</a:t>
            </a:r>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7603958"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79590387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Liquidity</a:t>
            </a:r>
          </a:p>
          <a:p>
            <a:pPr>
              <a:buFont typeface="Wingdings" panose="05000000000000000000" pitchFamily="2" charset="2"/>
              <a:buChar char="§"/>
            </a:pPr>
            <a:r>
              <a:rPr lang="en-US" sz="2000" dirty="0" smtClean="0"/>
              <a:t>Cash is the most liquid asset</a:t>
            </a:r>
          </a:p>
          <a:p>
            <a:pPr>
              <a:buFont typeface="Wingdings" panose="05000000000000000000" pitchFamily="2" charset="2"/>
              <a:buChar char="§"/>
            </a:pPr>
            <a:r>
              <a:rPr lang="en-US" sz="2000" dirty="0" smtClean="0"/>
              <a:t>Example: You owe your car payment of $300 on July 1</a:t>
            </a:r>
            <a:r>
              <a:rPr lang="en-US" sz="2000" baseline="30000" dirty="0" smtClean="0"/>
              <a:t>st</a:t>
            </a:r>
            <a:r>
              <a:rPr lang="en-US" sz="2000" dirty="0" smtClean="0"/>
              <a:t> and have $120 in your bank account </a:t>
            </a:r>
          </a:p>
          <a:p>
            <a:pPr>
              <a:buFont typeface="Wingdings" panose="05000000000000000000" pitchFamily="2" charset="2"/>
              <a:buChar char="§"/>
            </a:pPr>
            <a:r>
              <a:rPr lang="en-US" sz="2000" dirty="0" smtClean="0"/>
              <a:t>You own a house worth $400,000</a:t>
            </a:r>
          </a:p>
          <a:p>
            <a:pPr>
              <a:buFont typeface="Wingdings" panose="05000000000000000000" pitchFamily="2" charset="2"/>
              <a:buChar char="§"/>
            </a:pPr>
            <a:r>
              <a:rPr lang="en-US" sz="2000" dirty="0" smtClean="0"/>
              <a:t>Real estate is not very liquid so even though you have something of value it does not help as readily to meet a short term cash obligation </a:t>
            </a:r>
            <a:endParaRPr lang="en-US" sz="2000" dirty="0"/>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7603958"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12900169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Efficiency</a:t>
            </a:r>
          </a:p>
          <a:p>
            <a:pPr>
              <a:buFont typeface="Wingdings" panose="05000000000000000000" pitchFamily="2" charset="2"/>
              <a:buChar char="§"/>
            </a:pPr>
            <a:r>
              <a:rPr lang="en-US" sz="2000" dirty="0"/>
              <a:t>Is how productively a firm utilizes its assets relative to its revenue and its profits.</a:t>
            </a:r>
          </a:p>
          <a:p>
            <a:pPr>
              <a:buFont typeface="Wingdings" panose="05000000000000000000" pitchFamily="2" charset="2"/>
              <a:buChar char="§"/>
            </a:pPr>
            <a:r>
              <a:rPr lang="en-US" sz="2000" dirty="0"/>
              <a:t>Southwest Airlines, for example, uses its assets very productively.  Its turnaround time, or the time its airplanes sit on the ground while they are being unloaded and reloaded, is the lowest in the airline industry.</a:t>
            </a:r>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9047747"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14354686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51439" y="206781"/>
            <a:ext cx="11654726" cy="6323309"/>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999999"/>
              </a:solidFill>
              <a:effectLst/>
              <a:latin typeface="Arial" charset="0"/>
              <a:ea typeface="ＭＳ Ｐゴシック" pitchFamily="-96" charset="-128"/>
            </a:endParaRPr>
          </a:p>
        </p:txBody>
      </p:sp>
      <p:sp>
        <p:nvSpPr>
          <p:cNvPr id="2" name="Content Placeholder 1"/>
          <p:cNvSpPr>
            <a:spLocks noGrp="1"/>
          </p:cNvSpPr>
          <p:nvPr>
            <p:ph idx="1"/>
          </p:nvPr>
        </p:nvSpPr>
        <p:spPr/>
        <p:txBody>
          <a:bodyPr/>
          <a:lstStyle/>
          <a:p>
            <a:pPr marL="0" indent="0">
              <a:buNone/>
            </a:pPr>
            <a:r>
              <a:rPr lang="en-US" sz="2000" b="1" dirty="0"/>
              <a:t>Stability</a:t>
            </a:r>
          </a:p>
          <a:p>
            <a:pPr>
              <a:buFont typeface="Wingdings" panose="05000000000000000000" pitchFamily="2" charset="2"/>
              <a:buChar char="§"/>
            </a:pPr>
            <a:r>
              <a:rPr lang="en-US" sz="2000" dirty="0"/>
              <a:t>Is the strength and vigor of the firm’s overall financial posture.  </a:t>
            </a:r>
          </a:p>
          <a:p>
            <a:pPr>
              <a:buFont typeface="Wingdings" panose="05000000000000000000" pitchFamily="2" charset="2"/>
              <a:buChar char="§"/>
            </a:pPr>
            <a:r>
              <a:rPr lang="en-US" sz="2000" dirty="0"/>
              <a:t>For a firm to be stable, it must not only earn a profit and remain liquid but also keep its debt in check.</a:t>
            </a:r>
          </a:p>
        </p:txBody>
      </p:sp>
      <p:sp>
        <p:nvSpPr>
          <p:cNvPr id="4" name="Title 3"/>
          <p:cNvSpPr>
            <a:spLocks noGrp="1"/>
          </p:cNvSpPr>
          <p:nvPr>
            <p:ph type="title"/>
          </p:nvPr>
        </p:nvSpPr>
        <p:spPr/>
        <p:txBody>
          <a:bodyPr/>
          <a:lstStyle/>
          <a:p>
            <a:r>
              <a:rPr lang="en-US" dirty="0" smtClean="0"/>
              <a:t>AREC 213 Lecture 8</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October 15,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5297237" cy="17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Up Arrow 2"/>
          <p:cNvSpPr/>
          <p:nvPr/>
        </p:nvSpPr>
        <p:spPr bwMode="auto">
          <a:xfrm>
            <a:off x="10331115" y="3319550"/>
            <a:ext cx="721895" cy="882316"/>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val="3197467725"/>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1278</TotalTime>
  <Words>1762</Words>
  <Application>Microsoft Office PowerPoint</Application>
  <PresentationFormat>Widescreen</PresentationFormat>
  <Paragraphs>387</Paragraphs>
  <Slides>28</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ＭＳ Ｐゴシック</vt:lpstr>
      <vt:lpstr>ＭＳ Ｐゴシック</vt:lpstr>
      <vt:lpstr>Arial</vt:lpstr>
      <vt:lpstr>Calibri</vt:lpstr>
      <vt:lpstr>Cambria</vt:lpstr>
      <vt:lpstr>Comic Sans MS</vt:lpstr>
      <vt:lpstr>Palatino</vt:lpstr>
      <vt:lpstr>Tahoma</vt:lpstr>
      <vt:lpstr>Times</vt:lpstr>
      <vt:lpstr>Wingdings</vt:lpstr>
      <vt:lpstr>OSU_Template</vt:lpstr>
      <vt:lpstr>PowerPoint Presentation</vt:lpstr>
      <vt:lpstr>AREC 213 Lecture 8</vt:lpstr>
      <vt:lpstr>AREC 213 Lecture 8</vt:lpstr>
      <vt:lpstr>AREC 213 Lecture 8</vt:lpstr>
      <vt:lpstr>AREC 213 Lecture 8</vt:lpstr>
      <vt:lpstr>AREC 213 Lecture 8</vt:lpstr>
      <vt:lpstr>AREC 213 Lecture 8</vt:lpstr>
      <vt:lpstr>AREC 213 Lecture 8</vt:lpstr>
      <vt:lpstr>AREC 213 Lecture 8</vt:lpstr>
      <vt:lpstr>AREC 213 Lecture 8</vt:lpstr>
      <vt:lpstr>AREC 213 Lecture 8</vt:lpstr>
      <vt:lpstr>PowerPoint Presentation</vt:lpstr>
      <vt:lpstr>AREC 213 Lecture 6</vt:lpstr>
      <vt:lpstr>AREC 213 Lecture 6</vt:lpstr>
      <vt:lpstr>AREC 213 Lecture 6</vt:lpstr>
      <vt:lpstr>AREC 213 Lecture 6</vt:lpstr>
      <vt:lpstr>AREC 213 Lecture 6</vt:lpstr>
      <vt:lpstr>AREC 213 Lecture 6</vt:lpstr>
      <vt:lpstr>AREC 213 Lecture 6</vt:lpstr>
      <vt:lpstr>AREC 213 Lecture 6</vt:lpstr>
      <vt:lpstr>AREC 213 Lecture 6</vt:lpstr>
      <vt:lpstr>PowerPoint Presentation</vt:lpstr>
      <vt:lpstr>AREC 213 Lecture 6</vt:lpstr>
      <vt:lpstr>AREC 213 Lecture 6</vt:lpstr>
      <vt:lpstr>AREC 213 Lecture 6</vt:lpstr>
      <vt:lpstr>AREC 213 Lecture 6</vt:lpstr>
      <vt:lpstr>AREC 213 Lecture 6</vt:lpstr>
      <vt:lpstr>AREC 213 Lecture 6</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Client Services</cp:lastModifiedBy>
  <cp:revision>193</cp:revision>
  <cp:lastPrinted>2015-06-15T21:41:48Z</cp:lastPrinted>
  <dcterms:created xsi:type="dcterms:W3CDTF">2015-04-25T20:13:14Z</dcterms:created>
  <dcterms:modified xsi:type="dcterms:W3CDTF">2017-10-15T20:44:11Z</dcterms:modified>
</cp:coreProperties>
</file>