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86" r:id="rId2"/>
    <p:sldId id="519" r:id="rId3"/>
    <p:sldId id="520" r:id="rId4"/>
    <p:sldId id="522" r:id="rId5"/>
    <p:sldId id="521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0" r:id="rId14"/>
    <p:sldId id="531" r:id="rId15"/>
    <p:sldId id="532" r:id="rId16"/>
    <p:sldId id="533" r:id="rId17"/>
    <p:sldId id="543" r:id="rId18"/>
    <p:sldId id="535" r:id="rId19"/>
    <p:sldId id="536" r:id="rId20"/>
    <p:sldId id="537" r:id="rId21"/>
    <p:sldId id="538" r:id="rId22"/>
    <p:sldId id="539" r:id="rId23"/>
    <p:sldId id="540" r:id="rId24"/>
    <p:sldId id="541" r:id="rId25"/>
    <p:sldId id="542" r:id="rId26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77061" autoAdjust="0"/>
  </p:normalViewPr>
  <p:slideViewPr>
    <p:cSldViewPr snapToGrid="0" snapToObjects="1">
      <p:cViewPr varScale="1">
        <p:scale>
          <a:sx n="55" d="100"/>
          <a:sy n="55" d="100"/>
        </p:scale>
        <p:origin x="-11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10/29/2017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10/29/2017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78608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Organic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Heirloom Produce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MS PGothic" panose="020B0600070205080204" pitchFamily="34" charset="-128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Breadth of Services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Services Breadth – Fruits, vegetables, ornamentals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Time Period – Seasonal, Extended season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Targets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 Types/Varieties of produce (i.e. tomatoes, peppers, etc)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MS PGothic" panose="020B0600070205080204" pitchFamily="34" charset="-128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Price Quote Sheet, Invoicing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SalesTerms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 &amp; Conditions – Contract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Guarantee/Warranty by product &amp; service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MS PGothic" panose="020B0600070205080204" pitchFamily="34" charset="-128"/>
                <a:cs typeface="Arial" pitchFamily="34" charset="0"/>
              </a:rPr>
              <a:t>Invoice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241309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AREC 213</a:t>
            </a:r>
          </a:p>
          <a:p>
            <a:pPr marL="0" indent="0" algn="ctr">
              <a:buNone/>
            </a:pPr>
            <a:r>
              <a:rPr lang="en-US" sz="4800" dirty="0" smtClean="0"/>
              <a:t>Lecture 11</a:t>
            </a:r>
            <a:r>
              <a:rPr lang="en-US" sz="4800" smtClean="0"/>
              <a:t>: Marketing and Sales</a:t>
            </a:r>
            <a:endParaRPr lang="en-US" sz="4800" dirty="0" smtClean="0"/>
          </a:p>
          <a:p>
            <a:pPr marL="0" indent="0" algn="ctr">
              <a:buNone/>
            </a:pP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Value Proposition- Dimensions of Value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Unique Niche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Location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Customer Knowledge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Specialized Know-How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You Try One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What (your product or service)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To Whom (your customer)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Why (your competitive advantage)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Business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What is in a Name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Easy to remember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Simple to spell </a:t>
            </a:r>
            <a:r>
              <a:rPr lang="en-US" sz="2800" dirty="0" smtClean="0">
                <a:ea typeface="ＭＳ Ｐゴシック" pitchFamily="34" charset="-128"/>
              </a:rPr>
              <a:t>and </a:t>
            </a:r>
            <a:r>
              <a:rPr lang="en-US" sz="2800" dirty="0" smtClean="0">
                <a:ea typeface="ＭＳ Ｐゴシック" pitchFamily="34" charset="-128"/>
              </a:rPr>
              <a:t>pronounce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Says what you do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Stirs interest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Eliminates confusion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Evokes an image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Shouldn't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dirty="0" smtClean="0">
                <a:ea typeface="ＭＳ Ｐゴシック" pitchFamily="34" charset="-128"/>
              </a:rPr>
              <a:t>t limit your options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Available internet domain</a:t>
            </a:r>
            <a:endParaRPr lang="en-US" sz="2800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800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Naming Your Business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A sole proprietor can use their real and true name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sz="1600" dirty="0" smtClean="0">
                <a:ea typeface="ＭＳ Ｐゴシック" pitchFamily="34" charset="-128"/>
              </a:rPr>
              <a:t> John Public</a:t>
            </a:r>
            <a:endParaRPr lang="en-US" dirty="0" smtClean="0"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All others must register an assumed business name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Sole proprietor may also register an assumed business name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Must be unique and distinguishable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Certain business forms require suffix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sz="1600" dirty="0" smtClean="0">
                <a:ea typeface="ＭＳ Ｐゴシック" pitchFamily="34" charset="-128"/>
              </a:rPr>
              <a:t> LLC, Inc.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Search available names and register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sz="1600" dirty="0" smtClean="0">
                <a:ea typeface="ＭＳ Ｐゴシック" pitchFamily="34" charset="-128"/>
              </a:rPr>
              <a:t>www.filinginoregon.com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The Name Should Try to Avoid Confusion </a:t>
            </a:r>
          </a:p>
          <a:p>
            <a:pPr marL="0" indent="0">
              <a:buNone/>
            </a:pPr>
            <a:r>
              <a:rPr lang="en-US" sz="2000" dirty="0" smtClean="0">
                <a:ea typeface="ＭＳ Ｐゴシック" pitchFamily="34" charset="-128"/>
              </a:rPr>
              <a:t>John P. McDonald’s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Farm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Hamburgers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 Landscaping 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The Name Should Try to Avoid Confusion </a:t>
            </a:r>
          </a:p>
          <a:p>
            <a:pPr marL="0" indent="0">
              <a:buNone/>
            </a:pPr>
            <a:r>
              <a:rPr lang="en-US" sz="2800" dirty="0" smtClean="0">
                <a:ea typeface="ＭＳ Ｐゴシック" pitchFamily="34" charset="-128"/>
              </a:rPr>
              <a:t>John P. McDonald’s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 Farm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 Hamburgers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>
                <a:ea typeface="ＭＳ Ｐゴシック" pitchFamily="34" charset="-128"/>
              </a:rPr>
              <a:t> Landscaping 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93766" y="1371600"/>
            <a:ext cx="5124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Registration of your business name and structure</a:t>
            </a:r>
          </a:p>
          <a:p>
            <a:r>
              <a:rPr lang="en-US" dirty="0" smtClean="0"/>
              <a:t>www.filinginoregon.com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Whole </a:t>
            </a:r>
            <a:r>
              <a:rPr lang="en-US" sz="4800" smtClean="0"/>
              <a:t>Product Concept</a:t>
            </a: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What are you Selling and Who is Buying </a:t>
            </a:r>
            <a:r>
              <a:rPr lang="en-US" sz="2000" b="1" dirty="0" smtClean="0">
                <a:ea typeface="ＭＳ Ｐゴシック" pitchFamily="34" charset="-128"/>
              </a:rPr>
              <a:t>Whole Product Concept</a:t>
            </a:r>
          </a:p>
          <a:p>
            <a:pPr marL="0" indent="0">
              <a:buNone/>
            </a:pPr>
            <a:r>
              <a:rPr lang="en-US" sz="2000" dirty="0" smtClean="0">
                <a:ea typeface="ＭＳ Ｐゴシック" pitchFamily="34" charset="-128"/>
              </a:rPr>
              <a:t>Everything Needed/Delivered to Customer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Product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Product Options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Packaging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Accessories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Consumables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Replacement Parts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Training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Manuals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>
                <a:ea typeface="ＭＳ Ｐゴシック" pitchFamily="34" charset="-128"/>
              </a:rPr>
              <a:t>Support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371600"/>
            <a:ext cx="9845615" cy="4343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Landscaping Service</a:t>
            </a:r>
            <a:endParaRPr lang="en-US" sz="2000" b="1" dirty="0" smtClean="0">
              <a:ea typeface="ＭＳ Ｐゴシック" pitchFamily="34" charset="-128"/>
            </a:endParaRPr>
          </a:p>
          <a:p>
            <a:r>
              <a:rPr lang="en-US" sz="2000" dirty="0" smtClean="0"/>
              <a:t>Services Breadth</a:t>
            </a:r>
          </a:p>
          <a:p>
            <a:pPr lvl="1"/>
            <a:r>
              <a:rPr lang="en-US" sz="1600" dirty="0" smtClean="0"/>
              <a:t>Design, Maintenance, Arboriculture, Fertilize, Pest Control, etc.</a:t>
            </a:r>
          </a:p>
          <a:p>
            <a:pPr lvl="1"/>
            <a:r>
              <a:rPr lang="en-US" sz="1600" dirty="0" smtClean="0"/>
              <a:t>Time Period – Scheduled or Per Incident</a:t>
            </a:r>
          </a:p>
          <a:p>
            <a:pPr lvl="1"/>
            <a:r>
              <a:rPr lang="en-US" sz="1600" dirty="0" smtClean="0"/>
              <a:t>Targets - Gardens (veggie/flower/</a:t>
            </a:r>
            <a:r>
              <a:rPr lang="en-US" sz="1600" dirty="0" err="1" smtClean="0"/>
              <a:t>xeriscape</a:t>
            </a:r>
            <a:r>
              <a:rPr lang="en-US" sz="1600" dirty="0" smtClean="0"/>
              <a:t>), Landscape, </a:t>
            </a:r>
            <a:r>
              <a:rPr lang="en-US" sz="1600" dirty="0" err="1" smtClean="0"/>
              <a:t>Hardscape</a:t>
            </a:r>
            <a:r>
              <a:rPr lang="en-US" sz="1600" dirty="0" smtClean="0"/>
              <a:t>, Waterscape, Irrigation etc.</a:t>
            </a:r>
          </a:p>
          <a:p>
            <a:r>
              <a:rPr lang="en-US" sz="2000" dirty="0" smtClean="0"/>
              <a:t>Bonding Assurance</a:t>
            </a:r>
          </a:p>
          <a:p>
            <a:r>
              <a:rPr lang="en-US" sz="2000" dirty="0" smtClean="0"/>
              <a:t>Price Quote Sheet and Invoicing</a:t>
            </a:r>
          </a:p>
          <a:p>
            <a:r>
              <a:rPr lang="en-US" sz="2000" dirty="0" smtClean="0"/>
              <a:t>Terms &amp; Conditions – Contract</a:t>
            </a:r>
          </a:p>
          <a:p>
            <a:r>
              <a:rPr lang="en-US" sz="2000" dirty="0" smtClean="0"/>
              <a:t>Guarantee/Warranty by product &amp; service</a:t>
            </a:r>
          </a:p>
          <a:p>
            <a:r>
              <a:rPr lang="en-US" sz="2000" dirty="0" smtClean="0"/>
              <a:t>Uniforms/Appearance of Employees</a:t>
            </a:r>
          </a:p>
          <a:p>
            <a:r>
              <a:rPr lang="en-US" sz="2000" dirty="0" smtClean="0"/>
              <a:t>Signage</a:t>
            </a:r>
          </a:p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Value Proposition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October 29, 2017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Organic Heirloom Produce</a:t>
            </a:r>
          </a:p>
          <a:p>
            <a:pPr marL="0" indent="0">
              <a:buNone/>
            </a:pPr>
            <a:r>
              <a:rPr lang="en-US" dirty="0" smtClean="0"/>
              <a:t>Breadth of Services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Services Breadth – Fruits, vegetables, ornamentals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Time Period – Seasonal, Extended season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1800" dirty="0" smtClean="0"/>
              <a:t>Targets - Types/Varieties of produce (i.e. tomatoes, peppers, etc)</a:t>
            </a:r>
          </a:p>
          <a:p>
            <a:pPr marL="0" indent="0">
              <a:buNone/>
            </a:pPr>
            <a:r>
              <a:rPr lang="en-US" dirty="0" smtClean="0"/>
              <a:t>Price Quote Sheet, Invoicing</a:t>
            </a:r>
          </a:p>
          <a:p>
            <a:pPr marL="0" indent="0">
              <a:buNone/>
            </a:pPr>
            <a:r>
              <a:rPr lang="en-US" dirty="0" smtClean="0"/>
              <a:t>Sales Terms and Conditions – Contract</a:t>
            </a:r>
          </a:p>
          <a:p>
            <a:pPr marL="0" indent="0">
              <a:buNone/>
            </a:pPr>
            <a:r>
              <a:rPr lang="en-US" dirty="0" smtClean="0"/>
              <a:t>Guarantee and Warranty by product and service</a:t>
            </a:r>
          </a:p>
          <a:p>
            <a:pPr marL="0" indent="0">
              <a:buNone/>
            </a:pPr>
            <a:r>
              <a:rPr lang="en-US" dirty="0" smtClean="0"/>
              <a:t>Invoice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Features and Benefits of your Product or Service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If you can’t describe your product or service clearly it will be hard to sell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You know your product so well that you probably assume everyone else does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But you must see your product through your Customers Eyes</a:t>
            </a:r>
            <a:endParaRPr lang="en-US" dirty="0" smtClean="0">
              <a:solidFill>
                <a:schemeClr val="accent2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Defining Terms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Product – Each individual goods or service you provide.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Feature – Each unique aspect of your product or service. 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Benefit – What the customer will gain from using this product or service feature.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Take a Closer Look at What you are Offering (Selling)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Step 1:  Describe one product or service you intend to sell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Step 2: List every feature you can think of to describe the details of your product or service 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 Five unique features is good, more is better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Step 3:  Write down how the customer will benefit from each feature 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Who is Your Customer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We all assume we know who our customer is.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But what if we’re missing something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Who else might buy your product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Consider the Features and Benefits from various customer perspectives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Your Customer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Customers like products that meet their needs, especially the needs they didn’t realize they had.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Competition is always looking for ways to take your customers, so keep your product offerings fresh and relevant.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Do this exercise whenever you add a new product line or at least every six months.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A Value Proposition Is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Your business idea in a nutshell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A clear statement of the tangible value/results your customers get from using your products/services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Answers why your business will succeed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Specific and compelling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A Value Proposition Example </a:t>
            </a:r>
          </a:p>
          <a:p>
            <a:r>
              <a:rPr lang="en-US" sz="2000" dirty="0" smtClean="0">
                <a:latin typeface="Arial" charset="0"/>
                <a:ea typeface="ＭＳ Ｐゴシック" pitchFamily="34" charset="-128"/>
                <a:cs typeface="Arial" charset="0"/>
              </a:rPr>
              <a:t>Weak – </a:t>
            </a:r>
            <a:r>
              <a:rPr lang="en-US" altLang="ja-JP" sz="2000" dirty="0" smtClean="0">
                <a:latin typeface="Arial" charset="0"/>
                <a:ea typeface="ＭＳ Ｐゴシック" pitchFamily="34" charset="-128"/>
                <a:cs typeface="Arial" charset="0"/>
              </a:rPr>
              <a:t>We offer a wide variety of apple trees.</a:t>
            </a:r>
          </a:p>
          <a:p>
            <a:r>
              <a:rPr lang="en-US" sz="2000" dirty="0" smtClean="0">
                <a:latin typeface="Arial" charset="0"/>
                <a:ea typeface="ＭＳ Ｐゴシック" pitchFamily="34" charset="-128"/>
                <a:cs typeface="Arial" charset="0"/>
              </a:rPr>
              <a:t>Stronger – </a:t>
            </a:r>
            <a:r>
              <a:rPr lang="en-US" altLang="ja-JP" sz="2000" dirty="0" smtClean="0">
                <a:latin typeface="Arial" charset="0"/>
                <a:ea typeface="ＭＳ Ｐゴシック" pitchFamily="34" charset="-128"/>
                <a:cs typeface="Arial" charset="0"/>
              </a:rPr>
              <a:t>We offer high vigor hybrid apple trees that yield 5% more than standard varieties.</a:t>
            </a:r>
          </a:p>
          <a:p>
            <a:pPr>
              <a:buNone/>
            </a:pPr>
            <a:r>
              <a:rPr lang="en-US" altLang="ja-JP" sz="2000" dirty="0" smtClean="0">
                <a:latin typeface="Arial" charset="0"/>
                <a:ea typeface="ＭＳ Ｐゴシック" pitchFamily="34" charset="-128"/>
                <a:cs typeface="Arial" charset="0"/>
              </a:rPr>
              <a:t>Starbucks</a:t>
            </a:r>
          </a:p>
          <a:p>
            <a:pPr>
              <a:buFont typeface="Wingdings" pitchFamily="2" charset="2"/>
              <a:buChar char="§"/>
            </a:pPr>
            <a:r>
              <a:rPr lang="en-US" altLang="ja-JP" sz="2000" dirty="0" smtClean="0">
                <a:latin typeface="Arial" charset="0"/>
                <a:ea typeface="ＭＳ Ｐゴシック" pitchFamily="34" charset="-128"/>
                <a:cs typeface="Arial" charset="0"/>
              </a:rPr>
              <a:t>“We provide a friendly, comfortable, well-located place offering a wide range of fresh, customized quality coffees, teas, and other beverages for the person who enjoys a good experience and a good beverage.”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Your Value Proposition Contains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What (your product or service)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To Whom (your customer)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Why (your competitive advantage)</a:t>
            </a:r>
          </a:p>
          <a:p>
            <a:pPr marL="0" indent="0">
              <a:buFont typeface="Wingdings" pitchFamily="2" charset="2"/>
              <a:buChar char="§"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Value Proposition- Dimensions of Value</a:t>
            </a:r>
          </a:p>
          <a:p>
            <a:pPr marL="0" indent="0">
              <a:buNone/>
            </a:pPr>
            <a:r>
              <a:rPr lang="en-US" b="1" dirty="0" smtClean="0"/>
              <a:t>Innovative Offering- </a:t>
            </a:r>
            <a:r>
              <a:rPr lang="en-US" dirty="0" smtClean="0">
                <a:ea typeface="ＭＳ Ｐゴシック" pitchFamily="34" charset="-128"/>
              </a:rPr>
              <a:t>A better mousetrap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Features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Performance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ea typeface="ＭＳ Ｐゴシック" pitchFamily="34" charset="-128"/>
              </a:rPr>
              <a:t> Packaging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8" name="Picture 6" descr="213773apple_swir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5155" y="2133600"/>
            <a:ext cx="17526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oyota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15505" y="2286000"/>
            <a:ext cx="1104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Value Proposition- Dimensions of Value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Lower Cost 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The Same for Less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" name="Picture 6" descr="walmar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5547" y="1708030"/>
            <a:ext cx="1905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winco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9147" y="2393830"/>
            <a:ext cx="161925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Value Proposition- Dimensions of Value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dirty="0" smtClean="0"/>
              <a:t> Quality and Reliability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8" name="Picture 6" descr="mben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1509" y="17526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logo_mayta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20309" y="1447800"/>
            <a:ext cx="38004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Value Proposition- Dimensions of Value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Customer Responsiveness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Les Schwab</a:t>
            </a:r>
          </a:p>
          <a:p>
            <a:pPr marL="228600" lvl="1" indent="0">
              <a:buFont typeface="Wingdings" pitchFamily="2" charset="2"/>
              <a:buChar char="§"/>
            </a:pPr>
            <a:r>
              <a:rPr lang="en-US" dirty="0" smtClean="0"/>
              <a:t>Dell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Lecture 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October 29, 2017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9048583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1375</TotalTime>
  <Words>963</Words>
  <Application>Microsoft Office PowerPoint</Application>
  <PresentationFormat>Custom</PresentationFormat>
  <Paragraphs>259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OSU_Template</vt:lpstr>
      <vt:lpstr>Slide 0</vt:lpstr>
      <vt:lpstr>Slide 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Slide 11</vt:lpstr>
      <vt:lpstr>AREC 213 Lecture 11</vt:lpstr>
      <vt:lpstr>AREC 213 Lecture 11</vt:lpstr>
      <vt:lpstr>AREC 213 Lecture 11</vt:lpstr>
      <vt:lpstr>AREC 213 Lecture 11</vt:lpstr>
      <vt:lpstr>Slide 16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  <vt:lpstr>AREC 213 Lecture 11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david</cp:lastModifiedBy>
  <cp:revision>274</cp:revision>
  <cp:lastPrinted>2015-06-15T21:41:48Z</cp:lastPrinted>
  <dcterms:created xsi:type="dcterms:W3CDTF">2015-04-25T20:13:14Z</dcterms:created>
  <dcterms:modified xsi:type="dcterms:W3CDTF">2017-10-29T19:49:12Z</dcterms:modified>
</cp:coreProperties>
</file>