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69"/>
  </p:notesMasterIdLst>
  <p:handoutMasterIdLst>
    <p:handoutMasterId r:id="rId70"/>
  </p:handoutMasterIdLst>
  <p:sldIdLst>
    <p:sldId id="286" r:id="rId2"/>
    <p:sldId id="519" r:id="rId3"/>
    <p:sldId id="520" r:id="rId4"/>
    <p:sldId id="521" r:id="rId5"/>
    <p:sldId id="523" r:id="rId6"/>
    <p:sldId id="522" r:id="rId7"/>
    <p:sldId id="524" r:id="rId8"/>
    <p:sldId id="528" r:id="rId9"/>
    <p:sldId id="526" r:id="rId10"/>
    <p:sldId id="527" r:id="rId11"/>
    <p:sldId id="525" r:id="rId12"/>
    <p:sldId id="529" r:id="rId13"/>
    <p:sldId id="530" r:id="rId14"/>
    <p:sldId id="531" r:id="rId15"/>
    <p:sldId id="532" r:id="rId16"/>
    <p:sldId id="533" r:id="rId17"/>
    <p:sldId id="534" r:id="rId18"/>
    <p:sldId id="535" r:id="rId19"/>
    <p:sldId id="536" r:id="rId20"/>
    <p:sldId id="537" r:id="rId21"/>
    <p:sldId id="538" r:id="rId22"/>
    <p:sldId id="539" r:id="rId23"/>
    <p:sldId id="542" r:id="rId24"/>
    <p:sldId id="543" r:id="rId25"/>
    <p:sldId id="544" r:id="rId26"/>
    <p:sldId id="545" r:id="rId27"/>
    <p:sldId id="546" r:id="rId28"/>
    <p:sldId id="547" r:id="rId29"/>
    <p:sldId id="548" r:id="rId30"/>
    <p:sldId id="549" r:id="rId31"/>
    <p:sldId id="550" r:id="rId32"/>
    <p:sldId id="551" r:id="rId33"/>
    <p:sldId id="552" r:id="rId34"/>
    <p:sldId id="553" r:id="rId35"/>
    <p:sldId id="588" r:id="rId36"/>
    <p:sldId id="555" r:id="rId37"/>
    <p:sldId id="556" r:id="rId38"/>
    <p:sldId id="557" r:id="rId39"/>
    <p:sldId id="558" r:id="rId40"/>
    <p:sldId id="559" r:id="rId41"/>
    <p:sldId id="560" r:id="rId42"/>
    <p:sldId id="561" r:id="rId43"/>
    <p:sldId id="562" r:id="rId44"/>
    <p:sldId id="563" r:id="rId45"/>
    <p:sldId id="564" r:id="rId46"/>
    <p:sldId id="565" r:id="rId47"/>
    <p:sldId id="566" r:id="rId48"/>
    <p:sldId id="567" r:id="rId49"/>
    <p:sldId id="568" r:id="rId50"/>
    <p:sldId id="569" r:id="rId51"/>
    <p:sldId id="570" r:id="rId52"/>
    <p:sldId id="571" r:id="rId53"/>
    <p:sldId id="572" r:id="rId54"/>
    <p:sldId id="573" r:id="rId55"/>
    <p:sldId id="574" r:id="rId56"/>
    <p:sldId id="576" r:id="rId57"/>
    <p:sldId id="577" r:id="rId58"/>
    <p:sldId id="578" r:id="rId59"/>
    <p:sldId id="579" r:id="rId60"/>
    <p:sldId id="580" r:id="rId61"/>
    <p:sldId id="581" r:id="rId62"/>
    <p:sldId id="582" r:id="rId63"/>
    <p:sldId id="583" r:id="rId64"/>
    <p:sldId id="584" r:id="rId65"/>
    <p:sldId id="585" r:id="rId66"/>
    <p:sldId id="586" r:id="rId67"/>
    <p:sldId id="587" r:id="rId68"/>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6" autoAdjust="0"/>
    <p:restoredTop sz="77061" autoAdjust="0"/>
  </p:normalViewPr>
  <p:slideViewPr>
    <p:cSldViewPr snapToGrid="0" snapToObjects="1">
      <p:cViewPr varScale="1">
        <p:scale>
          <a:sx n="55" d="100"/>
          <a:sy n="55" d="100"/>
        </p:scale>
        <p:origin x="-115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11/5/2017</a:t>
            </a:fld>
            <a:endParaRPr lang="en-US" alt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dirty="0"/>
          </a:p>
        </p:txBody>
      </p:sp>
    </p:spTree>
    <p:extLst>
      <p:ext uri="{BB962C8B-B14F-4D97-AF65-F5344CB8AC3E}">
        <p14:creationId xmlns=""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11/5/2017</a:t>
            </a:fld>
            <a:endParaRPr lang="en-US" alt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dirty="0"/>
          </a:p>
        </p:txBody>
      </p:sp>
    </p:spTree>
    <p:extLst>
      <p:ext uri="{BB962C8B-B14F-4D97-AF65-F5344CB8AC3E}">
        <p14:creationId xmlns=""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0</a:t>
            </a:fld>
            <a:endParaRPr lang="en-US" altLang="en-US" dirty="0"/>
          </a:p>
        </p:txBody>
      </p:sp>
    </p:spTree>
    <p:extLst>
      <p:ext uri="{BB962C8B-B14F-4D97-AF65-F5344CB8AC3E}">
        <p14:creationId xmlns="" xmlns:p14="http://schemas.microsoft.com/office/powerpoint/2010/main" val="2078608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9</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10</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11</a:t>
            </a:fld>
            <a:endParaRPr lang="en-US"/>
          </a:p>
        </p:txBody>
      </p:sp>
    </p:spTree>
    <p:extLst>
      <p:ext uri="{BB962C8B-B14F-4D97-AF65-F5344CB8AC3E}">
        <p14:creationId xmlns="" xmlns:p14="http://schemas.microsoft.com/office/powerpoint/2010/main" val="44347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400">
                <a:solidFill>
                  <a:srgbClr val="333333"/>
                </a:solidFill>
                <a:latin typeface="Times New Roman" pitchFamily="18" charset="0"/>
                <a:sym typeface="Times New Roman" pitchFamily="18" charset="0"/>
              </a:defRPr>
            </a:lvl1pPr>
            <a:lvl2pPr marL="757066" indent="-291179" eaLnBrk="0" hangingPunct="0">
              <a:defRPr sz="2400">
                <a:solidFill>
                  <a:srgbClr val="333333"/>
                </a:solidFill>
                <a:latin typeface="Times New Roman" pitchFamily="18" charset="0"/>
                <a:sym typeface="Times New Roman" pitchFamily="18" charset="0"/>
              </a:defRPr>
            </a:lvl2pPr>
            <a:lvl3pPr marL="1164717" indent="-232943" eaLnBrk="0" hangingPunct="0">
              <a:defRPr sz="2400">
                <a:solidFill>
                  <a:srgbClr val="333333"/>
                </a:solidFill>
                <a:latin typeface="Times New Roman" pitchFamily="18" charset="0"/>
                <a:sym typeface="Times New Roman" pitchFamily="18" charset="0"/>
              </a:defRPr>
            </a:lvl3pPr>
            <a:lvl4pPr marL="1630604" indent="-232943" eaLnBrk="0" hangingPunct="0">
              <a:defRPr sz="2400">
                <a:solidFill>
                  <a:srgbClr val="333333"/>
                </a:solidFill>
                <a:latin typeface="Times New Roman" pitchFamily="18" charset="0"/>
                <a:sym typeface="Times New Roman" pitchFamily="18" charset="0"/>
              </a:defRPr>
            </a:lvl4pPr>
            <a:lvl5pPr marL="2096491" indent="-232943" eaLnBrk="0" hangingPunct="0">
              <a:defRPr sz="2400">
                <a:solidFill>
                  <a:srgbClr val="333333"/>
                </a:solidFill>
                <a:latin typeface="Times New Roman" pitchFamily="18" charset="0"/>
                <a:sym typeface="Times New Roman" pitchFamily="18" charset="0"/>
              </a:defRPr>
            </a:lvl5pPr>
            <a:lvl6pPr marL="2562377" indent="-232943" eaLnBrk="0" fontAlgn="base" hangingPunct="0">
              <a:spcBef>
                <a:spcPct val="0"/>
              </a:spcBef>
              <a:spcAft>
                <a:spcPct val="0"/>
              </a:spcAft>
              <a:defRPr sz="2400">
                <a:solidFill>
                  <a:srgbClr val="333333"/>
                </a:solidFill>
                <a:latin typeface="Times New Roman" pitchFamily="18" charset="0"/>
                <a:sym typeface="Times New Roman" pitchFamily="18" charset="0"/>
              </a:defRPr>
            </a:lvl6pPr>
            <a:lvl7pPr marL="3028264" indent="-232943" eaLnBrk="0" fontAlgn="base" hangingPunct="0">
              <a:spcBef>
                <a:spcPct val="0"/>
              </a:spcBef>
              <a:spcAft>
                <a:spcPct val="0"/>
              </a:spcAft>
              <a:defRPr sz="2400">
                <a:solidFill>
                  <a:srgbClr val="333333"/>
                </a:solidFill>
                <a:latin typeface="Times New Roman" pitchFamily="18" charset="0"/>
                <a:sym typeface="Times New Roman" pitchFamily="18" charset="0"/>
              </a:defRPr>
            </a:lvl7pPr>
            <a:lvl8pPr marL="3494151" indent="-232943" eaLnBrk="0" fontAlgn="base" hangingPunct="0">
              <a:spcBef>
                <a:spcPct val="0"/>
              </a:spcBef>
              <a:spcAft>
                <a:spcPct val="0"/>
              </a:spcAft>
              <a:defRPr sz="2400">
                <a:solidFill>
                  <a:srgbClr val="333333"/>
                </a:solidFill>
                <a:latin typeface="Times New Roman" pitchFamily="18" charset="0"/>
                <a:sym typeface="Times New Roman" pitchFamily="18" charset="0"/>
              </a:defRPr>
            </a:lvl8pPr>
            <a:lvl9pPr marL="3960038" indent="-232943" eaLnBrk="0" fontAlgn="base" hangingPunct="0">
              <a:spcBef>
                <a:spcPct val="0"/>
              </a:spcBef>
              <a:spcAft>
                <a:spcPct val="0"/>
              </a:spcAft>
              <a:defRPr sz="2400">
                <a:solidFill>
                  <a:srgbClr val="333333"/>
                </a:solidFill>
                <a:latin typeface="Times New Roman" pitchFamily="18" charset="0"/>
                <a:sym typeface="Times New Roman" pitchFamily="18" charset="0"/>
              </a:defRPr>
            </a:lvl9pPr>
          </a:lstStyle>
          <a:p>
            <a:pPr eaLnBrk="1" hangingPunct="1"/>
            <a:fld id="{B59E0968-C6EF-47FA-9678-F2B76413D7EC}" type="slidenum">
              <a:rPr lang="en-US" sz="1200" smtClean="0">
                <a:solidFill>
                  <a:schemeClr val="tx1"/>
                </a:solidFill>
              </a:rPr>
              <a:pPr eaLnBrk="1" hangingPunct="1"/>
              <a:t>15</a:t>
            </a:fld>
            <a:endParaRPr lang="en-US" sz="1200" dirty="0" smtClean="0">
              <a:solidFill>
                <a:schemeClr val="tx1"/>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16</a:t>
            </a:fld>
            <a:endParaRPr lang="en-US"/>
          </a:p>
        </p:txBody>
      </p:sp>
    </p:spTree>
    <p:extLst>
      <p:ext uri="{BB962C8B-B14F-4D97-AF65-F5344CB8AC3E}">
        <p14:creationId xmlns="" xmlns:p14="http://schemas.microsoft.com/office/powerpoint/2010/main" val="2073209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for reason’s why you quit doing business with a company.</a:t>
            </a:r>
          </a:p>
          <a:p>
            <a:endParaRPr lang="en-US" dirty="0" smtClean="0"/>
          </a:p>
          <a:p>
            <a:r>
              <a:rPr lang="en-US" dirty="0" smtClean="0"/>
              <a:t>Ask for reason’s why you are loyal to a particular company.</a:t>
            </a:r>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17</a:t>
            </a:fld>
            <a:endParaRPr lang="en-US"/>
          </a:p>
        </p:txBody>
      </p:sp>
    </p:spTree>
    <p:extLst>
      <p:ext uri="{BB962C8B-B14F-4D97-AF65-F5344CB8AC3E}">
        <p14:creationId xmlns="" xmlns:p14="http://schemas.microsoft.com/office/powerpoint/2010/main" val="167599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customer that says their unhappy is doing you a favor.</a:t>
            </a:r>
          </a:p>
          <a:p>
            <a:endParaRPr lang="en-US" baseline="0" dirty="0" smtClean="0"/>
          </a:p>
          <a:p>
            <a:r>
              <a:rPr lang="en-US" baseline="0" dirty="0" smtClean="0"/>
              <a:t>Current customers account for the vast majority of your sales and revenue. Most companies focus their marketing attracting new customers and not keeping the ones that account for 80% of your profit. </a:t>
            </a:r>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18</a:t>
            </a:fld>
            <a:endParaRPr lang="en-US"/>
          </a:p>
        </p:txBody>
      </p:sp>
    </p:spTree>
    <p:extLst>
      <p:ext uri="{BB962C8B-B14F-4D97-AF65-F5344CB8AC3E}">
        <p14:creationId xmlns="" xmlns:p14="http://schemas.microsoft.com/office/powerpoint/2010/main" val="3997088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the customer that complained</a:t>
            </a:r>
            <a:r>
              <a:rPr lang="en-US" baseline="0" dirty="0" smtClean="0"/>
              <a:t> about service call two years later and wanted a refund.</a:t>
            </a:r>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19</a:t>
            </a:fld>
            <a:endParaRPr lang="en-US"/>
          </a:p>
        </p:txBody>
      </p:sp>
    </p:spTree>
    <p:extLst>
      <p:ext uri="{BB962C8B-B14F-4D97-AF65-F5344CB8AC3E}">
        <p14:creationId xmlns="" xmlns:p14="http://schemas.microsoft.com/office/powerpoint/2010/main" val="4247593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will you follow up on Prospects and Suspects.</a:t>
            </a:r>
            <a:r>
              <a:rPr lang="en-US" baseline="0" dirty="0" smtClean="0"/>
              <a:t> Software. What programs and methods are you going to use.  E-mails. </a:t>
            </a:r>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25</a:t>
            </a:fld>
            <a:endParaRPr lang="en-US"/>
          </a:p>
        </p:txBody>
      </p:sp>
    </p:spTree>
    <p:extLst>
      <p:ext uri="{BB962C8B-B14F-4D97-AF65-F5344CB8AC3E}">
        <p14:creationId xmlns="" xmlns:p14="http://schemas.microsoft.com/office/powerpoint/2010/main" val="3501973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26</a:t>
            </a:fld>
            <a:endParaRPr lang="en-US" dirty="0"/>
          </a:p>
        </p:txBody>
      </p:sp>
    </p:spTree>
    <p:extLst>
      <p:ext uri="{BB962C8B-B14F-4D97-AF65-F5344CB8AC3E}">
        <p14:creationId xmlns="" xmlns:p14="http://schemas.microsoft.com/office/powerpoint/2010/main" val="2795974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a:t>
            </a:fld>
            <a:endParaRPr lang="en-US" altLang="en-US" dirty="0"/>
          </a:p>
        </p:txBody>
      </p:sp>
    </p:spTree>
    <p:extLst>
      <p:ext uri="{BB962C8B-B14F-4D97-AF65-F5344CB8AC3E}">
        <p14:creationId xmlns="" xmlns:p14="http://schemas.microsoft.com/office/powerpoint/2010/main" val="2078608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34</a:t>
            </a:fld>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35</a:t>
            </a:fld>
            <a:endParaRPr lang="en-US"/>
          </a:p>
        </p:txBody>
      </p:sp>
    </p:spTree>
    <p:extLst>
      <p:ext uri="{BB962C8B-B14F-4D97-AF65-F5344CB8AC3E}">
        <p14:creationId xmlns="" xmlns:p14="http://schemas.microsoft.com/office/powerpoint/2010/main" val="1171429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4752C51E-16D7-46C7-9290-A01DA017D9ED}" type="slidenum">
              <a:rPr lang="en-US">
                <a:latin typeface="Arial" charset="0"/>
              </a:rPr>
              <a:pPr/>
              <a:t>36</a:t>
            </a:fld>
            <a:endParaRPr lang="en-US">
              <a:latin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ea typeface="ＭＳ Ｐゴシック" pitchFamily="34" charset="-128"/>
              </a:rPr>
              <a:t>In 2006, nearly 650,000 businesses were started in the US.</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More than 550,000 closed</a:t>
            </a:r>
            <a:r>
              <a:rPr lang="en-US" dirty="0" smtClean="0">
                <a:ea typeface="ＭＳ Ｐゴシック" pitchFamily="34" charset="-128"/>
              </a:rPr>
              <a:t>.</a:t>
            </a:r>
            <a:endParaRPr lang="en-US" dirty="0" smtClean="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2AC3E6E-8E10-4174-8DAA-66FCED8D2D61}" type="slidenum">
              <a:rPr lang="en-US">
                <a:latin typeface="Arial" charset="0"/>
              </a:rPr>
              <a:pPr/>
              <a:t>37</a:t>
            </a:fld>
            <a:endParaRPr lang="en-US">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36A7A3B-C40A-4C45-A6FA-6B17517AAB40}" type="slidenum">
              <a:rPr lang="en-US">
                <a:latin typeface="Arial" charset="0"/>
              </a:rPr>
              <a:pPr/>
              <a:t>38</a:t>
            </a:fld>
            <a:endParaRPr lang="en-US">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26B5A41-2ED1-4FCA-9F0D-014E29724607}" type="slidenum">
              <a:rPr lang="en-US">
                <a:latin typeface="Arial" charset="0"/>
              </a:rPr>
              <a:pPr/>
              <a:t>39</a:t>
            </a:fld>
            <a:endParaRPr lang="en-US">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D829921E-9B87-42E8-8EB9-01C67401C412}" type="slidenum">
              <a:rPr lang="en-US">
                <a:latin typeface="Arial" charset="0"/>
              </a:rPr>
              <a:pPr/>
              <a:t>40</a:t>
            </a:fld>
            <a:endParaRPr lang="en-US">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D3C1623A-93E8-4B9F-8E81-3CDC689B0241}" type="slidenum">
              <a:rPr lang="en-US">
                <a:latin typeface="Arial" charset="0"/>
              </a:rPr>
              <a:pPr/>
              <a:t>41</a:t>
            </a:fld>
            <a:endParaRPr lang="en-US">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4488573F-D740-4E0C-B076-2CB395A6061F}" type="slidenum">
              <a:rPr lang="en-US">
                <a:latin typeface="Arial" charset="0"/>
              </a:rPr>
              <a:pPr/>
              <a:t>42</a:t>
            </a:fld>
            <a:endParaRPr lang="en-US">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E4F7EE4-61B3-4749-A5A5-2D876876108D}" type="slidenum">
              <a:rPr lang="en-US">
                <a:latin typeface="Arial" charset="0"/>
              </a:rPr>
              <a:pPr/>
              <a:t>43</a:t>
            </a:fld>
            <a:endParaRPr lang="en-US">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46065622-64FC-4740-B6A3-4B5465D6B07A}" type="slidenum">
              <a:rPr lang="en-US">
                <a:latin typeface="Arial" charset="0"/>
              </a:rPr>
              <a:pPr/>
              <a:t>44</a:t>
            </a:fld>
            <a:endParaRPr lang="en-US">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83834030-DB68-4D85-9FAE-F6348A241E94}" type="slidenum">
              <a:rPr lang="en-US">
                <a:latin typeface="Arial" charset="0"/>
              </a:rPr>
              <a:pPr/>
              <a:t>45</a:t>
            </a:fld>
            <a:endParaRPr lang="en-US">
              <a:latin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280DE95-F3B1-4838-8298-FD2510C337F4}" type="slidenum">
              <a:rPr lang="en-US">
                <a:latin typeface="Arial" charset="0"/>
              </a:rPr>
              <a:pPr/>
              <a:t>46</a:t>
            </a:fld>
            <a:endParaRPr lang="en-US">
              <a:latin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5DCB9B7-7C35-4624-9802-BCD617B71B8E}" type="slidenum">
              <a:rPr lang="en-US">
                <a:latin typeface="Arial" charset="0"/>
              </a:rPr>
              <a:pPr/>
              <a:t>47</a:t>
            </a:fld>
            <a:endParaRPr lang="en-US">
              <a:latin typeface="Arial"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44F02C1-4A70-4321-897C-4181A1009EAA}" type="slidenum">
              <a:rPr lang="en-US">
                <a:latin typeface="Arial" charset="0"/>
              </a:rPr>
              <a:pPr/>
              <a:t>48</a:t>
            </a:fld>
            <a:endParaRPr lang="en-US">
              <a:latin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A095BA3-5C4A-479F-8527-5A9DB82F191F}" type="slidenum">
              <a:rPr lang="en-US">
                <a:latin typeface="Arial" charset="0"/>
              </a:rPr>
              <a:pPr/>
              <a:t>49</a:t>
            </a:fld>
            <a:endParaRPr lang="en-US">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4FA3B9E-4DD7-4C73-937E-B94714430730}" type="slidenum">
              <a:rPr lang="en-US">
                <a:latin typeface="Arial" charset="0"/>
              </a:rPr>
              <a:pPr/>
              <a:t>50</a:t>
            </a:fld>
            <a:endParaRPr lang="en-US">
              <a:latin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38E8CBE-BEAC-437A-A175-EC2EEC8C5BA1}" type="slidenum">
              <a:rPr lang="en-US">
                <a:latin typeface="Arial" charset="0"/>
              </a:rPr>
              <a:pPr/>
              <a:t>51</a:t>
            </a:fld>
            <a:endParaRPr lang="en-US">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D95FF1D-E45D-4225-B127-DC830E5BCBC4}" type="slidenum">
              <a:rPr lang="en-US">
                <a:latin typeface="Arial" charset="0"/>
              </a:rPr>
              <a:pPr/>
              <a:t>52</a:t>
            </a:fld>
            <a:endParaRPr lang="en-US">
              <a:latin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925EB2D-116F-4B54-9FEB-4C819C45FD56}" type="slidenum">
              <a:rPr lang="en-US">
                <a:latin typeface="Arial" charset="0"/>
              </a:rPr>
              <a:pPr/>
              <a:t>53</a:t>
            </a:fld>
            <a:endParaRPr lang="en-US">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3</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F7B744D4-B7A3-4E9D-A396-69DE89725567}" type="slidenum">
              <a:rPr lang="en-US">
                <a:latin typeface="Arial" charset="0"/>
              </a:rPr>
              <a:pPr/>
              <a:t>54</a:t>
            </a:fld>
            <a:endParaRPr lang="en-US">
              <a:latin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BD2A798-FBB1-4AEC-BAC4-392E43F2BAF7}" type="slidenum">
              <a:rPr lang="en-US">
                <a:latin typeface="Arial" charset="0"/>
              </a:rPr>
              <a:pPr/>
              <a:t>55</a:t>
            </a:fld>
            <a:endParaRPr lang="en-US">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15D6471-37EA-4404-A9D2-9E815C176466}" type="slidenum">
              <a:rPr lang="en-US">
                <a:latin typeface="Arial" charset="0"/>
              </a:rPr>
              <a:pPr/>
              <a:t>56</a:t>
            </a:fld>
            <a:endParaRPr lang="en-US">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E6879BAB-DDD2-4EF0-A165-EE54F35F7B5C}" type="slidenum">
              <a:rPr lang="en-US">
                <a:latin typeface="Arial" charset="0"/>
              </a:rPr>
              <a:pPr/>
              <a:t>57</a:t>
            </a:fld>
            <a:endParaRPr lang="en-US">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7395AC1F-391C-41FF-A863-64358FA13D89}" type="slidenum">
              <a:rPr lang="en-US">
                <a:latin typeface="Arial" charset="0"/>
              </a:rPr>
              <a:pPr/>
              <a:t>58</a:t>
            </a:fld>
            <a:endParaRPr lang="en-US">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A3AE32C-7DFF-4B21-A1C9-DE2B63502926}" type="slidenum">
              <a:rPr lang="en-US">
                <a:latin typeface="Arial" charset="0"/>
              </a:rPr>
              <a:pPr/>
              <a:t>59</a:t>
            </a:fld>
            <a:endParaRPr lang="en-US">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5D8D8CF-6175-4314-9E08-B2AB9F0C1FD2}" type="slidenum">
              <a:rPr lang="en-US">
                <a:latin typeface="Arial" charset="0"/>
              </a:rPr>
              <a:pPr/>
              <a:t>60</a:t>
            </a:fld>
            <a:endParaRPr lang="en-US">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3EB6383-9361-4D3D-B9CF-32904193A59F}" type="slidenum">
              <a:rPr lang="en-US">
                <a:latin typeface="Arial" charset="0"/>
              </a:rPr>
              <a:pPr/>
              <a:t>61</a:t>
            </a:fld>
            <a:endParaRPr lang="en-US">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B03CBC3-1C3C-44A7-A9A6-8A07BDA16A26}" type="slidenum">
              <a:rPr lang="en-US">
                <a:latin typeface="Arial" charset="0"/>
              </a:rPr>
              <a:pPr/>
              <a:t>62</a:t>
            </a:fld>
            <a:endParaRPr lang="en-US">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B7E5C789-C6C8-45D3-B680-5607283F80F4}" type="slidenum">
              <a:rPr lang="en-US">
                <a:latin typeface="Arial" charset="0"/>
              </a:rPr>
              <a:pPr/>
              <a:t>63</a:t>
            </a:fld>
            <a:endParaRPr lang="en-US">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4</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B502685-2EE2-4635-9DCC-1986C29C5EA0}" type="slidenum">
              <a:rPr lang="en-US">
                <a:latin typeface="Arial" charset="0"/>
              </a:rPr>
              <a:pPr/>
              <a:t>64</a:t>
            </a:fld>
            <a:endParaRPr lang="en-US">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88591C6-2192-4B1C-9D80-B9CBF7504BA0}" type="slidenum">
              <a:rPr lang="en-US">
                <a:latin typeface="Arial" charset="0"/>
              </a:rPr>
              <a:pPr/>
              <a:t>65</a:t>
            </a:fld>
            <a:endParaRPr lang="en-US">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CC3FA79-32EB-4A5E-865C-288CA0172531}" type="slidenum">
              <a:rPr lang="en-US">
                <a:latin typeface="Arial" charset="0"/>
              </a:rPr>
              <a:pPr/>
              <a:t>66</a:t>
            </a:fld>
            <a:endParaRPr lang="en-US">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5</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6</a:t>
            </a:fld>
            <a:endParaRPr lang="en-US" altLang="en-US" dirty="0"/>
          </a:p>
        </p:txBody>
      </p:sp>
    </p:spTree>
    <p:extLst>
      <p:ext uri="{BB962C8B-B14F-4D97-AF65-F5344CB8AC3E}">
        <p14:creationId xmlns="" xmlns:p14="http://schemas.microsoft.com/office/powerpoint/2010/main" val="207860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7</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8</a:t>
            </a:fld>
            <a:endParaRPr lang="en-US" altLang="en-US"/>
          </a:p>
        </p:txBody>
      </p:sp>
    </p:spTree>
    <p:extLst>
      <p:ext uri="{BB962C8B-B14F-4D97-AF65-F5344CB8AC3E}">
        <p14:creationId xmlns="" xmlns:p14="http://schemas.microsoft.com/office/powerpoint/2010/main" val="2413097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dirty="0" smtClean="0"/>
              <a:t>Click icon to add picture</a:t>
            </a:r>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dirty="0" smtClean="0"/>
              <a:t>Click icon to add picture</a:t>
            </a:r>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dirty="0" smtClean="0"/>
              <a:t>Click icon to add picture</a:t>
            </a:r>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dirty="0" smtClean="0"/>
              <a:t>Click icon to add picture</a:t>
            </a:r>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dirty="0" smtClean="0"/>
              <a:t>Click icon to add picture</a:t>
            </a:r>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dirty="0" smtClean="0"/>
              <a:t>Click icon to add picture</a:t>
            </a:r>
          </a:p>
        </p:txBody>
      </p:sp>
    </p:spTree>
    <p:extLst>
      <p:ext uri="{BB962C8B-B14F-4D97-AF65-F5344CB8AC3E}">
        <p14:creationId xmlns=""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November 5, 2017</a:t>
            </a:fld>
            <a:endParaRPr lang="en-US" altLang="en-US" dirty="0"/>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dirty="0"/>
          </a:p>
        </p:txBody>
      </p:sp>
      <p:sp>
        <p:nvSpPr>
          <p:cNvPr id="9" name="Footer Placeholder 10"/>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November 5, 2017</a:t>
            </a:fld>
            <a:endParaRPr lang="en-US" altLang="en-US" dirty="0"/>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dirty="0"/>
          </a:p>
        </p:txBody>
      </p:sp>
      <p:sp>
        <p:nvSpPr>
          <p:cNvPr id="11" name="Footer Placeholder 12"/>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November 5, 2017</a:t>
            </a:fld>
            <a:endParaRPr lang="en-US" altLang="en-US" dirty="0"/>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dirty="0"/>
          </a:p>
        </p:txBody>
      </p:sp>
      <p:sp>
        <p:nvSpPr>
          <p:cNvPr id="11" name="Footer Placeholder 12"/>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November 5, 2017</a:t>
            </a:fld>
            <a:endParaRPr lang="en-US" altLang="en-US" dirty="0"/>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dirty="0"/>
          </a:p>
        </p:txBody>
      </p:sp>
      <p:sp>
        <p:nvSpPr>
          <p:cNvPr id="9" name="Footer Placeholder 8"/>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November 5, 2017</a:t>
            </a:fld>
            <a:endParaRPr lang="en-US" altLang="en-US" dirty="0"/>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dirty="0"/>
          </a:p>
        </p:txBody>
      </p:sp>
      <p:sp>
        <p:nvSpPr>
          <p:cNvPr id="7" name="Footer Placeholder 9"/>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November 5, 2017</a:t>
            </a:fld>
            <a:endParaRPr lang="en-US" altLang="en-US" dirty="0"/>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dirty="0"/>
          </a:p>
        </p:txBody>
      </p:sp>
      <p:sp>
        <p:nvSpPr>
          <p:cNvPr id="10" name="Footer Placeholder 10"/>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November 5, 2017</a:t>
            </a:fld>
            <a:endParaRPr lang="en-US" altLang="en-US" dirty="0"/>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dirty="0"/>
          </a:p>
        </p:txBody>
      </p:sp>
      <p:sp>
        <p:nvSpPr>
          <p:cNvPr id="4" name="Footer Placeholder 5"/>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Layout No Ta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dirty="0"/>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November 5, 2017</a:t>
            </a:fld>
            <a:endParaRPr lang="en-US" altLang="en-US" dirty="0"/>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dirty="0"/>
          </a:p>
        </p:txBody>
      </p:sp>
    </p:spTree>
    <p:extLst>
      <p:ext uri="{BB962C8B-B14F-4D97-AF65-F5344CB8AC3E}">
        <p14:creationId xmlns="" xmlns:p14="http://schemas.microsoft.com/office/powerpoint/2010/main" val="1656801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4ECE96-236E-477F-9E1A-6535F9EE3C61}"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31DD3-8594-4270-948E-09AB6F9D81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November 5, 2017</a:t>
            </a:fld>
            <a:endParaRPr lang="en-US" altLang="en-US" dirty="0"/>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dirty="0"/>
          </a:p>
        </p:txBody>
      </p:sp>
      <p:sp>
        <p:nvSpPr>
          <p:cNvPr id="7"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November 5, 2017</a:t>
            </a:fld>
            <a:endParaRPr lang="en-US" altLang="en-US" dirty="0"/>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dirty="0"/>
          </a:p>
        </p:txBody>
      </p:sp>
      <p:sp>
        <p:nvSpPr>
          <p:cNvPr id="10" name="Footer Placeholder 11"/>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November 5, 2017</a:t>
            </a:fld>
            <a:endParaRPr lang="en-US" altLang="en-US" dirty="0"/>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dirty="0"/>
          </a:p>
        </p:txBody>
      </p:sp>
      <p:sp>
        <p:nvSpPr>
          <p:cNvPr id="9" name="Footer Placeholder 11"/>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dirty="0" smtClean="0"/>
              <a:t>Click icon to add picture</a:t>
            </a:r>
            <a:endParaRPr lang="en-US" noProof="0" dirty="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November 5, 2017</a:t>
            </a:fld>
            <a:endParaRPr lang="en-US" altLang="en-US" dirty="0"/>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dirty="0"/>
          </a:p>
        </p:txBody>
      </p:sp>
      <p:sp>
        <p:nvSpPr>
          <p:cNvPr id="6" name="Footer Placeholder 7"/>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November 5, 2017</a:t>
            </a:fld>
            <a:endParaRPr lang="en-US" altLang="en-US" dirty="0"/>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dirty="0"/>
          </a:p>
        </p:txBody>
      </p:sp>
      <p:sp>
        <p:nvSpPr>
          <p:cNvPr id="5" name="Footer Placeholder 6"/>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November 5, 2017</a:t>
            </a:fld>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dirty="0"/>
          </a:p>
        </p:txBody>
      </p:sp>
      <p:sp>
        <p:nvSpPr>
          <p:cNvPr id="6"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November 5, 2017</a:t>
            </a:fld>
            <a:endParaRPr lang="en-US" altLang="en-US" dirty="0"/>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November 5, 2017</a:t>
            </a:fld>
            <a:endParaRPr lang="en-US" altLang="en-US" dirty="0"/>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dirty="0"/>
          </a:p>
        </p:txBody>
      </p:sp>
      <p:sp>
        <p:nvSpPr>
          <p:cNvPr id="7" name="Footer Placeholder 7"/>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dirty="0"/>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November 5, 2017</a:t>
            </a:fld>
            <a:endParaRPr lang="en-US" altLang="en-US" dirty="0"/>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dirty="0"/>
          </a:p>
        </p:txBody>
      </p:sp>
      <p:pic>
        <p:nvPicPr>
          <p:cNvPr id="1032" name="Picture 7"/>
          <p:cNvPicPr>
            <a:picLocks noChangeAspect="1"/>
          </p:cNvPicPr>
          <p:nvPr/>
        </p:nvPicPr>
        <p:blipFill>
          <a:blip r:embed="rId20">
            <a:extLst>
              <a:ext uri="{28A0092B-C50C-407E-A947-70E740481C1C}">
                <a14:useLocalDpi xmlns=""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wmf"/><Relationship Id="rId3" Type="http://schemas.openxmlformats.org/officeDocument/2006/relationships/image" Target="../media/image4.wmf"/><Relationship Id="rId7" Type="http://schemas.openxmlformats.org/officeDocument/2006/relationships/image" Target="../media/image8.jpeg"/><Relationship Id="rId12" Type="http://schemas.openxmlformats.org/officeDocument/2006/relationships/image" Target="../media/image13.wmf"/><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7.wmf"/><Relationship Id="rId11" Type="http://schemas.openxmlformats.org/officeDocument/2006/relationships/image" Target="../media/image12.gi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jpeg"/><Relationship Id="rId9" Type="http://schemas.openxmlformats.org/officeDocument/2006/relationships/image" Target="../media/image10.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AREC 213</a:t>
            </a:r>
          </a:p>
          <a:p>
            <a:pPr marL="0" indent="0" algn="ctr">
              <a:buNone/>
            </a:pPr>
            <a:r>
              <a:rPr lang="en-US" sz="4800" dirty="0" smtClean="0"/>
              <a:t>Lecture 12: Marketing and Sales</a:t>
            </a:r>
          </a:p>
          <a:p>
            <a:pPr marL="0" indent="0" algn="ctr">
              <a:buNone/>
            </a:pPr>
            <a:endParaRPr lang="en-US" sz="4800" dirty="0" smtClean="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November 5, 2017</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dirty="0"/>
          </a:p>
        </p:txBody>
      </p:sp>
    </p:spTree>
    <p:extLst>
      <p:ext uri="{BB962C8B-B14F-4D97-AF65-F5344CB8AC3E}">
        <p14:creationId xmlns="" xmlns:p14="http://schemas.microsoft.com/office/powerpoint/2010/main"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r>
              <a:rPr lang="en-US" sz="2800" dirty="0" smtClean="0"/>
              <a:t>Sellers pay more attention to the specific products they offer than to the benefits and experiences produced by the products.</a:t>
            </a:r>
          </a:p>
          <a:p>
            <a:r>
              <a:rPr lang="en-US" sz="2800" dirty="0" smtClean="0"/>
              <a:t>Buyers want to buy what’s important to THEM!</a:t>
            </a:r>
          </a:p>
          <a:p>
            <a:pPr marL="0" indent="0">
              <a:buNone/>
            </a:pPr>
            <a:endParaRPr lang="en-US" sz="1800" b="1" dirty="0"/>
          </a:p>
          <a:p>
            <a:pPr marL="0" indent="0">
              <a:buNone/>
            </a:pPr>
            <a:endParaRPr lang="en-US" sz="1800" dirty="0"/>
          </a:p>
          <a:p>
            <a:pPr marL="0" indent="0">
              <a:buNone/>
            </a:pPr>
            <a:endParaRPr lang="en-US" sz="1800" b="1" dirty="0"/>
          </a:p>
        </p:txBody>
      </p:sp>
      <p:sp>
        <p:nvSpPr>
          <p:cNvPr id="4" name="Title 3"/>
          <p:cNvSpPr>
            <a:spLocks noGrp="1"/>
          </p:cNvSpPr>
          <p:nvPr>
            <p:ph type="title"/>
          </p:nvPr>
        </p:nvSpPr>
        <p:spPr/>
        <p:txBody>
          <a:bodyPr/>
          <a:lstStyle/>
          <a:p>
            <a:r>
              <a:rPr lang="en-US" dirty="0" smtClean="0"/>
              <a:t>AREC 213 Lecture 12</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What is Selling </a:t>
            </a:r>
          </a:p>
          <a:p>
            <a:r>
              <a:rPr lang="en-US" dirty="0" smtClean="0"/>
              <a:t>Analyzing a customer’s need for a product, service, or idea.</a:t>
            </a:r>
          </a:p>
          <a:p>
            <a:r>
              <a:rPr lang="en-US" dirty="0" smtClean="0"/>
              <a:t>Then providing persuasive information about product, service or idea to the customer.</a:t>
            </a:r>
          </a:p>
          <a:p>
            <a:pPr marL="0" indent="0">
              <a:buNone/>
            </a:pPr>
            <a:endParaRPr lang="en-US" sz="1800" b="1" dirty="0"/>
          </a:p>
          <a:p>
            <a:pPr marL="0" indent="0">
              <a:buNone/>
            </a:pPr>
            <a:endParaRPr lang="en-US" sz="1800" dirty="0"/>
          </a:p>
          <a:p>
            <a:pPr marL="0" indent="0">
              <a:buNone/>
            </a:pPr>
            <a:endParaRPr lang="en-US" sz="1800" b="1" dirty="0"/>
          </a:p>
        </p:txBody>
      </p:sp>
      <p:sp>
        <p:nvSpPr>
          <p:cNvPr id="4" name="Title 3"/>
          <p:cNvSpPr>
            <a:spLocks noGrp="1"/>
          </p:cNvSpPr>
          <p:nvPr>
            <p:ph type="title"/>
          </p:nvPr>
        </p:nvSpPr>
        <p:spPr/>
        <p:txBody>
          <a:bodyPr/>
          <a:lstStyle/>
          <a:p>
            <a:r>
              <a:rPr lang="en-US" dirty="0" smtClean="0"/>
              <a:t>AREC 213 Lecture 12</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Title 1"/>
          <p:cNvSpPr>
            <a:spLocks noGrp="1"/>
          </p:cNvSpPr>
          <p:nvPr>
            <p:ph type="title"/>
          </p:nvPr>
        </p:nvSpPr>
        <p:spPr/>
        <p:txBody>
          <a:bodyPr/>
          <a:lstStyle/>
          <a:p>
            <a:r>
              <a:rPr lang="en-US" b="1" dirty="0" smtClean="0">
                <a:solidFill>
                  <a:srgbClr val="3366FF"/>
                </a:solidFill>
                <a:effectLst>
                  <a:outerShdw blurRad="38100" dist="38100" dir="2700000" algn="tl">
                    <a:srgbClr val="000000">
                      <a:alpha val="43137"/>
                    </a:srgbClr>
                  </a:outerShdw>
                </a:effectLst>
              </a:rPr>
              <a:t>D. C. V. B. The secret formula!</a:t>
            </a:r>
            <a:r>
              <a:rPr lang="en-US" dirty="0" smtClean="0"/>
              <a:t>	</a:t>
            </a:r>
            <a:endParaRPr lang="en-US" dirty="0"/>
          </a:p>
        </p:txBody>
      </p:sp>
      <p:sp>
        <p:nvSpPr>
          <p:cNvPr id="3" name="Content Placeholder 2"/>
          <p:cNvSpPr>
            <a:spLocks noGrp="1"/>
          </p:cNvSpPr>
          <p:nvPr>
            <p:ph idx="1"/>
          </p:nvPr>
        </p:nvSpPr>
        <p:spPr>
          <a:xfrm>
            <a:off x="304800" y="1295400"/>
            <a:ext cx="10972800" cy="4525963"/>
          </a:xfrm>
        </p:spPr>
        <p:txBody>
          <a:bodyPr>
            <a:normAutofit/>
          </a:bodyPr>
          <a:lstStyle/>
          <a:p>
            <a:r>
              <a:rPr lang="en-US" sz="4800" dirty="0" smtClean="0"/>
              <a:t>“D” </a:t>
            </a:r>
            <a:r>
              <a:rPr lang="en-US" sz="3600" dirty="0" smtClean="0"/>
              <a:t>-  Disadvantage</a:t>
            </a:r>
          </a:p>
          <a:p>
            <a:r>
              <a:rPr lang="en-US" sz="4800" dirty="0" smtClean="0"/>
              <a:t>“C” </a:t>
            </a:r>
            <a:r>
              <a:rPr lang="en-US" sz="3600" dirty="0" smtClean="0"/>
              <a:t>– Consequence</a:t>
            </a:r>
          </a:p>
          <a:p>
            <a:r>
              <a:rPr lang="en-US" sz="5200" dirty="0" smtClean="0"/>
              <a:t>“V” </a:t>
            </a:r>
            <a:r>
              <a:rPr lang="en-US" sz="3600" dirty="0" smtClean="0"/>
              <a:t>– Value</a:t>
            </a:r>
          </a:p>
          <a:p>
            <a:r>
              <a:rPr lang="en-US" sz="5200" dirty="0" smtClean="0"/>
              <a:t>“B” </a:t>
            </a:r>
            <a:r>
              <a:rPr lang="en-US" sz="3600" dirty="0" smtClean="0"/>
              <a:t>– Benefit</a:t>
            </a:r>
          </a:p>
          <a:p>
            <a:endParaRPr lang="en-US" sz="3600" dirty="0"/>
          </a:p>
        </p:txBody>
      </p:sp>
    </p:spTree>
    <p:extLst>
      <p:ext uri="{BB962C8B-B14F-4D97-AF65-F5344CB8AC3E}">
        <p14:creationId xmlns="" xmlns:p14="http://schemas.microsoft.com/office/powerpoint/2010/main" val="38648014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Title 1"/>
          <p:cNvSpPr>
            <a:spLocks noGrp="1"/>
          </p:cNvSpPr>
          <p:nvPr>
            <p:ph type="title"/>
          </p:nvPr>
        </p:nvSpPr>
        <p:spPr/>
        <p:txBody>
          <a:bodyPr/>
          <a:lstStyle/>
          <a:p>
            <a:r>
              <a:rPr lang="en-US" dirty="0" smtClean="0">
                <a:solidFill>
                  <a:srgbClr val="3366FF"/>
                </a:solidFill>
                <a:latin typeface="Abadi MT Condensed Extra Bold"/>
                <a:cs typeface="Abadi MT Condensed Extra Bold"/>
              </a:rPr>
              <a:t>DISADVANTAGE</a:t>
            </a:r>
            <a:endParaRPr lang="en-US" dirty="0">
              <a:solidFill>
                <a:srgbClr val="3366FF"/>
              </a:solidFill>
              <a:latin typeface="Abadi MT Condensed Extra Bold"/>
              <a:cs typeface="Abadi MT Condensed Extra Bold"/>
            </a:endParaRPr>
          </a:p>
        </p:txBody>
      </p:sp>
      <p:sp>
        <p:nvSpPr>
          <p:cNvPr id="3" name="Content Placeholder 2"/>
          <p:cNvSpPr>
            <a:spLocks noGrp="1"/>
          </p:cNvSpPr>
          <p:nvPr>
            <p:ph idx="1"/>
          </p:nvPr>
        </p:nvSpPr>
        <p:spPr/>
        <p:txBody>
          <a:bodyPr>
            <a:normAutofit/>
          </a:bodyPr>
          <a:lstStyle/>
          <a:p>
            <a:r>
              <a:rPr lang="en-US" sz="4800" dirty="0" smtClean="0"/>
              <a:t>Ask the customer what is most important to them, in evaluating this product</a:t>
            </a:r>
          </a:p>
          <a:p>
            <a:r>
              <a:rPr lang="en-US" sz="4800" dirty="0" smtClean="0"/>
              <a:t>What is the reason they are looking to buy</a:t>
            </a:r>
            <a:endParaRPr lang="en-US" sz="4800" dirty="0"/>
          </a:p>
        </p:txBody>
      </p:sp>
    </p:spTree>
    <p:extLst>
      <p:ext uri="{BB962C8B-B14F-4D97-AF65-F5344CB8AC3E}">
        <p14:creationId xmlns="" xmlns:p14="http://schemas.microsoft.com/office/powerpoint/2010/main" val="29554531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Title 1"/>
          <p:cNvSpPr>
            <a:spLocks noGrp="1"/>
          </p:cNvSpPr>
          <p:nvPr>
            <p:ph type="title"/>
          </p:nvPr>
        </p:nvSpPr>
        <p:spPr/>
        <p:txBody>
          <a:bodyPr/>
          <a:lstStyle/>
          <a:p>
            <a:r>
              <a:rPr lang="en-US" dirty="0" smtClean="0">
                <a:solidFill>
                  <a:srgbClr val="3366FF"/>
                </a:solidFill>
                <a:latin typeface="Abadi MT Condensed Extra Bold"/>
                <a:cs typeface="Abadi MT Condensed Extra Bold"/>
              </a:rPr>
              <a:t>CONSEQUENCE</a:t>
            </a:r>
            <a:endParaRPr lang="en-US" dirty="0">
              <a:solidFill>
                <a:srgbClr val="3366FF"/>
              </a:solidFill>
              <a:latin typeface="Abadi MT Condensed Extra Bold"/>
              <a:cs typeface="Abadi MT Condensed Extra Bold"/>
            </a:endParaRPr>
          </a:p>
        </p:txBody>
      </p:sp>
      <p:sp>
        <p:nvSpPr>
          <p:cNvPr id="3" name="Content Placeholder 2"/>
          <p:cNvSpPr>
            <a:spLocks noGrp="1"/>
          </p:cNvSpPr>
          <p:nvPr>
            <p:ph idx="1"/>
          </p:nvPr>
        </p:nvSpPr>
        <p:spPr/>
        <p:txBody>
          <a:bodyPr>
            <a:normAutofit/>
          </a:bodyPr>
          <a:lstStyle/>
          <a:p>
            <a:r>
              <a:rPr lang="en-US" sz="4800" dirty="0" smtClean="0"/>
              <a:t>Ask the customer why this is important to them</a:t>
            </a:r>
          </a:p>
          <a:p>
            <a:r>
              <a:rPr lang="en-US" sz="4800" dirty="0" smtClean="0"/>
              <a:t>This is when we find out how the problem or issue is impacting them</a:t>
            </a:r>
            <a:endParaRPr lang="en-US" sz="4800" dirty="0"/>
          </a:p>
        </p:txBody>
      </p:sp>
    </p:spTree>
    <p:extLst>
      <p:ext uri="{BB962C8B-B14F-4D97-AF65-F5344CB8AC3E}">
        <p14:creationId xmlns="" xmlns:p14="http://schemas.microsoft.com/office/powerpoint/2010/main" val="417680383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Title 1"/>
          <p:cNvSpPr>
            <a:spLocks noGrp="1"/>
          </p:cNvSpPr>
          <p:nvPr>
            <p:ph type="title"/>
          </p:nvPr>
        </p:nvSpPr>
        <p:spPr/>
        <p:txBody>
          <a:bodyPr/>
          <a:lstStyle/>
          <a:p>
            <a:r>
              <a:rPr lang="en-US" dirty="0" smtClean="0">
                <a:solidFill>
                  <a:srgbClr val="3366FF"/>
                </a:solidFill>
                <a:latin typeface="Abadi MT Condensed Extra Bold"/>
                <a:cs typeface="Abadi MT Condensed Extra Bold"/>
              </a:rPr>
              <a:t>VALUE AND BENEFIT</a:t>
            </a:r>
            <a:endParaRPr lang="en-US" dirty="0">
              <a:solidFill>
                <a:srgbClr val="3366FF"/>
              </a:solidFill>
              <a:latin typeface="Abadi MT Condensed Extra Bold"/>
              <a:cs typeface="Abadi MT Condensed Extra Bold"/>
            </a:endParaRPr>
          </a:p>
        </p:txBody>
      </p:sp>
      <p:sp>
        <p:nvSpPr>
          <p:cNvPr id="3" name="Content Placeholder 2"/>
          <p:cNvSpPr>
            <a:spLocks noGrp="1"/>
          </p:cNvSpPr>
          <p:nvPr>
            <p:ph idx="1"/>
          </p:nvPr>
        </p:nvSpPr>
        <p:spPr/>
        <p:txBody>
          <a:bodyPr>
            <a:normAutofit/>
          </a:bodyPr>
          <a:lstStyle/>
          <a:p>
            <a:r>
              <a:rPr lang="en-US" sz="4800" dirty="0" smtClean="0"/>
              <a:t>Now you can sell them the value and benefit your product or service will provide to them in satisfying their buying need</a:t>
            </a:r>
            <a:endParaRPr lang="en-US" sz="4800" dirty="0"/>
          </a:p>
        </p:txBody>
      </p:sp>
    </p:spTree>
    <p:extLst>
      <p:ext uri="{BB962C8B-B14F-4D97-AF65-F5344CB8AC3E}">
        <p14:creationId xmlns="" xmlns:p14="http://schemas.microsoft.com/office/powerpoint/2010/main" val="18601473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9698" name="Rectangle 1"/>
          <p:cNvSpPr>
            <a:spLocks noGrp="1" noChangeArrowheads="1"/>
          </p:cNvSpPr>
          <p:nvPr>
            <p:ph type="title"/>
          </p:nvPr>
        </p:nvSpPr>
        <p:spPr>
          <a:xfrm>
            <a:off x="609600" y="274638"/>
            <a:ext cx="10972800" cy="1020762"/>
          </a:xfrm>
        </p:spPr>
        <p:txBody>
          <a:bodyPr/>
          <a:lstStyle/>
          <a:p>
            <a:r>
              <a:rPr lang="en-US" sz="4000" dirty="0" smtClean="0">
                <a:latin typeface="L Helvetica Light" charset="0"/>
                <a:sym typeface="L Helvetica Light" charset="0"/>
              </a:rPr>
              <a:t>Problem and Solution</a:t>
            </a:r>
            <a:endParaRPr lang="en-US" sz="4000" b="1" dirty="0" smtClean="0">
              <a:solidFill>
                <a:srgbClr val="FFF10B"/>
              </a:solidFill>
              <a:effectLst>
                <a:outerShdw blurRad="38100" dist="38100" dir="2700000" algn="tl">
                  <a:srgbClr val="000000">
                    <a:alpha val="43137"/>
                  </a:srgbClr>
                </a:outerShdw>
              </a:effectLst>
            </a:endParaRPr>
          </a:p>
        </p:txBody>
      </p:sp>
      <p:sp>
        <p:nvSpPr>
          <p:cNvPr id="29699" name="Rectangle 2"/>
          <p:cNvSpPr>
            <a:spLocks noGrp="1" noChangeArrowheads="1"/>
          </p:cNvSpPr>
          <p:nvPr>
            <p:ph idx="1"/>
          </p:nvPr>
        </p:nvSpPr>
        <p:spPr>
          <a:xfrm>
            <a:off x="914400" y="1371600"/>
            <a:ext cx="10160000" cy="5219700"/>
          </a:xfrm>
        </p:spPr>
        <p:txBody>
          <a:bodyPr anchor="t"/>
          <a:lstStyle/>
          <a:p>
            <a:pPr marL="34925" indent="0" eaLnBrk="1" hangingPunct="1"/>
            <a:r>
              <a:rPr lang="en-US" dirty="0" smtClean="0">
                <a:latin typeface="L Helvetica Light" charset="0"/>
                <a:sym typeface="L Helvetica Light" charset="0"/>
              </a:rPr>
              <a:t>On a piece of paper:</a:t>
            </a:r>
          </a:p>
          <a:p>
            <a:pPr marL="831850" lvl="1" eaLnBrk="1" hangingPunct="1">
              <a:spcBef>
                <a:spcPts val="1600"/>
              </a:spcBef>
              <a:buFont typeface="Lucida Grande" charset="0"/>
              <a:buChar char="✓"/>
            </a:pPr>
            <a:r>
              <a:rPr lang="en-US" sz="2600" dirty="0" smtClean="0">
                <a:latin typeface="L Helvetica Light" charset="0"/>
                <a:sym typeface="L Helvetica Light" charset="0"/>
              </a:rPr>
              <a:t>List one of your </a:t>
            </a:r>
            <a:r>
              <a:rPr lang="en-US" sz="2600" b="1" dirty="0" smtClean="0">
                <a:latin typeface="Helvetica" charset="0"/>
                <a:cs typeface="Helvetica" charset="0"/>
                <a:sym typeface="Helvetica" charset="0"/>
              </a:rPr>
              <a:t>products or services</a:t>
            </a:r>
            <a:endParaRPr lang="en-US" sz="2600" dirty="0" smtClean="0">
              <a:latin typeface="L Helvetica Light" charset="0"/>
              <a:sym typeface="L Helvetica Light" charset="0"/>
            </a:endParaRPr>
          </a:p>
          <a:p>
            <a:pPr marL="831850" lvl="1" eaLnBrk="1" hangingPunct="1">
              <a:spcBef>
                <a:spcPts val="1600"/>
              </a:spcBef>
              <a:buFont typeface="Lucida Grande" charset="0"/>
              <a:buChar char="✓"/>
            </a:pPr>
            <a:r>
              <a:rPr lang="en-US" sz="2600" dirty="0" smtClean="0">
                <a:latin typeface="L Helvetica Light" charset="0"/>
                <a:sym typeface="L Helvetica Light" charset="0"/>
              </a:rPr>
              <a:t>Describe the </a:t>
            </a:r>
            <a:r>
              <a:rPr lang="en-US" sz="2600" b="1" dirty="0" smtClean="0">
                <a:latin typeface="Helvetica" charset="0"/>
                <a:cs typeface="Helvetica" charset="0"/>
                <a:sym typeface="Helvetica" charset="0"/>
              </a:rPr>
              <a:t>problem this product or service addresses</a:t>
            </a:r>
            <a:endParaRPr lang="en-US" sz="2600" dirty="0" smtClean="0">
              <a:latin typeface="L Helvetica Light" charset="0"/>
              <a:sym typeface="L Helvetica Light" charset="0"/>
            </a:endParaRPr>
          </a:p>
          <a:p>
            <a:pPr marL="831850" lvl="1" eaLnBrk="1" hangingPunct="1">
              <a:spcBef>
                <a:spcPts val="1600"/>
              </a:spcBef>
              <a:buFont typeface="Lucida Grande" charset="0"/>
              <a:buChar char="✓"/>
            </a:pPr>
            <a:r>
              <a:rPr lang="en-US" sz="2600" dirty="0" smtClean="0">
                <a:latin typeface="L Helvetica Light" charset="0"/>
                <a:sym typeface="L Helvetica Light" charset="0"/>
              </a:rPr>
              <a:t>Describe the </a:t>
            </a:r>
            <a:r>
              <a:rPr lang="en-US" sz="2600" b="1" dirty="0" smtClean="0">
                <a:latin typeface="Helvetica" charset="0"/>
                <a:cs typeface="Helvetica" charset="0"/>
                <a:sym typeface="Helvetica" charset="0"/>
              </a:rPr>
              <a:t>benefits of this product or service</a:t>
            </a:r>
            <a:r>
              <a:rPr lang="en-US" sz="2600" dirty="0" smtClean="0">
                <a:latin typeface="L Helvetica Light" charset="0"/>
                <a:sym typeface="L Helvetica Light" charset="0"/>
              </a:rPr>
              <a:t> using the problem/solution methodology</a:t>
            </a:r>
          </a:p>
          <a:p>
            <a:pPr marL="831850" lvl="1" eaLnBrk="1" hangingPunct="1">
              <a:spcBef>
                <a:spcPts val="1600"/>
              </a:spcBef>
              <a:buFont typeface="Lucida Grande" charset="0"/>
              <a:buChar char="✓"/>
            </a:pPr>
            <a:r>
              <a:rPr lang="en-US" sz="2600" dirty="0" smtClean="0">
                <a:latin typeface="L Helvetica Light" charset="0"/>
                <a:sym typeface="L Helvetica Light" charset="0"/>
              </a:rPr>
              <a:t>Be prepared to read this to and </a:t>
            </a:r>
            <a:r>
              <a:rPr lang="en-US" sz="2600" b="1" dirty="0" smtClean="0">
                <a:latin typeface="Helvetica" charset="0"/>
                <a:cs typeface="Helvetica" charset="0"/>
                <a:sym typeface="Helvetica" charset="0"/>
              </a:rPr>
              <a:t>sell the class!</a:t>
            </a:r>
            <a:endParaRPr lang="en-US" sz="2600" b="1" dirty="0" smtClean="0">
              <a:latin typeface="Helvetica" charset="0"/>
              <a:sym typeface="Helvetica" charset="0"/>
            </a:endParaRPr>
          </a:p>
        </p:txBody>
      </p:sp>
    </p:spTree>
    <p:extLst>
      <p:ext uri="{BB962C8B-B14F-4D97-AF65-F5344CB8AC3E}">
        <p14:creationId xmlns="" xmlns:p14="http://schemas.microsoft.com/office/powerpoint/2010/main" val="13946767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0723" name="Rectangle 2"/>
          <p:cNvSpPr>
            <a:spLocks noGrp="1" noChangeArrowheads="1"/>
          </p:cNvSpPr>
          <p:nvPr>
            <p:ph type="title"/>
          </p:nvPr>
        </p:nvSpPr>
        <p:spPr>
          <a:xfrm>
            <a:off x="137584" y="609600"/>
            <a:ext cx="11870267" cy="1143000"/>
          </a:xfrm>
          <a:noFill/>
        </p:spPr>
        <p:txBody>
          <a:bodyPr lIns="92075" tIns="46038" rIns="92075" bIns="46038" anchor="ctr">
            <a:normAutofit/>
          </a:bodyPr>
          <a:lstStyle/>
          <a:p>
            <a:pPr eaLnBrk="1" hangingPunct="1"/>
            <a:r>
              <a:rPr lang="en-US" sz="2000" dirty="0" smtClean="0"/>
              <a:t>   </a:t>
            </a:r>
            <a:r>
              <a:rPr lang="en-US" sz="4400" dirty="0" smtClean="0"/>
              <a:t>Why Do Customers Stop Being Customers?</a:t>
            </a:r>
          </a:p>
        </p:txBody>
      </p:sp>
      <p:sp>
        <p:nvSpPr>
          <p:cNvPr id="30726" name="Rectangle 5"/>
          <p:cNvSpPr>
            <a:spLocks noGrp="1" noChangeArrowheads="1"/>
          </p:cNvSpPr>
          <p:nvPr>
            <p:ph idx="1"/>
          </p:nvPr>
        </p:nvSpPr>
        <p:spPr>
          <a:xfrm>
            <a:off x="5384800" y="2743200"/>
            <a:ext cx="6280149" cy="3962400"/>
          </a:xfrm>
          <a:noFill/>
        </p:spPr>
        <p:txBody>
          <a:bodyPr>
            <a:noAutofit/>
          </a:bodyPr>
          <a:lstStyle/>
          <a:p>
            <a:pPr eaLnBrk="1" hangingPunct="1">
              <a:lnSpc>
                <a:spcPct val="90000"/>
              </a:lnSpc>
              <a:spcBef>
                <a:spcPct val="60000"/>
              </a:spcBef>
            </a:pPr>
            <a:r>
              <a:rPr lang="en-US" sz="2400" b="1" dirty="0" smtClean="0"/>
              <a:t>1%</a:t>
            </a:r>
            <a:r>
              <a:rPr lang="en-US" sz="2400" dirty="0" smtClean="0"/>
              <a:t> 	Die</a:t>
            </a:r>
          </a:p>
          <a:p>
            <a:pPr eaLnBrk="1" hangingPunct="1">
              <a:lnSpc>
                <a:spcPct val="90000"/>
              </a:lnSpc>
              <a:spcBef>
                <a:spcPct val="60000"/>
              </a:spcBef>
            </a:pPr>
            <a:r>
              <a:rPr lang="en-US" sz="2400" b="1" dirty="0" smtClean="0"/>
              <a:t>3%</a:t>
            </a:r>
            <a:r>
              <a:rPr lang="en-US" sz="2400" dirty="0" smtClean="0"/>
              <a:t>	Move Away</a:t>
            </a:r>
          </a:p>
          <a:p>
            <a:pPr eaLnBrk="1" hangingPunct="1">
              <a:lnSpc>
                <a:spcPct val="90000"/>
              </a:lnSpc>
              <a:spcBef>
                <a:spcPct val="60000"/>
              </a:spcBef>
            </a:pPr>
            <a:r>
              <a:rPr lang="en-US" sz="2400" b="1" dirty="0" smtClean="0"/>
              <a:t>5%</a:t>
            </a:r>
            <a:r>
              <a:rPr lang="en-US" sz="2400" dirty="0" smtClean="0"/>
              <a:t>	Seek alternatives</a:t>
            </a:r>
          </a:p>
          <a:p>
            <a:pPr eaLnBrk="1" hangingPunct="1">
              <a:lnSpc>
                <a:spcPct val="90000"/>
              </a:lnSpc>
              <a:spcBef>
                <a:spcPct val="60000"/>
              </a:spcBef>
            </a:pPr>
            <a:r>
              <a:rPr lang="en-US" sz="2400" b="1" dirty="0" smtClean="0"/>
              <a:t>9%</a:t>
            </a:r>
            <a:r>
              <a:rPr lang="en-US" sz="2400" dirty="0" smtClean="0"/>
              <a:t>	Go to the competition</a:t>
            </a:r>
          </a:p>
          <a:p>
            <a:pPr eaLnBrk="1" hangingPunct="1">
              <a:lnSpc>
                <a:spcPct val="90000"/>
              </a:lnSpc>
              <a:spcBef>
                <a:spcPct val="60000"/>
              </a:spcBef>
            </a:pPr>
            <a:r>
              <a:rPr lang="en-US" sz="2400" b="1" dirty="0" smtClean="0"/>
              <a:t>14% </a:t>
            </a:r>
            <a:r>
              <a:rPr lang="en-US" sz="2400" dirty="0" smtClean="0"/>
              <a:t>Dissatisfied with product/service</a:t>
            </a:r>
          </a:p>
          <a:p>
            <a:pPr eaLnBrk="1" hangingPunct="1">
              <a:lnSpc>
                <a:spcPct val="90000"/>
              </a:lnSpc>
              <a:spcBef>
                <a:spcPct val="60000"/>
              </a:spcBef>
            </a:pPr>
            <a:r>
              <a:rPr lang="en-US" sz="2800" b="1" i="1" dirty="0" smtClean="0">
                <a:solidFill>
                  <a:srgbClr val="3366FF"/>
                </a:solidFill>
              </a:rPr>
              <a:t>68% Upset with the treatment they receive</a:t>
            </a:r>
          </a:p>
        </p:txBody>
      </p:sp>
      <p:sp>
        <p:nvSpPr>
          <p:cNvPr id="30722" name="Slide Number Placeholder 5"/>
          <p:cNvSpPr>
            <a:spLocks noGrp="1"/>
          </p:cNvSpPr>
          <p:nvPr>
            <p:ph type="sldNum" sz="quarter" idx="12"/>
          </p:nvPr>
        </p:nvSpPr>
        <p:spPr>
          <a:noFill/>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19C47507-2B7E-4FE6-AB8B-1F523EC2548F}" type="slidenum">
              <a:rPr lang="en-US"/>
              <a:pPr/>
              <a:t>16</a:t>
            </a:fld>
            <a:endParaRPr lang="en-US" dirty="0"/>
          </a:p>
        </p:txBody>
      </p:sp>
      <p:sp>
        <p:nvSpPr>
          <p:cNvPr id="30725" name="Text Box 4"/>
          <p:cNvSpPr txBox="1">
            <a:spLocks noChangeArrowheads="1"/>
          </p:cNvSpPr>
          <p:nvPr/>
        </p:nvSpPr>
        <p:spPr bwMode="auto">
          <a:xfrm>
            <a:off x="266701" y="3730626"/>
            <a:ext cx="5806017" cy="1433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US" sz="8800" b="1" dirty="0">
                <a:latin typeface="Arial Black" pitchFamily="34" charset="0"/>
              </a:rPr>
              <a:t>100</a:t>
            </a:r>
            <a:r>
              <a:rPr lang="en-US" sz="8800" b="1" dirty="0">
                <a:latin typeface="Berlin Sans FB" pitchFamily="34" charset="0"/>
              </a:rPr>
              <a:t>%</a:t>
            </a:r>
          </a:p>
        </p:txBody>
      </p:sp>
      <p:sp>
        <p:nvSpPr>
          <p:cNvPr id="30727" name="Line 6"/>
          <p:cNvSpPr>
            <a:spLocks noChangeShapeType="1"/>
          </p:cNvSpPr>
          <p:nvPr/>
        </p:nvSpPr>
        <p:spPr bwMode="auto">
          <a:xfrm>
            <a:off x="423334" y="2641600"/>
            <a:ext cx="11051117"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 xmlns:p14="http://schemas.microsoft.com/office/powerpoint/2010/main" val="20514378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0726">
                                            <p:txEl>
                                              <p:pRg st="5" end="5"/>
                                            </p:txEl>
                                          </p:spTgt>
                                        </p:tgtEl>
                                        <p:attrNameLst>
                                          <p:attrName>style.visibility</p:attrName>
                                        </p:attrNameLst>
                                      </p:cBhvr>
                                      <p:to>
                                        <p:strVal val="visible"/>
                                      </p:to>
                                    </p:set>
                                    <p:animEffect transition="in" filter="fade">
                                      <p:cBhvr>
                                        <p:cTn id="7" dur="2000"/>
                                        <p:tgtEl>
                                          <p:spTgt spid="30726">
                                            <p:txEl>
                                              <p:pRg st="5" end="5"/>
                                            </p:txEl>
                                          </p:spTgt>
                                        </p:tgtEl>
                                      </p:cBhvr>
                                    </p:animEffect>
                                    <p:anim calcmode="lin" valueType="num">
                                      <p:cBhvr>
                                        <p:cTn id="8" dur="2000" fill="hold"/>
                                        <p:tgtEl>
                                          <p:spTgt spid="30726">
                                            <p:txEl>
                                              <p:pRg st="5" end="5"/>
                                            </p:txEl>
                                          </p:spTgt>
                                        </p:tgtEl>
                                        <p:attrNameLst>
                                          <p:attrName>ppt_w</p:attrName>
                                        </p:attrNameLst>
                                      </p:cBhvr>
                                      <p:tavLst>
                                        <p:tav tm="0" fmla="#ppt_w*sin(2.5*pi*$)">
                                          <p:val>
                                            <p:fltVal val="0"/>
                                          </p:val>
                                        </p:tav>
                                        <p:tav tm="100000">
                                          <p:val>
                                            <p:fltVal val="1"/>
                                          </p:val>
                                        </p:tav>
                                      </p:tavLst>
                                    </p:anim>
                                    <p:anim calcmode="lin" valueType="num">
                                      <p:cBhvr>
                                        <p:cTn id="9" dur="2000" fill="hold"/>
                                        <p:tgtEl>
                                          <p:spTgt spid="30726">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8675" name="Rectangle 2"/>
          <p:cNvSpPr>
            <a:spLocks noGrp="1" noChangeArrowheads="1"/>
          </p:cNvSpPr>
          <p:nvPr>
            <p:ph type="title"/>
          </p:nvPr>
        </p:nvSpPr>
        <p:spPr>
          <a:noFill/>
        </p:spPr>
        <p:txBody>
          <a:bodyPr lIns="92075" tIns="46038" rIns="92075" bIns="46038" anchor="ctr">
            <a:normAutofit fontScale="90000"/>
          </a:bodyPr>
          <a:lstStyle/>
          <a:p>
            <a:pPr eaLnBrk="1" hangingPunct="1"/>
            <a:r>
              <a:rPr lang="en-US" sz="4800" dirty="0" smtClean="0"/>
              <a:t>         </a:t>
            </a:r>
            <a:r>
              <a:rPr lang="en-US" sz="4800" b="1" dirty="0" smtClean="0">
                <a:effectLst>
                  <a:outerShdw blurRad="38100" dist="38100" dir="2700000" algn="tl">
                    <a:srgbClr val="000000">
                      <a:alpha val="43137"/>
                    </a:srgbClr>
                  </a:outerShdw>
                </a:effectLst>
              </a:rPr>
              <a:t>Forbidden Phrases</a:t>
            </a:r>
          </a:p>
        </p:txBody>
      </p:sp>
      <p:sp>
        <p:nvSpPr>
          <p:cNvPr id="28674" name="Slide Number Placeholder 5"/>
          <p:cNvSpPr>
            <a:spLocks noGrp="1"/>
          </p:cNvSpPr>
          <p:nvPr>
            <p:ph type="sldNum" sz="quarter" idx="12"/>
          </p:nvPr>
        </p:nvSpPr>
        <p:spPr>
          <a:noFill/>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415A3A3B-7341-488B-9D07-9F21A4F04DE5}" type="slidenum">
              <a:rPr lang="en-US"/>
              <a:pPr/>
              <a:t>17</a:t>
            </a:fld>
            <a:endParaRPr lang="en-US"/>
          </a:p>
        </p:txBody>
      </p:sp>
      <p:sp>
        <p:nvSpPr>
          <p:cNvPr id="28676" name="Rectangle 3"/>
          <p:cNvSpPr>
            <a:spLocks noChangeArrowheads="1"/>
          </p:cNvSpPr>
          <p:nvPr/>
        </p:nvSpPr>
        <p:spPr bwMode="auto">
          <a:xfrm>
            <a:off x="3454400" y="3124201"/>
            <a:ext cx="2751667"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600" b="1" dirty="0">
                <a:latin typeface="Arial" charset="0"/>
              </a:rPr>
              <a:t>“WHY DO YOU NEED TO KNOW?”</a:t>
            </a:r>
          </a:p>
        </p:txBody>
      </p:sp>
      <p:sp>
        <p:nvSpPr>
          <p:cNvPr id="28677" name="Rectangle 4"/>
          <p:cNvSpPr>
            <a:spLocks noChangeArrowheads="1"/>
          </p:cNvSpPr>
          <p:nvPr/>
        </p:nvSpPr>
        <p:spPr bwMode="auto">
          <a:xfrm>
            <a:off x="5181601" y="2438400"/>
            <a:ext cx="1333500" cy="3699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b="1" dirty="0">
                <a:latin typeface="Arial" charset="0"/>
              </a:rPr>
              <a:t>“NO.”</a:t>
            </a:r>
          </a:p>
        </p:txBody>
      </p:sp>
      <p:sp>
        <p:nvSpPr>
          <p:cNvPr id="28678" name="Rectangle 5"/>
          <p:cNvSpPr>
            <a:spLocks noChangeArrowheads="1"/>
          </p:cNvSpPr>
          <p:nvPr/>
        </p:nvSpPr>
        <p:spPr bwMode="auto">
          <a:xfrm>
            <a:off x="4572001" y="4038600"/>
            <a:ext cx="2863849"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600" b="1" dirty="0">
                <a:latin typeface="Arial" charset="0"/>
              </a:rPr>
              <a:t>“YOU’RE WRONG.”</a:t>
            </a:r>
          </a:p>
        </p:txBody>
      </p:sp>
      <p:sp>
        <p:nvSpPr>
          <p:cNvPr id="28679" name="Rectangle 6"/>
          <p:cNvSpPr>
            <a:spLocks noChangeArrowheads="1"/>
          </p:cNvSpPr>
          <p:nvPr/>
        </p:nvSpPr>
        <p:spPr bwMode="auto">
          <a:xfrm>
            <a:off x="4957234" y="5713414"/>
            <a:ext cx="3240617"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600" b="1" dirty="0" smtClean="0">
                <a:latin typeface="Arial" charset="0"/>
              </a:rPr>
              <a:t>“WE’VE NEVER DONE IT THAT WAY.”</a:t>
            </a:r>
            <a:endParaRPr lang="en-US" altLang="en-US" sz="1600" b="1" dirty="0">
              <a:latin typeface="Arial" charset="0"/>
            </a:endParaRPr>
          </a:p>
        </p:txBody>
      </p:sp>
      <p:sp>
        <p:nvSpPr>
          <p:cNvPr id="28680" name="Rectangle 7"/>
          <p:cNvSpPr>
            <a:spLocks noChangeArrowheads="1"/>
          </p:cNvSpPr>
          <p:nvPr/>
        </p:nvSpPr>
        <p:spPr bwMode="auto">
          <a:xfrm>
            <a:off x="3287185" y="4900613"/>
            <a:ext cx="301836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600" b="1">
                <a:latin typeface="Arial" charset="0"/>
              </a:rPr>
              <a:t>“YOU’LL HAVE TO.”</a:t>
            </a:r>
          </a:p>
        </p:txBody>
      </p:sp>
      <p:sp>
        <p:nvSpPr>
          <p:cNvPr id="28681" name="Rectangle 8"/>
          <p:cNvSpPr>
            <a:spLocks noChangeArrowheads="1"/>
          </p:cNvSpPr>
          <p:nvPr/>
        </p:nvSpPr>
        <p:spPr bwMode="auto">
          <a:xfrm>
            <a:off x="975785" y="5681663"/>
            <a:ext cx="3371849"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600" b="1">
                <a:latin typeface="Arial" charset="0"/>
              </a:rPr>
              <a:t>“THAT’S NOT MY JOB.”</a:t>
            </a:r>
          </a:p>
        </p:txBody>
      </p:sp>
      <p:sp>
        <p:nvSpPr>
          <p:cNvPr id="28682" name="Rectangle 9"/>
          <p:cNvSpPr>
            <a:spLocks noChangeArrowheads="1"/>
          </p:cNvSpPr>
          <p:nvPr/>
        </p:nvSpPr>
        <p:spPr bwMode="auto">
          <a:xfrm>
            <a:off x="508000" y="3962401"/>
            <a:ext cx="3177117"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600" b="1" dirty="0">
                <a:latin typeface="Arial" charset="0"/>
              </a:rPr>
              <a:t>“THAT’S AGAINST COMPANY POLICY.”</a:t>
            </a:r>
          </a:p>
        </p:txBody>
      </p:sp>
      <p:sp>
        <p:nvSpPr>
          <p:cNvPr id="28683" name="Rectangle 10"/>
          <p:cNvSpPr>
            <a:spLocks noChangeArrowheads="1"/>
          </p:cNvSpPr>
          <p:nvPr/>
        </p:nvSpPr>
        <p:spPr bwMode="auto">
          <a:xfrm>
            <a:off x="1016001" y="2514600"/>
            <a:ext cx="294216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600" b="1" dirty="0">
                <a:latin typeface="Arial" charset="0"/>
              </a:rPr>
              <a:t>“I DON’T  KNOW.”</a:t>
            </a:r>
          </a:p>
        </p:txBody>
      </p:sp>
      <p:sp>
        <p:nvSpPr>
          <p:cNvPr id="28684" name="Line 12"/>
          <p:cNvSpPr>
            <a:spLocks noChangeShapeType="1"/>
          </p:cNvSpPr>
          <p:nvPr/>
        </p:nvSpPr>
        <p:spPr bwMode="auto">
          <a:xfrm>
            <a:off x="552451" y="2085975"/>
            <a:ext cx="1112520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Content Placeholder 14"/>
          <p:cNvSpPr>
            <a:spLocks noGrp="1"/>
          </p:cNvSpPr>
          <p:nvPr>
            <p:ph idx="1"/>
          </p:nvPr>
        </p:nvSpPr>
        <p:spPr/>
        <p:txBody>
          <a:bodyPr/>
          <a:lstStyle/>
          <a:p>
            <a:endParaRPr lang="en-US"/>
          </a:p>
        </p:txBody>
      </p:sp>
    </p:spTree>
    <p:extLst>
      <p:ext uri="{BB962C8B-B14F-4D97-AF65-F5344CB8AC3E}">
        <p14:creationId xmlns="" xmlns:p14="http://schemas.microsoft.com/office/powerpoint/2010/main" val="1148607880"/>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1506"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Keeping Your Customers</a:t>
            </a:r>
          </a:p>
        </p:txBody>
      </p:sp>
      <p:sp>
        <p:nvSpPr>
          <p:cNvPr id="21507" name="Rectangle 3"/>
          <p:cNvSpPr>
            <a:spLocks noGrp="1" noChangeArrowheads="1"/>
          </p:cNvSpPr>
          <p:nvPr>
            <p:ph idx="1"/>
          </p:nvPr>
        </p:nvSpPr>
        <p:spPr>
          <a:xfrm>
            <a:off x="711200" y="1600201"/>
            <a:ext cx="10972800" cy="4525963"/>
          </a:xfrm>
        </p:spPr>
        <p:txBody>
          <a:bodyPr/>
          <a:lstStyle/>
          <a:p>
            <a:pPr eaLnBrk="1" hangingPunct="1"/>
            <a:r>
              <a:rPr lang="en-US" sz="3600" dirty="0" smtClean="0"/>
              <a:t>Never take them for granted</a:t>
            </a:r>
          </a:p>
          <a:p>
            <a:pPr eaLnBrk="1" hangingPunct="1"/>
            <a:r>
              <a:rPr lang="en-US" sz="3600" dirty="0" smtClean="0"/>
              <a:t>Stay in touch</a:t>
            </a:r>
          </a:p>
          <a:p>
            <a:pPr eaLnBrk="1" hangingPunct="1"/>
            <a:r>
              <a:rPr lang="en-US" sz="3600" dirty="0" smtClean="0"/>
              <a:t>Stress benefits of your product</a:t>
            </a:r>
          </a:p>
          <a:p>
            <a:pPr eaLnBrk="1" hangingPunct="1"/>
            <a:r>
              <a:rPr lang="en-US" sz="3600" dirty="0" smtClean="0"/>
              <a:t>Ask them if they are happy—if not, FIX IT NOW</a:t>
            </a:r>
          </a:p>
          <a:p>
            <a:pPr eaLnBrk="1" hangingPunct="1"/>
            <a:endParaRPr lang="en-US" dirty="0" smtClean="0"/>
          </a:p>
        </p:txBody>
      </p:sp>
    </p:spTree>
    <p:extLst>
      <p:ext uri="{BB962C8B-B14F-4D97-AF65-F5344CB8AC3E}">
        <p14:creationId xmlns="" xmlns:p14="http://schemas.microsoft.com/office/powerpoint/2010/main" val="34025490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507">
                                            <p:txEl>
                                              <p:pRg st="1" end="1"/>
                                            </p:txEl>
                                          </p:spTgt>
                                        </p:tgtEl>
                                        <p:attrNameLst>
                                          <p:attrName>style.visibility</p:attrName>
                                        </p:attrNameLst>
                                      </p:cBhvr>
                                      <p:to>
                                        <p:strVal val="visible"/>
                                      </p:to>
                                    </p:set>
                                    <p:animEffect transition="in" filter="fade">
                                      <p:cBhvr>
                                        <p:cTn id="14" dur="1000"/>
                                        <p:tgtEl>
                                          <p:spTgt spid="21507">
                                            <p:txEl>
                                              <p:pRg st="1" end="1"/>
                                            </p:txEl>
                                          </p:spTgt>
                                        </p:tgtEl>
                                      </p:cBhvr>
                                    </p:animEffect>
                                    <p:anim calcmode="lin" valueType="num">
                                      <p:cBhvr>
                                        <p:cTn id="15"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15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1507">
                                            <p:txEl>
                                              <p:pRg st="2" end="2"/>
                                            </p:txEl>
                                          </p:spTgt>
                                        </p:tgtEl>
                                        <p:attrNameLst>
                                          <p:attrName>style.visibility</p:attrName>
                                        </p:attrNameLst>
                                      </p:cBhvr>
                                      <p:to>
                                        <p:strVal val="visible"/>
                                      </p:to>
                                    </p:set>
                                    <p:anim calcmode="lin" valueType="num">
                                      <p:cBhvr additive="base">
                                        <p:cTn id="21"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fade">
                                      <p:cBhvr>
                                        <p:cTn id="27" dur="1000"/>
                                        <p:tgtEl>
                                          <p:spTgt spid="21507">
                                            <p:txEl>
                                              <p:pRg st="3" end="3"/>
                                            </p:txEl>
                                          </p:spTgt>
                                        </p:tgtEl>
                                      </p:cBhvr>
                                    </p:animEffect>
                                    <p:anim calcmode="lin" valueType="num">
                                      <p:cBhvr>
                                        <p:cTn id="28"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2150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endParaRPr lang="en-US" sz="4800" dirty="0" smtClean="0"/>
          </a:p>
          <a:p>
            <a:pPr marL="0" indent="0" algn="ctr">
              <a:buNone/>
            </a:pPr>
            <a:r>
              <a:rPr lang="en-US" sz="4800" dirty="0" smtClean="0"/>
              <a:t>Sales </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November 5, 2017</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1</a:t>
            </a:fld>
            <a:endParaRPr lang="en-US" altLang="en-US" dirty="0"/>
          </a:p>
        </p:txBody>
      </p:sp>
    </p:spTree>
    <p:extLst>
      <p:ext uri="{BB962C8B-B14F-4D97-AF65-F5344CB8AC3E}">
        <p14:creationId xmlns="" xmlns:p14="http://schemas.microsoft.com/office/powerpoint/2010/main" val="372402003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3554"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Handling Complaints</a:t>
            </a:r>
          </a:p>
        </p:txBody>
      </p:sp>
      <p:sp>
        <p:nvSpPr>
          <p:cNvPr id="23555" name="Rectangle 3"/>
          <p:cNvSpPr>
            <a:spLocks noGrp="1" noChangeArrowheads="1"/>
          </p:cNvSpPr>
          <p:nvPr>
            <p:ph idx="1"/>
          </p:nvPr>
        </p:nvSpPr>
        <p:spPr/>
        <p:txBody>
          <a:bodyPr/>
          <a:lstStyle/>
          <a:p>
            <a:pPr eaLnBrk="1" hangingPunct="1"/>
            <a:r>
              <a:rPr lang="en-US" smtClean="0"/>
              <a:t>Don’t argue</a:t>
            </a:r>
          </a:p>
          <a:p>
            <a:pPr eaLnBrk="1" hangingPunct="1"/>
            <a:r>
              <a:rPr lang="en-US" smtClean="0"/>
              <a:t>Apologize even if you’re not wrong</a:t>
            </a:r>
          </a:p>
          <a:p>
            <a:pPr eaLnBrk="1" hangingPunct="1"/>
            <a:r>
              <a:rPr lang="en-US" smtClean="0"/>
              <a:t>Restate problem</a:t>
            </a:r>
          </a:p>
          <a:p>
            <a:pPr eaLnBrk="1" hangingPunct="1"/>
            <a:r>
              <a:rPr lang="en-US" smtClean="0"/>
              <a:t>Give time frame to resolution</a:t>
            </a:r>
          </a:p>
          <a:p>
            <a:pPr eaLnBrk="1" hangingPunct="1"/>
            <a:r>
              <a:rPr lang="en-US" smtClean="0"/>
              <a:t>If you can’t meet time, call and extend</a:t>
            </a:r>
          </a:p>
          <a:p>
            <a:pPr eaLnBrk="1" hangingPunct="1"/>
            <a:r>
              <a:rPr lang="en-US" smtClean="0"/>
              <a:t>Let them know you care and that you are involved</a:t>
            </a:r>
          </a:p>
          <a:p>
            <a:pPr eaLnBrk="1" hangingPunct="1">
              <a:buFontTx/>
              <a:buNone/>
            </a:pPr>
            <a:endParaRPr lang="en-US" smtClean="0"/>
          </a:p>
        </p:txBody>
      </p:sp>
    </p:spTree>
    <p:extLst>
      <p:ext uri="{BB962C8B-B14F-4D97-AF65-F5344CB8AC3E}">
        <p14:creationId xmlns="" xmlns:p14="http://schemas.microsoft.com/office/powerpoint/2010/main" val="593518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2530"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Customer Service Tips</a:t>
            </a:r>
          </a:p>
        </p:txBody>
      </p:sp>
      <p:sp>
        <p:nvSpPr>
          <p:cNvPr id="22531" name="Rectangle 3"/>
          <p:cNvSpPr>
            <a:spLocks noGrp="1" noChangeArrowheads="1"/>
          </p:cNvSpPr>
          <p:nvPr>
            <p:ph idx="1"/>
          </p:nvPr>
        </p:nvSpPr>
        <p:spPr/>
        <p:txBody>
          <a:bodyPr/>
          <a:lstStyle/>
          <a:p>
            <a:pPr eaLnBrk="1" hangingPunct="1"/>
            <a:r>
              <a:rPr lang="en-US" dirty="0" smtClean="0"/>
              <a:t>Answer the phone</a:t>
            </a:r>
          </a:p>
          <a:p>
            <a:pPr eaLnBrk="1" hangingPunct="1"/>
            <a:r>
              <a:rPr lang="en-US" dirty="0" smtClean="0"/>
              <a:t>No voice menus--no lengthy holds</a:t>
            </a:r>
          </a:p>
          <a:p>
            <a:pPr eaLnBrk="1" hangingPunct="1"/>
            <a:r>
              <a:rPr lang="en-US" dirty="0" smtClean="0"/>
              <a:t>Resolve problems now</a:t>
            </a:r>
          </a:p>
          <a:p>
            <a:pPr eaLnBrk="1" hangingPunct="1"/>
            <a:r>
              <a:rPr lang="en-US" dirty="0" smtClean="0"/>
              <a:t>Honor your time frames</a:t>
            </a:r>
          </a:p>
          <a:p>
            <a:pPr eaLnBrk="1" hangingPunct="1"/>
            <a:r>
              <a:rPr lang="en-US" dirty="0" smtClean="0"/>
              <a:t>Complaints are your friend—you get to show how good you really are</a:t>
            </a:r>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813800" y="5057776"/>
            <a:ext cx="3378200" cy="18002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41716110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4" name="Title 3"/>
          <p:cNvSpPr>
            <a:spLocks noGrp="1"/>
          </p:cNvSpPr>
          <p:nvPr>
            <p:ph type="title"/>
          </p:nvPr>
        </p:nvSpPr>
        <p:spPr/>
        <p:txBody>
          <a:bodyPr>
            <a:normAutofit fontScale="90000"/>
          </a:bodyPr>
          <a:lstStyle/>
          <a:p>
            <a:r>
              <a:rPr lang="en-US" sz="6000" b="1" dirty="0" smtClean="0">
                <a:solidFill>
                  <a:srgbClr val="3366FF"/>
                </a:solidFill>
                <a:effectLst>
                  <a:outerShdw blurRad="38100" dist="38100" dir="2700000" algn="tl">
                    <a:srgbClr val="000000">
                      <a:alpha val="43137"/>
                    </a:srgbClr>
                  </a:outerShdw>
                </a:effectLst>
              </a:rPr>
              <a:t>The 7 Steps To A Sale</a:t>
            </a:r>
            <a:endParaRPr lang="en-US" sz="6000" b="1" dirty="0">
              <a:solidFill>
                <a:srgbClr val="3366FF"/>
              </a:solidFill>
              <a:effectLst>
                <a:outerShdw blurRad="38100" dist="38100" dir="2700000" algn="tl">
                  <a:srgbClr val="000000">
                    <a:alpha val="43137"/>
                  </a:srgbClr>
                </a:outerShdw>
              </a:effectLst>
            </a:endParaRPr>
          </a:p>
        </p:txBody>
      </p:sp>
      <p:sp>
        <p:nvSpPr>
          <p:cNvPr id="6" name="Oval 5"/>
          <p:cNvSpPr/>
          <p:nvPr/>
        </p:nvSpPr>
        <p:spPr>
          <a:xfrm>
            <a:off x="406400" y="1676400"/>
            <a:ext cx="3352800" cy="1239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Planning  &amp; Preparation</a:t>
            </a:r>
            <a:endParaRPr lang="en-US" sz="2200" b="1" dirty="0">
              <a:solidFill>
                <a:schemeClr val="tx1"/>
              </a:solidFill>
            </a:endParaRPr>
          </a:p>
        </p:txBody>
      </p:sp>
      <p:sp>
        <p:nvSpPr>
          <p:cNvPr id="14" name="Oval 13"/>
          <p:cNvSpPr/>
          <p:nvPr/>
        </p:nvSpPr>
        <p:spPr>
          <a:xfrm>
            <a:off x="4368800" y="1676400"/>
            <a:ext cx="32512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Introduction or Open</a:t>
            </a:r>
            <a:endParaRPr lang="en-US" sz="2200" b="1" dirty="0">
              <a:solidFill>
                <a:schemeClr val="tx1"/>
              </a:solidFill>
            </a:endParaRPr>
          </a:p>
        </p:txBody>
      </p:sp>
      <p:sp>
        <p:nvSpPr>
          <p:cNvPr id="16" name="Oval 15"/>
          <p:cNvSpPr/>
          <p:nvPr/>
        </p:nvSpPr>
        <p:spPr>
          <a:xfrm>
            <a:off x="8229600" y="1676400"/>
            <a:ext cx="31496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Questioning</a:t>
            </a:r>
            <a:endParaRPr lang="en-US" sz="2200" b="1" dirty="0">
              <a:solidFill>
                <a:schemeClr val="tx1"/>
              </a:solidFill>
            </a:endParaRPr>
          </a:p>
        </p:txBody>
      </p:sp>
      <p:sp>
        <p:nvSpPr>
          <p:cNvPr id="18" name="Oval 17"/>
          <p:cNvSpPr/>
          <p:nvPr/>
        </p:nvSpPr>
        <p:spPr>
          <a:xfrm>
            <a:off x="609600" y="3429000"/>
            <a:ext cx="31496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Presentation</a:t>
            </a:r>
            <a:endParaRPr lang="en-US" sz="2200" b="1" dirty="0">
              <a:solidFill>
                <a:schemeClr val="tx1"/>
              </a:solidFill>
            </a:endParaRPr>
          </a:p>
        </p:txBody>
      </p:sp>
      <p:sp>
        <p:nvSpPr>
          <p:cNvPr id="20" name="Oval 19"/>
          <p:cNvSpPr/>
          <p:nvPr/>
        </p:nvSpPr>
        <p:spPr>
          <a:xfrm>
            <a:off x="4368800" y="3429000"/>
            <a:ext cx="32512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 Overcoming Objections</a:t>
            </a:r>
            <a:endParaRPr lang="en-US" sz="2200" b="1" dirty="0">
              <a:solidFill>
                <a:schemeClr val="tx1"/>
              </a:solidFill>
            </a:endParaRPr>
          </a:p>
        </p:txBody>
      </p:sp>
      <p:sp>
        <p:nvSpPr>
          <p:cNvPr id="22" name="Oval 21"/>
          <p:cNvSpPr/>
          <p:nvPr/>
        </p:nvSpPr>
        <p:spPr>
          <a:xfrm>
            <a:off x="8432800" y="3429000"/>
            <a:ext cx="31496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Closing</a:t>
            </a:r>
            <a:endParaRPr lang="en-US" sz="2200" b="1" dirty="0">
              <a:solidFill>
                <a:schemeClr val="tx1"/>
              </a:solidFill>
            </a:endParaRPr>
          </a:p>
        </p:txBody>
      </p:sp>
      <p:sp>
        <p:nvSpPr>
          <p:cNvPr id="24" name="Oval 23"/>
          <p:cNvSpPr/>
          <p:nvPr/>
        </p:nvSpPr>
        <p:spPr>
          <a:xfrm>
            <a:off x="4368800" y="5257800"/>
            <a:ext cx="32512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After Sales Follow Up</a:t>
            </a:r>
            <a:endParaRPr lang="en-US" sz="2200" b="1" dirty="0">
              <a:solidFill>
                <a:schemeClr val="tx1"/>
              </a:solidFill>
            </a:endParaRPr>
          </a:p>
        </p:txBody>
      </p:sp>
    </p:spTree>
    <p:extLst>
      <p:ext uri="{BB962C8B-B14F-4D97-AF65-F5344CB8AC3E}">
        <p14:creationId xmlns="" xmlns:p14="http://schemas.microsoft.com/office/powerpoint/2010/main" val="40956947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heel(1)">
                                      <p:cBhvr>
                                        <p:cTn id="42" dur="20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6" grpId="0" animBg="1"/>
      <p:bldP spid="18" grpId="0" animBg="1"/>
      <p:bldP spid="20" grpId="0" animBg="1"/>
      <p:bldP spid="22"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Developing Excellent Sales Skills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Preparing for the Sales Call.</a:t>
            </a:r>
          </a:p>
          <a:p>
            <a:pPr lvl="1"/>
            <a:r>
              <a:rPr lang="en-US" dirty="0" smtClean="0"/>
              <a:t>Conducting research on the industry and organization.</a:t>
            </a:r>
          </a:p>
          <a:p>
            <a:pPr lvl="1"/>
            <a:r>
              <a:rPr lang="en-US" dirty="0" smtClean="0"/>
              <a:t>Planning the Sales Interview.</a:t>
            </a:r>
          </a:p>
          <a:p>
            <a:pPr lvl="1"/>
            <a:r>
              <a:rPr lang="en-US" dirty="0" smtClean="0"/>
              <a:t>Having the proper collateral. </a:t>
            </a:r>
          </a:p>
          <a:p>
            <a:pPr lvl="1"/>
            <a:r>
              <a:rPr lang="en-US" dirty="0" smtClean="0"/>
              <a:t>Appearance.</a:t>
            </a:r>
          </a:p>
          <a:p>
            <a:pPr lvl="1"/>
            <a:endParaRPr lang="en-US" dirty="0" smtClean="0"/>
          </a:p>
          <a:p>
            <a:pPr lvl="1"/>
            <a:endParaRPr lang="en-US" dirty="0"/>
          </a:p>
        </p:txBody>
      </p:sp>
    </p:spTree>
    <p:extLst>
      <p:ext uri="{BB962C8B-B14F-4D97-AF65-F5344CB8AC3E}">
        <p14:creationId xmlns="" xmlns:p14="http://schemas.microsoft.com/office/powerpoint/2010/main" val="388252248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Conducting the Sales Call</a:t>
            </a:r>
            <a:r>
              <a:rPr lang="en-US" dirty="0" smtClean="0"/>
              <a:t>	</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Rapport Building.</a:t>
            </a:r>
          </a:p>
          <a:p>
            <a:r>
              <a:rPr lang="en-US" dirty="0" smtClean="0"/>
              <a:t>Selling Techniques (D, C, V, B).</a:t>
            </a:r>
          </a:p>
          <a:p>
            <a:r>
              <a:rPr lang="en-US" dirty="0" smtClean="0"/>
              <a:t>Presentation of Information.</a:t>
            </a:r>
          </a:p>
          <a:p>
            <a:r>
              <a:rPr lang="en-US" dirty="0" smtClean="0"/>
              <a:t>Objection Handling Techniques.</a:t>
            </a:r>
          </a:p>
          <a:p>
            <a:r>
              <a:rPr lang="en-US" dirty="0" smtClean="0"/>
              <a:t>Closing.</a:t>
            </a:r>
          </a:p>
          <a:p>
            <a:r>
              <a:rPr lang="en-US" dirty="0" smtClean="0"/>
              <a:t>Scheduling Follow Up.</a:t>
            </a:r>
          </a:p>
          <a:p>
            <a:endParaRPr lang="en-US" dirty="0" smtClean="0"/>
          </a:p>
          <a:p>
            <a:endParaRPr lang="en-US" dirty="0" smtClean="0"/>
          </a:p>
          <a:p>
            <a:endParaRPr lang="en-US" dirty="0" smtClean="0"/>
          </a:p>
          <a:p>
            <a:endParaRPr lang="en-US" dirty="0"/>
          </a:p>
        </p:txBody>
      </p:sp>
    </p:spTree>
    <p:extLst>
      <p:ext uri="{BB962C8B-B14F-4D97-AF65-F5344CB8AC3E}">
        <p14:creationId xmlns="" xmlns:p14="http://schemas.microsoft.com/office/powerpoint/2010/main" val="24074841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Tips for Successful Selling</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smtClean="0"/>
              <a:t>You have just a few seconds to make an initial impression be it in person or on the phone.</a:t>
            </a:r>
          </a:p>
          <a:p>
            <a:r>
              <a:rPr lang="en-US" dirty="0" smtClean="0"/>
              <a:t>Maintain an attitude that you are seeking to help your prospect meet a need or solve a problem, rather than force the sale of a product or service.</a:t>
            </a:r>
          </a:p>
          <a:p>
            <a:r>
              <a:rPr lang="en-US" dirty="0" smtClean="0"/>
              <a:t>Know your product and be enthusiastic about it! If you’re not enthusiastic, your prospect certainly won’t be.</a:t>
            </a:r>
            <a:endParaRPr lang="en-US" dirty="0"/>
          </a:p>
        </p:txBody>
      </p:sp>
    </p:spTree>
    <p:extLst>
      <p:ext uri="{BB962C8B-B14F-4D97-AF65-F5344CB8AC3E}">
        <p14:creationId xmlns="" xmlns:p14="http://schemas.microsoft.com/office/powerpoint/2010/main" val="409493173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0482"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After Sales Call Follow Up</a:t>
            </a:r>
          </a:p>
        </p:txBody>
      </p:sp>
      <p:sp>
        <p:nvSpPr>
          <p:cNvPr id="20483" name="Rectangle 3"/>
          <p:cNvSpPr>
            <a:spLocks noGrp="1" noChangeArrowheads="1"/>
          </p:cNvSpPr>
          <p:nvPr>
            <p:ph idx="1"/>
          </p:nvPr>
        </p:nvSpPr>
        <p:spPr/>
        <p:txBody>
          <a:bodyPr/>
          <a:lstStyle/>
          <a:p>
            <a:pPr eaLnBrk="1" hangingPunct="1"/>
            <a:r>
              <a:rPr lang="en-US" dirty="0" smtClean="0"/>
              <a:t>Follow-up consistently</a:t>
            </a:r>
          </a:p>
          <a:p>
            <a:pPr eaLnBrk="1" hangingPunct="1"/>
            <a:r>
              <a:rPr lang="en-US" dirty="0" smtClean="0"/>
              <a:t>Keep a tickler file</a:t>
            </a:r>
          </a:p>
          <a:p>
            <a:pPr eaLnBrk="1" hangingPunct="1"/>
            <a:r>
              <a:rPr lang="en-US" dirty="0" smtClean="0"/>
              <a:t>Keep your promised dates</a:t>
            </a:r>
          </a:p>
          <a:p>
            <a:pPr eaLnBrk="1" hangingPunct="1"/>
            <a:r>
              <a:rPr lang="en-US" dirty="0" smtClean="0"/>
              <a:t>Send correspondence about solutions to their problems</a:t>
            </a:r>
          </a:p>
          <a:p>
            <a:pPr eaLnBrk="1" hangingPunct="1"/>
            <a:r>
              <a:rPr lang="en-US" dirty="0" smtClean="0"/>
              <a:t>Follow-up, follow-up, follow-up</a:t>
            </a:r>
          </a:p>
        </p:txBody>
      </p:sp>
    </p:spTree>
    <p:extLst>
      <p:ext uri="{BB962C8B-B14F-4D97-AF65-F5344CB8AC3E}">
        <p14:creationId xmlns="" xmlns:p14="http://schemas.microsoft.com/office/powerpoint/2010/main" val="13474319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15362"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Objections-Your Best Friend</a:t>
            </a:r>
          </a:p>
        </p:txBody>
      </p:sp>
      <p:sp>
        <p:nvSpPr>
          <p:cNvPr id="15363" name="Rectangle 3"/>
          <p:cNvSpPr>
            <a:spLocks noGrp="1" noChangeArrowheads="1"/>
          </p:cNvSpPr>
          <p:nvPr>
            <p:ph idx="1"/>
          </p:nvPr>
        </p:nvSpPr>
        <p:spPr/>
        <p:txBody>
          <a:bodyPr>
            <a:normAutofit/>
          </a:bodyPr>
          <a:lstStyle/>
          <a:p>
            <a:pPr eaLnBrk="1" hangingPunct="1"/>
            <a:r>
              <a:rPr lang="en-US" dirty="0" smtClean="0"/>
              <a:t>Objections are the client telling you how to sell them.</a:t>
            </a:r>
          </a:p>
          <a:p>
            <a:pPr eaLnBrk="1" hangingPunct="1"/>
            <a:r>
              <a:rPr lang="en-US" dirty="0" smtClean="0"/>
              <a:t>Restate the objection.</a:t>
            </a:r>
          </a:p>
          <a:p>
            <a:pPr eaLnBrk="1" hangingPunct="1"/>
            <a:r>
              <a:rPr lang="en-US" dirty="0" smtClean="0"/>
              <a:t>Answer in terms of your product’s benefits.</a:t>
            </a:r>
          </a:p>
          <a:p>
            <a:pPr eaLnBrk="1" hangingPunct="1"/>
            <a:r>
              <a:rPr lang="en-US" dirty="0" smtClean="0"/>
              <a:t>Move on.</a:t>
            </a:r>
          </a:p>
          <a:p>
            <a:pPr eaLnBrk="1" hangingPunct="1"/>
            <a:endParaRPr lang="en-US" dirty="0" smtClean="0"/>
          </a:p>
          <a:p>
            <a:pPr eaLnBrk="1" hangingPunct="1"/>
            <a:endParaRPr lang="en-US" dirty="0" smtClean="0"/>
          </a:p>
          <a:p>
            <a:pPr eaLnBrk="1" hangingPunct="1"/>
            <a:endParaRPr lang="en-US" dirty="0" smtClean="0"/>
          </a:p>
          <a:p>
            <a:pPr eaLnBrk="1" hangingPunct="1"/>
            <a:r>
              <a:rPr lang="en-US" b="1" dirty="0" smtClean="0">
                <a:effectLst>
                  <a:outerShdw blurRad="38100" dist="38100" dir="2700000" algn="tl">
                    <a:srgbClr val="000000">
                      <a:alpha val="43137"/>
                    </a:srgbClr>
                  </a:outerShdw>
                </a:effectLst>
              </a:rPr>
              <a:t>OBJECTION HANDLING WORKSHEET</a:t>
            </a:r>
          </a:p>
          <a:p>
            <a:pPr marL="0" indent="0" eaLnBrk="1" hangingPunct="1">
              <a:buNone/>
            </a:pPr>
            <a:endParaRPr lang="en-US" dirty="0" smtClean="0"/>
          </a:p>
        </p:txBody>
      </p:sp>
    </p:spTree>
    <p:extLst>
      <p:ext uri="{BB962C8B-B14F-4D97-AF65-F5344CB8AC3E}">
        <p14:creationId xmlns="" xmlns:p14="http://schemas.microsoft.com/office/powerpoint/2010/main" val="8899271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1000"/>
                                        <p:tgtEl>
                                          <p:spTgt spid="15363">
                                            <p:txEl>
                                              <p:pRg st="0" end="0"/>
                                            </p:txEl>
                                          </p:spTgt>
                                        </p:tgtEl>
                                      </p:cBhvr>
                                    </p:animEffect>
                                    <p:anim calcmode="lin" valueType="num">
                                      <p:cBhvr>
                                        <p:cTn id="8" dur="10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36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1000"/>
                                        <p:tgtEl>
                                          <p:spTgt spid="15363">
                                            <p:txEl>
                                              <p:pRg st="1" end="1"/>
                                            </p:txEl>
                                          </p:spTgt>
                                        </p:tgtEl>
                                      </p:cBhvr>
                                    </p:animEffect>
                                    <p:anim calcmode="lin" valueType="num">
                                      <p:cBhvr>
                                        <p:cTn id="13" dur="10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536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1000"/>
                                        <p:tgtEl>
                                          <p:spTgt spid="15363">
                                            <p:txEl>
                                              <p:pRg st="2" end="2"/>
                                            </p:txEl>
                                          </p:spTgt>
                                        </p:tgtEl>
                                      </p:cBhvr>
                                    </p:animEffect>
                                    <p:anim calcmode="lin" valueType="num">
                                      <p:cBhvr>
                                        <p:cTn id="18"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536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1000"/>
                                        <p:tgtEl>
                                          <p:spTgt spid="15363">
                                            <p:txEl>
                                              <p:pRg st="3" end="3"/>
                                            </p:txEl>
                                          </p:spTgt>
                                        </p:tgtEl>
                                      </p:cBhvr>
                                    </p:animEffect>
                                    <p:anim calcmode="lin" valueType="num">
                                      <p:cBhvr>
                                        <p:cTn id="23"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536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363">
                                            <p:txEl>
                                              <p:pRg st="7" end="7"/>
                                            </p:txEl>
                                          </p:spTgt>
                                        </p:tgtEl>
                                        <p:attrNameLst>
                                          <p:attrName>style.visibility</p:attrName>
                                        </p:attrNameLst>
                                      </p:cBhvr>
                                      <p:to>
                                        <p:strVal val="visible"/>
                                      </p:to>
                                    </p:set>
                                    <p:animEffect transition="in" filter="fade">
                                      <p:cBhvr>
                                        <p:cTn id="27" dur="1000"/>
                                        <p:tgtEl>
                                          <p:spTgt spid="15363">
                                            <p:txEl>
                                              <p:pRg st="7" end="7"/>
                                            </p:txEl>
                                          </p:spTgt>
                                        </p:tgtEl>
                                      </p:cBhvr>
                                    </p:animEffect>
                                    <p:anim calcmode="lin" valueType="num">
                                      <p:cBhvr>
                                        <p:cTn id="28" dur="1000" fill="hold"/>
                                        <p:tgtEl>
                                          <p:spTgt spid="1536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1536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Title 1"/>
          <p:cNvSpPr>
            <a:spLocks noGrp="1"/>
          </p:cNvSpPr>
          <p:nvPr>
            <p:ph type="title"/>
          </p:nvPr>
        </p:nvSpPr>
        <p:spPr/>
        <p:txBody>
          <a:bodyPr>
            <a:normAutofit fontScale="90000"/>
          </a:bodyPr>
          <a:lstStyle/>
          <a:p>
            <a:r>
              <a:rPr lang="en-US" sz="4900" b="1" dirty="0" smtClean="0">
                <a:effectLst>
                  <a:outerShdw blurRad="38100" dist="38100" dir="2700000" algn="tl">
                    <a:srgbClr val="000000">
                      <a:alpha val="43137"/>
                    </a:srgbClr>
                  </a:outerShdw>
                </a:effectLst>
              </a:rPr>
              <a:t>Objection Handling Techniques</a:t>
            </a:r>
            <a:r>
              <a:rPr lang="en-US" sz="4800" dirty="0" smtClean="0"/>
              <a:t/>
            </a:r>
            <a:br>
              <a:rPr lang="en-US" sz="4800" dirty="0" smtClean="0"/>
            </a:br>
            <a:endParaRPr lang="en-US" sz="4800" dirty="0"/>
          </a:p>
        </p:txBody>
      </p:sp>
      <p:sp>
        <p:nvSpPr>
          <p:cNvPr id="3" name="Content Placeholder 2"/>
          <p:cNvSpPr>
            <a:spLocks noGrp="1"/>
          </p:cNvSpPr>
          <p:nvPr>
            <p:ph idx="1"/>
          </p:nvPr>
        </p:nvSpPr>
        <p:spPr/>
        <p:txBody>
          <a:bodyPr>
            <a:normAutofit/>
          </a:bodyPr>
          <a:lstStyle/>
          <a:p>
            <a:r>
              <a:rPr lang="en-US" sz="4000" dirty="0" smtClean="0"/>
              <a:t>Smoke out all important objections.</a:t>
            </a:r>
          </a:p>
          <a:p>
            <a:r>
              <a:rPr lang="en-US" sz="4000" dirty="0" smtClean="0"/>
              <a:t>See the objection as a question.</a:t>
            </a:r>
          </a:p>
          <a:p>
            <a:r>
              <a:rPr lang="en-US" sz="4000" dirty="0" smtClean="0"/>
              <a:t>Agree with the customer about something.</a:t>
            </a:r>
          </a:p>
          <a:p>
            <a:r>
              <a:rPr lang="en-US" sz="4000" dirty="0" smtClean="0"/>
              <a:t>Admitting to the Objection.</a:t>
            </a:r>
            <a:endParaRPr lang="en-US" sz="4000" dirty="0"/>
          </a:p>
        </p:txBody>
      </p:sp>
    </p:spTree>
    <p:extLst>
      <p:ext uri="{BB962C8B-B14F-4D97-AF65-F5344CB8AC3E}">
        <p14:creationId xmlns="" xmlns:p14="http://schemas.microsoft.com/office/powerpoint/2010/main" val="332199275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Title 1"/>
          <p:cNvSpPr>
            <a:spLocks noGrp="1"/>
          </p:cNvSpPr>
          <p:nvPr>
            <p:ph type="title"/>
          </p:nvPr>
        </p:nvSpPr>
        <p:spPr>
          <a:xfrm>
            <a:off x="609600" y="274638"/>
            <a:ext cx="10972800" cy="868362"/>
          </a:xfrm>
        </p:spPr>
        <p:txBody>
          <a:bodyPr/>
          <a:lstStyle/>
          <a:p>
            <a:r>
              <a:rPr lang="en-US" b="1" dirty="0" smtClean="0">
                <a:effectLst>
                  <a:outerShdw blurRad="38100" dist="38100" dir="2700000" algn="tl">
                    <a:srgbClr val="000000">
                      <a:alpha val="43137"/>
                    </a:srgbClr>
                  </a:outerShdw>
                </a:effectLst>
              </a:rPr>
              <a:t>Objection Handling Techniques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09600" y="1295401"/>
            <a:ext cx="10972800" cy="4830763"/>
          </a:xfrm>
        </p:spPr>
        <p:txBody>
          <a:bodyPr>
            <a:normAutofit/>
          </a:bodyPr>
          <a:lstStyle/>
          <a:p>
            <a:r>
              <a:rPr lang="en-US" sz="4000" b="1" dirty="0" smtClean="0"/>
              <a:t>Feel/Felt/Found</a:t>
            </a:r>
          </a:p>
          <a:p>
            <a:pPr lvl="1"/>
            <a:r>
              <a:rPr lang="en-US" b="1" dirty="0" smtClean="0"/>
              <a:t>I know how you </a:t>
            </a:r>
            <a:r>
              <a:rPr lang="en-US" b="1" dirty="0" smtClean="0">
                <a:solidFill>
                  <a:srgbClr val="FF0000"/>
                </a:solidFill>
              </a:rPr>
              <a:t>feel</a:t>
            </a:r>
            <a:r>
              <a:rPr lang="en-US" b="1" dirty="0" smtClean="0"/>
              <a:t>.</a:t>
            </a:r>
          </a:p>
          <a:p>
            <a:pPr lvl="1"/>
            <a:r>
              <a:rPr lang="en-US" sz="3000" b="1" dirty="0" smtClean="0"/>
              <a:t>Other customers have </a:t>
            </a:r>
            <a:r>
              <a:rPr lang="en-US" sz="3000" b="1" dirty="0" smtClean="0">
                <a:solidFill>
                  <a:srgbClr val="FF0000"/>
                </a:solidFill>
              </a:rPr>
              <a:t>felt</a:t>
            </a:r>
            <a:r>
              <a:rPr lang="en-US" sz="3000" b="1" dirty="0" smtClean="0"/>
              <a:t> the same way.</a:t>
            </a:r>
          </a:p>
          <a:p>
            <a:pPr lvl="1"/>
            <a:r>
              <a:rPr lang="en-US" sz="3000" b="1" dirty="0" smtClean="0"/>
              <a:t>I’ll show you what our customers have </a:t>
            </a:r>
            <a:r>
              <a:rPr lang="en-US" sz="3000" b="1" dirty="0" smtClean="0">
                <a:solidFill>
                  <a:srgbClr val="FF0000"/>
                </a:solidFill>
              </a:rPr>
              <a:t>found</a:t>
            </a:r>
            <a:r>
              <a:rPr lang="en-US" sz="3000" b="1" dirty="0" smtClean="0"/>
              <a:t>.</a:t>
            </a:r>
            <a:endParaRPr lang="en-US" sz="2800" b="1" i="1" dirty="0" smtClean="0"/>
          </a:p>
          <a:p>
            <a:r>
              <a:rPr lang="en-US" sz="4000" b="1" dirty="0" smtClean="0"/>
              <a:t>Agree/Add/Explain</a:t>
            </a:r>
          </a:p>
          <a:p>
            <a:pPr lvl="1"/>
            <a:r>
              <a:rPr lang="en-US" b="1" dirty="0" smtClean="0"/>
              <a:t>Listen and confirm.</a:t>
            </a:r>
          </a:p>
          <a:p>
            <a:pPr lvl="1"/>
            <a:r>
              <a:rPr lang="en-US" b="1" dirty="0" smtClean="0"/>
              <a:t>Align with the customer before redirecting.</a:t>
            </a:r>
          </a:p>
          <a:p>
            <a:pPr lvl="1"/>
            <a:r>
              <a:rPr lang="en-US" b="1" dirty="0" smtClean="0"/>
              <a:t>Explain why and how the situation can be changed or altered.</a:t>
            </a:r>
          </a:p>
          <a:p>
            <a:endParaRPr lang="en-US" sz="4000" b="1" dirty="0"/>
          </a:p>
        </p:txBody>
      </p:sp>
    </p:spTree>
    <p:extLst>
      <p:ext uri="{BB962C8B-B14F-4D97-AF65-F5344CB8AC3E}">
        <p14:creationId xmlns="" xmlns:p14="http://schemas.microsoft.com/office/powerpoint/2010/main" val="51966584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dirty="0" smtClean="0"/>
              <a:t>After all the items are completed on the Start-Up checklist what’s still needed?</a:t>
            </a:r>
          </a:p>
          <a:p>
            <a:pPr marL="0" indent="0">
              <a:buNone/>
            </a:pPr>
            <a:r>
              <a:rPr lang="en-US" sz="2800" b="1" dirty="0" smtClean="0"/>
              <a:t>Sales </a:t>
            </a:r>
            <a:endParaRPr lang="en-US" sz="2800" dirty="0" smtClean="0"/>
          </a:p>
          <a:p>
            <a:pPr marL="0" indent="0">
              <a:buFont typeface="Wingdings" pitchFamily="2" charset="2"/>
              <a:buChar char="§"/>
            </a:pPr>
            <a:r>
              <a:rPr lang="en-US" sz="2800" dirty="0" smtClean="0"/>
              <a:t> Where do you start</a:t>
            </a:r>
          </a:p>
          <a:p>
            <a:pPr marL="0" indent="0">
              <a:buFont typeface="Wingdings" pitchFamily="2" charset="2"/>
              <a:buChar char="§"/>
            </a:pPr>
            <a:r>
              <a:rPr lang="en-US" sz="2800" dirty="0" smtClean="0"/>
              <a:t> When do you start</a:t>
            </a:r>
          </a:p>
          <a:p>
            <a:pPr marL="0" indent="0">
              <a:buFont typeface="Wingdings" pitchFamily="2" charset="2"/>
              <a:buChar char="§"/>
            </a:pPr>
            <a:r>
              <a:rPr lang="en-US" sz="2800" dirty="0" smtClean="0"/>
              <a:t> What do you say</a:t>
            </a:r>
            <a:endParaRPr lang="en-US" sz="1800" dirty="0"/>
          </a:p>
          <a:p>
            <a:pPr marL="0" indent="0">
              <a:buNone/>
            </a:pPr>
            <a:endParaRPr lang="en-US" sz="1800" b="1" dirty="0"/>
          </a:p>
          <a:p>
            <a:pPr marL="0" indent="0">
              <a:buNone/>
            </a:pPr>
            <a:endParaRPr lang="en-US" sz="1800" dirty="0"/>
          </a:p>
          <a:p>
            <a:pPr marL="0" indent="0">
              <a:buNone/>
            </a:pPr>
            <a:endParaRPr lang="en-US" sz="1800" b="1" dirty="0"/>
          </a:p>
        </p:txBody>
      </p:sp>
      <p:sp>
        <p:nvSpPr>
          <p:cNvPr id="4" name="Title 3"/>
          <p:cNvSpPr>
            <a:spLocks noGrp="1"/>
          </p:cNvSpPr>
          <p:nvPr>
            <p:ph type="title"/>
          </p:nvPr>
        </p:nvSpPr>
        <p:spPr/>
        <p:txBody>
          <a:bodyPr/>
          <a:lstStyle/>
          <a:p>
            <a:r>
              <a:rPr lang="en-US" dirty="0" smtClean="0"/>
              <a:t>AREC 213 Lecture 12</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14"/>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8195" name="Rectangle 3"/>
          <p:cNvSpPr>
            <a:spLocks noChangeArrowheads="1"/>
          </p:cNvSpPr>
          <p:nvPr/>
        </p:nvSpPr>
        <p:spPr bwMode="auto">
          <a:xfrm>
            <a:off x="0" y="3244334"/>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8196" name="Rectangle 4"/>
          <p:cNvSpPr>
            <a:spLocks noChangeArrowheads="1"/>
          </p:cNvSpPr>
          <p:nvPr/>
        </p:nvSpPr>
        <p:spPr bwMode="auto">
          <a:xfrm>
            <a:off x="0" y="3244334"/>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8197" name="Text Box 8"/>
          <p:cNvSpPr txBox="1">
            <a:spLocks noChangeArrowheads="1"/>
          </p:cNvSpPr>
          <p:nvPr/>
        </p:nvSpPr>
        <p:spPr bwMode="auto">
          <a:xfrm>
            <a:off x="2632500" y="1447801"/>
            <a:ext cx="8331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pPr>
            <a:endParaRPr lang="en-US"/>
          </a:p>
        </p:txBody>
      </p:sp>
      <p:sp>
        <p:nvSpPr>
          <p:cNvPr id="37897" name="Text Box 9"/>
          <p:cNvSpPr txBox="1">
            <a:spLocks noChangeArrowheads="1"/>
          </p:cNvSpPr>
          <p:nvPr/>
        </p:nvSpPr>
        <p:spPr bwMode="auto">
          <a:xfrm>
            <a:off x="498900" y="384721"/>
            <a:ext cx="10464800" cy="769441"/>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algn="ctr" eaLnBrk="1" hangingPunct="1">
              <a:spcBef>
                <a:spcPct val="50000"/>
              </a:spcBef>
              <a:defRPr/>
            </a:pPr>
            <a:r>
              <a:rPr lang="en-US" sz="4400" b="1" dirty="0" smtClean="0">
                <a:effectLst>
                  <a:outerShdw blurRad="38100" dist="38100" dir="2700000" algn="tl">
                    <a:srgbClr val="C0C0C0"/>
                  </a:outerShdw>
                </a:effectLst>
              </a:rPr>
              <a:t>Closing the Sale</a:t>
            </a:r>
          </a:p>
        </p:txBody>
      </p:sp>
      <p:sp>
        <p:nvSpPr>
          <p:cNvPr id="8199" name="Rectangle 10"/>
          <p:cNvSpPr>
            <a:spLocks noChangeArrowheads="1"/>
          </p:cNvSpPr>
          <p:nvPr/>
        </p:nvSpPr>
        <p:spPr bwMode="auto">
          <a:xfrm>
            <a:off x="0" y="200132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8200" name="Rectangle 11"/>
          <p:cNvSpPr>
            <a:spLocks noChangeArrowheads="1"/>
          </p:cNvSpPr>
          <p:nvPr/>
        </p:nvSpPr>
        <p:spPr bwMode="auto">
          <a:xfrm>
            <a:off x="0" y="232517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8201" name="Text Box 12"/>
          <p:cNvSpPr txBox="1">
            <a:spLocks noChangeArrowheads="1"/>
          </p:cNvSpPr>
          <p:nvPr/>
        </p:nvSpPr>
        <p:spPr bwMode="auto">
          <a:xfrm>
            <a:off x="802216" y="2371338"/>
            <a:ext cx="164676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ctr" eaLnBrk="1" hangingPunct="1"/>
            <a:r>
              <a:rPr lang="en-US" sz="1200" b="1" dirty="0">
                <a:solidFill>
                  <a:srgbClr val="C6AD94"/>
                </a:solidFill>
              </a:rPr>
              <a:t>THE CLOSE: IN THE MIND </a:t>
            </a:r>
            <a:r>
              <a:rPr lang="en-US" sz="1200" b="1" dirty="0" smtClean="0">
                <a:solidFill>
                  <a:srgbClr val="C6AD94"/>
                </a:solidFill>
              </a:rPr>
              <a:t>F </a:t>
            </a:r>
            <a:r>
              <a:rPr lang="en-US" sz="1200" b="1" dirty="0">
                <a:solidFill>
                  <a:srgbClr val="C6AD94"/>
                </a:solidFill>
              </a:rPr>
              <a:t>A SALES </a:t>
            </a:r>
            <a:r>
              <a:rPr lang="en-US" sz="1200" b="1" dirty="0" smtClean="0">
                <a:solidFill>
                  <a:srgbClr val="C6AD94"/>
                </a:solidFill>
              </a:rPr>
              <a:t>PEON</a:t>
            </a:r>
            <a:endParaRPr lang="en-US" sz="1200" b="1" dirty="0">
              <a:solidFill>
                <a:srgbClr val="C6AD94"/>
              </a:solidFill>
            </a:endParaRPr>
          </a:p>
        </p:txBody>
      </p:sp>
      <p:sp>
        <p:nvSpPr>
          <p:cNvPr id="37901" name="Rectangle 13"/>
          <p:cNvSpPr>
            <a:spLocks noChangeArrowheads="1"/>
          </p:cNvSpPr>
          <p:nvPr/>
        </p:nvSpPr>
        <p:spPr bwMode="auto">
          <a:xfrm>
            <a:off x="2743200" y="1447800"/>
            <a:ext cx="8737600" cy="3908762"/>
          </a:xfrm>
          <a:prstGeom prst="rect">
            <a:avLst/>
          </a:prstGeom>
          <a:noFill/>
          <a:ln w="9525">
            <a:noFill/>
            <a:miter lim="800000"/>
            <a:headEnd/>
            <a:tailEnd/>
          </a:ln>
          <a:effectLst/>
        </p:spPr>
        <p:txBody>
          <a:bodyPr>
            <a:spAutoFit/>
          </a:bodyPr>
          <a:lstStyle/>
          <a:p>
            <a:pPr>
              <a:defRPr/>
            </a:pPr>
            <a:r>
              <a:rPr lang="en-US" sz="2800" b="1" dirty="0">
                <a:effectLst>
                  <a:outerShdw blurRad="38100" dist="38100" dir="2700000" algn="tl">
                    <a:srgbClr val="C0C0C0"/>
                  </a:outerShdw>
                </a:effectLst>
              </a:rPr>
              <a:t>The Close- In the Mind of a Salesperson</a:t>
            </a:r>
          </a:p>
          <a:p>
            <a:pPr>
              <a:defRPr/>
            </a:pPr>
            <a:endParaRPr lang="en-US" sz="2800" b="1" dirty="0">
              <a:effectLst>
                <a:outerShdw blurRad="38100" dist="38100" dir="2700000" algn="tl">
                  <a:srgbClr val="C0C0C0"/>
                </a:outerShdw>
              </a:effectLst>
            </a:endParaRPr>
          </a:p>
          <a:p>
            <a:pPr>
              <a:buFont typeface="Wingdings" pitchFamily="-107" charset="2"/>
              <a:buChar char="ü"/>
              <a:defRPr/>
            </a:pPr>
            <a:r>
              <a:rPr lang="en-US" sz="2800" b="1" dirty="0"/>
              <a:t>Why are some salespeople afraid to ask for a sale?</a:t>
            </a:r>
          </a:p>
          <a:p>
            <a:pPr>
              <a:buFont typeface="Wingdings" pitchFamily="-107" charset="2"/>
              <a:buChar char="ü"/>
              <a:defRPr/>
            </a:pPr>
            <a:endParaRPr lang="en-US" sz="2800" b="1" dirty="0"/>
          </a:p>
          <a:p>
            <a:pPr lvl="1">
              <a:buFontTx/>
              <a:buChar char="•"/>
              <a:defRPr/>
            </a:pPr>
            <a:r>
              <a:rPr lang="en-US" sz="2800" b="1" dirty="0"/>
              <a:t>Fear of Rejection</a:t>
            </a:r>
          </a:p>
          <a:p>
            <a:pPr lvl="1">
              <a:buFontTx/>
              <a:buChar char="•"/>
              <a:defRPr/>
            </a:pPr>
            <a:endParaRPr lang="en-US" sz="2800" b="1" dirty="0"/>
          </a:p>
          <a:p>
            <a:pPr lvl="1">
              <a:buFontTx/>
              <a:buChar char="•"/>
              <a:defRPr/>
            </a:pPr>
            <a:r>
              <a:rPr lang="en-US" sz="2800" b="1" dirty="0"/>
              <a:t>Don’t like asking for money</a:t>
            </a:r>
          </a:p>
          <a:p>
            <a:pPr>
              <a:buFont typeface="Wingdings" pitchFamily="-107" charset="2"/>
              <a:buNone/>
              <a:defRPr/>
            </a:pPr>
            <a:endParaRPr lang="en-US" sz="2400" b="1" i="1" dirty="0">
              <a:solidFill>
                <a:srgbClr val="FF0000"/>
              </a:solidFill>
            </a:endParaRPr>
          </a:p>
        </p:txBody>
      </p:sp>
      <p:sp>
        <p:nvSpPr>
          <p:cNvPr id="8203" name="Line 14"/>
          <p:cNvSpPr>
            <a:spLocks noChangeShapeType="1"/>
          </p:cNvSpPr>
          <p:nvPr/>
        </p:nvSpPr>
        <p:spPr bwMode="auto">
          <a:xfrm>
            <a:off x="2743200" y="1143000"/>
            <a:ext cx="8636000" cy="0"/>
          </a:xfrm>
          <a:prstGeom prst="line">
            <a:avLst/>
          </a:prstGeom>
          <a:noFill/>
          <a:ln w="57150">
            <a:solidFill>
              <a:srgbClr val="C6AD94"/>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8204" name="Rectangle 15"/>
          <p:cNvSpPr>
            <a:spLocks noChangeArrowheads="1"/>
          </p:cNvSpPr>
          <p:nvPr/>
        </p:nvSpPr>
        <p:spPr bwMode="auto">
          <a:xfrm>
            <a:off x="0" y="232517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 xmlns:p14="http://schemas.microsoft.com/office/powerpoint/2010/main" val="6552983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4099" name="Rectangle 3"/>
          <p:cNvSpPr>
            <a:spLocks noChangeArrowheads="1"/>
          </p:cNvSpPr>
          <p:nvPr/>
        </p:nvSpPr>
        <p:spPr bwMode="auto">
          <a:xfrm>
            <a:off x="0" y="3244334"/>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4100" name="Rectangle 4"/>
          <p:cNvSpPr>
            <a:spLocks noChangeArrowheads="1"/>
          </p:cNvSpPr>
          <p:nvPr/>
        </p:nvSpPr>
        <p:spPr bwMode="auto">
          <a:xfrm>
            <a:off x="0" y="3244334"/>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4101" name="Text Box 8"/>
          <p:cNvSpPr txBox="1">
            <a:spLocks noChangeArrowheads="1"/>
          </p:cNvSpPr>
          <p:nvPr/>
        </p:nvSpPr>
        <p:spPr bwMode="auto">
          <a:xfrm>
            <a:off x="2743200" y="1600201"/>
            <a:ext cx="8331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pPr>
            <a:endParaRPr lang="en-US"/>
          </a:p>
        </p:txBody>
      </p:sp>
      <p:sp>
        <p:nvSpPr>
          <p:cNvPr id="33801" name="Text Box 9"/>
          <p:cNvSpPr txBox="1">
            <a:spLocks noChangeArrowheads="1"/>
          </p:cNvSpPr>
          <p:nvPr/>
        </p:nvSpPr>
        <p:spPr bwMode="auto">
          <a:xfrm>
            <a:off x="629920" y="496669"/>
            <a:ext cx="10464800" cy="707886"/>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algn="ctr" eaLnBrk="1" hangingPunct="1">
              <a:spcBef>
                <a:spcPct val="50000"/>
              </a:spcBef>
              <a:defRPr/>
            </a:pPr>
            <a:r>
              <a:rPr lang="en-US" sz="4000" b="1" dirty="0" smtClean="0">
                <a:effectLst>
                  <a:outerShdw blurRad="38100" dist="38100" dir="2700000" algn="tl">
                    <a:srgbClr val="C0C0C0"/>
                  </a:outerShdw>
                </a:effectLst>
              </a:rPr>
              <a:t>Closing the Sale</a:t>
            </a:r>
          </a:p>
        </p:txBody>
      </p:sp>
      <p:sp>
        <p:nvSpPr>
          <p:cNvPr id="4103" name="Rectangle 10"/>
          <p:cNvSpPr>
            <a:spLocks noChangeArrowheads="1"/>
          </p:cNvSpPr>
          <p:nvPr/>
        </p:nvSpPr>
        <p:spPr bwMode="auto">
          <a:xfrm>
            <a:off x="0" y="200132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104" name="Rectangle 11"/>
          <p:cNvSpPr>
            <a:spLocks noChangeArrowheads="1"/>
          </p:cNvSpPr>
          <p:nvPr/>
        </p:nvSpPr>
        <p:spPr bwMode="auto">
          <a:xfrm>
            <a:off x="0" y="232517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3805" name="Rectangle 13"/>
          <p:cNvSpPr>
            <a:spLocks noChangeArrowheads="1"/>
          </p:cNvSpPr>
          <p:nvPr/>
        </p:nvSpPr>
        <p:spPr bwMode="auto">
          <a:xfrm>
            <a:off x="2743200" y="1447800"/>
            <a:ext cx="8737600" cy="3785652"/>
          </a:xfrm>
          <a:prstGeom prst="rect">
            <a:avLst/>
          </a:prstGeom>
          <a:noFill/>
          <a:ln w="9525">
            <a:noFill/>
            <a:miter lim="800000"/>
            <a:headEnd/>
            <a:tailEnd/>
          </a:ln>
          <a:effectLst/>
        </p:spPr>
        <p:txBody>
          <a:bodyPr>
            <a:spAutoFit/>
          </a:bodyPr>
          <a:lstStyle/>
          <a:p>
            <a:pPr>
              <a:defRPr/>
            </a:pPr>
            <a:r>
              <a:rPr lang="en-US" sz="2400" b="1" dirty="0">
                <a:effectLst>
                  <a:outerShdw blurRad="38100" dist="38100" dir="2700000" algn="tl">
                    <a:srgbClr val="C0C0C0"/>
                  </a:outerShdw>
                </a:effectLst>
              </a:rPr>
              <a:t>Are you ready to close?</a:t>
            </a:r>
          </a:p>
          <a:p>
            <a:pPr>
              <a:defRPr/>
            </a:pPr>
            <a:endParaRPr lang="en-US" sz="2400" b="1" dirty="0">
              <a:effectLst>
                <a:outerShdw blurRad="38100" dist="38100" dir="2700000" algn="tl">
                  <a:srgbClr val="C0C0C0"/>
                </a:outerShdw>
              </a:effectLst>
            </a:endParaRPr>
          </a:p>
          <a:p>
            <a:pPr>
              <a:buFont typeface="Wingdings" pitchFamily="-107" charset="2"/>
              <a:buChar char="ü"/>
              <a:defRPr/>
            </a:pPr>
            <a:r>
              <a:rPr lang="en-US" sz="2400" b="1" dirty="0"/>
              <a:t>Many salespeople are fearful of closing.</a:t>
            </a:r>
          </a:p>
          <a:p>
            <a:pPr>
              <a:buFont typeface="Wingdings" pitchFamily="-107" charset="2"/>
              <a:buChar char="ü"/>
              <a:defRPr/>
            </a:pPr>
            <a:endParaRPr lang="en-US" sz="2400" b="1" dirty="0"/>
          </a:p>
          <a:p>
            <a:pPr>
              <a:buFont typeface="Wingdings" pitchFamily="-107" charset="2"/>
              <a:buChar char="ü"/>
              <a:defRPr/>
            </a:pPr>
            <a:r>
              <a:rPr lang="en-US" sz="2400" b="1" dirty="0"/>
              <a:t>Remember that your goal is to help your customer achieve results.</a:t>
            </a:r>
          </a:p>
          <a:p>
            <a:pPr>
              <a:buFont typeface="Wingdings" pitchFamily="-107" charset="2"/>
              <a:buChar char="ü"/>
              <a:defRPr/>
            </a:pPr>
            <a:endParaRPr lang="en-US" sz="2400" b="1" dirty="0"/>
          </a:p>
          <a:p>
            <a:pPr>
              <a:buFont typeface="Wingdings" pitchFamily="-107" charset="2"/>
              <a:buChar char="ü"/>
              <a:defRPr/>
            </a:pPr>
            <a:r>
              <a:rPr lang="en-US" sz="2400" b="1" dirty="0"/>
              <a:t>Following the initial steps in the sales process will help you prepare for the close.</a:t>
            </a:r>
          </a:p>
          <a:p>
            <a:pPr algn="ctr">
              <a:buFont typeface="Wingdings" pitchFamily="-107" charset="2"/>
              <a:buChar char="ü"/>
              <a:defRPr/>
            </a:pPr>
            <a:endParaRPr lang="en-US" sz="2400" b="1" dirty="0"/>
          </a:p>
        </p:txBody>
      </p:sp>
      <p:sp>
        <p:nvSpPr>
          <p:cNvPr id="4107" name="Line 14"/>
          <p:cNvSpPr>
            <a:spLocks noChangeShapeType="1"/>
          </p:cNvSpPr>
          <p:nvPr/>
        </p:nvSpPr>
        <p:spPr bwMode="auto">
          <a:xfrm>
            <a:off x="2743200" y="1143000"/>
            <a:ext cx="8636000" cy="0"/>
          </a:xfrm>
          <a:prstGeom prst="line">
            <a:avLst/>
          </a:prstGeom>
          <a:noFill/>
          <a:ln w="57150">
            <a:solidFill>
              <a:srgbClr val="C6AD94"/>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8" name="Rectangle 15"/>
          <p:cNvSpPr>
            <a:spLocks noChangeArrowheads="1"/>
          </p:cNvSpPr>
          <p:nvPr/>
        </p:nvSpPr>
        <p:spPr bwMode="auto">
          <a:xfrm>
            <a:off x="0" y="232517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 xmlns:p14="http://schemas.microsoft.com/office/powerpoint/2010/main" val="2798222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7171" name="Rectangle 3"/>
          <p:cNvSpPr>
            <a:spLocks noChangeArrowheads="1"/>
          </p:cNvSpPr>
          <p:nvPr/>
        </p:nvSpPr>
        <p:spPr bwMode="auto">
          <a:xfrm>
            <a:off x="0" y="3244334"/>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7172" name="Rectangle 4"/>
          <p:cNvSpPr>
            <a:spLocks noChangeArrowheads="1"/>
          </p:cNvSpPr>
          <p:nvPr/>
        </p:nvSpPr>
        <p:spPr bwMode="auto">
          <a:xfrm>
            <a:off x="0" y="3244334"/>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7173" name="Text Box 8"/>
          <p:cNvSpPr txBox="1">
            <a:spLocks noChangeArrowheads="1"/>
          </p:cNvSpPr>
          <p:nvPr/>
        </p:nvSpPr>
        <p:spPr bwMode="auto">
          <a:xfrm>
            <a:off x="2743200" y="1600201"/>
            <a:ext cx="8331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pPr>
            <a:endParaRPr lang="en-US"/>
          </a:p>
        </p:txBody>
      </p:sp>
      <p:sp>
        <p:nvSpPr>
          <p:cNvPr id="36873" name="Text Box 9"/>
          <p:cNvSpPr txBox="1">
            <a:spLocks noChangeArrowheads="1"/>
          </p:cNvSpPr>
          <p:nvPr/>
        </p:nvSpPr>
        <p:spPr bwMode="auto">
          <a:xfrm>
            <a:off x="934720" y="92780"/>
            <a:ext cx="10464800" cy="646331"/>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algn="ctr" eaLnBrk="1" hangingPunct="1">
              <a:spcBef>
                <a:spcPct val="50000"/>
              </a:spcBef>
              <a:defRPr/>
            </a:pPr>
            <a:r>
              <a:rPr lang="en-US" sz="3600" b="1" dirty="0" smtClean="0">
                <a:effectLst>
                  <a:outerShdw blurRad="38100" dist="38100" dir="2700000" algn="tl">
                    <a:srgbClr val="C0C0C0"/>
                  </a:outerShdw>
                </a:effectLst>
              </a:rPr>
              <a:t>Closing the Sale</a:t>
            </a:r>
          </a:p>
        </p:txBody>
      </p:sp>
      <p:sp>
        <p:nvSpPr>
          <p:cNvPr id="7175" name="Rectangle 10"/>
          <p:cNvSpPr>
            <a:spLocks noChangeArrowheads="1"/>
          </p:cNvSpPr>
          <p:nvPr/>
        </p:nvSpPr>
        <p:spPr bwMode="auto">
          <a:xfrm>
            <a:off x="0" y="200132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7176" name="Rectangle 11"/>
          <p:cNvSpPr>
            <a:spLocks noChangeArrowheads="1"/>
          </p:cNvSpPr>
          <p:nvPr/>
        </p:nvSpPr>
        <p:spPr bwMode="auto">
          <a:xfrm>
            <a:off x="0" y="232517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7177" name="Text Box 12"/>
          <p:cNvSpPr txBox="1">
            <a:spLocks noChangeArrowheads="1"/>
          </p:cNvSpPr>
          <p:nvPr/>
        </p:nvSpPr>
        <p:spPr bwMode="auto">
          <a:xfrm>
            <a:off x="406401" y="2362201"/>
            <a:ext cx="164676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ctr" eaLnBrk="1" hangingPunct="1"/>
            <a:r>
              <a:rPr lang="en-US" sz="1200" b="1">
                <a:solidFill>
                  <a:srgbClr val="C6AD94"/>
                </a:solidFill>
              </a:rPr>
              <a:t>IS THE SALES PROCESS READY FOR THE CLOSE?</a:t>
            </a:r>
          </a:p>
        </p:txBody>
      </p:sp>
      <p:sp>
        <p:nvSpPr>
          <p:cNvPr id="36877" name="Rectangle 13"/>
          <p:cNvSpPr>
            <a:spLocks noChangeArrowheads="1"/>
          </p:cNvSpPr>
          <p:nvPr/>
        </p:nvSpPr>
        <p:spPr bwMode="auto">
          <a:xfrm>
            <a:off x="2245360" y="1097281"/>
            <a:ext cx="8737600" cy="4524315"/>
          </a:xfrm>
          <a:prstGeom prst="rect">
            <a:avLst/>
          </a:prstGeom>
          <a:noFill/>
          <a:ln w="9525">
            <a:noFill/>
            <a:miter lim="800000"/>
            <a:headEnd/>
            <a:tailEnd/>
          </a:ln>
          <a:effectLst/>
        </p:spPr>
        <p:txBody>
          <a:bodyPr>
            <a:spAutoFit/>
          </a:bodyPr>
          <a:lstStyle/>
          <a:p>
            <a:pPr>
              <a:defRPr/>
            </a:pPr>
            <a:r>
              <a:rPr lang="en-US" sz="2400" b="1" dirty="0">
                <a:effectLst>
                  <a:outerShdw blurRad="38100" dist="38100" dir="2700000" algn="tl">
                    <a:srgbClr val="C0C0C0"/>
                  </a:outerShdw>
                </a:effectLst>
              </a:rPr>
              <a:t>Is the Sales Process ready for the Close?</a:t>
            </a:r>
          </a:p>
          <a:p>
            <a:pPr>
              <a:defRPr/>
            </a:pPr>
            <a:endParaRPr lang="en-US" sz="2400" b="1" dirty="0">
              <a:effectLst>
                <a:outerShdw blurRad="38100" dist="38100" dir="2700000" algn="tl">
                  <a:srgbClr val="C0C0C0"/>
                </a:outerShdw>
              </a:effectLst>
            </a:endParaRPr>
          </a:p>
          <a:p>
            <a:pPr>
              <a:buFont typeface="Wingdings" pitchFamily="-107" charset="2"/>
              <a:buChar char="ü"/>
              <a:defRPr/>
            </a:pPr>
            <a:r>
              <a:rPr lang="en-US" sz="2400" b="1" dirty="0"/>
              <a:t>The close should not proceed until the salesperson has a clear understanding of several of the customer’s needs and how his or her products can fill that need.  </a:t>
            </a:r>
          </a:p>
          <a:p>
            <a:pPr>
              <a:buFont typeface="Wingdings" pitchFamily="-107" charset="2"/>
              <a:buChar char="ü"/>
              <a:defRPr/>
            </a:pPr>
            <a:endParaRPr lang="en-US" sz="2400" b="1" dirty="0"/>
          </a:p>
          <a:p>
            <a:pPr>
              <a:buFont typeface="Wingdings" pitchFamily="-107" charset="2"/>
              <a:buChar char="ü"/>
              <a:defRPr/>
            </a:pPr>
            <a:r>
              <a:rPr lang="en-US" sz="2400" b="1" dirty="0"/>
              <a:t>The customer should agree with several of the needs and benefits illustrated through the sales process.</a:t>
            </a:r>
          </a:p>
          <a:p>
            <a:pPr>
              <a:buFont typeface="Wingdings" pitchFamily="-107" charset="2"/>
              <a:buChar char="ü"/>
              <a:defRPr/>
            </a:pPr>
            <a:endParaRPr lang="en-US" sz="2400" b="1" dirty="0"/>
          </a:p>
          <a:p>
            <a:pPr>
              <a:buFont typeface="Wingdings" pitchFamily="-107" charset="2"/>
              <a:buNone/>
              <a:defRPr/>
            </a:pPr>
            <a:r>
              <a:rPr lang="en-US" sz="2400" b="1" i="1" dirty="0"/>
              <a:t>Remember– the results of the questioning and recommendation phases of your sales call will directly influence the success of your close.</a:t>
            </a:r>
          </a:p>
        </p:txBody>
      </p:sp>
      <p:sp>
        <p:nvSpPr>
          <p:cNvPr id="7179" name="Line 14"/>
          <p:cNvSpPr>
            <a:spLocks noChangeShapeType="1"/>
          </p:cNvSpPr>
          <p:nvPr/>
        </p:nvSpPr>
        <p:spPr bwMode="auto">
          <a:xfrm>
            <a:off x="2743200" y="1143000"/>
            <a:ext cx="8636000" cy="0"/>
          </a:xfrm>
          <a:prstGeom prst="line">
            <a:avLst/>
          </a:prstGeom>
          <a:noFill/>
          <a:ln w="57150">
            <a:solidFill>
              <a:srgbClr val="C6AD94"/>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80" name="Rectangle 15"/>
          <p:cNvSpPr>
            <a:spLocks noChangeArrowheads="1"/>
          </p:cNvSpPr>
          <p:nvPr/>
        </p:nvSpPr>
        <p:spPr bwMode="auto">
          <a:xfrm>
            <a:off x="0" y="232517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 xmlns:p14="http://schemas.microsoft.com/office/powerpoint/2010/main" val="20793883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10243" name="Rectangle 3"/>
          <p:cNvSpPr>
            <a:spLocks noChangeArrowheads="1"/>
          </p:cNvSpPr>
          <p:nvPr/>
        </p:nvSpPr>
        <p:spPr bwMode="auto">
          <a:xfrm>
            <a:off x="0" y="3244334"/>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10244" name="Rectangle 4"/>
          <p:cNvSpPr>
            <a:spLocks noChangeArrowheads="1"/>
          </p:cNvSpPr>
          <p:nvPr/>
        </p:nvSpPr>
        <p:spPr bwMode="auto">
          <a:xfrm>
            <a:off x="0" y="3244334"/>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10245" name="Text Box 8"/>
          <p:cNvSpPr txBox="1">
            <a:spLocks noChangeArrowheads="1"/>
          </p:cNvSpPr>
          <p:nvPr/>
        </p:nvSpPr>
        <p:spPr bwMode="auto">
          <a:xfrm>
            <a:off x="2743200" y="1600201"/>
            <a:ext cx="8331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pPr>
            <a:endParaRPr lang="en-US"/>
          </a:p>
        </p:txBody>
      </p:sp>
      <p:sp>
        <p:nvSpPr>
          <p:cNvPr id="39945" name="Text Box 9"/>
          <p:cNvSpPr txBox="1">
            <a:spLocks noChangeArrowheads="1"/>
          </p:cNvSpPr>
          <p:nvPr/>
        </p:nvSpPr>
        <p:spPr bwMode="auto">
          <a:xfrm>
            <a:off x="1229783" y="230833"/>
            <a:ext cx="10464800" cy="646331"/>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algn="ctr" eaLnBrk="1" hangingPunct="1">
              <a:spcBef>
                <a:spcPct val="50000"/>
              </a:spcBef>
              <a:defRPr/>
            </a:pPr>
            <a:r>
              <a:rPr lang="en-US" sz="3600" b="1" dirty="0" smtClean="0">
                <a:effectLst>
                  <a:outerShdw blurRad="38100" dist="38100" dir="2700000" algn="tl">
                    <a:srgbClr val="C0C0C0"/>
                  </a:outerShdw>
                </a:effectLst>
              </a:rPr>
              <a:t>Closing the Sale</a:t>
            </a:r>
          </a:p>
        </p:txBody>
      </p:sp>
      <p:sp>
        <p:nvSpPr>
          <p:cNvPr id="10247" name="Rectangle 10"/>
          <p:cNvSpPr>
            <a:spLocks noChangeArrowheads="1"/>
          </p:cNvSpPr>
          <p:nvPr/>
        </p:nvSpPr>
        <p:spPr bwMode="auto">
          <a:xfrm>
            <a:off x="0" y="200132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248" name="Rectangle 11"/>
          <p:cNvSpPr>
            <a:spLocks noChangeArrowheads="1"/>
          </p:cNvSpPr>
          <p:nvPr/>
        </p:nvSpPr>
        <p:spPr bwMode="auto">
          <a:xfrm>
            <a:off x="0" y="232517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249" name="Text Box 12"/>
          <p:cNvSpPr txBox="1">
            <a:spLocks noChangeArrowheads="1"/>
          </p:cNvSpPr>
          <p:nvPr/>
        </p:nvSpPr>
        <p:spPr bwMode="auto">
          <a:xfrm>
            <a:off x="406401" y="2362200"/>
            <a:ext cx="1646767"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ctr" eaLnBrk="1" hangingPunct="1"/>
            <a:r>
              <a:rPr lang="en-US" sz="1200" b="1" dirty="0">
                <a:solidFill>
                  <a:srgbClr val="C6AD94"/>
                </a:solidFill>
              </a:rPr>
              <a:t>THE CLOSE</a:t>
            </a:r>
          </a:p>
        </p:txBody>
      </p:sp>
      <p:sp>
        <p:nvSpPr>
          <p:cNvPr id="39949" name="Rectangle 13"/>
          <p:cNvSpPr>
            <a:spLocks noChangeArrowheads="1"/>
          </p:cNvSpPr>
          <p:nvPr/>
        </p:nvSpPr>
        <p:spPr bwMode="auto">
          <a:xfrm>
            <a:off x="2743200" y="1447801"/>
            <a:ext cx="8737600" cy="4524315"/>
          </a:xfrm>
          <a:prstGeom prst="rect">
            <a:avLst/>
          </a:prstGeom>
          <a:noFill/>
          <a:ln w="9525">
            <a:noFill/>
            <a:miter lim="800000"/>
            <a:headEnd/>
            <a:tailEnd/>
          </a:ln>
          <a:effectLst/>
        </p:spPr>
        <p:txBody>
          <a:bodyPr>
            <a:spAutoFit/>
          </a:bodyPr>
          <a:lstStyle/>
          <a:p>
            <a:pPr>
              <a:defRPr/>
            </a:pPr>
            <a:r>
              <a:rPr lang="en-US" sz="2400" b="1" dirty="0">
                <a:effectLst>
                  <a:outerShdw blurRad="38100" dist="38100" dir="2700000" algn="tl">
                    <a:srgbClr val="C0C0C0"/>
                  </a:outerShdw>
                </a:effectLst>
              </a:rPr>
              <a:t>The Close</a:t>
            </a:r>
          </a:p>
          <a:p>
            <a:pPr>
              <a:defRPr/>
            </a:pPr>
            <a:endParaRPr lang="en-US" sz="2400" b="1" dirty="0"/>
          </a:p>
          <a:p>
            <a:pPr>
              <a:buFont typeface="Wingdings" pitchFamily="-107" charset="2"/>
              <a:buChar char="ü"/>
              <a:defRPr/>
            </a:pPr>
            <a:r>
              <a:rPr lang="en-US" sz="2400" b="1" dirty="0"/>
              <a:t>Remember that you are providing a solution that will ultimately help your customer.  </a:t>
            </a:r>
          </a:p>
          <a:p>
            <a:pPr>
              <a:buFont typeface="Wingdings" pitchFamily="-107" charset="2"/>
              <a:buChar char="ü"/>
              <a:defRPr/>
            </a:pPr>
            <a:endParaRPr lang="en-US" sz="2400" b="1" dirty="0"/>
          </a:p>
          <a:p>
            <a:pPr>
              <a:buFont typeface="Wingdings" pitchFamily="-107" charset="2"/>
              <a:buChar char="ü"/>
              <a:defRPr/>
            </a:pPr>
            <a:r>
              <a:rPr lang="en-US" sz="2400" b="1" dirty="0"/>
              <a:t>If you believe in your products and recommendations, closing should become a natural part of the sales process.  </a:t>
            </a:r>
          </a:p>
          <a:p>
            <a:pPr>
              <a:buFont typeface="Wingdings" pitchFamily="-107" charset="2"/>
              <a:buChar char="ü"/>
              <a:defRPr/>
            </a:pPr>
            <a:endParaRPr lang="en-US" sz="2400" b="1" dirty="0"/>
          </a:p>
          <a:p>
            <a:pPr>
              <a:buFont typeface="Wingdings" pitchFamily="-107" charset="2"/>
              <a:buChar char="ü"/>
              <a:defRPr/>
            </a:pPr>
            <a:r>
              <a:rPr lang="en-US" sz="2400" b="1" dirty="0"/>
              <a:t>By closing the sale, you are simply asking the customer to spend money on a solution that will solve their problems! </a:t>
            </a:r>
          </a:p>
          <a:p>
            <a:pPr>
              <a:buFont typeface="Wingdings" pitchFamily="-107" charset="2"/>
              <a:buChar char="ü"/>
              <a:defRPr/>
            </a:pPr>
            <a:endParaRPr lang="en-US" sz="2400" b="1" i="1" dirty="0">
              <a:solidFill>
                <a:srgbClr val="FF0000"/>
              </a:solidFill>
            </a:endParaRPr>
          </a:p>
        </p:txBody>
      </p:sp>
      <p:sp>
        <p:nvSpPr>
          <p:cNvPr id="10251" name="Line 14"/>
          <p:cNvSpPr>
            <a:spLocks noChangeShapeType="1"/>
          </p:cNvSpPr>
          <p:nvPr/>
        </p:nvSpPr>
        <p:spPr bwMode="auto">
          <a:xfrm>
            <a:off x="2743200" y="1143000"/>
            <a:ext cx="8636000" cy="0"/>
          </a:xfrm>
          <a:prstGeom prst="line">
            <a:avLst/>
          </a:prstGeom>
          <a:noFill/>
          <a:ln w="57150">
            <a:solidFill>
              <a:srgbClr val="C6AD94"/>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0252" name="Rectangle 15"/>
          <p:cNvSpPr>
            <a:spLocks noChangeArrowheads="1"/>
          </p:cNvSpPr>
          <p:nvPr/>
        </p:nvSpPr>
        <p:spPr bwMode="auto">
          <a:xfrm>
            <a:off x="0" y="232517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 xmlns:p14="http://schemas.microsoft.com/office/powerpoint/2010/main" val="21100984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19459" name="Rectangle 3"/>
          <p:cNvSpPr>
            <a:spLocks noChangeArrowheads="1"/>
          </p:cNvSpPr>
          <p:nvPr/>
        </p:nvSpPr>
        <p:spPr bwMode="auto">
          <a:xfrm>
            <a:off x="0" y="3244334"/>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19460" name="Rectangle 4"/>
          <p:cNvSpPr>
            <a:spLocks noChangeArrowheads="1"/>
          </p:cNvSpPr>
          <p:nvPr/>
        </p:nvSpPr>
        <p:spPr bwMode="auto">
          <a:xfrm>
            <a:off x="0" y="3244334"/>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19461" name="Text Box 8"/>
          <p:cNvSpPr txBox="1">
            <a:spLocks noChangeArrowheads="1"/>
          </p:cNvSpPr>
          <p:nvPr/>
        </p:nvSpPr>
        <p:spPr bwMode="auto">
          <a:xfrm>
            <a:off x="2743200" y="1600201"/>
            <a:ext cx="8331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pPr>
            <a:endParaRPr lang="en-US"/>
          </a:p>
        </p:txBody>
      </p:sp>
      <p:sp>
        <p:nvSpPr>
          <p:cNvPr id="50185" name="Text Box 9"/>
          <p:cNvSpPr txBox="1">
            <a:spLocks noChangeArrowheads="1"/>
          </p:cNvSpPr>
          <p:nvPr/>
        </p:nvSpPr>
        <p:spPr bwMode="auto">
          <a:xfrm>
            <a:off x="1625600" y="1"/>
            <a:ext cx="10464800" cy="646331"/>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algn="ctr" eaLnBrk="1" hangingPunct="1">
              <a:spcBef>
                <a:spcPct val="50000"/>
              </a:spcBef>
              <a:defRPr/>
            </a:pPr>
            <a:r>
              <a:rPr lang="en-US" sz="3600" b="1" dirty="0" smtClean="0">
                <a:effectLst>
                  <a:outerShdw blurRad="38100" dist="38100" dir="2700000" algn="tl">
                    <a:srgbClr val="C0C0C0"/>
                  </a:outerShdw>
                </a:effectLst>
              </a:rPr>
              <a:t>Closing the Sale</a:t>
            </a:r>
          </a:p>
        </p:txBody>
      </p:sp>
      <p:sp>
        <p:nvSpPr>
          <p:cNvPr id="19463" name="Rectangle 10"/>
          <p:cNvSpPr>
            <a:spLocks noChangeArrowheads="1"/>
          </p:cNvSpPr>
          <p:nvPr/>
        </p:nvSpPr>
        <p:spPr bwMode="auto">
          <a:xfrm>
            <a:off x="0" y="200132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9464" name="Rectangle 11"/>
          <p:cNvSpPr>
            <a:spLocks noChangeArrowheads="1"/>
          </p:cNvSpPr>
          <p:nvPr/>
        </p:nvSpPr>
        <p:spPr bwMode="auto">
          <a:xfrm>
            <a:off x="0" y="232517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50188" name="Rectangle 12"/>
          <p:cNvSpPr>
            <a:spLocks noChangeArrowheads="1"/>
          </p:cNvSpPr>
          <p:nvPr/>
        </p:nvSpPr>
        <p:spPr bwMode="auto">
          <a:xfrm>
            <a:off x="2743200" y="1447800"/>
            <a:ext cx="8737600" cy="4154984"/>
          </a:xfrm>
          <a:prstGeom prst="rect">
            <a:avLst/>
          </a:prstGeom>
          <a:noFill/>
          <a:ln w="9525">
            <a:noFill/>
            <a:miter lim="800000"/>
            <a:headEnd/>
            <a:tailEnd/>
          </a:ln>
          <a:effectLst/>
        </p:spPr>
        <p:txBody>
          <a:bodyPr>
            <a:spAutoFit/>
          </a:bodyPr>
          <a:lstStyle/>
          <a:p>
            <a:pPr marL="342900" indent="-342900">
              <a:defRPr/>
            </a:pPr>
            <a:r>
              <a:rPr lang="en-US" sz="2400" b="1" dirty="0">
                <a:effectLst>
                  <a:outerShdw blurRad="38100" dist="38100" dir="2700000" algn="tl">
                    <a:srgbClr val="C0C0C0"/>
                  </a:outerShdw>
                </a:effectLst>
              </a:rPr>
              <a:t>How did you do?</a:t>
            </a:r>
          </a:p>
          <a:p>
            <a:pPr marL="342900" indent="-342900">
              <a:defRPr/>
            </a:pPr>
            <a:endParaRPr lang="en-US" sz="2400" b="1" dirty="0">
              <a:effectLst>
                <a:outerShdw blurRad="38100" dist="38100" dir="2700000" algn="tl">
                  <a:srgbClr val="C0C0C0"/>
                </a:outerShdw>
              </a:effectLst>
            </a:endParaRPr>
          </a:p>
          <a:p>
            <a:pPr marL="342900" indent="-342900">
              <a:buFont typeface="Wingdings" pitchFamily="-107" charset="2"/>
              <a:buChar char="ü"/>
              <a:defRPr/>
            </a:pPr>
            <a:r>
              <a:rPr lang="en-US" sz="2400" b="1" dirty="0"/>
              <a:t>A thorough review of the sales call will help you fine tune your selling skills.</a:t>
            </a:r>
          </a:p>
          <a:p>
            <a:pPr marL="342900" indent="-342900">
              <a:buFont typeface="Wingdings" pitchFamily="-107" charset="2"/>
              <a:buNone/>
              <a:defRPr/>
            </a:pPr>
            <a:r>
              <a:rPr lang="en-US" sz="2400" b="1" dirty="0"/>
              <a:t>  </a:t>
            </a:r>
          </a:p>
          <a:p>
            <a:pPr marL="342900" indent="-342900">
              <a:buFont typeface="Wingdings" pitchFamily="-107" charset="2"/>
              <a:buChar char="ü"/>
              <a:defRPr/>
            </a:pPr>
            <a:r>
              <a:rPr lang="en-US" sz="2400" b="1" dirty="0"/>
              <a:t>Use this self-evaluation process to assess the sales process.</a:t>
            </a:r>
          </a:p>
          <a:p>
            <a:pPr marL="342900" indent="-342900">
              <a:buFont typeface="Wingdings" pitchFamily="-107" charset="2"/>
              <a:buChar char="ü"/>
              <a:defRPr/>
            </a:pPr>
            <a:endParaRPr lang="en-US" sz="2400" b="1" dirty="0"/>
          </a:p>
          <a:p>
            <a:pPr marL="342900" indent="-342900">
              <a:buFont typeface="Wingdings" pitchFamily="-107" charset="2"/>
              <a:buChar char="ü"/>
              <a:defRPr/>
            </a:pPr>
            <a:r>
              <a:rPr lang="en-US" sz="2400" b="1" dirty="0"/>
              <a:t>Keep it balanced– no sales call is ever perfect nor is it completely horrible.  Be as objective as possible when you evaluate your performance.</a:t>
            </a:r>
            <a:endParaRPr lang="en-US" sz="2400" b="1" i="1" dirty="0"/>
          </a:p>
        </p:txBody>
      </p:sp>
      <p:sp>
        <p:nvSpPr>
          <p:cNvPr id="19466" name="Line 13"/>
          <p:cNvSpPr>
            <a:spLocks noChangeShapeType="1"/>
          </p:cNvSpPr>
          <p:nvPr/>
        </p:nvSpPr>
        <p:spPr bwMode="auto">
          <a:xfrm>
            <a:off x="2743200" y="1143000"/>
            <a:ext cx="8636000" cy="0"/>
          </a:xfrm>
          <a:prstGeom prst="line">
            <a:avLst/>
          </a:prstGeom>
          <a:noFill/>
          <a:ln w="57150">
            <a:solidFill>
              <a:srgbClr val="C6AD94"/>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467" name="Rectangle 14"/>
          <p:cNvSpPr>
            <a:spLocks noChangeArrowheads="1"/>
          </p:cNvSpPr>
          <p:nvPr/>
        </p:nvSpPr>
        <p:spPr bwMode="auto">
          <a:xfrm>
            <a:off x="0" y="232517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 xmlns:p14="http://schemas.microsoft.com/office/powerpoint/2010/main" val="30471932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19459" name="Rectangle 3"/>
          <p:cNvSpPr>
            <a:spLocks noChangeArrowheads="1"/>
          </p:cNvSpPr>
          <p:nvPr/>
        </p:nvSpPr>
        <p:spPr bwMode="auto">
          <a:xfrm>
            <a:off x="0" y="3244334"/>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19460" name="Rectangle 4"/>
          <p:cNvSpPr>
            <a:spLocks noChangeArrowheads="1"/>
          </p:cNvSpPr>
          <p:nvPr/>
        </p:nvSpPr>
        <p:spPr bwMode="auto">
          <a:xfrm>
            <a:off x="0" y="3244334"/>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19461" name="Text Box 8"/>
          <p:cNvSpPr txBox="1">
            <a:spLocks noChangeArrowheads="1"/>
          </p:cNvSpPr>
          <p:nvPr/>
        </p:nvSpPr>
        <p:spPr bwMode="auto">
          <a:xfrm>
            <a:off x="2743200" y="1600201"/>
            <a:ext cx="8331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pPr>
            <a:endParaRPr lang="en-US"/>
          </a:p>
        </p:txBody>
      </p:sp>
      <p:sp>
        <p:nvSpPr>
          <p:cNvPr id="50185" name="Text Box 9"/>
          <p:cNvSpPr txBox="1">
            <a:spLocks noChangeArrowheads="1"/>
          </p:cNvSpPr>
          <p:nvPr/>
        </p:nvSpPr>
        <p:spPr bwMode="auto">
          <a:xfrm>
            <a:off x="1016000" y="206781"/>
            <a:ext cx="10464800" cy="646331"/>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algn="ctr" eaLnBrk="1" hangingPunct="1">
              <a:spcBef>
                <a:spcPct val="50000"/>
              </a:spcBef>
              <a:defRPr/>
            </a:pPr>
            <a:r>
              <a:rPr lang="en-US" sz="3600" b="1" dirty="0" smtClean="0">
                <a:effectLst>
                  <a:outerShdw blurRad="38100" dist="38100" dir="2700000" algn="tl">
                    <a:srgbClr val="C0C0C0"/>
                  </a:outerShdw>
                </a:effectLst>
              </a:rPr>
              <a:t>Failure to Close </a:t>
            </a:r>
          </a:p>
        </p:txBody>
      </p:sp>
      <p:sp>
        <p:nvSpPr>
          <p:cNvPr id="19463" name="Rectangle 10"/>
          <p:cNvSpPr>
            <a:spLocks noChangeArrowheads="1"/>
          </p:cNvSpPr>
          <p:nvPr/>
        </p:nvSpPr>
        <p:spPr bwMode="auto">
          <a:xfrm>
            <a:off x="0" y="200132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9464" name="Rectangle 11"/>
          <p:cNvSpPr>
            <a:spLocks noChangeArrowheads="1"/>
          </p:cNvSpPr>
          <p:nvPr/>
        </p:nvSpPr>
        <p:spPr bwMode="auto">
          <a:xfrm>
            <a:off x="0" y="232517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50188" name="Rectangle 12"/>
          <p:cNvSpPr>
            <a:spLocks noChangeArrowheads="1"/>
          </p:cNvSpPr>
          <p:nvPr/>
        </p:nvSpPr>
        <p:spPr bwMode="auto">
          <a:xfrm>
            <a:off x="2743200" y="1447800"/>
            <a:ext cx="8737600" cy="2086725"/>
          </a:xfrm>
          <a:prstGeom prst="rect">
            <a:avLst/>
          </a:prstGeom>
          <a:noFill/>
          <a:ln w="9525">
            <a:noFill/>
            <a:miter lim="800000"/>
            <a:headEnd/>
            <a:tailEnd/>
          </a:ln>
          <a:effectLst/>
        </p:spPr>
        <p:txBody>
          <a:bodyPr>
            <a:spAutoFit/>
          </a:bodyPr>
          <a:lstStyle/>
          <a:p>
            <a:pPr>
              <a:lnSpc>
                <a:spcPct val="90000"/>
              </a:lnSpc>
            </a:pPr>
            <a:r>
              <a:rPr lang="en-US" sz="2400" dirty="0" smtClean="0">
                <a:solidFill>
                  <a:schemeClr val="bg1"/>
                </a:solidFill>
              </a:rPr>
              <a:t>Don’t despair</a:t>
            </a:r>
          </a:p>
          <a:p>
            <a:pPr>
              <a:lnSpc>
                <a:spcPct val="90000"/>
              </a:lnSpc>
            </a:pPr>
            <a:r>
              <a:rPr lang="en-US" sz="2400" dirty="0" smtClean="0">
                <a:solidFill>
                  <a:schemeClr val="bg1"/>
                </a:solidFill>
              </a:rPr>
              <a:t>Invite the customer to </a:t>
            </a:r>
          </a:p>
          <a:p>
            <a:pPr>
              <a:lnSpc>
                <a:spcPct val="90000"/>
              </a:lnSpc>
              <a:buFontTx/>
              <a:buNone/>
            </a:pPr>
            <a:r>
              <a:rPr lang="en-US" sz="2400" dirty="0" smtClean="0">
                <a:solidFill>
                  <a:schemeClr val="bg1"/>
                </a:solidFill>
              </a:rPr>
              <a:t>	shop in your store again or call you for future needs.</a:t>
            </a:r>
          </a:p>
          <a:p>
            <a:pPr>
              <a:lnSpc>
                <a:spcPct val="90000"/>
              </a:lnSpc>
            </a:pPr>
            <a:r>
              <a:rPr lang="en-US" sz="2400" dirty="0" smtClean="0">
                <a:solidFill>
                  <a:schemeClr val="bg1"/>
                </a:solidFill>
              </a:rPr>
              <a:t>Sales are rarely closed on the first call – ask if you can call again.</a:t>
            </a:r>
          </a:p>
          <a:p>
            <a:pPr>
              <a:lnSpc>
                <a:spcPct val="90000"/>
              </a:lnSpc>
            </a:pPr>
            <a:r>
              <a:rPr lang="en-US" sz="2400" dirty="0" smtClean="0">
                <a:solidFill>
                  <a:schemeClr val="bg1"/>
                </a:solidFill>
              </a:rPr>
              <a:t>Practice and experience will help</a:t>
            </a:r>
          </a:p>
        </p:txBody>
      </p:sp>
      <p:sp>
        <p:nvSpPr>
          <p:cNvPr id="19466" name="Line 13"/>
          <p:cNvSpPr>
            <a:spLocks noChangeShapeType="1"/>
          </p:cNvSpPr>
          <p:nvPr/>
        </p:nvSpPr>
        <p:spPr bwMode="auto">
          <a:xfrm>
            <a:off x="2743200" y="1143000"/>
            <a:ext cx="8636000" cy="0"/>
          </a:xfrm>
          <a:prstGeom prst="line">
            <a:avLst/>
          </a:prstGeom>
          <a:noFill/>
          <a:ln w="57150">
            <a:solidFill>
              <a:srgbClr val="C6AD94"/>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9467" name="Rectangle 14"/>
          <p:cNvSpPr>
            <a:spLocks noChangeArrowheads="1"/>
          </p:cNvSpPr>
          <p:nvPr/>
        </p:nvSpPr>
        <p:spPr bwMode="auto">
          <a:xfrm>
            <a:off x="0" y="2325172"/>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 xmlns:p14="http://schemas.microsoft.com/office/powerpoint/2010/main" val="3047193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4578" name="Rectangle 2"/>
          <p:cNvSpPr>
            <a:spLocks noGrp="1" noChangeArrowheads="1"/>
          </p:cNvSpPr>
          <p:nvPr>
            <p:ph type="title"/>
          </p:nvPr>
        </p:nvSpPr>
        <p:spPr/>
        <p:txBody>
          <a:bodyPr>
            <a:normAutofit/>
          </a:bodyPr>
          <a:lstStyle/>
          <a:p>
            <a:pPr eaLnBrk="1" hangingPunct="1"/>
            <a:r>
              <a:rPr lang="en-US" b="1" dirty="0" smtClean="0">
                <a:solidFill>
                  <a:srgbClr val="3366FF"/>
                </a:solidFill>
                <a:effectLst>
                  <a:outerShdw blurRad="38100" dist="38100" dir="2700000" algn="tl">
                    <a:srgbClr val="000000">
                      <a:alpha val="43137"/>
                    </a:srgbClr>
                  </a:outerShdw>
                </a:effectLst>
              </a:rPr>
              <a:t>The Four Most Common Sales Mistakes</a:t>
            </a:r>
          </a:p>
        </p:txBody>
      </p:sp>
      <p:sp>
        <p:nvSpPr>
          <p:cNvPr id="24579" name="Rectangle 3"/>
          <p:cNvSpPr>
            <a:spLocks noGrp="1" noChangeArrowheads="1"/>
          </p:cNvSpPr>
          <p:nvPr>
            <p:ph idx="1"/>
          </p:nvPr>
        </p:nvSpPr>
        <p:spPr/>
        <p:txBody>
          <a:bodyPr/>
          <a:lstStyle/>
          <a:p>
            <a:pPr marL="514350" indent="-514350" eaLnBrk="1" hangingPunct="1">
              <a:buFont typeface="+mj-lt"/>
              <a:buAutoNum type="arabicPeriod"/>
            </a:pPr>
            <a:r>
              <a:rPr lang="en-US" dirty="0" smtClean="0"/>
              <a:t>Not listening to the buyer.</a:t>
            </a:r>
          </a:p>
          <a:p>
            <a:pPr marL="514350" indent="-514350" eaLnBrk="1" hangingPunct="1">
              <a:buFont typeface="+mj-lt"/>
              <a:buAutoNum type="arabicPeriod"/>
            </a:pPr>
            <a:r>
              <a:rPr lang="en-US" dirty="0" smtClean="0"/>
              <a:t>Selling features instead of benefits. </a:t>
            </a:r>
          </a:p>
          <a:p>
            <a:pPr marL="514350" indent="-514350" eaLnBrk="1" hangingPunct="1">
              <a:buFont typeface="+mj-lt"/>
              <a:buAutoNum type="arabicPeriod"/>
            </a:pPr>
            <a:r>
              <a:rPr lang="en-US" dirty="0" smtClean="0"/>
              <a:t>Not asking for the order – CLOSING.</a:t>
            </a:r>
          </a:p>
          <a:p>
            <a:pPr marL="514350" indent="-514350" eaLnBrk="1" hangingPunct="1">
              <a:buFont typeface="+mj-lt"/>
              <a:buAutoNum type="arabicPeriod"/>
            </a:pPr>
            <a:r>
              <a:rPr lang="en-US" dirty="0" smtClean="0"/>
              <a:t>Forgetting to sell to existing customers.</a:t>
            </a:r>
          </a:p>
        </p:txBody>
      </p:sp>
    </p:spTree>
    <p:extLst>
      <p:ext uri="{BB962C8B-B14F-4D97-AF65-F5344CB8AC3E}">
        <p14:creationId xmlns="" xmlns:p14="http://schemas.microsoft.com/office/powerpoint/2010/main" val="37703518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1000"/>
                                        <p:tgtEl>
                                          <p:spTgt spid="24579">
                                            <p:txEl>
                                              <p:pRg st="0" end="0"/>
                                            </p:txEl>
                                          </p:spTgt>
                                        </p:tgtEl>
                                      </p:cBhvr>
                                    </p:animEffect>
                                    <p:anim calcmode="lin" valueType="num">
                                      <p:cBhvr>
                                        <p:cTn id="8" dur="10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5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579">
                                            <p:txEl>
                                              <p:pRg st="1" end="1"/>
                                            </p:txEl>
                                          </p:spTgt>
                                        </p:tgtEl>
                                        <p:attrNameLst>
                                          <p:attrName>style.visibility</p:attrName>
                                        </p:attrNameLst>
                                      </p:cBhvr>
                                      <p:to>
                                        <p:strVal val="visible"/>
                                      </p:to>
                                    </p:set>
                                    <p:animEffect transition="in" filter="fade">
                                      <p:cBhvr>
                                        <p:cTn id="14" dur="1000"/>
                                        <p:tgtEl>
                                          <p:spTgt spid="24579">
                                            <p:txEl>
                                              <p:pRg st="1" end="1"/>
                                            </p:txEl>
                                          </p:spTgt>
                                        </p:tgtEl>
                                      </p:cBhvr>
                                    </p:animEffect>
                                    <p:anim calcmode="lin" valueType="num">
                                      <p:cBhvr>
                                        <p:cTn id="15" dur="10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57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579">
                                            <p:txEl>
                                              <p:pRg st="2" end="2"/>
                                            </p:txEl>
                                          </p:spTgt>
                                        </p:tgtEl>
                                        <p:attrNameLst>
                                          <p:attrName>style.visibility</p:attrName>
                                        </p:attrNameLst>
                                      </p:cBhvr>
                                      <p:to>
                                        <p:strVal val="visible"/>
                                      </p:to>
                                    </p:set>
                                    <p:animEffect transition="in" filter="fade">
                                      <p:cBhvr>
                                        <p:cTn id="21" dur="1000"/>
                                        <p:tgtEl>
                                          <p:spTgt spid="24579">
                                            <p:txEl>
                                              <p:pRg st="2" end="2"/>
                                            </p:txEl>
                                          </p:spTgt>
                                        </p:tgtEl>
                                      </p:cBhvr>
                                    </p:animEffect>
                                    <p:anim calcmode="lin" valueType="num">
                                      <p:cBhvr>
                                        <p:cTn id="22" dur="10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45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4579">
                                            <p:txEl>
                                              <p:pRg st="3" end="3"/>
                                            </p:txEl>
                                          </p:spTgt>
                                        </p:tgtEl>
                                        <p:attrNameLst>
                                          <p:attrName>style.visibility</p:attrName>
                                        </p:attrNameLst>
                                      </p:cBhvr>
                                      <p:to>
                                        <p:strVal val="visible"/>
                                      </p:to>
                                    </p:set>
                                    <p:animEffect transition="in" filter="fade">
                                      <p:cBhvr>
                                        <p:cTn id="28" dur="1000"/>
                                        <p:tgtEl>
                                          <p:spTgt spid="24579">
                                            <p:txEl>
                                              <p:pRg st="3" end="3"/>
                                            </p:txEl>
                                          </p:spTgt>
                                        </p:tgtEl>
                                      </p:cBhvr>
                                    </p:animEffect>
                                    <p:anim calcmode="lin" valueType="num">
                                      <p:cBhvr>
                                        <p:cTn id="29" dur="10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457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050" name="Rectangle 2"/>
          <p:cNvSpPr>
            <a:spLocks noGrp="1" noChangeArrowheads="1"/>
          </p:cNvSpPr>
          <p:nvPr>
            <p:ph type="ctrTitle"/>
          </p:nvPr>
        </p:nvSpPr>
        <p:spPr/>
        <p:txBody>
          <a:bodyPr/>
          <a:lstStyle/>
          <a:p>
            <a:pPr eaLnBrk="1" hangingPunct="1"/>
            <a:r>
              <a:rPr lang="en-US" sz="4000" smtClean="0">
                <a:ea typeface="ＭＳ Ｐゴシック" pitchFamily="34" charset="-128"/>
              </a:rPr>
              <a:t>Marketing &amp; Sales Plan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3075" name="Rectangle 2"/>
          <p:cNvSpPr>
            <a:spLocks noGrp="1" noChangeArrowheads="1"/>
          </p:cNvSpPr>
          <p:nvPr>
            <p:ph type="title"/>
          </p:nvPr>
        </p:nvSpPr>
        <p:spPr/>
        <p:txBody>
          <a:bodyPr/>
          <a:lstStyle/>
          <a:p>
            <a:pPr eaLnBrk="1" hangingPunct="1"/>
            <a:r>
              <a:rPr lang="en-US" smtClean="0">
                <a:ea typeface="ＭＳ Ｐゴシック" pitchFamily="34" charset="-128"/>
              </a:rPr>
              <a:t>Marketing Plan</a:t>
            </a:r>
          </a:p>
        </p:txBody>
      </p:sp>
      <p:sp>
        <p:nvSpPr>
          <p:cNvPr id="3076" name="Rectangle 3"/>
          <p:cNvSpPr>
            <a:spLocks noGrp="1" noChangeArrowheads="1"/>
          </p:cNvSpPr>
          <p:nvPr>
            <p:ph type="body" idx="1"/>
          </p:nvPr>
        </p:nvSpPr>
        <p:spPr>
          <a:xfrm>
            <a:off x="609600" y="1189038"/>
            <a:ext cx="7518400" cy="4525962"/>
          </a:xfrm>
        </p:spPr>
        <p:txBody>
          <a:bodyPr/>
          <a:lstStyle/>
          <a:p>
            <a:pPr eaLnBrk="1" hangingPunct="1">
              <a:lnSpc>
                <a:spcPct val="80000"/>
              </a:lnSpc>
              <a:buFontTx/>
              <a:buNone/>
            </a:pPr>
            <a:endParaRPr lang="en-US" sz="2800" smtClean="0">
              <a:ea typeface="ＭＳ Ｐゴシック" pitchFamily="34" charset="-128"/>
            </a:endParaRPr>
          </a:p>
          <a:p>
            <a:pPr eaLnBrk="1" hangingPunct="1">
              <a:lnSpc>
                <a:spcPct val="80000"/>
              </a:lnSpc>
            </a:pPr>
            <a:r>
              <a:rPr lang="en-US" sz="2800" smtClean="0">
                <a:solidFill>
                  <a:srgbClr val="3366FF"/>
                </a:solidFill>
                <a:ea typeface="ＭＳ Ｐゴシック" pitchFamily="34" charset="-128"/>
              </a:rPr>
              <a:t>Promotion Section</a:t>
            </a:r>
          </a:p>
          <a:p>
            <a:pPr lvl="1" eaLnBrk="1" hangingPunct="1">
              <a:lnSpc>
                <a:spcPct val="80000"/>
              </a:lnSpc>
            </a:pPr>
            <a:r>
              <a:rPr lang="en-US" sz="2400" smtClean="0">
                <a:ea typeface="ＭＳ Ｐゴシック" pitchFamily="34" charset="-128"/>
              </a:rPr>
              <a:t>Plan to communicate your product and business information to the target market</a:t>
            </a:r>
          </a:p>
          <a:p>
            <a:pPr eaLnBrk="1" hangingPunct="1">
              <a:lnSpc>
                <a:spcPct val="80000"/>
              </a:lnSpc>
            </a:pPr>
            <a:r>
              <a:rPr lang="en-US" sz="2800" smtClean="0">
                <a:ea typeface="ＭＳ Ｐゴシック" pitchFamily="34" charset="-128"/>
              </a:rPr>
              <a:t>Sales Section</a:t>
            </a:r>
          </a:p>
          <a:p>
            <a:pPr lvl="1" eaLnBrk="1" hangingPunct="1">
              <a:lnSpc>
                <a:spcPct val="80000"/>
              </a:lnSpc>
            </a:pPr>
            <a:r>
              <a:rPr lang="en-US" sz="2400" smtClean="0">
                <a:ea typeface="ＭＳ Ｐゴシック" pitchFamily="34" charset="-128"/>
              </a:rPr>
              <a:t>Mechanics of the sales transaction</a:t>
            </a:r>
          </a:p>
          <a:p>
            <a:pPr eaLnBrk="1" hangingPunct="1">
              <a:lnSpc>
                <a:spcPct val="80000"/>
              </a:lnSpc>
            </a:pPr>
            <a:r>
              <a:rPr lang="en-US" sz="2800" smtClean="0">
                <a:ea typeface="ＭＳ Ｐゴシック" pitchFamily="34" charset="-128"/>
              </a:rPr>
              <a:t>Distribution Section</a:t>
            </a:r>
          </a:p>
          <a:p>
            <a:pPr lvl="1" eaLnBrk="1" hangingPunct="1">
              <a:lnSpc>
                <a:spcPct val="80000"/>
              </a:lnSpc>
            </a:pPr>
            <a:r>
              <a:rPr lang="en-US" sz="2400" smtClean="0">
                <a:ea typeface="ＭＳ Ｐゴシック" pitchFamily="34" charset="-128"/>
              </a:rPr>
              <a:t>Decisions regarding product delivery to customers</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4099" name="Rectangle 2"/>
          <p:cNvSpPr>
            <a:spLocks noGrp="1" noChangeArrowheads="1"/>
          </p:cNvSpPr>
          <p:nvPr>
            <p:ph type="title"/>
          </p:nvPr>
        </p:nvSpPr>
        <p:spPr/>
        <p:txBody>
          <a:bodyPr/>
          <a:lstStyle/>
          <a:p>
            <a:pPr eaLnBrk="1" hangingPunct="1"/>
            <a:r>
              <a:rPr lang="en-US" smtClean="0">
                <a:ea typeface="ＭＳ Ｐゴシック" pitchFamily="34" charset="-128"/>
              </a:rPr>
              <a:t>Promotion</a:t>
            </a:r>
          </a:p>
        </p:txBody>
      </p:sp>
      <p:sp>
        <p:nvSpPr>
          <p:cNvPr id="4100" name="Rectangle 23"/>
          <p:cNvSpPr>
            <a:spLocks noGrp="1" noChangeArrowheads="1"/>
          </p:cNvSpPr>
          <p:nvPr>
            <p:ph type="body" idx="1"/>
          </p:nvPr>
        </p:nvSpPr>
        <p:spPr>
          <a:xfrm>
            <a:off x="609600" y="1189038"/>
            <a:ext cx="5283200" cy="4525962"/>
          </a:xfrm>
          <a:noFill/>
        </p:spPr>
        <p:txBody>
          <a:bodyPr/>
          <a:lstStyle/>
          <a:p>
            <a:pPr eaLnBrk="1" hangingPunct="1">
              <a:lnSpc>
                <a:spcPct val="80000"/>
              </a:lnSpc>
            </a:pPr>
            <a:endParaRPr lang="en-US" sz="2400" smtClean="0">
              <a:ea typeface="ＭＳ Ｐゴシック" pitchFamily="34" charset="-128"/>
            </a:endParaRPr>
          </a:p>
          <a:p>
            <a:pPr eaLnBrk="1" hangingPunct="1">
              <a:lnSpc>
                <a:spcPct val="80000"/>
              </a:lnSpc>
            </a:pPr>
            <a:r>
              <a:rPr lang="en-US" sz="2400" smtClean="0">
                <a:ea typeface="ＭＳ Ｐゴシック" pitchFamily="34" charset="-128"/>
              </a:rPr>
              <a:t>Business Cards</a:t>
            </a:r>
          </a:p>
          <a:p>
            <a:pPr eaLnBrk="1" hangingPunct="1">
              <a:lnSpc>
                <a:spcPct val="80000"/>
              </a:lnSpc>
            </a:pPr>
            <a:r>
              <a:rPr lang="en-US" sz="2400" smtClean="0">
                <a:ea typeface="ＭＳ Ｐゴシック" pitchFamily="34" charset="-128"/>
              </a:rPr>
              <a:t>Advertising</a:t>
            </a:r>
          </a:p>
          <a:p>
            <a:pPr eaLnBrk="1" hangingPunct="1">
              <a:lnSpc>
                <a:spcPct val="80000"/>
              </a:lnSpc>
            </a:pPr>
            <a:r>
              <a:rPr lang="en-US" sz="2400" smtClean="0">
                <a:ea typeface="ＭＳ Ｐゴシック" pitchFamily="34" charset="-128"/>
              </a:rPr>
              <a:t>Signage</a:t>
            </a:r>
          </a:p>
          <a:p>
            <a:pPr eaLnBrk="1" hangingPunct="1">
              <a:lnSpc>
                <a:spcPct val="80000"/>
              </a:lnSpc>
            </a:pPr>
            <a:r>
              <a:rPr lang="en-US" sz="2400" smtClean="0">
                <a:ea typeface="ＭＳ Ｐゴシック" pitchFamily="34" charset="-128"/>
              </a:rPr>
              <a:t>Flyers</a:t>
            </a:r>
          </a:p>
          <a:p>
            <a:pPr eaLnBrk="1" hangingPunct="1">
              <a:lnSpc>
                <a:spcPct val="80000"/>
              </a:lnSpc>
            </a:pPr>
            <a:r>
              <a:rPr lang="en-US" sz="2400" smtClean="0">
                <a:ea typeface="ＭＳ Ｐゴシック" pitchFamily="34" charset="-128"/>
              </a:rPr>
              <a:t>Direct Mail</a:t>
            </a:r>
          </a:p>
          <a:p>
            <a:pPr eaLnBrk="1" hangingPunct="1">
              <a:lnSpc>
                <a:spcPct val="80000"/>
              </a:lnSpc>
            </a:pPr>
            <a:r>
              <a:rPr lang="en-US" sz="2400" smtClean="0">
                <a:ea typeface="ＭＳ Ｐゴシック" pitchFamily="34" charset="-128"/>
              </a:rPr>
              <a:t>Internet</a:t>
            </a:r>
          </a:p>
          <a:p>
            <a:pPr eaLnBrk="1" hangingPunct="1">
              <a:lnSpc>
                <a:spcPct val="80000"/>
              </a:lnSpc>
            </a:pPr>
            <a:r>
              <a:rPr lang="en-US" sz="2400" smtClean="0">
                <a:ea typeface="ＭＳ Ｐゴシック" pitchFamily="34" charset="-128"/>
              </a:rPr>
              <a:t>Telemarketing</a:t>
            </a:r>
          </a:p>
          <a:p>
            <a:pPr eaLnBrk="1" hangingPunct="1">
              <a:lnSpc>
                <a:spcPct val="80000"/>
              </a:lnSpc>
            </a:pPr>
            <a:r>
              <a:rPr lang="en-US" sz="2400" smtClean="0">
                <a:ea typeface="ＭＳ Ｐゴシック" pitchFamily="34" charset="-128"/>
              </a:rPr>
              <a:t>Trade Shows</a:t>
            </a:r>
          </a:p>
          <a:p>
            <a:pPr eaLnBrk="1" hangingPunct="1">
              <a:lnSpc>
                <a:spcPct val="80000"/>
              </a:lnSpc>
            </a:pPr>
            <a:r>
              <a:rPr lang="en-US" sz="2400" smtClean="0">
                <a:ea typeface="ＭＳ Ｐゴシック" pitchFamily="34" charset="-128"/>
              </a:rPr>
              <a:t>Public Relations</a:t>
            </a:r>
          </a:p>
          <a:p>
            <a:pPr eaLnBrk="1" hangingPunct="1">
              <a:lnSpc>
                <a:spcPct val="80000"/>
              </a:lnSpc>
            </a:pPr>
            <a:r>
              <a:rPr lang="en-US" sz="2400" smtClean="0">
                <a:ea typeface="ＭＳ Ｐゴシック" pitchFamily="34" charset="-128"/>
              </a:rPr>
              <a:t>Sales Promotion</a:t>
            </a:r>
          </a:p>
          <a:p>
            <a:pPr eaLnBrk="1" hangingPunct="1">
              <a:lnSpc>
                <a:spcPct val="80000"/>
              </a:lnSpc>
            </a:pPr>
            <a:r>
              <a:rPr lang="en-US" sz="2400" smtClean="0">
                <a:ea typeface="ＭＳ Ｐゴシック" pitchFamily="34" charset="-128"/>
              </a:rPr>
              <a:t>Networking</a:t>
            </a:r>
          </a:p>
          <a:p>
            <a:pPr eaLnBrk="1" hangingPunct="1">
              <a:lnSpc>
                <a:spcPct val="80000"/>
              </a:lnSpc>
            </a:pPr>
            <a:r>
              <a:rPr lang="en-US" sz="2400" smtClean="0">
                <a:ea typeface="ＭＳ Ｐゴシック" pitchFamily="34" charset="-128"/>
              </a:rPr>
              <a:t>Specialty Items</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Who does the initial sales? </a:t>
            </a:r>
          </a:p>
          <a:p>
            <a:pPr marL="0" indent="0">
              <a:buNone/>
            </a:pPr>
            <a:r>
              <a:rPr lang="en-US" sz="2800" dirty="0" smtClean="0"/>
              <a:t>You have to (or hire employees) </a:t>
            </a:r>
            <a:endParaRPr lang="en-US" sz="1800" dirty="0"/>
          </a:p>
          <a:p>
            <a:pPr marL="0" indent="0">
              <a:buNone/>
            </a:pPr>
            <a:endParaRPr lang="en-US" sz="1800" b="1" dirty="0"/>
          </a:p>
          <a:p>
            <a:pPr marL="0" indent="0">
              <a:buNone/>
            </a:pPr>
            <a:endParaRPr lang="en-US" sz="1800" dirty="0"/>
          </a:p>
          <a:p>
            <a:pPr marL="0" indent="0">
              <a:buNone/>
            </a:pPr>
            <a:endParaRPr lang="en-US" sz="1800" b="1" dirty="0"/>
          </a:p>
        </p:txBody>
      </p:sp>
      <p:sp>
        <p:nvSpPr>
          <p:cNvPr id="4" name="Title 3"/>
          <p:cNvSpPr>
            <a:spLocks noGrp="1"/>
          </p:cNvSpPr>
          <p:nvPr>
            <p:ph type="title"/>
          </p:nvPr>
        </p:nvSpPr>
        <p:spPr/>
        <p:txBody>
          <a:bodyPr/>
          <a:lstStyle/>
          <a:p>
            <a:r>
              <a:rPr lang="en-US" dirty="0" smtClean="0"/>
              <a:t>AREC 213 Lecture 12</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5123" name="Rectangle 2"/>
          <p:cNvSpPr>
            <a:spLocks noGrp="1" noChangeArrowheads="1"/>
          </p:cNvSpPr>
          <p:nvPr>
            <p:ph type="title"/>
          </p:nvPr>
        </p:nvSpPr>
        <p:spPr/>
        <p:txBody>
          <a:bodyPr/>
          <a:lstStyle/>
          <a:p>
            <a:pPr eaLnBrk="1" hangingPunct="1"/>
            <a:r>
              <a:rPr lang="en-US" smtClean="0">
                <a:ea typeface="ＭＳ Ｐゴシック" pitchFamily="34" charset="-128"/>
              </a:rPr>
              <a:t>Business Cards</a:t>
            </a:r>
          </a:p>
        </p:txBody>
      </p:sp>
      <p:sp>
        <p:nvSpPr>
          <p:cNvPr id="5124" name="Rectangle 23"/>
          <p:cNvSpPr>
            <a:spLocks noGrp="1" noChangeArrowheads="1"/>
          </p:cNvSpPr>
          <p:nvPr>
            <p:ph type="body" idx="1"/>
          </p:nvPr>
        </p:nvSpPr>
        <p:spPr>
          <a:xfrm>
            <a:off x="609600" y="1219201"/>
            <a:ext cx="7416800" cy="4525963"/>
          </a:xfrm>
          <a:noFill/>
        </p:spPr>
        <p:txBody>
          <a:bodyPr/>
          <a:lstStyle/>
          <a:p>
            <a:pPr eaLnBrk="1" hangingPunct="1">
              <a:lnSpc>
                <a:spcPct val="80000"/>
              </a:lnSpc>
            </a:pPr>
            <a:endParaRPr lang="en-US" sz="2400" smtClean="0">
              <a:ea typeface="ＭＳ Ｐゴシック" pitchFamily="34" charset="-128"/>
            </a:endParaRPr>
          </a:p>
          <a:p>
            <a:pPr eaLnBrk="1" hangingPunct="1">
              <a:lnSpc>
                <a:spcPct val="80000"/>
              </a:lnSpc>
            </a:pPr>
            <a:r>
              <a:rPr lang="en-US" sz="2800" smtClean="0">
                <a:ea typeface="ＭＳ Ｐゴシック" pitchFamily="34" charset="-128"/>
              </a:rPr>
              <a:t>The most used promotional tool</a:t>
            </a:r>
          </a:p>
          <a:p>
            <a:pPr eaLnBrk="1" hangingPunct="1">
              <a:lnSpc>
                <a:spcPct val="80000"/>
              </a:lnSpc>
            </a:pPr>
            <a:endParaRPr lang="en-US" sz="2800" smtClean="0">
              <a:ea typeface="ＭＳ Ｐゴシック" pitchFamily="34" charset="-128"/>
            </a:endParaRPr>
          </a:p>
          <a:p>
            <a:pPr eaLnBrk="1" hangingPunct="1">
              <a:lnSpc>
                <a:spcPct val="80000"/>
              </a:lnSpc>
            </a:pPr>
            <a:r>
              <a:rPr lang="en-US" sz="2800" smtClean="0">
                <a:ea typeface="ＭＳ Ｐゴシック" pitchFamily="34" charset="-128"/>
              </a:rPr>
              <a:t>Business Name, Your Name, &amp; Contact Info</a:t>
            </a:r>
          </a:p>
          <a:p>
            <a:pPr eaLnBrk="1" hangingPunct="1">
              <a:lnSpc>
                <a:spcPct val="80000"/>
              </a:lnSpc>
            </a:pPr>
            <a:endParaRPr lang="en-US" sz="2400" smtClean="0">
              <a:ea typeface="ＭＳ Ｐゴシック" pitchFamily="34" charset="-128"/>
            </a:endParaRPr>
          </a:p>
          <a:p>
            <a:pPr eaLnBrk="1" hangingPunct="1">
              <a:lnSpc>
                <a:spcPct val="80000"/>
              </a:lnSpc>
            </a:pPr>
            <a:r>
              <a:rPr lang="en-US" sz="2800" smtClean="0">
                <a:ea typeface="ＭＳ Ｐゴシック" pitchFamily="34" charset="-128"/>
              </a:rPr>
              <a:t>Inexpensive ($15/250)</a:t>
            </a:r>
          </a:p>
          <a:p>
            <a:pPr eaLnBrk="1" hangingPunct="1">
              <a:lnSpc>
                <a:spcPct val="80000"/>
              </a:lnSpc>
            </a:pPr>
            <a:endParaRPr lang="en-US" sz="2400" smtClean="0">
              <a:ea typeface="ＭＳ Ｐゴシック" pitchFamily="34" charset="-128"/>
            </a:endParaRPr>
          </a:p>
          <a:p>
            <a:pPr eaLnBrk="1" hangingPunct="1">
              <a:lnSpc>
                <a:spcPct val="80000"/>
              </a:lnSpc>
            </a:pPr>
            <a:r>
              <a:rPr lang="en-US" sz="2800" smtClean="0">
                <a:ea typeface="ＭＳ Ｐゴシック" pitchFamily="34" charset="-128"/>
              </a:rPr>
              <a:t>Print Shop/Internet/DIY</a:t>
            </a:r>
          </a:p>
          <a:p>
            <a:pPr eaLnBrk="1" hangingPunct="1">
              <a:lnSpc>
                <a:spcPct val="80000"/>
              </a:lnSpc>
            </a:pPr>
            <a:endParaRPr lang="en-US" sz="2800" smtClean="0">
              <a:ea typeface="ＭＳ Ｐゴシック" pitchFamily="34" charset="-128"/>
            </a:endParaRPr>
          </a:p>
          <a:p>
            <a:pPr eaLnBrk="1" hangingPunct="1">
              <a:lnSpc>
                <a:spcPct val="80000"/>
              </a:lnSpc>
            </a:pPr>
            <a:r>
              <a:rPr lang="en-US" sz="2800" smtClean="0">
                <a:ea typeface="ＭＳ Ｐゴシック" pitchFamily="34" charset="-128"/>
              </a:rPr>
              <a:t>Distribute liberally</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dirty="0"/>
              <a:t>Marketing/Sales Plan</a:t>
            </a:r>
          </a:p>
        </p:txBody>
      </p:sp>
      <p:sp>
        <p:nvSpPr>
          <p:cNvPr id="6147" name="Rectangle 2"/>
          <p:cNvSpPr>
            <a:spLocks noGrp="1" noChangeArrowheads="1"/>
          </p:cNvSpPr>
          <p:nvPr>
            <p:ph type="title"/>
          </p:nvPr>
        </p:nvSpPr>
        <p:spPr/>
        <p:txBody>
          <a:bodyPr/>
          <a:lstStyle/>
          <a:p>
            <a:pPr eaLnBrk="1" hangingPunct="1"/>
            <a:r>
              <a:rPr lang="en-US" smtClean="0">
                <a:ea typeface="ＭＳ Ｐゴシック" pitchFamily="34" charset="-128"/>
              </a:rPr>
              <a:t>Advertising</a:t>
            </a:r>
          </a:p>
        </p:txBody>
      </p:sp>
      <p:sp>
        <p:nvSpPr>
          <p:cNvPr id="6148" name="Rectangle 3"/>
          <p:cNvSpPr>
            <a:spLocks noGrp="1" noChangeArrowheads="1"/>
          </p:cNvSpPr>
          <p:nvPr>
            <p:ph type="body" idx="1"/>
          </p:nvPr>
        </p:nvSpPr>
        <p:spPr>
          <a:xfrm>
            <a:off x="609600" y="914401"/>
            <a:ext cx="7620000" cy="4983163"/>
          </a:xfrm>
          <a:noFill/>
        </p:spPr>
        <p:txBody>
          <a:bodyPr/>
          <a:lstStyle/>
          <a:p>
            <a:pPr eaLnBrk="1" hangingPunct="1">
              <a:lnSpc>
                <a:spcPct val="80000"/>
              </a:lnSpc>
            </a:pPr>
            <a:endParaRPr lang="en-US" sz="2800" dirty="0" smtClean="0">
              <a:ea typeface="ＭＳ Ｐゴシック" pitchFamily="34" charset="-128"/>
            </a:endParaRPr>
          </a:p>
          <a:p>
            <a:pPr eaLnBrk="1" hangingPunct="1">
              <a:lnSpc>
                <a:spcPct val="80000"/>
              </a:lnSpc>
            </a:pPr>
            <a:r>
              <a:rPr lang="en-US" sz="2800" dirty="0" smtClean="0">
                <a:ea typeface="ＭＳ Ｐゴシック" pitchFamily="34" charset="-128"/>
              </a:rPr>
              <a:t>Broad Audience </a:t>
            </a:r>
          </a:p>
          <a:p>
            <a:pPr lvl="1" eaLnBrk="1" hangingPunct="1">
              <a:lnSpc>
                <a:spcPct val="80000"/>
              </a:lnSpc>
            </a:pPr>
            <a:r>
              <a:rPr lang="en-US" sz="2400" dirty="0" smtClean="0">
                <a:ea typeface="ＭＳ Ｐゴシック" pitchFamily="34" charset="-128"/>
              </a:rPr>
              <a:t>TV, Radio, Newspaper, Magazines, Internet</a:t>
            </a:r>
          </a:p>
          <a:p>
            <a:pPr lvl="1" eaLnBrk="1" hangingPunct="1">
              <a:lnSpc>
                <a:spcPct val="80000"/>
              </a:lnSpc>
            </a:pPr>
            <a:r>
              <a:rPr lang="en-US" sz="2400" dirty="0" smtClean="0">
                <a:ea typeface="ＭＳ Ｐゴシック" pitchFamily="34" charset="-128"/>
              </a:rPr>
              <a:t>Pay for views not in Target Market</a:t>
            </a:r>
          </a:p>
          <a:p>
            <a:pPr eaLnBrk="1" hangingPunct="1">
              <a:lnSpc>
                <a:spcPct val="80000"/>
              </a:lnSpc>
            </a:pPr>
            <a:r>
              <a:rPr lang="en-US" sz="2800" dirty="0" smtClean="0">
                <a:ea typeface="ＭＳ Ｐゴシック" pitchFamily="34" charset="-128"/>
              </a:rPr>
              <a:t>Focused Audience</a:t>
            </a:r>
          </a:p>
          <a:p>
            <a:pPr lvl="1" eaLnBrk="1" hangingPunct="1">
              <a:lnSpc>
                <a:spcPct val="80000"/>
              </a:lnSpc>
            </a:pPr>
            <a:r>
              <a:rPr lang="en-US" sz="2400" dirty="0" smtClean="0">
                <a:ea typeface="ＭＳ Ｐゴシック" pitchFamily="34" charset="-128"/>
              </a:rPr>
              <a:t>Regional Media</a:t>
            </a:r>
          </a:p>
          <a:p>
            <a:pPr lvl="1" eaLnBrk="1" hangingPunct="1">
              <a:lnSpc>
                <a:spcPct val="80000"/>
              </a:lnSpc>
            </a:pPr>
            <a:r>
              <a:rPr lang="en-US" sz="2400" dirty="0" smtClean="0">
                <a:ea typeface="ＭＳ Ｐゴシック" pitchFamily="34" charset="-128"/>
              </a:rPr>
              <a:t>Interest Media</a:t>
            </a:r>
          </a:p>
          <a:p>
            <a:pPr lvl="1" eaLnBrk="1" hangingPunct="1">
              <a:lnSpc>
                <a:spcPct val="80000"/>
              </a:lnSpc>
            </a:pPr>
            <a:r>
              <a:rPr lang="en-US" sz="2400" dirty="0" smtClean="0">
                <a:ea typeface="ＭＳ Ｐゴシック" pitchFamily="34" charset="-128"/>
              </a:rPr>
              <a:t>Yellow Pages</a:t>
            </a:r>
          </a:p>
          <a:p>
            <a:pPr lvl="1" eaLnBrk="1" hangingPunct="1">
              <a:lnSpc>
                <a:spcPct val="80000"/>
              </a:lnSpc>
            </a:pPr>
            <a:r>
              <a:rPr lang="en-US" sz="2400" dirty="0" smtClean="0">
                <a:ea typeface="ＭＳ Ｐゴシック" pitchFamily="34" charset="-128"/>
              </a:rPr>
              <a:t>Internet</a:t>
            </a:r>
          </a:p>
          <a:p>
            <a:pPr eaLnBrk="1" hangingPunct="1">
              <a:lnSpc>
                <a:spcPct val="80000"/>
              </a:lnSpc>
            </a:pPr>
            <a:r>
              <a:rPr lang="en-US" sz="2800" dirty="0" smtClean="0">
                <a:ea typeface="ＭＳ Ｐゴシック" pitchFamily="34" charset="-128"/>
              </a:rPr>
              <a:t>Generally Involves Creative Agency</a:t>
            </a:r>
          </a:p>
          <a:p>
            <a:pPr lvl="1" eaLnBrk="1" hangingPunct="1">
              <a:lnSpc>
                <a:spcPct val="80000"/>
              </a:lnSpc>
              <a:buFontTx/>
              <a:buNone/>
            </a:pPr>
            <a:endParaRPr lang="en-US" sz="2400" dirty="0" smtClean="0">
              <a:ea typeface="ＭＳ Ｐゴシック" pitchFamily="34" charset="-128"/>
            </a:endParaRPr>
          </a:p>
          <a:p>
            <a:pPr lvl="1" eaLnBrk="1" hangingPunct="1">
              <a:lnSpc>
                <a:spcPct val="80000"/>
              </a:lnSpc>
            </a:pPr>
            <a:endParaRPr lang="en-US" sz="2400" dirty="0" smtClean="0">
              <a:ea typeface="ＭＳ Ｐゴシック" pitchFamily="34" charset="-128"/>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7171" name="Rectangle 2"/>
          <p:cNvSpPr>
            <a:spLocks noGrp="1" noChangeArrowheads="1"/>
          </p:cNvSpPr>
          <p:nvPr>
            <p:ph type="title"/>
          </p:nvPr>
        </p:nvSpPr>
        <p:spPr/>
        <p:txBody>
          <a:bodyPr/>
          <a:lstStyle/>
          <a:p>
            <a:pPr eaLnBrk="1" hangingPunct="1"/>
            <a:r>
              <a:rPr lang="en-US" smtClean="0">
                <a:ea typeface="ＭＳ Ｐゴシック" pitchFamily="34" charset="-128"/>
              </a:rPr>
              <a:t>Advertising</a:t>
            </a:r>
          </a:p>
        </p:txBody>
      </p:sp>
      <p:sp>
        <p:nvSpPr>
          <p:cNvPr id="7172" name="Rectangle 3"/>
          <p:cNvSpPr>
            <a:spLocks noGrp="1" noChangeArrowheads="1"/>
          </p:cNvSpPr>
          <p:nvPr>
            <p:ph type="body" idx="1"/>
          </p:nvPr>
        </p:nvSpPr>
        <p:spPr>
          <a:xfrm>
            <a:off x="609600" y="1189038"/>
            <a:ext cx="7620000" cy="4983162"/>
          </a:xfrm>
          <a:noFill/>
        </p:spPr>
        <p:txBody>
          <a:bodyPr/>
          <a:lstStyle/>
          <a:p>
            <a:pPr eaLnBrk="1" hangingPunct="1"/>
            <a:endParaRPr lang="en-US" smtClean="0">
              <a:ea typeface="ＭＳ Ｐゴシック" pitchFamily="34" charset="-128"/>
            </a:endParaRPr>
          </a:p>
          <a:p>
            <a:pPr eaLnBrk="1" hangingPunct="1"/>
            <a:r>
              <a:rPr lang="en-US" smtClean="0">
                <a:ea typeface="ＭＳ Ｐゴシック" pitchFamily="34" charset="-128"/>
              </a:rPr>
              <a:t>Need for Repetition</a:t>
            </a:r>
          </a:p>
          <a:p>
            <a:pPr eaLnBrk="1" hangingPunct="1"/>
            <a:r>
              <a:rPr lang="en-US" smtClean="0">
                <a:ea typeface="ＭＳ Ｐゴシック" pitchFamily="34" charset="-128"/>
              </a:rPr>
              <a:t>Good for Awareness</a:t>
            </a:r>
          </a:p>
          <a:p>
            <a:pPr eaLnBrk="1" hangingPunct="1"/>
            <a:r>
              <a:rPr lang="en-US" smtClean="0">
                <a:ea typeface="ＭＳ Ｐゴシック" pitchFamily="34" charset="-128"/>
              </a:rPr>
              <a:t>May not Change Behavior</a:t>
            </a:r>
          </a:p>
          <a:p>
            <a:pPr eaLnBrk="1" hangingPunct="1"/>
            <a:r>
              <a:rPr lang="en-US" smtClean="0">
                <a:ea typeface="ＭＳ Ｐゴシック" pitchFamily="34" charset="-128"/>
              </a:rPr>
              <a:t>Coop Funding Possibilities</a:t>
            </a:r>
          </a:p>
          <a:p>
            <a:pPr eaLnBrk="1" hangingPunct="1"/>
            <a:r>
              <a:rPr lang="en-US" smtClean="0">
                <a:ea typeface="ＭＳ Ｐゴシック" pitchFamily="34" charset="-128"/>
              </a:rPr>
              <a:t>Google AdSense</a:t>
            </a:r>
          </a:p>
          <a:p>
            <a:pPr lvl="1" eaLnBrk="1" hangingPunct="1"/>
            <a:endParaRPr lang="en-US" smtClean="0">
              <a:ea typeface="ＭＳ Ｐゴシック" pitchFamily="34" charset="-128"/>
            </a:endParaRPr>
          </a:p>
          <a:p>
            <a:pPr lvl="1" eaLnBrk="1" hangingPunct="1"/>
            <a:endParaRPr lang="en-US" smtClean="0">
              <a:ea typeface="ＭＳ Ｐゴシック" pitchFamily="34" charset="-128"/>
            </a:endParaRPr>
          </a:p>
          <a:p>
            <a:pPr lvl="1" eaLnBrk="1" hangingPunct="1"/>
            <a:endParaRPr lang="en-US" smtClean="0">
              <a:ea typeface="ＭＳ Ｐゴシック" pitchFamily="34" charset="-128"/>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8195" name="Rectangle 2"/>
          <p:cNvSpPr>
            <a:spLocks noGrp="1" noChangeArrowheads="1"/>
          </p:cNvSpPr>
          <p:nvPr>
            <p:ph type="title"/>
          </p:nvPr>
        </p:nvSpPr>
        <p:spPr/>
        <p:txBody>
          <a:bodyPr/>
          <a:lstStyle/>
          <a:p>
            <a:pPr eaLnBrk="1" hangingPunct="1"/>
            <a:r>
              <a:rPr lang="en-US" dirty="0" smtClean="0">
                <a:ea typeface="ＭＳ Ｐゴシック" pitchFamily="34" charset="-128"/>
              </a:rPr>
              <a:t>Signage</a:t>
            </a:r>
          </a:p>
        </p:txBody>
      </p:sp>
      <p:sp>
        <p:nvSpPr>
          <p:cNvPr id="8196" name="Rectangle 3"/>
          <p:cNvSpPr>
            <a:spLocks noGrp="1" noChangeArrowheads="1"/>
          </p:cNvSpPr>
          <p:nvPr>
            <p:ph type="body" idx="1"/>
          </p:nvPr>
        </p:nvSpPr>
        <p:spPr>
          <a:xfrm>
            <a:off x="609600" y="1189038"/>
            <a:ext cx="5588000" cy="4525962"/>
          </a:xfrm>
          <a:noFill/>
        </p:spPr>
        <p:txBody>
          <a:bodyPr/>
          <a:lstStyle/>
          <a:p>
            <a:pPr eaLnBrk="1" hangingPunct="1"/>
            <a:endParaRPr lang="en-US" dirty="0" smtClean="0">
              <a:ea typeface="ＭＳ Ｐゴシック" pitchFamily="34" charset="-128"/>
            </a:endParaRPr>
          </a:p>
          <a:p>
            <a:pPr eaLnBrk="1" hangingPunct="1"/>
            <a:r>
              <a:rPr lang="en-US" dirty="0" smtClean="0">
                <a:ea typeface="ＭＳ Ｐゴシック" pitchFamily="34" charset="-128"/>
              </a:rPr>
              <a:t>Often  Overlooked</a:t>
            </a:r>
          </a:p>
          <a:p>
            <a:pPr eaLnBrk="1" hangingPunct="1"/>
            <a:r>
              <a:rPr lang="en-US" dirty="0" smtClean="0">
                <a:ea typeface="ＭＳ Ｐゴシック" pitchFamily="34" charset="-128"/>
              </a:rPr>
              <a:t>Catchy Name or Well Designed Logo gets Attention</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9219" name="Rectangle 2"/>
          <p:cNvSpPr>
            <a:spLocks noGrp="1" noChangeArrowheads="1"/>
          </p:cNvSpPr>
          <p:nvPr>
            <p:ph type="title"/>
          </p:nvPr>
        </p:nvSpPr>
        <p:spPr/>
        <p:txBody>
          <a:bodyPr/>
          <a:lstStyle/>
          <a:p>
            <a:pPr eaLnBrk="1" hangingPunct="1"/>
            <a:r>
              <a:rPr lang="en-US" smtClean="0">
                <a:ea typeface="ＭＳ Ｐゴシック" pitchFamily="34" charset="-128"/>
              </a:rPr>
              <a:t>Flyer/Inserts</a:t>
            </a:r>
          </a:p>
        </p:txBody>
      </p:sp>
      <p:sp>
        <p:nvSpPr>
          <p:cNvPr id="9220" name="Rectangle 3"/>
          <p:cNvSpPr>
            <a:spLocks noGrp="1" noChangeArrowheads="1"/>
          </p:cNvSpPr>
          <p:nvPr>
            <p:ph type="body" idx="1"/>
          </p:nvPr>
        </p:nvSpPr>
        <p:spPr>
          <a:xfrm>
            <a:off x="609600" y="1189038"/>
            <a:ext cx="5283200" cy="4525962"/>
          </a:xfrm>
          <a:noFill/>
        </p:spPr>
        <p:txBody>
          <a:bodyPr/>
          <a:lstStyle/>
          <a:p>
            <a:pPr eaLnBrk="1" hangingPunct="1"/>
            <a:endParaRPr lang="en-US" sz="2800" dirty="0" smtClean="0">
              <a:ea typeface="ＭＳ Ｐゴシック" pitchFamily="34" charset="-128"/>
            </a:endParaRPr>
          </a:p>
          <a:p>
            <a:pPr eaLnBrk="1" hangingPunct="1"/>
            <a:r>
              <a:rPr lang="en-US" sz="2800" dirty="0" smtClean="0">
                <a:ea typeface="ＭＳ Ｐゴシック" pitchFamily="34" charset="-128"/>
              </a:rPr>
              <a:t>Low Cost</a:t>
            </a:r>
          </a:p>
          <a:p>
            <a:pPr eaLnBrk="1" hangingPunct="1"/>
            <a:r>
              <a:rPr lang="en-US" sz="2800" dirty="0" smtClean="0">
                <a:ea typeface="ＭＳ Ｐゴシック" pitchFamily="34" charset="-128"/>
              </a:rPr>
              <a:t>Easily Updated</a:t>
            </a:r>
          </a:p>
          <a:p>
            <a:pPr eaLnBrk="1" hangingPunct="1"/>
            <a:r>
              <a:rPr lang="en-US" sz="2800" dirty="0" smtClean="0">
                <a:ea typeface="ＭＳ Ｐゴシック" pitchFamily="34" charset="-128"/>
              </a:rPr>
              <a:t>Effective if able to Target Specific Geographic area</a:t>
            </a:r>
          </a:p>
          <a:p>
            <a:pPr eaLnBrk="1" hangingPunct="1"/>
            <a:r>
              <a:rPr lang="en-US" sz="2800" dirty="0" smtClean="0">
                <a:ea typeface="ＭＳ Ｐゴシック" pitchFamily="34" charset="-128"/>
              </a:rPr>
              <a:t>Low Impact if Broadcast</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10243" name="Rectangle 2"/>
          <p:cNvSpPr>
            <a:spLocks noGrp="1" noChangeArrowheads="1"/>
          </p:cNvSpPr>
          <p:nvPr>
            <p:ph type="title"/>
          </p:nvPr>
        </p:nvSpPr>
        <p:spPr/>
        <p:txBody>
          <a:bodyPr/>
          <a:lstStyle/>
          <a:p>
            <a:pPr eaLnBrk="1" hangingPunct="1"/>
            <a:r>
              <a:rPr lang="en-US" smtClean="0">
                <a:ea typeface="ＭＳ Ｐゴシック" pitchFamily="34" charset="-128"/>
              </a:rPr>
              <a:t>Direct Mail</a:t>
            </a:r>
          </a:p>
        </p:txBody>
      </p:sp>
      <p:sp>
        <p:nvSpPr>
          <p:cNvPr id="10244" name="Rectangle 3"/>
          <p:cNvSpPr>
            <a:spLocks noGrp="1" noChangeArrowheads="1"/>
          </p:cNvSpPr>
          <p:nvPr>
            <p:ph type="body" idx="1"/>
          </p:nvPr>
        </p:nvSpPr>
        <p:spPr>
          <a:xfrm>
            <a:off x="6197600" y="1371601"/>
            <a:ext cx="5283200" cy="4525963"/>
          </a:xfrm>
          <a:noFill/>
        </p:spPr>
        <p:txBody>
          <a:bodyPr/>
          <a:lstStyle/>
          <a:p>
            <a:pPr eaLnBrk="1" hangingPunct="1"/>
            <a:endParaRPr lang="en-US" sz="2800" smtClean="0">
              <a:ea typeface="ＭＳ Ｐゴシック" pitchFamily="34" charset="-128"/>
            </a:endParaRPr>
          </a:p>
          <a:p>
            <a:pPr eaLnBrk="1" hangingPunct="1"/>
            <a:r>
              <a:rPr lang="en-US" sz="2800" smtClean="0">
                <a:ea typeface="ＭＳ Ｐゴシック" pitchFamily="34" charset="-128"/>
              </a:rPr>
              <a:t>Low Cost</a:t>
            </a:r>
          </a:p>
          <a:p>
            <a:pPr eaLnBrk="1" hangingPunct="1"/>
            <a:r>
              <a:rPr lang="en-US" sz="2800" smtClean="0">
                <a:ea typeface="ＭＳ Ｐゴシック" pitchFamily="34" charset="-128"/>
              </a:rPr>
              <a:t>Low Response for </a:t>
            </a:r>
            <a:r>
              <a:rPr lang="ja-JP" altLang="en-US" sz="2800" smtClean="0">
                <a:ea typeface="ＭＳ Ｐゴシック" pitchFamily="34" charset="-128"/>
              </a:rPr>
              <a:t>“</a:t>
            </a:r>
            <a:r>
              <a:rPr lang="en-US" altLang="ja-JP" sz="2800" smtClean="0">
                <a:ea typeface="ＭＳ Ｐゴシック" pitchFamily="34" charset="-128"/>
              </a:rPr>
              <a:t>Junk</a:t>
            </a:r>
            <a:r>
              <a:rPr lang="ja-JP" altLang="en-US" sz="2800" smtClean="0">
                <a:ea typeface="ＭＳ Ｐゴシック" pitchFamily="34" charset="-128"/>
              </a:rPr>
              <a:t>”</a:t>
            </a:r>
            <a:r>
              <a:rPr lang="en-US" altLang="ja-JP" sz="2800" smtClean="0">
                <a:ea typeface="ＭＳ Ｐゴシック" pitchFamily="34" charset="-128"/>
              </a:rPr>
              <a:t> Mail</a:t>
            </a:r>
          </a:p>
          <a:p>
            <a:pPr eaLnBrk="1" hangingPunct="1"/>
            <a:r>
              <a:rPr lang="en-US" sz="2800" smtClean="0">
                <a:ea typeface="ＭＳ Ｐゴシック" pitchFamily="34" charset="-128"/>
              </a:rPr>
              <a:t>Personalize for Better Response</a:t>
            </a:r>
          </a:p>
          <a:p>
            <a:pPr eaLnBrk="1" hangingPunct="1"/>
            <a:r>
              <a:rPr lang="en-US" sz="2800" smtClean="0">
                <a:ea typeface="ＭＳ Ｐゴシック" pitchFamily="34" charset="-128"/>
              </a:rPr>
              <a:t>Difficult to Get Good Mailing Lists</a:t>
            </a: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11267" name="Rectangle 2"/>
          <p:cNvSpPr>
            <a:spLocks noGrp="1" noChangeArrowheads="1"/>
          </p:cNvSpPr>
          <p:nvPr>
            <p:ph type="title"/>
          </p:nvPr>
        </p:nvSpPr>
        <p:spPr/>
        <p:txBody>
          <a:bodyPr/>
          <a:lstStyle/>
          <a:p>
            <a:pPr eaLnBrk="1" hangingPunct="1"/>
            <a:r>
              <a:rPr lang="en-US" smtClean="0">
                <a:ea typeface="ＭＳ Ｐゴシック" pitchFamily="34" charset="-128"/>
              </a:rPr>
              <a:t>Internet</a:t>
            </a:r>
          </a:p>
        </p:txBody>
      </p:sp>
      <p:sp>
        <p:nvSpPr>
          <p:cNvPr id="11268" name="Rectangle 3"/>
          <p:cNvSpPr>
            <a:spLocks noGrp="1" noChangeArrowheads="1"/>
          </p:cNvSpPr>
          <p:nvPr>
            <p:ph type="body" idx="1"/>
          </p:nvPr>
        </p:nvSpPr>
        <p:spPr>
          <a:xfrm>
            <a:off x="609600" y="914401"/>
            <a:ext cx="10464800" cy="4525963"/>
          </a:xfrm>
          <a:noFill/>
        </p:spPr>
        <p:txBody>
          <a:bodyPr/>
          <a:lstStyle/>
          <a:p>
            <a:pPr eaLnBrk="1" hangingPunct="1"/>
            <a:endParaRPr lang="en-US" smtClean="0">
              <a:ea typeface="ＭＳ Ｐゴシック" pitchFamily="34" charset="-128"/>
            </a:endParaRPr>
          </a:p>
          <a:p>
            <a:pPr eaLnBrk="1" hangingPunct="1"/>
            <a:r>
              <a:rPr lang="en-US" smtClean="0">
                <a:ea typeface="ＭＳ Ｐゴシック" pitchFamily="34" charset="-128"/>
              </a:rPr>
              <a:t>Web Page now Expected</a:t>
            </a:r>
          </a:p>
          <a:p>
            <a:pPr eaLnBrk="1" hangingPunct="1"/>
            <a:r>
              <a:rPr lang="en-US" smtClean="0">
                <a:ea typeface="ＭＳ Ｐゴシック" pitchFamily="34" charset="-128"/>
              </a:rPr>
              <a:t>Email as a Response Vehicle</a:t>
            </a:r>
          </a:p>
          <a:p>
            <a:pPr eaLnBrk="1" hangingPunct="1"/>
            <a:r>
              <a:rPr lang="en-US" smtClean="0">
                <a:ea typeface="ＭＳ Ｐゴシック" pitchFamily="34" charset="-128"/>
              </a:rPr>
              <a:t>Low Cost Response Vehicle</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12291" name="Rectangle 2"/>
          <p:cNvSpPr>
            <a:spLocks noGrp="1" noChangeArrowheads="1"/>
          </p:cNvSpPr>
          <p:nvPr>
            <p:ph type="title"/>
          </p:nvPr>
        </p:nvSpPr>
        <p:spPr/>
        <p:txBody>
          <a:bodyPr/>
          <a:lstStyle/>
          <a:p>
            <a:pPr eaLnBrk="1" hangingPunct="1"/>
            <a:r>
              <a:rPr lang="en-US" smtClean="0">
                <a:ea typeface="ＭＳ Ｐゴシック" pitchFamily="34" charset="-128"/>
              </a:rPr>
              <a:t>Telemarketing</a:t>
            </a:r>
          </a:p>
        </p:txBody>
      </p:sp>
      <p:sp>
        <p:nvSpPr>
          <p:cNvPr id="12292" name="Rectangle 3"/>
          <p:cNvSpPr>
            <a:spLocks noGrp="1" noChangeArrowheads="1"/>
          </p:cNvSpPr>
          <p:nvPr>
            <p:ph type="body" idx="1"/>
          </p:nvPr>
        </p:nvSpPr>
        <p:spPr>
          <a:xfrm>
            <a:off x="1117600" y="1722438"/>
            <a:ext cx="5283200" cy="4525962"/>
          </a:xfrm>
          <a:noFill/>
        </p:spPr>
        <p:txBody>
          <a:bodyPr/>
          <a:lstStyle/>
          <a:p>
            <a:pPr eaLnBrk="1" hangingPunct="1"/>
            <a:endParaRPr lang="en-US" smtClean="0">
              <a:ea typeface="ＭＳ Ｐゴシック" pitchFamily="34" charset="-128"/>
            </a:endParaRPr>
          </a:p>
          <a:p>
            <a:pPr eaLnBrk="1" hangingPunct="1"/>
            <a:r>
              <a:rPr lang="en-US" smtClean="0">
                <a:ea typeface="ＭＳ Ｐゴシック" pitchFamily="34" charset="-128"/>
              </a:rPr>
              <a:t>Rapidly Falling From Favor</a:t>
            </a:r>
          </a:p>
          <a:p>
            <a:pPr eaLnBrk="1" hangingPunct="1"/>
            <a:r>
              <a:rPr lang="en-US" smtClean="0">
                <a:ea typeface="ＭＳ Ｐゴシック" pitchFamily="34" charset="-128"/>
              </a:rPr>
              <a:t>Potential for Backlash</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13315" name="Rectangle 2"/>
          <p:cNvSpPr>
            <a:spLocks noGrp="1" noChangeArrowheads="1"/>
          </p:cNvSpPr>
          <p:nvPr>
            <p:ph type="title"/>
          </p:nvPr>
        </p:nvSpPr>
        <p:spPr/>
        <p:txBody>
          <a:bodyPr/>
          <a:lstStyle/>
          <a:p>
            <a:pPr eaLnBrk="1" hangingPunct="1"/>
            <a:r>
              <a:rPr lang="en-US" smtClean="0">
                <a:ea typeface="ＭＳ Ｐゴシック" pitchFamily="34" charset="-128"/>
              </a:rPr>
              <a:t>Trade Shows</a:t>
            </a:r>
          </a:p>
        </p:txBody>
      </p:sp>
      <p:sp>
        <p:nvSpPr>
          <p:cNvPr id="13316" name="Rectangle 3"/>
          <p:cNvSpPr>
            <a:spLocks noGrp="1" noChangeArrowheads="1"/>
          </p:cNvSpPr>
          <p:nvPr>
            <p:ph type="body" idx="1"/>
          </p:nvPr>
        </p:nvSpPr>
        <p:spPr>
          <a:xfrm>
            <a:off x="609600" y="1189038"/>
            <a:ext cx="5283200" cy="4983162"/>
          </a:xfrm>
          <a:noFill/>
        </p:spPr>
        <p:txBody>
          <a:bodyPr/>
          <a:lstStyle/>
          <a:p>
            <a:pPr eaLnBrk="1" hangingPunct="1">
              <a:lnSpc>
                <a:spcPct val="80000"/>
              </a:lnSpc>
            </a:pPr>
            <a:endParaRPr lang="en-US" sz="2800" smtClean="0">
              <a:ea typeface="ＭＳ Ｐゴシック" pitchFamily="34" charset="-128"/>
            </a:endParaRPr>
          </a:p>
          <a:p>
            <a:pPr eaLnBrk="1" hangingPunct="1">
              <a:lnSpc>
                <a:spcPct val="80000"/>
              </a:lnSpc>
            </a:pPr>
            <a:r>
              <a:rPr lang="en-US" sz="2800" smtClean="0">
                <a:ea typeface="ＭＳ Ｐゴシック" pitchFamily="34" charset="-128"/>
              </a:rPr>
              <a:t>Benefit from Others Generating Traffic</a:t>
            </a:r>
          </a:p>
          <a:p>
            <a:pPr eaLnBrk="1" hangingPunct="1">
              <a:lnSpc>
                <a:spcPct val="80000"/>
              </a:lnSpc>
            </a:pPr>
            <a:r>
              <a:rPr lang="en-US" sz="2800" smtClean="0">
                <a:ea typeface="ＭＳ Ｐゴシック" pitchFamily="34" charset="-128"/>
              </a:rPr>
              <a:t>Low Cost</a:t>
            </a:r>
          </a:p>
          <a:p>
            <a:pPr eaLnBrk="1" hangingPunct="1">
              <a:lnSpc>
                <a:spcPct val="80000"/>
              </a:lnSpc>
            </a:pPr>
            <a:r>
              <a:rPr lang="en-US" sz="2800" smtClean="0">
                <a:ea typeface="ＭＳ Ｐゴシック" pitchFamily="34" charset="-128"/>
              </a:rPr>
              <a:t>Large Time Commitment</a:t>
            </a:r>
          </a:p>
          <a:p>
            <a:pPr eaLnBrk="1" hangingPunct="1">
              <a:lnSpc>
                <a:spcPct val="80000"/>
              </a:lnSpc>
            </a:pPr>
            <a:r>
              <a:rPr lang="en-US" sz="2800" smtClean="0">
                <a:ea typeface="ＭＳ Ｐゴシック" pitchFamily="34" charset="-128"/>
              </a:rPr>
              <a:t>Take-away Piece</a:t>
            </a:r>
          </a:p>
          <a:p>
            <a:pPr eaLnBrk="1" hangingPunct="1">
              <a:lnSpc>
                <a:spcPct val="80000"/>
              </a:lnSpc>
            </a:pPr>
            <a:r>
              <a:rPr lang="en-US" sz="2800" smtClean="0">
                <a:ea typeface="ＭＳ Ｐゴシック" pitchFamily="34" charset="-128"/>
              </a:rPr>
              <a:t>Can</a:t>
            </a:r>
            <a:r>
              <a:rPr lang="ja-JP" altLang="en-US" sz="2800" smtClean="0">
                <a:ea typeface="ＭＳ Ｐゴシック" pitchFamily="34" charset="-128"/>
              </a:rPr>
              <a:t>’</a:t>
            </a:r>
            <a:r>
              <a:rPr lang="en-US" altLang="ja-JP" sz="2800" smtClean="0">
                <a:ea typeface="ＭＳ Ｐゴシック" pitchFamily="34" charset="-128"/>
              </a:rPr>
              <a:t>t be Passive</a:t>
            </a:r>
          </a:p>
          <a:p>
            <a:pPr eaLnBrk="1" hangingPunct="1">
              <a:lnSpc>
                <a:spcPct val="80000"/>
              </a:lnSpc>
            </a:pPr>
            <a:r>
              <a:rPr lang="en-US" sz="2800" smtClean="0">
                <a:ea typeface="ＭＳ Ｐゴシック" pitchFamily="34" charset="-128"/>
              </a:rPr>
              <a:t>Speaking Opportunities</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14339" name="Rectangle 2"/>
          <p:cNvSpPr>
            <a:spLocks noGrp="1" noChangeArrowheads="1"/>
          </p:cNvSpPr>
          <p:nvPr>
            <p:ph type="title"/>
          </p:nvPr>
        </p:nvSpPr>
        <p:spPr/>
        <p:txBody>
          <a:bodyPr/>
          <a:lstStyle/>
          <a:p>
            <a:pPr eaLnBrk="1" hangingPunct="1"/>
            <a:r>
              <a:rPr lang="en-US" smtClean="0">
                <a:ea typeface="ＭＳ Ｐゴシック" pitchFamily="34" charset="-128"/>
              </a:rPr>
              <a:t>Public Relations</a:t>
            </a:r>
          </a:p>
        </p:txBody>
      </p:sp>
      <p:sp>
        <p:nvSpPr>
          <p:cNvPr id="14340" name="Rectangle 3"/>
          <p:cNvSpPr>
            <a:spLocks noGrp="1" noChangeArrowheads="1"/>
          </p:cNvSpPr>
          <p:nvPr>
            <p:ph type="body" idx="1"/>
          </p:nvPr>
        </p:nvSpPr>
        <p:spPr>
          <a:xfrm>
            <a:off x="609600" y="1341438"/>
            <a:ext cx="6299200" cy="4983162"/>
          </a:xfrm>
          <a:noFill/>
        </p:spPr>
        <p:txBody>
          <a:bodyPr/>
          <a:lstStyle/>
          <a:p>
            <a:pPr eaLnBrk="1" hangingPunct="1"/>
            <a:endParaRPr lang="en-US" sz="2800" smtClean="0">
              <a:ea typeface="ＭＳ Ｐゴシック" pitchFamily="34" charset="-128"/>
            </a:endParaRPr>
          </a:p>
          <a:p>
            <a:pPr eaLnBrk="1" hangingPunct="1"/>
            <a:r>
              <a:rPr lang="en-US" sz="2800" smtClean="0">
                <a:ea typeface="ＭＳ Ｐゴシック" pitchFamily="34" charset="-128"/>
              </a:rPr>
              <a:t>No Cost!</a:t>
            </a:r>
          </a:p>
          <a:p>
            <a:pPr eaLnBrk="1" hangingPunct="1"/>
            <a:r>
              <a:rPr lang="en-US" sz="2800" smtClean="0">
                <a:ea typeface="ＭＳ Ｐゴシック" pitchFamily="34" charset="-128"/>
              </a:rPr>
              <a:t>Press Releases</a:t>
            </a:r>
          </a:p>
          <a:p>
            <a:pPr eaLnBrk="1" hangingPunct="1"/>
            <a:r>
              <a:rPr lang="en-US" sz="2800" smtClean="0">
                <a:ea typeface="ＭＳ Ｐゴシック" pitchFamily="34" charset="-128"/>
              </a:rPr>
              <a:t>Event Notification</a:t>
            </a:r>
          </a:p>
          <a:p>
            <a:pPr eaLnBrk="1" hangingPunct="1"/>
            <a:r>
              <a:rPr lang="en-US" sz="2800" smtClean="0">
                <a:ea typeface="ＭＳ Ｐゴシック" pitchFamily="34" charset="-128"/>
              </a:rPr>
              <a:t>Community Notices</a:t>
            </a:r>
          </a:p>
          <a:p>
            <a:pPr eaLnBrk="1" hangingPunct="1"/>
            <a:r>
              <a:rPr lang="en-US" sz="2800" smtClean="0">
                <a:ea typeface="ＭＳ Ｐゴシック" pitchFamily="34" charset="-128"/>
              </a:rPr>
              <a:t>Article Placement</a:t>
            </a:r>
          </a:p>
          <a:p>
            <a:pPr eaLnBrk="1" hangingPunct="1"/>
            <a:r>
              <a:rPr lang="en-US" sz="2800" smtClean="0">
                <a:ea typeface="ＭＳ Ｐゴシック" pitchFamily="34" charset="-128"/>
              </a:rPr>
              <a:t>Short Duration</a:t>
            </a:r>
          </a:p>
          <a:p>
            <a:pPr eaLnBrk="1" hangingPunct="1"/>
            <a:r>
              <a:rPr lang="en-US" sz="2800" smtClean="0">
                <a:ea typeface="ＭＳ Ｐゴシック" pitchFamily="34" charset="-128"/>
              </a:rPr>
              <a:t>No Editorial Control</a:t>
            </a:r>
          </a:p>
          <a:p>
            <a:pPr eaLnBrk="1" hangingPunct="1">
              <a:buFontTx/>
              <a:buNone/>
            </a:pPr>
            <a:endParaRPr lang="en-US" sz="2800" smtClean="0">
              <a:ea typeface="ＭＳ Ｐゴシック" pitchFamily="34" charset="-128"/>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Who does the initial sales? </a:t>
            </a:r>
          </a:p>
          <a:p>
            <a:pPr marL="0" indent="0">
              <a:buNone/>
            </a:pPr>
            <a:r>
              <a:rPr lang="en-US" dirty="0" smtClean="0"/>
              <a:t>You have to (or hire employees) </a:t>
            </a:r>
          </a:p>
          <a:p>
            <a:pPr marL="0" indent="0">
              <a:buNone/>
            </a:pPr>
            <a:r>
              <a:rPr lang="en-US" b="1" dirty="0" smtClean="0"/>
              <a:t>A Sales Pitch</a:t>
            </a:r>
          </a:p>
          <a:p>
            <a:pPr marL="0" indent="0">
              <a:buFont typeface="Wingdings" pitchFamily="2" charset="2"/>
              <a:buChar char="§"/>
            </a:pPr>
            <a:r>
              <a:rPr lang="en-US" dirty="0" smtClean="0"/>
              <a:t> “Offer something so compelling it begins a conversation brings the other person into the conversation as a participant  you arrive at an outcome that appeals to both of you.”</a:t>
            </a:r>
          </a:p>
          <a:p>
            <a:pPr>
              <a:buNone/>
            </a:pPr>
            <a:r>
              <a:rPr lang="en-US" dirty="0" smtClean="0"/>
              <a:t>Daniel H Pink, </a:t>
            </a:r>
          </a:p>
          <a:p>
            <a:pPr>
              <a:buNone/>
            </a:pPr>
            <a:r>
              <a:rPr lang="en-US" dirty="0" smtClean="0"/>
              <a:t>To Sell is Human </a:t>
            </a:r>
          </a:p>
          <a:p>
            <a:pPr marL="0" indent="0">
              <a:buFont typeface="Wingdings" pitchFamily="2" charset="2"/>
              <a:buChar char="§"/>
            </a:pPr>
            <a:endParaRPr lang="en-US" sz="2800" dirty="0" smtClean="0"/>
          </a:p>
          <a:p>
            <a:pPr marL="0" indent="0">
              <a:buNone/>
            </a:pPr>
            <a:endParaRPr lang="en-US" sz="1800" dirty="0" smtClean="0"/>
          </a:p>
          <a:p>
            <a:pPr marL="0" indent="0">
              <a:buNone/>
            </a:pPr>
            <a:endParaRPr lang="en-US" sz="1800" dirty="0"/>
          </a:p>
          <a:p>
            <a:pPr marL="0" indent="0">
              <a:buNone/>
            </a:pPr>
            <a:endParaRPr lang="en-US" sz="1800" b="1" dirty="0"/>
          </a:p>
          <a:p>
            <a:pPr marL="0" indent="0">
              <a:buNone/>
            </a:pPr>
            <a:endParaRPr lang="en-US" sz="1800" dirty="0"/>
          </a:p>
          <a:p>
            <a:pPr marL="0" indent="0">
              <a:buNone/>
            </a:pPr>
            <a:endParaRPr lang="en-US" sz="1800" b="1" dirty="0"/>
          </a:p>
        </p:txBody>
      </p:sp>
      <p:sp>
        <p:nvSpPr>
          <p:cNvPr id="4" name="Title 3"/>
          <p:cNvSpPr>
            <a:spLocks noGrp="1"/>
          </p:cNvSpPr>
          <p:nvPr>
            <p:ph type="title"/>
          </p:nvPr>
        </p:nvSpPr>
        <p:spPr/>
        <p:txBody>
          <a:bodyPr/>
          <a:lstStyle/>
          <a:p>
            <a:r>
              <a:rPr lang="en-US" dirty="0" smtClean="0"/>
              <a:t>AREC 213 Lecture 12</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15363" name="Rectangle 2"/>
          <p:cNvSpPr>
            <a:spLocks noGrp="1" noChangeArrowheads="1"/>
          </p:cNvSpPr>
          <p:nvPr>
            <p:ph type="title"/>
          </p:nvPr>
        </p:nvSpPr>
        <p:spPr/>
        <p:txBody>
          <a:bodyPr/>
          <a:lstStyle/>
          <a:p>
            <a:pPr eaLnBrk="1" hangingPunct="1"/>
            <a:r>
              <a:rPr lang="en-US" smtClean="0">
                <a:ea typeface="ＭＳ Ｐゴシック" pitchFamily="34" charset="-128"/>
              </a:rPr>
              <a:t>Sales Promotion</a:t>
            </a:r>
          </a:p>
        </p:txBody>
      </p:sp>
      <p:sp>
        <p:nvSpPr>
          <p:cNvPr id="15364" name="Rectangle 3"/>
          <p:cNvSpPr>
            <a:spLocks noGrp="1" noChangeArrowheads="1"/>
          </p:cNvSpPr>
          <p:nvPr>
            <p:ph type="body" idx="1"/>
          </p:nvPr>
        </p:nvSpPr>
        <p:spPr>
          <a:xfrm>
            <a:off x="1117600" y="1066801"/>
            <a:ext cx="10160000" cy="4525963"/>
          </a:xfrm>
          <a:noFill/>
        </p:spPr>
        <p:txBody>
          <a:bodyPr/>
          <a:lstStyle/>
          <a:p>
            <a:pPr eaLnBrk="1" hangingPunct="1"/>
            <a:endParaRPr lang="en-US" smtClean="0">
              <a:ea typeface="ＭＳ Ｐゴシック" pitchFamily="34" charset="-128"/>
            </a:endParaRPr>
          </a:p>
          <a:p>
            <a:pPr eaLnBrk="1" hangingPunct="1"/>
            <a:r>
              <a:rPr lang="en-US" smtClean="0">
                <a:ea typeface="ＭＳ Ｐゴシック" pitchFamily="34" charset="-128"/>
              </a:rPr>
              <a:t>Target Immediate Sales</a:t>
            </a:r>
          </a:p>
          <a:p>
            <a:pPr eaLnBrk="1" hangingPunct="1"/>
            <a:r>
              <a:rPr lang="en-US" smtClean="0">
                <a:ea typeface="ＭＳ Ｐゴシック" pitchFamily="34" charset="-128"/>
              </a:rPr>
              <a:t>Coupons &amp; Discounts</a:t>
            </a:r>
          </a:p>
          <a:p>
            <a:pPr eaLnBrk="1" hangingPunct="1"/>
            <a:r>
              <a:rPr lang="en-US" smtClean="0">
                <a:ea typeface="ＭＳ Ｐゴシック" pitchFamily="34" charset="-128"/>
              </a:rPr>
              <a:t>Contests</a:t>
            </a:r>
          </a:p>
          <a:p>
            <a:pPr eaLnBrk="1" hangingPunct="1"/>
            <a:r>
              <a:rPr lang="en-US" smtClean="0">
                <a:ea typeface="ＭＳ Ｐゴシック" pitchFamily="34" charset="-128"/>
              </a:rPr>
              <a:t>Giveaways</a:t>
            </a:r>
          </a:p>
          <a:p>
            <a:pPr eaLnBrk="1" hangingPunct="1"/>
            <a:r>
              <a:rPr lang="en-US" smtClean="0">
                <a:ea typeface="ＭＳ Ｐゴシック" pitchFamily="34" charset="-128"/>
              </a:rPr>
              <a:t>Permanent Effect?</a:t>
            </a: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16387" name="Rectangle 2"/>
          <p:cNvSpPr>
            <a:spLocks noGrp="1" noChangeArrowheads="1"/>
          </p:cNvSpPr>
          <p:nvPr>
            <p:ph type="title"/>
          </p:nvPr>
        </p:nvSpPr>
        <p:spPr/>
        <p:txBody>
          <a:bodyPr/>
          <a:lstStyle/>
          <a:p>
            <a:pPr eaLnBrk="1" hangingPunct="1"/>
            <a:r>
              <a:rPr lang="en-US" smtClean="0">
                <a:ea typeface="ＭＳ Ｐゴシック" pitchFamily="34" charset="-128"/>
              </a:rPr>
              <a:t>Networking</a:t>
            </a:r>
          </a:p>
        </p:txBody>
      </p:sp>
      <p:sp>
        <p:nvSpPr>
          <p:cNvPr id="16388" name="Rectangle 3"/>
          <p:cNvSpPr>
            <a:spLocks noGrp="1" noChangeArrowheads="1"/>
          </p:cNvSpPr>
          <p:nvPr>
            <p:ph type="body" idx="1"/>
          </p:nvPr>
        </p:nvSpPr>
        <p:spPr>
          <a:xfrm>
            <a:off x="5486400" y="1143000"/>
            <a:ext cx="6400800" cy="5181600"/>
          </a:xfrm>
          <a:noFill/>
        </p:spPr>
        <p:txBody>
          <a:bodyPr/>
          <a:lstStyle/>
          <a:p>
            <a:pPr eaLnBrk="1" hangingPunct="1"/>
            <a:endParaRPr lang="en-US" sz="2800" smtClean="0">
              <a:ea typeface="ＭＳ Ｐゴシック" pitchFamily="34" charset="-128"/>
            </a:endParaRPr>
          </a:p>
          <a:p>
            <a:pPr eaLnBrk="1" hangingPunct="1"/>
            <a:r>
              <a:rPr lang="en-US" sz="2800" smtClean="0">
                <a:ea typeface="ＭＳ Ｐゴシック" pitchFamily="34" charset="-128"/>
              </a:rPr>
              <a:t>Speaking Engagements and White Papers</a:t>
            </a:r>
          </a:p>
          <a:p>
            <a:pPr eaLnBrk="1" hangingPunct="1"/>
            <a:r>
              <a:rPr lang="en-US" sz="2800" smtClean="0">
                <a:ea typeface="ＭＳ Ｐゴシック" pitchFamily="34" charset="-128"/>
              </a:rPr>
              <a:t>Volunteer </a:t>
            </a:r>
            <a:r>
              <a:rPr lang="ja-JP" altLang="en-US" sz="2800" smtClean="0">
                <a:ea typeface="ＭＳ Ｐゴシック" pitchFamily="34" charset="-128"/>
              </a:rPr>
              <a:t>“</a:t>
            </a:r>
            <a:r>
              <a:rPr lang="en-US" altLang="ja-JP" sz="2800" smtClean="0">
                <a:ea typeface="ＭＳ Ｐゴシック" pitchFamily="34" charset="-128"/>
              </a:rPr>
              <a:t>Expert</a:t>
            </a:r>
            <a:r>
              <a:rPr lang="ja-JP" altLang="en-US" sz="2800" smtClean="0">
                <a:ea typeface="ＭＳ Ｐゴシック" pitchFamily="34" charset="-128"/>
              </a:rPr>
              <a:t>”</a:t>
            </a:r>
            <a:endParaRPr lang="en-US" altLang="ja-JP" sz="2800" smtClean="0">
              <a:ea typeface="ＭＳ Ｐゴシック" pitchFamily="34" charset="-128"/>
            </a:endParaRPr>
          </a:p>
          <a:p>
            <a:pPr eaLnBrk="1" hangingPunct="1"/>
            <a:r>
              <a:rPr lang="en-US" sz="2800" smtClean="0">
                <a:ea typeface="ＭＳ Ｐゴシック" pitchFamily="34" charset="-128"/>
              </a:rPr>
              <a:t>Civic Organizations</a:t>
            </a:r>
          </a:p>
          <a:p>
            <a:pPr eaLnBrk="1" hangingPunct="1"/>
            <a:r>
              <a:rPr lang="en-US" sz="2800" smtClean="0">
                <a:ea typeface="ＭＳ Ｐゴシック" pitchFamily="34" charset="-128"/>
              </a:rPr>
              <a:t>Free, powerful, hard to control</a:t>
            </a:r>
          </a:p>
          <a:p>
            <a:pPr eaLnBrk="1" hangingPunct="1"/>
            <a:r>
              <a:rPr lang="en-US" sz="2800" smtClean="0">
                <a:ea typeface="ＭＳ Ｐゴシック" pitchFamily="34" charset="-128"/>
              </a:rPr>
              <a:t>Long Term Investment</a:t>
            </a: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17411" name="Rectangle 2"/>
          <p:cNvSpPr>
            <a:spLocks noGrp="1" noChangeArrowheads="1"/>
          </p:cNvSpPr>
          <p:nvPr>
            <p:ph type="title"/>
          </p:nvPr>
        </p:nvSpPr>
        <p:spPr/>
        <p:txBody>
          <a:bodyPr/>
          <a:lstStyle/>
          <a:p>
            <a:pPr eaLnBrk="1" hangingPunct="1"/>
            <a:r>
              <a:rPr lang="en-US" smtClean="0">
                <a:ea typeface="ＭＳ Ｐゴシック" pitchFamily="34" charset="-128"/>
              </a:rPr>
              <a:t>Specialty Items</a:t>
            </a:r>
          </a:p>
        </p:txBody>
      </p:sp>
      <p:sp>
        <p:nvSpPr>
          <p:cNvPr id="17412" name="Rectangle 3"/>
          <p:cNvSpPr>
            <a:spLocks noGrp="1" noChangeArrowheads="1"/>
          </p:cNvSpPr>
          <p:nvPr>
            <p:ph type="body" idx="1"/>
          </p:nvPr>
        </p:nvSpPr>
        <p:spPr>
          <a:xfrm>
            <a:off x="609600" y="1189038"/>
            <a:ext cx="5283200" cy="4525962"/>
          </a:xfrm>
          <a:noFill/>
        </p:spPr>
        <p:txBody>
          <a:bodyPr/>
          <a:lstStyle/>
          <a:p>
            <a:pPr eaLnBrk="1" hangingPunct="1"/>
            <a:endParaRPr lang="en-US" sz="2800" smtClean="0">
              <a:ea typeface="ＭＳ Ｐゴシック" pitchFamily="34" charset="-128"/>
            </a:endParaRPr>
          </a:p>
          <a:p>
            <a:pPr eaLnBrk="1" hangingPunct="1"/>
            <a:r>
              <a:rPr lang="en-US" sz="2800" smtClean="0">
                <a:ea typeface="ＭＳ Ｐゴシック" pitchFamily="34" charset="-128"/>
              </a:rPr>
              <a:t>Sponsorships</a:t>
            </a:r>
          </a:p>
          <a:p>
            <a:pPr lvl="1" eaLnBrk="1" hangingPunct="1"/>
            <a:r>
              <a:rPr lang="en-US" sz="2400" smtClean="0">
                <a:ea typeface="ＭＳ Ｐゴシック" pitchFamily="34" charset="-128"/>
              </a:rPr>
              <a:t>Celebrity Speaker</a:t>
            </a:r>
          </a:p>
          <a:p>
            <a:pPr lvl="1" eaLnBrk="1" hangingPunct="1"/>
            <a:r>
              <a:rPr lang="en-US" sz="2400" smtClean="0">
                <a:ea typeface="ＭＳ Ｐゴシック" pitchFamily="34" charset="-128"/>
              </a:rPr>
              <a:t>Sports Team</a:t>
            </a:r>
          </a:p>
          <a:p>
            <a:pPr lvl="1" eaLnBrk="1" hangingPunct="1"/>
            <a:r>
              <a:rPr lang="en-US" sz="2400" smtClean="0">
                <a:ea typeface="ＭＳ Ｐゴシック" pitchFamily="34" charset="-128"/>
              </a:rPr>
              <a:t>Race</a:t>
            </a:r>
          </a:p>
          <a:p>
            <a:pPr lvl="1" eaLnBrk="1" hangingPunct="1"/>
            <a:r>
              <a:rPr lang="en-US" sz="2400" smtClean="0">
                <a:ea typeface="ＭＳ Ｐゴシック" pitchFamily="34" charset="-128"/>
              </a:rPr>
              <a:t>Charities</a:t>
            </a:r>
          </a:p>
          <a:p>
            <a:pPr eaLnBrk="1" hangingPunct="1"/>
            <a:r>
              <a:rPr lang="en-US" sz="2800" smtClean="0">
                <a:ea typeface="ＭＳ Ｐゴシック" pitchFamily="34" charset="-128"/>
              </a:rPr>
              <a:t>Holiday Gifts</a:t>
            </a:r>
          </a:p>
          <a:p>
            <a:pPr eaLnBrk="1" hangingPunct="1"/>
            <a:r>
              <a:rPr lang="en-US" sz="2800" smtClean="0">
                <a:ea typeface="ＭＳ Ｐゴシック" pitchFamily="34" charset="-128"/>
              </a:rPr>
              <a:t>Frequent Buyer Program</a:t>
            </a:r>
          </a:p>
          <a:p>
            <a:pPr eaLnBrk="1" hangingPunct="1">
              <a:buFontTx/>
              <a:buNone/>
            </a:pPr>
            <a:endParaRPr lang="en-US" sz="2800" smtClean="0">
              <a:ea typeface="ＭＳ Ｐゴシック" pitchFamily="34" charset="-128"/>
            </a:endParaRP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1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15" name="Date Placeholder 3"/>
          <p:cNvSpPr>
            <a:spLocks noGrp="1"/>
          </p:cNvSpPr>
          <p:nvPr>
            <p:ph type="dt" sz="quarter" idx="10"/>
          </p:nvPr>
        </p:nvSpPr>
        <p:spPr/>
        <p:txBody>
          <a:bodyPr/>
          <a:lstStyle/>
          <a:p>
            <a:pPr>
              <a:defRPr/>
            </a:pPr>
            <a:r>
              <a:rPr lang="en-US"/>
              <a:t>Marketing/Sales Plan</a:t>
            </a:r>
          </a:p>
        </p:txBody>
      </p:sp>
      <p:sp>
        <p:nvSpPr>
          <p:cNvPr id="18435" name="Rectangle 2"/>
          <p:cNvSpPr>
            <a:spLocks noGrp="1" noChangeArrowheads="1"/>
          </p:cNvSpPr>
          <p:nvPr>
            <p:ph type="title"/>
          </p:nvPr>
        </p:nvSpPr>
        <p:spPr/>
        <p:txBody>
          <a:bodyPr/>
          <a:lstStyle/>
          <a:p>
            <a:pPr eaLnBrk="1" hangingPunct="1"/>
            <a:r>
              <a:rPr lang="en-US" smtClean="0">
                <a:ea typeface="ＭＳ Ｐゴシック" pitchFamily="34" charset="-128"/>
              </a:rPr>
              <a:t>Integrated Marketing</a:t>
            </a:r>
          </a:p>
        </p:txBody>
      </p:sp>
      <p:sp>
        <p:nvSpPr>
          <p:cNvPr id="18436" name="Rectangle 3"/>
          <p:cNvSpPr>
            <a:spLocks noGrp="1" noChangeArrowheads="1"/>
          </p:cNvSpPr>
          <p:nvPr>
            <p:ph type="body" idx="1"/>
          </p:nvPr>
        </p:nvSpPr>
        <p:spPr>
          <a:xfrm>
            <a:off x="508000" y="1295400"/>
            <a:ext cx="5588000" cy="4525963"/>
          </a:xfrm>
          <a:noFill/>
        </p:spPr>
        <p:txBody>
          <a:bodyPr/>
          <a:lstStyle/>
          <a:p>
            <a:pPr eaLnBrk="1" hangingPunct="1">
              <a:lnSpc>
                <a:spcPct val="90000"/>
              </a:lnSpc>
            </a:pPr>
            <a:endParaRPr lang="en-US" sz="2800" smtClean="0">
              <a:ea typeface="ＭＳ Ｐゴシック" pitchFamily="34" charset="-128"/>
            </a:endParaRPr>
          </a:p>
          <a:p>
            <a:pPr eaLnBrk="1" hangingPunct="1">
              <a:lnSpc>
                <a:spcPct val="90000"/>
              </a:lnSpc>
            </a:pPr>
            <a:r>
              <a:rPr lang="en-US" sz="2800" smtClean="0">
                <a:ea typeface="ＭＳ Ｐゴシック" pitchFamily="34" charset="-128"/>
              </a:rPr>
              <a:t>Each element of your marketing plan connects and reinforces</a:t>
            </a:r>
          </a:p>
          <a:p>
            <a:pPr eaLnBrk="1" hangingPunct="1">
              <a:lnSpc>
                <a:spcPct val="90000"/>
              </a:lnSpc>
            </a:pPr>
            <a:r>
              <a:rPr lang="en-US" sz="2800" smtClean="0">
                <a:ea typeface="ＭＳ Ｐゴシック" pitchFamily="34" charset="-128"/>
              </a:rPr>
              <a:t>Common theme and message</a:t>
            </a:r>
          </a:p>
          <a:p>
            <a:pPr eaLnBrk="1" hangingPunct="1">
              <a:lnSpc>
                <a:spcPct val="90000"/>
              </a:lnSpc>
            </a:pPr>
            <a:r>
              <a:rPr lang="en-US" sz="2800" smtClean="0">
                <a:ea typeface="ＭＳ Ｐゴシック" pitchFamily="34" charset="-128"/>
              </a:rPr>
              <a:t>Amplifies your marketing investment </a:t>
            </a:r>
          </a:p>
        </p:txBody>
      </p:sp>
      <p:pic>
        <p:nvPicPr>
          <p:cNvPr id="18437" name="Picture 4" descr="MCSG00018_0000[1]"/>
          <p:cNvPicPr>
            <a:picLocks noChangeAspect="1" noChangeArrowheads="1"/>
          </p:cNvPicPr>
          <p:nvPr/>
        </p:nvPicPr>
        <p:blipFill>
          <a:blip r:embed="rId3"/>
          <a:srcRect/>
          <a:stretch>
            <a:fillRect/>
          </a:stretch>
        </p:blipFill>
        <p:spPr bwMode="auto">
          <a:xfrm>
            <a:off x="6731000" y="1693864"/>
            <a:ext cx="1246717" cy="973137"/>
          </a:xfrm>
          <a:prstGeom prst="rect">
            <a:avLst/>
          </a:prstGeom>
          <a:noFill/>
          <a:ln w="9525">
            <a:noFill/>
            <a:miter lim="800000"/>
            <a:headEnd/>
            <a:tailEnd/>
          </a:ln>
        </p:spPr>
      </p:pic>
      <p:pic>
        <p:nvPicPr>
          <p:cNvPr id="18438" name="Picture 5" descr="MPj04306490000[1]"/>
          <p:cNvPicPr>
            <a:picLocks noChangeAspect="1" noChangeArrowheads="1"/>
          </p:cNvPicPr>
          <p:nvPr/>
        </p:nvPicPr>
        <p:blipFill>
          <a:blip r:embed="rId4"/>
          <a:srcRect/>
          <a:stretch>
            <a:fillRect/>
          </a:stretch>
        </p:blipFill>
        <p:spPr bwMode="auto">
          <a:xfrm>
            <a:off x="8636000" y="1752600"/>
            <a:ext cx="1219200" cy="914400"/>
          </a:xfrm>
          <a:prstGeom prst="rect">
            <a:avLst/>
          </a:prstGeom>
          <a:noFill/>
          <a:ln w="9525">
            <a:noFill/>
            <a:miter lim="800000"/>
            <a:headEnd/>
            <a:tailEnd/>
          </a:ln>
        </p:spPr>
      </p:pic>
      <p:pic>
        <p:nvPicPr>
          <p:cNvPr id="18439" name="Picture 6" descr="MCj03977840000[1]"/>
          <p:cNvPicPr>
            <a:picLocks noChangeAspect="1" noChangeArrowheads="1"/>
          </p:cNvPicPr>
          <p:nvPr/>
        </p:nvPicPr>
        <p:blipFill>
          <a:blip r:embed="rId5"/>
          <a:srcRect/>
          <a:stretch>
            <a:fillRect/>
          </a:stretch>
        </p:blipFill>
        <p:spPr bwMode="auto">
          <a:xfrm>
            <a:off x="10363200" y="1676400"/>
            <a:ext cx="1195917" cy="990600"/>
          </a:xfrm>
          <a:prstGeom prst="rect">
            <a:avLst/>
          </a:prstGeom>
          <a:noFill/>
          <a:ln w="9525">
            <a:noFill/>
            <a:miter lim="800000"/>
            <a:headEnd/>
            <a:tailEnd/>
          </a:ln>
        </p:spPr>
      </p:pic>
      <p:pic>
        <p:nvPicPr>
          <p:cNvPr id="18440" name="Picture 7" descr="MCBD10396_0000[1]"/>
          <p:cNvPicPr>
            <a:picLocks noChangeAspect="1" noChangeArrowheads="1"/>
          </p:cNvPicPr>
          <p:nvPr/>
        </p:nvPicPr>
        <p:blipFill>
          <a:blip r:embed="rId6"/>
          <a:srcRect/>
          <a:stretch>
            <a:fillRect/>
          </a:stretch>
        </p:blipFill>
        <p:spPr bwMode="auto">
          <a:xfrm>
            <a:off x="6606117" y="2895600"/>
            <a:ext cx="2233083" cy="973138"/>
          </a:xfrm>
          <a:prstGeom prst="rect">
            <a:avLst/>
          </a:prstGeom>
          <a:noFill/>
          <a:ln w="9525">
            <a:noFill/>
            <a:miter lim="800000"/>
            <a:headEnd/>
            <a:tailEnd/>
          </a:ln>
        </p:spPr>
      </p:pic>
      <p:pic>
        <p:nvPicPr>
          <p:cNvPr id="18441" name="Picture 8" descr="MPj04095800000[1]"/>
          <p:cNvPicPr>
            <a:picLocks noChangeAspect="1" noChangeArrowheads="1"/>
          </p:cNvPicPr>
          <p:nvPr/>
        </p:nvPicPr>
        <p:blipFill>
          <a:blip r:embed="rId7"/>
          <a:srcRect/>
          <a:stretch>
            <a:fillRect/>
          </a:stretch>
        </p:blipFill>
        <p:spPr bwMode="auto">
          <a:xfrm>
            <a:off x="6807200" y="4114800"/>
            <a:ext cx="1320800" cy="990600"/>
          </a:xfrm>
          <a:prstGeom prst="rect">
            <a:avLst/>
          </a:prstGeom>
          <a:noFill/>
          <a:ln w="9525">
            <a:noFill/>
            <a:miter lim="800000"/>
            <a:headEnd/>
            <a:tailEnd/>
          </a:ln>
        </p:spPr>
      </p:pic>
      <p:pic>
        <p:nvPicPr>
          <p:cNvPr id="18442" name="Picture 9" descr="MCj04338610000[1]"/>
          <p:cNvPicPr>
            <a:picLocks noChangeAspect="1" noChangeArrowheads="1"/>
          </p:cNvPicPr>
          <p:nvPr/>
        </p:nvPicPr>
        <p:blipFill>
          <a:blip r:embed="rId8"/>
          <a:srcRect/>
          <a:stretch>
            <a:fillRect/>
          </a:stretch>
        </p:blipFill>
        <p:spPr bwMode="auto">
          <a:xfrm>
            <a:off x="8432800" y="4038600"/>
            <a:ext cx="1524000" cy="1143000"/>
          </a:xfrm>
          <a:prstGeom prst="rect">
            <a:avLst/>
          </a:prstGeom>
          <a:noFill/>
          <a:ln w="9525">
            <a:noFill/>
            <a:miter lim="800000"/>
            <a:headEnd/>
            <a:tailEnd/>
          </a:ln>
        </p:spPr>
      </p:pic>
      <p:pic>
        <p:nvPicPr>
          <p:cNvPr id="18443" name="Picture 10" descr="MPj04243890000[1]"/>
          <p:cNvPicPr>
            <a:picLocks noChangeAspect="1" noChangeArrowheads="1"/>
          </p:cNvPicPr>
          <p:nvPr/>
        </p:nvPicPr>
        <p:blipFill>
          <a:blip r:embed="rId9"/>
          <a:srcRect/>
          <a:stretch>
            <a:fillRect/>
          </a:stretch>
        </p:blipFill>
        <p:spPr bwMode="auto">
          <a:xfrm>
            <a:off x="9144000" y="2819401"/>
            <a:ext cx="2133600" cy="1050925"/>
          </a:xfrm>
          <a:prstGeom prst="rect">
            <a:avLst/>
          </a:prstGeom>
          <a:noFill/>
          <a:ln w="9525">
            <a:noFill/>
            <a:miter lim="800000"/>
            <a:headEnd/>
            <a:tailEnd/>
          </a:ln>
        </p:spPr>
      </p:pic>
      <p:pic>
        <p:nvPicPr>
          <p:cNvPr id="18444" name="Picture 11" descr="MCj04128060000[1]"/>
          <p:cNvPicPr>
            <a:picLocks noChangeAspect="1" noChangeArrowheads="1"/>
          </p:cNvPicPr>
          <p:nvPr/>
        </p:nvPicPr>
        <p:blipFill>
          <a:blip r:embed="rId10"/>
          <a:srcRect/>
          <a:stretch>
            <a:fillRect/>
          </a:stretch>
        </p:blipFill>
        <p:spPr bwMode="auto">
          <a:xfrm>
            <a:off x="10058401" y="3962400"/>
            <a:ext cx="1581151" cy="1187450"/>
          </a:xfrm>
          <a:prstGeom prst="rect">
            <a:avLst/>
          </a:prstGeom>
          <a:noFill/>
          <a:ln w="9525">
            <a:noFill/>
            <a:miter lim="800000"/>
            <a:headEnd/>
            <a:tailEnd/>
          </a:ln>
        </p:spPr>
      </p:pic>
      <p:pic>
        <p:nvPicPr>
          <p:cNvPr id="18445" name="Picture 12" descr="MMj03363660000[1]"/>
          <p:cNvPicPr>
            <a:picLocks noChangeAspect="1" noChangeArrowheads="1" noCrop="1"/>
          </p:cNvPicPr>
          <p:nvPr/>
        </p:nvPicPr>
        <p:blipFill>
          <a:blip r:embed="rId11"/>
          <a:srcRect/>
          <a:stretch>
            <a:fillRect/>
          </a:stretch>
        </p:blipFill>
        <p:spPr bwMode="auto">
          <a:xfrm>
            <a:off x="6807200" y="5334000"/>
            <a:ext cx="1524000" cy="1143000"/>
          </a:xfrm>
          <a:prstGeom prst="rect">
            <a:avLst/>
          </a:prstGeom>
          <a:noFill/>
          <a:ln w="9525">
            <a:noFill/>
            <a:miter lim="800000"/>
            <a:headEnd/>
            <a:tailEnd/>
          </a:ln>
        </p:spPr>
      </p:pic>
      <p:pic>
        <p:nvPicPr>
          <p:cNvPr id="18446" name="Picture 13" descr="MCj03787410000[1]"/>
          <p:cNvPicPr>
            <a:picLocks noChangeAspect="1" noChangeArrowheads="1"/>
          </p:cNvPicPr>
          <p:nvPr/>
        </p:nvPicPr>
        <p:blipFill>
          <a:blip r:embed="rId12"/>
          <a:srcRect/>
          <a:stretch>
            <a:fillRect/>
          </a:stretch>
        </p:blipFill>
        <p:spPr bwMode="auto">
          <a:xfrm>
            <a:off x="8735485" y="5299076"/>
            <a:ext cx="1627716" cy="1177925"/>
          </a:xfrm>
          <a:prstGeom prst="rect">
            <a:avLst/>
          </a:prstGeom>
          <a:noFill/>
          <a:ln w="9525">
            <a:noFill/>
            <a:miter lim="800000"/>
            <a:headEnd/>
            <a:tailEnd/>
          </a:ln>
        </p:spPr>
      </p:pic>
      <p:pic>
        <p:nvPicPr>
          <p:cNvPr id="18447" name="Picture 14" descr="MCj03917000000[1]"/>
          <p:cNvPicPr>
            <a:picLocks noChangeAspect="1" noChangeArrowheads="1"/>
          </p:cNvPicPr>
          <p:nvPr/>
        </p:nvPicPr>
        <p:blipFill>
          <a:blip r:embed="rId13"/>
          <a:srcRect/>
          <a:stretch>
            <a:fillRect/>
          </a:stretch>
        </p:blipFill>
        <p:spPr bwMode="auto">
          <a:xfrm>
            <a:off x="10464800" y="5410201"/>
            <a:ext cx="1320800" cy="9493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19459" name="Rectangle 2"/>
          <p:cNvSpPr>
            <a:spLocks noGrp="1" noChangeArrowheads="1"/>
          </p:cNvSpPr>
          <p:nvPr>
            <p:ph type="title"/>
          </p:nvPr>
        </p:nvSpPr>
        <p:spPr/>
        <p:txBody>
          <a:bodyPr/>
          <a:lstStyle/>
          <a:p>
            <a:pPr eaLnBrk="1" hangingPunct="1"/>
            <a:r>
              <a:rPr lang="en-US" smtClean="0">
                <a:ea typeface="ＭＳ Ｐゴシック" pitchFamily="34" charset="-128"/>
              </a:rPr>
              <a:t>Marketing Plan</a:t>
            </a:r>
          </a:p>
        </p:txBody>
      </p:sp>
      <p:sp>
        <p:nvSpPr>
          <p:cNvPr id="19460" name="Rectangle 3"/>
          <p:cNvSpPr>
            <a:spLocks noGrp="1" noChangeArrowheads="1"/>
          </p:cNvSpPr>
          <p:nvPr>
            <p:ph type="body" idx="1"/>
          </p:nvPr>
        </p:nvSpPr>
        <p:spPr>
          <a:xfrm>
            <a:off x="609600" y="1189038"/>
            <a:ext cx="7518400" cy="4525962"/>
          </a:xfrm>
        </p:spPr>
        <p:txBody>
          <a:bodyPr/>
          <a:lstStyle/>
          <a:p>
            <a:pPr eaLnBrk="1" hangingPunct="1">
              <a:lnSpc>
                <a:spcPct val="80000"/>
              </a:lnSpc>
              <a:buFontTx/>
              <a:buNone/>
            </a:pPr>
            <a:endParaRPr lang="en-US" sz="2800" smtClean="0">
              <a:ea typeface="ＭＳ Ｐゴシック" pitchFamily="34" charset="-128"/>
            </a:endParaRPr>
          </a:p>
          <a:p>
            <a:pPr eaLnBrk="1" hangingPunct="1">
              <a:lnSpc>
                <a:spcPct val="80000"/>
              </a:lnSpc>
            </a:pPr>
            <a:r>
              <a:rPr lang="en-US" sz="2800" smtClean="0">
                <a:ea typeface="ＭＳ Ｐゴシック" pitchFamily="34" charset="-128"/>
              </a:rPr>
              <a:t>Promotion Section</a:t>
            </a:r>
          </a:p>
          <a:p>
            <a:pPr lvl="1" eaLnBrk="1" hangingPunct="1">
              <a:lnSpc>
                <a:spcPct val="80000"/>
              </a:lnSpc>
            </a:pPr>
            <a:r>
              <a:rPr lang="en-US" sz="2400" smtClean="0">
                <a:ea typeface="ＭＳ Ｐゴシック" pitchFamily="34" charset="-128"/>
              </a:rPr>
              <a:t>Plan to communicate your product and business information to the target market</a:t>
            </a:r>
          </a:p>
          <a:p>
            <a:pPr eaLnBrk="1" hangingPunct="1">
              <a:lnSpc>
                <a:spcPct val="80000"/>
              </a:lnSpc>
            </a:pPr>
            <a:r>
              <a:rPr lang="en-US" sz="2800" smtClean="0">
                <a:solidFill>
                  <a:srgbClr val="3366FF"/>
                </a:solidFill>
                <a:ea typeface="ＭＳ Ｐゴシック" pitchFamily="34" charset="-128"/>
              </a:rPr>
              <a:t>Sales Section</a:t>
            </a:r>
          </a:p>
          <a:p>
            <a:pPr lvl="1" eaLnBrk="1" hangingPunct="1">
              <a:lnSpc>
                <a:spcPct val="80000"/>
              </a:lnSpc>
            </a:pPr>
            <a:r>
              <a:rPr lang="en-US" sz="2400" smtClean="0">
                <a:ea typeface="ＭＳ Ｐゴシック" pitchFamily="34" charset="-128"/>
              </a:rPr>
              <a:t>Mechanics of the sales transaction</a:t>
            </a:r>
          </a:p>
          <a:p>
            <a:pPr eaLnBrk="1" hangingPunct="1">
              <a:lnSpc>
                <a:spcPct val="80000"/>
              </a:lnSpc>
            </a:pPr>
            <a:r>
              <a:rPr lang="en-US" sz="2800" smtClean="0">
                <a:ea typeface="ＭＳ Ｐゴシック" pitchFamily="34" charset="-128"/>
              </a:rPr>
              <a:t>Distribution Section</a:t>
            </a:r>
          </a:p>
          <a:p>
            <a:pPr lvl="1" eaLnBrk="1" hangingPunct="1">
              <a:lnSpc>
                <a:spcPct val="80000"/>
              </a:lnSpc>
            </a:pPr>
            <a:r>
              <a:rPr lang="en-US" sz="2400" smtClean="0">
                <a:ea typeface="ＭＳ Ｐゴシック" pitchFamily="34" charset="-128"/>
              </a:rPr>
              <a:t>Decisions regarding product delivery to customers</a:t>
            </a: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20483" name="Rectangle 2"/>
          <p:cNvSpPr>
            <a:spLocks noGrp="1" noChangeArrowheads="1"/>
          </p:cNvSpPr>
          <p:nvPr>
            <p:ph type="title"/>
          </p:nvPr>
        </p:nvSpPr>
        <p:spPr/>
        <p:txBody>
          <a:bodyPr/>
          <a:lstStyle/>
          <a:p>
            <a:pPr eaLnBrk="1" hangingPunct="1"/>
            <a:r>
              <a:rPr lang="en-US" smtClean="0">
                <a:ea typeface="ＭＳ Ｐゴシック" pitchFamily="34" charset="-128"/>
              </a:rPr>
              <a:t>Sales Decisions</a:t>
            </a:r>
          </a:p>
        </p:txBody>
      </p:sp>
      <p:sp>
        <p:nvSpPr>
          <p:cNvPr id="20484" name="Rectangle 3"/>
          <p:cNvSpPr>
            <a:spLocks noGrp="1" noChangeArrowheads="1"/>
          </p:cNvSpPr>
          <p:nvPr>
            <p:ph type="body" idx="1"/>
          </p:nvPr>
        </p:nvSpPr>
        <p:spPr>
          <a:xfrm>
            <a:off x="5384800" y="838200"/>
            <a:ext cx="6807200" cy="4953000"/>
          </a:xfrm>
        </p:spPr>
        <p:txBody>
          <a:bodyPr/>
          <a:lstStyle/>
          <a:p>
            <a:pPr eaLnBrk="1" hangingPunct="1">
              <a:lnSpc>
                <a:spcPct val="90000"/>
              </a:lnSpc>
              <a:buFontTx/>
              <a:buNone/>
            </a:pPr>
            <a:endParaRPr lang="en-US" sz="2800" smtClean="0">
              <a:ea typeface="ＭＳ Ｐゴシック" pitchFamily="34" charset="-128"/>
            </a:endParaRPr>
          </a:p>
          <a:p>
            <a:pPr eaLnBrk="1" hangingPunct="1">
              <a:lnSpc>
                <a:spcPct val="90000"/>
              </a:lnSpc>
            </a:pPr>
            <a:r>
              <a:rPr lang="en-US" sz="2800" smtClean="0">
                <a:ea typeface="ＭＳ Ｐゴシック" pitchFamily="34" charset="-128"/>
              </a:rPr>
              <a:t>Sales Force</a:t>
            </a:r>
          </a:p>
          <a:p>
            <a:pPr lvl="1" eaLnBrk="1" hangingPunct="1">
              <a:lnSpc>
                <a:spcPct val="90000"/>
              </a:lnSpc>
            </a:pPr>
            <a:r>
              <a:rPr lang="en-US" sz="2400" smtClean="0">
                <a:ea typeface="ＭＳ Ｐゴシック" pitchFamily="34" charset="-128"/>
              </a:rPr>
              <a:t>Only 30% of time spent selling</a:t>
            </a:r>
          </a:p>
          <a:p>
            <a:pPr lvl="1" eaLnBrk="1" hangingPunct="1">
              <a:lnSpc>
                <a:spcPct val="90000"/>
              </a:lnSpc>
            </a:pPr>
            <a:r>
              <a:rPr lang="en-US" sz="2400" smtClean="0">
                <a:ea typeface="ＭＳ Ｐゴシック" pitchFamily="34" charset="-128"/>
              </a:rPr>
              <a:t>Highly Effective</a:t>
            </a:r>
          </a:p>
          <a:p>
            <a:pPr eaLnBrk="1" hangingPunct="1">
              <a:lnSpc>
                <a:spcPct val="90000"/>
              </a:lnSpc>
            </a:pPr>
            <a:r>
              <a:rPr lang="en-US" sz="2800" smtClean="0">
                <a:ea typeface="ＭＳ Ｐゴシック" pitchFamily="34" charset="-128"/>
              </a:rPr>
              <a:t>Reps/Independent Sales Agents</a:t>
            </a:r>
          </a:p>
          <a:p>
            <a:pPr eaLnBrk="1" hangingPunct="1">
              <a:lnSpc>
                <a:spcPct val="90000"/>
              </a:lnSpc>
            </a:pPr>
            <a:r>
              <a:rPr lang="en-US" sz="2800" smtClean="0">
                <a:ea typeface="ＭＳ Ｐゴシック" pitchFamily="34" charset="-128"/>
              </a:rPr>
              <a:t>Retail Storefront</a:t>
            </a:r>
          </a:p>
          <a:p>
            <a:pPr eaLnBrk="1" hangingPunct="1">
              <a:lnSpc>
                <a:spcPct val="90000"/>
              </a:lnSpc>
            </a:pPr>
            <a:r>
              <a:rPr lang="en-US" sz="2800" smtClean="0">
                <a:ea typeface="ＭＳ Ｐゴシック" pitchFamily="34" charset="-128"/>
              </a:rPr>
              <a:t>Mail Order</a:t>
            </a:r>
          </a:p>
          <a:p>
            <a:pPr eaLnBrk="1" hangingPunct="1">
              <a:lnSpc>
                <a:spcPct val="90000"/>
              </a:lnSpc>
            </a:pPr>
            <a:r>
              <a:rPr lang="en-US" sz="2800" smtClean="0">
                <a:ea typeface="ＭＳ Ｐゴシック" pitchFamily="34" charset="-128"/>
              </a:rPr>
              <a:t>Internet Sales</a:t>
            </a:r>
          </a:p>
          <a:p>
            <a:pPr eaLnBrk="1" hangingPunct="1">
              <a:lnSpc>
                <a:spcPct val="90000"/>
              </a:lnSpc>
            </a:pPr>
            <a:r>
              <a:rPr lang="en-US" sz="2800" smtClean="0">
                <a:ea typeface="ＭＳ Ｐゴシック" pitchFamily="34" charset="-128"/>
              </a:rPr>
              <a:t>In a Small Business, the Owner/Manager is the Most Effective Salesperson</a:t>
            </a:r>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22531" name="Rectangle 2"/>
          <p:cNvSpPr>
            <a:spLocks noGrp="1" noChangeArrowheads="1"/>
          </p:cNvSpPr>
          <p:nvPr>
            <p:ph type="title"/>
          </p:nvPr>
        </p:nvSpPr>
        <p:spPr/>
        <p:txBody>
          <a:bodyPr/>
          <a:lstStyle/>
          <a:p>
            <a:pPr eaLnBrk="1" hangingPunct="1"/>
            <a:r>
              <a:rPr lang="en-US" smtClean="0">
                <a:ea typeface="ＭＳ Ｐゴシック" pitchFamily="34" charset="-128"/>
              </a:rPr>
              <a:t>Distribution Decisions</a:t>
            </a:r>
          </a:p>
        </p:txBody>
      </p:sp>
      <p:sp>
        <p:nvSpPr>
          <p:cNvPr id="22532" name="Rectangle 3"/>
          <p:cNvSpPr>
            <a:spLocks noGrp="1" noChangeArrowheads="1"/>
          </p:cNvSpPr>
          <p:nvPr>
            <p:ph type="body" idx="1"/>
          </p:nvPr>
        </p:nvSpPr>
        <p:spPr>
          <a:xfrm>
            <a:off x="812800" y="990600"/>
            <a:ext cx="6807200" cy="4953000"/>
          </a:xfrm>
        </p:spPr>
        <p:txBody>
          <a:bodyPr/>
          <a:lstStyle/>
          <a:p>
            <a:pPr eaLnBrk="1" hangingPunct="1">
              <a:buFontTx/>
              <a:buNone/>
            </a:pPr>
            <a:endParaRPr lang="en-US" smtClean="0">
              <a:ea typeface="ＭＳ Ｐゴシック" pitchFamily="34" charset="-128"/>
            </a:endParaRPr>
          </a:p>
          <a:p>
            <a:pPr eaLnBrk="1" hangingPunct="1"/>
            <a:r>
              <a:rPr lang="en-US" smtClean="0">
                <a:ea typeface="ＭＳ Ｐゴシック" pitchFamily="34" charset="-128"/>
              </a:rPr>
              <a:t>Retail</a:t>
            </a:r>
          </a:p>
          <a:p>
            <a:pPr eaLnBrk="1" hangingPunct="1"/>
            <a:r>
              <a:rPr lang="en-US" smtClean="0">
                <a:ea typeface="ＭＳ Ｐゴシック" pitchFamily="34" charset="-128"/>
              </a:rPr>
              <a:t>Wholesale</a:t>
            </a:r>
          </a:p>
          <a:p>
            <a:pPr eaLnBrk="1" hangingPunct="1"/>
            <a:r>
              <a:rPr lang="en-US" smtClean="0">
                <a:ea typeface="ＭＳ Ｐゴシック" pitchFamily="34" charset="-128"/>
              </a:rPr>
              <a:t>Customer Pick-Up</a:t>
            </a:r>
          </a:p>
          <a:p>
            <a:pPr eaLnBrk="1" hangingPunct="1"/>
            <a:r>
              <a:rPr lang="en-US" smtClean="0">
                <a:ea typeface="ＭＳ Ｐゴシック" pitchFamily="34" charset="-128"/>
              </a:rPr>
              <a:t>Door to Door</a:t>
            </a:r>
          </a:p>
          <a:p>
            <a:pPr eaLnBrk="1" hangingPunct="1"/>
            <a:r>
              <a:rPr lang="en-US" smtClean="0">
                <a:ea typeface="ＭＳ Ｐゴシック" pitchFamily="34" charset="-128"/>
              </a:rPr>
              <a:t>Mail</a:t>
            </a:r>
          </a:p>
          <a:p>
            <a:pPr eaLnBrk="1" hangingPunct="1"/>
            <a:r>
              <a:rPr lang="en-US" smtClean="0">
                <a:ea typeface="ＭＳ Ｐゴシック" pitchFamily="34" charset="-128"/>
              </a:rPr>
              <a:t>Delivery Service</a:t>
            </a:r>
          </a:p>
          <a:p>
            <a:pPr eaLnBrk="1" hangingPunct="1"/>
            <a:r>
              <a:rPr lang="en-US" smtClean="0">
                <a:ea typeface="ＭＳ Ｐゴシック" pitchFamily="34" charset="-128"/>
              </a:rPr>
              <a:t>In Home Trials</a:t>
            </a:r>
          </a:p>
          <a:p>
            <a:pPr eaLnBrk="1" hangingPunct="1">
              <a:buFontTx/>
              <a:buNone/>
            </a:pPr>
            <a:endParaRPr lang="en-US" smtClean="0">
              <a:ea typeface="ＭＳ Ｐゴシック" pitchFamily="34" charset="-128"/>
            </a:endParaRP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2">
                  <a:lumMod val="75000"/>
                </a:schemeClr>
              </a:solidFill>
              <a:effectLst/>
              <a:latin typeface="Arial" charset="0"/>
              <a:ea typeface="ＭＳ Ｐゴシック" pitchFamily="-96" charset="-128"/>
            </a:endParaRPr>
          </a:p>
        </p:txBody>
      </p:sp>
      <p:sp>
        <p:nvSpPr>
          <p:cNvPr id="11" name="Date Placeholder 3"/>
          <p:cNvSpPr>
            <a:spLocks noGrp="1"/>
          </p:cNvSpPr>
          <p:nvPr>
            <p:ph type="dt" sz="quarter" idx="10"/>
          </p:nvPr>
        </p:nvSpPr>
        <p:spPr/>
        <p:txBody>
          <a:bodyPr/>
          <a:lstStyle/>
          <a:p>
            <a:pPr>
              <a:defRPr/>
            </a:pPr>
            <a:r>
              <a:rPr lang="en-US">
                <a:solidFill>
                  <a:schemeClr val="tx2">
                    <a:lumMod val="75000"/>
                  </a:schemeClr>
                </a:solidFill>
              </a:rPr>
              <a:t>Marketing/Sales Plan</a:t>
            </a:r>
          </a:p>
        </p:txBody>
      </p:sp>
      <p:sp>
        <p:nvSpPr>
          <p:cNvPr id="23556" name="Rectangle 6"/>
          <p:cNvSpPr>
            <a:spLocks noChangeArrowheads="1"/>
          </p:cNvSpPr>
          <p:nvPr/>
        </p:nvSpPr>
        <p:spPr bwMode="auto">
          <a:xfrm>
            <a:off x="812800" y="2057400"/>
            <a:ext cx="10871200" cy="1219200"/>
          </a:xfrm>
          <a:prstGeom prst="rect">
            <a:avLst/>
          </a:prstGeom>
          <a:noFill/>
          <a:ln w="9525">
            <a:noFill/>
            <a:miter lim="800000"/>
            <a:headEnd/>
            <a:tailEnd/>
          </a:ln>
        </p:spPr>
        <p:txBody>
          <a:bodyPr/>
          <a:lstStyle/>
          <a:p>
            <a:pPr marL="342900" indent="-342900">
              <a:spcBef>
                <a:spcPct val="20000"/>
              </a:spcBef>
            </a:pPr>
            <a:endParaRPr lang="en-US" sz="3200" dirty="0">
              <a:solidFill>
                <a:schemeClr val="tx2">
                  <a:lumMod val="75000"/>
                </a:schemeClr>
              </a:solidFill>
              <a:latin typeface="Arial Black" pitchFamily="34" charset="0"/>
            </a:endParaRPr>
          </a:p>
          <a:p>
            <a:pPr marL="342900" indent="-342900">
              <a:spcBef>
                <a:spcPct val="20000"/>
              </a:spcBef>
              <a:buFontTx/>
              <a:buChar char="•"/>
            </a:pPr>
            <a:r>
              <a:rPr lang="en-US" sz="2800" dirty="0">
                <a:solidFill>
                  <a:schemeClr val="tx2">
                    <a:lumMod val="75000"/>
                  </a:schemeClr>
                </a:solidFill>
                <a:latin typeface="Arial Black" pitchFamily="34" charset="0"/>
              </a:rPr>
              <a:t>Not Understanding Your Differentiation</a:t>
            </a:r>
          </a:p>
          <a:p>
            <a:pPr marL="342900" indent="-342900">
              <a:spcBef>
                <a:spcPct val="20000"/>
              </a:spcBef>
            </a:pPr>
            <a:endParaRPr lang="en-US" sz="2800" dirty="0">
              <a:solidFill>
                <a:schemeClr val="tx2">
                  <a:lumMod val="75000"/>
                </a:schemeClr>
              </a:solidFill>
              <a:latin typeface="Arial Black" pitchFamily="34" charset="0"/>
            </a:endParaRPr>
          </a:p>
        </p:txBody>
      </p:sp>
      <p:sp>
        <p:nvSpPr>
          <p:cNvPr id="23557" name="Rectangle 7"/>
          <p:cNvSpPr>
            <a:spLocks noChangeArrowheads="1"/>
          </p:cNvSpPr>
          <p:nvPr/>
        </p:nvSpPr>
        <p:spPr bwMode="auto">
          <a:xfrm>
            <a:off x="812800" y="2743200"/>
            <a:ext cx="10871200" cy="1219200"/>
          </a:xfrm>
          <a:prstGeom prst="rect">
            <a:avLst/>
          </a:prstGeom>
          <a:noFill/>
          <a:ln w="9525">
            <a:noFill/>
            <a:miter lim="800000"/>
            <a:headEnd/>
            <a:tailEnd/>
          </a:ln>
        </p:spPr>
        <p:txBody>
          <a:bodyPr/>
          <a:lstStyle/>
          <a:p>
            <a:pPr marL="342900" indent="-342900">
              <a:spcBef>
                <a:spcPct val="20000"/>
              </a:spcBef>
            </a:pPr>
            <a:endParaRPr lang="en-US" sz="3200">
              <a:solidFill>
                <a:schemeClr val="tx2">
                  <a:lumMod val="75000"/>
                </a:schemeClr>
              </a:solidFill>
              <a:latin typeface="Arial Black" pitchFamily="34" charset="0"/>
            </a:endParaRPr>
          </a:p>
          <a:p>
            <a:pPr marL="342900" indent="-342900">
              <a:spcBef>
                <a:spcPct val="20000"/>
              </a:spcBef>
              <a:buFontTx/>
              <a:buChar char="•"/>
            </a:pPr>
            <a:r>
              <a:rPr lang="en-US" sz="2800">
                <a:solidFill>
                  <a:schemeClr val="tx2">
                    <a:lumMod val="75000"/>
                  </a:schemeClr>
                </a:solidFill>
                <a:latin typeface="Arial Black" pitchFamily="34" charset="0"/>
              </a:rPr>
              <a:t>Marketing to the Wrong Customers</a:t>
            </a:r>
          </a:p>
          <a:p>
            <a:pPr marL="342900" indent="-342900">
              <a:spcBef>
                <a:spcPct val="20000"/>
              </a:spcBef>
            </a:pPr>
            <a:endParaRPr lang="en-US" sz="2800">
              <a:solidFill>
                <a:schemeClr val="tx2">
                  <a:lumMod val="75000"/>
                </a:schemeClr>
              </a:solidFill>
              <a:latin typeface="Arial Black" pitchFamily="34" charset="0"/>
            </a:endParaRPr>
          </a:p>
        </p:txBody>
      </p:sp>
      <p:sp>
        <p:nvSpPr>
          <p:cNvPr id="23558" name="Rectangle 2"/>
          <p:cNvSpPr>
            <a:spLocks noGrp="1" noChangeArrowheads="1"/>
          </p:cNvSpPr>
          <p:nvPr>
            <p:ph type="title"/>
          </p:nvPr>
        </p:nvSpPr>
        <p:spPr/>
        <p:txBody>
          <a:bodyPr/>
          <a:lstStyle/>
          <a:p>
            <a:pPr eaLnBrk="1" hangingPunct="1"/>
            <a:r>
              <a:rPr lang="en-US" sz="4000" smtClean="0">
                <a:solidFill>
                  <a:schemeClr val="tx2">
                    <a:lumMod val="75000"/>
                  </a:schemeClr>
                </a:solidFill>
                <a:ea typeface="ＭＳ Ｐゴシック" pitchFamily="34" charset="-128"/>
              </a:rPr>
              <a:t>Costly Marketing Mistakes</a:t>
            </a:r>
          </a:p>
        </p:txBody>
      </p:sp>
      <p:sp>
        <p:nvSpPr>
          <p:cNvPr id="23559" name="Rectangle 3"/>
          <p:cNvSpPr>
            <a:spLocks noGrp="1" noChangeArrowheads="1"/>
          </p:cNvSpPr>
          <p:nvPr>
            <p:ph type="body" idx="1"/>
          </p:nvPr>
        </p:nvSpPr>
        <p:spPr>
          <a:xfrm>
            <a:off x="812800" y="685800"/>
            <a:ext cx="10871200" cy="1219200"/>
          </a:xfrm>
        </p:spPr>
        <p:txBody>
          <a:bodyPr/>
          <a:lstStyle/>
          <a:p>
            <a:pPr eaLnBrk="1" hangingPunct="1">
              <a:buFontTx/>
              <a:buNone/>
            </a:pPr>
            <a:endParaRPr lang="en-US" dirty="0" smtClean="0">
              <a:solidFill>
                <a:schemeClr val="tx2">
                  <a:lumMod val="75000"/>
                </a:schemeClr>
              </a:solidFill>
              <a:ea typeface="ＭＳ Ｐゴシック" pitchFamily="34" charset="-128"/>
            </a:endParaRPr>
          </a:p>
          <a:p>
            <a:pPr eaLnBrk="1" hangingPunct="1"/>
            <a:r>
              <a:rPr lang="en-US" sz="2800" dirty="0" smtClean="0">
                <a:solidFill>
                  <a:schemeClr val="tx2">
                    <a:lumMod val="75000"/>
                  </a:schemeClr>
                </a:solidFill>
                <a:ea typeface="ＭＳ Ｐゴシック" pitchFamily="34" charset="-128"/>
              </a:rPr>
              <a:t>Focus on Your Company </a:t>
            </a:r>
            <a:r>
              <a:rPr lang="en-US" sz="2800" dirty="0" err="1" smtClean="0">
                <a:solidFill>
                  <a:schemeClr val="tx2">
                    <a:lumMod val="75000"/>
                  </a:schemeClr>
                </a:solidFill>
                <a:ea typeface="ＭＳ Ｐゴシック" pitchFamily="34" charset="-128"/>
              </a:rPr>
              <a:t>vs</a:t>
            </a:r>
            <a:r>
              <a:rPr lang="en-US" sz="2800" dirty="0" smtClean="0">
                <a:solidFill>
                  <a:schemeClr val="tx2">
                    <a:lumMod val="75000"/>
                  </a:schemeClr>
                </a:solidFill>
                <a:ea typeface="ＭＳ Ｐゴシック" pitchFamily="34" charset="-128"/>
              </a:rPr>
              <a:t> Customer</a:t>
            </a:r>
            <a:endParaRPr lang="en-US" dirty="0" smtClean="0">
              <a:solidFill>
                <a:schemeClr val="tx2">
                  <a:lumMod val="75000"/>
                </a:schemeClr>
              </a:solidFill>
              <a:ea typeface="ＭＳ Ｐゴシック" pitchFamily="34" charset="-128"/>
            </a:endParaRPr>
          </a:p>
          <a:p>
            <a:pPr eaLnBrk="1" hangingPunct="1">
              <a:buFontTx/>
              <a:buNone/>
            </a:pPr>
            <a:endParaRPr lang="en-US" dirty="0" smtClean="0">
              <a:solidFill>
                <a:schemeClr val="tx2">
                  <a:lumMod val="75000"/>
                </a:schemeClr>
              </a:solidFill>
              <a:ea typeface="ＭＳ Ｐゴシック" pitchFamily="34" charset="-128"/>
            </a:endParaRPr>
          </a:p>
        </p:txBody>
      </p:sp>
      <p:sp>
        <p:nvSpPr>
          <p:cNvPr id="23560" name="Rectangle 5"/>
          <p:cNvSpPr>
            <a:spLocks noChangeArrowheads="1"/>
          </p:cNvSpPr>
          <p:nvPr/>
        </p:nvSpPr>
        <p:spPr bwMode="auto">
          <a:xfrm>
            <a:off x="812800" y="1371600"/>
            <a:ext cx="10871200" cy="914400"/>
          </a:xfrm>
          <a:prstGeom prst="rect">
            <a:avLst/>
          </a:prstGeom>
          <a:noFill/>
          <a:ln w="9525">
            <a:noFill/>
            <a:miter lim="800000"/>
            <a:headEnd/>
            <a:tailEnd/>
          </a:ln>
        </p:spPr>
        <p:txBody>
          <a:bodyPr/>
          <a:lstStyle/>
          <a:p>
            <a:pPr marL="342900" indent="-342900">
              <a:spcBef>
                <a:spcPct val="20000"/>
              </a:spcBef>
            </a:pPr>
            <a:endParaRPr lang="en-US" sz="3200" dirty="0">
              <a:solidFill>
                <a:schemeClr val="tx2">
                  <a:lumMod val="75000"/>
                </a:schemeClr>
              </a:solidFill>
              <a:latin typeface="Arial Black" pitchFamily="34" charset="0"/>
            </a:endParaRPr>
          </a:p>
          <a:p>
            <a:pPr marL="342900" indent="-342900">
              <a:spcBef>
                <a:spcPct val="20000"/>
              </a:spcBef>
              <a:buFontTx/>
              <a:buChar char="•"/>
            </a:pPr>
            <a:r>
              <a:rPr lang="en-US" sz="2800" dirty="0">
                <a:solidFill>
                  <a:schemeClr val="tx2">
                    <a:lumMod val="75000"/>
                  </a:schemeClr>
                </a:solidFill>
                <a:latin typeface="Arial Black" pitchFamily="34" charset="0"/>
              </a:rPr>
              <a:t>Not Knowing Your Customer</a:t>
            </a:r>
          </a:p>
          <a:p>
            <a:pPr marL="342900" indent="-342900">
              <a:spcBef>
                <a:spcPct val="20000"/>
              </a:spcBef>
            </a:pPr>
            <a:endParaRPr lang="en-US" sz="2800" dirty="0">
              <a:solidFill>
                <a:schemeClr val="tx2">
                  <a:lumMod val="75000"/>
                </a:schemeClr>
              </a:solidFill>
              <a:latin typeface="Arial Black" pitchFamily="34" charset="0"/>
            </a:endParaRPr>
          </a:p>
        </p:txBody>
      </p:sp>
      <p:sp>
        <p:nvSpPr>
          <p:cNvPr id="23561" name="Rectangle 8"/>
          <p:cNvSpPr>
            <a:spLocks noChangeArrowheads="1"/>
          </p:cNvSpPr>
          <p:nvPr/>
        </p:nvSpPr>
        <p:spPr bwMode="auto">
          <a:xfrm>
            <a:off x="812800" y="3429000"/>
            <a:ext cx="10871200" cy="1219200"/>
          </a:xfrm>
          <a:prstGeom prst="rect">
            <a:avLst/>
          </a:prstGeom>
          <a:noFill/>
          <a:ln w="9525">
            <a:noFill/>
            <a:miter lim="800000"/>
            <a:headEnd/>
            <a:tailEnd/>
          </a:ln>
        </p:spPr>
        <p:txBody>
          <a:bodyPr/>
          <a:lstStyle/>
          <a:p>
            <a:pPr marL="342900" indent="-342900">
              <a:spcBef>
                <a:spcPct val="20000"/>
              </a:spcBef>
            </a:pPr>
            <a:endParaRPr lang="en-US" sz="3200">
              <a:solidFill>
                <a:schemeClr val="tx2">
                  <a:lumMod val="75000"/>
                </a:schemeClr>
              </a:solidFill>
              <a:latin typeface="Arial Black" pitchFamily="34" charset="0"/>
            </a:endParaRPr>
          </a:p>
          <a:p>
            <a:pPr marL="342900" indent="-342900">
              <a:spcBef>
                <a:spcPct val="20000"/>
              </a:spcBef>
              <a:buFontTx/>
              <a:buChar char="•"/>
            </a:pPr>
            <a:r>
              <a:rPr lang="en-US" sz="2800">
                <a:solidFill>
                  <a:schemeClr val="tx2">
                    <a:lumMod val="75000"/>
                  </a:schemeClr>
                </a:solidFill>
                <a:latin typeface="Arial Black" pitchFamily="34" charset="0"/>
              </a:rPr>
              <a:t>Shotgun Approach</a:t>
            </a:r>
          </a:p>
          <a:p>
            <a:pPr marL="342900" indent="-342900">
              <a:spcBef>
                <a:spcPct val="20000"/>
              </a:spcBef>
            </a:pPr>
            <a:endParaRPr lang="en-US" sz="2800">
              <a:solidFill>
                <a:schemeClr val="tx2">
                  <a:lumMod val="75000"/>
                </a:schemeClr>
              </a:solidFill>
              <a:latin typeface="Arial Black" pitchFamily="34" charset="0"/>
            </a:endParaRPr>
          </a:p>
        </p:txBody>
      </p:sp>
      <p:sp>
        <p:nvSpPr>
          <p:cNvPr id="23562" name="Rectangle 9"/>
          <p:cNvSpPr>
            <a:spLocks noChangeArrowheads="1"/>
          </p:cNvSpPr>
          <p:nvPr/>
        </p:nvSpPr>
        <p:spPr bwMode="auto">
          <a:xfrm>
            <a:off x="812800" y="4114800"/>
            <a:ext cx="10871200" cy="1219200"/>
          </a:xfrm>
          <a:prstGeom prst="rect">
            <a:avLst/>
          </a:prstGeom>
          <a:noFill/>
          <a:ln w="9525">
            <a:noFill/>
            <a:miter lim="800000"/>
            <a:headEnd/>
            <a:tailEnd/>
          </a:ln>
        </p:spPr>
        <p:txBody>
          <a:bodyPr/>
          <a:lstStyle/>
          <a:p>
            <a:pPr marL="342900" indent="-342900">
              <a:spcBef>
                <a:spcPct val="20000"/>
              </a:spcBef>
            </a:pPr>
            <a:endParaRPr lang="en-US" sz="3200">
              <a:solidFill>
                <a:schemeClr val="tx2">
                  <a:lumMod val="75000"/>
                </a:schemeClr>
              </a:solidFill>
              <a:latin typeface="Arial Black" pitchFamily="34" charset="0"/>
            </a:endParaRPr>
          </a:p>
          <a:p>
            <a:pPr marL="342900" indent="-342900">
              <a:spcBef>
                <a:spcPct val="20000"/>
              </a:spcBef>
              <a:buFontTx/>
              <a:buChar char="•"/>
            </a:pPr>
            <a:r>
              <a:rPr lang="en-US" sz="2800">
                <a:solidFill>
                  <a:schemeClr val="tx2">
                    <a:lumMod val="75000"/>
                  </a:schemeClr>
                </a:solidFill>
                <a:latin typeface="Arial Black" pitchFamily="34" charset="0"/>
              </a:rPr>
              <a:t>Neglecting to Incite Buying Action</a:t>
            </a:r>
          </a:p>
          <a:p>
            <a:pPr marL="342900" indent="-342900">
              <a:spcBef>
                <a:spcPct val="20000"/>
              </a:spcBef>
            </a:pPr>
            <a:endParaRPr lang="en-US" sz="2800">
              <a:solidFill>
                <a:schemeClr val="tx2">
                  <a:lumMod val="75000"/>
                </a:schemeClr>
              </a:solidFill>
              <a:latin typeface="Arial Black" pitchFamily="34" charset="0"/>
            </a:endParaRPr>
          </a:p>
        </p:txBody>
      </p:sp>
      <p:sp>
        <p:nvSpPr>
          <p:cNvPr id="23563" name="Rectangle 10"/>
          <p:cNvSpPr>
            <a:spLocks noChangeArrowheads="1"/>
          </p:cNvSpPr>
          <p:nvPr/>
        </p:nvSpPr>
        <p:spPr bwMode="auto">
          <a:xfrm>
            <a:off x="812800" y="4876800"/>
            <a:ext cx="10871200" cy="1219200"/>
          </a:xfrm>
          <a:prstGeom prst="rect">
            <a:avLst/>
          </a:prstGeom>
          <a:noFill/>
          <a:ln w="9525">
            <a:noFill/>
            <a:miter lim="800000"/>
            <a:headEnd/>
            <a:tailEnd/>
          </a:ln>
        </p:spPr>
        <p:txBody>
          <a:bodyPr/>
          <a:lstStyle/>
          <a:p>
            <a:pPr marL="342900" indent="-342900">
              <a:spcBef>
                <a:spcPct val="20000"/>
              </a:spcBef>
            </a:pPr>
            <a:endParaRPr lang="en-US" sz="3200" dirty="0">
              <a:solidFill>
                <a:schemeClr val="tx2">
                  <a:lumMod val="75000"/>
                </a:schemeClr>
              </a:solidFill>
              <a:latin typeface="Arial Black" pitchFamily="34" charset="0"/>
            </a:endParaRPr>
          </a:p>
          <a:p>
            <a:pPr marL="342900" indent="-342900">
              <a:spcBef>
                <a:spcPct val="20000"/>
              </a:spcBef>
              <a:buFontTx/>
              <a:buChar char="•"/>
            </a:pPr>
            <a:r>
              <a:rPr lang="en-US" sz="2800" dirty="0">
                <a:solidFill>
                  <a:schemeClr val="tx2">
                    <a:lumMod val="75000"/>
                  </a:schemeClr>
                </a:solidFill>
                <a:latin typeface="Arial Black" pitchFamily="34" charset="0"/>
              </a:rPr>
              <a:t>Not Standing Behind Your Product</a:t>
            </a:r>
          </a:p>
          <a:p>
            <a:pPr marL="342900" indent="-342900">
              <a:spcBef>
                <a:spcPct val="20000"/>
              </a:spcBef>
            </a:pPr>
            <a:endParaRPr lang="en-US" sz="2800" dirty="0">
              <a:solidFill>
                <a:schemeClr val="tx2">
                  <a:lumMod val="75000"/>
                </a:schemeClr>
              </a:solidFill>
              <a:latin typeface="Arial Black" pitchFamily="34" charset="0"/>
            </a:endParaRP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24579" name="Rectangle 2"/>
          <p:cNvSpPr>
            <a:spLocks noGrp="1" noChangeArrowheads="1"/>
          </p:cNvSpPr>
          <p:nvPr>
            <p:ph type="title"/>
          </p:nvPr>
        </p:nvSpPr>
        <p:spPr/>
        <p:txBody>
          <a:bodyPr/>
          <a:lstStyle/>
          <a:p>
            <a:pPr eaLnBrk="1" hangingPunct="1"/>
            <a:r>
              <a:rPr lang="en-US" smtClean="0">
                <a:ea typeface="ＭＳ Ｐゴシック" pitchFamily="34" charset="-128"/>
              </a:rPr>
              <a:t>Marketing Strategies</a:t>
            </a:r>
          </a:p>
        </p:txBody>
      </p:sp>
      <p:sp>
        <p:nvSpPr>
          <p:cNvPr id="24580" name="Rectangle 3"/>
          <p:cNvSpPr>
            <a:spLocks noGrp="1" noChangeArrowheads="1"/>
          </p:cNvSpPr>
          <p:nvPr>
            <p:ph type="body" idx="1"/>
          </p:nvPr>
        </p:nvSpPr>
        <p:spPr>
          <a:xfrm>
            <a:off x="609600" y="990600"/>
            <a:ext cx="10972800" cy="3352800"/>
          </a:xfrm>
        </p:spPr>
        <p:txBody>
          <a:bodyPr/>
          <a:lstStyle/>
          <a:p>
            <a:pPr eaLnBrk="1" hangingPunct="1">
              <a:buFontTx/>
              <a:buNone/>
            </a:pPr>
            <a:endParaRPr lang="en-US" smtClean="0">
              <a:ea typeface="ＭＳ Ｐゴシック" pitchFamily="34" charset="-128"/>
            </a:endParaRPr>
          </a:p>
          <a:p>
            <a:pPr eaLnBrk="1" hangingPunct="1"/>
            <a:r>
              <a:rPr lang="en-US" smtClean="0">
                <a:ea typeface="ＭＳ Ｐゴシック" pitchFamily="34" charset="-128"/>
              </a:rPr>
              <a:t>Clearly define the niche and fill it</a:t>
            </a:r>
          </a:p>
          <a:p>
            <a:pPr lvl="1" eaLnBrk="1" hangingPunct="1"/>
            <a:r>
              <a:rPr lang="en-US" smtClean="0">
                <a:ea typeface="ＭＳ Ｐゴシック" pitchFamily="34" charset="-128"/>
              </a:rPr>
              <a:t>Target  markets</a:t>
            </a:r>
          </a:p>
          <a:p>
            <a:pPr lvl="1" eaLnBrk="1" hangingPunct="1"/>
            <a:r>
              <a:rPr lang="en-US" smtClean="0">
                <a:ea typeface="ＭＳ Ｐゴシック" pitchFamily="34" charset="-128"/>
              </a:rPr>
              <a:t>Put Names/Faces to Your Customers</a:t>
            </a: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25603" name="Rectangle 2"/>
          <p:cNvSpPr>
            <a:spLocks noGrp="1" noChangeArrowheads="1"/>
          </p:cNvSpPr>
          <p:nvPr>
            <p:ph type="title"/>
          </p:nvPr>
        </p:nvSpPr>
        <p:spPr/>
        <p:txBody>
          <a:bodyPr/>
          <a:lstStyle/>
          <a:p>
            <a:pPr eaLnBrk="1" hangingPunct="1"/>
            <a:r>
              <a:rPr lang="en-US" smtClean="0">
                <a:ea typeface="ＭＳ Ｐゴシック" pitchFamily="34" charset="-128"/>
              </a:rPr>
              <a:t>Marketing Strategies</a:t>
            </a:r>
          </a:p>
        </p:txBody>
      </p:sp>
      <p:sp>
        <p:nvSpPr>
          <p:cNvPr id="25604" name="Rectangle 3"/>
          <p:cNvSpPr>
            <a:spLocks noGrp="1" noChangeArrowheads="1"/>
          </p:cNvSpPr>
          <p:nvPr>
            <p:ph type="body" idx="1"/>
          </p:nvPr>
        </p:nvSpPr>
        <p:spPr>
          <a:xfrm>
            <a:off x="609600" y="990600"/>
            <a:ext cx="10972800" cy="3352800"/>
          </a:xfrm>
        </p:spPr>
        <p:txBody>
          <a:bodyPr/>
          <a:lstStyle/>
          <a:p>
            <a:pPr eaLnBrk="1" hangingPunct="1">
              <a:buFontTx/>
              <a:buNone/>
            </a:pPr>
            <a:endParaRPr lang="en-US" smtClean="0">
              <a:ea typeface="ＭＳ Ｐゴシック" pitchFamily="34" charset="-128"/>
            </a:endParaRPr>
          </a:p>
          <a:p>
            <a:pPr eaLnBrk="1" hangingPunct="1"/>
            <a:r>
              <a:rPr lang="en-US" smtClean="0">
                <a:ea typeface="ＭＳ Ｐゴシック" pitchFamily="34" charset="-128"/>
              </a:rPr>
              <a:t>Don</a:t>
            </a:r>
            <a:r>
              <a:rPr lang="ja-JP" altLang="en-US" smtClean="0">
                <a:ea typeface="ＭＳ Ｐゴシック" pitchFamily="34" charset="-128"/>
              </a:rPr>
              <a:t>’</a:t>
            </a:r>
            <a:r>
              <a:rPr lang="en-US" altLang="ja-JP" smtClean="0">
                <a:ea typeface="ＭＳ Ｐゴシック" pitchFamily="34" charset="-128"/>
              </a:rPr>
              <a:t>t just sell – Entertain</a:t>
            </a:r>
          </a:p>
          <a:p>
            <a:pPr lvl="1" eaLnBrk="1" hangingPunct="1"/>
            <a:r>
              <a:rPr lang="en-US" smtClean="0">
                <a:ea typeface="ＭＳ Ｐゴシック" pitchFamily="34" charset="-128"/>
              </a:rPr>
              <a:t>34% of consumers are driven more by emotional factors like fun than by logical factors such as price</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a:buFont typeface="Wingdings" pitchFamily="2" charset="2"/>
              <a:buChar char="§"/>
            </a:pPr>
            <a:r>
              <a:rPr lang="en-US" dirty="0" smtClean="0"/>
              <a:t>You want to engage another person in a conversation about</a:t>
            </a:r>
          </a:p>
          <a:p>
            <a:pPr>
              <a:buFont typeface="Wingdings" pitchFamily="2" charset="2"/>
              <a:buChar char="§"/>
            </a:pPr>
            <a:r>
              <a:rPr lang="en-US" dirty="0" smtClean="0"/>
              <a:t>your business that they will remember and act upon sometime in the future.</a:t>
            </a:r>
          </a:p>
          <a:p>
            <a:pPr>
              <a:buFont typeface="Wingdings" pitchFamily="2" charset="2"/>
              <a:buChar char="§"/>
            </a:pPr>
            <a:r>
              <a:rPr lang="en-US" dirty="0" smtClean="0"/>
              <a:t>Clarify your purpose – engage the listener determine your strategy, use words that will support  your purpose</a:t>
            </a:r>
          </a:p>
          <a:p>
            <a:pPr>
              <a:buFont typeface="Wingdings" pitchFamily="2" charset="2"/>
              <a:buChar char="§"/>
            </a:pPr>
            <a:r>
              <a:rPr lang="en-US" dirty="0" smtClean="0"/>
              <a:t>What do you want them to know?</a:t>
            </a:r>
          </a:p>
          <a:p>
            <a:pPr>
              <a:buFont typeface="Wingdings" pitchFamily="2" charset="2"/>
              <a:buChar char="§"/>
            </a:pPr>
            <a:r>
              <a:rPr lang="en-US" dirty="0" smtClean="0"/>
              <a:t>What do you want them to feel?</a:t>
            </a:r>
          </a:p>
          <a:p>
            <a:pPr>
              <a:buFont typeface="Wingdings" pitchFamily="2" charset="2"/>
              <a:buChar char="§"/>
            </a:pPr>
            <a:r>
              <a:rPr lang="en-US" dirty="0" smtClean="0"/>
              <a:t>What do you want them to do?</a:t>
            </a:r>
          </a:p>
          <a:p>
            <a:pPr marL="0" indent="0">
              <a:buFont typeface="Wingdings" pitchFamily="2" charset="2"/>
              <a:buChar char="§"/>
            </a:pPr>
            <a:endParaRPr lang="en-US" sz="2800" dirty="0" smtClean="0"/>
          </a:p>
          <a:p>
            <a:pPr marL="0" indent="0">
              <a:buNone/>
            </a:pPr>
            <a:endParaRPr lang="en-US" sz="1800" dirty="0" smtClean="0"/>
          </a:p>
          <a:p>
            <a:pPr marL="0" indent="0">
              <a:buNone/>
            </a:pPr>
            <a:endParaRPr lang="en-US" sz="1800" dirty="0"/>
          </a:p>
          <a:p>
            <a:pPr marL="0" indent="0">
              <a:buNone/>
            </a:pPr>
            <a:endParaRPr lang="en-US" sz="1800" b="1" dirty="0"/>
          </a:p>
          <a:p>
            <a:pPr marL="0" indent="0">
              <a:buNone/>
            </a:pPr>
            <a:endParaRPr lang="en-US" sz="1800" dirty="0"/>
          </a:p>
          <a:p>
            <a:pPr marL="0" indent="0">
              <a:buNone/>
            </a:pPr>
            <a:endParaRPr lang="en-US" sz="1800" b="1" dirty="0"/>
          </a:p>
        </p:txBody>
      </p:sp>
      <p:sp>
        <p:nvSpPr>
          <p:cNvPr id="4" name="Title 3"/>
          <p:cNvSpPr>
            <a:spLocks noGrp="1"/>
          </p:cNvSpPr>
          <p:nvPr>
            <p:ph type="title"/>
          </p:nvPr>
        </p:nvSpPr>
        <p:spPr/>
        <p:txBody>
          <a:bodyPr/>
          <a:lstStyle/>
          <a:p>
            <a:r>
              <a:rPr lang="en-US" dirty="0" smtClean="0"/>
              <a:t>AREC 213 Lecture 12</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26627" name="Rectangle 2"/>
          <p:cNvSpPr>
            <a:spLocks noGrp="1" noChangeArrowheads="1"/>
          </p:cNvSpPr>
          <p:nvPr>
            <p:ph type="title"/>
          </p:nvPr>
        </p:nvSpPr>
        <p:spPr/>
        <p:txBody>
          <a:bodyPr/>
          <a:lstStyle/>
          <a:p>
            <a:pPr eaLnBrk="1" hangingPunct="1"/>
            <a:r>
              <a:rPr lang="en-US" smtClean="0">
                <a:ea typeface="ＭＳ Ｐゴシック" pitchFamily="34" charset="-128"/>
              </a:rPr>
              <a:t>Marketing Strategies</a:t>
            </a:r>
          </a:p>
        </p:txBody>
      </p:sp>
      <p:sp>
        <p:nvSpPr>
          <p:cNvPr id="26628" name="Rectangle 3"/>
          <p:cNvSpPr>
            <a:spLocks noGrp="1" noChangeArrowheads="1"/>
          </p:cNvSpPr>
          <p:nvPr>
            <p:ph type="body" idx="1"/>
          </p:nvPr>
        </p:nvSpPr>
        <p:spPr>
          <a:xfrm>
            <a:off x="609600" y="990600"/>
            <a:ext cx="10972800" cy="3352800"/>
          </a:xfrm>
        </p:spPr>
        <p:txBody>
          <a:bodyPr/>
          <a:lstStyle/>
          <a:p>
            <a:pPr eaLnBrk="1" hangingPunct="1">
              <a:buFontTx/>
              <a:buNone/>
            </a:pPr>
            <a:endParaRPr lang="en-US" smtClean="0">
              <a:ea typeface="ＭＳ Ｐゴシック" pitchFamily="34" charset="-128"/>
            </a:endParaRPr>
          </a:p>
          <a:p>
            <a:pPr eaLnBrk="1" hangingPunct="1"/>
            <a:r>
              <a:rPr lang="en-US" smtClean="0">
                <a:ea typeface="ＭＳ Ｐゴシック" pitchFamily="34" charset="-128"/>
              </a:rPr>
              <a:t>Strive to be Unique</a:t>
            </a:r>
          </a:p>
          <a:p>
            <a:pPr lvl="1" eaLnBrk="1" hangingPunct="1"/>
            <a:r>
              <a:rPr lang="en-US" smtClean="0">
                <a:ea typeface="ＭＳ Ｐゴシック" pitchFamily="34" charset="-128"/>
              </a:rPr>
              <a:t>Stand out of the crowd</a:t>
            </a: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27651" name="Rectangle 2"/>
          <p:cNvSpPr>
            <a:spLocks noGrp="1" noChangeArrowheads="1"/>
          </p:cNvSpPr>
          <p:nvPr>
            <p:ph type="title"/>
          </p:nvPr>
        </p:nvSpPr>
        <p:spPr/>
        <p:txBody>
          <a:bodyPr/>
          <a:lstStyle/>
          <a:p>
            <a:pPr eaLnBrk="1" hangingPunct="1"/>
            <a:r>
              <a:rPr lang="en-US" smtClean="0">
                <a:ea typeface="ＭＳ Ｐゴシック" pitchFamily="34" charset="-128"/>
              </a:rPr>
              <a:t>Marketing Strategies</a:t>
            </a:r>
          </a:p>
        </p:txBody>
      </p:sp>
      <p:sp>
        <p:nvSpPr>
          <p:cNvPr id="27652" name="Rectangle 3"/>
          <p:cNvSpPr>
            <a:spLocks noGrp="1" noChangeArrowheads="1"/>
          </p:cNvSpPr>
          <p:nvPr>
            <p:ph type="body" idx="1"/>
          </p:nvPr>
        </p:nvSpPr>
        <p:spPr>
          <a:xfrm>
            <a:off x="609600" y="990600"/>
            <a:ext cx="10972800" cy="3352800"/>
          </a:xfrm>
        </p:spPr>
        <p:txBody>
          <a:bodyPr/>
          <a:lstStyle/>
          <a:p>
            <a:pPr eaLnBrk="1" hangingPunct="1">
              <a:buFontTx/>
              <a:buNone/>
            </a:pPr>
            <a:endParaRPr lang="en-US" smtClean="0">
              <a:ea typeface="ＭＳ Ｐゴシック" pitchFamily="34" charset="-128"/>
            </a:endParaRPr>
          </a:p>
          <a:p>
            <a:pPr eaLnBrk="1" hangingPunct="1"/>
            <a:r>
              <a:rPr lang="en-US" smtClean="0">
                <a:ea typeface="ＭＳ Ｐゴシック" pitchFamily="34" charset="-128"/>
              </a:rPr>
              <a:t>Connect at an Emotional Level</a:t>
            </a:r>
          </a:p>
          <a:p>
            <a:pPr lvl="1" eaLnBrk="1" hangingPunct="1"/>
            <a:r>
              <a:rPr lang="en-US" smtClean="0">
                <a:ea typeface="ＭＳ Ｐゴシック" pitchFamily="34" charset="-128"/>
              </a:rPr>
              <a:t>Common Causes</a:t>
            </a:r>
          </a:p>
          <a:p>
            <a:pPr lvl="1" eaLnBrk="1" hangingPunct="1"/>
            <a:r>
              <a:rPr lang="en-US" smtClean="0">
                <a:ea typeface="ＭＳ Ｐゴシック" pitchFamily="34" charset="-128"/>
              </a:rPr>
              <a:t>Exceptional Service</a:t>
            </a:r>
          </a:p>
          <a:p>
            <a:pPr lvl="1" eaLnBrk="1" hangingPunct="1"/>
            <a:r>
              <a:rPr lang="en-US" smtClean="0">
                <a:ea typeface="ＭＳ Ｐゴシック" pitchFamily="34" charset="-128"/>
              </a:rPr>
              <a:t>Personal Touch</a:t>
            </a: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28675" name="Rectangle 2"/>
          <p:cNvSpPr>
            <a:spLocks noGrp="1" noChangeArrowheads="1"/>
          </p:cNvSpPr>
          <p:nvPr>
            <p:ph type="title"/>
          </p:nvPr>
        </p:nvSpPr>
        <p:spPr/>
        <p:txBody>
          <a:bodyPr/>
          <a:lstStyle/>
          <a:p>
            <a:pPr eaLnBrk="1" hangingPunct="1"/>
            <a:r>
              <a:rPr lang="en-US" smtClean="0">
                <a:ea typeface="ＭＳ Ｐゴシック" pitchFamily="34" charset="-128"/>
              </a:rPr>
              <a:t>Marketing Strategies</a:t>
            </a:r>
          </a:p>
        </p:txBody>
      </p:sp>
      <p:sp>
        <p:nvSpPr>
          <p:cNvPr id="28676" name="Rectangle 3"/>
          <p:cNvSpPr>
            <a:spLocks noGrp="1" noChangeArrowheads="1"/>
          </p:cNvSpPr>
          <p:nvPr>
            <p:ph type="body" idx="1"/>
          </p:nvPr>
        </p:nvSpPr>
        <p:spPr>
          <a:xfrm>
            <a:off x="609600" y="990600"/>
            <a:ext cx="10972800" cy="3352800"/>
          </a:xfrm>
        </p:spPr>
        <p:txBody>
          <a:bodyPr/>
          <a:lstStyle/>
          <a:p>
            <a:pPr eaLnBrk="1" hangingPunct="1">
              <a:buFontTx/>
              <a:buNone/>
            </a:pPr>
            <a:endParaRPr lang="en-US" smtClean="0">
              <a:ea typeface="ＭＳ Ｐゴシック" pitchFamily="34" charset="-128"/>
            </a:endParaRPr>
          </a:p>
          <a:p>
            <a:pPr eaLnBrk="1" hangingPunct="1"/>
            <a:r>
              <a:rPr lang="en-US" smtClean="0">
                <a:ea typeface="ＭＳ Ｐゴシック" pitchFamily="34" charset="-128"/>
              </a:rPr>
              <a:t>Focus on the Customer</a:t>
            </a:r>
          </a:p>
          <a:p>
            <a:pPr lvl="1" eaLnBrk="1" hangingPunct="1"/>
            <a:r>
              <a:rPr lang="en-US" smtClean="0">
                <a:ea typeface="ＭＳ Ｐゴシック" pitchFamily="34" charset="-128"/>
              </a:rPr>
              <a:t>Smaller Companies often have an Advantage by putting Customers at the Center</a:t>
            </a: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29699" name="Rectangle 2"/>
          <p:cNvSpPr>
            <a:spLocks noGrp="1" noChangeArrowheads="1"/>
          </p:cNvSpPr>
          <p:nvPr>
            <p:ph type="title"/>
          </p:nvPr>
        </p:nvSpPr>
        <p:spPr/>
        <p:txBody>
          <a:bodyPr/>
          <a:lstStyle/>
          <a:p>
            <a:pPr eaLnBrk="1" hangingPunct="1"/>
            <a:r>
              <a:rPr lang="en-US" smtClean="0">
                <a:ea typeface="ＭＳ Ｐゴシック" pitchFamily="34" charset="-128"/>
              </a:rPr>
              <a:t>Marketing Strategies</a:t>
            </a:r>
          </a:p>
        </p:txBody>
      </p:sp>
      <p:sp>
        <p:nvSpPr>
          <p:cNvPr id="29700" name="Rectangle 3"/>
          <p:cNvSpPr>
            <a:spLocks noGrp="1" noChangeArrowheads="1"/>
          </p:cNvSpPr>
          <p:nvPr>
            <p:ph type="body" idx="1"/>
          </p:nvPr>
        </p:nvSpPr>
        <p:spPr>
          <a:xfrm>
            <a:off x="609600" y="990600"/>
            <a:ext cx="10972800" cy="3352800"/>
          </a:xfrm>
        </p:spPr>
        <p:txBody>
          <a:bodyPr/>
          <a:lstStyle/>
          <a:p>
            <a:pPr eaLnBrk="1" hangingPunct="1">
              <a:lnSpc>
                <a:spcPct val="90000"/>
              </a:lnSpc>
              <a:buFontTx/>
              <a:buNone/>
            </a:pPr>
            <a:endParaRPr lang="en-US" smtClean="0">
              <a:ea typeface="ＭＳ Ｐゴシック" pitchFamily="34" charset="-128"/>
            </a:endParaRPr>
          </a:p>
          <a:p>
            <a:pPr eaLnBrk="1" hangingPunct="1">
              <a:lnSpc>
                <a:spcPct val="90000"/>
              </a:lnSpc>
            </a:pPr>
            <a:r>
              <a:rPr lang="en-US" smtClean="0">
                <a:ea typeface="ＭＳ Ｐゴシック" pitchFamily="34" charset="-128"/>
              </a:rPr>
              <a:t>Devotion to Quality</a:t>
            </a:r>
          </a:p>
          <a:p>
            <a:pPr lvl="1" eaLnBrk="1" hangingPunct="1">
              <a:lnSpc>
                <a:spcPct val="90000"/>
              </a:lnSpc>
            </a:pPr>
            <a:r>
              <a:rPr lang="en-US" smtClean="0">
                <a:ea typeface="ＭＳ Ｐゴシック" pitchFamily="34" charset="-128"/>
              </a:rPr>
              <a:t>Total Quality Management is not only the product, but also very aspect of the customer relationship</a:t>
            </a:r>
          </a:p>
          <a:p>
            <a:pPr lvl="1" eaLnBrk="1" hangingPunct="1">
              <a:lnSpc>
                <a:spcPct val="90000"/>
              </a:lnSpc>
            </a:pPr>
            <a:r>
              <a:rPr lang="en-US" smtClean="0">
                <a:ea typeface="ＭＳ Ｐゴシック" pitchFamily="34" charset="-128"/>
              </a:rPr>
              <a:t>See the World from a Customer</a:t>
            </a:r>
            <a:r>
              <a:rPr lang="ja-JP" altLang="en-US" smtClean="0">
                <a:ea typeface="ＭＳ Ｐゴシック" pitchFamily="34" charset="-128"/>
              </a:rPr>
              <a:t>’</a:t>
            </a:r>
            <a:r>
              <a:rPr lang="en-US" altLang="ja-JP" smtClean="0">
                <a:ea typeface="ＭＳ Ｐゴシック" pitchFamily="34" charset="-128"/>
              </a:rPr>
              <a:t>s View</a:t>
            </a:r>
            <a:endParaRPr lang="en-US" smtClean="0">
              <a:ea typeface="ＭＳ Ｐゴシック" pitchFamily="34" charset="-128"/>
            </a:endParaRP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9" name="Date Placeholder 3"/>
          <p:cNvSpPr>
            <a:spLocks noGrp="1"/>
          </p:cNvSpPr>
          <p:nvPr>
            <p:ph type="dt" sz="quarter" idx="10"/>
          </p:nvPr>
        </p:nvSpPr>
        <p:spPr/>
        <p:txBody>
          <a:bodyPr/>
          <a:lstStyle/>
          <a:p>
            <a:pPr>
              <a:defRPr/>
            </a:pPr>
            <a:r>
              <a:rPr lang="en-US"/>
              <a:t>Marketing/Sales Plan</a:t>
            </a:r>
          </a:p>
        </p:txBody>
      </p:sp>
      <p:sp>
        <p:nvSpPr>
          <p:cNvPr id="30723" name="Rectangle 2"/>
          <p:cNvSpPr>
            <a:spLocks noGrp="1" noChangeArrowheads="1"/>
          </p:cNvSpPr>
          <p:nvPr>
            <p:ph type="title"/>
          </p:nvPr>
        </p:nvSpPr>
        <p:spPr/>
        <p:txBody>
          <a:bodyPr/>
          <a:lstStyle/>
          <a:p>
            <a:pPr eaLnBrk="1" hangingPunct="1"/>
            <a:r>
              <a:rPr lang="en-US" smtClean="0">
                <a:ea typeface="ＭＳ Ｐゴシック" pitchFamily="34" charset="-128"/>
              </a:rPr>
              <a:t>Marketing Strategies</a:t>
            </a:r>
          </a:p>
        </p:txBody>
      </p:sp>
      <p:sp>
        <p:nvSpPr>
          <p:cNvPr id="30724" name="Rectangle 3"/>
          <p:cNvSpPr>
            <a:spLocks noGrp="1" noChangeArrowheads="1"/>
          </p:cNvSpPr>
          <p:nvPr>
            <p:ph type="body" idx="1"/>
          </p:nvPr>
        </p:nvSpPr>
        <p:spPr>
          <a:xfrm>
            <a:off x="609600" y="990600"/>
            <a:ext cx="10972800" cy="3352800"/>
          </a:xfrm>
        </p:spPr>
        <p:txBody>
          <a:bodyPr/>
          <a:lstStyle/>
          <a:p>
            <a:pPr eaLnBrk="1" hangingPunct="1">
              <a:buFontTx/>
              <a:buNone/>
            </a:pPr>
            <a:endParaRPr lang="en-US" smtClean="0">
              <a:ea typeface="ＭＳ Ｐゴシック" pitchFamily="34" charset="-128"/>
            </a:endParaRPr>
          </a:p>
          <a:p>
            <a:pPr eaLnBrk="1" hangingPunct="1"/>
            <a:r>
              <a:rPr lang="en-US" smtClean="0">
                <a:ea typeface="ＭＳ Ｐゴシック" pitchFamily="34" charset="-128"/>
              </a:rPr>
              <a:t>Attention to Convenience</a:t>
            </a:r>
          </a:p>
          <a:p>
            <a:pPr lvl="1" eaLnBrk="1" hangingPunct="1"/>
            <a:r>
              <a:rPr lang="en-US" smtClean="0">
                <a:ea typeface="ＭＳ Ｐゴシック" pitchFamily="34" charset="-128"/>
              </a:rPr>
              <a:t>Creating Convenience Attracts and Retains Customers</a:t>
            </a:r>
          </a:p>
        </p:txBody>
      </p:sp>
      <p:sp>
        <p:nvSpPr>
          <p:cNvPr id="30726" name="Text Box 6"/>
          <p:cNvSpPr txBox="1">
            <a:spLocks noChangeArrowheads="1"/>
          </p:cNvSpPr>
          <p:nvPr/>
        </p:nvSpPr>
        <p:spPr bwMode="auto">
          <a:xfrm>
            <a:off x="2667000" y="3810001"/>
            <a:ext cx="1056700" cy="369332"/>
          </a:xfrm>
          <a:prstGeom prst="rect">
            <a:avLst/>
          </a:prstGeom>
          <a:noFill/>
          <a:ln w="9525">
            <a:noFill/>
            <a:miter lim="800000"/>
            <a:headEnd/>
            <a:tailEnd/>
          </a:ln>
        </p:spPr>
        <p:txBody>
          <a:bodyPr wrap="none">
            <a:spAutoFit/>
          </a:bodyPr>
          <a:lstStyle/>
          <a:p>
            <a:r>
              <a:rPr lang="en-US"/>
              <a:t>Location</a:t>
            </a:r>
          </a:p>
        </p:txBody>
      </p:sp>
      <p:sp>
        <p:nvSpPr>
          <p:cNvPr id="30727" name="Text Box 7"/>
          <p:cNvSpPr txBox="1">
            <a:spLocks noChangeArrowheads="1"/>
          </p:cNvSpPr>
          <p:nvPr/>
        </p:nvSpPr>
        <p:spPr bwMode="auto">
          <a:xfrm>
            <a:off x="1930400" y="4953001"/>
            <a:ext cx="1800493" cy="369332"/>
          </a:xfrm>
          <a:prstGeom prst="rect">
            <a:avLst/>
          </a:prstGeom>
          <a:noFill/>
          <a:ln w="9525">
            <a:noFill/>
            <a:miter lim="800000"/>
            <a:headEnd/>
            <a:tailEnd/>
          </a:ln>
        </p:spPr>
        <p:txBody>
          <a:bodyPr wrap="none">
            <a:spAutoFit/>
          </a:bodyPr>
          <a:lstStyle/>
          <a:p>
            <a:r>
              <a:rPr lang="en-US"/>
              <a:t>Business Hours</a:t>
            </a:r>
          </a:p>
        </p:txBody>
      </p:sp>
      <p:sp>
        <p:nvSpPr>
          <p:cNvPr id="30728" name="Text Box 8"/>
          <p:cNvSpPr txBox="1">
            <a:spLocks noChangeArrowheads="1"/>
          </p:cNvSpPr>
          <p:nvPr/>
        </p:nvSpPr>
        <p:spPr bwMode="auto">
          <a:xfrm>
            <a:off x="8331200" y="4953001"/>
            <a:ext cx="1018227" cy="369332"/>
          </a:xfrm>
          <a:prstGeom prst="rect">
            <a:avLst/>
          </a:prstGeom>
          <a:noFill/>
          <a:ln w="9525">
            <a:noFill/>
            <a:miter lim="800000"/>
            <a:headEnd/>
            <a:tailEnd/>
          </a:ln>
        </p:spPr>
        <p:txBody>
          <a:bodyPr wrap="none">
            <a:spAutoFit/>
          </a:bodyPr>
          <a:lstStyle/>
          <a:p>
            <a:r>
              <a:rPr lang="en-US"/>
              <a:t>Delivery</a:t>
            </a:r>
          </a:p>
        </p:txBody>
      </p:sp>
      <p:sp>
        <p:nvSpPr>
          <p:cNvPr id="30729" name="Text Box 9"/>
          <p:cNvSpPr txBox="1">
            <a:spLocks noChangeArrowheads="1"/>
          </p:cNvSpPr>
          <p:nvPr/>
        </p:nvSpPr>
        <p:spPr bwMode="auto">
          <a:xfrm>
            <a:off x="8229600" y="3810001"/>
            <a:ext cx="1847685" cy="369332"/>
          </a:xfrm>
          <a:prstGeom prst="rect">
            <a:avLst/>
          </a:prstGeom>
          <a:noFill/>
          <a:ln w="9525">
            <a:noFill/>
            <a:miter lim="800000"/>
            <a:headEnd/>
            <a:tailEnd/>
          </a:ln>
        </p:spPr>
        <p:txBody>
          <a:bodyPr wrap="none">
            <a:spAutoFit/>
          </a:bodyPr>
          <a:lstStyle/>
          <a:p>
            <a:r>
              <a:rPr lang="en-US"/>
              <a:t>Purchase Terms</a:t>
            </a: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31747" name="Rectangle 2"/>
          <p:cNvSpPr>
            <a:spLocks noGrp="1" noChangeArrowheads="1"/>
          </p:cNvSpPr>
          <p:nvPr>
            <p:ph type="title"/>
          </p:nvPr>
        </p:nvSpPr>
        <p:spPr/>
        <p:txBody>
          <a:bodyPr/>
          <a:lstStyle/>
          <a:p>
            <a:pPr eaLnBrk="1" hangingPunct="1"/>
            <a:r>
              <a:rPr lang="en-US" smtClean="0">
                <a:ea typeface="ＭＳ Ｐゴシック" pitchFamily="34" charset="-128"/>
              </a:rPr>
              <a:t>Marketing Strategies</a:t>
            </a:r>
          </a:p>
        </p:txBody>
      </p:sp>
      <p:sp>
        <p:nvSpPr>
          <p:cNvPr id="31748" name="Rectangle 3"/>
          <p:cNvSpPr>
            <a:spLocks noGrp="1" noChangeArrowheads="1"/>
          </p:cNvSpPr>
          <p:nvPr>
            <p:ph type="body" idx="1"/>
          </p:nvPr>
        </p:nvSpPr>
        <p:spPr>
          <a:xfrm>
            <a:off x="609600" y="1447800"/>
            <a:ext cx="6705600" cy="3352800"/>
          </a:xfrm>
        </p:spPr>
        <p:txBody>
          <a:bodyPr/>
          <a:lstStyle/>
          <a:p>
            <a:pPr eaLnBrk="1" hangingPunct="1">
              <a:buFontTx/>
              <a:buNone/>
            </a:pPr>
            <a:endParaRPr lang="en-US" smtClean="0">
              <a:ea typeface="ＭＳ Ｐゴシック" pitchFamily="34" charset="-128"/>
            </a:endParaRPr>
          </a:p>
          <a:p>
            <a:pPr eaLnBrk="1" hangingPunct="1"/>
            <a:r>
              <a:rPr lang="en-US" smtClean="0">
                <a:ea typeface="ＭＳ Ｐゴシック" pitchFamily="34" charset="-128"/>
              </a:rPr>
              <a:t>Constantly Innovate</a:t>
            </a:r>
          </a:p>
          <a:p>
            <a:pPr lvl="1" eaLnBrk="1" hangingPunct="1"/>
            <a:r>
              <a:rPr lang="en-US" smtClean="0">
                <a:ea typeface="ＭＳ Ｐゴシック" pitchFamily="34" charset="-128"/>
              </a:rPr>
              <a:t>Markets change and so Must You</a:t>
            </a:r>
          </a:p>
          <a:p>
            <a:pPr lvl="1" eaLnBrk="1" hangingPunct="1"/>
            <a:r>
              <a:rPr lang="en-US" smtClean="0">
                <a:ea typeface="ＭＳ Ｐゴシック" pitchFamily="34" charset="-128"/>
              </a:rPr>
              <a:t>Small Business has an Advantage</a:t>
            </a:r>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p:txBody>
          <a:bodyPr/>
          <a:lstStyle/>
          <a:p>
            <a:pPr>
              <a:defRPr/>
            </a:pPr>
            <a:r>
              <a:rPr lang="en-US"/>
              <a:t>Marketing/Sales Plan</a:t>
            </a:r>
          </a:p>
        </p:txBody>
      </p:sp>
      <p:sp>
        <p:nvSpPr>
          <p:cNvPr id="32771" name="Rectangle 2"/>
          <p:cNvSpPr>
            <a:spLocks noGrp="1" noChangeArrowheads="1"/>
          </p:cNvSpPr>
          <p:nvPr>
            <p:ph type="title"/>
          </p:nvPr>
        </p:nvSpPr>
        <p:spPr/>
        <p:txBody>
          <a:bodyPr/>
          <a:lstStyle/>
          <a:p>
            <a:pPr eaLnBrk="1" hangingPunct="1"/>
            <a:r>
              <a:rPr lang="en-US" smtClean="0">
                <a:ea typeface="ＭＳ Ｐゴシック" pitchFamily="34" charset="-128"/>
              </a:rPr>
              <a:t>Marketing Strategies</a:t>
            </a:r>
          </a:p>
        </p:txBody>
      </p:sp>
      <p:sp>
        <p:nvSpPr>
          <p:cNvPr id="32772" name="Rectangle 3"/>
          <p:cNvSpPr>
            <a:spLocks noGrp="1" noChangeArrowheads="1"/>
          </p:cNvSpPr>
          <p:nvPr>
            <p:ph type="body" idx="1"/>
          </p:nvPr>
        </p:nvSpPr>
        <p:spPr>
          <a:xfrm>
            <a:off x="406400" y="1447800"/>
            <a:ext cx="8229600" cy="3352800"/>
          </a:xfrm>
        </p:spPr>
        <p:txBody>
          <a:bodyPr/>
          <a:lstStyle/>
          <a:p>
            <a:pPr eaLnBrk="1" hangingPunct="1">
              <a:buFontTx/>
              <a:buNone/>
            </a:pPr>
            <a:endParaRPr lang="en-US" smtClean="0">
              <a:ea typeface="ＭＳ Ｐゴシック" pitchFamily="34" charset="-128"/>
            </a:endParaRPr>
          </a:p>
          <a:p>
            <a:pPr eaLnBrk="1" hangingPunct="1"/>
            <a:r>
              <a:rPr lang="en-US" smtClean="0">
                <a:ea typeface="ＭＳ Ｐゴシック" pitchFamily="34" charset="-128"/>
              </a:rPr>
              <a:t>Emphasize Speed</a:t>
            </a:r>
          </a:p>
          <a:p>
            <a:pPr lvl="1" eaLnBrk="1" hangingPunct="1"/>
            <a:r>
              <a:rPr lang="en-US" smtClean="0">
                <a:ea typeface="ＭＳ Ｐゴシック" pitchFamily="34" charset="-128"/>
              </a:rPr>
              <a:t>Immediate gratification</a:t>
            </a:r>
          </a:p>
          <a:p>
            <a:pPr lvl="1" eaLnBrk="1" hangingPunct="1">
              <a:buFontTx/>
              <a:buNone/>
            </a:pPr>
            <a:r>
              <a:rPr lang="en-US" smtClean="0">
                <a:ea typeface="ＭＳ Ｐゴシック" pitchFamily="34" charset="-128"/>
              </a:rPr>
              <a:t>  = increased sales</a:t>
            </a: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5" name="Date Placeholder 3"/>
          <p:cNvSpPr>
            <a:spLocks noGrp="1"/>
          </p:cNvSpPr>
          <p:nvPr>
            <p:ph type="dt" sz="quarter" idx="10"/>
          </p:nvPr>
        </p:nvSpPr>
        <p:spPr>
          <a:xfrm>
            <a:off x="609600" y="6245225"/>
            <a:ext cx="5994400" cy="476250"/>
          </a:xfrm>
        </p:spPr>
        <p:txBody>
          <a:bodyPr/>
          <a:lstStyle/>
          <a:p>
            <a:pPr>
              <a:defRPr/>
            </a:pPr>
            <a:r>
              <a:rPr lang="en-US" dirty="0" smtClean="0">
                <a:solidFill>
                  <a:srgbClr val="3366FF"/>
                </a:solidFill>
              </a:rPr>
              <a:t>End of Marketing</a:t>
            </a:r>
            <a:r>
              <a:rPr lang="en-US" dirty="0">
                <a:solidFill>
                  <a:srgbClr val="3366FF"/>
                </a:solidFill>
              </a:rPr>
              <a:t>/Sales </a:t>
            </a:r>
            <a:r>
              <a:rPr lang="en-US" dirty="0" smtClean="0">
                <a:solidFill>
                  <a:srgbClr val="3366FF"/>
                </a:solidFill>
              </a:rPr>
              <a:t>Plan Presentation</a:t>
            </a:r>
            <a:endParaRPr lang="en-US" dirty="0">
              <a:solidFill>
                <a:srgbClr val="3366FF"/>
              </a:solidFill>
            </a:endParaRPr>
          </a:p>
        </p:txBody>
      </p:sp>
      <p:sp>
        <p:nvSpPr>
          <p:cNvPr id="33795" name="Rectangle 2"/>
          <p:cNvSpPr>
            <a:spLocks noGrp="1" noChangeArrowheads="1"/>
          </p:cNvSpPr>
          <p:nvPr>
            <p:ph type="title"/>
          </p:nvPr>
        </p:nvSpPr>
        <p:spPr/>
        <p:txBody>
          <a:bodyPr/>
          <a:lstStyle/>
          <a:p>
            <a:pPr eaLnBrk="1" hangingPunct="1"/>
            <a:r>
              <a:rPr lang="en-US" smtClean="0">
                <a:ea typeface="ＭＳ Ｐゴシック" pitchFamily="34" charset="-128"/>
              </a:rPr>
              <a:t>Marketing Plan</a:t>
            </a:r>
          </a:p>
        </p:txBody>
      </p:sp>
      <p:sp>
        <p:nvSpPr>
          <p:cNvPr id="33796" name="Rectangle 3"/>
          <p:cNvSpPr>
            <a:spLocks noGrp="1" noChangeArrowheads="1"/>
          </p:cNvSpPr>
          <p:nvPr>
            <p:ph type="body" idx="1"/>
          </p:nvPr>
        </p:nvSpPr>
        <p:spPr>
          <a:xfrm>
            <a:off x="609600" y="1189038"/>
            <a:ext cx="7518400" cy="4525962"/>
          </a:xfrm>
        </p:spPr>
        <p:txBody>
          <a:bodyPr/>
          <a:lstStyle/>
          <a:p>
            <a:pPr eaLnBrk="1" hangingPunct="1">
              <a:lnSpc>
                <a:spcPct val="80000"/>
              </a:lnSpc>
              <a:buFontTx/>
              <a:buNone/>
            </a:pPr>
            <a:endParaRPr lang="en-US" sz="2800" smtClean="0">
              <a:ea typeface="ＭＳ Ｐゴシック" pitchFamily="34" charset="-128"/>
            </a:endParaRPr>
          </a:p>
          <a:p>
            <a:pPr eaLnBrk="1" hangingPunct="1">
              <a:lnSpc>
                <a:spcPct val="80000"/>
              </a:lnSpc>
            </a:pPr>
            <a:r>
              <a:rPr lang="en-US" sz="2800" smtClean="0">
                <a:ea typeface="ＭＳ Ｐゴシック" pitchFamily="34" charset="-128"/>
              </a:rPr>
              <a:t>Promotion Section</a:t>
            </a:r>
          </a:p>
          <a:p>
            <a:pPr lvl="1" eaLnBrk="1" hangingPunct="1">
              <a:lnSpc>
                <a:spcPct val="80000"/>
              </a:lnSpc>
            </a:pPr>
            <a:r>
              <a:rPr lang="en-US" sz="2400" smtClean="0">
                <a:ea typeface="ＭＳ Ｐゴシック" pitchFamily="34" charset="-128"/>
              </a:rPr>
              <a:t>Plan to communicate your product and business information to the target market</a:t>
            </a:r>
          </a:p>
          <a:p>
            <a:pPr eaLnBrk="1" hangingPunct="1">
              <a:lnSpc>
                <a:spcPct val="80000"/>
              </a:lnSpc>
            </a:pPr>
            <a:r>
              <a:rPr lang="en-US" sz="2800" smtClean="0">
                <a:ea typeface="ＭＳ Ｐゴシック" pitchFamily="34" charset="-128"/>
              </a:rPr>
              <a:t>Sales Section</a:t>
            </a:r>
          </a:p>
          <a:p>
            <a:pPr lvl="1" eaLnBrk="1" hangingPunct="1">
              <a:lnSpc>
                <a:spcPct val="80000"/>
              </a:lnSpc>
            </a:pPr>
            <a:r>
              <a:rPr lang="en-US" sz="2400" smtClean="0">
                <a:ea typeface="ＭＳ Ｐゴシック" pitchFamily="34" charset="-128"/>
              </a:rPr>
              <a:t>Mechanics of the sales transaction</a:t>
            </a:r>
          </a:p>
          <a:p>
            <a:pPr eaLnBrk="1" hangingPunct="1">
              <a:lnSpc>
                <a:spcPct val="80000"/>
              </a:lnSpc>
            </a:pPr>
            <a:r>
              <a:rPr lang="en-US" sz="2800" smtClean="0">
                <a:ea typeface="ＭＳ Ｐゴシック" pitchFamily="34" charset="-128"/>
              </a:rPr>
              <a:t>Distribution Section</a:t>
            </a:r>
          </a:p>
          <a:p>
            <a:pPr lvl="1" eaLnBrk="1" hangingPunct="1">
              <a:lnSpc>
                <a:spcPct val="80000"/>
              </a:lnSpc>
            </a:pPr>
            <a:r>
              <a:rPr lang="en-US" sz="2400" smtClean="0">
                <a:ea typeface="ＭＳ Ｐゴシック" pitchFamily="34" charset="-128"/>
              </a:rPr>
              <a:t>Decisions regarding product delivery to customers</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endParaRPr lang="en-US" sz="4800" dirty="0" smtClean="0"/>
          </a:p>
          <a:p>
            <a:pPr marL="0" indent="0" algn="ctr">
              <a:buNone/>
            </a:pPr>
            <a:r>
              <a:rPr lang="en-US" sz="4800" dirty="0" smtClean="0"/>
              <a:t>Selling Your Product or Service </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November 5, 2017</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6</a:t>
            </a:fld>
            <a:endParaRPr lang="en-US" altLang="en-US" dirty="0"/>
          </a:p>
        </p:txBody>
      </p:sp>
    </p:spTree>
    <p:extLst>
      <p:ext uri="{BB962C8B-B14F-4D97-AF65-F5344CB8AC3E}">
        <p14:creationId xmlns="" xmlns:p14="http://schemas.microsoft.com/office/powerpoint/2010/main" val="37240200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Selling Lemons</a:t>
            </a:r>
          </a:p>
          <a:p>
            <a:pPr>
              <a:buFont typeface="Wingdings" pitchFamily="2" charset="2"/>
              <a:buChar char="§"/>
            </a:pPr>
            <a:r>
              <a:rPr lang="en-US" sz="2000" dirty="0" smtClean="0"/>
              <a:t>Do Lemon Exercise:     </a:t>
            </a:r>
          </a:p>
          <a:p>
            <a:pPr lvl="1">
              <a:buFont typeface="Wingdings" pitchFamily="2" charset="2"/>
              <a:buChar char="§"/>
            </a:pPr>
            <a:r>
              <a:rPr lang="en-US" sz="1600" b="1" dirty="0" smtClean="0"/>
              <a:t>NAME YOUR COMPANY</a:t>
            </a:r>
          </a:p>
          <a:p>
            <a:pPr lvl="1">
              <a:buFont typeface="Wingdings" pitchFamily="2" charset="2"/>
              <a:buChar char="§"/>
            </a:pPr>
            <a:r>
              <a:rPr lang="en-US" sz="1600" b="1" dirty="0" smtClean="0"/>
              <a:t>COME UP WITH YOUR SALES PITCH FOR YOUR LEMONS AS PRESENTED TO A FOOD STORE BUYER.</a:t>
            </a:r>
          </a:p>
          <a:p>
            <a:pPr>
              <a:buFont typeface="Wingdings" pitchFamily="2" charset="2"/>
              <a:buChar char="§"/>
            </a:pPr>
            <a:r>
              <a:rPr lang="en-US" sz="2000" dirty="0" smtClean="0"/>
              <a:t>Discuss how niche relates to value.  </a:t>
            </a:r>
          </a:p>
          <a:p>
            <a:pPr>
              <a:buFont typeface="Wingdings" pitchFamily="2" charset="2"/>
              <a:buChar char="§"/>
            </a:pPr>
            <a:r>
              <a:rPr lang="en-US" sz="2000" dirty="0" smtClean="0"/>
              <a:t>What niche does your business idea serve</a:t>
            </a:r>
          </a:p>
          <a:p>
            <a:pPr marL="0" indent="0">
              <a:buNone/>
            </a:pPr>
            <a:endParaRPr lang="en-US" sz="1800" b="1" dirty="0"/>
          </a:p>
          <a:p>
            <a:pPr marL="0" indent="0">
              <a:buNone/>
            </a:pPr>
            <a:endParaRPr lang="en-US" sz="1800" dirty="0" smtClean="0"/>
          </a:p>
          <a:p>
            <a:pPr marL="0" indent="0">
              <a:buNone/>
            </a:pPr>
            <a:endParaRPr lang="en-US" sz="1800" b="1" dirty="0"/>
          </a:p>
        </p:txBody>
      </p:sp>
      <p:sp>
        <p:nvSpPr>
          <p:cNvPr id="4" name="Title 3"/>
          <p:cNvSpPr>
            <a:spLocks noGrp="1"/>
          </p:cNvSpPr>
          <p:nvPr>
            <p:ph type="title"/>
          </p:nvPr>
        </p:nvSpPr>
        <p:spPr/>
        <p:txBody>
          <a:bodyPr/>
          <a:lstStyle/>
          <a:p>
            <a:r>
              <a:rPr lang="en-US" dirty="0" smtClean="0"/>
              <a:t>AREC 213 Lecture 12</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a:buNone/>
            </a:pPr>
            <a:r>
              <a:rPr lang="en-US" b="1" dirty="0" smtClean="0"/>
              <a:t>Possible answers:</a:t>
            </a:r>
          </a:p>
          <a:p>
            <a:r>
              <a:rPr lang="en-US" sz="2000" dirty="0" smtClean="0"/>
              <a:t>Not all lemons are the same</a:t>
            </a:r>
          </a:p>
          <a:p>
            <a:r>
              <a:rPr lang="en-US" sz="2000" dirty="0" smtClean="0"/>
              <a:t>Value is determined by customer perception</a:t>
            </a:r>
          </a:p>
          <a:p>
            <a:r>
              <a:rPr lang="en-US" sz="2000" dirty="0" smtClean="0"/>
              <a:t>How you describe your idea (niche) determines customer value</a:t>
            </a:r>
          </a:p>
          <a:p>
            <a:r>
              <a:rPr lang="en-US" sz="2000" dirty="0" smtClean="0"/>
              <a:t>The point of the Lemons exercise is to point out that you can be selling the same thing as the guy next to you but it all depends on how you niche your product, service, or idea.  With the lemons it usually comes down to organic or not, local or not, taste, uses, name, footprint, etc. </a:t>
            </a:r>
          </a:p>
          <a:p>
            <a:pPr marL="0" indent="0">
              <a:buNone/>
            </a:pPr>
            <a:endParaRPr lang="en-US" sz="1800" dirty="0"/>
          </a:p>
          <a:p>
            <a:pPr marL="0" indent="0">
              <a:buNone/>
            </a:pPr>
            <a:endParaRPr lang="en-US" sz="1800" b="1" dirty="0"/>
          </a:p>
        </p:txBody>
      </p:sp>
      <p:sp>
        <p:nvSpPr>
          <p:cNvPr id="4" name="Title 3"/>
          <p:cNvSpPr>
            <a:spLocks noGrp="1"/>
          </p:cNvSpPr>
          <p:nvPr>
            <p:ph type="title"/>
          </p:nvPr>
        </p:nvSpPr>
        <p:spPr/>
        <p:txBody>
          <a:bodyPr/>
          <a:lstStyle/>
          <a:p>
            <a:r>
              <a:rPr lang="en-US" dirty="0" smtClean="0"/>
              <a:t>AREC 213 Lecture 12</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spTree>
    <p:extLst>
      <p:ext uri="{BB962C8B-B14F-4D97-AF65-F5344CB8AC3E}">
        <p14:creationId xmlns="" xmlns:p14="http://schemas.microsoft.com/office/powerpoint/2010/main" val="90485830"/>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9525" cap="flat" cmpd="sng" algn="ctr">
          <a:solidFill>
            <a:srgbClr val="FFFFFF"/>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1452</TotalTime>
  <Words>2202</Words>
  <Application>Microsoft Office PowerPoint</Application>
  <PresentationFormat>Custom</PresentationFormat>
  <Paragraphs>566</Paragraphs>
  <Slides>67</Slides>
  <Notes>52</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OSU_Template</vt:lpstr>
      <vt:lpstr>Slide 0</vt:lpstr>
      <vt:lpstr>Slide 1</vt:lpstr>
      <vt:lpstr>AREC 213 Lecture 12</vt:lpstr>
      <vt:lpstr>AREC 213 Lecture 12</vt:lpstr>
      <vt:lpstr>AREC 213 Lecture 12</vt:lpstr>
      <vt:lpstr>AREC 213 Lecture 12</vt:lpstr>
      <vt:lpstr>Slide 6</vt:lpstr>
      <vt:lpstr>AREC 213 Lecture 12</vt:lpstr>
      <vt:lpstr>AREC 213 Lecture 12</vt:lpstr>
      <vt:lpstr>AREC 213 Lecture 12</vt:lpstr>
      <vt:lpstr>AREC 213 Lecture 12</vt:lpstr>
      <vt:lpstr>D. C. V. B. The secret formula! </vt:lpstr>
      <vt:lpstr>DISADVANTAGE</vt:lpstr>
      <vt:lpstr>CONSEQUENCE</vt:lpstr>
      <vt:lpstr>VALUE AND BENEFIT</vt:lpstr>
      <vt:lpstr>Problem and Solution</vt:lpstr>
      <vt:lpstr>   Why Do Customers Stop Being Customers?</vt:lpstr>
      <vt:lpstr>         Forbidden Phrases</vt:lpstr>
      <vt:lpstr>Keeping Your Customers</vt:lpstr>
      <vt:lpstr>Handling Complaints</vt:lpstr>
      <vt:lpstr>Customer Service Tips</vt:lpstr>
      <vt:lpstr>The 7 Steps To A Sale</vt:lpstr>
      <vt:lpstr>Developing Excellent Sales Skills</vt:lpstr>
      <vt:lpstr>Conducting the Sales Call </vt:lpstr>
      <vt:lpstr>Tips for Successful Selling</vt:lpstr>
      <vt:lpstr>After Sales Call Follow Up</vt:lpstr>
      <vt:lpstr>Objections-Your Best Friend</vt:lpstr>
      <vt:lpstr>Objection Handling Techniques </vt:lpstr>
      <vt:lpstr>Objection Handling Techniques</vt:lpstr>
      <vt:lpstr>Slide 29</vt:lpstr>
      <vt:lpstr>Slide 30</vt:lpstr>
      <vt:lpstr>Slide 31</vt:lpstr>
      <vt:lpstr>Slide 32</vt:lpstr>
      <vt:lpstr>Slide 33</vt:lpstr>
      <vt:lpstr>Slide 34</vt:lpstr>
      <vt:lpstr>The Four Most Common Sales Mistakes</vt:lpstr>
      <vt:lpstr>Marketing &amp; Sales Plan</vt:lpstr>
      <vt:lpstr>Marketing Plan</vt:lpstr>
      <vt:lpstr>Promotion</vt:lpstr>
      <vt:lpstr>Business Cards</vt:lpstr>
      <vt:lpstr>Advertising</vt:lpstr>
      <vt:lpstr>Advertising</vt:lpstr>
      <vt:lpstr>Signage</vt:lpstr>
      <vt:lpstr>Flyer/Inserts</vt:lpstr>
      <vt:lpstr>Direct Mail</vt:lpstr>
      <vt:lpstr>Internet</vt:lpstr>
      <vt:lpstr>Telemarketing</vt:lpstr>
      <vt:lpstr>Trade Shows</vt:lpstr>
      <vt:lpstr>Public Relations</vt:lpstr>
      <vt:lpstr>Sales Promotion</vt:lpstr>
      <vt:lpstr>Networking</vt:lpstr>
      <vt:lpstr>Specialty Items</vt:lpstr>
      <vt:lpstr>Integrated Marketing</vt:lpstr>
      <vt:lpstr>Marketing Plan</vt:lpstr>
      <vt:lpstr>Sales Decisions</vt:lpstr>
      <vt:lpstr>Distribution Decisions</vt:lpstr>
      <vt:lpstr>Costly Marketing Mistakes</vt:lpstr>
      <vt:lpstr>Marketing Strategies</vt:lpstr>
      <vt:lpstr>Marketing Strategies</vt:lpstr>
      <vt:lpstr>Marketing Strategies</vt:lpstr>
      <vt:lpstr>Marketing Strategies</vt:lpstr>
      <vt:lpstr>Marketing Strategies</vt:lpstr>
      <vt:lpstr>Marketing Strategies</vt:lpstr>
      <vt:lpstr>Marketing Strategies</vt:lpstr>
      <vt:lpstr>Marketing Strategies</vt:lpstr>
      <vt:lpstr>Marketing Strategies</vt:lpstr>
      <vt:lpstr>Marketing Plan</vt:lpstr>
    </vt:vector>
  </TitlesOfParts>
  <Company>Oregon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david</cp:lastModifiedBy>
  <cp:revision>295</cp:revision>
  <cp:lastPrinted>2015-06-15T21:41:48Z</cp:lastPrinted>
  <dcterms:created xsi:type="dcterms:W3CDTF">2015-04-25T20:13:14Z</dcterms:created>
  <dcterms:modified xsi:type="dcterms:W3CDTF">2017-11-05T21:11:50Z</dcterms:modified>
</cp:coreProperties>
</file>