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emf" ContentType="image/x-emf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86" r:id="rId2"/>
    <p:sldId id="519" r:id="rId3"/>
    <p:sldId id="524" r:id="rId4"/>
    <p:sldId id="528" r:id="rId5"/>
    <p:sldId id="529" r:id="rId6"/>
    <p:sldId id="530" r:id="rId7"/>
    <p:sldId id="531" r:id="rId8"/>
    <p:sldId id="532" r:id="rId9"/>
    <p:sldId id="525" r:id="rId10"/>
    <p:sldId id="533" r:id="rId11"/>
    <p:sldId id="534" r:id="rId12"/>
    <p:sldId id="535" r:id="rId13"/>
    <p:sldId id="536" r:id="rId14"/>
    <p:sldId id="537" r:id="rId15"/>
    <p:sldId id="538" r:id="rId16"/>
    <p:sldId id="539" r:id="rId17"/>
    <p:sldId id="540" r:id="rId18"/>
  </p:sldIdLst>
  <p:sldSz cx="12192000" cy="6858000"/>
  <p:notesSz cx="7010400" cy="92964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Palatino"/>
        <a:ea typeface="MS PGothic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Palatino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Palatino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Palatino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Palatino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Palatino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Palatino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Palatino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Palatino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91" autoAdjust="0"/>
    <p:restoredTop sz="77061" autoAdjust="0"/>
  </p:normalViewPr>
  <p:slideViewPr>
    <p:cSldViewPr snapToGrid="0" snapToObjects="1">
      <p:cViewPr varScale="1">
        <p:scale>
          <a:sx n="55" d="100"/>
          <a:sy n="55" d="100"/>
        </p:scale>
        <p:origin x="-112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882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A38BCD2C-452B-4257-84E8-438A88AA7A18}" type="datetimeFigureOut">
              <a:rPr lang="en-US" altLang="en-US"/>
              <a:pPr>
                <a:defRPr/>
              </a:pPr>
              <a:t>11/4/2017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29D1E66-5FCE-45E8-933C-BCE9D672EA8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xmlns="" val="13793042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DE9659B8-025A-484A-A951-B1F411373DA5}" type="datetimeFigureOut">
              <a:rPr lang="en-US" altLang="en-US"/>
              <a:pPr>
                <a:defRPr/>
              </a:pPr>
              <a:t>11/4/2017</a:t>
            </a:fld>
            <a:endParaRPr lang="en-US" alt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88334D40-2BDF-4E8D-9462-42D9DAE5708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xmlns="" val="9674352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334D40-2BDF-4E8D-9462-42D9DAE5708F}" type="slidenum">
              <a:rPr lang="en-US" altLang="en-US" smtClean="0"/>
              <a:pPr>
                <a:defRPr/>
              </a:pPr>
              <a:t>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xmlns="" val="20786085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E2414C-9BE4-4FB1-8AF6-AD36F78A22FF}" type="slidenum">
              <a:rPr lang="en-US"/>
              <a:pPr/>
              <a:t>11</a:t>
            </a:fld>
            <a:endParaRPr lang="en-US"/>
          </a:p>
        </p:txBody>
      </p:sp>
      <p:sp>
        <p:nvSpPr>
          <p:cNvPr id="3174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96AAD0-A022-4215-AAEF-34BA307ED3C6}" type="slidenum">
              <a:rPr lang="en-US"/>
              <a:pPr/>
              <a:t>12</a:t>
            </a:fld>
            <a:endParaRPr lang="en-US"/>
          </a:p>
        </p:txBody>
      </p:sp>
      <p:sp>
        <p:nvSpPr>
          <p:cNvPr id="3379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03B181-379D-45F7-9A23-393FD14C394B}" type="slidenum">
              <a:rPr lang="en-US"/>
              <a:pPr/>
              <a:t>13</a:t>
            </a:fld>
            <a:endParaRPr lang="en-US"/>
          </a:p>
        </p:txBody>
      </p:sp>
      <p:sp>
        <p:nvSpPr>
          <p:cNvPr id="3584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EA4FA2-DDB8-415F-B6B6-B5C8DAC55249}" type="slidenum">
              <a:rPr lang="en-US"/>
              <a:pPr/>
              <a:t>14</a:t>
            </a:fld>
            <a:endParaRPr lang="en-US"/>
          </a:p>
        </p:txBody>
      </p:sp>
      <p:sp>
        <p:nvSpPr>
          <p:cNvPr id="3789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23102A-620F-410B-BAB6-8FB092324B24}" type="slidenum">
              <a:rPr lang="en-US"/>
              <a:pPr/>
              <a:t>15</a:t>
            </a:fld>
            <a:endParaRPr lang="en-US"/>
          </a:p>
        </p:txBody>
      </p:sp>
      <p:sp>
        <p:nvSpPr>
          <p:cNvPr id="3993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4963DD-B8C7-457C-9710-4D1DB37101D7}" type="slidenum">
              <a:rPr lang="en-US"/>
              <a:pPr/>
              <a:t>16</a:t>
            </a:fld>
            <a:endParaRPr lang="en-US"/>
          </a:p>
        </p:txBody>
      </p:sp>
      <p:sp>
        <p:nvSpPr>
          <p:cNvPr id="41986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407988" y="698500"/>
            <a:ext cx="6197600" cy="3486150"/>
          </a:xfrm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>
                <a:latin typeface="Arial" pitchFamily="34" charset="0"/>
                <a:ea typeface="ＭＳ Ｐゴシック" pitchFamily="34" charset="-128"/>
              </a:rPr>
              <a:t>OSHA has promulgated thousands of standards.  Some apply to all businesses while others relate to a specific process or a specific machine.  Most are very sensible guidelines for improving safety of the workplace.</a:t>
            </a:r>
          </a:p>
          <a:p>
            <a:pPr eaLnBrk="1" hangingPunct="1"/>
            <a:endParaRPr lang="en-US" dirty="0" smtClean="0">
              <a:latin typeface="Arial" pitchFamily="34" charset="0"/>
              <a:ea typeface="ＭＳ Ｐゴシック" pitchFamily="34" charset="-128"/>
            </a:endParaRPr>
          </a:p>
          <a:p>
            <a:pPr eaLnBrk="1" hangingPunct="1"/>
            <a:r>
              <a:rPr lang="en-US" dirty="0" smtClean="0">
                <a:latin typeface="Arial" pitchFamily="34" charset="0"/>
                <a:ea typeface="ＭＳ Ｐゴシック" pitchFamily="34" charset="-128"/>
              </a:rPr>
              <a:t>Others are controversial because the high cost they impose of industry.  </a:t>
            </a:r>
          </a:p>
          <a:p>
            <a:pPr eaLnBrk="1" hangingPunct="1"/>
            <a:endParaRPr lang="en-US" dirty="0" smtClean="0">
              <a:latin typeface="Arial" pitchFamily="34" charset="0"/>
              <a:ea typeface="ＭＳ Ｐゴシック" pitchFamily="34" charset="-128"/>
            </a:endParaRPr>
          </a:p>
          <a:p>
            <a:pPr eaLnBrk="1" hangingPunct="1"/>
            <a:r>
              <a:rPr lang="en-US" dirty="0" smtClean="0">
                <a:latin typeface="Arial" pitchFamily="34" charset="0"/>
                <a:ea typeface="ＭＳ Ｐゴシック" pitchFamily="34" charset="-128"/>
              </a:rPr>
              <a:t>Requires that most employers keep records of work related injuries, illnesses, and deaths.  </a:t>
            </a:r>
          </a:p>
          <a:p>
            <a:pPr eaLnBrk="1" hangingPunct="1"/>
            <a:endParaRPr lang="en-US" dirty="0" smtClean="0">
              <a:latin typeface="Arial" pitchFamily="34" charset="0"/>
              <a:ea typeface="ＭＳ Ｐゴシック" pitchFamily="34" charset="-128"/>
            </a:endParaRPr>
          </a:p>
          <a:p>
            <a:pPr eaLnBrk="1" hangingPunct="1"/>
            <a:r>
              <a:rPr lang="en-US" dirty="0" smtClean="0">
                <a:latin typeface="Arial" pitchFamily="34" charset="0"/>
                <a:ea typeface="ＭＳ Ｐゴシック" pitchFamily="34" charset="-128"/>
              </a:rPr>
              <a:t>Employees may complain to state OSHA office about unsafe or unhealthy conditions and OSHA obligated to inspect if there is reasonable grounds that a danger is present.</a:t>
            </a:r>
          </a:p>
          <a:p>
            <a:pPr eaLnBrk="1" hangingPunct="1"/>
            <a:endParaRPr lang="en-US" dirty="0" smtClean="0">
              <a:latin typeface="Arial" pitchFamily="34" charset="0"/>
              <a:ea typeface="ＭＳ Ｐゴシック" pitchFamily="34" charset="-128"/>
            </a:endParaRPr>
          </a:p>
          <a:p>
            <a:pPr eaLnBrk="1" hangingPunct="1"/>
            <a:r>
              <a:rPr lang="en-US" dirty="0" smtClean="0">
                <a:latin typeface="Arial" pitchFamily="34" charset="0"/>
                <a:ea typeface="ＭＳ Ｐゴシック" pitchFamily="34" charset="-128"/>
              </a:rPr>
              <a:t>OSHA may inspect workplaces and may impose fines.  Generally fines are monetary, but can include imprisonment.  </a:t>
            </a:r>
          </a:p>
          <a:p>
            <a:pPr eaLnBrk="1" hangingPunct="1"/>
            <a:endParaRPr lang="en-US" dirty="0" smtClean="0">
              <a:latin typeface="Arial" pitchFamily="34" charset="0"/>
              <a:ea typeface="ＭＳ Ｐゴシック" pitchFamily="34" charset="-128"/>
            </a:endParaRPr>
          </a:p>
          <a:p>
            <a:pPr eaLnBrk="1" hangingPunct="1"/>
            <a:r>
              <a:rPr lang="en-US" dirty="0" smtClean="0">
                <a:latin typeface="Arial" pitchFamily="34" charset="0"/>
                <a:ea typeface="ＭＳ Ｐゴシック" pitchFamily="34" charset="-128"/>
              </a:rPr>
              <a:t>ANSI – excellent resource for basis of work procedures.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334D40-2BDF-4E8D-9462-42D9DAE5708F}" type="slidenum">
              <a:rPr lang="en-US" altLang="en-US" smtClean="0"/>
              <a:pPr>
                <a:defRPr/>
              </a:pPr>
              <a:t>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xmlns="" val="20786085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09B4AE-3E54-4330-ADA1-A9D983B01DC6}" type="slidenum">
              <a:rPr lang="en-US"/>
              <a:pPr/>
              <a:t>2</a:t>
            </a:fld>
            <a:endParaRPr lang="en-US"/>
          </a:p>
        </p:txBody>
      </p:sp>
      <p:sp>
        <p:nvSpPr>
          <p:cNvPr id="2253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09B4AE-3E54-4330-ADA1-A9D983B01DC6}" type="slidenum">
              <a:rPr lang="en-US"/>
              <a:pPr/>
              <a:t>3</a:t>
            </a:fld>
            <a:endParaRPr lang="en-US"/>
          </a:p>
        </p:txBody>
      </p:sp>
      <p:sp>
        <p:nvSpPr>
          <p:cNvPr id="2253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09B4AE-3E54-4330-ADA1-A9D983B01DC6}" type="slidenum">
              <a:rPr lang="en-US"/>
              <a:pPr/>
              <a:t>4</a:t>
            </a:fld>
            <a:endParaRPr lang="en-US"/>
          </a:p>
        </p:txBody>
      </p:sp>
      <p:sp>
        <p:nvSpPr>
          <p:cNvPr id="2253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09B4AE-3E54-4330-ADA1-A9D983B01DC6}" type="slidenum">
              <a:rPr lang="en-US"/>
              <a:pPr/>
              <a:t>5</a:t>
            </a:fld>
            <a:endParaRPr lang="en-US"/>
          </a:p>
        </p:txBody>
      </p:sp>
      <p:sp>
        <p:nvSpPr>
          <p:cNvPr id="2253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09B4AE-3E54-4330-ADA1-A9D983B01DC6}" type="slidenum">
              <a:rPr lang="en-US"/>
              <a:pPr/>
              <a:t>7</a:t>
            </a:fld>
            <a:endParaRPr lang="en-US"/>
          </a:p>
        </p:txBody>
      </p:sp>
      <p:sp>
        <p:nvSpPr>
          <p:cNvPr id="2253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334D40-2BDF-4E8D-9462-42D9DAE5708F}" type="slidenum">
              <a:rPr lang="en-US" altLang="en-US" smtClean="0"/>
              <a:pPr>
                <a:defRPr/>
              </a:pPr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xmlns="" val="20786085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7FF422-86CF-4161-BF91-3EBDDF849561}" type="slidenum">
              <a:rPr lang="en-US"/>
              <a:pPr/>
              <a:t>9</a:t>
            </a:fld>
            <a:endParaRPr lang="en-US"/>
          </a:p>
        </p:txBody>
      </p:sp>
      <p:sp>
        <p:nvSpPr>
          <p:cNvPr id="2867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12323763" cy="6958013"/>
          </a:xfrm>
          <a:prstGeom prst="rect">
            <a:avLst/>
          </a:prstGeom>
          <a:solidFill>
            <a:srgbClr val="FDFFFB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defTabSz="914400">
              <a:defRPr/>
            </a:pPr>
            <a:endParaRPr lang="en-US" altLang="en-US" sz="2400" dirty="0">
              <a:solidFill>
                <a:srgbClr val="999999"/>
              </a:solidFill>
              <a:latin typeface="Arial" panose="020B0604020202020204" pitchFamily="34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379413" y="301625"/>
            <a:ext cx="11630025" cy="1984375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defTabSz="914400">
              <a:defRPr/>
            </a:pPr>
            <a:endParaRPr lang="en-US" altLang="en-US" sz="2400" dirty="0">
              <a:solidFill>
                <a:srgbClr val="999999"/>
              </a:solidFill>
              <a:latin typeface="Arial" panose="020B0604020202020204" pitchFamily="34" charset="0"/>
            </a:endParaRPr>
          </a:p>
        </p:txBody>
      </p:sp>
      <p:pic>
        <p:nvPicPr>
          <p:cNvPr id="12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3888" y="155575"/>
            <a:ext cx="1477962" cy="157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39311" y="301752"/>
            <a:ext cx="8534400" cy="1371600"/>
          </a:xfrm>
        </p:spPr>
        <p:txBody>
          <a:bodyPr/>
          <a:lstStyle>
            <a:lvl1pPr algn="l">
              <a:defRPr sz="360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47040" y="1804308"/>
            <a:ext cx="8534400" cy="457200"/>
          </a:xfrm>
        </p:spPr>
        <p:txBody>
          <a:bodyPr/>
          <a:lstStyle>
            <a:lvl1pPr marL="0" indent="0" algn="l">
              <a:buFont typeface="Times" pitchFamily="-96" charset="0"/>
              <a:buNone/>
              <a:def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/>
                <a:ea typeface="+mn-ea"/>
                <a:cs typeface="Calibri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78884" y="2369374"/>
            <a:ext cx="4148667" cy="2068513"/>
          </a:xfrm>
        </p:spPr>
        <p:txBody>
          <a:bodyPr>
            <a:normAutofit/>
          </a:bodyPr>
          <a:lstStyle/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26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4618567" y="2369374"/>
            <a:ext cx="3615267" cy="2068513"/>
          </a:xfrm>
        </p:spPr>
        <p:txBody>
          <a:bodyPr>
            <a:normAutofit/>
          </a:bodyPr>
          <a:lstStyle/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27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8335434" y="2369373"/>
            <a:ext cx="3674229" cy="4197350"/>
          </a:xfrm>
        </p:spPr>
        <p:txBody>
          <a:bodyPr>
            <a:normAutofit/>
          </a:bodyPr>
          <a:lstStyle/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28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563918" y="4495037"/>
            <a:ext cx="1669916" cy="2071687"/>
          </a:xfrm>
        </p:spPr>
        <p:txBody>
          <a:bodyPr>
            <a:normAutofit/>
          </a:bodyPr>
          <a:lstStyle/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29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618567" y="4495037"/>
            <a:ext cx="1847851" cy="2071687"/>
          </a:xfrm>
        </p:spPr>
        <p:txBody>
          <a:bodyPr>
            <a:normAutofit/>
          </a:bodyPr>
          <a:lstStyle/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30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378884" y="4495037"/>
            <a:ext cx="4148667" cy="2071687"/>
          </a:xfrm>
        </p:spPr>
        <p:txBody>
          <a:bodyPr>
            <a:normAutofit/>
          </a:bodyPr>
          <a:lstStyle/>
          <a:p>
            <a:pPr lvl="0"/>
            <a:r>
              <a:rPr lang="en-US" noProof="0" dirty="0" smtClean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xmlns="" val="736168705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 column w/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5486400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6400800" y="1371600"/>
            <a:ext cx="5181600" cy="4343400"/>
          </a:xfrm>
        </p:spPr>
        <p:txBody>
          <a:bodyPr>
            <a:normAutofit/>
          </a:bodyPr>
          <a:lstStyle/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5172A4-5616-4936-BF01-5FC24026BA39}" type="datetime4">
              <a:rPr lang="en-US" altLang="en-US"/>
              <a:pPr>
                <a:defRPr/>
              </a:pPr>
              <a:t>November 4, 2017</a:t>
            </a:fld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76C7F3-8BA9-4D04-BE52-2829CA6DCD7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9" name="Footer Placeholder 10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3531304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 column no bullets and thumbn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7315200" cy="4343400"/>
          </a:xfrm>
        </p:spPr>
        <p:txBody>
          <a:bodyPr/>
          <a:lstStyle>
            <a:lvl1pPr marL="0" algn="l">
              <a:buFontTx/>
              <a:buNone/>
              <a:defRPr sz="2400"/>
            </a:lvl1pPr>
            <a:lvl2pPr marL="0">
              <a:buFontTx/>
              <a:buNone/>
              <a:defRPr sz="2000"/>
            </a:lvl2pPr>
            <a:lvl3pPr marL="0">
              <a:buFontTx/>
              <a:buNone/>
              <a:defRPr/>
            </a:lvl3pPr>
            <a:lvl4pPr marL="0">
              <a:buFontTx/>
              <a:buNone/>
              <a:defRPr/>
            </a:lvl4pPr>
            <a:lvl5pPr marL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8229600" y="1371600"/>
            <a:ext cx="33528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8229600" y="3657600"/>
            <a:ext cx="33528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8EE162-0366-4510-BA8E-D536E892A121}" type="datetime4">
              <a:rPr lang="en-US" altLang="en-US"/>
              <a:pPr>
                <a:defRPr/>
              </a:pPr>
              <a:t>November 4, 2017</a:t>
            </a:fld>
            <a:endParaRPr lang="en-US" altLang="en-US" dirty="0"/>
          </a:p>
        </p:txBody>
      </p:sp>
      <p:sp>
        <p:nvSpPr>
          <p:cNvPr id="7" name="Slide Number Placeholder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750B7B-B0EF-43F0-94AA-03BBC403C45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40833678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 column w/number and thumbn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7315200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8229600" y="1371600"/>
            <a:ext cx="33528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8229600" y="3657600"/>
            <a:ext cx="33528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5C5AEB-E039-4F24-9EEC-97BADDE6F4BA}" type="datetime4">
              <a:rPr lang="en-US" altLang="en-US"/>
              <a:pPr>
                <a:defRPr/>
              </a:pPr>
              <a:t>November 4, 2017</a:t>
            </a:fld>
            <a:endParaRPr lang="en-US" altLang="en-US" dirty="0"/>
          </a:p>
        </p:txBody>
      </p:sp>
      <p:sp>
        <p:nvSpPr>
          <p:cNvPr id="7" name="Slide Number Placeholder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536AF0-D832-402A-88D0-400C464DE3B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2000640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column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5340096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buFont typeface="Arial"/>
              <a:buChar char="•"/>
              <a:defRPr/>
            </a:lvl4pPr>
            <a:lvl5pPr marL="1143000" indent="-228600">
              <a:buFont typeface="Arial"/>
              <a:buChar char="•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6254496" y="1371600"/>
            <a:ext cx="5340096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buFont typeface="Arial"/>
              <a:buChar char="•"/>
              <a:defRPr/>
            </a:lvl4pPr>
            <a:lvl5pPr marL="1143000" indent="-228600">
              <a:buFont typeface="Arial"/>
              <a:buChar char="•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2A70D3-7765-422D-BE1A-1BAFE754A774}" type="datetime4">
              <a:rPr lang="en-US" altLang="en-US"/>
              <a:pPr>
                <a:defRPr/>
              </a:pPr>
              <a:t>November 4, 2017</a:t>
            </a:fld>
            <a:endParaRPr lang="en-US" alt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07B2F6-BFFF-46E7-B2D7-3602D923DDE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3563572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column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5340096" cy="4343400"/>
          </a:xfrm>
        </p:spPr>
        <p:txBody>
          <a:bodyPr/>
          <a:lstStyle>
            <a:lvl1pPr marL="0" algn="l">
              <a:buFontTx/>
              <a:buNone/>
              <a:defRPr sz="2400"/>
            </a:lvl1pPr>
            <a:lvl2pPr marL="0">
              <a:buFontTx/>
              <a:buNone/>
              <a:defRPr sz="2000"/>
            </a:lvl2pPr>
            <a:lvl3pPr marL="0">
              <a:buFontTx/>
              <a:buNone/>
              <a:defRPr/>
            </a:lvl3pPr>
            <a:lvl4pPr marL="0">
              <a:buFontTx/>
              <a:buNone/>
              <a:defRPr/>
            </a:lvl4pPr>
            <a:lvl5pPr marL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6254496" y="1371600"/>
            <a:ext cx="5340096" cy="4343400"/>
          </a:xfrm>
        </p:spPr>
        <p:txBody>
          <a:bodyPr/>
          <a:lstStyle>
            <a:lvl1pPr marL="0" algn="l">
              <a:buFontTx/>
              <a:buNone/>
              <a:defRPr sz="2400"/>
            </a:lvl1pPr>
            <a:lvl2pPr marL="0">
              <a:buFontTx/>
              <a:buNone/>
              <a:defRPr sz="2000"/>
            </a:lvl2pPr>
            <a:lvl3pPr marL="0">
              <a:buFontTx/>
              <a:buNone/>
              <a:defRPr/>
            </a:lvl3pPr>
            <a:lvl4pPr marL="0">
              <a:buFontTx/>
              <a:buNone/>
              <a:defRPr/>
            </a:lvl4pPr>
            <a:lvl5pPr marL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E267A8-B9CD-4583-9574-3FB06E199725}" type="datetime4">
              <a:rPr lang="en-US" altLang="en-US"/>
              <a:pPr>
                <a:defRPr/>
              </a:pPr>
              <a:t>November 4, 2017</a:t>
            </a:fld>
            <a:endParaRPr lang="en-US" alt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D0DB0B-0FE5-4956-89DD-90B8D9B4FAD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1335835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column w/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5340096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6254496" y="1371600"/>
            <a:ext cx="5340096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707A60-C38B-49A3-8AE3-E18253920C0B}" type="datetime4">
              <a:rPr lang="en-US" altLang="en-US"/>
              <a:pPr>
                <a:defRPr/>
              </a:pPr>
              <a:t>November 4, 2017</a:t>
            </a:fld>
            <a:endParaRPr lang="en-US" alt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F35C92-81C7-4B38-BD31-3E624B47947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" name="Footer Placeholder 10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4208985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87B528-8234-4241-A561-25F6B99752D0}" type="datetime4">
              <a:rPr lang="en-US" altLang="en-US"/>
              <a:pPr>
                <a:defRPr/>
              </a:pPr>
              <a:t>November 4, 2017</a:t>
            </a:fld>
            <a:endParaRPr lang="en-US" altLang="en-US" dirty="0"/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F152C0-C521-4237-B365-702B48AE96B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72304654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Layout No Ta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A9A27-3375-4D82-8A8E-9AA3E9AE9121}" type="datetime4">
              <a:rPr lang="en-US" altLang="en-US"/>
              <a:pPr>
                <a:defRPr/>
              </a:pPr>
              <a:t>November 4, 2017</a:t>
            </a:fld>
            <a:endParaRPr lang="en-US" alt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3E5CFF-0D6F-4542-8EF5-141E8F5DCCA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xmlns="" val="1656801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width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10972800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defRPr/>
            </a:lvl4pPr>
            <a:lvl5pPr marL="1143000" indent="-228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972B8C-8E19-436C-BF3C-FCD14218F216}" type="datetime4">
              <a:rPr lang="en-US" altLang="en-US"/>
              <a:pPr>
                <a:defRPr/>
              </a:pPr>
              <a:t>November 4, 2017</a:t>
            </a:fld>
            <a:endParaRPr lang="en-US" altLang="en-US" dirty="0"/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EB0F87-3892-47EE-93AC-EF5F8D807D1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6209508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 column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5486400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buFont typeface="Arial"/>
              <a:buChar char="•"/>
              <a:defRPr/>
            </a:lvl4pPr>
            <a:lvl5pPr marL="9144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6400800" y="1371600"/>
            <a:ext cx="5181600" cy="4343400"/>
          </a:xfrm>
        </p:spPr>
        <p:txBody>
          <a:bodyPr>
            <a:normAutofit/>
          </a:bodyPr>
          <a:lstStyle/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34888F-702D-4239-8068-3D1E4930F000}" type="datetime4">
              <a:rPr lang="en-US" altLang="en-US"/>
              <a:pPr>
                <a:defRPr/>
              </a:pPr>
              <a:t>November 4, 2017</a:t>
            </a:fld>
            <a:endParaRPr lang="en-US" altLang="en-US" dirty="0"/>
          </a:p>
        </p:txBody>
      </p:sp>
      <p:sp>
        <p:nvSpPr>
          <p:cNvPr id="9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9029CC-0A83-4A3D-BC15-7A9F9A1B30C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" name="Footer Placeholder 11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1061291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 column w/bullets and thumbn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7315200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buFont typeface="Arial"/>
              <a:buChar char="•"/>
              <a:defRPr/>
            </a:lvl4pPr>
            <a:lvl5pPr marL="9144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8229600" y="1371600"/>
            <a:ext cx="33528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8229600" y="3657600"/>
            <a:ext cx="33528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56479B-2BC0-4626-91C0-FE6BBCCAC509}" type="datetime4">
              <a:rPr lang="en-US" altLang="en-US"/>
              <a:pPr>
                <a:defRPr/>
              </a:pPr>
              <a:t>November 4, 2017</a:t>
            </a:fld>
            <a:endParaRPr lang="en-US" altLang="en-US" dirty="0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3FCDAD-A820-4EFD-992D-C0BC80B349B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9" name="Footer Placeholder 11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680417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wid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609600" y="1371599"/>
            <a:ext cx="10972800" cy="43434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F580D3-9DE6-41DD-A4F7-9917A41B13E0}" type="datetime4">
              <a:rPr lang="en-US" altLang="en-US"/>
              <a:pPr>
                <a:defRPr/>
              </a:pPr>
              <a:t>November 4, 2017</a:t>
            </a:fld>
            <a:endParaRPr lang="en-US" alt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0AEB8B-7B4A-410E-8C8B-2CB88432E14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7433936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17517B-D041-4644-8922-F2DE4A9DACB3}" type="datetime4">
              <a:rPr lang="en-US" altLang="en-US"/>
              <a:pPr>
                <a:defRPr/>
              </a:pPr>
              <a:t>November 4, 2017</a:t>
            </a:fld>
            <a:endParaRPr lang="en-US" alt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6CA214-15B2-4058-B7CD-9B6162027EC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4630229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Full width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10972800" cy="4343400"/>
          </a:xfrm>
        </p:spPr>
        <p:txBody>
          <a:bodyPr/>
          <a:lstStyle>
            <a:lvl1pPr marL="0" indent="4763">
              <a:buNone/>
              <a:defRPr sz="2400"/>
            </a:lvl1pPr>
            <a:lvl2pPr marL="0" indent="0">
              <a:spcBef>
                <a:spcPts val="900"/>
              </a:spcBef>
              <a:buNone/>
              <a:defRPr sz="2000"/>
            </a:lvl2pPr>
            <a:lvl3pPr marL="0" indent="4763">
              <a:buNone/>
              <a:defRPr/>
            </a:lvl3pPr>
            <a:lvl4pPr marL="3175" indent="-3175">
              <a:buNone/>
              <a:defRPr/>
            </a:lvl4pPr>
            <a:lvl5pPr marL="0" indent="1588" defTabSz="919163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91BA0C-0E22-4D34-A8B2-64C7F9123AA3}" type="datetime4">
              <a:rPr lang="en-US" altLang="en-US"/>
              <a:pPr>
                <a:defRPr/>
              </a:pPr>
              <a:t>November 4, 2017</a:t>
            </a:fld>
            <a:endParaRPr lang="en-US" alt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9823C7-9A65-42D6-B83D-789BEBD0B42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63587215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width w/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10972800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F01379-2F4D-4E5D-B507-8B5868FC1D5D}" type="datetime4">
              <a:rPr lang="en-US" altLang="en-US"/>
              <a:pPr>
                <a:defRPr/>
              </a:pPr>
              <a:t>November 4, 2017</a:t>
            </a:fld>
            <a:endParaRPr lang="en-US" alt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7CD084-5612-4A41-99D7-945B78B2AE1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7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16300386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 column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5486400" cy="4343400"/>
          </a:xfrm>
        </p:spPr>
        <p:txBody>
          <a:bodyPr/>
          <a:lstStyle>
            <a:lvl1pPr marL="0" algn="l">
              <a:buFontTx/>
              <a:buNone/>
              <a:defRPr sz="2400"/>
            </a:lvl1pPr>
            <a:lvl2pPr marL="0">
              <a:buFontTx/>
              <a:buNone/>
              <a:defRPr sz="2000"/>
            </a:lvl2pPr>
            <a:lvl3pPr marL="0">
              <a:buFontTx/>
              <a:buNone/>
              <a:defRPr/>
            </a:lvl3pPr>
            <a:lvl4pPr marL="0">
              <a:buFontTx/>
              <a:buNone/>
              <a:defRPr/>
            </a:lvl4pPr>
            <a:lvl5pPr marL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6400800" y="1371600"/>
            <a:ext cx="5181600" cy="4343400"/>
          </a:xfrm>
        </p:spPr>
        <p:txBody>
          <a:bodyPr>
            <a:normAutofit/>
          </a:bodyPr>
          <a:lstStyle/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D8D568-8E09-497E-9DCD-71F24DECEFBE}" type="datetime4">
              <a:rPr lang="en-US" altLang="en-US"/>
              <a:pPr>
                <a:defRPr/>
              </a:pPr>
              <a:t>November 4, 2017</a:t>
            </a:fld>
            <a:endParaRPr lang="en-US" alt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440F0E-7FA3-473D-90FB-091AD162427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43197202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ChangeArrowheads="1"/>
          </p:cNvSpPr>
          <p:nvPr/>
        </p:nvSpPr>
        <p:spPr bwMode="auto">
          <a:xfrm>
            <a:off x="366713" y="246063"/>
            <a:ext cx="11458575" cy="6362700"/>
          </a:xfrm>
          <a:prstGeom prst="rect">
            <a:avLst/>
          </a:prstGeom>
          <a:solidFill>
            <a:srgbClr val="FDFFFB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defTabSz="914400">
              <a:defRPr/>
            </a:pPr>
            <a:endParaRPr lang="en-US" altLang="en-US" sz="2400" dirty="0">
              <a:solidFill>
                <a:srgbClr val="999999"/>
              </a:solidFill>
              <a:latin typeface="Arial" panose="020B0604020202020204" pitchFamily="34" charset="0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503238"/>
            <a:ext cx="10972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371600"/>
            <a:ext cx="10972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609600" y="6354763"/>
            <a:ext cx="3860800" cy="182562"/>
          </a:xfrm>
          <a:prstGeom prst="rect">
            <a:avLst/>
          </a:prstGeom>
        </p:spPr>
        <p:txBody>
          <a:bodyPr vert="horz" lIns="91440" tIns="0" rIns="91440" bIns="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100" b="0" i="0">
                <a:solidFill>
                  <a:srgbClr val="717171"/>
                </a:solidFill>
                <a:latin typeface="Calibri"/>
                <a:ea typeface="+mn-ea"/>
                <a:cs typeface="Calibri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2"/>
          </p:nvPr>
        </p:nvSpPr>
        <p:spPr>
          <a:xfrm>
            <a:off x="609600" y="6172200"/>
            <a:ext cx="2438400" cy="182563"/>
          </a:xfrm>
          <a:prstGeom prst="rect">
            <a:avLst/>
          </a:prstGeom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100">
                <a:solidFill>
                  <a:srgbClr val="71717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A7882534-CCEE-45A3-917E-6649B41F0D67}" type="datetime4">
              <a:rPr lang="en-US" altLang="en-US"/>
              <a:pPr>
                <a:defRPr/>
              </a:pPr>
              <a:t>November 4, 2017</a:t>
            </a:fld>
            <a:endParaRPr lang="en-US" alt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609600" y="5991225"/>
            <a:ext cx="487363" cy="182563"/>
          </a:xfrm>
          <a:prstGeom prst="rect">
            <a:avLst/>
          </a:prstGeom>
        </p:spPr>
        <p:txBody>
          <a:bodyPr vert="horz" wrap="square" lIns="91440" tIns="0" rIns="0" bIns="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100">
                <a:solidFill>
                  <a:srgbClr val="71717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E0708C07-DEEB-4C88-B07A-F5EE67F02D7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1032" name="Picture 7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280650" y="5776913"/>
            <a:ext cx="164782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en-US" sz="2400" b="1" kern="1200" dirty="0">
          <a:solidFill>
            <a:srgbClr val="595959"/>
          </a:solidFill>
          <a:latin typeface="Cambria"/>
          <a:ea typeface="MS PGothic" panose="020B0600070205080204" pitchFamily="34" charset="-128"/>
          <a:cs typeface="Cambria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95959"/>
          </a:solidFill>
          <a:effectLst>
            <a:outerShdw blurRad="38100" dist="38100" dir="2700000" algn="tl">
              <a:srgbClr val="000000"/>
            </a:outerShdw>
          </a:effectLst>
          <a:latin typeface="Cambria" panose="02040503050406030204" pitchFamily="18" charset="0"/>
          <a:ea typeface="MS PGothic" panose="020B0600070205080204" pitchFamily="34" charset="-128"/>
          <a:cs typeface="Cambria" panose="02040503050406030204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95959"/>
          </a:solidFill>
          <a:effectLst>
            <a:outerShdw blurRad="38100" dist="38100" dir="2700000" algn="tl">
              <a:srgbClr val="000000"/>
            </a:outerShdw>
          </a:effectLst>
          <a:latin typeface="Cambria" panose="02040503050406030204" pitchFamily="18" charset="0"/>
          <a:ea typeface="MS PGothic" panose="020B0600070205080204" pitchFamily="34" charset="-128"/>
          <a:cs typeface="Cambria" panose="02040503050406030204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95959"/>
          </a:solidFill>
          <a:effectLst>
            <a:outerShdw blurRad="38100" dist="38100" dir="2700000" algn="tl">
              <a:srgbClr val="000000"/>
            </a:outerShdw>
          </a:effectLst>
          <a:latin typeface="Cambria" panose="02040503050406030204" pitchFamily="18" charset="0"/>
          <a:ea typeface="MS PGothic" panose="020B0600070205080204" pitchFamily="34" charset="-128"/>
          <a:cs typeface="Cambria" panose="02040503050406030204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95959"/>
          </a:solidFill>
          <a:effectLst>
            <a:outerShdw blurRad="38100" dist="38100" dir="2700000" algn="tl">
              <a:srgbClr val="000000"/>
            </a:outerShdw>
          </a:effectLst>
          <a:latin typeface="Cambria" panose="02040503050406030204" pitchFamily="18" charset="0"/>
          <a:ea typeface="MS PGothic" panose="020B0600070205080204" pitchFamily="34" charset="-128"/>
          <a:cs typeface="Cambria" panose="02040503050406030204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9pPr>
    </p:titleStyle>
    <p:bodyStyle>
      <a:lvl1pPr marL="233363" indent="-233363" algn="l" rtl="0" eaLnBrk="1" fontAlgn="base" hangingPunct="1">
        <a:spcBef>
          <a:spcPct val="20000"/>
        </a:spcBef>
        <a:spcAft>
          <a:spcPct val="0"/>
        </a:spcAft>
        <a:defRPr lang="en-US" sz="2400" kern="1200" dirty="0">
          <a:solidFill>
            <a:srgbClr val="595959"/>
          </a:solidFill>
          <a:latin typeface="Calibri"/>
          <a:ea typeface="MS PGothic" panose="020B0600070205080204" pitchFamily="34" charset="-128"/>
          <a:cs typeface="Calibri"/>
        </a:defRPr>
      </a:lvl1pPr>
      <a:lvl2pPr marL="460375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en-US" kern="1200" dirty="0">
          <a:solidFill>
            <a:srgbClr val="595959"/>
          </a:solidFill>
          <a:latin typeface="Calibri"/>
          <a:ea typeface="MS PGothic" panose="020B0600070205080204" pitchFamily="34" charset="-128"/>
          <a:cs typeface="Calibri"/>
        </a:defRPr>
      </a:lvl2pPr>
      <a:lvl3pPr marL="687388" indent="-228600" algn="l" rtl="0" eaLnBrk="1" fontAlgn="base" hangingPunct="1">
        <a:spcBef>
          <a:spcPct val="20000"/>
        </a:spcBef>
        <a:spcAft>
          <a:spcPct val="0"/>
        </a:spcAft>
        <a:buChar char="•"/>
        <a:defRPr lang="en-US" kern="1200" dirty="0">
          <a:solidFill>
            <a:srgbClr val="595959"/>
          </a:solidFill>
          <a:latin typeface="Calibri"/>
          <a:ea typeface="MS PGothic" panose="020B0600070205080204" pitchFamily="34" charset="-128"/>
          <a:cs typeface="Calibri"/>
        </a:defRPr>
      </a:lvl3pPr>
      <a:lvl4pPr marL="922338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en-US" kern="1200" dirty="0">
          <a:solidFill>
            <a:srgbClr val="595959"/>
          </a:solidFill>
          <a:latin typeface="Calibri"/>
          <a:ea typeface="MS PGothic" panose="020B0600070205080204" pitchFamily="34" charset="-128"/>
          <a:cs typeface="Calibri"/>
        </a:defRPr>
      </a:lvl4pPr>
      <a:lvl5pPr marL="113665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lang="en-US" kern="1200" dirty="0">
          <a:solidFill>
            <a:srgbClr val="595959"/>
          </a:solidFill>
          <a:latin typeface="Calibri"/>
          <a:ea typeface="MS PGothic" panose="020B0600070205080204" pitchFamily="34" charset="-128"/>
          <a:cs typeface="Calibri"/>
        </a:defRPr>
      </a:lvl5pPr>
      <a:lvl6pPr marL="22288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6860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1432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6004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image" Target="../media/image14.wmf"/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12" Type="http://schemas.openxmlformats.org/officeDocument/2006/relationships/image" Target="../media/image13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7.wmf"/><Relationship Id="rId11" Type="http://schemas.openxmlformats.org/officeDocument/2006/relationships/image" Target="../media/image12.wmf"/><Relationship Id="rId5" Type="http://schemas.openxmlformats.org/officeDocument/2006/relationships/image" Target="../media/image6.jpeg"/><Relationship Id="rId15" Type="http://schemas.openxmlformats.org/officeDocument/2006/relationships/image" Target="../media/image16.wmf"/><Relationship Id="rId10" Type="http://schemas.openxmlformats.org/officeDocument/2006/relationships/image" Target="../media/image11.wmf"/><Relationship Id="rId4" Type="http://schemas.openxmlformats.org/officeDocument/2006/relationships/image" Target="../media/image5.wmf"/><Relationship Id="rId9" Type="http://schemas.openxmlformats.org/officeDocument/2006/relationships/image" Target="../media/image10.wmf"/><Relationship Id="rId14" Type="http://schemas.openxmlformats.org/officeDocument/2006/relationships/image" Target="../media/image15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263471" y="278969"/>
            <a:ext cx="11654726" cy="632330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4800" dirty="0"/>
          </a:p>
          <a:p>
            <a:pPr marL="0" indent="0" algn="ctr">
              <a:buNone/>
            </a:pPr>
            <a:r>
              <a:rPr lang="en-US" sz="4800" dirty="0" smtClean="0"/>
              <a:t>AREC 213</a:t>
            </a:r>
          </a:p>
          <a:p>
            <a:pPr marL="0" indent="0" algn="ctr">
              <a:buNone/>
            </a:pPr>
            <a:r>
              <a:rPr lang="en-US" sz="4800" dirty="0" smtClean="0"/>
              <a:t>Lecture </a:t>
            </a:r>
            <a:r>
              <a:rPr lang="en-US" sz="4800" dirty="0" smtClean="0"/>
              <a:t>13: Operations</a:t>
            </a:r>
            <a:endParaRPr lang="en-US" sz="4800" dirty="0" smtClean="0"/>
          </a:p>
          <a:p>
            <a:pPr marL="0" indent="0" algn="ctr">
              <a:buNone/>
            </a:pPr>
            <a:endParaRPr lang="en-US" sz="48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B972B8C-8E19-436C-BF3C-FCD14218F216}" type="datetime4">
              <a:rPr lang="en-US" altLang="en-US" smtClean="0"/>
              <a:pPr>
                <a:defRPr/>
              </a:pPr>
              <a:t>November 4, 2017</a:t>
            </a:fld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1EB0F87-3892-47EE-93AC-EF5F8D807D1B}" type="slidenum">
              <a:rPr lang="en-US" altLang="en-US" smtClean="0"/>
              <a:pPr>
                <a:defRPr/>
              </a:pPr>
              <a:t>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xmlns="" val="3724020035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263471" y="278969"/>
            <a:ext cx="11654726" cy="632330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Employees</a:t>
            </a:r>
          </a:p>
        </p:txBody>
      </p:sp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219201"/>
            <a:ext cx="11176000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endParaRPr lang="en-US" sz="2800" dirty="0" smtClean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eaLnBrk="1" hangingPunct="1"/>
            <a:r>
              <a:rPr lang="en-US" b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Employees represent one of the largest costs a small business owner has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en-US" sz="24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Direct (salary, benefits, training, turnover)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en-US" sz="24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Indirect (morale, customer service)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en-US" sz="24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Opportunity Cost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30% of all businesses fail due to poor hiring or employee management practices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	</a:t>
            </a:r>
          </a:p>
          <a:p>
            <a:pPr eaLnBrk="1" hangingPunct="1">
              <a:lnSpc>
                <a:spcPct val="80000"/>
              </a:lnSpc>
            </a:pPr>
            <a:endParaRPr lang="en-US" sz="2800" dirty="0" smtClean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lvl="1" eaLnBrk="1" hangingPunct="1">
              <a:lnSpc>
                <a:spcPct val="80000"/>
              </a:lnSpc>
            </a:pPr>
            <a:endParaRPr lang="en-US" sz="2400" dirty="0" smtClean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263471" y="278969"/>
            <a:ext cx="11654726" cy="632330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How do you Get and Keep Good Employees?</a:t>
            </a:r>
          </a:p>
        </p:txBody>
      </p:sp>
      <p:sp>
        <p:nvSpPr>
          <p:cNvPr id="296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Know what a </a:t>
            </a:r>
            <a:r>
              <a:rPr lang="ja-JP" altLang="en-US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“</a:t>
            </a:r>
            <a:r>
              <a:rPr lang="en-US" altLang="ja-JP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good one</a:t>
            </a:r>
            <a:r>
              <a:rPr lang="ja-JP" altLang="en-US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”</a:t>
            </a:r>
            <a:r>
              <a:rPr lang="en-US" altLang="ja-JP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looks like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Use good recruiting, screening, interviewing practices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Train well and often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Keep communication channels open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Give useful and regular feedback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Compensate fairly for your industry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Use incentives to reinforce behaviors you want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auto">
          <a:xfrm>
            <a:off x="263471" y="278969"/>
            <a:ext cx="11654726" cy="632330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>
                <a:solidFill>
                  <a:schemeClr val="tx1"/>
                </a:solidFill>
                <a:latin typeface="Palatino"/>
                <a:cs typeface="+mn-cs"/>
              </a:rPr>
              <a:t>Know What a </a:t>
            </a:r>
            <a:r>
              <a:rPr lang="ja-JP" altLang="en-US" sz="3200" smtClean="0">
                <a:solidFill>
                  <a:schemeClr val="tx1"/>
                </a:solidFill>
                <a:latin typeface="Palatino"/>
                <a:cs typeface="+mn-cs"/>
              </a:rPr>
              <a:t>“</a:t>
            </a:r>
            <a:r>
              <a:rPr lang="en-US" altLang="ja-JP" sz="3200" dirty="0" smtClean="0">
                <a:solidFill>
                  <a:schemeClr val="tx1"/>
                </a:solidFill>
                <a:latin typeface="Palatino"/>
                <a:cs typeface="+mn-cs"/>
              </a:rPr>
              <a:t>Good One</a:t>
            </a:r>
            <a:r>
              <a:rPr lang="ja-JP" altLang="en-US" sz="3200" smtClean="0">
                <a:solidFill>
                  <a:schemeClr val="tx1"/>
                </a:solidFill>
                <a:latin typeface="Palatino"/>
                <a:cs typeface="+mn-cs"/>
              </a:rPr>
              <a:t>”</a:t>
            </a:r>
            <a:r>
              <a:rPr lang="en-US" altLang="ja-JP" sz="3200" dirty="0" smtClean="0">
                <a:solidFill>
                  <a:schemeClr val="tx1"/>
                </a:solidFill>
                <a:latin typeface="Palatino"/>
                <a:cs typeface="+mn-cs"/>
              </a:rPr>
              <a:t> Is</a:t>
            </a:r>
            <a:endParaRPr lang="en-US" sz="3200" dirty="0" smtClean="0">
              <a:solidFill>
                <a:schemeClr val="tx1"/>
              </a:solidFill>
              <a:latin typeface="Palatino"/>
              <a:cs typeface="+mn-cs"/>
            </a:endParaRPr>
          </a:p>
        </p:txBody>
      </p:sp>
      <p:sp>
        <p:nvSpPr>
          <p:cNvPr id="30722" name="Rectangle 4"/>
          <p:cNvSpPr>
            <a:spLocks noChangeArrowheads="1"/>
          </p:cNvSpPr>
          <p:nvPr/>
        </p:nvSpPr>
        <p:spPr bwMode="auto">
          <a:xfrm>
            <a:off x="6705600" y="3886201"/>
            <a:ext cx="4876800" cy="2697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000">
                <a:cs typeface="Arial" pitchFamily="34" charset="0"/>
              </a:rPr>
              <a:t>Self Starter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000">
                <a:cs typeface="Arial" pitchFamily="34" charset="0"/>
              </a:rPr>
              <a:t>Communications Skills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000">
                <a:cs typeface="Arial" pitchFamily="34" charset="0"/>
              </a:rPr>
              <a:t>Positive Attitude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000">
                <a:cs typeface="Arial" pitchFamily="34" charset="0"/>
              </a:rPr>
              <a:t>Personality </a:t>
            </a:r>
            <a:r>
              <a:rPr lang="ja-JP" altLang="en-US" sz="2000">
                <a:cs typeface="Arial" pitchFamily="34" charset="0"/>
              </a:rPr>
              <a:t>“</a:t>
            </a:r>
            <a:r>
              <a:rPr lang="en-US" altLang="ja-JP" sz="2000">
                <a:cs typeface="Arial" pitchFamily="34" charset="0"/>
              </a:rPr>
              <a:t>Fit</a:t>
            </a:r>
            <a:r>
              <a:rPr lang="ja-JP" altLang="en-US" sz="2000">
                <a:cs typeface="Arial" pitchFamily="34" charset="0"/>
              </a:rPr>
              <a:t>”</a:t>
            </a:r>
            <a:endParaRPr lang="en-US" altLang="ja-JP" sz="2000"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000">
                <a:cs typeface="Arial" pitchFamily="34" charset="0"/>
              </a:rPr>
              <a:t>Good Teamwork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000">
                <a:cs typeface="Arial" pitchFamily="34" charset="0"/>
              </a:rPr>
              <a:t>Problem Solver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000">
                <a:cs typeface="Arial" pitchFamily="34" charset="0"/>
              </a:rPr>
              <a:t>Honesty, Integrity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>
              <a:latin typeface="Arial Black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>
              <a:latin typeface="Arial Black" pitchFamily="34" charset="0"/>
            </a:endParaRPr>
          </a:p>
        </p:txBody>
      </p:sp>
      <p:sp>
        <p:nvSpPr>
          <p:cNvPr id="30723" name="Text Box 5"/>
          <p:cNvSpPr txBox="1">
            <a:spLocks noChangeArrowheads="1"/>
          </p:cNvSpPr>
          <p:nvPr/>
        </p:nvSpPr>
        <p:spPr bwMode="auto">
          <a:xfrm>
            <a:off x="609601" y="3352801"/>
            <a:ext cx="285424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u="sng">
                <a:cs typeface="Arial" pitchFamily="34" charset="0"/>
              </a:rPr>
              <a:t>Technical Skills</a:t>
            </a:r>
          </a:p>
        </p:txBody>
      </p:sp>
      <p:sp>
        <p:nvSpPr>
          <p:cNvPr id="30724" name="Text Box 6"/>
          <p:cNvSpPr txBox="1">
            <a:spLocks noChangeArrowheads="1"/>
          </p:cNvSpPr>
          <p:nvPr/>
        </p:nvSpPr>
        <p:spPr bwMode="auto">
          <a:xfrm>
            <a:off x="6604000" y="3276601"/>
            <a:ext cx="336124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u="sng">
                <a:cs typeface="Arial" pitchFamily="34" charset="0"/>
              </a:rPr>
              <a:t>Transferable Skills</a:t>
            </a:r>
          </a:p>
        </p:txBody>
      </p:sp>
      <p:sp>
        <p:nvSpPr>
          <p:cNvPr id="30725" name="TextBox 10"/>
          <p:cNvSpPr txBox="1">
            <a:spLocks noChangeArrowheads="1"/>
          </p:cNvSpPr>
          <p:nvPr/>
        </p:nvSpPr>
        <p:spPr bwMode="auto">
          <a:xfrm>
            <a:off x="1625600" y="1371600"/>
            <a:ext cx="666297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 dirty="0"/>
              <a:t>Write a job description including:</a:t>
            </a:r>
          </a:p>
        </p:txBody>
      </p:sp>
      <p:pic>
        <p:nvPicPr>
          <p:cNvPr id="11272" name="Picture 8" descr="C:\Documents and Settings\besseyb\Local Settings\Temporary Internet Files\Content.IE5\ZUCM17XV\MC900292574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67201" y="2209801"/>
            <a:ext cx="2290233" cy="174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8000" y="3962401"/>
            <a:ext cx="4876800" cy="1935163"/>
          </a:xfrm>
        </p:spPr>
        <p:txBody>
          <a:bodyPr/>
          <a:lstStyle/>
          <a:p>
            <a:pPr eaLnBrk="1" hangingPunct="1"/>
            <a:r>
              <a:rPr lang="en-US" sz="200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Product, process, or service knowledge</a:t>
            </a:r>
          </a:p>
          <a:p>
            <a:pPr eaLnBrk="1" hangingPunct="1"/>
            <a:r>
              <a:rPr lang="en-US" sz="200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Educational Background</a:t>
            </a:r>
          </a:p>
          <a:p>
            <a:pPr eaLnBrk="1" hangingPunct="1"/>
            <a:r>
              <a:rPr lang="en-US" sz="200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Certificates</a:t>
            </a:r>
          </a:p>
          <a:p>
            <a:pPr eaLnBrk="1" hangingPunct="1"/>
            <a:r>
              <a:rPr lang="en-US" sz="200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Experience/Job History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263471" y="278969"/>
            <a:ext cx="11654726" cy="632330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Finding Qualified Applicants</a:t>
            </a:r>
          </a:p>
        </p:txBody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981201"/>
            <a:ext cx="109728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Personal Contacts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Internet/Newspaper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  Advertising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Vendors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Competitors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Trade Shows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Temp Agencies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Job Fairs or Job Placement Programs</a:t>
            </a:r>
          </a:p>
          <a:p>
            <a:pPr eaLnBrk="1" hangingPunct="1">
              <a:lnSpc>
                <a:spcPct val="90000"/>
              </a:lnSpc>
            </a:pPr>
            <a:endParaRPr lang="en-US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auto">
          <a:xfrm>
            <a:off x="263471" y="278969"/>
            <a:ext cx="11654726" cy="632330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13317" name="Rectangle 4"/>
          <p:cNvSpPr>
            <a:spLocks noGrp="1" noChangeArrowheads="1"/>
          </p:cNvSpPr>
          <p:nvPr>
            <p:ph type="title"/>
          </p:nvPr>
        </p:nvSpPr>
        <p:spPr>
          <a:xfrm>
            <a:off x="508000" y="533400"/>
            <a:ext cx="109728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smtClean="0">
                <a:solidFill>
                  <a:schemeClr val="tx1"/>
                </a:solidFill>
                <a:latin typeface="Palatino"/>
                <a:cs typeface="Arial" pitchFamily="34" charset="0"/>
              </a:rPr>
              <a:t>Screening Applicants</a:t>
            </a:r>
          </a:p>
        </p:txBody>
      </p:sp>
      <p:sp>
        <p:nvSpPr>
          <p:cNvPr id="3481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09600" y="3352800"/>
            <a:ext cx="5080000" cy="1905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Product, process, or service knowledge</a:t>
            </a:r>
          </a:p>
          <a:p>
            <a:pPr eaLnBrk="1" hangingPunct="1">
              <a:buFontTx/>
              <a:buNone/>
            </a:pP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Educational Background</a:t>
            </a:r>
          </a:p>
          <a:p>
            <a:pPr eaLnBrk="1" hangingPunct="1">
              <a:buFontTx/>
              <a:buNone/>
            </a:pP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Certificates</a:t>
            </a:r>
          </a:p>
          <a:p>
            <a:pPr eaLnBrk="1" hangingPunct="1">
              <a:buFontTx/>
              <a:buNone/>
            </a:pPr>
            <a:r>
              <a:rPr lang="en-US" sz="2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Experience/Job History</a:t>
            </a:r>
          </a:p>
          <a:p>
            <a:pPr eaLnBrk="1" hangingPunct="1">
              <a:buFontTx/>
              <a:buNone/>
            </a:pPr>
            <a:endParaRPr lang="en-US" sz="2000" dirty="0" smtClean="0">
              <a:ea typeface="ＭＳ Ｐゴシック" pitchFamily="34" charset="-128"/>
            </a:endParaRPr>
          </a:p>
        </p:txBody>
      </p:sp>
      <p:sp>
        <p:nvSpPr>
          <p:cNvPr id="34819" name="Rectangle 6"/>
          <p:cNvSpPr>
            <a:spLocks noChangeArrowheads="1"/>
          </p:cNvSpPr>
          <p:nvPr/>
        </p:nvSpPr>
        <p:spPr bwMode="auto">
          <a:xfrm>
            <a:off x="6604000" y="3200401"/>
            <a:ext cx="4876800" cy="315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000">
                <a:cs typeface="Arial" pitchFamily="34" charset="0"/>
              </a:rPr>
              <a:t>Self Starters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>
                <a:cs typeface="Arial" pitchFamily="34" charset="0"/>
              </a:rPr>
              <a:t>Communications Skills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>
                <a:cs typeface="Arial" pitchFamily="34" charset="0"/>
              </a:rPr>
              <a:t>Positive Attitude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>
                <a:cs typeface="Arial" pitchFamily="34" charset="0"/>
              </a:rPr>
              <a:t>Personality </a:t>
            </a:r>
            <a:r>
              <a:rPr lang="ja-JP" altLang="en-US" sz="2000">
                <a:cs typeface="Arial" pitchFamily="34" charset="0"/>
              </a:rPr>
              <a:t>“</a:t>
            </a:r>
            <a:r>
              <a:rPr lang="en-US" altLang="ja-JP" sz="2000">
                <a:cs typeface="Arial" pitchFamily="34" charset="0"/>
              </a:rPr>
              <a:t>Fit</a:t>
            </a:r>
            <a:r>
              <a:rPr lang="ja-JP" altLang="en-US" sz="2000">
                <a:cs typeface="Arial" pitchFamily="34" charset="0"/>
              </a:rPr>
              <a:t>”</a:t>
            </a:r>
            <a:endParaRPr lang="en-US" altLang="ja-JP" sz="2000"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000">
                <a:cs typeface="Arial" pitchFamily="34" charset="0"/>
              </a:rPr>
              <a:t>Teamwork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>
                <a:cs typeface="Arial" pitchFamily="34" charset="0"/>
              </a:rPr>
              <a:t>Problem Solver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>
                <a:cs typeface="Arial" pitchFamily="34" charset="0"/>
              </a:rPr>
              <a:t>Honesty, Integrity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>
              <a:latin typeface="Arial Black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>
              <a:latin typeface="Arial Black" pitchFamily="34" charset="0"/>
            </a:endParaRPr>
          </a:p>
        </p:txBody>
      </p:sp>
      <p:sp>
        <p:nvSpPr>
          <p:cNvPr id="34820" name="Text Box 7"/>
          <p:cNvSpPr txBox="1">
            <a:spLocks noChangeArrowheads="1"/>
          </p:cNvSpPr>
          <p:nvPr/>
        </p:nvSpPr>
        <p:spPr bwMode="auto">
          <a:xfrm>
            <a:off x="711201" y="2590801"/>
            <a:ext cx="285424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u="sng" dirty="0">
                <a:cs typeface="Arial" pitchFamily="34" charset="0"/>
              </a:rPr>
              <a:t>Technical Skills</a:t>
            </a:r>
          </a:p>
        </p:txBody>
      </p:sp>
      <p:sp>
        <p:nvSpPr>
          <p:cNvPr id="34821" name="Text Box 8"/>
          <p:cNvSpPr txBox="1">
            <a:spLocks noChangeArrowheads="1"/>
          </p:cNvSpPr>
          <p:nvPr/>
        </p:nvSpPr>
        <p:spPr bwMode="auto">
          <a:xfrm>
            <a:off x="6400800" y="2590801"/>
            <a:ext cx="336124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u="sng">
                <a:cs typeface="Arial" pitchFamily="34" charset="0"/>
              </a:rPr>
              <a:t>Transferable Skills</a:t>
            </a:r>
          </a:p>
        </p:txBody>
      </p:sp>
      <p:pic>
        <p:nvPicPr>
          <p:cNvPr id="34824" name="Picture 12" descr="C:\Documents and Settings\besseyb\Local Settings\Temporary Internet Files\Content.IE5\ZUCM17XV\MC900292574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70401" y="1676401"/>
            <a:ext cx="2290233" cy="174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263471" y="278969"/>
            <a:ext cx="11654726" cy="632330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Reference Checks</a:t>
            </a:r>
          </a:p>
        </p:txBody>
      </p:sp>
      <p:sp>
        <p:nvSpPr>
          <p:cNvPr id="368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6096000" cy="3810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Match technical skills to job description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Verify history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Check references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Create short list of candidates for interview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Develop interview scorecard</a:t>
            </a:r>
          </a:p>
          <a:p>
            <a:pPr eaLnBrk="1" hangingPunct="1">
              <a:lnSpc>
                <a:spcPct val="90000"/>
              </a:lnSpc>
            </a:pPr>
            <a:endParaRPr lang="en-US" sz="280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en-US" sz="280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en-US" sz="2800" dirty="0" smtClean="0">
              <a:ea typeface="ＭＳ Ｐゴシック" pitchFamily="34" charset="-128"/>
            </a:endParaRPr>
          </a:p>
        </p:txBody>
      </p:sp>
      <p:sp>
        <p:nvSpPr>
          <p:cNvPr id="36867" name="Text Box 5"/>
          <p:cNvSpPr txBox="1">
            <a:spLocks noChangeArrowheads="1"/>
          </p:cNvSpPr>
          <p:nvPr/>
        </p:nvSpPr>
        <p:spPr bwMode="auto">
          <a:xfrm>
            <a:off x="2300629" y="5562601"/>
            <a:ext cx="697479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400" b="1">
                <a:cs typeface="Arial" pitchFamily="34" charset="0"/>
              </a:rPr>
              <a:t>80% of Applications contain false work history</a:t>
            </a:r>
          </a:p>
          <a:p>
            <a:pPr algn="ctr"/>
            <a:r>
              <a:rPr lang="en-US" sz="2400" b="1">
                <a:cs typeface="Arial" pitchFamily="34" charset="0"/>
              </a:rPr>
              <a:t>30% contain false education history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263471" y="278969"/>
            <a:ext cx="11654726" cy="632330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200" dirty="0" smtClean="0">
                <a:latin typeface="Calibri" pitchFamily="34" charset="0"/>
                <a:ea typeface="ＭＳ Ｐゴシック" pitchFamily="34" charset="-128"/>
                <a:cs typeface="Arial" pitchFamily="34" charset="0"/>
              </a:rPr>
              <a:t>Interviewing Candidates</a:t>
            </a:r>
          </a:p>
        </p:txBody>
      </p:sp>
      <p:sp>
        <p:nvSpPr>
          <p:cNvPr id="389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1"/>
            <a:ext cx="7518400" cy="40687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endParaRPr lang="en-US" sz="1400" dirty="0" smtClean="0">
              <a:latin typeface="Calibri" pitchFamily="34" charset="0"/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latin typeface="Calibri" pitchFamily="34" charset="0"/>
                <a:ea typeface="ＭＳ Ｐゴシック" pitchFamily="34" charset="-128"/>
                <a:cs typeface="Arial" pitchFamily="34" charset="0"/>
              </a:rPr>
              <a:t>Ask where they heard about your job and why they want to work with you.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latin typeface="Calibri" pitchFamily="34" charset="0"/>
                <a:ea typeface="ＭＳ Ｐゴシック" pitchFamily="34" charset="-128"/>
                <a:cs typeface="Arial" pitchFamily="34" charset="0"/>
              </a:rPr>
              <a:t>Give an overview of your business and the context for the job.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latin typeface="Calibri" pitchFamily="34" charset="0"/>
                <a:ea typeface="ＭＳ Ｐゴシック" pitchFamily="34" charset="-128"/>
                <a:cs typeface="Arial" pitchFamily="34" charset="0"/>
              </a:rPr>
              <a:t>Discuss the duties/responsibilities.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latin typeface="Calibri" pitchFamily="34" charset="0"/>
                <a:ea typeface="ＭＳ Ｐゴシック" pitchFamily="34" charset="-128"/>
                <a:cs typeface="Arial" pitchFamily="34" charset="0"/>
              </a:rPr>
              <a:t>Explore individual</a:t>
            </a:r>
            <a:r>
              <a:rPr lang="ja-JP" altLang="en-US" sz="2400" smtClean="0">
                <a:latin typeface="Calibri" pitchFamily="34" charset="0"/>
                <a:ea typeface="ＭＳ Ｐゴシック" pitchFamily="34" charset="-128"/>
                <a:cs typeface="Arial" pitchFamily="34" charset="0"/>
              </a:rPr>
              <a:t>’</a:t>
            </a:r>
            <a:r>
              <a:rPr lang="en-US" altLang="ja-JP" sz="2400" dirty="0" smtClean="0">
                <a:latin typeface="Calibri" pitchFamily="34" charset="0"/>
                <a:ea typeface="ＭＳ Ｐゴシック" pitchFamily="34" charset="-128"/>
                <a:cs typeface="Arial" pitchFamily="34" charset="0"/>
              </a:rPr>
              <a:t>s qualifications, abilities, experience, motivation, and interests.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latin typeface="Calibri" pitchFamily="34" charset="0"/>
                <a:ea typeface="ＭＳ Ｐゴシック" pitchFamily="34" charset="-128"/>
                <a:cs typeface="Arial" pitchFamily="34" charset="0"/>
              </a:rPr>
              <a:t>Ask what in applicant</a:t>
            </a:r>
            <a:r>
              <a:rPr lang="ja-JP" altLang="en-US" sz="2400" smtClean="0">
                <a:latin typeface="Calibri" pitchFamily="34" charset="0"/>
                <a:ea typeface="ＭＳ Ｐゴシック" pitchFamily="34" charset="-128"/>
                <a:cs typeface="Arial" pitchFamily="34" charset="0"/>
              </a:rPr>
              <a:t>’</a:t>
            </a:r>
            <a:r>
              <a:rPr lang="en-US" altLang="ja-JP" sz="2400" dirty="0" smtClean="0">
                <a:latin typeface="Calibri" pitchFamily="34" charset="0"/>
                <a:ea typeface="ＭＳ Ｐゴシック" pitchFamily="34" charset="-128"/>
                <a:cs typeface="Arial" pitchFamily="34" charset="0"/>
              </a:rPr>
              <a:t>s experience makes them able to do the job.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latin typeface="Calibri" pitchFamily="34" charset="0"/>
                <a:ea typeface="ＭＳ Ｐゴシック" pitchFamily="34" charset="-128"/>
                <a:cs typeface="Arial" pitchFamily="34" charset="0"/>
              </a:rPr>
              <a:t>Ask what challenges they</a:t>
            </a:r>
            <a:r>
              <a:rPr lang="ja-JP" altLang="en-US" sz="2400" smtClean="0">
                <a:latin typeface="Calibri" pitchFamily="34" charset="0"/>
                <a:ea typeface="ＭＳ Ｐゴシック" pitchFamily="34" charset="-128"/>
                <a:cs typeface="Arial" pitchFamily="34" charset="0"/>
              </a:rPr>
              <a:t>’</a:t>
            </a:r>
            <a:r>
              <a:rPr lang="en-US" altLang="ja-JP" sz="2400" dirty="0" err="1" smtClean="0">
                <a:latin typeface="Calibri" pitchFamily="34" charset="0"/>
                <a:ea typeface="ＭＳ Ｐゴシック" pitchFamily="34" charset="-128"/>
                <a:cs typeface="Arial" pitchFamily="34" charset="0"/>
              </a:rPr>
              <a:t>ve</a:t>
            </a:r>
            <a:r>
              <a:rPr lang="en-US" altLang="ja-JP" sz="2400" dirty="0" smtClean="0">
                <a:latin typeface="Calibri" pitchFamily="34" charset="0"/>
                <a:ea typeface="ＭＳ Ｐゴシック" pitchFamily="34" charset="-128"/>
                <a:cs typeface="Arial" pitchFamily="34" charset="0"/>
              </a:rPr>
              <a:t> had in previous jobs and what specifically they did to address them.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400" dirty="0" smtClean="0">
              <a:ea typeface="ＭＳ Ｐゴシック" pitchFamily="34" charset="-12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19201" y="5943601"/>
            <a:ext cx="7376956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LISTEN CAREFULLY TAKE GOOD NOTES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263471" y="278969"/>
            <a:ext cx="11654726" cy="632330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Recruiting &amp; Hiring</a:t>
            </a: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Employment Paperwork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066801"/>
            <a:ext cx="10972800" cy="4525963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dirty="0" smtClean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eaLnBrk="1" hangingPunct="1"/>
            <a:r>
              <a:rPr lang="en-US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Employee Policy Manuals</a:t>
            </a:r>
          </a:p>
          <a:p>
            <a:pPr lvl="1" eaLnBrk="1" hangingPunct="1"/>
            <a:r>
              <a:rPr lang="en-US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Set Expectations </a:t>
            </a:r>
          </a:p>
          <a:p>
            <a:pPr lvl="1" eaLnBrk="1" hangingPunct="1"/>
            <a:r>
              <a:rPr lang="en-US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Performance Standards</a:t>
            </a:r>
          </a:p>
          <a:p>
            <a:pPr lvl="1" eaLnBrk="1" hangingPunct="1"/>
            <a:r>
              <a:rPr lang="en-US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Not a Contract</a:t>
            </a:r>
          </a:p>
          <a:p>
            <a:pPr eaLnBrk="1" hangingPunct="1"/>
            <a:r>
              <a:rPr lang="en-US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Special Agreements</a:t>
            </a:r>
          </a:p>
          <a:p>
            <a:pPr lvl="1" eaLnBrk="1" hangingPunct="1"/>
            <a:r>
              <a:rPr lang="en-US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Non-Disclosure Agreement</a:t>
            </a:r>
          </a:p>
          <a:p>
            <a:pPr lvl="1" eaLnBrk="1" hangingPunct="1"/>
            <a:r>
              <a:rPr lang="en-US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Intellectual Property Agreement</a:t>
            </a:r>
          </a:p>
          <a:p>
            <a:pPr lvl="1" eaLnBrk="1" hangingPunct="1"/>
            <a:r>
              <a:rPr lang="en-US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Non-Compete Agreement</a:t>
            </a:r>
          </a:p>
          <a:p>
            <a:pPr eaLnBrk="1" hangingPunct="1">
              <a:buFontTx/>
              <a:buNone/>
            </a:pPr>
            <a:endParaRPr lang="en-US" dirty="0" smtClean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eaLnBrk="1" hangingPunct="1">
              <a:buFontTx/>
              <a:buNone/>
            </a:pPr>
            <a:endParaRPr lang="en-US" dirty="0" smtClean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eaLnBrk="1" hangingPunct="1">
              <a:buFontTx/>
              <a:buNone/>
            </a:pPr>
            <a:endParaRPr lang="en-US" dirty="0" smtClean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263471" y="278969"/>
            <a:ext cx="11654726" cy="632330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4800" dirty="0"/>
          </a:p>
          <a:p>
            <a:pPr marL="0" indent="0" algn="ctr">
              <a:buNone/>
            </a:pPr>
            <a:endParaRPr lang="en-US" sz="4800" dirty="0" smtClean="0"/>
          </a:p>
          <a:p>
            <a:pPr marL="0" indent="0" algn="ctr">
              <a:buNone/>
            </a:pPr>
            <a:r>
              <a:rPr lang="en-US" sz="4800" dirty="0" smtClean="0"/>
              <a:t>Operations</a:t>
            </a:r>
            <a:endParaRPr lang="en-US" sz="48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B972B8C-8E19-436C-BF3C-FCD14218F216}" type="datetime4">
              <a:rPr lang="en-US" altLang="en-US" smtClean="0"/>
              <a:pPr>
                <a:defRPr/>
              </a:pPr>
              <a:t>November 4, 2017</a:t>
            </a:fld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1EB0F87-3892-47EE-93AC-EF5F8D807D1B}" type="slidenum">
              <a:rPr lang="en-US" altLang="en-US" smtClean="0"/>
              <a:pPr>
                <a:defRPr/>
              </a:pPr>
              <a:t>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xmlns="" val="372402003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263471" y="278969"/>
            <a:ext cx="11654726" cy="632330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Operations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Physical Facilities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1200" y="1143000"/>
            <a:ext cx="7518400" cy="4525963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Arial" pitchFamily="34" charset="0"/>
                <a:ea typeface="ＭＳ Ｐゴシック" pitchFamily="34" charset="-128"/>
              </a:rPr>
              <a:t> What </a:t>
            </a:r>
            <a:r>
              <a:rPr lang="en-US" dirty="0" smtClean="0">
                <a:latin typeface="Arial" pitchFamily="34" charset="0"/>
                <a:ea typeface="ＭＳ Ｐゴシック" pitchFamily="34" charset="-128"/>
              </a:rPr>
              <a:t>should you consider when choosing your </a:t>
            </a:r>
            <a:r>
              <a:rPr lang="en-US" dirty="0" smtClean="0">
                <a:latin typeface="Arial" pitchFamily="34" charset="0"/>
                <a:ea typeface="ＭＳ Ｐゴシック" pitchFamily="34" charset="-128"/>
              </a:rPr>
              <a:t>location</a:t>
            </a:r>
            <a:endParaRPr lang="en-US" dirty="0" smtClean="0">
              <a:latin typeface="Arial" pitchFamily="34" charset="0"/>
              <a:ea typeface="ＭＳ Ｐゴシック" pitchFamily="34" charset="-128"/>
            </a:endParaRP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Arial" pitchFamily="34" charset="0"/>
                <a:ea typeface="ＭＳ Ｐゴシック" pitchFamily="34" charset="-128"/>
              </a:rPr>
              <a:t> Type </a:t>
            </a:r>
            <a:r>
              <a:rPr lang="en-US" dirty="0" smtClean="0">
                <a:latin typeface="Arial" pitchFamily="34" charset="0"/>
                <a:ea typeface="ＭＳ Ｐゴシック" pitchFamily="34" charset="-128"/>
              </a:rPr>
              <a:t>of business it </a:t>
            </a:r>
            <a:r>
              <a:rPr lang="en-US" dirty="0" smtClean="0">
                <a:latin typeface="Arial" pitchFamily="34" charset="0"/>
                <a:ea typeface="ＭＳ Ｐゴシック" pitchFamily="34" charset="-128"/>
              </a:rPr>
              <a:t>is</a:t>
            </a:r>
            <a:endParaRPr lang="en-US" dirty="0" smtClean="0">
              <a:latin typeface="Arial" pitchFamily="34" charset="0"/>
              <a:ea typeface="ＭＳ Ｐゴシック" pitchFamily="34" charset="-128"/>
            </a:endParaRP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Arial" pitchFamily="34" charset="0"/>
                <a:ea typeface="ＭＳ Ｐゴシック" pitchFamily="34" charset="-128"/>
              </a:rPr>
              <a:t> How </a:t>
            </a:r>
            <a:r>
              <a:rPr lang="en-US" dirty="0" smtClean="0">
                <a:latin typeface="Arial" pitchFamily="34" charset="0"/>
                <a:ea typeface="ＭＳ Ｐゴシック" pitchFamily="34" charset="-128"/>
              </a:rPr>
              <a:t>will sales be </a:t>
            </a:r>
            <a:r>
              <a:rPr lang="en-US" dirty="0" smtClean="0">
                <a:latin typeface="Arial" pitchFamily="34" charset="0"/>
                <a:ea typeface="ＭＳ Ｐゴシック" pitchFamily="34" charset="-128"/>
              </a:rPr>
              <a:t>conducted</a:t>
            </a:r>
            <a:endParaRPr lang="en-US" dirty="0" smtClean="0">
              <a:latin typeface="Arial" pitchFamily="34" charset="0"/>
              <a:ea typeface="ＭＳ Ｐゴシック" pitchFamily="34" charset="-128"/>
            </a:endParaRP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Arial" pitchFamily="34" charset="0"/>
                <a:ea typeface="ＭＳ Ｐゴシック" pitchFamily="34" charset="-128"/>
              </a:rPr>
              <a:t> What </a:t>
            </a:r>
            <a:r>
              <a:rPr lang="en-US" dirty="0" smtClean="0">
                <a:latin typeface="Arial" pitchFamily="34" charset="0"/>
                <a:ea typeface="ＭＳ Ｐゴシック" pitchFamily="34" charset="-128"/>
              </a:rPr>
              <a:t>kind of foot traffic you </a:t>
            </a:r>
            <a:r>
              <a:rPr lang="en-US" dirty="0" smtClean="0">
                <a:latin typeface="Arial" pitchFamily="34" charset="0"/>
                <a:ea typeface="ＭＳ Ｐゴシック" pitchFamily="34" charset="-128"/>
              </a:rPr>
              <a:t>need</a:t>
            </a:r>
            <a:endParaRPr lang="en-US" dirty="0" smtClean="0">
              <a:latin typeface="Arial" pitchFamily="34" charset="0"/>
              <a:ea typeface="ＭＳ Ｐゴシック" pitchFamily="34" charset="-128"/>
            </a:endParaRP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Arial" pitchFamily="34" charset="0"/>
                <a:ea typeface="ＭＳ Ｐゴシック" pitchFamily="34" charset="-128"/>
              </a:rPr>
              <a:t> How </a:t>
            </a:r>
            <a:r>
              <a:rPr lang="en-US" dirty="0" smtClean="0">
                <a:latin typeface="Arial" pitchFamily="34" charset="0"/>
                <a:ea typeface="ＭＳ Ｐゴシック" pitchFamily="34" charset="-128"/>
              </a:rPr>
              <a:t>far customers will be willing to </a:t>
            </a:r>
            <a:r>
              <a:rPr lang="en-US" dirty="0" smtClean="0">
                <a:latin typeface="Arial" pitchFamily="34" charset="0"/>
                <a:ea typeface="ＭＳ Ｐゴシック" pitchFamily="34" charset="-128"/>
              </a:rPr>
              <a:t>travel</a:t>
            </a:r>
            <a:endParaRPr lang="en-US" dirty="0" smtClean="0">
              <a:latin typeface="Arial" pitchFamily="34" charset="0"/>
              <a:ea typeface="ＭＳ Ｐゴシック" pitchFamily="34" charset="-128"/>
            </a:endParaRP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Arial" pitchFamily="34" charset="0"/>
                <a:ea typeface="ＭＳ Ｐゴシック" pitchFamily="34" charset="-128"/>
              </a:rPr>
              <a:t> Parking </a:t>
            </a:r>
            <a:r>
              <a:rPr lang="en-US" dirty="0" smtClean="0">
                <a:latin typeface="Arial" pitchFamily="34" charset="0"/>
                <a:ea typeface="ＭＳ Ｐゴシック" pitchFamily="34" charset="-128"/>
              </a:rPr>
              <a:t>or shipping </a:t>
            </a:r>
            <a:r>
              <a:rPr lang="en-US" dirty="0" smtClean="0">
                <a:latin typeface="Arial" pitchFamily="34" charset="0"/>
                <a:ea typeface="ＭＳ Ｐゴシック" pitchFamily="34" charset="-128"/>
              </a:rPr>
              <a:t>access</a:t>
            </a:r>
            <a:endParaRPr lang="en-US" dirty="0" smtClean="0">
              <a:latin typeface="Arial" pitchFamily="34" charset="0"/>
              <a:ea typeface="ＭＳ Ｐゴシック" pitchFamily="34" charset="-128"/>
            </a:endParaRPr>
          </a:p>
          <a:p>
            <a:pPr eaLnBrk="1" hangingPunct="1"/>
            <a:endParaRPr lang="en-US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263471" y="278969"/>
            <a:ext cx="11654726" cy="632330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Operations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Physical Facilities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1200" y="1143000"/>
            <a:ext cx="7518400" cy="4525963"/>
          </a:xfrm>
        </p:spPr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Location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dirty="0" smtClean="0">
                <a:ea typeface="ＭＳ Ｐゴシック" pitchFamily="34" charset="-128"/>
              </a:rPr>
              <a:t> Visibility</a:t>
            </a:r>
            <a:endParaRPr lang="en-US" sz="1800" dirty="0" smtClean="0">
              <a:ea typeface="ＭＳ Ｐゴシック" pitchFamily="34" charset="-128"/>
            </a:endParaRPr>
          </a:p>
          <a:p>
            <a:pPr lvl="1">
              <a:buFont typeface="Wingdings" pitchFamily="2" charset="2"/>
              <a:buChar char="§"/>
            </a:pPr>
            <a:r>
              <a:rPr lang="en-US" sz="1800" dirty="0" smtClean="0">
                <a:ea typeface="ＭＳ Ｐゴシック" pitchFamily="34" charset="-128"/>
              </a:rPr>
              <a:t> Traffic </a:t>
            </a:r>
            <a:r>
              <a:rPr lang="en-US" sz="1800" dirty="0" smtClean="0">
                <a:ea typeface="ＭＳ Ｐゴシック" pitchFamily="34" charset="-128"/>
              </a:rPr>
              <a:t>Volume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dirty="0" smtClean="0">
                <a:ea typeface="ＭＳ Ｐゴシック" pitchFamily="34" charset="-128"/>
              </a:rPr>
              <a:t> Access </a:t>
            </a:r>
            <a:endParaRPr lang="en-US" sz="1800" dirty="0" smtClean="0">
              <a:ea typeface="ＭＳ Ｐゴシック" pitchFamily="34" charset="-128"/>
            </a:endParaRPr>
          </a:p>
          <a:p>
            <a:pPr lvl="1">
              <a:buFont typeface="Wingdings" pitchFamily="2" charset="2"/>
              <a:buChar char="§"/>
            </a:pPr>
            <a:r>
              <a:rPr lang="en-US" sz="1800" dirty="0" smtClean="0">
                <a:ea typeface="ＭＳ Ｐゴシック" pitchFamily="34" charset="-128"/>
              </a:rPr>
              <a:t> Parking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dirty="0" smtClean="0">
                <a:ea typeface="ＭＳ Ｐゴシック" pitchFamily="34" charset="-128"/>
              </a:rPr>
              <a:t>Inventory Management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dirty="0" smtClean="0">
                <a:ea typeface="ＭＳ Ｐゴシック" pitchFamily="34" charset="-128"/>
              </a:rPr>
              <a:t>Production Equipment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dirty="0" smtClean="0">
                <a:ea typeface="ＭＳ Ｐゴシック" pitchFamily="34" charset="-128"/>
              </a:rPr>
              <a:t>Production Processes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dirty="0" smtClean="0">
                <a:ea typeface="ＭＳ Ｐゴシック" pitchFamily="34" charset="-128"/>
              </a:rPr>
              <a:t>Office Equipment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dirty="0" smtClean="0">
                <a:ea typeface="ＭＳ Ｐゴシック" pitchFamily="34" charset="-128"/>
              </a:rPr>
              <a:t>Utilities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dirty="0" smtClean="0">
                <a:ea typeface="ＭＳ Ｐゴシック" pitchFamily="34" charset="-128"/>
              </a:rPr>
              <a:t>Merchandise Display</a:t>
            </a:r>
          </a:p>
          <a:p>
            <a:pPr eaLnBrk="1" hangingPunct="1"/>
            <a:endParaRPr lang="en-US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263471" y="278969"/>
            <a:ext cx="11654726" cy="632330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Operations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Physical Facilities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1200" y="1143000"/>
            <a:ext cx="7518400" cy="4525963"/>
          </a:xfrm>
        </p:spPr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Location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dirty="0" smtClean="0">
                <a:ea typeface="ＭＳ Ｐゴシック" pitchFamily="34" charset="-128"/>
              </a:rPr>
              <a:t> Visibility</a:t>
            </a:r>
            <a:endParaRPr lang="en-US" sz="1800" dirty="0" smtClean="0">
              <a:ea typeface="ＭＳ Ｐゴシック" pitchFamily="34" charset="-128"/>
            </a:endParaRPr>
          </a:p>
          <a:p>
            <a:pPr lvl="1">
              <a:buFont typeface="Wingdings" pitchFamily="2" charset="2"/>
              <a:buChar char="§"/>
            </a:pPr>
            <a:r>
              <a:rPr lang="en-US" sz="1800" dirty="0" smtClean="0">
                <a:ea typeface="ＭＳ Ｐゴシック" pitchFamily="34" charset="-128"/>
              </a:rPr>
              <a:t> Traffic </a:t>
            </a:r>
            <a:r>
              <a:rPr lang="en-US" sz="1800" dirty="0" smtClean="0">
                <a:ea typeface="ＭＳ Ｐゴシック" pitchFamily="34" charset="-128"/>
              </a:rPr>
              <a:t>Volume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dirty="0" smtClean="0">
                <a:ea typeface="ＭＳ Ｐゴシック" pitchFamily="34" charset="-128"/>
              </a:rPr>
              <a:t> Access </a:t>
            </a:r>
            <a:endParaRPr lang="en-US" sz="1800" dirty="0" smtClean="0">
              <a:ea typeface="ＭＳ Ｐゴシック" pitchFamily="34" charset="-128"/>
            </a:endParaRPr>
          </a:p>
          <a:p>
            <a:pPr lvl="1">
              <a:buFont typeface="Wingdings" pitchFamily="2" charset="2"/>
              <a:buChar char="§"/>
            </a:pPr>
            <a:r>
              <a:rPr lang="en-US" sz="1800" dirty="0" smtClean="0">
                <a:ea typeface="ＭＳ Ｐゴシック" pitchFamily="34" charset="-128"/>
              </a:rPr>
              <a:t> Parking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dirty="0" smtClean="0">
                <a:ea typeface="ＭＳ Ｐゴシック" pitchFamily="34" charset="-128"/>
              </a:rPr>
              <a:t>Inventory Management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dirty="0" smtClean="0">
                <a:ea typeface="ＭＳ Ｐゴシック" pitchFamily="34" charset="-128"/>
              </a:rPr>
              <a:t>Production Equipment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dirty="0" smtClean="0">
                <a:ea typeface="ＭＳ Ｐゴシック" pitchFamily="34" charset="-128"/>
              </a:rPr>
              <a:t>Production Processes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dirty="0" smtClean="0">
                <a:ea typeface="ＭＳ Ｐゴシック" pitchFamily="34" charset="-128"/>
              </a:rPr>
              <a:t>Office Equipment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dirty="0" smtClean="0">
                <a:ea typeface="ＭＳ Ｐゴシック" pitchFamily="34" charset="-128"/>
              </a:rPr>
              <a:t>Utilities</a:t>
            </a:r>
          </a:p>
          <a:p>
            <a:pPr lvl="1">
              <a:buFont typeface="Wingdings" pitchFamily="2" charset="2"/>
              <a:buChar char="§"/>
            </a:pPr>
            <a:r>
              <a:rPr lang="en-US" sz="1800" dirty="0" smtClean="0">
                <a:ea typeface="ＭＳ Ｐゴシック" pitchFamily="34" charset="-128"/>
              </a:rPr>
              <a:t>Merchandise Display</a:t>
            </a:r>
          </a:p>
          <a:p>
            <a:pPr eaLnBrk="1" hangingPunct="1"/>
            <a:endParaRPr lang="en-US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263471" y="278969"/>
            <a:ext cx="11654726" cy="632330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Operations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Physical Facilities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1200" y="1143000"/>
            <a:ext cx="7518400" cy="4525963"/>
          </a:xfrm>
        </p:spPr>
        <p:txBody>
          <a:bodyPr/>
          <a:lstStyle/>
          <a:p>
            <a:r>
              <a:rPr lang="en-US" b="1" dirty="0" smtClean="0">
                <a:ea typeface="ＭＳ Ｐゴシック" pitchFamily="34" charset="-128"/>
              </a:rPr>
              <a:t>Costs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ea typeface="ＭＳ Ｐゴシック" pitchFamily="34" charset="-128"/>
              </a:rPr>
              <a:t> Startup Costs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ea typeface="ＭＳ Ｐゴシック" pitchFamily="34" charset="-128"/>
              </a:rPr>
              <a:t> Business Costs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ea typeface="ＭＳ Ｐゴシック" pitchFamily="34" charset="-128"/>
              </a:rPr>
              <a:t> </a:t>
            </a:r>
            <a:r>
              <a:rPr lang="en-US" dirty="0" smtClean="0">
                <a:ea typeface="ＭＳ Ｐゴシック" pitchFamily="34" charset="-128"/>
              </a:rPr>
              <a:t>Production Costs </a:t>
            </a:r>
            <a:endParaRPr lang="en-US" dirty="0" smtClean="0">
              <a:ea typeface="ＭＳ Ｐゴシック" pitchFamily="34" charset="-128"/>
            </a:endParaRPr>
          </a:p>
          <a:p>
            <a:r>
              <a:rPr lang="en-US" b="1" dirty="0" smtClean="0">
                <a:ea typeface="ＭＳ Ｐゴシック" pitchFamily="34" charset="-128"/>
              </a:rPr>
              <a:t>Costs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ea typeface="ＭＳ Ｐゴシック" pitchFamily="34" charset="-128"/>
              </a:rPr>
              <a:t> Office Equipment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ea typeface="ＭＳ Ｐゴシック" pitchFamily="34" charset="-128"/>
              </a:rPr>
              <a:t> </a:t>
            </a:r>
            <a:r>
              <a:rPr lang="en-US" dirty="0" smtClean="0">
                <a:ea typeface="ＭＳ Ｐゴシック" pitchFamily="34" charset="-128"/>
              </a:rPr>
              <a:t>Utilities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ea typeface="ＭＳ Ｐゴシック" pitchFamily="34" charset="-128"/>
              </a:rPr>
              <a:t> </a:t>
            </a:r>
            <a:r>
              <a:rPr lang="en-US" dirty="0" smtClean="0">
                <a:ea typeface="ＭＳ Ｐゴシック" pitchFamily="34" charset="-128"/>
              </a:rPr>
              <a:t>Software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ea typeface="ＭＳ Ｐゴシック" pitchFamily="34" charset="-128"/>
              </a:rPr>
              <a:t> </a:t>
            </a:r>
            <a:r>
              <a:rPr lang="en-US" dirty="0" smtClean="0">
                <a:ea typeface="ＭＳ Ｐゴシック" pitchFamily="34" charset="-128"/>
              </a:rPr>
              <a:t>Equipment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ea typeface="ＭＳ Ｐゴシック" pitchFamily="34" charset="-128"/>
              </a:rPr>
              <a:t> </a:t>
            </a:r>
            <a:r>
              <a:rPr lang="en-US" dirty="0" smtClean="0">
                <a:ea typeface="ＭＳ Ｐゴシック" pitchFamily="34" charset="-128"/>
              </a:rPr>
              <a:t>Vehicles</a:t>
            </a:r>
          </a:p>
          <a:p>
            <a:endParaRPr lang="en-US" dirty="0" smtClean="0">
              <a:ea typeface="ＭＳ Ｐゴシック" pitchFamily="34" charset="-128"/>
            </a:endParaRPr>
          </a:p>
          <a:p>
            <a:pPr>
              <a:buFont typeface="Wingdings" pitchFamily="2" charset="2"/>
              <a:buChar char="§"/>
            </a:pPr>
            <a:endParaRPr lang="en-US" dirty="0" smtClean="0">
              <a:ea typeface="ＭＳ Ｐゴシック" pitchFamily="34" charset="-128"/>
            </a:endParaRPr>
          </a:p>
          <a:p>
            <a:endParaRPr lang="en-US" dirty="0" smtClean="0">
              <a:ea typeface="ＭＳ Ｐゴシック" pitchFamily="34" charset="-128"/>
            </a:endParaRPr>
          </a:p>
          <a:p>
            <a:pPr eaLnBrk="1" hangingPunct="1"/>
            <a:endParaRPr lang="en-US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 bwMode="auto">
          <a:xfrm>
            <a:off x="263471" y="278969"/>
            <a:ext cx="11654726" cy="632330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609600" y="274638"/>
            <a:ext cx="10972800" cy="715962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sz="4800" b="1" dirty="0" smtClean="0">
                <a:solidFill>
                  <a:srgbClr val="595959"/>
                </a:solidFill>
                <a:latin typeface="Calibri"/>
                <a:cs typeface="Calibri"/>
              </a:rPr>
              <a:t>Physical Facilities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06400" y="990601"/>
            <a:ext cx="11277600" cy="4525963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3200" b="1" kern="0" dirty="0">
                <a:ea typeface="+mn-ea"/>
                <a:cs typeface="Arial" pitchFamily="34" charset="0"/>
              </a:rPr>
              <a:t>Besides spaces for plants or animals what other space/facility needs will you have?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sz="3200" kern="0" dirty="0">
              <a:latin typeface="+mn-lt"/>
              <a:ea typeface="+mn-ea"/>
            </a:endParaRPr>
          </a:p>
        </p:txBody>
      </p:sp>
      <p:grpSp>
        <p:nvGrpSpPr>
          <p:cNvPr id="2" name="Group 43"/>
          <p:cNvGrpSpPr>
            <a:grpSpLocks/>
          </p:cNvGrpSpPr>
          <p:nvPr/>
        </p:nvGrpSpPr>
        <p:grpSpPr bwMode="auto">
          <a:xfrm>
            <a:off x="3149600" y="2286000"/>
            <a:ext cx="3081867" cy="1517648"/>
            <a:chOff x="2362200" y="2286001"/>
            <a:chExt cx="2311908" cy="1517040"/>
          </a:xfrm>
        </p:grpSpPr>
        <p:pic>
          <p:nvPicPr>
            <p:cNvPr id="19484" name="Picture 10" descr="C:\Documents and Settings\besseyb\Local Settings\Temporary Internet Files\Content.IE5\VY4S1U85\MC900310174[1].wmf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2362200" y="2514600"/>
              <a:ext cx="838200" cy="1104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485" name="Picture 2" descr="C:\Documents and Settings\besseyb\Local Settings\Temporary Internet Files\Content.IE5\609O4BQY\MC900056441[1].wm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352800" y="2819400"/>
              <a:ext cx="1321308" cy="9836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486" name="TextBox 9"/>
            <p:cNvSpPr txBox="1">
              <a:spLocks noChangeArrowheads="1"/>
            </p:cNvSpPr>
            <p:nvPr/>
          </p:nvSpPr>
          <p:spPr bwMode="auto">
            <a:xfrm>
              <a:off x="3158266" y="2286001"/>
              <a:ext cx="1119783" cy="6460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b="1"/>
                <a:t>Processing/</a:t>
              </a:r>
            </a:p>
            <a:p>
              <a:pPr algn="ctr"/>
              <a:r>
                <a:rPr lang="en-US" b="1"/>
                <a:t>Production</a:t>
              </a:r>
            </a:p>
          </p:txBody>
        </p:sp>
      </p:grpSp>
      <p:grpSp>
        <p:nvGrpSpPr>
          <p:cNvPr id="5" name="Group 46"/>
          <p:cNvGrpSpPr>
            <a:grpSpLocks/>
          </p:cNvGrpSpPr>
          <p:nvPr/>
        </p:nvGrpSpPr>
        <p:grpSpPr bwMode="auto">
          <a:xfrm>
            <a:off x="7619997" y="2133600"/>
            <a:ext cx="3831165" cy="2017784"/>
            <a:chOff x="5715000" y="2133600"/>
            <a:chExt cx="2873829" cy="2018003"/>
          </a:xfrm>
        </p:grpSpPr>
        <p:pic>
          <p:nvPicPr>
            <p:cNvPr id="19480" name="Picture 8" descr="C:\Documents and Settings\besseyb\Local Settings\Temporary Internet Files\Content.IE5\71MZ7HJW\MC900036470[1].wmf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715000" y="2743200"/>
              <a:ext cx="731068" cy="10399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481" name="Picture 9" descr="C:\Documents and Settings\besseyb\Local Settings\Temporary Internet Files\Content.IE5\WHYZGYI9\MC900382604[1].jp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 flipH="1">
              <a:off x="7620000" y="2667000"/>
              <a:ext cx="968829" cy="1356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482" name="TextBox 22"/>
            <p:cNvSpPr txBox="1">
              <a:spLocks noChangeArrowheads="1"/>
            </p:cNvSpPr>
            <p:nvPr/>
          </p:nvSpPr>
          <p:spPr bwMode="auto">
            <a:xfrm>
              <a:off x="6280006" y="3505202"/>
              <a:ext cx="1562213" cy="6464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b="1"/>
                <a:t>Hospitality/</a:t>
              </a:r>
            </a:p>
            <a:p>
              <a:pPr algn="ctr"/>
              <a:r>
                <a:rPr lang="en-US" b="1"/>
                <a:t>Customer Events</a:t>
              </a:r>
            </a:p>
          </p:txBody>
        </p:sp>
        <p:pic>
          <p:nvPicPr>
            <p:cNvPr id="19483" name="Picture 14" descr="C:\Documents and Settings\besseyb\Local Settings\Temporary Internet Files\Content.IE5\UKUT2NK4\MC900089056[1].wmf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6553200" y="2133600"/>
              <a:ext cx="947928" cy="1074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6" name="Group 45"/>
          <p:cNvGrpSpPr>
            <a:grpSpLocks/>
          </p:cNvGrpSpPr>
          <p:nvPr/>
        </p:nvGrpSpPr>
        <p:grpSpPr bwMode="auto">
          <a:xfrm>
            <a:off x="4165596" y="3886200"/>
            <a:ext cx="3011215" cy="1130300"/>
            <a:chOff x="3124200" y="3886200"/>
            <a:chExt cx="2258362" cy="1130300"/>
          </a:xfrm>
        </p:grpSpPr>
        <p:pic>
          <p:nvPicPr>
            <p:cNvPr id="19478" name="Picture 4" descr="MCBD20023_0000[1]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3124200" y="4114800"/>
              <a:ext cx="1797821" cy="901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479" name="TextBox 27"/>
            <p:cNvSpPr txBox="1">
              <a:spLocks noChangeArrowheads="1"/>
            </p:cNvSpPr>
            <p:nvPr/>
          </p:nvSpPr>
          <p:spPr bwMode="auto">
            <a:xfrm>
              <a:off x="4426552" y="3886200"/>
              <a:ext cx="956010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b="1"/>
                <a:t>Shipping/</a:t>
              </a:r>
            </a:p>
            <a:p>
              <a:pPr algn="ctr"/>
              <a:r>
                <a:rPr lang="en-US" b="1"/>
                <a:t>Receiving</a:t>
              </a:r>
            </a:p>
          </p:txBody>
        </p:sp>
      </p:grpSp>
      <p:grpSp>
        <p:nvGrpSpPr>
          <p:cNvPr id="7" name="Group 47"/>
          <p:cNvGrpSpPr>
            <a:grpSpLocks/>
          </p:cNvGrpSpPr>
          <p:nvPr/>
        </p:nvGrpSpPr>
        <p:grpSpPr bwMode="auto">
          <a:xfrm>
            <a:off x="7924801" y="4648198"/>
            <a:ext cx="3414182" cy="1925633"/>
            <a:chOff x="5943600" y="4648203"/>
            <a:chExt cx="2561003" cy="1926028"/>
          </a:xfrm>
        </p:grpSpPr>
        <p:pic>
          <p:nvPicPr>
            <p:cNvPr id="19475" name="Picture 16" descr="C:\Documents and Settings\besseyb\Local Settings\Temporary Internet Files\Content.IE5\0CUK2OOS\MC900056449[1].wmf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6513156" y="5334000"/>
              <a:ext cx="1892010" cy="1240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476" name="Picture 17" descr="C:\Documents and Settings\besseyb\Local Settings\Temporary Internet Files\Content.IE5\COQ8DJWB\MC900356899[1].wmf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5943600" y="4800600"/>
              <a:ext cx="701589" cy="1600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477" name="TextBox 31"/>
            <p:cNvSpPr txBox="1">
              <a:spLocks noChangeArrowheads="1"/>
            </p:cNvSpPr>
            <p:nvPr/>
          </p:nvSpPr>
          <p:spPr bwMode="auto">
            <a:xfrm>
              <a:off x="7230995" y="4648203"/>
              <a:ext cx="1273608" cy="923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b="1"/>
                <a:t>Merchandise</a:t>
              </a:r>
            </a:p>
            <a:p>
              <a:pPr algn="r"/>
              <a:r>
                <a:rPr lang="en-US" b="1"/>
                <a:t>Display/Retail</a:t>
              </a:r>
            </a:p>
            <a:p>
              <a:pPr algn="r"/>
              <a:r>
                <a:rPr lang="en-US" b="1"/>
                <a:t>Sales</a:t>
              </a:r>
            </a:p>
          </p:txBody>
        </p:sp>
      </p:grpSp>
      <p:grpSp>
        <p:nvGrpSpPr>
          <p:cNvPr id="8" name="Group 48"/>
          <p:cNvGrpSpPr>
            <a:grpSpLocks/>
          </p:cNvGrpSpPr>
          <p:nvPr/>
        </p:nvGrpSpPr>
        <p:grpSpPr bwMode="auto">
          <a:xfrm>
            <a:off x="4876800" y="5105400"/>
            <a:ext cx="2336800" cy="1493839"/>
            <a:chOff x="3657600" y="5105394"/>
            <a:chExt cx="1752600" cy="1494037"/>
          </a:xfrm>
        </p:grpSpPr>
        <p:pic>
          <p:nvPicPr>
            <p:cNvPr id="19473" name="Picture 6" descr="C:\Documents and Settings\besseyb\Local Settings\Temporary Internet Files\Content.IE5\VSJWEVRM\MC900446380[1].wmf"/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4267200" y="5486394"/>
              <a:ext cx="1143000" cy="11130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474" name="TextBox 34"/>
            <p:cNvSpPr txBox="1">
              <a:spLocks noChangeArrowheads="1"/>
            </p:cNvSpPr>
            <p:nvPr/>
          </p:nvSpPr>
          <p:spPr bwMode="auto">
            <a:xfrm>
              <a:off x="3657600" y="5105394"/>
              <a:ext cx="17526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b="1" dirty="0"/>
                <a:t>Office Space</a:t>
              </a:r>
            </a:p>
          </p:txBody>
        </p:sp>
      </p:grpSp>
      <p:grpSp>
        <p:nvGrpSpPr>
          <p:cNvPr id="9" name="Group 42"/>
          <p:cNvGrpSpPr>
            <a:grpSpLocks/>
          </p:cNvGrpSpPr>
          <p:nvPr/>
        </p:nvGrpSpPr>
        <p:grpSpPr bwMode="auto">
          <a:xfrm>
            <a:off x="304554" y="2057399"/>
            <a:ext cx="2483096" cy="2627368"/>
            <a:chOff x="228378" y="2057400"/>
            <a:chExt cx="1862022" cy="2627588"/>
          </a:xfrm>
        </p:grpSpPr>
        <p:pic>
          <p:nvPicPr>
            <p:cNvPr id="19469" name="Picture 4" descr="C:\Documents and Settings\besseyb\Local Settings\Temporary Internet Files\Content.IE5\F3P4Z46B\MC900326670[1].wmf"/>
            <p:cNvPicPr>
              <a:picLocks noChangeAspect="1" noChangeArrowheads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 bwMode="auto">
            <a:xfrm>
              <a:off x="304800" y="2057400"/>
              <a:ext cx="1295400" cy="13165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470" name="TextBox 5"/>
            <p:cNvSpPr txBox="1">
              <a:spLocks noChangeArrowheads="1"/>
            </p:cNvSpPr>
            <p:nvPr/>
          </p:nvSpPr>
          <p:spPr bwMode="auto">
            <a:xfrm>
              <a:off x="228378" y="4038603"/>
              <a:ext cx="1369385" cy="646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/>
                <a:t>Equipment</a:t>
              </a:r>
            </a:p>
            <a:p>
              <a:pPr algn="ctr"/>
              <a:r>
                <a:rPr lang="en-US" b="1" dirty="0"/>
                <a:t>Storage/Repair</a:t>
              </a:r>
            </a:p>
          </p:txBody>
        </p:sp>
        <p:pic>
          <p:nvPicPr>
            <p:cNvPr id="19471" name="Picture 18" descr="C:\Documents and Settings\besseyb\Local Settings\Temporary Internet Files\Content.IE5\OSXCTJB2\MC900370172[1].wmf"/>
            <p:cNvPicPr>
              <a:picLocks noChangeAspect="1" noChangeArrowheads="1"/>
            </p:cNvPicPr>
            <p:nvPr/>
          </p:nvPicPr>
          <p:blipFill>
            <a:blip r:embed="rId12"/>
            <a:srcRect/>
            <a:stretch>
              <a:fillRect/>
            </a:stretch>
          </p:blipFill>
          <p:spPr bwMode="auto">
            <a:xfrm>
              <a:off x="990600" y="3276600"/>
              <a:ext cx="1099800" cy="7879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472" name="Picture 20" descr="C:\Documents and Settings\besseyb\Local Settings\Temporary Internet Files\Content.IE5\7S3W047A\MC900340380[1].wmf"/>
            <p:cNvPicPr>
              <a:picLocks noChangeAspect="1" noChangeArrowheads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304800" y="3276600"/>
              <a:ext cx="546579" cy="8473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0" name="Group 44"/>
          <p:cNvGrpSpPr>
            <a:grpSpLocks/>
          </p:cNvGrpSpPr>
          <p:nvPr/>
        </p:nvGrpSpPr>
        <p:grpSpPr bwMode="auto">
          <a:xfrm>
            <a:off x="609600" y="4876800"/>
            <a:ext cx="3778251" cy="1639888"/>
            <a:chOff x="457200" y="4876800"/>
            <a:chExt cx="2834036" cy="1639742"/>
          </a:xfrm>
        </p:grpSpPr>
        <p:pic>
          <p:nvPicPr>
            <p:cNvPr id="19466" name="Picture 4" descr="C:\Documents and Settings\besseyb\Local Settings\Temporary Internet Files\Content.IE5\0CUK2OOS\MC900216864[1].wmf"/>
            <p:cNvPicPr>
              <a:picLocks noChangeAspect="1" noChangeArrowheads="1"/>
            </p:cNvPicPr>
            <p:nvPr/>
          </p:nvPicPr>
          <p:blipFill>
            <a:blip r:embed="rId14"/>
            <a:srcRect/>
            <a:stretch>
              <a:fillRect/>
            </a:stretch>
          </p:blipFill>
          <p:spPr bwMode="auto">
            <a:xfrm flipH="1">
              <a:off x="1600200" y="5562600"/>
              <a:ext cx="1691036" cy="9479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467" name="TextBox 17"/>
            <p:cNvSpPr txBox="1">
              <a:spLocks noChangeArrowheads="1"/>
            </p:cNvSpPr>
            <p:nvPr/>
          </p:nvSpPr>
          <p:spPr bwMode="auto">
            <a:xfrm>
              <a:off x="1184246" y="4876800"/>
              <a:ext cx="1619873" cy="646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b="1"/>
                <a:t>Supplies/Finished</a:t>
              </a:r>
            </a:p>
            <a:p>
              <a:pPr algn="ctr"/>
              <a:r>
                <a:rPr lang="en-US" b="1"/>
                <a:t>Goods Storage</a:t>
              </a:r>
            </a:p>
          </p:txBody>
        </p:sp>
        <p:pic>
          <p:nvPicPr>
            <p:cNvPr id="19468" name="Picture 24" descr="C:\Documents and Settings\besseyb\Local Settings\Temporary Internet Files\Content.IE5\COQ8DJWB\MC900082911[1].wmf"/>
            <p:cNvPicPr>
              <a:picLocks noChangeAspect="1" noChangeArrowheads="1"/>
            </p:cNvPicPr>
            <p:nvPr/>
          </p:nvPicPr>
          <p:blipFill>
            <a:blip r:embed="rId15"/>
            <a:srcRect/>
            <a:stretch>
              <a:fillRect/>
            </a:stretch>
          </p:blipFill>
          <p:spPr bwMode="auto">
            <a:xfrm>
              <a:off x="457200" y="5638800"/>
              <a:ext cx="1038831" cy="8777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263471" y="278969"/>
            <a:ext cx="11654726" cy="632330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Operations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Physical Facilities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1200" y="1143000"/>
            <a:ext cx="7518400" cy="4525963"/>
          </a:xfrm>
        </p:spPr>
        <p:txBody>
          <a:bodyPr/>
          <a:lstStyle/>
          <a:p>
            <a:r>
              <a:rPr lang="en-US" b="1" dirty="0" smtClean="0">
                <a:ea typeface="ＭＳ Ｐゴシック" pitchFamily="34" charset="-128"/>
              </a:rPr>
              <a:t>Costs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ea typeface="ＭＳ Ｐゴシック" pitchFamily="34" charset="-128"/>
              </a:rPr>
              <a:t> Startup Costs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ea typeface="ＭＳ Ｐゴシック" pitchFamily="34" charset="-128"/>
              </a:rPr>
              <a:t> Business </a:t>
            </a:r>
            <a:r>
              <a:rPr lang="en-US" dirty="0" smtClean="0">
                <a:ea typeface="ＭＳ Ｐゴシック" pitchFamily="34" charset="-128"/>
              </a:rPr>
              <a:t>Costs</a:t>
            </a:r>
          </a:p>
          <a:p>
            <a:r>
              <a:rPr lang="en-US" b="1" dirty="0" smtClean="0">
                <a:ea typeface="ＭＳ Ｐゴシック" pitchFamily="34" charset="-128"/>
              </a:rPr>
              <a:t>Costs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ea typeface="ＭＳ Ｐゴシック" pitchFamily="34" charset="-128"/>
              </a:rPr>
              <a:t> Office Equipment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ea typeface="ＭＳ Ｐゴシック" pitchFamily="34" charset="-128"/>
              </a:rPr>
              <a:t> </a:t>
            </a:r>
            <a:r>
              <a:rPr lang="en-US" dirty="0" smtClean="0">
                <a:ea typeface="ＭＳ Ｐゴシック" pitchFamily="34" charset="-128"/>
              </a:rPr>
              <a:t>Utilities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ea typeface="ＭＳ Ｐゴシック" pitchFamily="34" charset="-128"/>
              </a:rPr>
              <a:t> </a:t>
            </a:r>
            <a:r>
              <a:rPr lang="en-US" dirty="0" smtClean="0">
                <a:ea typeface="ＭＳ Ｐゴシック" pitchFamily="34" charset="-128"/>
              </a:rPr>
              <a:t>Software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ea typeface="ＭＳ Ｐゴシック" pitchFamily="34" charset="-128"/>
              </a:rPr>
              <a:t> </a:t>
            </a:r>
            <a:r>
              <a:rPr lang="en-US" dirty="0" smtClean="0">
                <a:ea typeface="ＭＳ Ｐゴシック" pitchFamily="34" charset="-128"/>
              </a:rPr>
              <a:t>Equipment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ea typeface="ＭＳ Ｐゴシック" pitchFamily="34" charset="-128"/>
              </a:rPr>
              <a:t> </a:t>
            </a:r>
            <a:r>
              <a:rPr lang="en-US" dirty="0" smtClean="0">
                <a:ea typeface="ＭＳ Ｐゴシック" pitchFamily="34" charset="-128"/>
              </a:rPr>
              <a:t>Vehicles</a:t>
            </a:r>
          </a:p>
          <a:p>
            <a:pPr>
              <a:buFont typeface="Wingdings" pitchFamily="2" charset="2"/>
              <a:buChar char="§"/>
            </a:pPr>
            <a:endParaRPr lang="en-US" dirty="0" smtClean="0">
              <a:ea typeface="ＭＳ Ｐゴシック" pitchFamily="34" charset="-128"/>
            </a:endParaRPr>
          </a:p>
          <a:p>
            <a:endParaRPr lang="en-US" dirty="0" smtClean="0">
              <a:ea typeface="ＭＳ Ｐゴシック" pitchFamily="34" charset="-128"/>
            </a:endParaRPr>
          </a:p>
          <a:p>
            <a:pPr eaLnBrk="1" hangingPunct="1"/>
            <a:endParaRPr lang="en-US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263471" y="278969"/>
            <a:ext cx="11654726" cy="632330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4800" dirty="0"/>
          </a:p>
          <a:p>
            <a:pPr marL="0" indent="0" algn="ctr">
              <a:buNone/>
            </a:pPr>
            <a:endParaRPr lang="en-US" sz="4800" dirty="0" smtClean="0"/>
          </a:p>
          <a:p>
            <a:pPr marL="0" indent="0" algn="ctr">
              <a:buNone/>
            </a:pPr>
            <a:r>
              <a:rPr lang="en-US" sz="4800" dirty="0" smtClean="0"/>
              <a:t>Employees</a:t>
            </a:r>
            <a:endParaRPr lang="en-US" sz="48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B972B8C-8E19-436C-BF3C-FCD14218F216}" type="datetime4">
              <a:rPr lang="en-US" altLang="en-US" smtClean="0"/>
              <a:pPr>
                <a:defRPr/>
              </a:pPr>
              <a:t>November 4, 2017</a:t>
            </a:fld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1EB0F87-3892-47EE-93AC-EF5F8D807D1B}" type="slidenum">
              <a:rPr lang="en-US" altLang="en-US" smtClean="0"/>
              <a:pPr>
                <a:defRPr/>
              </a:pPr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xmlns="" val="3724020035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SU_Template">
  <a:themeElements>
    <a:clrScheme name="OSU Color Palette">
      <a:dk1>
        <a:srgbClr val="D85A1A"/>
      </a:dk1>
      <a:lt1>
        <a:srgbClr val="615042"/>
      </a:lt1>
      <a:dk2>
        <a:srgbClr val="9D601E"/>
      </a:dk2>
      <a:lt2>
        <a:srgbClr val="ABADA4"/>
      </a:lt2>
      <a:accent1>
        <a:srgbClr val="C6C0B7"/>
      </a:accent1>
      <a:accent2>
        <a:srgbClr val="6B859E"/>
      </a:accent2>
      <a:accent3>
        <a:srgbClr val="A7C4C9"/>
      </a:accent3>
      <a:accent4>
        <a:srgbClr val="F3D08E"/>
      </a:accent4>
      <a:accent5>
        <a:srgbClr val="B3BA35"/>
      </a:accent5>
      <a:accent6>
        <a:srgbClr val="561F4B"/>
      </a:accent6>
      <a:hlink>
        <a:srgbClr val="000000"/>
      </a:hlink>
      <a:folHlink>
        <a:srgbClr val="000000"/>
      </a:folHlink>
    </a:clrScheme>
    <a:fontScheme name="Blank Presentation">
      <a:majorFont>
        <a:latin typeface="Tahoma"/>
        <a:ea typeface="ＭＳ Ｐゴシック"/>
        <a:cs typeface=""/>
      </a:majorFont>
      <a:minorFont>
        <a:latin typeface="Palatino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999999"/>
            </a:solidFill>
            <a:effectLst/>
            <a:latin typeface="Arial" charset="0"/>
            <a:ea typeface="ＭＳ Ｐゴシック" pitchFamily="-96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999999"/>
            </a:solidFill>
            <a:effectLst/>
            <a:latin typeface="Arial" charset="0"/>
            <a:ea typeface="ＭＳ Ｐゴシック" pitchFamily="-96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SU_Template_3_unlocked_16x9.pptx" id="{C318BF60-B0BB-4DBF-8E6E-1103FAD5F9E9}" vid="{C4DAC851-8987-4FA7-8428-ECE9E24E793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OSU_Template_3_unlocked_16x9</Template>
  <TotalTime>1397</TotalTime>
  <Words>674</Words>
  <Application>Microsoft Office PowerPoint</Application>
  <PresentationFormat>Custom</PresentationFormat>
  <Paragraphs>201</Paragraphs>
  <Slides>17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OSU_Template</vt:lpstr>
      <vt:lpstr>Slide 0</vt:lpstr>
      <vt:lpstr>Slide 1</vt:lpstr>
      <vt:lpstr>Physical Facilities</vt:lpstr>
      <vt:lpstr>Physical Facilities</vt:lpstr>
      <vt:lpstr>Physical Facilities</vt:lpstr>
      <vt:lpstr>Physical Facilities</vt:lpstr>
      <vt:lpstr>Slide 6</vt:lpstr>
      <vt:lpstr>Physical Facilities</vt:lpstr>
      <vt:lpstr>Slide 8</vt:lpstr>
      <vt:lpstr>Employees</vt:lpstr>
      <vt:lpstr>How do you Get and Keep Good Employees?</vt:lpstr>
      <vt:lpstr>Know What a “Good One” Is</vt:lpstr>
      <vt:lpstr>Finding Qualified Applicants</vt:lpstr>
      <vt:lpstr>Screening Applicants</vt:lpstr>
      <vt:lpstr>Reference Checks</vt:lpstr>
      <vt:lpstr>Interviewing Candidates</vt:lpstr>
      <vt:lpstr>Employment Paperwork</vt:lpstr>
    </vt:vector>
  </TitlesOfParts>
  <Company>Oregon State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Vasquez, David</dc:creator>
  <cp:lastModifiedBy>david</cp:lastModifiedBy>
  <cp:revision>288</cp:revision>
  <cp:lastPrinted>2015-06-15T21:41:48Z</cp:lastPrinted>
  <dcterms:created xsi:type="dcterms:W3CDTF">2015-04-25T20:13:14Z</dcterms:created>
  <dcterms:modified xsi:type="dcterms:W3CDTF">2017-11-04T20:45:36Z</dcterms:modified>
</cp:coreProperties>
</file>