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7"/>
  </p:notesMasterIdLst>
  <p:handoutMasterIdLst>
    <p:handoutMasterId r:id="rId28"/>
  </p:handoutMasterIdLst>
  <p:sldIdLst>
    <p:sldId id="286" r:id="rId2"/>
    <p:sldId id="349" r:id="rId3"/>
    <p:sldId id="350" r:id="rId4"/>
    <p:sldId id="351" r:id="rId5"/>
    <p:sldId id="352" r:id="rId6"/>
    <p:sldId id="353" r:id="rId7"/>
    <p:sldId id="309" r:id="rId8"/>
    <p:sldId id="329" r:id="rId9"/>
    <p:sldId id="330" r:id="rId10"/>
    <p:sldId id="331" r:id="rId11"/>
    <p:sldId id="332" r:id="rId12"/>
    <p:sldId id="333" r:id="rId13"/>
    <p:sldId id="334" r:id="rId14"/>
    <p:sldId id="335" r:id="rId15"/>
    <p:sldId id="336" r:id="rId16"/>
    <p:sldId id="339" r:id="rId17"/>
    <p:sldId id="337" r:id="rId18"/>
    <p:sldId id="340" r:id="rId19"/>
    <p:sldId id="344" r:id="rId20"/>
    <p:sldId id="338" r:id="rId21"/>
    <p:sldId id="345" r:id="rId22"/>
    <p:sldId id="346" r:id="rId23"/>
    <p:sldId id="348" r:id="rId24"/>
    <p:sldId id="347" r:id="rId25"/>
    <p:sldId id="341" r:id="rId26"/>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45" autoAdjust="0"/>
  </p:normalViewPr>
  <p:slideViewPr>
    <p:cSldViewPr snapToGrid="0" snapToObjects="1">
      <p:cViewPr varScale="1">
        <p:scale>
          <a:sx n="56" d="100"/>
          <a:sy n="56" d="100"/>
        </p:scale>
        <p:origin x="-1218" y="-9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11/10/2017</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xmlns=""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11/10/2017</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xmlns=""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xmlns=""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smtClean="0"/>
              <a:t>Click icon to add picture</a:t>
            </a:r>
            <a:endParaRPr lang="en-US" noProof="0" dirty="0" smtClean="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smtClean="0"/>
              <a:t>Click icon to add picture</a:t>
            </a:r>
            <a:endParaRPr lang="en-US" noProof="0" dirty="0" smtClean="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smtClean="0"/>
              <a:t>Click icon to add picture</a:t>
            </a:r>
            <a:endParaRPr lang="en-US" noProof="0" dirty="0" smtClean="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smtClean="0"/>
              <a:t>Click icon to add picture</a:t>
            </a:r>
            <a:endParaRPr lang="en-US" noProof="0" dirty="0" smtClean="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smtClean="0"/>
              <a:t>Click icon to add picture</a:t>
            </a:r>
            <a:endParaRPr lang="en-US" noProof="0" dirty="0" smtClean="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xmlns=""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November 10, 2017</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xmlns=""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November 10, 2017</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xmlns=""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November 10, 2017</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xmlns=""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November 10, 2017</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xmlns=""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November 10, 2017</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xmlns=""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November 10, 2017</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xmlns=""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November 10, 2017</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xmlns=""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November 10, 2017</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xmlns=""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November 10, 2017</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xmlns=""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November 10, 2017</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xmlns=""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November 10, 2017</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xmlns=""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November 10, 2017</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xmlns=""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November 10, 2017</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xmlns=""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November 10, 2017</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xmlns=""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November 10, 2017</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xmlns=""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November 10, 2017</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xmlns=""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November 10, 2017</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xmlns=""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ears.okstate.edu/profiles/?id=145"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Lecture 9- Effective Business Models</a:t>
            </a:r>
          </a:p>
          <a:p>
            <a:pPr marL="0" indent="0" algn="ctr">
              <a:buNone/>
            </a:pPr>
            <a:r>
              <a:rPr lang="en-US" sz="4800" dirty="0" smtClean="0">
                <a:hlinkClick r:id="rId2"/>
              </a:rPr>
              <a:t>Barringer</a:t>
            </a:r>
            <a:r>
              <a:rPr lang="en-US" sz="4800" dirty="0" smtClean="0"/>
              <a:t> Chapter 6</a:t>
            </a:r>
            <a:endParaRPr lang="en-US" sz="4800" dirty="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November 10, 2017</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a:p>
        </p:txBody>
      </p:sp>
    </p:spTree>
    <p:extLst>
      <p:ext uri="{BB962C8B-B14F-4D97-AF65-F5344CB8AC3E}">
        <p14:creationId xmlns:p14="http://schemas.microsoft.com/office/powerpoint/2010/main" xmlns=""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Diversity of Business </a:t>
            </a:r>
            <a:r>
              <a:rPr lang="en-US" sz="2000" b="1" dirty="0" smtClean="0"/>
              <a:t>Models</a:t>
            </a:r>
          </a:p>
          <a:p>
            <a:pPr>
              <a:buFont typeface="Wingdings" panose="05000000000000000000" pitchFamily="2" charset="2"/>
              <a:buChar char="§"/>
            </a:pPr>
            <a:r>
              <a:rPr lang="en-US" sz="2000" dirty="0" smtClean="0"/>
              <a:t>There </a:t>
            </a:r>
            <a:r>
              <a:rPr lang="en-US" sz="2000" dirty="0"/>
              <a:t>is no standard </a:t>
            </a:r>
            <a:r>
              <a:rPr lang="en-US" sz="2000" dirty="0" smtClean="0"/>
              <a:t>business model </a:t>
            </a:r>
            <a:r>
              <a:rPr lang="en-US" sz="2000" dirty="0"/>
              <a:t>for an industry or </a:t>
            </a:r>
            <a:r>
              <a:rPr lang="en-US" sz="2000" dirty="0" smtClean="0"/>
              <a:t>for a </a:t>
            </a:r>
            <a:r>
              <a:rPr lang="en-US" sz="2000" dirty="0"/>
              <a:t>target market within an </a:t>
            </a:r>
            <a:r>
              <a:rPr lang="en-US" sz="2000" dirty="0" smtClean="0"/>
              <a:t>industry</a:t>
            </a:r>
            <a:r>
              <a:rPr lang="en-US" sz="2000" dirty="0"/>
              <a:t>.  </a:t>
            </a:r>
            <a:endParaRPr lang="en-US" sz="2000" dirty="0" smtClean="0"/>
          </a:p>
          <a:p>
            <a:pPr>
              <a:buFont typeface="Wingdings" panose="05000000000000000000" pitchFamily="2" charset="2"/>
              <a:buChar char="§"/>
            </a:pPr>
            <a:r>
              <a:rPr lang="en-US" sz="2000" dirty="0" smtClean="0"/>
              <a:t>However</a:t>
            </a:r>
            <a:r>
              <a:rPr lang="en-US" sz="2000" dirty="0"/>
              <a:t>, over time, the </a:t>
            </a:r>
            <a:r>
              <a:rPr lang="en-US" sz="2000" dirty="0" smtClean="0"/>
              <a:t>most successful </a:t>
            </a:r>
            <a:r>
              <a:rPr lang="en-US" sz="2000" dirty="0"/>
              <a:t>business models </a:t>
            </a:r>
            <a:r>
              <a:rPr lang="en-US" sz="2000" dirty="0" smtClean="0"/>
              <a:t>in </a:t>
            </a:r>
            <a:r>
              <a:rPr lang="en-US" sz="2000" dirty="0"/>
              <a:t>an industry </a:t>
            </a:r>
            <a:r>
              <a:rPr lang="en-US" sz="2000" dirty="0" smtClean="0"/>
              <a:t>predominate.</a:t>
            </a:r>
          </a:p>
          <a:p>
            <a:pPr>
              <a:buFont typeface="Wingdings" panose="05000000000000000000" pitchFamily="2" charset="2"/>
              <a:buChar char="§"/>
            </a:pPr>
            <a:r>
              <a:rPr lang="en-US" sz="2000" dirty="0" smtClean="0"/>
              <a:t>There </a:t>
            </a:r>
            <a:r>
              <a:rPr lang="en-US" sz="2000" dirty="0"/>
              <a:t>are always </a:t>
            </a:r>
            <a:r>
              <a:rPr lang="en-US" sz="2000" dirty="0" smtClean="0"/>
              <a:t>opportunities for </a:t>
            </a:r>
            <a:r>
              <a:rPr lang="en-US" sz="2000" dirty="0"/>
              <a:t>business model innovation.</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spTree>
    <p:extLst>
      <p:ext uri="{BB962C8B-B14F-4D97-AF65-F5344CB8AC3E}">
        <p14:creationId xmlns:p14="http://schemas.microsoft.com/office/powerpoint/2010/main" xmlns="" val="420233496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5013594" cy="4343400"/>
          </a:xfrm>
        </p:spPr>
        <p:txBody>
          <a:bodyPr/>
          <a:lstStyle/>
          <a:p>
            <a:pPr marL="0" indent="0">
              <a:buNone/>
            </a:pPr>
            <a:r>
              <a:rPr lang="en-US" sz="2000" b="1" dirty="0"/>
              <a:t>How Business Models Emerge </a:t>
            </a:r>
            <a:endParaRPr lang="en-US" sz="2000" b="1" dirty="0" smtClean="0"/>
          </a:p>
          <a:p>
            <a:pPr marL="0" indent="0">
              <a:buNone/>
            </a:pPr>
            <a:r>
              <a:rPr lang="en-US" sz="2000" b="1" dirty="0"/>
              <a:t>The Value Chain</a:t>
            </a:r>
          </a:p>
          <a:p>
            <a:pPr>
              <a:buFont typeface="Wingdings" panose="05000000000000000000" pitchFamily="2" charset="2"/>
              <a:buChar char="§"/>
            </a:pPr>
            <a:r>
              <a:rPr lang="en-US" sz="2000" dirty="0"/>
              <a:t>The value chain is the string of activities that moves a product from the raw material stage, through manufacturing and distribution, and ultimately to the end user.</a:t>
            </a:r>
          </a:p>
          <a:p>
            <a:pPr>
              <a:buFont typeface="Wingdings" panose="05000000000000000000" pitchFamily="2" charset="2"/>
              <a:buChar char="§"/>
            </a:pPr>
            <a:r>
              <a:rPr lang="en-US" sz="2000" dirty="0"/>
              <a:t>By studying a product’s or service’s value chain, an organization can identify ways to create additional value and assess whether it has the means to do so.</a:t>
            </a:r>
          </a:p>
          <a:p>
            <a:pPr>
              <a:buFont typeface="Wingdings" panose="05000000000000000000" pitchFamily="2" charset="2"/>
              <a:buChar char="§"/>
            </a:pPr>
            <a:r>
              <a:rPr lang="en-US" sz="2000" dirty="0"/>
              <a:t>Value chain analysis is also helpful in identifying opportunities for new businesses and in understanding how business models emerge.</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pic>
        <p:nvPicPr>
          <p:cNvPr id="7" name="Picture 9"/>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868598" y="1737059"/>
            <a:ext cx="5713802" cy="2241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82611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The Value Chain (continued)</a:t>
            </a:r>
          </a:p>
          <a:p>
            <a:pPr marL="0" indent="0">
              <a:buNone/>
            </a:pPr>
            <a:r>
              <a:rPr lang="en-US" sz="2000" dirty="0" smtClean="0"/>
              <a:t>Entrepreneurs look at the value chain of a product or a service to pinpoint where the value chain can be made more effective or to spot where additional “value” can be added.</a:t>
            </a:r>
          </a:p>
          <a:p>
            <a:pPr marL="0" indent="0">
              <a:buNone/>
            </a:pPr>
            <a:r>
              <a:rPr lang="en-US" sz="2000" dirty="0" smtClean="0"/>
              <a:t>This type of analysis may focus on:</a:t>
            </a:r>
          </a:p>
          <a:p>
            <a:pPr>
              <a:buFont typeface="Wingdings" panose="05000000000000000000" pitchFamily="2" charset="2"/>
              <a:buChar char="§"/>
            </a:pPr>
            <a:r>
              <a:rPr lang="en-US" sz="2000" dirty="0" smtClean="0"/>
              <a:t>A single primary activity such as marketing and sales.</a:t>
            </a:r>
          </a:p>
          <a:p>
            <a:pPr>
              <a:buFont typeface="Wingdings" panose="05000000000000000000" pitchFamily="2" charset="2"/>
              <a:buChar char="§"/>
            </a:pPr>
            <a:r>
              <a:rPr lang="en-US" sz="2000" dirty="0" smtClean="0"/>
              <a:t>The interface between one stage of the value chain and another, such as the interface between operations and outgoing logistics.</a:t>
            </a:r>
          </a:p>
          <a:p>
            <a:pPr>
              <a:buFont typeface="Wingdings" panose="05000000000000000000" pitchFamily="2" charset="2"/>
              <a:buChar char="§"/>
            </a:pPr>
            <a:r>
              <a:rPr lang="en-US" sz="2000" dirty="0" smtClean="0"/>
              <a:t>One of the support activities, such as human resource management</a:t>
            </a:r>
            <a:endParaRPr lang="en-US" sz="2000"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pic>
        <p:nvPicPr>
          <p:cNvPr id="1026" name="Picture 2" descr="http://www.manufacturing.net/sites/manufacturing.net/files/tesla-assembly-line.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21986" y="1371600"/>
            <a:ext cx="4098167" cy="272990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903204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Potential Fatal Flaws in Business </a:t>
            </a:r>
            <a:r>
              <a:rPr lang="en-US" sz="2000" b="1" dirty="0" smtClean="0"/>
              <a:t>Models</a:t>
            </a:r>
          </a:p>
          <a:p>
            <a:pPr marL="0" indent="0">
              <a:buNone/>
            </a:pPr>
            <a:r>
              <a:rPr lang="en-US" sz="2000" dirty="0" smtClean="0"/>
              <a:t>Two </a:t>
            </a:r>
            <a:r>
              <a:rPr lang="en-US" sz="2000" dirty="0"/>
              <a:t>fatal flaws can render a business model untenable from the beginning:</a:t>
            </a:r>
          </a:p>
          <a:p>
            <a:pPr>
              <a:buFont typeface="Wingdings" panose="05000000000000000000" pitchFamily="2" charset="2"/>
              <a:buChar char="§"/>
            </a:pPr>
            <a:r>
              <a:rPr lang="en-US" sz="2000" dirty="0"/>
              <a:t>A complete misread of the customer</a:t>
            </a:r>
          </a:p>
          <a:p>
            <a:pPr>
              <a:buFont typeface="Wingdings" panose="05000000000000000000" pitchFamily="2" charset="2"/>
              <a:buChar char="§"/>
            </a:pPr>
            <a:r>
              <a:rPr lang="en-US" sz="2000" dirty="0"/>
              <a:t>Utterly unsound economics</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spTree>
    <p:extLst>
      <p:ext uri="{BB962C8B-B14F-4D97-AF65-F5344CB8AC3E}">
        <p14:creationId xmlns:p14="http://schemas.microsoft.com/office/powerpoint/2010/main" xmlns="" val="73333504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Components of a Business Model</a:t>
            </a:r>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02593" y="2955758"/>
            <a:ext cx="8786813" cy="1447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0434679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Core Strategy</a:t>
            </a:r>
          </a:p>
          <a:p>
            <a:pPr marL="0" indent="0">
              <a:buNone/>
            </a:pPr>
            <a:r>
              <a:rPr lang="en-US" sz="2000" dirty="0"/>
              <a:t>The first component of a business model is the core strategy, which describes how a firm competes relative to its competitors</a:t>
            </a:r>
            <a:r>
              <a:rPr lang="en-US" sz="2000" dirty="0" smtClean="0"/>
              <a:t>.</a:t>
            </a:r>
          </a:p>
          <a:p>
            <a:pPr marL="0" indent="0">
              <a:buNone/>
            </a:pPr>
            <a:endParaRPr lang="en-US" sz="2000" dirty="0"/>
          </a:p>
          <a:p>
            <a:pPr marL="0" indent="0">
              <a:buNone/>
            </a:pPr>
            <a:r>
              <a:rPr lang="en-US" sz="2000" dirty="0"/>
              <a:t>Primary Elements of Core Strategy</a:t>
            </a:r>
          </a:p>
          <a:p>
            <a:pPr>
              <a:buFont typeface="Wingdings" panose="05000000000000000000" pitchFamily="2" charset="2"/>
              <a:buChar char="§"/>
            </a:pPr>
            <a:r>
              <a:rPr lang="en-US" sz="2000" dirty="0"/>
              <a:t>Mission statement</a:t>
            </a:r>
          </a:p>
          <a:p>
            <a:pPr>
              <a:buFont typeface="Wingdings" panose="05000000000000000000" pitchFamily="2" charset="2"/>
              <a:buChar char="§"/>
            </a:pPr>
            <a:r>
              <a:rPr lang="en-US" sz="2000" dirty="0"/>
              <a:t>Product/market scope</a:t>
            </a:r>
          </a:p>
          <a:p>
            <a:pPr>
              <a:buFont typeface="Wingdings" panose="05000000000000000000" pitchFamily="2" charset="2"/>
              <a:buChar char="§"/>
            </a:pPr>
            <a:r>
              <a:rPr lang="en-US" sz="2000" dirty="0"/>
              <a:t>Basis for differentiation</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33962" y="1371600"/>
            <a:ext cx="5548438" cy="914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own Arrow 2"/>
          <p:cNvSpPr/>
          <p:nvPr/>
        </p:nvSpPr>
        <p:spPr bwMode="auto">
          <a:xfrm flipV="1">
            <a:off x="6256421" y="2514414"/>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xmlns="" val="61396110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Core </a:t>
            </a:r>
            <a:r>
              <a:rPr lang="en-US" sz="2000" b="1" dirty="0" smtClean="0"/>
              <a:t>Strategy</a:t>
            </a:r>
          </a:p>
          <a:p>
            <a:pPr marL="0" indent="0">
              <a:buNone/>
            </a:pPr>
            <a:r>
              <a:rPr lang="en-US" sz="2000" dirty="0"/>
              <a:t>Primary Elements of Core </a:t>
            </a:r>
            <a:r>
              <a:rPr lang="en-US" sz="2000" dirty="0" smtClean="0"/>
              <a:t>Strategy</a:t>
            </a:r>
          </a:p>
          <a:p>
            <a:pPr>
              <a:buFont typeface="Wingdings" panose="05000000000000000000" pitchFamily="2" charset="2"/>
              <a:buChar char="§"/>
            </a:pPr>
            <a:r>
              <a:rPr lang="en-US" sz="2000" dirty="0"/>
              <a:t>Mission Statement- A firm’s mission, or mission statement, describes why it exists and what its business model is supposed to accomplish. </a:t>
            </a:r>
            <a:endParaRPr lang="en-US" sz="2000" dirty="0" smtClean="0"/>
          </a:p>
          <a:p>
            <a:pPr>
              <a:buFont typeface="Wingdings" panose="05000000000000000000" pitchFamily="2" charset="2"/>
              <a:buChar char="§"/>
            </a:pPr>
            <a:r>
              <a:rPr lang="en-US" sz="2000" dirty="0"/>
              <a:t>Product/Market </a:t>
            </a:r>
            <a:r>
              <a:rPr lang="en-US" sz="2000" dirty="0" smtClean="0"/>
              <a:t>Scope- </a:t>
            </a:r>
            <a:r>
              <a:rPr lang="en-US" altLang="en-US" sz="2000" dirty="0"/>
              <a:t>A company’s product/market scope defines the products and markets on which it will concentrate.  </a:t>
            </a:r>
          </a:p>
          <a:p>
            <a:pPr>
              <a:buFont typeface="Wingdings" panose="05000000000000000000" pitchFamily="2" charset="2"/>
              <a:buChar char="§"/>
            </a:pPr>
            <a:r>
              <a:rPr lang="en-US" altLang="en-US" sz="2000" dirty="0"/>
              <a:t>Basis of </a:t>
            </a:r>
            <a:r>
              <a:rPr lang="en-US" altLang="en-US" sz="2000" dirty="0" smtClean="0"/>
              <a:t>Differentiation- </a:t>
            </a:r>
            <a:r>
              <a:rPr lang="en-US" altLang="en-US" sz="2000" dirty="0"/>
              <a:t>It is important that a new venture differentiate itself from its competitors in some way that is important to its customers.  If a new firm’s products or services aren’t different from those of its competitors, why should anyone try them? </a:t>
            </a:r>
          </a:p>
          <a:p>
            <a:pPr>
              <a:buFont typeface="Wingdings" panose="05000000000000000000" pitchFamily="2" charset="2"/>
              <a:buChar char="§"/>
            </a:pPr>
            <a:endParaRPr lang="en-US" alt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a:p>
          <a:p>
            <a:pPr>
              <a:buFont typeface="Wingdings" panose="05000000000000000000" pitchFamily="2" charset="2"/>
              <a:buChar char="§"/>
            </a:pPr>
            <a:endParaRPr lang="en-US" sz="2000" dirty="0" smtClean="0"/>
          </a:p>
          <a:p>
            <a:pPr lvl="1">
              <a:buFont typeface="Wingdings" panose="05000000000000000000" pitchFamily="2" charset="2"/>
              <a:buChar char="§"/>
            </a:pPr>
            <a:endParaRPr lang="en-US" sz="1600" dirty="0"/>
          </a:p>
          <a:p>
            <a:pPr>
              <a:buFont typeface="Wingdings" panose="05000000000000000000" pitchFamily="2" charset="2"/>
              <a:buChar char="§"/>
            </a:pPr>
            <a:endParaRPr lang="en-US" sz="2000" dirty="0"/>
          </a:p>
          <a:p>
            <a:pPr marL="0" indent="0">
              <a:buNone/>
            </a:pPr>
            <a:endParaRPr lang="en-US" sz="2000" b="1" dirty="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33962" y="1949113"/>
            <a:ext cx="5548438" cy="914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own Arrow 2"/>
          <p:cNvSpPr/>
          <p:nvPr/>
        </p:nvSpPr>
        <p:spPr bwMode="auto">
          <a:xfrm flipV="1">
            <a:off x="6256421" y="3091927"/>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xmlns="" val="367208487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Strategic Resources</a:t>
            </a:r>
          </a:p>
          <a:p>
            <a:pPr marL="0" indent="0">
              <a:buNone/>
            </a:pPr>
            <a:r>
              <a:rPr lang="en-US" sz="2000" dirty="0"/>
              <a:t>A firm is not able to implement a strategy without resources, so the resources a firm has affect its business model substantially.</a:t>
            </a:r>
          </a:p>
          <a:p>
            <a:pPr marL="0" indent="0">
              <a:buNone/>
            </a:pPr>
            <a:r>
              <a:rPr lang="en-US" sz="2000" dirty="0"/>
              <a:t>For a new venture, its strategic resources may initially be limited to the competencies of its founders, the opportunity they have identified, and the unique way they plan to serve their market</a:t>
            </a:r>
            <a:r>
              <a:rPr lang="en-US" sz="2000" dirty="0" smtClean="0"/>
              <a:t>.</a:t>
            </a:r>
          </a:p>
          <a:p>
            <a:pPr marL="0" indent="0">
              <a:buNone/>
            </a:pPr>
            <a:endParaRPr lang="en-US" sz="2000" dirty="0"/>
          </a:p>
          <a:p>
            <a:pPr marL="0" indent="0">
              <a:buNone/>
            </a:pPr>
            <a:r>
              <a:rPr lang="en-US" sz="2000" dirty="0"/>
              <a:t>The two most important strategic resources are:</a:t>
            </a:r>
          </a:p>
          <a:p>
            <a:pPr>
              <a:buFont typeface="Wingdings" panose="05000000000000000000" pitchFamily="2" charset="2"/>
              <a:buChar char="§"/>
            </a:pPr>
            <a:r>
              <a:rPr lang="en-US" sz="2000" dirty="0"/>
              <a:t>A firm’s core competencies</a:t>
            </a:r>
          </a:p>
          <a:p>
            <a:pPr>
              <a:buFont typeface="Wingdings" panose="05000000000000000000" pitchFamily="2" charset="2"/>
              <a:buChar char="§"/>
            </a:pPr>
            <a:r>
              <a:rPr lang="en-US" sz="2000" dirty="0"/>
              <a:t>Strategic assets</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33962" y="1949113"/>
            <a:ext cx="5548438" cy="914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Down Arrow 7"/>
          <p:cNvSpPr/>
          <p:nvPr/>
        </p:nvSpPr>
        <p:spPr bwMode="auto">
          <a:xfrm flipV="1">
            <a:off x="7684169" y="3091927"/>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xmlns="" val="5835783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Strategic </a:t>
            </a:r>
            <a:r>
              <a:rPr lang="en-US" sz="2000" b="1" dirty="0" smtClean="0"/>
              <a:t>Resources</a:t>
            </a:r>
          </a:p>
          <a:p>
            <a:pPr marL="0" indent="0">
              <a:buNone/>
            </a:pPr>
            <a:r>
              <a:rPr lang="en-US" altLang="en-US" sz="2000" dirty="0" smtClean="0"/>
              <a:t>Primary </a:t>
            </a:r>
            <a:r>
              <a:rPr lang="en-US" altLang="en-US" sz="2000" dirty="0"/>
              <a:t>Elements of Strategic Resources</a:t>
            </a:r>
          </a:p>
          <a:p>
            <a:pPr>
              <a:buFont typeface="Wingdings" panose="05000000000000000000" pitchFamily="2" charset="2"/>
              <a:buChar char="§"/>
            </a:pPr>
            <a:r>
              <a:rPr lang="en-US" altLang="en-US" sz="2000" dirty="0"/>
              <a:t>Core </a:t>
            </a:r>
            <a:r>
              <a:rPr lang="en-US" altLang="en-US" sz="2000" dirty="0" smtClean="0"/>
              <a:t>Competencies- </a:t>
            </a:r>
            <a:r>
              <a:rPr lang="en-US" altLang="en-US" sz="2000" dirty="0"/>
              <a:t>A core competency is a resource or capability that serves as a source of a firm’s competitive advantage.  Examples include Sony’s competence in miniaturization and Dell’s competence in supply chain management.</a:t>
            </a:r>
          </a:p>
          <a:p>
            <a:pPr>
              <a:buFont typeface="Wingdings" panose="05000000000000000000" pitchFamily="2" charset="2"/>
              <a:buChar char="§"/>
            </a:pPr>
            <a:r>
              <a:rPr lang="en-US" altLang="en-US" sz="2000" dirty="0"/>
              <a:t>Strategic </a:t>
            </a:r>
            <a:r>
              <a:rPr lang="en-US" altLang="en-US" sz="2000" dirty="0" smtClean="0"/>
              <a:t>Assets- </a:t>
            </a:r>
            <a:r>
              <a:rPr lang="en-US" altLang="en-US" sz="2000" dirty="0"/>
              <a:t>Strategic assets are anything rare and valuable that a firm owns.  They include plant and equipment, location, brands, patents, customer data, a highly qualified staff, and distinctive partnerships. </a:t>
            </a:r>
          </a:p>
          <a:p>
            <a:pPr>
              <a:buFont typeface="Wingdings" panose="05000000000000000000" pitchFamily="2" charset="2"/>
              <a:buChar char="§"/>
            </a:pPr>
            <a:endParaRPr lang="en-US" altLang="en-US" sz="2000" dirty="0"/>
          </a:p>
          <a:p>
            <a:pPr>
              <a:buFont typeface="Wingdings" panose="05000000000000000000" pitchFamily="2" charset="2"/>
              <a:buChar char="§"/>
            </a:pPr>
            <a:endParaRPr lang="en-US" altLang="en-US" sz="2000" dirty="0"/>
          </a:p>
          <a:p>
            <a:pPr>
              <a:buFont typeface="Wingdings" panose="05000000000000000000" pitchFamily="2" charset="2"/>
              <a:buChar char="§"/>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17</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33962" y="1949113"/>
            <a:ext cx="5548438" cy="914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Down Arrow 7"/>
          <p:cNvSpPr/>
          <p:nvPr/>
        </p:nvSpPr>
        <p:spPr bwMode="auto">
          <a:xfrm flipV="1">
            <a:off x="7684169" y="3091927"/>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xmlns="" val="197287645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altLang="en-US" sz="2000" b="1" dirty="0"/>
              <a:t>Importance of Strategic Resources</a:t>
            </a:r>
          </a:p>
          <a:p>
            <a:pPr>
              <a:buFont typeface="Wingdings" panose="05000000000000000000" pitchFamily="2" charset="2"/>
              <a:buChar char="§"/>
            </a:pPr>
            <a:r>
              <a:rPr lang="en-US" altLang="en-US" sz="2000" dirty="0"/>
              <a:t>New ventures ultimately try to combine their core competencies and strategic assets to create a sustainable competitive advantage.</a:t>
            </a:r>
          </a:p>
          <a:p>
            <a:pPr>
              <a:buFont typeface="Wingdings" panose="05000000000000000000" pitchFamily="2" charset="2"/>
              <a:buChar char="§"/>
            </a:pPr>
            <a:r>
              <a:rPr lang="en-US" altLang="en-US" sz="2000" dirty="0"/>
              <a:t>This factor is one that investors pay close attention to when evaluating a business.  </a:t>
            </a:r>
          </a:p>
          <a:p>
            <a:pPr>
              <a:buFont typeface="Wingdings" panose="05000000000000000000" pitchFamily="2" charset="2"/>
              <a:buChar char="§"/>
            </a:pPr>
            <a:r>
              <a:rPr lang="en-US" altLang="en-US" sz="2000" dirty="0"/>
              <a:t>A sustainable competitive advantage is achieved by implementing a value-creating strategy that is unique and not easy to imitate.</a:t>
            </a:r>
          </a:p>
          <a:p>
            <a:pPr>
              <a:buFont typeface="Wingdings" panose="05000000000000000000" pitchFamily="2" charset="2"/>
              <a:buChar char="§"/>
            </a:pPr>
            <a:r>
              <a:rPr lang="en-US" altLang="en-US" sz="2000" dirty="0"/>
              <a:t>This type of advantage is achievable when a firm has strategic resources and the ability to use them.</a:t>
            </a:r>
          </a:p>
          <a:p>
            <a:pPr marL="0" indent="0">
              <a:buNone/>
            </a:pPr>
            <a:endParaRPr lang="en-US" altLang="en-US" sz="2000" dirty="0"/>
          </a:p>
          <a:p>
            <a:pPr>
              <a:buFont typeface="Wingdings" panose="05000000000000000000" pitchFamily="2" charset="2"/>
              <a:buChar char="§"/>
            </a:pPr>
            <a:endParaRPr lang="en-US" altLang="en-US" sz="2000" dirty="0"/>
          </a:p>
          <a:p>
            <a:pPr>
              <a:buFont typeface="Wingdings" panose="05000000000000000000" pitchFamily="2" charset="2"/>
              <a:buChar char="§"/>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33962" y="1949113"/>
            <a:ext cx="5548438" cy="914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Down Arrow 7"/>
          <p:cNvSpPr/>
          <p:nvPr/>
        </p:nvSpPr>
        <p:spPr bwMode="auto">
          <a:xfrm flipV="1">
            <a:off x="7684169" y="3091927"/>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xmlns="" val="34985581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Google</a:t>
            </a:r>
          </a:p>
          <a:p>
            <a:pPr marL="342900" indent="-342900">
              <a:buAutoNum type="arabicParenR"/>
            </a:pPr>
            <a:r>
              <a:rPr lang="en-US" sz="1600" dirty="0" smtClean="0"/>
              <a:t>Focus </a:t>
            </a:r>
            <a:r>
              <a:rPr lang="en-US" sz="1600" dirty="0"/>
              <a:t>on the user and all else will follow. </a:t>
            </a:r>
            <a:endParaRPr lang="en-US" sz="1600" dirty="0" smtClean="0"/>
          </a:p>
          <a:p>
            <a:pPr marL="342900" indent="-342900">
              <a:buAutoNum type="arabicParenR"/>
            </a:pPr>
            <a:r>
              <a:rPr lang="en-US" sz="1600" dirty="0"/>
              <a:t>It’s best to do one thing really, really well. </a:t>
            </a:r>
            <a:endParaRPr lang="en-US" sz="1600" dirty="0" smtClean="0"/>
          </a:p>
          <a:p>
            <a:pPr marL="342900" indent="-342900">
              <a:buAutoNum type="arabicParenR"/>
            </a:pPr>
            <a:r>
              <a:rPr lang="en-US" sz="1600" dirty="0"/>
              <a:t>Fast is better than slow. </a:t>
            </a:r>
            <a:endParaRPr lang="en-US" sz="1600" dirty="0" smtClean="0"/>
          </a:p>
          <a:p>
            <a:pPr marL="342900" indent="-342900">
              <a:buAutoNum type="arabicParenR"/>
            </a:pPr>
            <a:r>
              <a:rPr lang="en-US" sz="1600" dirty="0"/>
              <a:t>Democracy on the web works. </a:t>
            </a:r>
            <a:endParaRPr lang="en-US" sz="1600" dirty="0" smtClean="0"/>
          </a:p>
          <a:p>
            <a:pPr marL="342900" indent="-342900">
              <a:buAutoNum type="arabicParenR"/>
            </a:pPr>
            <a:r>
              <a:rPr lang="en-US" sz="1600" dirty="0"/>
              <a:t>You don’t need to be at your desk to need an answer. </a:t>
            </a:r>
            <a:endParaRPr lang="en-US" sz="1600" dirty="0" smtClean="0"/>
          </a:p>
          <a:p>
            <a:pPr marL="342900" indent="-342900">
              <a:buAutoNum type="arabicParenR"/>
            </a:pPr>
            <a:r>
              <a:rPr lang="en-US" sz="1600" dirty="0"/>
              <a:t>You can make money without doing evil. </a:t>
            </a:r>
            <a:endParaRPr lang="en-US" sz="1600" dirty="0" smtClean="0"/>
          </a:p>
          <a:p>
            <a:pPr marL="342900" indent="-342900">
              <a:buAutoNum type="arabicParenR"/>
            </a:pPr>
            <a:r>
              <a:rPr lang="en-US" sz="1600" dirty="0"/>
              <a:t>There’s always more information out there. </a:t>
            </a:r>
            <a:endParaRPr lang="en-US" sz="1600" dirty="0" smtClean="0"/>
          </a:p>
          <a:p>
            <a:pPr marL="342900" indent="-342900">
              <a:buAutoNum type="arabicParenR"/>
            </a:pPr>
            <a:r>
              <a:rPr lang="en-US" sz="1600" dirty="0"/>
              <a:t>The need for information crosses all borders. </a:t>
            </a:r>
            <a:endParaRPr lang="en-US" sz="1600" dirty="0" smtClean="0"/>
          </a:p>
          <a:p>
            <a:pPr marL="342900" indent="-342900">
              <a:buAutoNum type="arabicParenR"/>
            </a:pPr>
            <a:r>
              <a:rPr lang="en-US" sz="1600" dirty="0"/>
              <a:t>You can be serious without a suit. </a:t>
            </a:r>
            <a:endParaRPr lang="en-US" sz="1600" dirty="0" smtClean="0"/>
          </a:p>
          <a:p>
            <a:pPr marL="342900" indent="-342900">
              <a:buAutoNum type="arabicParenR"/>
            </a:pPr>
            <a:r>
              <a:rPr lang="en-US" sz="1600" dirty="0"/>
              <a:t>Great just isn’t good enough. </a:t>
            </a:r>
            <a:br>
              <a:rPr lang="en-US" sz="1600" dirty="0"/>
            </a:br>
            <a:endParaRPr lang="en-US" sz="1600" dirty="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a:t>
            </a:fld>
            <a:endParaRPr lang="en-US" altLang="en-US"/>
          </a:p>
        </p:txBody>
      </p:sp>
      <p:pic>
        <p:nvPicPr>
          <p:cNvPr id="5122" name="Picture 2" descr="http://images.humanresourcesonline.net.s3.amazonaws.com/wp-content/uploads/2014/09/RebeccaLewis-September2014-Google-headquarters-office.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96000" y="1257299"/>
            <a:ext cx="3810000" cy="22860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4242642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Partnership Network</a:t>
            </a:r>
          </a:p>
          <a:p>
            <a:pPr>
              <a:buFont typeface="Wingdings" panose="05000000000000000000" pitchFamily="2" charset="2"/>
              <a:buChar char="§"/>
            </a:pPr>
            <a:r>
              <a:rPr lang="en-US" sz="2000" dirty="0"/>
              <a:t>A firm’s partnership network is the third component of a business model.  New ventures, in particular, typically do not have the resources to perform key roles.  </a:t>
            </a:r>
          </a:p>
          <a:p>
            <a:pPr>
              <a:buFont typeface="Wingdings" panose="05000000000000000000" pitchFamily="2" charset="2"/>
              <a:buChar char="§"/>
            </a:pPr>
            <a:r>
              <a:rPr lang="en-US" sz="2000" dirty="0"/>
              <a:t>In most cases, a business does not want to do everything itself because the majority of tasks needed to build a product or deliver a service are not core to a company’s competitive advantage.</a:t>
            </a:r>
          </a:p>
          <a:p>
            <a:pPr>
              <a:buFont typeface="Wingdings" panose="05000000000000000000" pitchFamily="2" charset="2"/>
              <a:buChar char="§"/>
            </a:pPr>
            <a:r>
              <a:rPr lang="en-US" sz="2000" dirty="0"/>
              <a:t>A firm’s partnership network includes:</a:t>
            </a:r>
          </a:p>
          <a:p>
            <a:pPr lvl="1">
              <a:buFont typeface="Wingdings" panose="05000000000000000000" pitchFamily="2" charset="2"/>
              <a:buChar char="§"/>
            </a:pPr>
            <a:r>
              <a:rPr lang="en-US" sz="1600" dirty="0"/>
              <a:t>Suppliers</a:t>
            </a:r>
          </a:p>
          <a:p>
            <a:pPr lvl="1">
              <a:buFont typeface="Wingdings" panose="05000000000000000000" pitchFamily="2" charset="2"/>
              <a:buChar char="§"/>
            </a:pPr>
            <a:r>
              <a:rPr lang="en-US" sz="1600" dirty="0"/>
              <a:t>Other key relationships</a:t>
            </a:r>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19</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33962" y="1949113"/>
            <a:ext cx="5548438" cy="914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Down Arrow 7"/>
          <p:cNvSpPr/>
          <p:nvPr/>
        </p:nvSpPr>
        <p:spPr bwMode="auto">
          <a:xfrm flipV="1">
            <a:off x="9031706" y="3091927"/>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xmlns="" val="1235492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Partnership </a:t>
            </a:r>
            <a:r>
              <a:rPr lang="en-US" sz="2000" b="1" dirty="0" smtClean="0"/>
              <a:t>Network</a:t>
            </a:r>
          </a:p>
          <a:p>
            <a:pPr marL="0" indent="0">
              <a:buNone/>
            </a:pPr>
            <a:r>
              <a:rPr lang="en-US" sz="2000" dirty="0" smtClean="0"/>
              <a:t>Primary Elements of Partnership Network</a:t>
            </a:r>
          </a:p>
          <a:p>
            <a:pPr>
              <a:buFont typeface="Wingdings" panose="05000000000000000000" pitchFamily="2" charset="2"/>
              <a:buChar char="§"/>
            </a:pPr>
            <a:r>
              <a:rPr lang="en-US" altLang="en-US" sz="2000" dirty="0"/>
              <a:t>Suppliers- A supplier is a company that provides parts or services to another company.  Intel is Dell’s primary suppler for computer chips, for example.</a:t>
            </a:r>
          </a:p>
          <a:p>
            <a:pPr>
              <a:buFont typeface="Wingdings" panose="05000000000000000000" pitchFamily="2" charset="2"/>
              <a:buChar char="§"/>
            </a:pPr>
            <a:r>
              <a:rPr lang="en-US" altLang="en-US" sz="2000" dirty="0"/>
              <a:t>Other Key </a:t>
            </a:r>
            <a:r>
              <a:rPr lang="en-US" altLang="en-US" sz="2000" dirty="0" smtClean="0"/>
              <a:t>Relationships- </a:t>
            </a:r>
            <a:r>
              <a:rPr lang="en-US" altLang="en-US" sz="2000" dirty="0"/>
              <a:t>Firms partner with other companies to make their business models work.  An entrepreneur’s ability to launch a firm that achieves a competitive advantage may hinge as much on the skills of the partners as on the skills within the firm itself. </a:t>
            </a:r>
          </a:p>
          <a:p>
            <a:pPr marL="0" indent="0">
              <a:buNone/>
            </a:pPr>
            <a:endParaRPr lang="en-US" altLang="en-US" sz="2000" dirty="0"/>
          </a:p>
          <a:p>
            <a:pPr>
              <a:buFont typeface="Wingdings" panose="05000000000000000000" pitchFamily="2" charset="2"/>
              <a:buChar char="§"/>
            </a:pPr>
            <a:endParaRPr lang="en-US" sz="2000" dirty="0" smtClean="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33962" y="1949113"/>
            <a:ext cx="5548438" cy="914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Down Arrow 7"/>
          <p:cNvSpPr/>
          <p:nvPr/>
        </p:nvSpPr>
        <p:spPr bwMode="auto">
          <a:xfrm flipV="1">
            <a:off x="9031706" y="3091927"/>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xmlns="" val="14664503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The most common types of partnerships</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21</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126070" y="1949113"/>
            <a:ext cx="3456329" cy="5694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Down Arrow 7"/>
          <p:cNvSpPr/>
          <p:nvPr/>
        </p:nvSpPr>
        <p:spPr bwMode="auto">
          <a:xfrm flipV="1">
            <a:off x="9031706" y="2777194"/>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pic>
        <p:nvPicPr>
          <p:cNvPr id="9" name="Picture 7"/>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9600" y="1937815"/>
            <a:ext cx="6525631" cy="37771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9395836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Customer Interface</a:t>
            </a:r>
          </a:p>
          <a:p>
            <a:pPr>
              <a:buFont typeface="Wingdings" panose="05000000000000000000" pitchFamily="2" charset="2"/>
              <a:buChar char="§"/>
            </a:pPr>
            <a:r>
              <a:rPr lang="en-US" sz="2000" dirty="0"/>
              <a:t>The way a firm interacts with its customer hinges on how it chooses to compete.</a:t>
            </a:r>
          </a:p>
          <a:p>
            <a:pPr>
              <a:buFont typeface="Wingdings" panose="05000000000000000000" pitchFamily="2" charset="2"/>
              <a:buChar char="§"/>
            </a:pPr>
            <a:r>
              <a:rPr lang="en-US" sz="2000" dirty="0"/>
              <a:t>For example, Amazon.com sells books over the Internet while Barnes &amp; Noble sells through its traditional bookstores and online.</a:t>
            </a:r>
          </a:p>
          <a:p>
            <a:pPr>
              <a:buFont typeface="Wingdings" panose="05000000000000000000" pitchFamily="2" charset="2"/>
              <a:buChar char="§"/>
            </a:pPr>
            <a:r>
              <a:rPr lang="en-US" sz="2000" dirty="0"/>
              <a:t>The three elements of a company’s customer interface are:</a:t>
            </a:r>
          </a:p>
          <a:p>
            <a:pPr lvl="1">
              <a:buFont typeface="Arial" panose="020B0604020202020204" pitchFamily="34" charset="0"/>
              <a:buChar char="•"/>
            </a:pPr>
            <a:r>
              <a:rPr lang="en-US" dirty="0"/>
              <a:t>Target customer</a:t>
            </a:r>
          </a:p>
          <a:p>
            <a:pPr lvl="1">
              <a:buFont typeface="Arial" panose="020B0604020202020204" pitchFamily="34" charset="0"/>
              <a:buChar char="•"/>
            </a:pPr>
            <a:r>
              <a:rPr lang="en-US" dirty="0"/>
              <a:t>Fulfillment and support</a:t>
            </a:r>
          </a:p>
          <a:p>
            <a:pPr lvl="1">
              <a:buFont typeface="Arial" panose="020B0604020202020204" pitchFamily="34" charset="0"/>
              <a:buChar char="•"/>
            </a:pPr>
            <a:r>
              <a:rPr lang="en-US" dirty="0"/>
              <a:t>Pricing model</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22</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33962" y="1949113"/>
            <a:ext cx="5548438" cy="914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Down Arrow 7"/>
          <p:cNvSpPr/>
          <p:nvPr/>
        </p:nvSpPr>
        <p:spPr bwMode="auto">
          <a:xfrm flipV="1">
            <a:off x="10491538" y="3091927"/>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xmlns="" val="345728942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Primary Elements of Customer Interface</a:t>
            </a:r>
          </a:p>
          <a:p>
            <a:pPr>
              <a:buFont typeface="Wingdings" panose="05000000000000000000" pitchFamily="2" charset="2"/>
              <a:buChar char="§"/>
            </a:pPr>
            <a:r>
              <a:rPr lang="en-US" sz="2000" dirty="0"/>
              <a:t>Target Market- A firm’s target market is the limited group of individuals or businesses that it goes after or tries to appeal </a:t>
            </a:r>
            <a:r>
              <a:rPr lang="en-US" sz="2000" dirty="0" smtClean="0"/>
              <a:t>to</a:t>
            </a:r>
          </a:p>
          <a:p>
            <a:pPr>
              <a:buFont typeface="Wingdings" panose="05000000000000000000" pitchFamily="2" charset="2"/>
              <a:buChar char="§"/>
            </a:pPr>
            <a:r>
              <a:rPr lang="en-US" altLang="en-US" sz="2000" dirty="0"/>
              <a:t>Fulfillment and </a:t>
            </a:r>
            <a:r>
              <a:rPr lang="en-US" altLang="en-US" sz="2000" dirty="0" smtClean="0"/>
              <a:t>Support- </a:t>
            </a:r>
            <a:r>
              <a:rPr lang="en-US" altLang="en-US" sz="2000" dirty="0"/>
              <a:t>Fulfillment and support describes the way a firm’s product or service reaches its customers. It also refers to the channels a company uses and what level of customer support it provides. </a:t>
            </a:r>
          </a:p>
          <a:p>
            <a:pPr>
              <a:buFont typeface="Wingdings" panose="05000000000000000000" pitchFamily="2" charset="2"/>
              <a:buChar char="§"/>
            </a:pPr>
            <a:r>
              <a:rPr lang="en-US" altLang="en-US" sz="2000" dirty="0"/>
              <a:t>Pricing </a:t>
            </a:r>
            <a:r>
              <a:rPr lang="en-US" altLang="en-US" sz="2000" dirty="0" smtClean="0"/>
              <a:t>Structure- </a:t>
            </a:r>
            <a:r>
              <a:rPr lang="en-US" altLang="en-US" sz="2000" dirty="0"/>
              <a:t>The third element of a company’s customer interface is its pricing structure.  Pricing models vary, depending on a firm’s target market and its pricing philosophy.  </a:t>
            </a:r>
          </a:p>
          <a:p>
            <a:pPr>
              <a:buFont typeface="Wingdings" panose="05000000000000000000" pitchFamily="2" charset="2"/>
              <a:buChar char="§"/>
            </a:pPr>
            <a:endParaRPr lang="en-US" altLang="en-US" sz="2000" dirty="0"/>
          </a:p>
          <a:p>
            <a:pPr>
              <a:buFont typeface="Wingdings" panose="05000000000000000000" pitchFamily="2" charset="2"/>
              <a:buChar char="§"/>
            </a:pPr>
            <a:endParaRPr lang="en-US" altLang="en-US" sz="2000" dirty="0"/>
          </a:p>
          <a:p>
            <a:pPr>
              <a:buFont typeface="Wingdings" panose="05000000000000000000" pitchFamily="2" charset="2"/>
              <a:buChar char="§"/>
            </a:pPr>
            <a:endParaRPr lang="en-US" sz="2000" dirty="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23</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33962" y="1949113"/>
            <a:ext cx="5548438" cy="914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Down Arrow 7"/>
          <p:cNvSpPr/>
          <p:nvPr/>
        </p:nvSpPr>
        <p:spPr bwMode="auto">
          <a:xfrm flipV="1">
            <a:off x="10523622" y="3121910"/>
            <a:ext cx="753979" cy="109506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rgbClr val="999999"/>
              </a:solidFill>
              <a:effectLst/>
              <a:latin typeface="Arial" charset="0"/>
              <a:ea typeface="ＭＳ Ｐゴシック" pitchFamily="-96" charset="-128"/>
            </a:endParaRPr>
          </a:p>
        </p:txBody>
      </p:sp>
    </p:spTree>
    <p:extLst>
      <p:ext uri="{BB962C8B-B14F-4D97-AF65-F5344CB8AC3E}">
        <p14:creationId xmlns:p14="http://schemas.microsoft.com/office/powerpoint/2010/main" xmlns="" val="326740058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Business Models</a:t>
            </a:r>
          </a:p>
          <a:p>
            <a:pPr>
              <a:buFont typeface="Wingdings" panose="05000000000000000000" pitchFamily="2" charset="2"/>
              <a:buChar char="§"/>
            </a:pPr>
            <a:r>
              <a:rPr lang="en-US" sz="2000" dirty="0"/>
              <a:t>It is very useful for a new venture to look at itself in a holistic manner and understand that it must construct an effective “business model” to be successful.  </a:t>
            </a:r>
          </a:p>
          <a:p>
            <a:pPr>
              <a:buFont typeface="Wingdings" panose="05000000000000000000" pitchFamily="2" charset="2"/>
              <a:buChar char="§"/>
            </a:pPr>
            <a:r>
              <a:rPr lang="en-US" sz="2000" dirty="0"/>
              <a:t>Everyone that does business with a firm, from its customers to its partners, does so on a voluntary basis.  As a result, a firm must motivate its customers and its partners to play along.</a:t>
            </a:r>
          </a:p>
          <a:p>
            <a:pPr>
              <a:buFont typeface="Wingdings" panose="05000000000000000000" pitchFamily="2" charset="2"/>
              <a:buChar char="§"/>
            </a:pPr>
            <a:r>
              <a:rPr lang="en-US" sz="2000" dirty="0"/>
              <a:t>Close attention to each of the primary elements of a firm’s business model is essential for a new venture’s success.</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24</a:t>
            </a:fld>
            <a:endParaRPr lang="en-US" altLang="en-US"/>
          </a:p>
        </p:txBody>
      </p:sp>
    </p:spTree>
    <p:extLst>
      <p:ext uri="{BB962C8B-B14F-4D97-AF65-F5344CB8AC3E}">
        <p14:creationId xmlns:p14="http://schemas.microsoft.com/office/powerpoint/2010/main" xmlns="" val="165267060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err="1" smtClean="0"/>
              <a:t>Che</a:t>
            </a:r>
            <a:r>
              <a:rPr lang="en-US" sz="2000" b="1" dirty="0" smtClean="0"/>
              <a:t> </a:t>
            </a:r>
            <a:r>
              <a:rPr lang="en-US" sz="2000" b="1" dirty="0" err="1" smtClean="0"/>
              <a:t>Guevera</a:t>
            </a:r>
            <a:r>
              <a:rPr lang="en-US" sz="2000" b="1" dirty="0" smtClean="0"/>
              <a:t> </a:t>
            </a:r>
          </a:p>
          <a:p>
            <a:pPr marL="342900" indent="-342900">
              <a:buAutoNum type="arabicParenR"/>
            </a:pPr>
            <a:r>
              <a:rPr lang="en-US" sz="1600" dirty="0"/>
              <a:t>The revolution is not an apple that falls when it is ripe. You have to make it fall</a:t>
            </a:r>
            <a:r>
              <a:rPr lang="en-US" sz="1600" dirty="0" smtClean="0"/>
              <a:t>.</a:t>
            </a:r>
          </a:p>
          <a:p>
            <a:pPr marL="0" indent="0">
              <a:buNone/>
            </a:pPr>
            <a:endParaRPr lang="en-US" sz="1600" dirty="0" smtClean="0"/>
          </a:p>
          <a:p>
            <a:pPr marL="0" indent="0">
              <a:buNone/>
            </a:pPr>
            <a:r>
              <a:rPr lang="en-US" sz="2000" b="1" dirty="0" smtClean="0"/>
              <a:t>Anonymous </a:t>
            </a:r>
            <a:endParaRPr lang="en-US" sz="2000" b="1" dirty="0"/>
          </a:p>
          <a:p>
            <a:pPr marL="342900" indent="-342900">
              <a:buAutoNum type="arabicParenR"/>
            </a:pPr>
            <a:r>
              <a:rPr lang="en-US" sz="1600" dirty="0" smtClean="0"/>
              <a:t>“We </a:t>
            </a:r>
            <a:r>
              <a:rPr lang="en-US" sz="1600" dirty="0"/>
              <a:t>are Anonymous. We are Legion. We do not forgive. We do not forget. Expect us</a:t>
            </a:r>
            <a:r>
              <a:rPr lang="en-US" sz="1600" dirty="0" smtClean="0"/>
              <a:t>.”</a:t>
            </a:r>
            <a:endParaRPr lang="en-US" sz="1600" dirty="0"/>
          </a:p>
          <a:p>
            <a:pPr marL="342900" indent="-342900">
              <a:buAutoNum type="arabicParenR"/>
            </a:pPr>
            <a:endParaRPr lang="en-US" sz="1600" dirty="0" smtClean="0"/>
          </a:p>
          <a:p>
            <a:pPr marL="0" indent="0">
              <a:buNone/>
            </a:pPr>
            <a:r>
              <a:rPr lang="en-US" sz="2000" b="1" dirty="0"/>
              <a:t>Oceania</a:t>
            </a:r>
          </a:p>
          <a:p>
            <a:pPr marL="342900" indent="-342900">
              <a:buAutoNum type="arabicParenR"/>
            </a:pPr>
            <a:r>
              <a:rPr lang="en-US" sz="1600" dirty="0"/>
              <a:t>"War is peace. Freedom is slavery. Ignorance is strength."</a:t>
            </a:r>
            <a:endParaRPr lang="en-US" sz="1600" dirty="0" smtClean="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pic>
        <p:nvPicPr>
          <p:cNvPr id="2052" name="Picture 4" descr="http://images2.fanpop.com/images/photos/2800000/Che-che-guevara-2826019-1904-2560.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05555" y="1018673"/>
            <a:ext cx="3381365" cy="45479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947232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NSA </a:t>
            </a:r>
          </a:p>
          <a:p>
            <a:pPr marL="0" indent="0">
              <a:buNone/>
            </a:pPr>
            <a:r>
              <a:rPr lang="en-US" sz="1600" dirty="0" smtClean="0"/>
              <a:t>Mission</a:t>
            </a:r>
          </a:p>
          <a:p>
            <a:pPr>
              <a:buFont typeface="Wingdings" panose="05000000000000000000" pitchFamily="2" charset="2"/>
              <a:buChar char="§"/>
            </a:pPr>
            <a:r>
              <a:rPr lang="en-US" sz="1600" dirty="0" smtClean="0"/>
              <a:t>The </a:t>
            </a:r>
            <a:r>
              <a:rPr lang="en-US" sz="1600" dirty="0"/>
              <a:t>National Security Agency/Central Security Service (NSA/CSS) leads the U.S. Government in cryptology that encompasses both Signals Intelligence (SIGINT) and Information Assurance (IA) products and services, and enables Computer Network Operations (CNO) in order to gain a decision advantage for the Nation and our allies under all </a:t>
            </a:r>
            <a:r>
              <a:rPr lang="en-US" sz="1600" dirty="0" smtClean="0"/>
              <a:t>circumstances.</a:t>
            </a:r>
          </a:p>
          <a:p>
            <a:pPr marL="0" indent="0">
              <a:buNone/>
            </a:pPr>
            <a:r>
              <a:rPr lang="en-US" sz="1600" dirty="0" smtClean="0"/>
              <a:t>Our Vision</a:t>
            </a:r>
          </a:p>
          <a:p>
            <a:pPr>
              <a:buFont typeface="Wingdings" panose="05000000000000000000" pitchFamily="2" charset="2"/>
              <a:buChar char="§"/>
            </a:pPr>
            <a:r>
              <a:rPr lang="en-US" sz="1600" dirty="0" smtClean="0"/>
              <a:t>Global </a:t>
            </a:r>
            <a:r>
              <a:rPr lang="en-US" sz="1600" dirty="0"/>
              <a:t>Cryptologic Dominance through Responsive Presence and Network </a:t>
            </a:r>
            <a:r>
              <a:rPr lang="en-US" sz="1600" dirty="0" smtClean="0"/>
              <a:t>Advantage.</a:t>
            </a:r>
          </a:p>
          <a:p>
            <a:pPr marL="0" indent="0">
              <a:buNone/>
            </a:pPr>
            <a:r>
              <a:rPr lang="en-US" sz="1600" dirty="0" smtClean="0"/>
              <a:t>Our </a:t>
            </a:r>
            <a:r>
              <a:rPr lang="en-US" sz="1600" dirty="0"/>
              <a:t>Values</a:t>
            </a:r>
          </a:p>
          <a:p>
            <a:pPr>
              <a:buFont typeface="Wingdings" panose="05000000000000000000" pitchFamily="2" charset="2"/>
              <a:buChar char="§"/>
            </a:pPr>
            <a:r>
              <a:rPr lang="en-US" sz="1600" dirty="0" smtClean="0"/>
              <a:t>We </a:t>
            </a:r>
            <a:r>
              <a:rPr lang="en-US" sz="1600" dirty="0"/>
              <a:t>will protect national security interests by adhering to the highest standards of behavior</a:t>
            </a:r>
            <a:r>
              <a:rPr lang="en-US" sz="1600" dirty="0" smtClean="0"/>
              <a:t>.</a:t>
            </a:r>
            <a:r>
              <a:rPr lang="en-US" sz="1600" dirty="0"/>
              <a:t>	 </a:t>
            </a:r>
            <a:br>
              <a:rPr lang="en-US" sz="1600" dirty="0"/>
            </a:br>
            <a:endParaRPr lang="en-US" sz="1600" dirty="0"/>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pic>
        <p:nvPicPr>
          <p:cNvPr id="6146" name="Picture 2" descr="http://media.boingboing.net/wp-content/uploads/2014/05/Edward-Snowden-016.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29091" y="1400175"/>
            <a:ext cx="3810000" cy="21431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8600221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Nordstrom's </a:t>
            </a:r>
          </a:p>
          <a:p>
            <a:pPr marL="0" indent="0">
              <a:buNone/>
            </a:pPr>
            <a:r>
              <a:rPr lang="en-US" sz="2000" dirty="0" smtClean="0"/>
              <a:t>In </a:t>
            </a:r>
            <a:r>
              <a:rPr lang="en-US" sz="2000" dirty="0"/>
              <a:t>store or online, wherever new opportunities arise, Nordstrom works relentlessly to give customers the most compelling shopping experience possible. The one constant? John W. Nordstrom's founding philosophy: offer the customer the best possible service, selection, quality and value.</a:t>
            </a:r>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pic>
        <p:nvPicPr>
          <p:cNvPr id="3076" name="Picture 4" descr="http://rbmtechblog.files.wordpress.com/2013/05/nordstrom-shopper-marketing.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572418" y="1507874"/>
            <a:ext cx="3810000" cy="22193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6744481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smtClean="0"/>
              <a:t>Mc </a:t>
            </a:r>
            <a:r>
              <a:rPr lang="en-US" sz="2000" b="1" dirty="0" err="1" smtClean="0"/>
              <a:t>Donalds</a:t>
            </a:r>
            <a:endParaRPr lang="en-US" sz="2000" b="1" dirty="0" smtClean="0"/>
          </a:p>
          <a:p>
            <a:pPr marL="0" indent="0">
              <a:buNone/>
            </a:pPr>
            <a:r>
              <a:rPr lang="en-US" sz="2000" dirty="0" smtClean="0"/>
              <a:t>Good Food</a:t>
            </a:r>
          </a:p>
          <a:p>
            <a:pPr marL="0" indent="0">
              <a:buNone/>
            </a:pPr>
            <a:r>
              <a:rPr lang="en-US" sz="2000" dirty="0" smtClean="0"/>
              <a:t>Good People</a:t>
            </a:r>
          </a:p>
          <a:p>
            <a:pPr marL="0" indent="0">
              <a:buNone/>
            </a:pPr>
            <a:r>
              <a:rPr lang="en-US" sz="2000" dirty="0" smtClean="0"/>
              <a:t>Good Neighbor</a:t>
            </a:r>
          </a:p>
          <a:p>
            <a:pPr marL="0" indent="0">
              <a:buNone/>
            </a:pPr>
            <a:endParaRPr lang="en-US" sz="2000"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a:t>
            </a:fld>
            <a:endParaRPr lang="en-US" altLang="en-US"/>
          </a:p>
        </p:txBody>
      </p:sp>
      <p:pic>
        <p:nvPicPr>
          <p:cNvPr id="4098" name="Picture 2" descr="https://fastfoodmenuprice.com/wp-content/uploads/2014/06/mcdonald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540333" y="980574"/>
            <a:ext cx="3810000" cy="35718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708801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What is a Business Model</a:t>
            </a:r>
            <a:r>
              <a:rPr lang="en-US" sz="2000" b="1" dirty="0" smtClean="0"/>
              <a:t>?</a:t>
            </a:r>
          </a:p>
          <a:p>
            <a:pPr marL="0" indent="0">
              <a:buNone/>
            </a:pPr>
            <a:r>
              <a:rPr lang="en-US" sz="2000" dirty="0"/>
              <a:t>Model</a:t>
            </a:r>
          </a:p>
          <a:p>
            <a:pPr>
              <a:buFont typeface="Wingdings" panose="05000000000000000000" pitchFamily="2" charset="2"/>
              <a:buChar char="§"/>
            </a:pPr>
            <a:r>
              <a:rPr lang="en-US" sz="2000" dirty="0"/>
              <a:t>A model is a plan or diagram that’s used to make or describe something.</a:t>
            </a:r>
          </a:p>
          <a:p>
            <a:pPr marL="0" indent="0">
              <a:buNone/>
            </a:pPr>
            <a:r>
              <a:rPr lang="en-US" sz="2000" dirty="0"/>
              <a:t>Business Model</a:t>
            </a:r>
          </a:p>
          <a:p>
            <a:pPr>
              <a:buFont typeface="Wingdings" panose="05000000000000000000" pitchFamily="2" charset="2"/>
              <a:buChar char="§"/>
            </a:pPr>
            <a:r>
              <a:rPr lang="en-US" sz="2000" dirty="0"/>
              <a:t>A firm’s business model is its plan or diagram for how it competes, uses its resources, structures its relationships, interfaces with customers, and creates value to sustain itself on the basis of the profits it generates.</a:t>
            </a:r>
          </a:p>
          <a:p>
            <a:pPr>
              <a:buFont typeface="Wingdings" panose="05000000000000000000" pitchFamily="2" charset="2"/>
              <a:buChar char="§"/>
            </a:pPr>
            <a:r>
              <a:rPr lang="en-US" sz="2000" dirty="0"/>
              <a:t>The term “business model” is used to include all the activities that define how a firm competes in the marketplace.</a:t>
            </a:r>
          </a:p>
          <a:p>
            <a:pPr marL="0" indent="0">
              <a:buNone/>
            </a:pPr>
            <a:endParaRPr lang="en-US" sz="2000" b="1"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spTree>
    <p:extLst>
      <p:ext uri="{BB962C8B-B14F-4D97-AF65-F5344CB8AC3E}">
        <p14:creationId xmlns:p14="http://schemas.microsoft.com/office/powerpoint/2010/main" xmlns="" val="8093791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1736" y="1395412"/>
            <a:ext cx="5340096" cy="4343400"/>
          </a:xfrm>
        </p:spPr>
        <p:txBody>
          <a:bodyPr/>
          <a:lstStyle/>
          <a:p>
            <a:pPr marL="0" indent="0">
              <a:buNone/>
            </a:pPr>
            <a:r>
              <a:rPr lang="en-US" b="1" dirty="0" smtClean="0"/>
              <a:t>Dell’s Business Model</a:t>
            </a:r>
          </a:p>
          <a:p>
            <a:pPr marL="0" indent="0">
              <a:buNone/>
            </a:pPr>
            <a:r>
              <a:rPr lang="en-US" sz="2000" dirty="0"/>
              <a:t>Beyond Its Own Boundaries</a:t>
            </a:r>
          </a:p>
          <a:p>
            <a:pPr>
              <a:buFont typeface="Wingdings" panose="05000000000000000000" pitchFamily="2" charset="2"/>
              <a:buChar char="§"/>
            </a:pPr>
            <a:r>
              <a:rPr lang="en-US" sz="2000" dirty="0"/>
              <a:t>It’s important to understand that a firm’s business model takes it beyond its own boundaries.</a:t>
            </a:r>
          </a:p>
          <a:p>
            <a:pPr>
              <a:buFont typeface="Wingdings" panose="05000000000000000000" pitchFamily="2" charset="2"/>
              <a:buChar char="§"/>
            </a:pPr>
            <a:r>
              <a:rPr lang="en-US" sz="2000" dirty="0"/>
              <a:t>Almost all firms partner with others to make their business models work.</a:t>
            </a:r>
          </a:p>
          <a:p>
            <a:pPr>
              <a:buFont typeface="Wingdings" panose="05000000000000000000" pitchFamily="2" charset="2"/>
              <a:buChar char="§"/>
            </a:pPr>
            <a:r>
              <a:rPr lang="en-US" sz="2000" dirty="0"/>
              <a:t>In Dell’s case, it needs the cooperation of its suppliers, customers, and many others to make its business model work.</a:t>
            </a:r>
          </a:p>
          <a:p>
            <a:pPr marL="0" indent="0">
              <a:buNone/>
            </a:pPr>
            <a:endParaRPr lang="en-US" sz="2000"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pic>
        <p:nvPicPr>
          <p:cNvPr id="7" name="Picture 8"/>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18481" y="1143000"/>
            <a:ext cx="4886140" cy="431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31795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1736" y="1143000"/>
            <a:ext cx="5340096" cy="4595812"/>
          </a:xfrm>
        </p:spPr>
        <p:txBody>
          <a:bodyPr/>
          <a:lstStyle/>
          <a:p>
            <a:pPr marL="0" indent="0">
              <a:buNone/>
            </a:pPr>
            <a:r>
              <a:rPr lang="en-US" b="1" dirty="0"/>
              <a:t>The Importance of Business </a:t>
            </a:r>
            <a:r>
              <a:rPr lang="en-US" b="1" dirty="0" smtClean="0"/>
              <a:t>Models</a:t>
            </a:r>
          </a:p>
          <a:p>
            <a:pPr marL="0" indent="0">
              <a:buNone/>
            </a:pPr>
            <a:r>
              <a:rPr lang="en-US" sz="2000" dirty="0"/>
              <a:t>Having a clearly articulated business model is important because it does the following</a:t>
            </a:r>
            <a:r>
              <a:rPr lang="en-US" sz="2000" dirty="0" smtClean="0"/>
              <a:t>:</a:t>
            </a:r>
          </a:p>
          <a:p>
            <a:pPr>
              <a:buFont typeface="Wingdings" panose="05000000000000000000" pitchFamily="2" charset="2"/>
              <a:buChar char="§"/>
            </a:pPr>
            <a:r>
              <a:rPr lang="en-US" sz="2000" dirty="0" smtClean="0"/>
              <a:t>Serves </a:t>
            </a:r>
            <a:r>
              <a:rPr lang="en-US" sz="2000" dirty="0"/>
              <a:t>as an ongoing extension of feasibility analysis. A </a:t>
            </a:r>
            <a:r>
              <a:rPr lang="en-US" sz="2000" dirty="0" smtClean="0"/>
              <a:t>business model </a:t>
            </a:r>
            <a:r>
              <a:rPr lang="en-US" sz="2000" dirty="0"/>
              <a:t>continually asks the question, “Does this business </a:t>
            </a:r>
            <a:r>
              <a:rPr lang="en-US" sz="2000" dirty="0" smtClean="0"/>
              <a:t>make sense?” </a:t>
            </a:r>
          </a:p>
          <a:p>
            <a:pPr>
              <a:buFont typeface="Wingdings" panose="05000000000000000000" pitchFamily="2" charset="2"/>
              <a:buChar char="§"/>
            </a:pPr>
            <a:r>
              <a:rPr lang="en-US" sz="2000" dirty="0" smtClean="0"/>
              <a:t>Focuses </a:t>
            </a:r>
            <a:r>
              <a:rPr lang="en-US" sz="2000" dirty="0"/>
              <a:t>attention on how all the elements of a business </a:t>
            </a:r>
            <a:r>
              <a:rPr lang="en-US" sz="2000" dirty="0" smtClean="0"/>
              <a:t>fit together </a:t>
            </a:r>
            <a:r>
              <a:rPr lang="en-US" sz="2000" dirty="0"/>
              <a:t>and constitute a working </a:t>
            </a:r>
            <a:r>
              <a:rPr lang="en-US" sz="2000" dirty="0" smtClean="0"/>
              <a:t>whole.</a:t>
            </a:r>
          </a:p>
          <a:p>
            <a:pPr>
              <a:buFont typeface="Wingdings" panose="05000000000000000000" pitchFamily="2" charset="2"/>
              <a:buChar char="§"/>
            </a:pPr>
            <a:r>
              <a:rPr lang="en-US" sz="2000" dirty="0" smtClean="0"/>
              <a:t>Describes </a:t>
            </a:r>
            <a:r>
              <a:rPr lang="en-US" sz="2000" dirty="0"/>
              <a:t>why the network of participants needed to </a:t>
            </a:r>
            <a:r>
              <a:rPr lang="en-US" sz="2000" dirty="0" smtClean="0"/>
              <a:t>make a business </a:t>
            </a:r>
            <a:r>
              <a:rPr lang="en-US" sz="2000" dirty="0"/>
              <a:t>idea viable are willing to work </a:t>
            </a:r>
            <a:r>
              <a:rPr lang="en-US" sz="2000" dirty="0" smtClean="0"/>
              <a:t>together</a:t>
            </a:r>
          </a:p>
          <a:p>
            <a:pPr>
              <a:buFont typeface="Wingdings" panose="05000000000000000000" pitchFamily="2" charset="2"/>
              <a:buChar char="§"/>
            </a:pPr>
            <a:r>
              <a:rPr lang="en-US" sz="2000" dirty="0" smtClean="0"/>
              <a:t>Articulates </a:t>
            </a:r>
            <a:r>
              <a:rPr lang="en-US" sz="2000" dirty="0"/>
              <a:t>a company’s core logic to all stakeholders, </a:t>
            </a:r>
            <a:r>
              <a:rPr lang="en-US" sz="2000" dirty="0" smtClean="0"/>
              <a:t>including the </a:t>
            </a:r>
            <a:r>
              <a:rPr lang="en-US" sz="2000" dirty="0"/>
              <a:t>firm’s employees. </a:t>
            </a:r>
          </a:p>
          <a:p>
            <a:pPr marL="0" indent="0">
              <a:buNone/>
            </a:pPr>
            <a:endParaRPr lang="en-US" sz="2000" dirty="0"/>
          </a:p>
          <a:p>
            <a:pPr marL="0" indent="0">
              <a:buNone/>
            </a:pPr>
            <a:endParaRPr lang="en-US" sz="2000" dirty="0"/>
          </a:p>
        </p:txBody>
      </p:sp>
      <p:sp>
        <p:nvSpPr>
          <p:cNvPr id="4" name="Title 3"/>
          <p:cNvSpPr>
            <a:spLocks noGrp="1"/>
          </p:cNvSpPr>
          <p:nvPr>
            <p:ph type="title"/>
          </p:nvPr>
        </p:nvSpPr>
        <p:spPr/>
        <p:txBody>
          <a:bodyPr/>
          <a:lstStyle/>
          <a:p>
            <a:r>
              <a:rPr lang="en-US" dirty="0"/>
              <a:t>Ba 260 Lecture </a:t>
            </a:r>
            <a:r>
              <a:rPr lang="en-US" dirty="0" smtClean="0"/>
              <a:t>9</a:t>
            </a:r>
            <a:endParaRPr lang="en-US" dirty="0"/>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November 10, 2017</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spTree>
    <p:extLst>
      <p:ext uri="{BB962C8B-B14F-4D97-AF65-F5344CB8AC3E}">
        <p14:creationId xmlns:p14="http://schemas.microsoft.com/office/powerpoint/2010/main" xmlns="" val="1932421472"/>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896</TotalTime>
  <Words>1714</Words>
  <Application>Microsoft Office PowerPoint</Application>
  <PresentationFormat>Custom</PresentationFormat>
  <Paragraphs>211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OSU_Template</vt:lpstr>
      <vt:lpstr>Slide 0</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lpstr>Ba 260 Lecture 9</vt:lpstr>
    </vt:vector>
  </TitlesOfParts>
  <Company>Oregon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david</cp:lastModifiedBy>
  <cp:revision>120</cp:revision>
  <cp:lastPrinted>2015-06-15T21:41:48Z</cp:lastPrinted>
  <dcterms:created xsi:type="dcterms:W3CDTF">2015-04-25T20:13:14Z</dcterms:created>
  <dcterms:modified xsi:type="dcterms:W3CDTF">2017-11-11T00:35:03Z</dcterms:modified>
</cp:coreProperties>
</file>