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38"/>
  </p:notesMasterIdLst>
  <p:handoutMasterIdLst>
    <p:handoutMasterId r:id="rId39"/>
  </p:handoutMasterIdLst>
  <p:sldIdLst>
    <p:sldId id="286" r:id="rId2"/>
    <p:sldId id="496" r:id="rId3"/>
    <p:sldId id="482" r:id="rId4"/>
    <p:sldId id="484" r:id="rId5"/>
    <p:sldId id="495" r:id="rId6"/>
    <p:sldId id="510" r:id="rId7"/>
    <p:sldId id="513" r:id="rId8"/>
    <p:sldId id="485" r:id="rId9"/>
    <p:sldId id="516" r:id="rId10"/>
    <p:sldId id="514" r:id="rId11"/>
    <p:sldId id="517" r:id="rId12"/>
    <p:sldId id="515" r:id="rId13"/>
    <p:sldId id="486" r:id="rId14"/>
    <p:sldId id="487" r:id="rId15"/>
    <p:sldId id="488" r:id="rId16"/>
    <p:sldId id="511" r:id="rId17"/>
    <p:sldId id="489" r:id="rId18"/>
    <p:sldId id="512" r:id="rId19"/>
    <p:sldId id="490" r:id="rId20"/>
    <p:sldId id="483" r:id="rId21"/>
    <p:sldId id="491" r:id="rId22"/>
    <p:sldId id="493" r:id="rId23"/>
    <p:sldId id="494" r:id="rId24"/>
    <p:sldId id="497" r:id="rId25"/>
    <p:sldId id="498" r:id="rId26"/>
    <p:sldId id="499" r:id="rId27"/>
    <p:sldId id="500" r:id="rId28"/>
    <p:sldId id="501" r:id="rId29"/>
    <p:sldId id="502" r:id="rId30"/>
    <p:sldId id="503" r:id="rId31"/>
    <p:sldId id="504" r:id="rId32"/>
    <p:sldId id="505" r:id="rId33"/>
    <p:sldId id="506" r:id="rId34"/>
    <p:sldId id="507" r:id="rId35"/>
    <p:sldId id="508" r:id="rId36"/>
    <p:sldId id="509" r:id="rId37"/>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6" autoAdjust="0"/>
    <p:restoredTop sz="69534" autoAdjust="0"/>
  </p:normalViewPr>
  <p:slideViewPr>
    <p:cSldViewPr snapToGrid="0" snapToObjects="1">
      <p:cViewPr varScale="1">
        <p:scale>
          <a:sx n="50" d="100"/>
          <a:sy n="50" d="100"/>
        </p:scale>
        <p:origin x="-1356"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9/28/2018</a:t>
            </a:fld>
            <a:endParaRPr lang="en-US" alt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dirty="0"/>
          </a:p>
        </p:txBody>
      </p:sp>
    </p:spTree>
    <p:extLst>
      <p:ext uri="{BB962C8B-B14F-4D97-AF65-F5344CB8AC3E}">
        <p14:creationId xmlns=""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9/28/2018</a:t>
            </a:fld>
            <a:endParaRPr lang="en-US" alt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dirty="0"/>
          </a:p>
        </p:txBody>
      </p:sp>
    </p:spTree>
    <p:extLst>
      <p:ext uri="{BB962C8B-B14F-4D97-AF65-F5344CB8AC3E}">
        <p14:creationId xmlns=""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0</a:t>
            </a:fld>
            <a:endParaRPr lang="en-US" altLang="en-US" dirty="0"/>
          </a:p>
        </p:txBody>
      </p:sp>
    </p:spTree>
    <p:extLst>
      <p:ext uri="{BB962C8B-B14F-4D97-AF65-F5344CB8AC3E}">
        <p14:creationId xmlns="" xmlns:p14="http://schemas.microsoft.com/office/powerpoint/2010/main" val="2078608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9</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10</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11</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12</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13</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14</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15</a:t>
            </a:fld>
            <a:endParaRPr lang="en-US" altLang="en-US" dirty="0"/>
          </a:p>
        </p:txBody>
      </p:sp>
    </p:spTree>
    <p:extLst>
      <p:ext uri="{BB962C8B-B14F-4D97-AF65-F5344CB8AC3E}">
        <p14:creationId xmlns="" xmlns:p14="http://schemas.microsoft.com/office/powerpoint/2010/main" val="2078608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16</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17</a:t>
            </a:fld>
            <a:endParaRPr lang="en-US" altLang="en-US" dirty="0"/>
          </a:p>
        </p:txBody>
      </p:sp>
    </p:spTree>
    <p:extLst>
      <p:ext uri="{BB962C8B-B14F-4D97-AF65-F5344CB8AC3E}">
        <p14:creationId xmlns="" xmlns:p14="http://schemas.microsoft.com/office/powerpoint/2010/main" val="2078608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18</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19</a:t>
            </a:fld>
            <a:endParaRPr lang="en-US" altLang="en-US" dirty="0"/>
          </a:p>
        </p:txBody>
      </p:sp>
    </p:spTree>
    <p:extLst>
      <p:ext uri="{BB962C8B-B14F-4D97-AF65-F5344CB8AC3E}">
        <p14:creationId xmlns="" xmlns:p14="http://schemas.microsoft.com/office/powerpoint/2010/main" val="2078608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20</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21</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22</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23</a:t>
            </a:fld>
            <a:endParaRPr lang="en-US" altLang="en-US" dirty="0"/>
          </a:p>
        </p:txBody>
      </p:sp>
    </p:spTree>
    <p:extLst>
      <p:ext uri="{BB962C8B-B14F-4D97-AF65-F5344CB8AC3E}">
        <p14:creationId xmlns="" xmlns:p14="http://schemas.microsoft.com/office/powerpoint/2010/main" val="2078608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quick ratio</a:t>
            </a:r>
            <a:r>
              <a:rPr lang="en-US" baseline="0" dirty="0" smtClean="0"/>
              <a:t> is those assets that can be converted within 90 days </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26</a:t>
            </a:fld>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27</a:t>
            </a:fld>
            <a:endParaRPr lang="en-US" altLang="en-US" dirty="0"/>
          </a:p>
        </p:txBody>
      </p:sp>
    </p:spTree>
    <p:extLst>
      <p:ext uri="{BB962C8B-B14F-4D97-AF65-F5344CB8AC3E}">
        <p14:creationId xmlns="" xmlns:p14="http://schemas.microsoft.com/office/powerpoint/2010/main" val="2078608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a:t>
            </a:r>
            <a:r>
              <a:rPr lang="en-US" baseline="0" dirty="0" smtClean="0"/>
              <a:t> Forma- Also can be internal and not </a:t>
            </a:r>
            <a:r>
              <a:rPr lang="en-US" baseline="0" smtClean="0"/>
              <a:t>looking forward </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29</a:t>
            </a:fld>
            <a:endParaRPr lang="en-US" altLang="en-US"/>
          </a:p>
        </p:txBody>
      </p:sp>
    </p:spTree>
    <p:extLst>
      <p:ext uri="{BB962C8B-B14F-4D97-AF65-F5344CB8AC3E}">
        <p14:creationId xmlns="" xmlns:p14="http://schemas.microsoft.com/office/powerpoint/2010/main" val="965074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3</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4</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5</a:t>
            </a:fld>
            <a:endParaRPr lang="en-US" altLang="en-US" dirty="0"/>
          </a:p>
        </p:txBody>
      </p:sp>
    </p:spTree>
    <p:extLst>
      <p:ext uri="{BB962C8B-B14F-4D97-AF65-F5344CB8AC3E}">
        <p14:creationId xmlns="" xmlns:p14="http://schemas.microsoft.com/office/powerpoint/2010/main" val="2078608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6</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7</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8</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dirty="0" smtClean="0"/>
              <a:t>Click icon to add picture</a:t>
            </a:r>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dirty="0" smtClean="0"/>
              <a:t>Click icon to add picture</a:t>
            </a:r>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dirty="0" smtClean="0"/>
              <a:t>Click icon to add picture</a:t>
            </a:r>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dirty="0" smtClean="0"/>
              <a:t>Click icon to add picture</a:t>
            </a:r>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dirty="0" smtClean="0"/>
              <a:t>Click icon to add picture</a:t>
            </a:r>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dirty="0" smtClean="0"/>
              <a:t>Click icon to add picture</a:t>
            </a:r>
          </a:p>
        </p:txBody>
      </p:sp>
    </p:spTree>
    <p:extLst>
      <p:ext uri="{BB962C8B-B14F-4D97-AF65-F5344CB8AC3E}">
        <p14:creationId xmlns=""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September 28, 2018</a:t>
            </a:fld>
            <a:endParaRPr lang="en-US" altLang="en-US" dirty="0"/>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dirty="0"/>
          </a:p>
        </p:txBody>
      </p:sp>
      <p:sp>
        <p:nvSpPr>
          <p:cNvPr id="9" name="Footer Placeholder 10"/>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September 28, 2018</a:t>
            </a:fld>
            <a:endParaRPr lang="en-US" altLang="en-US" dirty="0"/>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dirty="0"/>
          </a:p>
        </p:txBody>
      </p:sp>
      <p:sp>
        <p:nvSpPr>
          <p:cNvPr id="11" name="Footer Placeholder 12"/>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September 28, 2018</a:t>
            </a:fld>
            <a:endParaRPr lang="en-US" altLang="en-US" dirty="0"/>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dirty="0"/>
          </a:p>
        </p:txBody>
      </p:sp>
      <p:sp>
        <p:nvSpPr>
          <p:cNvPr id="11" name="Footer Placeholder 12"/>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September 28, 2018</a:t>
            </a:fld>
            <a:endParaRPr lang="en-US" altLang="en-US" dirty="0"/>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dirty="0"/>
          </a:p>
        </p:txBody>
      </p:sp>
      <p:sp>
        <p:nvSpPr>
          <p:cNvPr id="9" name="Footer Placeholder 8"/>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September 28, 2018</a:t>
            </a:fld>
            <a:endParaRPr lang="en-US" altLang="en-US" dirty="0"/>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dirty="0"/>
          </a:p>
        </p:txBody>
      </p:sp>
      <p:sp>
        <p:nvSpPr>
          <p:cNvPr id="7" name="Footer Placeholder 9"/>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September 28, 2018</a:t>
            </a:fld>
            <a:endParaRPr lang="en-US" altLang="en-US" dirty="0"/>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dirty="0"/>
          </a:p>
        </p:txBody>
      </p:sp>
      <p:sp>
        <p:nvSpPr>
          <p:cNvPr id="10" name="Footer Placeholder 10"/>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September 28, 2018</a:t>
            </a:fld>
            <a:endParaRPr lang="en-US" altLang="en-US" dirty="0"/>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dirty="0"/>
          </a:p>
        </p:txBody>
      </p:sp>
      <p:sp>
        <p:nvSpPr>
          <p:cNvPr id="4" name="Footer Placeholder 5"/>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Layout No Ta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dirty="0"/>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September 28, 2018</a:t>
            </a:fld>
            <a:endParaRPr lang="en-US" altLang="en-US" dirty="0"/>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dirty="0"/>
          </a:p>
        </p:txBody>
      </p:sp>
    </p:spTree>
    <p:extLst>
      <p:ext uri="{BB962C8B-B14F-4D97-AF65-F5344CB8AC3E}">
        <p14:creationId xmlns=""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September 28, 2018</a:t>
            </a:fld>
            <a:endParaRPr lang="en-US" altLang="en-US" dirty="0"/>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dirty="0"/>
          </a:p>
        </p:txBody>
      </p:sp>
      <p:sp>
        <p:nvSpPr>
          <p:cNvPr id="7"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September 28, 2018</a:t>
            </a:fld>
            <a:endParaRPr lang="en-US" altLang="en-US" dirty="0"/>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dirty="0"/>
          </a:p>
        </p:txBody>
      </p:sp>
      <p:sp>
        <p:nvSpPr>
          <p:cNvPr id="10" name="Footer Placeholder 11"/>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September 28, 2018</a:t>
            </a:fld>
            <a:endParaRPr lang="en-US" altLang="en-US" dirty="0"/>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dirty="0"/>
          </a:p>
        </p:txBody>
      </p:sp>
      <p:sp>
        <p:nvSpPr>
          <p:cNvPr id="9" name="Footer Placeholder 11"/>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dirty="0" smtClean="0"/>
              <a:t>Click icon to add picture</a:t>
            </a:r>
            <a:endParaRPr lang="en-US" noProof="0" dirty="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September 28, 2018</a:t>
            </a:fld>
            <a:endParaRPr lang="en-US" altLang="en-US" dirty="0"/>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dirty="0"/>
          </a:p>
        </p:txBody>
      </p:sp>
      <p:sp>
        <p:nvSpPr>
          <p:cNvPr id="6" name="Footer Placeholder 7"/>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September 28, 2018</a:t>
            </a:fld>
            <a:endParaRPr lang="en-US" altLang="en-US" dirty="0"/>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dirty="0"/>
          </a:p>
        </p:txBody>
      </p:sp>
      <p:sp>
        <p:nvSpPr>
          <p:cNvPr id="5" name="Footer Placeholder 6"/>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September 28, 2018</a:t>
            </a:fld>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dirty="0"/>
          </a:p>
        </p:txBody>
      </p:sp>
      <p:sp>
        <p:nvSpPr>
          <p:cNvPr id="6"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September 28, 2018</a:t>
            </a:fld>
            <a:endParaRPr lang="en-US" altLang="en-US" dirty="0"/>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September 28, 2018</a:t>
            </a:fld>
            <a:endParaRPr lang="en-US" altLang="en-US" dirty="0"/>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dirty="0"/>
          </a:p>
        </p:txBody>
      </p:sp>
      <p:sp>
        <p:nvSpPr>
          <p:cNvPr id="7" name="Footer Placeholder 7"/>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dirty="0"/>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September 28, 2018</a:t>
            </a:fld>
            <a:endParaRPr lang="en-US" altLang="en-US" dirty="0"/>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dirty="0"/>
          </a:p>
        </p:txBody>
      </p:sp>
      <p:pic>
        <p:nvPicPr>
          <p:cNvPr id="1032" name="Picture 7"/>
          <p:cNvPicPr>
            <a:picLocks noChangeAspect="1"/>
          </p:cNvPicPr>
          <p:nvPr/>
        </p:nvPicPr>
        <p:blipFill>
          <a:blip r:embed="rId19">
            <a:extLst>
              <a:ext uri="{28A0092B-C50C-407E-A947-70E740481C1C}">
                <a14:useLocalDpi xmlns=""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AREC 213</a:t>
            </a:r>
          </a:p>
          <a:p>
            <a:pPr marL="0" indent="0" algn="ctr">
              <a:buNone/>
            </a:pPr>
            <a:r>
              <a:rPr lang="en-US" sz="4800" dirty="0" smtClean="0"/>
              <a:t>Lecture 9: Financial Statements</a:t>
            </a:r>
          </a:p>
          <a:p>
            <a:pPr marL="0" indent="0" algn="ctr">
              <a:buNone/>
            </a:pPr>
            <a:endParaRPr lang="en-US" sz="4800" dirty="0" smtClean="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September 28, 2018</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dirty="0"/>
          </a:p>
        </p:txBody>
      </p:sp>
    </p:spTree>
    <p:extLst>
      <p:ext uri="{BB962C8B-B14F-4D97-AF65-F5344CB8AC3E}">
        <p14:creationId xmlns="" xmlns:p14="http://schemas.microsoft.com/office/powerpoint/2010/main"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Balance Sheet</a:t>
            </a:r>
          </a:p>
          <a:p>
            <a:pPr marL="0" indent="0">
              <a:buNone/>
            </a:pPr>
            <a:r>
              <a:rPr lang="en-US" b="1" dirty="0" smtClean="0"/>
              <a:t>Liabilities </a:t>
            </a:r>
          </a:p>
          <a:p>
            <a:pPr marL="0" indent="0">
              <a:buFont typeface="Wingdings" pitchFamily="2" charset="2"/>
              <a:buChar char="§"/>
            </a:pPr>
            <a:r>
              <a:rPr lang="en-US" dirty="0" smtClean="0"/>
              <a:t> Liabilities are money or value that the company owes to others</a:t>
            </a:r>
          </a:p>
          <a:p>
            <a:pPr marL="0" indent="0">
              <a:buFont typeface="Wingdings" pitchFamily="2" charset="2"/>
              <a:buChar char="§"/>
            </a:pPr>
            <a:r>
              <a:rPr lang="en-US" dirty="0" smtClean="0"/>
              <a:t> This can be money owed to</a:t>
            </a:r>
          </a:p>
          <a:p>
            <a:pPr marL="228600" lvl="1" indent="0">
              <a:buFont typeface="Wingdings" pitchFamily="2" charset="2"/>
              <a:buChar char="§"/>
            </a:pPr>
            <a:r>
              <a:rPr lang="en-US" dirty="0" smtClean="0"/>
              <a:t> Banks</a:t>
            </a:r>
          </a:p>
          <a:p>
            <a:pPr marL="228600" lvl="1" indent="0">
              <a:buFont typeface="Wingdings" pitchFamily="2" charset="2"/>
              <a:buChar char="§"/>
            </a:pPr>
            <a:r>
              <a:rPr lang="en-US" dirty="0" smtClean="0"/>
              <a:t> Employees</a:t>
            </a:r>
          </a:p>
          <a:p>
            <a:pPr marL="228600" lvl="1" indent="0">
              <a:buFont typeface="Wingdings" pitchFamily="2" charset="2"/>
              <a:buChar char="§"/>
            </a:pPr>
            <a:r>
              <a:rPr lang="en-US" dirty="0" smtClean="0"/>
              <a:t> Suppliers</a:t>
            </a:r>
          </a:p>
          <a:p>
            <a:pPr marL="0" indent="0">
              <a:buFont typeface="Wingdings" pitchFamily="2" charset="2"/>
              <a:buChar char="§"/>
            </a:pPr>
            <a:r>
              <a:rPr lang="en-US" dirty="0" smtClean="0"/>
              <a:t> Can be both short and long term debts </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Balance Sheet</a:t>
            </a:r>
          </a:p>
          <a:p>
            <a:pPr marL="0" indent="0">
              <a:buNone/>
            </a:pPr>
            <a:r>
              <a:rPr lang="en-US" b="1" dirty="0" smtClean="0"/>
              <a:t>Liabilities by Due Date </a:t>
            </a:r>
          </a:p>
          <a:p>
            <a:pPr marL="0" indent="0">
              <a:buFont typeface="Wingdings" pitchFamily="2" charset="2"/>
              <a:buChar char="§"/>
            </a:pPr>
            <a:r>
              <a:rPr lang="en-US" dirty="0" smtClean="0"/>
              <a:t> Current Liabilities</a:t>
            </a:r>
          </a:p>
          <a:p>
            <a:pPr marL="228600" lvl="1" indent="0">
              <a:buFont typeface="Wingdings" pitchFamily="2" charset="2"/>
              <a:buChar char="§"/>
            </a:pPr>
            <a:r>
              <a:rPr lang="en-US" dirty="0" smtClean="0"/>
              <a:t>Payable to suppliers</a:t>
            </a:r>
          </a:p>
          <a:p>
            <a:pPr marL="228600" lvl="1" indent="0">
              <a:buFont typeface="Wingdings" pitchFamily="2" charset="2"/>
              <a:buChar char="§"/>
            </a:pPr>
            <a:r>
              <a:rPr lang="en-US" dirty="0" smtClean="0"/>
              <a:t> Payable to Employees</a:t>
            </a:r>
          </a:p>
          <a:p>
            <a:pPr marL="228600" lvl="1" indent="0">
              <a:buFont typeface="Wingdings" pitchFamily="2" charset="2"/>
              <a:buChar char="§"/>
            </a:pPr>
            <a:r>
              <a:rPr lang="en-US" dirty="0" smtClean="0"/>
              <a:t> Lines of Credit</a:t>
            </a:r>
          </a:p>
          <a:p>
            <a:pPr marL="0" indent="0">
              <a:buFont typeface="Wingdings" pitchFamily="2" charset="2"/>
              <a:buChar char="§"/>
            </a:pPr>
            <a:r>
              <a:rPr lang="en-US" smtClean="0"/>
              <a:t> Long </a:t>
            </a:r>
            <a:r>
              <a:rPr lang="en-US" dirty="0" smtClean="0"/>
              <a:t>Term Liabilities</a:t>
            </a:r>
          </a:p>
          <a:p>
            <a:pPr marL="228600" lvl="1" indent="0">
              <a:buFont typeface="Wingdings" pitchFamily="2" charset="2"/>
              <a:buChar char="§"/>
            </a:pPr>
            <a:r>
              <a:rPr lang="en-US" dirty="0" smtClean="0"/>
              <a:t> To be paid back in over 1 year</a:t>
            </a:r>
            <a:endParaRPr lang="en-US"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Balance Sheet</a:t>
            </a:r>
          </a:p>
          <a:p>
            <a:pPr marL="0" indent="0">
              <a:buNone/>
            </a:pPr>
            <a:r>
              <a:rPr lang="en-US" b="1" dirty="0" smtClean="0"/>
              <a:t>Owner Equity </a:t>
            </a:r>
          </a:p>
          <a:p>
            <a:pPr marL="0" indent="0">
              <a:buFont typeface="Wingdings" pitchFamily="2" charset="2"/>
              <a:buChar char="§"/>
            </a:pPr>
            <a:r>
              <a:rPr lang="en-US" dirty="0" smtClean="0"/>
              <a:t> The total amount left over if the company sold all its assets and paid all its debts</a:t>
            </a:r>
          </a:p>
          <a:p>
            <a:pPr marL="0" indent="0">
              <a:buFont typeface="Wingdings" pitchFamily="2" charset="2"/>
              <a:buChar char="§"/>
            </a:pPr>
            <a:r>
              <a:rPr lang="en-US" dirty="0" smtClean="0"/>
              <a:t> Any money left over belongs to the owners </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Balance Sheet</a:t>
            </a:r>
          </a:p>
          <a:p>
            <a:pPr marL="0" indent="0">
              <a:buFont typeface="Wingdings" pitchFamily="2" charset="2"/>
              <a:buChar char="§"/>
            </a:pPr>
            <a:r>
              <a:rPr lang="en-US" sz="2000" dirty="0" smtClean="0"/>
              <a:t> Assets</a:t>
            </a: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pic>
        <p:nvPicPr>
          <p:cNvPr id="1026" name="Picture 2"/>
          <p:cNvPicPr>
            <a:picLocks noChangeAspect="1" noChangeArrowheads="1"/>
          </p:cNvPicPr>
          <p:nvPr/>
        </p:nvPicPr>
        <p:blipFill>
          <a:blip r:embed="rId3"/>
          <a:srcRect/>
          <a:stretch>
            <a:fillRect/>
          </a:stretch>
        </p:blipFill>
        <p:spPr bwMode="auto">
          <a:xfrm>
            <a:off x="3516890" y="1598901"/>
            <a:ext cx="6982805" cy="4116099"/>
          </a:xfrm>
          <a:prstGeom prst="rect">
            <a:avLst/>
          </a:prstGeom>
          <a:noFill/>
          <a:ln w="9525">
            <a:noFill/>
            <a:miter lim="800000"/>
            <a:headEnd/>
            <a:tailEnd/>
          </a:ln>
        </p:spPr>
      </p:pic>
      <p:sp>
        <p:nvSpPr>
          <p:cNvPr id="9" name="TextBox 8"/>
          <p:cNvSpPr txBox="1"/>
          <p:nvPr/>
        </p:nvSpPr>
        <p:spPr>
          <a:xfrm>
            <a:off x="3768436" y="5715000"/>
            <a:ext cx="2826328" cy="369332"/>
          </a:xfrm>
          <a:prstGeom prst="rect">
            <a:avLst/>
          </a:prstGeom>
          <a:noFill/>
        </p:spPr>
        <p:txBody>
          <a:bodyPr wrap="square" rtlCol="0">
            <a:spAutoFit/>
          </a:bodyPr>
          <a:lstStyle/>
          <a:p>
            <a:r>
              <a:rPr lang="en-US" dirty="0" smtClean="0"/>
              <a:t>Starbucks</a:t>
            </a:r>
            <a:endParaRPr lang="en-US" dirty="0"/>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Balance Sheet</a:t>
            </a:r>
          </a:p>
          <a:p>
            <a:pPr marL="0" indent="0">
              <a:buFont typeface="Wingdings" pitchFamily="2" charset="2"/>
              <a:buChar char="§"/>
            </a:pPr>
            <a:r>
              <a:rPr lang="en-US" sz="2000" dirty="0" smtClean="0"/>
              <a:t> Liabilities</a:t>
            </a: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sp>
        <p:nvSpPr>
          <p:cNvPr id="9" name="TextBox 8"/>
          <p:cNvSpPr txBox="1"/>
          <p:nvPr/>
        </p:nvSpPr>
        <p:spPr>
          <a:xfrm>
            <a:off x="3768436" y="5715000"/>
            <a:ext cx="2826328" cy="369332"/>
          </a:xfrm>
          <a:prstGeom prst="rect">
            <a:avLst/>
          </a:prstGeom>
          <a:noFill/>
        </p:spPr>
        <p:txBody>
          <a:bodyPr wrap="square" rtlCol="0">
            <a:spAutoFit/>
          </a:bodyPr>
          <a:lstStyle/>
          <a:p>
            <a:r>
              <a:rPr lang="en-US" dirty="0" smtClean="0"/>
              <a:t>Starbucks</a:t>
            </a:r>
            <a:endParaRPr lang="en-US" dirty="0"/>
          </a:p>
        </p:txBody>
      </p:sp>
      <p:pic>
        <p:nvPicPr>
          <p:cNvPr id="2050" name="Picture 2"/>
          <p:cNvPicPr>
            <a:picLocks noChangeAspect="1" noChangeArrowheads="1"/>
          </p:cNvPicPr>
          <p:nvPr/>
        </p:nvPicPr>
        <p:blipFill>
          <a:blip r:embed="rId3"/>
          <a:srcRect/>
          <a:stretch>
            <a:fillRect/>
          </a:stretch>
        </p:blipFill>
        <p:spPr bwMode="auto">
          <a:xfrm>
            <a:off x="2707222" y="1371599"/>
            <a:ext cx="8181738" cy="3588327"/>
          </a:xfrm>
          <a:prstGeom prst="rect">
            <a:avLst/>
          </a:prstGeom>
          <a:noFill/>
          <a:ln w="9525">
            <a:noFill/>
            <a:miter lim="800000"/>
            <a:headEnd/>
            <a:tailEnd/>
          </a:ln>
        </p:spPr>
      </p:pic>
    </p:spTree>
    <p:extLst>
      <p:ext uri="{BB962C8B-B14F-4D97-AF65-F5344CB8AC3E}">
        <p14:creationId xmlns="" xmlns:p14="http://schemas.microsoft.com/office/powerpoint/2010/main" val="904858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Balance Sheet</a:t>
            </a:r>
          </a:p>
          <a:p>
            <a:pPr marL="0" indent="0">
              <a:buFont typeface="Wingdings" pitchFamily="2" charset="2"/>
              <a:buChar char="§"/>
            </a:pPr>
            <a:r>
              <a:rPr lang="en-US" sz="2000" dirty="0" smtClean="0"/>
              <a:t> Owner’s Equity</a:t>
            </a:r>
          </a:p>
          <a:p>
            <a:pPr marL="228600" lvl="1" indent="0">
              <a:buFont typeface="Wingdings" pitchFamily="2" charset="2"/>
              <a:buChar char="§"/>
            </a:pPr>
            <a:r>
              <a:rPr lang="en-US" sz="1600" b="1" dirty="0" smtClean="0"/>
              <a:t> </a:t>
            </a:r>
            <a:r>
              <a:rPr lang="en-US" sz="1600" dirty="0" smtClean="0"/>
              <a:t>Or Stockholder’s Equity </a:t>
            </a:r>
            <a:endParaRPr lang="en-US" sz="16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sp>
        <p:nvSpPr>
          <p:cNvPr id="9" name="TextBox 8"/>
          <p:cNvSpPr txBox="1"/>
          <p:nvPr/>
        </p:nvSpPr>
        <p:spPr>
          <a:xfrm>
            <a:off x="3768436" y="5715000"/>
            <a:ext cx="2826328" cy="369332"/>
          </a:xfrm>
          <a:prstGeom prst="rect">
            <a:avLst/>
          </a:prstGeom>
          <a:noFill/>
        </p:spPr>
        <p:txBody>
          <a:bodyPr wrap="square" rtlCol="0">
            <a:spAutoFit/>
          </a:bodyPr>
          <a:lstStyle/>
          <a:p>
            <a:r>
              <a:rPr lang="en-US" dirty="0" smtClean="0"/>
              <a:t>Starbucks</a:t>
            </a:r>
            <a:endParaRPr lang="en-US" dirty="0"/>
          </a:p>
        </p:txBody>
      </p:sp>
      <p:pic>
        <p:nvPicPr>
          <p:cNvPr id="3074" name="Picture 2"/>
          <p:cNvPicPr>
            <a:picLocks noChangeAspect="1" noChangeArrowheads="1"/>
          </p:cNvPicPr>
          <p:nvPr/>
        </p:nvPicPr>
        <p:blipFill>
          <a:blip r:embed="rId3"/>
          <a:srcRect/>
          <a:stretch>
            <a:fillRect/>
          </a:stretch>
        </p:blipFill>
        <p:spPr bwMode="auto">
          <a:xfrm>
            <a:off x="3768436" y="1593272"/>
            <a:ext cx="8047170" cy="3664961"/>
          </a:xfrm>
          <a:prstGeom prst="rect">
            <a:avLst/>
          </a:prstGeom>
          <a:noFill/>
          <a:ln w="9525">
            <a:noFill/>
            <a:miter lim="800000"/>
            <a:headEnd/>
            <a:tailEnd/>
          </a:ln>
        </p:spPr>
      </p:pic>
    </p:spTree>
    <p:extLst>
      <p:ext uri="{BB962C8B-B14F-4D97-AF65-F5344CB8AC3E}">
        <p14:creationId xmlns="" xmlns:p14="http://schemas.microsoft.com/office/powerpoint/2010/main" val="904858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smtClean="0"/>
          </a:p>
          <a:p>
            <a:pPr marL="0" indent="0" algn="ctr">
              <a:buNone/>
            </a:pPr>
            <a:endParaRPr lang="en-US" sz="4800" dirty="0" smtClean="0"/>
          </a:p>
          <a:p>
            <a:pPr marL="0" indent="0" algn="ctr">
              <a:buNone/>
            </a:pPr>
            <a:r>
              <a:rPr lang="en-US" sz="4800" dirty="0" smtClean="0"/>
              <a:t>Statement of Cash Flows</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September 28, 2018</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15</a:t>
            </a:fld>
            <a:endParaRPr lang="en-US" altLang="en-US" dirty="0"/>
          </a:p>
        </p:txBody>
      </p:sp>
    </p:spTree>
    <p:extLst>
      <p:ext uri="{BB962C8B-B14F-4D97-AF65-F5344CB8AC3E}">
        <p14:creationId xmlns="" xmlns:p14="http://schemas.microsoft.com/office/powerpoint/2010/main" val="37240200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71600"/>
            <a:ext cx="4743796" cy="4343400"/>
          </a:xfrm>
        </p:spPr>
        <p:txBody>
          <a:bodyPr/>
          <a:lstStyle/>
          <a:p>
            <a:pPr marL="0" indent="0">
              <a:buNone/>
            </a:pPr>
            <a:r>
              <a:rPr lang="en-US" sz="2000" b="1" dirty="0" smtClean="0"/>
              <a:t>Statement of Cash Flows </a:t>
            </a:r>
          </a:p>
          <a:p>
            <a:pPr marL="0" indent="0">
              <a:buFont typeface="Wingdings" pitchFamily="2" charset="2"/>
              <a:buChar char="§"/>
            </a:pPr>
            <a:r>
              <a:rPr lang="en-US" sz="2000" dirty="0" smtClean="0"/>
              <a:t> The Exchange of Money between the company and the outside world </a:t>
            </a:r>
          </a:p>
          <a:p>
            <a:pPr marL="0" indent="0">
              <a:buFont typeface="Wingdings" pitchFamily="2" charset="2"/>
              <a:buChar char="§"/>
            </a:pPr>
            <a:r>
              <a:rPr lang="en-US" sz="2000" dirty="0" smtClean="0"/>
              <a:t> Over a period of time </a:t>
            </a:r>
          </a:p>
          <a:p>
            <a:pPr marL="0" indent="0">
              <a:buNone/>
            </a:pPr>
            <a:r>
              <a:rPr lang="en-US" sz="2000" b="1" dirty="0" smtClean="0"/>
              <a:t>Three Main Areas</a:t>
            </a:r>
          </a:p>
          <a:p>
            <a:pPr marL="0" indent="0">
              <a:buFont typeface="Wingdings" pitchFamily="2" charset="2"/>
              <a:buChar char="§"/>
            </a:pPr>
            <a:r>
              <a:rPr lang="en-US" sz="2000" dirty="0" smtClean="0"/>
              <a:t>Operations</a:t>
            </a:r>
          </a:p>
          <a:p>
            <a:pPr marL="0" indent="0">
              <a:buFont typeface="Wingdings" pitchFamily="2" charset="2"/>
              <a:buChar char="§"/>
            </a:pPr>
            <a:r>
              <a:rPr lang="en-US" sz="2000" dirty="0" smtClean="0"/>
              <a:t>Investing</a:t>
            </a:r>
          </a:p>
          <a:p>
            <a:pPr marL="0" indent="0">
              <a:buFont typeface="Wingdings" pitchFamily="2" charset="2"/>
              <a:buChar char="§"/>
            </a:pPr>
            <a:r>
              <a:rPr lang="en-US" sz="2000" dirty="0" smtClean="0"/>
              <a:t>Finance </a:t>
            </a: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sp>
        <p:nvSpPr>
          <p:cNvPr id="9" name="TextBox 8"/>
          <p:cNvSpPr txBox="1"/>
          <p:nvPr/>
        </p:nvSpPr>
        <p:spPr>
          <a:xfrm>
            <a:off x="5949696" y="5715000"/>
            <a:ext cx="2826328" cy="369332"/>
          </a:xfrm>
          <a:prstGeom prst="rect">
            <a:avLst/>
          </a:prstGeom>
          <a:noFill/>
        </p:spPr>
        <p:txBody>
          <a:bodyPr wrap="square" rtlCol="0">
            <a:spAutoFit/>
          </a:bodyPr>
          <a:lstStyle/>
          <a:p>
            <a:r>
              <a:rPr lang="en-US" dirty="0" smtClean="0"/>
              <a:t>Starbucks</a:t>
            </a:r>
            <a:endParaRPr lang="en-US" dirty="0"/>
          </a:p>
        </p:txBody>
      </p:sp>
      <p:pic>
        <p:nvPicPr>
          <p:cNvPr id="3075" name="Picture 3"/>
          <p:cNvPicPr>
            <a:picLocks noChangeAspect="1" noChangeArrowheads="1"/>
          </p:cNvPicPr>
          <p:nvPr/>
        </p:nvPicPr>
        <p:blipFill>
          <a:blip r:embed="rId3"/>
          <a:srcRect/>
          <a:stretch>
            <a:fillRect/>
          </a:stretch>
        </p:blipFill>
        <p:spPr bwMode="auto">
          <a:xfrm>
            <a:off x="5618452" y="503976"/>
            <a:ext cx="5021839" cy="5087199"/>
          </a:xfrm>
          <a:prstGeom prst="rect">
            <a:avLst/>
          </a:prstGeom>
          <a:noFill/>
          <a:ln w="9525">
            <a:noFill/>
            <a:miter lim="800000"/>
            <a:headEnd/>
            <a:tailEnd/>
          </a:ln>
        </p:spPr>
      </p:pic>
    </p:spTree>
    <p:extLst>
      <p:ext uri="{BB962C8B-B14F-4D97-AF65-F5344CB8AC3E}">
        <p14:creationId xmlns="" xmlns:p14="http://schemas.microsoft.com/office/powerpoint/2010/main" val="904858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smtClean="0"/>
          </a:p>
          <a:p>
            <a:pPr marL="0" indent="0" algn="ctr">
              <a:buNone/>
            </a:pPr>
            <a:endParaRPr lang="en-US" sz="4800" dirty="0" smtClean="0"/>
          </a:p>
          <a:p>
            <a:pPr marL="0" indent="0" algn="ctr">
              <a:buNone/>
            </a:pPr>
            <a:r>
              <a:rPr lang="en-US" sz="4800" dirty="0" smtClean="0"/>
              <a:t>Income Statement</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September 28, 2018</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17</a:t>
            </a:fld>
            <a:endParaRPr lang="en-US" altLang="en-US" dirty="0"/>
          </a:p>
        </p:txBody>
      </p:sp>
    </p:spTree>
    <p:extLst>
      <p:ext uri="{BB962C8B-B14F-4D97-AF65-F5344CB8AC3E}">
        <p14:creationId xmlns="" xmlns:p14="http://schemas.microsoft.com/office/powerpoint/2010/main" val="37240200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Income Statement </a:t>
            </a:r>
          </a:p>
          <a:p>
            <a:pPr marL="0" indent="0">
              <a:buFont typeface="Wingdings" pitchFamily="2" charset="2"/>
              <a:buChar char="§"/>
            </a:pPr>
            <a:r>
              <a:rPr lang="en-US" sz="2000" b="1" dirty="0" smtClean="0"/>
              <a:t> </a:t>
            </a:r>
            <a:r>
              <a:rPr lang="en-US" sz="2000" dirty="0" smtClean="0"/>
              <a:t>How much a company made</a:t>
            </a:r>
          </a:p>
          <a:p>
            <a:pPr marL="0" indent="0">
              <a:buFont typeface="Wingdings" pitchFamily="2" charset="2"/>
              <a:buChar char="§"/>
            </a:pPr>
            <a:r>
              <a:rPr lang="en-US" sz="2000" dirty="0" smtClean="0"/>
              <a:t> How much a company Spent</a:t>
            </a:r>
          </a:p>
          <a:p>
            <a:pPr marL="0" indent="0">
              <a:buFont typeface="Wingdings" pitchFamily="2" charset="2"/>
              <a:buChar char="§"/>
            </a:pPr>
            <a:r>
              <a:rPr lang="en-US" sz="2000" dirty="0" smtClean="0"/>
              <a:t> Over a Period of Time </a:t>
            </a:r>
          </a:p>
          <a:p>
            <a:pPr marL="0" indent="0">
              <a:buNone/>
            </a:pPr>
            <a:endParaRPr lang="en-US" sz="2000" b="1" dirty="0" smtClean="0"/>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sp>
        <p:nvSpPr>
          <p:cNvPr id="9" name="TextBox 8"/>
          <p:cNvSpPr txBox="1"/>
          <p:nvPr/>
        </p:nvSpPr>
        <p:spPr>
          <a:xfrm>
            <a:off x="5949696" y="5715000"/>
            <a:ext cx="2826328" cy="369332"/>
          </a:xfrm>
          <a:prstGeom prst="rect">
            <a:avLst/>
          </a:prstGeom>
          <a:noFill/>
        </p:spPr>
        <p:txBody>
          <a:bodyPr wrap="square" rtlCol="0">
            <a:spAutoFit/>
          </a:bodyPr>
          <a:lstStyle/>
          <a:p>
            <a:r>
              <a:rPr lang="en-US" dirty="0" smtClean="0"/>
              <a:t>Starbucks</a:t>
            </a:r>
            <a:endParaRPr lang="en-US" dirty="0"/>
          </a:p>
        </p:txBody>
      </p:sp>
      <p:pic>
        <p:nvPicPr>
          <p:cNvPr id="11" name="Picture 10"/>
          <p:cNvPicPr>
            <a:picLocks noChangeAspect="1"/>
          </p:cNvPicPr>
          <p:nvPr/>
        </p:nvPicPr>
        <p:blipFill>
          <a:blip r:embed="rId3"/>
          <a:stretch>
            <a:fillRect/>
          </a:stretch>
        </p:blipFill>
        <p:spPr>
          <a:xfrm>
            <a:off x="6188149" y="1123909"/>
            <a:ext cx="4671982" cy="4446554"/>
          </a:xfrm>
          <a:prstGeom prst="rect">
            <a:avLst/>
          </a:prstGeom>
        </p:spPr>
      </p:pic>
    </p:spTree>
    <p:extLst>
      <p:ext uri="{BB962C8B-B14F-4D97-AF65-F5344CB8AC3E}">
        <p14:creationId xmlns="" xmlns:p14="http://schemas.microsoft.com/office/powerpoint/2010/main" val="904858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1800" b="1" dirty="0" smtClean="0"/>
              <a:t>Financial Questions </a:t>
            </a:r>
          </a:p>
          <a:p>
            <a:pPr marL="0" indent="0">
              <a:buFont typeface="Wingdings" pitchFamily="2" charset="2"/>
              <a:buChar char="§"/>
            </a:pPr>
            <a:r>
              <a:rPr lang="en-US" sz="1800" dirty="0" smtClean="0"/>
              <a:t>How are we doing? Are we making or losing money?</a:t>
            </a:r>
          </a:p>
          <a:p>
            <a:pPr marL="0" indent="0">
              <a:buFont typeface="Wingdings" pitchFamily="2" charset="2"/>
              <a:buChar char="§"/>
            </a:pPr>
            <a:r>
              <a:rPr lang="en-US" sz="1800" dirty="0" smtClean="0"/>
              <a:t>How much cash do we have on hand?</a:t>
            </a:r>
          </a:p>
          <a:p>
            <a:pPr marL="0" indent="0">
              <a:buFont typeface="Wingdings" pitchFamily="2" charset="2"/>
              <a:buChar char="§"/>
            </a:pPr>
            <a:r>
              <a:rPr lang="en-US" sz="1800" dirty="0" smtClean="0"/>
              <a:t>Do we have enough cash to meet our short-term obligations?</a:t>
            </a:r>
          </a:p>
          <a:p>
            <a:pPr marL="0" indent="0">
              <a:buFont typeface="Wingdings" pitchFamily="2" charset="2"/>
              <a:buChar char="§"/>
            </a:pPr>
            <a:r>
              <a:rPr lang="en-US" sz="1800" dirty="0" smtClean="0"/>
              <a:t>How efficiently are we utilizing our assets?</a:t>
            </a:r>
          </a:p>
          <a:p>
            <a:pPr marL="0" indent="0">
              <a:buFont typeface="Wingdings" pitchFamily="2" charset="2"/>
              <a:buChar char="§"/>
            </a:pPr>
            <a:r>
              <a:rPr lang="en-US" sz="1800" dirty="0" smtClean="0"/>
              <a:t>How do our growth and net profits compare to those of our industry peers? </a:t>
            </a:r>
          </a:p>
          <a:p>
            <a:pPr marL="0" indent="0">
              <a:buFont typeface="Wingdings" pitchFamily="2" charset="2"/>
              <a:buChar char="§"/>
            </a:pPr>
            <a:r>
              <a:rPr lang="en-US" sz="1800" dirty="0" smtClean="0"/>
              <a:t>Where will the funds we need for capital improvements come from?</a:t>
            </a:r>
          </a:p>
          <a:p>
            <a:pPr marL="0" indent="0">
              <a:buFont typeface="Wingdings" pitchFamily="2" charset="2"/>
              <a:buChar char="§"/>
            </a:pPr>
            <a:r>
              <a:rPr lang="en-US" sz="1800" dirty="0" smtClean="0"/>
              <a:t>Are there ways we can partner with other firms to share risk and reduce the amount of cash we need?</a:t>
            </a:r>
          </a:p>
          <a:p>
            <a:pPr marL="0" indent="0">
              <a:buFont typeface="Wingdings" pitchFamily="2" charset="2"/>
              <a:buChar char="§"/>
            </a:pPr>
            <a:r>
              <a:rPr lang="en-US" sz="1800" dirty="0" smtClean="0"/>
              <a:t>Overall, are we in good shape financially?</a:t>
            </a:r>
          </a:p>
          <a:p>
            <a:pPr marL="0" indent="0">
              <a:buNone/>
            </a:pPr>
            <a:endParaRPr lang="en-US" sz="1800" b="1" dirty="0" smtClean="0"/>
          </a:p>
          <a:p>
            <a:pPr marL="0" indent="0">
              <a:buNone/>
            </a:pPr>
            <a:endParaRPr lang="en-US" sz="1800" dirty="0"/>
          </a:p>
          <a:p>
            <a:pPr marL="0" indent="0">
              <a:buNone/>
            </a:pPr>
            <a:endParaRPr lang="en-US" sz="1800" b="1" dirty="0"/>
          </a:p>
          <a:p>
            <a:pPr marL="0" indent="0">
              <a:buNone/>
            </a:pPr>
            <a:endParaRPr lang="en-US" sz="1800" dirty="0"/>
          </a:p>
          <a:p>
            <a:pPr marL="0" indent="0">
              <a:buNone/>
            </a:pPr>
            <a:endParaRPr lang="en-US" sz="18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endParaRPr lang="en-US" sz="4800" dirty="0" smtClean="0"/>
          </a:p>
          <a:p>
            <a:pPr marL="0" indent="0" algn="ctr">
              <a:buNone/>
            </a:pPr>
            <a:r>
              <a:rPr lang="en-US" sz="4800" dirty="0" smtClean="0"/>
              <a:t>Example: Apple</a:t>
            </a:r>
          </a:p>
          <a:p>
            <a:pPr marL="0" indent="0" algn="ctr">
              <a:buNone/>
            </a:pPr>
            <a:endParaRPr lang="en-US" sz="4800" dirty="0" smtClean="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September 28, 2018</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19</a:t>
            </a:fld>
            <a:endParaRPr lang="en-US" altLang="en-US" dirty="0"/>
          </a:p>
        </p:txBody>
      </p:sp>
    </p:spTree>
    <p:extLst>
      <p:ext uri="{BB962C8B-B14F-4D97-AF65-F5344CB8AC3E}">
        <p14:creationId xmlns="" xmlns:p14="http://schemas.microsoft.com/office/powerpoint/2010/main" val="372402003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71600"/>
            <a:ext cx="2438400" cy="3976255"/>
          </a:xfrm>
        </p:spPr>
        <p:txBody>
          <a:bodyPr/>
          <a:lstStyle/>
          <a:p>
            <a:pPr marL="0" indent="0">
              <a:buNone/>
            </a:pPr>
            <a:r>
              <a:rPr lang="en-US" sz="2000" b="1" dirty="0" smtClean="0"/>
              <a:t>Income Statement </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pic>
        <p:nvPicPr>
          <p:cNvPr id="10" name="Picture 9"/>
          <p:cNvPicPr>
            <a:picLocks noChangeAspect="1"/>
          </p:cNvPicPr>
          <p:nvPr/>
        </p:nvPicPr>
        <p:blipFill>
          <a:blip r:embed="rId3"/>
          <a:stretch>
            <a:fillRect/>
          </a:stretch>
        </p:blipFill>
        <p:spPr>
          <a:xfrm>
            <a:off x="3302524" y="968186"/>
            <a:ext cx="5897475" cy="5561904"/>
          </a:xfrm>
          <a:prstGeom prst="rect">
            <a:avLst/>
          </a:prstGeom>
        </p:spPr>
      </p:pic>
    </p:spTree>
    <p:extLst>
      <p:ext uri="{BB962C8B-B14F-4D97-AF65-F5344CB8AC3E}">
        <p14:creationId xmlns="" xmlns:p14="http://schemas.microsoft.com/office/powerpoint/2010/main" val="904858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71600"/>
            <a:ext cx="2438400" cy="3976255"/>
          </a:xfrm>
        </p:spPr>
        <p:txBody>
          <a:bodyPr/>
          <a:lstStyle/>
          <a:p>
            <a:pPr marL="0" indent="0">
              <a:buNone/>
            </a:pPr>
            <a:r>
              <a:rPr lang="en-US" sz="2000" b="1" dirty="0" smtClean="0"/>
              <a:t>Balance Sheet</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a:p>
        </p:txBody>
      </p:sp>
      <p:pic>
        <p:nvPicPr>
          <p:cNvPr id="9" name="Picture 8"/>
          <p:cNvPicPr>
            <a:picLocks noChangeAspect="1"/>
          </p:cNvPicPr>
          <p:nvPr/>
        </p:nvPicPr>
        <p:blipFill>
          <a:blip r:embed="rId3"/>
          <a:stretch>
            <a:fillRect/>
          </a:stretch>
        </p:blipFill>
        <p:spPr>
          <a:xfrm>
            <a:off x="3615070" y="589137"/>
            <a:ext cx="5229122" cy="5765626"/>
          </a:xfrm>
          <a:prstGeom prst="rect">
            <a:avLst/>
          </a:prstGeom>
        </p:spPr>
      </p:pic>
    </p:spTree>
    <p:extLst>
      <p:ext uri="{BB962C8B-B14F-4D97-AF65-F5344CB8AC3E}">
        <p14:creationId xmlns="" xmlns:p14="http://schemas.microsoft.com/office/powerpoint/2010/main" val="904858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71600"/>
            <a:ext cx="2992582" cy="3976255"/>
          </a:xfrm>
        </p:spPr>
        <p:txBody>
          <a:bodyPr/>
          <a:lstStyle/>
          <a:p>
            <a:pPr marL="0" indent="0">
              <a:buNone/>
            </a:pPr>
            <a:r>
              <a:rPr lang="en-US" sz="2000" b="1" dirty="0" smtClean="0"/>
              <a:t>Statement of Cash Flows</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22</a:t>
            </a:fld>
            <a:endParaRPr lang="en-US" altLang="en-US"/>
          </a:p>
        </p:txBody>
      </p:sp>
      <p:pic>
        <p:nvPicPr>
          <p:cNvPr id="8" name="Picture 7"/>
          <p:cNvPicPr>
            <a:picLocks noChangeAspect="1"/>
          </p:cNvPicPr>
          <p:nvPr/>
        </p:nvPicPr>
        <p:blipFill>
          <a:blip r:embed="rId3"/>
          <a:stretch>
            <a:fillRect/>
          </a:stretch>
        </p:blipFill>
        <p:spPr>
          <a:xfrm>
            <a:off x="3565064" y="1143000"/>
            <a:ext cx="6196732" cy="5144034"/>
          </a:xfrm>
          <a:prstGeom prst="rect">
            <a:avLst/>
          </a:prstGeom>
        </p:spPr>
      </p:pic>
    </p:spTree>
    <p:extLst>
      <p:ext uri="{BB962C8B-B14F-4D97-AF65-F5344CB8AC3E}">
        <p14:creationId xmlns="" xmlns:p14="http://schemas.microsoft.com/office/powerpoint/2010/main" val="9048583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endParaRPr lang="en-US" sz="4800" dirty="0" smtClean="0"/>
          </a:p>
          <a:p>
            <a:pPr marL="0" indent="0" algn="ctr">
              <a:buNone/>
            </a:pPr>
            <a:r>
              <a:rPr lang="en-US" sz="4800" dirty="0" smtClean="0"/>
              <a:t>Financial Ratios</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September 28, 2018</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23</a:t>
            </a:fld>
            <a:endParaRPr lang="en-US" altLang="en-US" dirty="0"/>
          </a:p>
        </p:txBody>
      </p:sp>
    </p:spTree>
    <p:extLst>
      <p:ext uri="{BB962C8B-B14F-4D97-AF65-F5344CB8AC3E}">
        <p14:creationId xmlns="" xmlns:p14="http://schemas.microsoft.com/office/powerpoint/2010/main" val="37240200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Financial Ratios</a:t>
            </a:r>
          </a:p>
          <a:p>
            <a:pPr>
              <a:buFont typeface="Wingdings" panose="05000000000000000000" pitchFamily="2" charset="2"/>
              <a:buChar char="§"/>
            </a:pPr>
            <a:r>
              <a:rPr lang="en-US" sz="2000" dirty="0" smtClean="0"/>
              <a:t>Depict relationships between items on a firm’s financial statements.</a:t>
            </a:r>
          </a:p>
          <a:p>
            <a:pPr>
              <a:buFont typeface="Wingdings" panose="05000000000000000000" pitchFamily="2" charset="2"/>
              <a:buChar char="§"/>
            </a:pPr>
            <a:r>
              <a:rPr lang="en-US" sz="2000" dirty="0" smtClean="0"/>
              <a:t>An </a:t>
            </a:r>
            <a:r>
              <a:rPr lang="en-US" sz="2000" dirty="0"/>
              <a:t>analysis of its financial ratios helps a firm determine whether it is meeting its financial objectives and how it stacks up against industry peers.</a:t>
            </a:r>
            <a:endParaRPr lang="en-US"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24</a:t>
            </a:fld>
            <a:endParaRPr lang="en-US" altLang="en-US"/>
          </a:p>
        </p:txBody>
      </p:sp>
    </p:spTree>
    <p:extLst>
      <p:ext uri="{BB962C8B-B14F-4D97-AF65-F5344CB8AC3E}">
        <p14:creationId xmlns="" xmlns:p14="http://schemas.microsoft.com/office/powerpoint/2010/main" val="10137429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Ratio Analysis</a:t>
            </a:r>
          </a:p>
          <a:p>
            <a:pPr>
              <a:buFont typeface="Wingdings" panose="05000000000000000000" pitchFamily="2" charset="2"/>
              <a:buChar char="§"/>
            </a:pPr>
            <a:r>
              <a:rPr lang="en-US" sz="2000" dirty="0" smtClean="0"/>
              <a:t>A practical </a:t>
            </a:r>
            <a:r>
              <a:rPr lang="en-US" sz="2000" dirty="0"/>
              <a:t>way to interpret or make sense of a firm’s historical financial statements is through ratio </a:t>
            </a:r>
            <a:r>
              <a:rPr lang="en-US" sz="2000" dirty="0" smtClean="0"/>
              <a:t>analysis</a:t>
            </a:r>
            <a:endParaRPr lang="en-US" sz="2000" dirty="0"/>
          </a:p>
          <a:p>
            <a:pPr>
              <a:buFont typeface="Wingdings" panose="05000000000000000000" pitchFamily="2" charset="2"/>
              <a:buChar char="§"/>
            </a:pPr>
            <a:r>
              <a:rPr lang="en-US" sz="2000" dirty="0"/>
              <a:t>Comparing a Firm’s Financial Results to Industry Norms</a:t>
            </a:r>
          </a:p>
          <a:p>
            <a:pPr>
              <a:buFont typeface="Wingdings" panose="05000000000000000000" pitchFamily="2" charset="2"/>
              <a:buChar char="§"/>
            </a:pPr>
            <a:r>
              <a:rPr lang="en-US" sz="2000" dirty="0"/>
              <a:t>Comparing a firm’s financial results to industry norms helps a firm determine how it stacks up against its competitors and if there are any financial “red flags” requiring attention.</a:t>
            </a:r>
          </a:p>
          <a:p>
            <a:pPr marL="0" indent="0">
              <a:buNone/>
            </a:pPr>
            <a:endParaRPr lang="en-US"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25</a:t>
            </a:fld>
            <a:endParaRPr lang="en-US" altLang="en-US"/>
          </a:p>
        </p:txBody>
      </p:sp>
    </p:spTree>
    <p:extLst>
      <p:ext uri="{BB962C8B-B14F-4D97-AF65-F5344CB8AC3E}">
        <p14:creationId xmlns="" xmlns:p14="http://schemas.microsoft.com/office/powerpoint/2010/main" val="15452022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26</a:t>
            </a:fld>
            <a:endParaRPr lang="en-US" altLang="en-US"/>
          </a:p>
        </p:txBody>
      </p:sp>
      <p:pic>
        <p:nvPicPr>
          <p:cNvPr id="7" name="Picture 7"/>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64632" y="1052512"/>
            <a:ext cx="8067675" cy="4981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5331231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endParaRPr lang="en-US" sz="4800" dirty="0" smtClean="0"/>
          </a:p>
          <a:p>
            <a:pPr marL="0" indent="0" algn="ctr">
              <a:buNone/>
            </a:pPr>
            <a:r>
              <a:rPr lang="en-US" sz="4800" dirty="0" smtClean="0"/>
              <a:t>Looking into the Future</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September 28, 2018</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27</a:t>
            </a:fld>
            <a:endParaRPr lang="en-US" altLang="en-US" dirty="0"/>
          </a:p>
        </p:txBody>
      </p:sp>
    </p:spTree>
    <p:extLst>
      <p:ext uri="{BB962C8B-B14F-4D97-AF65-F5344CB8AC3E}">
        <p14:creationId xmlns="" xmlns:p14="http://schemas.microsoft.com/office/powerpoint/2010/main" val="372402003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28</a:t>
            </a:fld>
            <a:endParaRPr lang="en-US" altLang="en-US"/>
          </a:p>
        </p:txBody>
      </p:sp>
      <p:pic>
        <p:nvPicPr>
          <p:cNvPr id="7" name="Picture 6"/>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757863" y="1143000"/>
            <a:ext cx="5483225" cy="485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488841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Financial Statements Show You</a:t>
            </a:r>
          </a:p>
          <a:p>
            <a:pPr marL="0" indent="0">
              <a:buFont typeface="Wingdings" pitchFamily="2" charset="2"/>
              <a:buChar char="§"/>
            </a:pPr>
            <a:r>
              <a:rPr lang="en-US" sz="2000" dirty="0" smtClean="0"/>
              <a:t> Where money came from</a:t>
            </a:r>
          </a:p>
          <a:p>
            <a:pPr marL="0" indent="0">
              <a:buFont typeface="Wingdings" pitchFamily="2" charset="2"/>
              <a:buChar char="§"/>
            </a:pPr>
            <a:r>
              <a:rPr lang="en-US" sz="2000" dirty="0" smtClean="0"/>
              <a:t> Where money went</a:t>
            </a:r>
          </a:p>
          <a:p>
            <a:pPr marL="0" indent="0">
              <a:buFont typeface="Wingdings" pitchFamily="2" charset="2"/>
              <a:buChar char="§"/>
            </a:pPr>
            <a:r>
              <a:rPr lang="en-US" sz="2000" dirty="0" smtClean="0"/>
              <a:t> Where the money stands right now</a:t>
            </a:r>
          </a:p>
          <a:p>
            <a:pPr marL="0" indent="0">
              <a:buNone/>
            </a:pPr>
            <a:endParaRPr lang="en-US" sz="2000" dirty="0" smtClean="0"/>
          </a:p>
          <a:p>
            <a:pPr marL="0" indent="0">
              <a:buNone/>
            </a:pPr>
            <a:r>
              <a:rPr lang="en-US" sz="2000" b="1" dirty="0" smtClean="0"/>
              <a:t>Importance of Financial Statements</a:t>
            </a:r>
          </a:p>
          <a:p>
            <a:pPr marL="0" indent="0">
              <a:buFont typeface="Wingdings" pitchFamily="2" charset="2"/>
              <a:buChar char="§"/>
            </a:pPr>
            <a:r>
              <a:rPr lang="en-US" sz="2000" dirty="0" smtClean="0"/>
              <a:t>To assess whether its financial objectives are being met, firms rely heavily on analysis of financial statements.</a:t>
            </a:r>
          </a:p>
          <a:p>
            <a:pPr marL="0" indent="0">
              <a:buFont typeface="Wingdings" pitchFamily="2" charset="2"/>
              <a:buChar char="§"/>
            </a:pPr>
            <a:r>
              <a:rPr lang="en-US" sz="2000" dirty="0" smtClean="0"/>
              <a:t>A financial statement is a written report that quantitatively describes a firm’s financial health.  </a:t>
            </a:r>
          </a:p>
          <a:p>
            <a:pPr marL="0" indent="0">
              <a:buNone/>
            </a:pPr>
            <a:endParaRPr lang="en-US" sz="2000" dirty="0" smtClean="0"/>
          </a:p>
          <a:p>
            <a:pPr marL="0" indent="0">
              <a:buNone/>
            </a:pPr>
            <a:endParaRPr lang="en-US" sz="2000" dirty="0"/>
          </a:p>
          <a:p>
            <a:pPr marL="0" indent="0">
              <a:buNone/>
            </a:pP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Historical Financial Statements</a:t>
            </a:r>
          </a:p>
          <a:p>
            <a:pPr>
              <a:buFont typeface="Wingdings" panose="05000000000000000000" pitchFamily="2" charset="2"/>
              <a:buChar char="§"/>
            </a:pPr>
            <a:r>
              <a:rPr lang="en-US" sz="2000" dirty="0"/>
              <a:t>Reflect past performance and are usually prepared on a quarterly and annual basis.</a:t>
            </a:r>
          </a:p>
          <a:p>
            <a:pPr>
              <a:buFont typeface="Wingdings" panose="05000000000000000000" pitchFamily="2" charset="2"/>
              <a:buChar char="§"/>
            </a:pPr>
            <a:r>
              <a:rPr lang="en-US" sz="2000" dirty="0"/>
              <a:t>Publicly traded firms are required by the SEC to prepare financial statements and make them available to the public. </a:t>
            </a:r>
          </a:p>
          <a:p>
            <a:pPr marL="0" indent="0">
              <a:buNone/>
            </a:pPr>
            <a:r>
              <a:rPr lang="en-US" sz="2000" b="1" dirty="0"/>
              <a:t>Pro Forma Financial Statements</a:t>
            </a:r>
          </a:p>
          <a:p>
            <a:pPr>
              <a:buFont typeface="Wingdings" panose="05000000000000000000" pitchFamily="2" charset="2"/>
              <a:buChar char="§"/>
            </a:pPr>
            <a:r>
              <a:rPr lang="en-US" sz="2000" dirty="0"/>
              <a:t>Are projections for future periods based on forecasts and are typically completed for two to three years in the future.</a:t>
            </a:r>
          </a:p>
          <a:p>
            <a:pPr>
              <a:buFont typeface="Wingdings" panose="05000000000000000000" pitchFamily="2" charset="2"/>
              <a:buChar char="§"/>
            </a:pPr>
            <a:r>
              <a:rPr lang="en-US" sz="2000" dirty="0"/>
              <a:t>Pro forma financial statements are strictly planning tools and are not required by the SEC.</a:t>
            </a:r>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29</a:t>
            </a:fld>
            <a:endParaRPr lang="en-US" altLang="en-US"/>
          </a:p>
        </p:txBody>
      </p:sp>
    </p:spTree>
    <p:extLst>
      <p:ext uri="{BB962C8B-B14F-4D97-AF65-F5344CB8AC3E}">
        <p14:creationId xmlns="" xmlns:p14="http://schemas.microsoft.com/office/powerpoint/2010/main" val="166396123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Forecasts</a:t>
            </a:r>
          </a:p>
          <a:p>
            <a:pPr>
              <a:buFont typeface="Wingdings" panose="05000000000000000000" pitchFamily="2" charset="2"/>
              <a:buChar char="§"/>
            </a:pPr>
            <a:r>
              <a:rPr lang="en-US" sz="1800" dirty="0"/>
              <a:t>The analysis of a firm’s historical financial statements are followed by the preparation of forecasts.  </a:t>
            </a:r>
          </a:p>
          <a:p>
            <a:pPr>
              <a:buFont typeface="Wingdings" panose="05000000000000000000" pitchFamily="2" charset="2"/>
              <a:buChar char="§"/>
            </a:pPr>
            <a:r>
              <a:rPr lang="en-US" sz="1800" dirty="0"/>
              <a:t>Forecasts are predictions of a firm’s future sales, expenses, income, and capital expenditures.</a:t>
            </a:r>
          </a:p>
          <a:p>
            <a:pPr>
              <a:buFont typeface="Wingdings" panose="05000000000000000000" pitchFamily="2" charset="2"/>
              <a:buChar char="§"/>
            </a:pPr>
            <a:r>
              <a:rPr lang="en-US" sz="1800" dirty="0"/>
              <a:t>A firm’s forecasts provide the basis for its pro forma financial statements.</a:t>
            </a:r>
          </a:p>
          <a:p>
            <a:pPr>
              <a:buFont typeface="Wingdings" panose="05000000000000000000" pitchFamily="2" charset="2"/>
              <a:buChar char="§"/>
            </a:pPr>
            <a:r>
              <a:rPr lang="en-US" sz="1800" dirty="0"/>
              <a:t>A well-developed set of pro forma financial statements helps a firm create accurate budgets, build financial plans, and manage its finances in a proactive rather than a reactive manner.</a:t>
            </a:r>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30</a:t>
            </a:fld>
            <a:endParaRPr lang="en-US" altLang="en-US"/>
          </a:p>
        </p:txBody>
      </p:sp>
    </p:spTree>
    <p:extLst>
      <p:ext uri="{BB962C8B-B14F-4D97-AF65-F5344CB8AC3E}">
        <p14:creationId xmlns="" xmlns:p14="http://schemas.microsoft.com/office/powerpoint/2010/main" val="7975886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Sales Forecast</a:t>
            </a:r>
          </a:p>
          <a:p>
            <a:pPr>
              <a:buFont typeface="Wingdings" panose="05000000000000000000" pitchFamily="2" charset="2"/>
              <a:buChar char="§"/>
            </a:pPr>
            <a:r>
              <a:rPr lang="en-US" sz="1800" dirty="0"/>
              <a:t>A sales forecast is a projection of a firm’s sales for a specified period (such as a year).</a:t>
            </a:r>
          </a:p>
          <a:p>
            <a:pPr>
              <a:buFont typeface="Wingdings" panose="05000000000000000000" pitchFamily="2" charset="2"/>
              <a:buChar char="§"/>
            </a:pPr>
            <a:r>
              <a:rPr lang="en-US" sz="1800" dirty="0"/>
              <a:t>It is the first forecast developed and is the basis for most of the other forecasts. </a:t>
            </a:r>
          </a:p>
          <a:p>
            <a:pPr>
              <a:buFont typeface="Wingdings" panose="05000000000000000000" pitchFamily="2" charset="2"/>
              <a:buChar char="§"/>
            </a:pPr>
            <a:r>
              <a:rPr lang="en-US" sz="1800" dirty="0"/>
              <a:t>A sales forecast for a new firm is based on a good-faith estimate of sales and on industry averages or the experiences of similar start-ups.</a:t>
            </a:r>
          </a:p>
          <a:p>
            <a:pPr>
              <a:buFont typeface="Wingdings" panose="05000000000000000000" pitchFamily="2" charset="2"/>
              <a:buChar char="§"/>
            </a:pPr>
            <a:r>
              <a:rPr lang="en-US" sz="1800" dirty="0"/>
              <a:t>A sales forecast for an existing firm is based on (1) its record of past sales, (2) its current production capacity and product demand, and (3) any factors that will affect its future product capacity and product demand.</a:t>
            </a:r>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31</a:t>
            </a:fld>
            <a:endParaRPr lang="en-US" altLang="en-US"/>
          </a:p>
        </p:txBody>
      </p:sp>
      <p:pic>
        <p:nvPicPr>
          <p:cNvPr id="7" name="Picture 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276474" y="1371600"/>
            <a:ext cx="5045075" cy="4011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1637561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Forecast of Costs of Sales and Other Items</a:t>
            </a:r>
          </a:p>
          <a:p>
            <a:pPr>
              <a:buFont typeface="Wingdings" panose="05000000000000000000" pitchFamily="2" charset="2"/>
              <a:buChar char="§"/>
            </a:pPr>
            <a:r>
              <a:rPr lang="en-US" sz="1800" dirty="0"/>
              <a:t>Once a firm has completed its sales forecast, it must forecast its cost of sales (or cost of goods sold) and the other items on its income statement.</a:t>
            </a:r>
          </a:p>
          <a:p>
            <a:pPr>
              <a:buFont typeface="Wingdings" panose="05000000000000000000" pitchFamily="2" charset="2"/>
              <a:buChar char="§"/>
            </a:pPr>
            <a:r>
              <a:rPr lang="en-US" sz="1800" dirty="0"/>
              <a:t>The most common way to do this is to use the percentage-of-sales method, which is a method for expressing each expense item as a percentage of sales.</a:t>
            </a:r>
          </a:p>
          <a:p>
            <a:pPr>
              <a:buFont typeface="Wingdings" panose="05000000000000000000" pitchFamily="2" charset="2"/>
              <a:buChar char="§"/>
            </a:pPr>
            <a:r>
              <a:rPr lang="en-US" sz="1800" dirty="0"/>
              <a:t>If a firm determines that it can use the percent-of-sales method and it follows the procedures described in the textbook, then the net result is that each expense item on its income statement will grow at the same rate as sales (with the exception of items that can be individually forecast, such as depreciation).</a:t>
            </a:r>
          </a:p>
          <a:p>
            <a:pPr marL="0" indent="0">
              <a:buNone/>
            </a:pPr>
            <a:endParaRPr lang="en-US" sz="2000"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32</a:t>
            </a:fld>
            <a:endParaRPr lang="en-US" altLang="en-US"/>
          </a:p>
        </p:txBody>
      </p:sp>
    </p:spTree>
    <p:extLst>
      <p:ext uri="{BB962C8B-B14F-4D97-AF65-F5344CB8AC3E}">
        <p14:creationId xmlns="" xmlns:p14="http://schemas.microsoft.com/office/powerpoint/2010/main" val="145359391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dirty="0" smtClean="0"/>
              <a:t>Forecasting Tools</a:t>
            </a:r>
          </a:p>
          <a:p>
            <a:pPr marL="342900" indent="-342900">
              <a:buFont typeface="Wingdings" panose="05000000000000000000" pitchFamily="2" charset="2"/>
              <a:buChar char="§"/>
            </a:pPr>
            <a:r>
              <a:rPr lang="en-US" sz="2000" dirty="0" smtClean="0"/>
              <a:t>Regression Analysis (Simple and Multiple) </a:t>
            </a:r>
          </a:p>
          <a:p>
            <a:pPr marL="342900" indent="-342900">
              <a:buFont typeface="Wingdings" panose="05000000000000000000" pitchFamily="2" charset="2"/>
              <a:buChar char="§"/>
            </a:pPr>
            <a:r>
              <a:rPr lang="en-US" sz="2000" dirty="0" smtClean="0"/>
              <a:t>Some </a:t>
            </a:r>
            <a:r>
              <a:rPr lang="en-US" sz="2000" dirty="0"/>
              <a:t>questions of interest </a:t>
            </a:r>
            <a:r>
              <a:rPr lang="en-US" sz="2000" dirty="0" smtClean="0"/>
              <a:t>include how would you build your model, what is important to include and what is not</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32707A60-C38B-49A3-8AE3-E18253920C0B}"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ACF35C92-81C7-4B38-BD31-3E624B47947E}" type="slidenum">
              <a:rPr lang="en-US" altLang="en-US" smtClean="0"/>
              <a:pPr>
                <a:defRPr/>
              </a:pPr>
              <a:t>33</a:t>
            </a:fld>
            <a:endParaRPr lang="en-US" altLang="en-US"/>
          </a:p>
        </p:txBody>
      </p:sp>
      <p:pic>
        <p:nvPicPr>
          <p:cNvPr id="1026" name="Picture 2" descr="http://sphweb.bumc.bu.edu/otlt/MPH-Modules/BS/BS704-EP713_MultivariableMethods/paste_image39.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971045" y="1462863"/>
            <a:ext cx="3705225" cy="2781300"/>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980005" y="4740238"/>
            <a:ext cx="2964674" cy="406916"/>
          </a:xfrm>
          <a:prstGeom prst="rect">
            <a:avLst/>
          </a:prstGeom>
        </p:spPr>
      </p:pic>
    </p:spTree>
    <p:extLst>
      <p:ext uri="{BB962C8B-B14F-4D97-AF65-F5344CB8AC3E}">
        <p14:creationId xmlns="" xmlns:p14="http://schemas.microsoft.com/office/powerpoint/2010/main" val="390191530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Pro Forma </a:t>
            </a:r>
            <a:r>
              <a:rPr lang="en-US" sz="2000" b="1" dirty="0" smtClean="0"/>
              <a:t>(Future) Financial </a:t>
            </a:r>
            <a:r>
              <a:rPr lang="en-US" sz="2000" b="1" dirty="0"/>
              <a:t>Statements</a:t>
            </a:r>
          </a:p>
          <a:p>
            <a:pPr>
              <a:buFont typeface="Wingdings" panose="05000000000000000000" pitchFamily="2" charset="2"/>
              <a:buChar char="§"/>
            </a:pPr>
            <a:r>
              <a:rPr lang="en-US" sz="2000" dirty="0"/>
              <a:t>A firm’s pro forma financial statements are similar to its historical financial statements except that they look forward rather than track the past.</a:t>
            </a:r>
          </a:p>
          <a:p>
            <a:pPr>
              <a:buFont typeface="Wingdings" panose="05000000000000000000" pitchFamily="2" charset="2"/>
              <a:buChar char="§"/>
            </a:pPr>
            <a:r>
              <a:rPr lang="en-US" sz="2000" dirty="0"/>
              <a:t>The preparation of pro form financial statements helps a firm rethink its strategies and make adjustments if necessary.</a:t>
            </a:r>
          </a:p>
          <a:p>
            <a:pPr>
              <a:buFont typeface="Wingdings" panose="05000000000000000000" pitchFamily="2" charset="2"/>
              <a:buChar char="§"/>
            </a:pPr>
            <a:r>
              <a:rPr lang="en-US" sz="2000" dirty="0"/>
              <a:t>The preparation of pro forma financials is also necessary if a firm is seeking funding or financing. </a:t>
            </a:r>
            <a:endParaRPr lang="en-US"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34</a:t>
            </a:fld>
            <a:endParaRPr lang="en-US" altLang="en-US"/>
          </a:p>
        </p:txBody>
      </p:sp>
    </p:spTree>
    <p:extLst>
      <p:ext uri="{BB962C8B-B14F-4D97-AF65-F5344CB8AC3E}">
        <p14:creationId xmlns="" xmlns:p14="http://schemas.microsoft.com/office/powerpoint/2010/main" val="410261463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35</a:t>
            </a:fld>
            <a:endParaRPr lang="en-US" altLang="en-US"/>
          </a:p>
        </p:txBody>
      </p:sp>
      <p:sp>
        <p:nvSpPr>
          <p:cNvPr id="7" name="Rectangle 5"/>
          <p:cNvSpPr>
            <a:spLocks noChangeArrowheads="1"/>
          </p:cNvSpPr>
          <p:nvPr/>
        </p:nvSpPr>
        <p:spPr bwMode="auto">
          <a:xfrm>
            <a:off x="1572126" y="1275347"/>
            <a:ext cx="8153400" cy="44196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8" name="Line 6"/>
          <p:cNvSpPr>
            <a:spLocks noChangeShapeType="1"/>
          </p:cNvSpPr>
          <p:nvPr/>
        </p:nvSpPr>
        <p:spPr bwMode="auto">
          <a:xfrm>
            <a:off x="1572126" y="2037347"/>
            <a:ext cx="8153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 name="Text Box 7"/>
          <p:cNvSpPr txBox="1">
            <a:spLocks noChangeArrowheads="1"/>
          </p:cNvSpPr>
          <p:nvPr/>
        </p:nvSpPr>
        <p:spPr bwMode="auto">
          <a:xfrm>
            <a:off x="1572126" y="1427747"/>
            <a:ext cx="24384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Financial Statement</a:t>
            </a:r>
          </a:p>
        </p:txBody>
      </p:sp>
      <p:sp>
        <p:nvSpPr>
          <p:cNvPr id="10" name="Text Box 8"/>
          <p:cNvSpPr txBox="1">
            <a:spLocks noChangeArrowheads="1"/>
          </p:cNvSpPr>
          <p:nvPr/>
        </p:nvSpPr>
        <p:spPr bwMode="auto">
          <a:xfrm>
            <a:off x="5382126" y="1427747"/>
            <a:ext cx="3124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Purpose</a:t>
            </a:r>
          </a:p>
        </p:txBody>
      </p:sp>
      <p:sp>
        <p:nvSpPr>
          <p:cNvPr id="11" name="Line 9"/>
          <p:cNvSpPr>
            <a:spLocks noChangeShapeType="1"/>
          </p:cNvSpPr>
          <p:nvPr/>
        </p:nvSpPr>
        <p:spPr bwMode="auto">
          <a:xfrm>
            <a:off x="1572126" y="3180347"/>
            <a:ext cx="8153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 name="Line 10"/>
          <p:cNvSpPr>
            <a:spLocks noChangeShapeType="1"/>
          </p:cNvSpPr>
          <p:nvPr/>
        </p:nvSpPr>
        <p:spPr bwMode="auto">
          <a:xfrm>
            <a:off x="1572126" y="4323347"/>
            <a:ext cx="8153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 name="Text Box 11"/>
          <p:cNvSpPr txBox="1">
            <a:spLocks noChangeArrowheads="1"/>
          </p:cNvSpPr>
          <p:nvPr/>
        </p:nvSpPr>
        <p:spPr bwMode="auto">
          <a:xfrm>
            <a:off x="1572126" y="2265947"/>
            <a:ext cx="25908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 Forma Income Statement</a:t>
            </a:r>
          </a:p>
        </p:txBody>
      </p:sp>
      <p:sp>
        <p:nvSpPr>
          <p:cNvPr id="14" name="Text Box 12"/>
          <p:cNvSpPr txBox="1">
            <a:spLocks noChangeArrowheads="1"/>
          </p:cNvSpPr>
          <p:nvPr/>
        </p:nvSpPr>
        <p:spPr bwMode="auto">
          <a:xfrm>
            <a:off x="1724526" y="3485147"/>
            <a:ext cx="22098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 Forma Balance Sheet</a:t>
            </a:r>
          </a:p>
        </p:txBody>
      </p:sp>
      <p:sp>
        <p:nvSpPr>
          <p:cNvPr id="15" name="Line 13"/>
          <p:cNvSpPr>
            <a:spLocks noChangeShapeType="1"/>
          </p:cNvSpPr>
          <p:nvPr/>
        </p:nvSpPr>
        <p:spPr bwMode="auto">
          <a:xfrm>
            <a:off x="4162926" y="1275347"/>
            <a:ext cx="0" cy="441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Text Box 14"/>
          <p:cNvSpPr txBox="1">
            <a:spLocks noChangeArrowheads="1"/>
          </p:cNvSpPr>
          <p:nvPr/>
        </p:nvSpPr>
        <p:spPr bwMode="auto">
          <a:xfrm>
            <a:off x="1648326" y="4628147"/>
            <a:ext cx="25146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 Forma Statement of Cash flows</a:t>
            </a:r>
          </a:p>
        </p:txBody>
      </p:sp>
      <p:sp>
        <p:nvSpPr>
          <p:cNvPr id="17" name="Text Box 21"/>
          <p:cNvSpPr txBox="1">
            <a:spLocks noChangeArrowheads="1"/>
          </p:cNvSpPr>
          <p:nvPr/>
        </p:nvSpPr>
        <p:spPr bwMode="auto">
          <a:xfrm>
            <a:off x="4239126" y="2265947"/>
            <a:ext cx="54102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Shows the projected results of the operations of a firm over a specific period.</a:t>
            </a:r>
          </a:p>
        </p:txBody>
      </p:sp>
      <p:sp>
        <p:nvSpPr>
          <p:cNvPr id="18" name="Text Box 22"/>
          <p:cNvSpPr txBox="1">
            <a:spLocks noChangeArrowheads="1"/>
          </p:cNvSpPr>
          <p:nvPr/>
        </p:nvSpPr>
        <p:spPr bwMode="auto">
          <a:xfrm>
            <a:off x="4391526" y="3256547"/>
            <a:ext cx="4953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Shows a projected snapshot of a company’s assets, liabilities, and owner’s equity at a specific point in time.</a:t>
            </a:r>
          </a:p>
        </p:txBody>
      </p:sp>
      <p:sp>
        <p:nvSpPr>
          <p:cNvPr id="19" name="Text Box 23"/>
          <p:cNvSpPr txBox="1">
            <a:spLocks noChangeArrowheads="1"/>
          </p:cNvSpPr>
          <p:nvPr/>
        </p:nvSpPr>
        <p:spPr bwMode="auto">
          <a:xfrm>
            <a:off x="4239126" y="4628147"/>
            <a:ext cx="53340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Shows the projected flow of cash into and out of a company for a specific period.</a:t>
            </a:r>
          </a:p>
        </p:txBody>
      </p:sp>
    </p:spTree>
    <p:extLst>
      <p:ext uri="{BB962C8B-B14F-4D97-AF65-F5344CB8AC3E}">
        <p14:creationId xmlns="" xmlns:p14="http://schemas.microsoft.com/office/powerpoint/2010/main" val="1490159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Three Main Financial Statements </a:t>
            </a:r>
          </a:p>
          <a:p>
            <a:pPr marL="0" indent="0">
              <a:buFont typeface="Wingdings" pitchFamily="2" charset="2"/>
              <a:buChar char="§"/>
            </a:pPr>
            <a:r>
              <a:rPr lang="en-US" sz="2000" dirty="0" smtClean="0"/>
              <a:t> Income Statement (period of time)</a:t>
            </a:r>
          </a:p>
          <a:p>
            <a:pPr marL="0" indent="0">
              <a:buFont typeface="Wingdings" pitchFamily="2" charset="2"/>
              <a:buChar char="§"/>
            </a:pPr>
            <a:r>
              <a:rPr lang="en-US" sz="2000" dirty="0" smtClean="0"/>
              <a:t> Balance Sheet (point in time)</a:t>
            </a:r>
          </a:p>
          <a:p>
            <a:pPr marL="0" indent="0">
              <a:buFont typeface="Wingdings" pitchFamily="2" charset="2"/>
              <a:buChar char="§"/>
            </a:pPr>
            <a:r>
              <a:rPr lang="en-US" sz="2000" dirty="0" smtClean="0"/>
              <a:t> Statement of Cash Flows </a:t>
            </a:r>
            <a:endParaRPr lang="en-US" sz="2000" dirty="0"/>
          </a:p>
          <a:p>
            <a:pPr marL="0" indent="0">
              <a:buNone/>
            </a:pP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sp>
        <p:nvSpPr>
          <p:cNvPr id="23" name="Rectangle 5"/>
          <p:cNvSpPr>
            <a:spLocks noChangeArrowheads="1"/>
          </p:cNvSpPr>
          <p:nvPr/>
        </p:nvSpPr>
        <p:spPr bwMode="auto">
          <a:xfrm>
            <a:off x="1173163" y="1300330"/>
            <a:ext cx="8153400" cy="44196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24" name="Line 6"/>
          <p:cNvSpPr>
            <a:spLocks noChangeShapeType="1"/>
          </p:cNvSpPr>
          <p:nvPr/>
        </p:nvSpPr>
        <p:spPr bwMode="auto">
          <a:xfrm>
            <a:off x="1173163" y="2062330"/>
            <a:ext cx="8153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 name="Text Box 7"/>
          <p:cNvSpPr txBox="1">
            <a:spLocks noChangeArrowheads="1"/>
          </p:cNvSpPr>
          <p:nvPr/>
        </p:nvSpPr>
        <p:spPr bwMode="auto">
          <a:xfrm>
            <a:off x="1249363" y="1452730"/>
            <a:ext cx="2362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Financial Statement</a:t>
            </a:r>
          </a:p>
        </p:txBody>
      </p:sp>
      <p:sp>
        <p:nvSpPr>
          <p:cNvPr id="26" name="Text Box 8"/>
          <p:cNvSpPr txBox="1">
            <a:spLocks noChangeArrowheads="1"/>
          </p:cNvSpPr>
          <p:nvPr/>
        </p:nvSpPr>
        <p:spPr bwMode="auto">
          <a:xfrm>
            <a:off x="4983163" y="1452730"/>
            <a:ext cx="3124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Purpose</a:t>
            </a:r>
          </a:p>
        </p:txBody>
      </p:sp>
      <p:sp>
        <p:nvSpPr>
          <p:cNvPr id="27" name="Line 9"/>
          <p:cNvSpPr>
            <a:spLocks noChangeShapeType="1"/>
          </p:cNvSpPr>
          <p:nvPr/>
        </p:nvSpPr>
        <p:spPr bwMode="auto">
          <a:xfrm>
            <a:off x="1173163" y="3205330"/>
            <a:ext cx="8153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 name="Line 10"/>
          <p:cNvSpPr>
            <a:spLocks noChangeShapeType="1"/>
          </p:cNvSpPr>
          <p:nvPr/>
        </p:nvSpPr>
        <p:spPr bwMode="auto">
          <a:xfrm>
            <a:off x="1173163" y="4348330"/>
            <a:ext cx="8153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 name="Text Box 11"/>
          <p:cNvSpPr txBox="1">
            <a:spLocks noChangeArrowheads="1"/>
          </p:cNvSpPr>
          <p:nvPr/>
        </p:nvSpPr>
        <p:spPr bwMode="auto">
          <a:xfrm>
            <a:off x="1173163" y="2290930"/>
            <a:ext cx="2590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Income Statement</a:t>
            </a:r>
          </a:p>
        </p:txBody>
      </p:sp>
      <p:sp>
        <p:nvSpPr>
          <p:cNvPr id="30" name="Text Box 13"/>
          <p:cNvSpPr txBox="1">
            <a:spLocks noChangeArrowheads="1"/>
          </p:cNvSpPr>
          <p:nvPr/>
        </p:nvSpPr>
        <p:spPr bwMode="auto">
          <a:xfrm>
            <a:off x="1096963" y="3510130"/>
            <a:ext cx="28194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Balance Sheet</a:t>
            </a:r>
          </a:p>
        </p:txBody>
      </p:sp>
      <p:sp>
        <p:nvSpPr>
          <p:cNvPr id="31" name="Line 15"/>
          <p:cNvSpPr>
            <a:spLocks noChangeShapeType="1"/>
          </p:cNvSpPr>
          <p:nvPr/>
        </p:nvSpPr>
        <p:spPr bwMode="auto">
          <a:xfrm>
            <a:off x="3763963" y="1300330"/>
            <a:ext cx="0" cy="441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 name="Text Box 16"/>
          <p:cNvSpPr txBox="1">
            <a:spLocks noChangeArrowheads="1"/>
          </p:cNvSpPr>
          <p:nvPr/>
        </p:nvSpPr>
        <p:spPr bwMode="auto">
          <a:xfrm>
            <a:off x="1249363" y="4805530"/>
            <a:ext cx="25146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Statement of cash flows</a:t>
            </a:r>
          </a:p>
        </p:txBody>
      </p:sp>
      <p:sp>
        <p:nvSpPr>
          <p:cNvPr id="33" name="Text Box 18"/>
          <p:cNvSpPr txBox="1">
            <a:spLocks noChangeArrowheads="1"/>
          </p:cNvSpPr>
          <p:nvPr/>
        </p:nvSpPr>
        <p:spPr bwMode="auto">
          <a:xfrm>
            <a:off x="3763963" y="2062330"/>
            <a:ext cx="5638800"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dirty="0"/>
              <a:t>Reflects the results of the operations of a firm over a specified period of time.  It records all the revenues and expenses for the given period and shows whether the firm is making a profit or is experiencing a loss.</a:t>
            </a:r>
          </a:p>
        </p:txBody>
      </p:sp>
      <p:sp>
        <p:nvSpPr>
          <p:cNvPr id="34" name="Text Box 19"/>
          <p:cNvSpPr txBox="1">
            <a:spLocks noChangeArrowheads="1"/>
          </p:cNvSpPr>
          <p:nvPr/>
        </p:nvSpPr>
        <p:spPr bwMode="auto">
          <a:xfrm>
            <a:off x="3763963" y="3433930"/>
            <a:ext cx="54102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dirty="0"/>
              <a:t>Is a snapshot of a company’s assets, liabilities, and owner’s equity at a specific point in time. </a:t>
            </a:r>
          </a:p>
        </p:txBody>
      </p:sp>
      <p:sp>
        <p:nvSpPr>
          <p:cNvPr id="35" name="Text Box 20"/>
          <p:cNvSpPr txBox="1">
            <a:spLocks noChangeArrowheads="1"/>
          </p:cNvSpPr>
          <p:nvPr/>
        </p:nvSpPr>
        <p:spPr bwMode="auto">
          <a:xfrm>
            <a:off x="3840163" y="4576930"/>
            <a:ext cx="54102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dirty="0"/>
              <a:t>Summarizes the changes in a firm’s cash position for a specified period of time and details why the changes occurred. </a:t>
            </a:r>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smtClean="0"/>
          </a:p>
          <a:p>
            <a:pPr marL="0" indent="0" algn="ctr">
              <a:buNone/>
            </a:pPr>
            <a:endParaRPr lang="en-US" sz="4800" dirty="0" smtClean="0"/>
          </a:p>
          <a:p>
            <a:pPr marL="0" indent="0" algn="ctr">
              <a:buNone/>
            </a:pPr>
            <a:r>
              <a:rPr lang="en-US" sz="4800" dirty="0" smtClean="0"/>
              <a:t>Balance Sheet</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September 28, 2018</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5</a:t>
            </a:fld>
            <a:endParaRPr lang="en-US" altLang="en-US" dirty="0"/>
          </a:p>
        </p:txBody>
      </p:sp>
    </p:spTree>
    <p:extLst>
      <p:ext uri="{BB962C8B-B14F-4D97-AF65-F5344CB8AC3E}">
        <p14:creationId xmlns="" xmlns:p14="http://schemas.microsoft.com/office/powerpoint/2010/main" val="37240200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Balance Sheet</a:t>
            </a:r>
          </a:p>
          <a:p>
            <a:pPr marL="0" indent="0">
              <a:buFont typeface="Wingdings" pitchFamily="2" charset="2"/>
              <a:buChar char="§"/>
            </a:pPr>
            <a:r>
              <a:rPr lang="en-US" sz="2000" dirty="0" smtClean="0"/>
              <a:t> What a Company Owes</a:t>
            </a:r>
          </a:p>
          <a:p>
            <a:pPr marL="0" indent="0">
              <a:buFont typeface="Wingdings" pitchFamily="2" charset="2"/>
              <a:buChar char="§"/>
            </a:pPr>
            <a:r>
              <a:rPr lang="en-US" sz="2000" dirty="0" smtClean="0"/>
              <a:t> What a Company Owns</a:t>
            </a:r>
          </a:p>
          <a:p>
            <a:pPr marL="0" indent="0">
              <a:buFont typeface="Wingdings" pitchFamily="2" charset="2"/>
              <a:buChar char="§"/>
            </a:pPr>
            <a:r>
              <a:rPr lang="en-US" sz="2000" dirty="0" smtClean="0"/>
              <a:t> At a Fixed Point in Time</a:t>
            </a:r>
            <a:endParaRPr lang="en-US" sz="2000" dirty="0"/>
          </a:p>
          <a:p>
            <a:pPr marL="0" indent="0">
              <a:buNone/>
            </a:pPr>
            <a:endParaRPr lang="en-US" sz="2000" dirty="0"/>
          </a:p>
          <a:p>
            <a:pPr marL="0" indent="0">
              <a:buNone/>
            </a:pPr>
            <a:r>
              <a:rPr lang="en-US" b="1" dirty="0" smtClean="0"/>
              <a:t>Assets = Liabilities + Owner’s Equity</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Balance Sheet</a:t>
            </a:r>
          </a:p>
          <a:p>
            <a:pPr marL="0" indent="0">
              <a:buNone/>
            </a:pPr>
            <a:r>
              <a:rPr lang="en-US" b="1" dirty="0" smtClean="0"/>
              <a:t>Assets</a:t>
            </a:r>
          </a:p>
          <a:p>
            <a:pPr marL="0" indent="0">
              <a:buFont typeface="Wingdings" pitchFamily="2" charset="2"/>
              <a:buChar char="§"/>
            </a:pPr>
            <a:r>
              <a:rPr lang="en-US" dirty="0" smtClean="0"/>
              <a:t> Assets are things that the company owns that have value</a:t>
            </a:r>
          </a:p>
          <a:p>
            <a:pPr marL="228600" lvl="1" indent="0">
              <a:buFont typeface="Wingdings" pitchFamily="2" charset="2"/>
              <a:buChar char="§"/>
            </a:pPr>
            <a:r>
              <a:rPr lang="en-US" sz="2400" dirty="0" smtClean="0"/>
              <a:t> Inventory- those things that can be sold to customers</a:t>
            </a:r>
          </a:p>
          <a:p>
            <a:pPr marL="228600" lvl="1" indent="0">
              <a:buFont typeface="Wingdings" pitchFamily="2" charset="2"/>
              <a:buChar char="§"/>
            </a:pPr>
            <a:r>
              <a:rPr lang="en-US" sz="2400" dirty="0" smtClean="0"/>
              <a:t> Equipment - Can be used to make product</a:t>
            </a:r>
          </a:p>
          <a:p>
            <a:pPr marL="228600" lvl="1" indent="0">
              <a:buFont typeface="Wingdings" pitchFamily="2" charset="2"/>
              <a:buChar char="§"/>
            </a:pPr>
            <a:r>
              <a:rPr lang="en-US" sz="2400" dirty="0" smtClean="0"/>
              <a:t> Trademarks, Patents, Intellectual Property – those intangible things that have value</a:t>
            </a:r>
          </a:p>
          <a:p>
            <a:pPr marL="0" indent="0">
              <a:buFont typeface="Wingdings" pitchFamily="2" charset="2"/>
              <a:buChar char="§"/>
            </a:pPr>
            <a:endParaRPr lang="en-US" dirty="0" smtClean="0"/>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Balance Sheet</a:t>
            </a:r>
          </a:p>
          <a:p>
            <a:pPr marL="0" indent="0">
              <a:buNone/>
            </a:pPr>
            <a:r>
              <a:rPr lang="en-US" b="1" dirty="0" smtClean="0"/>
              <a:t>Long Term Assets</a:t>
            </a:r>
          </a:p>
          <a:p>
            <a:pPr marL="0" indent="0">
              <a:buFont typeface="Wingdings" pitchFamily="2" charset="2"/>
              <a:buChar char="§"/>
            </a:pPr>
            <a:r>
              <a:rPr lang="en-US" dirty="0" smtClean="0"/>
              <a:t> Buildings and Land</a:t>
            </a:r>
          </a:p>
          <a:p>
            <a:pPr marL="0" indent="0">
              <a:buFont typeface="Wingdings" pitchFamily="2" charset="2"/>
              <a:buChar char="§"/>
            </a:pPr>
            <a:r>
              <a:rPr lang="en-US" dirty="0" smtClean="0"/>
              <a:t> Production Equipment</a:t>
            </a:r>
          </a:p>
          <a:p>
            <a:pPr marL="0" indent="0">
              <a:buFont typeface="Wingdings" pitchFamily="2" charset="2"/>
              <a:buChar char="§"/>
            </a:pPr>
            <a:r>
              <a:rPr lang="en-US" dirty="0" smtClean="0"/>
              <a:t> Office Equipment</a:t>
            </a:r>
          </a:p>
          <a:p>
            <a:pPr marL="0" indent="0">
              <a:buFont typeface="Wingdings" pitchFamily="2" charset="2"/>
              <a:buChar char="§"/>
            </a:pPr>
            <a:r>
              <a:rPr lang="en-US" dirty="0" smtClean="0"/>
              <a:t> Vehicles</a:t>
            </a:r>
          </a:p>
          <a:p>
            <a:pPr marL="0" indent="0">
              <a:buFont typeface="Wingdings" pitchFamily="2" charset="2"/>
              <a:buChar char="§"/>
            </a:pPr>
            <a:r>
              <a:rPr lang="en-US" dirty="0" smtClean="0"/>
              <a:t> Intangibles - Trademarks</a:t>
            </a:r>
          </a:p>
          <a:p>
            <a:pPr marL="0" indent="0">
              <a:buFont typeface="Wingdings" pitchFamily="2" charset="2"/>
              <a:buChar char="§"/>
            </a:pPr>
            <a:endParaRPr lang="en-US" dirty="0" smtClean="0"/>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1343</TotalTime>
  <Words>1472</Words>
  <Application>Microsoft Office PowerPoint</Application>
  <PresentationFormat>Custom</PresentationFormat>
  <Paragraphs>297</Paragraphs>
  <Slides>36</Slides>
  <Notes>27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OSU_Template</vt:lpstr>
      <vt:lpstr>Slide 0</vt:lpstr>
      <vt:lpstr>AREC 213 Lecture 9</vt:lpstr>
      <vt:lpstr>AREC 213 Lecture 9</vt:lpstr>
      <vt:lpstr>AREC 213 Lecture 9</vt:lpstr>
      <vt:lpstr>AREC 213 Lecture 9</vt:lpstr>
      <vt:lpstr>Slide 5</vt:lpstr>
      <vt:lpstr>AREC 213 Lecture 9</vt:lpstr>
      <vt:lpstr>AREC 213 Lecture 9</vt:lpstr>
      <vt:lpstr>AREC 213 Lecture 9</vt:lpstr>
      <vt:lpstr>AREC 213 Lecture 9</vt:lpstr>
      <vt:lpstr>AREC 213 Lecture 9</vt:lpstr>
      <vt:lpstr>AREC 213 Lecture 9</vt:lpstr>
      <vt:lpstr>AREC 213 Lecture 9</vt:lpstr>
      <vt:lpstr>AREC 213 Lecture 9</vt:lpstr>
      <vt:lpstr>AREC 213 Lecture 9</vt:lpstr>
      <vt:lpstr>Slide 15</vt:lpstr>
      <vt:lpstr>AREC 213 Lecture 9</vt:lpstr>
      <vt:lpstr>Slide 17</vt:lpstr>
      <vt:lpstr>AREC 213 Lecture 9</vt:lpstr>
      <vt:lpstr>Slide 19</vt:lpstr>
      <vt:lpstr>AREC 213 Lecture 9</vt:lpstr>
      <vt:lpstr>AREC 213 Lecture 9</vt:lpstr>
      <vt:lpstr>AREC 213 Lecture 9</vt:lpstr>
      <vt:lpstr>Slide 23</vt:lpstr>
      <vt:lpstr>AREC 213- Lecture 9</vt:lpstr>
      <vt:lpstr>AREC 213- Lecture 9</vt:lpstr>
      <vt:lpstr>AREC 213- Lecture 9</vt:lpstr>
      <vt:lpstr>Slide 27</vt:lpstr>
      <vt:lpstr>AREC 213- Lecture 9</vt:lpstr>
      <vt:lpstr>AREC 213- Lecture 9</vt:lpstr>
      <vt:lpstr>AREC 213- Lecture 9</vt:lpstr>
      <vt:lpstr>AREC 213- Lecture 9</vt:lpstr>
      <vt:lpstr>AREC 213- Lecture 9</vt:lpstr>
      <vt:lpstr>AREC 213- Lecture 9</vt:lpstr>
      <vt:lpstr>AREC 213- Lecture 9</vt:lpstr>
      <vt:lpstr>AREC 213- Lecture 9</vt:lpstr>
    </vt:vector>
  </TitlesOfParts>
  <Company>Oregon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david</cp:lastModifiedBy>
  <cp:revision>238</cp:revision>
  <cp:lastPrinted>2015-06-15T21:41:48Z</cp:lastPrinted>
  <dcterms:created xsi:type="dcterms:W3CDTF">2015-04-25T20:13:14Z</dcterms:created>
  <dcterms:modified xsi:type="dcterms:W3CDTF">2018-09-28T19:56:44Z</dcterms:modified>
</cp:coreProperties>
</file>