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86" r:id="rId2"/>
    <p:sldId id="520" r:id="rId3"/>
    <p:sldId id="521" r:id="rId4"/>
    <p:sldId id="522" r:id="rId5"/>
    <p:sldId id="524" r:id="rId6"/>
    <p:sldId id="525" r:id="rId7"/>
    <p:sldId id="529" r:id="rId8"/>
    <p:sldId id="530" r:id="rId9"/>
    <p:sldId id="531" r:id="rId10"/>
    <p:sldId id="532" r:id="rId11"/>
    <p:sldId id="534" r:id="rId12"/>
    <p:sldId id="535" r:id="rId13"/>
    <p:sldId id="536" r:id="rId14"/>
    <p:sldId id="537" r:id="rId15"/>
    <p:sldId id="538" r:id="rId16"/>
    <p:sldId id="539" r:id="rId17"/>
    <p:sldId id="542" r:id="rId18"/>
    <p:sldId id="543" r:id="rId19"/>
    <p:sldId id="544" r:id="rId20"/>
    <p:sldId id="545" r:id="rId21"/>
    <p:sldId id="546" r:id="rId22"/>
    <p:sldId id="547" r:id="rId23"/>
    <p:sldId id="548" r:id="rId24"/>
    <p:sldId id="549" r:id="rId25"/>
    <p:sldId id="550" r:id="rId26"/>
    <p:sldId id="551" r:id="rId27"/>
    <p:sldId id="552" r:id="rId28"/>
    <p:sldId id="553" r:id="rId29"/>
    <p:sldId id="588" r:id="rId30"/>
    <p:sldId id="555" r:id="rId31"/>
    <p:sldId id="559" r:id="rId32"/>
    <p:sldId id="560" r:id="rId33"/>
    <p:sldId id="561" r:id="rId34"/>
    <p:sldId id="562" r:id="rId35"/>
    <p:sldId id="563" r:id="rId36"/>
    <p:sldId id="564" r:id="rId37"/>
    <p:sldId id="565" r:id="rId38"/>
    <p:sldId id="566" r:id="rId39"/>
    <p:sldId id="567" r:id="rId40"/>
    <p:sldId id="568" r:id="rId41"/>
    <p:sldId id="569" r:id="rId42"/>
    <p:sldId id="570" r:id="rId43"/>
    <p:sldId id="571" r:id="rId44"/>
    <p:sldId id="572" r:id="rId45"/>
    <p:sldId id="576" r:id="rId46"/>
    <p:sldId id="577" r:id="rId47"/>
    <p:sldId id="578" r:id="rId48"/>
    <p:sldId id="579" r:id="rId49"/>
    <p:sldId id="580" r:id="rId50"/>
    <p:sldId id="581" r:id="rId51"/>
    <p:sldId id="582" r:id="rId52"/>
    <p:sldId id="583" r:id="rId53"/>
    <p:sldId id="584" r:id="rId54"/>
    <p:sldId id="585" r:id="rId55"/>
    <p:sldId id="586" r:id="rId56"/>
    <p:sldId id="587" r:id="rId57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56" autoAdjust="0"/>
    <p:restoredTop sz="77061" autoAdjust="0"/>
  </p:normalViewPr>
  <p:slideViewPr>
    <p:cSldViewPr snapToGrid="0" snapToObjects="1">
      <p:cViewPr varScale="1">
        <p:scale>
          <a:sx n="55" d="100"/>
          <a:sy n="55" d="100"/>
        </p:scale>
        <p:origin x="-11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9/29/2018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9/29/2018</a:t>
            </a:fld>
            <a:endParaRPr lang="en-US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60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customer that says their unhappy is doing you a favor.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Current customers account for the vast majority of your sales and revenue. Most companies focus their marketing attracting new customers and not keeping the ones that account for 80% of your profit.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7088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the customer that complained</a:t>
            </a:r>
            <a:r>
              <a:rPr lang="en-US" baseline="0" dirty="0" smtClean="0"/>
              <a:t> about service call two years later and wanted a refund.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59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will you follow up on Prospects and Suspects.</a:t>
            </a:r>
            <a:r>
              <a:rPr lang="en-US" baseline="0" dirty="0" smtClean="0"/>
              <a:t> Software. What programs and methods are you going to use.  E-mails.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1973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5974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429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B5A41-2ED1-4FCA-9F0D-014E29724607}" type="slidenum">
              <a:rPr lang="en-US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9921E-9B87-42E8-8EB9-01C67401C412}" type="slidenum">
              <a:rPr lang="en-US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1623A-93E8-4B9F-8E81-3CDC689B0241}" type="slidenum">
              <a:rPr lang="en-US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88573F-D740-4E0C-B076-2CB395A6061F}" type="slidenum">
              <a:rPr lang="en-US">
                <a:latin typeface="Arial" charset="0"/>
              </a:rPr>
              <a:pPr/>
              <a:t>33</a:t>
            </a:fld>
            <a:endParaRPr lang="en-US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4F7EE4-61B3-4749-A5A5-2D876876108D}" type="slidenum">
              <a:rPr lang="en-US">
                <a:latin typeface="Arial" charset="0"/>
              </a:rPr>
              <a:pPr/>
              <a:t>34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065622-64FC-4740-B6A3-4B5465D6B07A}" type="slidenum">
              <a:rPr lang="en-US">
                <a:latin typeface="Arial" charset="0"/>
              </a:rPr>
              <a:pPr/>
              <a:t>35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34030-DB68-4D85-9FAE-F6348A241E94}" type="slidenum">
              <a:rPr lang="en-US">
                <a:latin typeface="Arial" charset="0"/>
              </a:rPr>
              <a:pPr/>
              <a:t>36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0DE95-F3B1-4838-8298-FD2510C337F4}" type="slidenum">
              <a:rPr lang="en-US">
                <a:latin typeface="Arial" charset="0"/>
              </a:rPr>
              <a:pPr/>
              <a:t>37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CB9B7-7C35-4624-9802-BCD617B71B8E}" type="slidenum">
              <a:rPr lang="en-US">
                <a:latin typeface="Arial" charset="0"/>
              </a:rPr>
              <a:pPr/>
              <a:t>38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F02C1-4A70-4321-897C-4181A1009EAA}" type="slidenum">
              <a:rPr lang="en-US">
                <a:latin typeface="Arial" charset="0"/>
              </a:rPr>
              <a:pPr/>
              <a:t>39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095BA3-5C4A-479F-8527-5A9DB82F191F}" type="slidenum">
              <a:rPr lang="en-US">
                <a:latin typeface="Arial" charset="0"/>
              </a:rPr>
              <a:pPr/>
              <a:t>40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A3B9E-4DD7-4C73-937E-B94714430730}" type="slidenum">
              <a:rPr lang="en-US">
                <a:latin typeface="Arial" charset="0"/>
              </a:rPr>
              <a:pPr/>
              <a:t>41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8E8CBE-BEAC-437A-A175-EC2EEC8C5BA1}" type="slidenum">
              <a:rPr lang="en-US">
                <a:latin typeface="Arial" charset="0"/>
              </a:rPr>
              <a:pPr/>
              <a:t>42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5FF1D-E45D-4225-B127-DC830E5BCBC4}" type="slidenum">
              <a:rPr lang="en-US">
                <a:latin typeface="Arial" charset="0"/>
              </a:rPr>
              <a:pPr/>
              <a:t>43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2A798-FBB1-4AEC-BAC4-392E43F2BAF7}" type="slidenum">
              <a:rPr lang="en-US">
                <a:latin typeface="Arial" charset="0"/>
              </a:rPr>
              <a:pPr/>
              <a:t>44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5D6471-37EA-4404-A9D2-9E815C176466}" type="slidenum">
              <a:rPr lang="en-US">
                <a:latin typeface="Arial" charset="0"/>
              </a:rPr>
              <a:pPr/>
              <a:t>45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79BAB-DDD2-4EF0-A165-EE54F35F7B5C}" type="slidenum">
              <a:rPr lang="en-US">
                <a:latin typeface="Arial" charset="0"/>
              </a:rPr>
              <a:pPr/>
              <a:t>46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95AC1F-391C-41FF-A863-64358FA13D89}" type="slidenum">
              <a:rPr lang="en-US">
                <a:latin typeface="Arial" charset="0"/>
              </a:rPr>
              <a:pPr/>
              <a:t>47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3AE32C-7DFF-4B21-A1C9-DE2B63502926}" type="slidenum">
              <a:rPr lang="en-US">
                <a:latin typeface="Arial" charset="0"/>
              </a:rPr>
              <a:pPr/>
              <a:t>48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D8D8CF-6175-4314-9E08-B2AB9F0C1FD2}" type="slidenum">
              <a:rPr lang="en-US">
                <a:latin typeface="Arial" charset="0"/>
              </a:rPr>
              <a:pPr/>
              <a:t>49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B6383-9361-4D3D-B9CF-32904193A59F}" type="slidenum">
              <a:rPr lang="en-US">
                <a:latin typeface="Arial" charset="0"/>
              </a:rPr>
              <a:pPr/>
              <a:t>50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3CBC3-1C3C-44A7-A9A6-8A07BDA16A26}" type="slidenum">
              <a:rPr lang="en-US">
                <a:latin typeface="Arial" charset="0"/>
              </a:rPr>
              <a:pPr/>
              <a:t>51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5C789-C6C8-45D3-B680-5607283F80F4}" type="slidenum">
              <a:rPr lang="en-US">
                <a:latin typeface="Arial" charset="0"/>
              </a:rPr>
              <a:pPr/>
              <a:t>52</a:t>
            </a:fld>
            <a:endParaRPr lang="en-US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02685-2EE2-4635-9DCC-1986C29C5EA0}" type="slidenum">
              <a:rPr lang="en-US">
                <a:latin typeface="Arial" charset="0"/>
              </a:rPr>
              <a:pPr/>
              <a:t>53</a:t>
            </a:fld>
            <a:endParaRPr lang="en-US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8591C6-2192-4B1C-9D80-B9CBF7504BA0}" type="slidenum">
              <a:rPr lang="en-US">
                <a:latin typeface="Arial" charset="0"/>
              </a:rPr>
              <a:pPr/>
              <a:t>54</a:t>
            </a:fld>
            <a:endParaRPr lang="en-US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C3FA79-32EB-4A5E-865C-288CA0172531}" type="slidenum">
              <a:rPr lang="en-US">
                <a:latin typeface="Arial" charset="0"/>
              </a:rPr>
              <a:pPr/>
              <a:t>55</a:t>
            </a:fld>
            <a:endParaRPr lang="en-US">
              <a:latin typeface="Arial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7860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334D40-2BDF-4E8D-9462-42D9DAE5708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1309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347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320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for reason’s why you quit doing business with a company.</a:t>
            </a:r>
          </a:p>
          <a:p>
            <a:endParaRPr lang="en-US" dirty="0" smtClean="0"/>
          </a:p>
          <a:p>
            <a:r>
              <a:rPr lang="en-US" dirty="0" smtClean="0"/>
              <a:t>Ask for reason’s why you are loyal to a particular company.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F50F9-D94B-437F-ACDC-6C98783F6F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5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335835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 No T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5680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CE96-236E-477F-9E1A-6535F9EE3C61}" type="datetimeFigureOut">
              <a:rPr lang="en-US" smtClean="0"/>
              <a:pPr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1DD3-8594-4270-948E-09AB6F9D8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 dirty="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 smtClean="0"/>
              <a:t>AREC 213</a:t>
            </a:r>
          </a:p>
          <a:p>
            <a:pPr marL="0" indent="0" algn="ctr">
              <a:buNone/>
            </a:pPr>
            <a:r>
              <a:rPr lang="en-US" sz="4800" dirty="0" smtClean="0"/>
              <a:t>Lecture 13: Sales</a:t>
            </a:r>
            <a:endParaRPr lang="en-US" sz="4800" dirty="0" smtClean="0"/>
          </a:p>
          <a:p>
            <a:pPr marL="0" indent="0" algn="ctr">
              <a:buNone/>
            </a:pPr>
            <a:endParaRPr lang="en-US" sz="4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02003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Palatino"/>
                <a:cs typeface="+mn-cs"/>
              </a:rPr>
              <a:t>VALUE AND BENEFIT</a:t>
            </a:r>
            <a:endParaRPr lang="en-US" dirty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Now you can sell them the value and benefit your product or service will provide to them in satisfying their buying need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18601473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94117"/>
            <a:ext cx="11398251" cy="872706"/>
          </a:xfrm>
          <a:noFill/>
        </p:spPr>
        <p:txBody>
          <a:bodyPr lIns="92075" tIns="46038" rIns="92075" bIns="46038" anchor="ctr">
            <a:normAutofit/>
          </a:bodyPr>
          <a:lstStyle/>
          <a:p>
            <a:pPr eaLnBrk="1" hangingPunct="1"/>
            <a:r>
              <a:rPr lang="en-US" sz="2000" dirty="0" smtClean="0"/>
              <a:t>   </a:t>
            </a:r>
            <a:r>
              <a:rPr lang="en-US" sz="4400" dirty="0" smtClean="0"/>
              <a:t>Why Do Customers Stop Being Customers?</a:t>
            </a:r>
          </a:p>
        </p:txBody>
      </p:sp>
      <p:sp>
        <p:nvSpPr>
          <p:cNvPr id="30726" name="Rectangle 5"/>
          <p:cNvSpPr>
            <a:spLocks noGrp="1" noChangeArrowheads="1"/>
          </p:cNvSpPr>
          <p:nvPr>
            <p:ph idx="1"/>
          </p:nvPr>
        </p:nvSpPr>
        <p:spPr>
          <a:xfrm>
            <a:off x="5384800" y="2219833"/>
            <a:ext cx="6280149" cy="3962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1%</a:t>
            </a:r>
            <a:r>
              <a:rPr lang="en-US" sz="2400" dirty="0" smtClean="0"/>
              <a:t> 	Die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3%</a:t>
            </a:r>
            <a:r>
              <a:rPr lang="en-US" sz="2400" dirty="0" smtClean="0"/>
              <a:t>	Move Away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5%</a:t>
            </a:r>
            <a:r>
              <a:rPr lang="en-US" sz="2400" dirty="0" smtClean="0"/>
              <a:t>	Seek alternatives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9%</a:t>
            </a:r>
            <a:r>
              <a:rPr lang="en-US" sz="2400" dirty="0" smtClean="0"/>
              <a:t>	Go to the competition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400" b="1" dirty="0" smtClean="0"/>
              <a:t>14% </a:t>
            </a:r>
            <a:r>
              <a:rPr lang="en-US" sz="2400" dirty="0" smtClean="0"/>
              <a:t>Dissatisfied with product/service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en-US" sz="2800" b="1" i="1" dirty="0" smtClean="0">
                <a:solidFill>
                  <a:srgbClr val="3366FF"/>
                </a:solidFill>
              </a:rPr>
              <a:t>68% Upset with the treatment they receive</a:t>
            </a:r>
          </a:p>
        </p:txBody>
      </p:sp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19C47507-2B7E-4FE6-AB8B-1F523EC2548F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232860" y="2534638"/>
            <a:ext cx="5806017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8800" b="1" dirty="0">
                <a:latin typeface="Arial Black" pitchFamily="34" charset="0"/>
              </a:rPr>
              <a:t>100</a:t>
            </a:r>
            <a:r>
              <a:rPr lang="en-US" sz="8800" b="1" dirty="0">
                <a:latin typeface="Berlin Sans FB" pitchFamily="34" charset="0"/>
              </a:rPr>
              <a:t>%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>
            <a:off x="613832" y="1966823"/>
            <a:ext cx="110511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14378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sz="4800" dirty="0" smtClean="0"/>
              <a:t>         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Forbidden Phrases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charset="0"/>
              </a:defRPr>
            </a:lvl9pPr>
          </a:lstStyle>
          <a:p>
            <a:fld id="{415A3A3B-7341-488B-9D07-9F21A4F04DE5}" type="slidenum">
              <a:rPr lang="en-US"/>
              <a:pPr/>
              <a:t>11</a:t>
            </a:fld>
            <a:endParaRPr lang="en-US"/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3454400" y="3124201"/>
            <a:ext cx="275166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“WHY DO YOU NEED TO KNOW?”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5181601" y="2438400"/>
            <a:ext cx="1333500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Arial" charset="0"/>
              </a:rPr>
              <a:t>“NO.”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4572001" y="4038600"/>
            <a:ext cx="286384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“YOU’RE WRONG.”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7721642" y="3962401"/>
            <a:ext cx="324061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 smtClean="0">
                <a:latin typeface="Arial" charset="0"/>
              </a:rPr>
              <a:t>“WE’VE NEVER DONE IT THAT WAY.”</a:t>
            </a:r>
            <a:endParaRPr lang="en-US" altLang="en-US" sz="1600" b="1" dirty="0">
              <a:latin typeface="Arial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3287185" y="4900613"/>
            <a:ext cx="301836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latin typeface="Arial" charset="0"/>
              </a:rPr>
              <a:t>“YOU’LL HAVE TO.”</a:t>
            </a:r>
          </a:p>
        </p:txBody>
      </p:sp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7721642" y="2438400"/>
            <a:ext cx="337184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“THAT’S NOT MY JOB.”</a:t>
            </a:r>
          </a:p>
        </p:txBody>
      </p:sp>
      <p:sp>
        <p:nvSpPr>
          <p:cNvPr id="28682" name="Rectangle 9"/>
          <p:cNvSpPr>
            <a:spLocks noChangeArrowheads="1"/>
          </p:cNvSpPr>
          <p:nvPr/>
        </p:nvSpPr>
        <p:spPr bwMode="auto">
          <a:xfrm>
            <a:off x="508000" y="3962401"/>
            <a:ext cx="317711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“THAT’S AGAINST COMPANY POLICY.”</a:t>
            </a:r>
          </a:p>
        </p:txBody>
      </p:sp>
      <p:sp>
        <p:nvSpPr>
          <p:cNvPr id="28683" name="Rectangle 10"/>
          <p:cNvSpPr>
            <a:spLocks noChangeArrowheads="1"/>
          </p:cNvSpPr>
          <p:nvPr/>
        </p:nvSpPr>
        <p:spPr bwMode="auto">
          <a:xfrm>
            <a:off x="1016001" y="2514600"/>
            <a:ext cx="294216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 dirty="0">
                <a:latin typeface="Arial" charset="0"/>
              </a:rPr>
              <a:t>“I DON’T  KNOW.”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552451" y="2085975"/>
            <a:ext cx="1112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86078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Keeping Your Customers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600201"/>
            <a:ext cx="10972800" cy="4525963"/>
          </a:xfrm>
        </p:spPr>
        <p:txBody>
          <a:bodyPr/>
          <a:lstStyle/>
          <a:p>
            <a:pPr eaLnBrk="1" hangingPunct="1"/>
            <a:r>
              <a:rPr lang="en-US" sz="3600" dirty="0" smtClean="0"/>
              <a:t>Never take them for granted</a:t>
            </a:r>
          </a:p>
          <a:p>
            <a:pPr eaLnBrk="1" hangingPunct="1"/>
            <a:r>
              <a:rPr lang="en-US" sz="3600" dirty="0" smtClean="0"/>
              <a:t>Stay in touch</a:t>
            </a:r>
          </a:p>
          <a:p>
            <a:pPr eaLnBrk="1" hangingPunct="1"/>
            <a:r>
              <a:rPr lang="en-US" sz="3600" dirty="0" smtClean="0"/>
              <a:t>Stress benefits of your product</a:t>
            </a:r>
          </a:p>
          <a:p>
            <a:pPr eaLnBrk="1" hangingPunct="1"/>
            <a:r>
              <a:rPr lang="en-US" sz="3600" dirty="0" smtClean="0"/>
              <a:t>Ask them if they are happy—if not, FIX IT NOW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02549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Handling Complaints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Don’t argue</a:t>
            </a:r>
          </a:p>
          <a:p>
            <a:pPr eaLnBrk="1" hangingPunct="1"/>
            <a:r>
              <a:rPr lang="en-US" smtClean="0"/>
              <a:t>Apologize even if you’re not wrong</a:t>
            </a:r>
          </a:p>
          <a:p>
            <a:pPr eaLnBrk="1" hangingPunct="1"/>
            <a:r>
              <a:rPr lang="en-US" smtClean="0"/>
              <a:t>Restate problem</a:t>
            </a:r>
          </a:p>
          <a:p>
            <a:pPr eaLnBrk="1" hangingPunct="1"/>
            <a:r>
              <a:rPr lang="en-US" smtClean="0"/>
              <a:t>Give time frame to resolution</a:t>
            </a:r>
          </a:p>
          <a:p>
            <a:pPr eaLnBrk="1" hangingPunct="1"/>
            <a:r>
              <a:rPr lang="en-US" smtClean="0"/>
              <a:t>If you can’t meet time, call and extend</a:t>
            </a:r>
          </a:p>
          <a:p>
            <a:pPr eaLnBrk="1" hangingPunct="1"/>
            <a:r>
              <a:rPr lang="en-US" smtClean="0"/>
              <a:t>Let them know you care and that you are involved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935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Service Tips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Answer the phone</a:t>
            </a:r>
          </a:p>
          <a:p>
            <a:pPr eaLnBrk="1" hangingPunct="1"/>
            <a:r>
              <a:rPr lang="en-US" dirty="0" smtClean="0"/>
              <a:t>No voice menus--no lengthy holds</a:t>
            </a:r>
          </a:p>
          <a:p>
            <a:pPr eaLnBrk="1" hangingPunct="1"/>
            <a:r>
              <a:rPr lang="en-US" dirty="0" smtClean="0"/>
              <a:t>Resolve problems now</a:t>
            </a:r>
          </a:p>
          <a:p>
            <a:pPr eaLnBrk="1" hangingPunct="1"/>
            <a:r>
              <a:rPr lang="en-US" dirty="0" smtClean="0"/>
              <a:t>Honor your time frames</a:t>
            </a:r>
          </a:p>
          <a:p>
            <a:pPr eaLnBrk="1" hangingPunct="1"/>
            <a:r>
              <a:rPr lang="en-US" dirty="0" smtClean="0"/>
              <a:t>Complaints are your friend—you get to show how good you really are</a:t>
            </a:r>
          </a:p>
        </p:txBody>
      </p:sp>
    </p:spTree>
    <p:extLst>
      <p:ext uri="{BB962C8B-B14F-4D97-AF65-F5344CB8AC3E}">
        <p14:creationId xmlns:p14="http://schemas.microsoft.com/office/powerpoint/2010/main" xmlns="" val="141716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7 Steps To A Sale</a:t>
            </a:r>
            <a:endParaRPr lang="en-US" sz="6000" b="1" dirty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5"/>
          <p:cNvSpPr/>
          <p:nvPr/>
        </p:nvSpPr>
        <p:spPr>
          <a:xfrm>
            <a:off x="406400" y="1676400"/>
            <a:ext cx="3352800" cy="12399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Planning  &amp; Preparation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8800" y="1676400"/>
            <a:ext cx="3251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Introduction or Open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8229600" y="1676400"/>
            <a:ext cx="314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Questioning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609600" y="3429000"/>
            <a:ext cx="314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Presentation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368800" y="3429000"/>
            <a:ext cx="3251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 Overcoming Objections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432800" y="3429000"/>
            <a:ext cx="31496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Closing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368800" y="5257800"/>
            <a:ext cx="325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After Sales Follow Up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5694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Excellent Sales Skills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Preparing for the Sales Call.</a:t>
            </a:r>
          </a:p>
          <a:p>
            <a:pPr lvl="1"/>
            <a:r>
              <a:rPr lang="en-US" dirty="0" smtClean="0"/>
              <a:t>Conducting research on the industry and organization.</a:t>
            </a:r>
          </a:p>
          <a:p>
            <a:pPr lvl="1"/>
            <a:r>
              <a:rPr lang="en-US" dirty="0" smtClean="0"/>
              <a:t>Planning the Sales Interview.</a:t>
            </a:r>
          </a:p>
          <a:p>
            <a:pPr lvl="1"/>
            <a:r>
              <a:rPr lang="en-US" dirty="0" smtClean="0"/>
              <a:t>Having the proper collateral. </a:t>
            </a:r>
          </a:p>
          <a:p>
            <a:pPr lvl="1"/>
            <a:r>
              <a:rPr lang="en-US" dirty="0" smtClean="0"/>
              <a:t>Appearance.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2522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Conducting the Sales Call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Introduction.</a:t>
            </a:r>
          </a:p>
          <a:p>
            <a:r>
              <a:rPr lang="en-US" dirty="0" smtClean="0"/>
              <a:t>Rapport Building.</a:t>
            </a:r>
          </a:p>
          <a:p>
            <a:r>
              <a:rPr lang="en-US" dirty="0" smtClean="0"/>
              <a:t>Selling Techniques (D, C, V, B).</a:t>
            </a:r>
          </a:p>
          <a:p>
            <a:r>
              <a:rPr lang="en-US" dirty="0" smtClean="0"/>
              <a:t>Presentation of Information.</a:t>
            </a:r>
          </a:p>
          <a:p>
            <a:r>
              <a:rPr lang="en-US" dirty="0" smtClean="0"/>
              <a:t>Objection Handling Techniques.</a:t>
            </a:r>
          </a:p>
          <a:p>
            <a:r>
              <a:rPr lang="en-US" dirty="0" smtClean="0"/>
              <a:t>Closing.</a:t>
            </a:r>
          </a:p>
          <a:p>
            <a:r>
              <a:rPr lang="en-US" dirty="0" smtClean="0"/>
              <a:t>Scheduling Follow Up.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0748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Tips for Successful Selling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just a few seconds to make an initial impression be it in person or on the phone.</a:t>
            </a:r>
          </a:p>
          <a:p>
            <a:r>
              <a:rPr lang="en-US" dirty="0" smtClean="0"/>
              <a:t>Maintain an attitude that you are seeking to help your prospect meet a need or solve a problem, rather than force the sale of a product or service.</a:t>
            </a:r>
          </a:p>
          <a:p>
            <a:r>
              <a:rPr lang="en-US" dirty="0" smtClean="0"/>
              <a:t>Know your product and be enthusiastic about it! If you’re not enthusiastic, your prospect certainly won’t 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49317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After all the items are completed on the Start-Up checklist what’s still needed?</a:t>
            </a:r>
          </a:p>
          <a:p>
            <a:pPr marL="0" indent="0">
              <a:buNone/>
            </a:pPr>
            <a:r>
              <a:rPr lang="en-US" sz="2800" b="1" dirty="0" smtClean="0"/>
              <a:t>Sales </a:t>
            </a:r>
            <a:endParaRPr lang="en-US" sz="2800" dirty="0" smtClean="0"/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Where do you start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When do you start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800" dirty="0" smtClean="0"/>
              <a:t> What do you say</a:t>
            </a: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29,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Sales Call Follow Up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Follow-up consistently</a:t>
            </a:r>
          </a:p>
          <a:p>
            <a:pPr eaLnBrk="1" hangingPunct="1"/>
            <a:r>
              <a:rPr lang="en-US" dirty="0" smtClean="0"/>
              <a:t>Keep a tickler file</a:t>
            </a:r>
          </a:p>
          <a:p>
            <a:pPr eaLnBrk="1" hangingPunct="1"/>
            <a:r>
              <a:rPr lang="en-US" dirty="0" smtClean="0"/>
              <a:t>Keep your promised dates</a:t>
            </a:r>
          </a:p>
          <a:p>
            <a:pPr eaLnBrk="1" hangingPunct="1"/>
            <a:r>
              <a:rPr lang="en-US" dirty="0" smtClean="0"/>
              <a:t>Send correspondence about solutions to their problems</a:t>
            </a:r>
          </a:p>
          <a:p>
            <a:pPr eaLnBrk="1" hangingPunct="1"/>
            <a:r>
              <a:rPr lang="en-US" dirty="0" smtClean="0"/>
              <a:t>Follow-up, follow-up, follow-up</a:t>
            </a:r>
          </a:p>
        </p:txBody>
      </p:sp>
    </p:spTree>
    <p:extLst>
      <p:ext uri="{BB962C8B-B14F-4D97-AF65-F5344CB8AC3E}">
        <p14:creationId xmlns:p14="http://schemas.microsoft.com/office/powerpoint/2010/main" xmlns="" val="1347431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Objections-Your Best Friend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Objections are the client telling you how to sell them.</a:t>
            </a:r>
          </a:p>
          <a:p>
            <a:pPr eaLnBrk="1" hangingPunct="1"/>
            <a:r>
              <a:rPr lang="en-US" dirty="0" smtClean="0"/>
              <a:t>Restate the objection.</a:t>
            </a:r>
          </a:p>
          <a:p>
            <a:pPr eaLnBrk="1" hangingPunct="1"/>
            <a:r>
              <a:rPr lang="en-US" dirty="0" smtClean="0"/>
              <a:t>Answer in terms of your product’s benefits.</a:t>
            </a:r>
          </a:p>
          <a:p>
            <a:pPr eaLnBrk="1" hangingPunct="1"/>
            <a:r>
              <a:rPr lang="en-US" dirty="0" smtClean="0"/>
              <a:t>Move on.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8992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Objection Handling Techniques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Smoke out all important objections.</a:t>
            </a:r>
          </a:p>
          <a:p>
            <a:r>
              <a:rPr lang="en-US" sz="4000" dirty="0" smtClean="0"/>
              <a:t>See the objection as a question.</a:t>
            </a:r>
          </a:p>
          <a:p>
            <a:r>
              <a:rPr lang="en-US" sz="4000" dirty="0" smtClean="0"/>
              <a:t>Agree with the customer about something.</a:t>
            </a:r>
          </a:p>
          <a:p>
            <a:r>
              <a:rPr lang="en-US" sz="4000" dirty="0" smtClean="0"/>
              <a:t>Admitting to the Objection.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3219927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Objection Handling Techniques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Feel/Felt/Found</a:t>
            </a:r>
          </a:p>
          <a:p>
            <a:pPr lvl="1"/>
            <a:r>
              <a:rPr lang="en-US" b="1" dirty="0" smtClean="0"/>
              <a:t>I know how you </a:t>
            </a:r>
            <a:r>
              <a:rPr lang="en-US" b="1" dirty="0" smtClean="0">
                <a:solidFill>
                  <a:srgbClr val="FF0000"/>
                </a:solidFill>
              </a:rPr>
              <a:t>feel</a:t>
            </a:r>
            <a:r>
              <a:rPr lang="en-US" b="1" dirty="0" smtClean="0"/>
              <a:t>.</a:t>
            </a:r>
          </a:p>
          <a:p>
            <a:pPr lvl="1"/>
            <a:r>
              <a:rPr lang="en-US" sz="3000" b="1" dirty="0" smtClean="0"/>
              <a:t>Other customers have </a:t>
            </a:r>
            <a:r>
              <a:rPr lang="en-US" sz="3000" b="1" dirty="0" smtClean="0">
                <a:solidFill>
                  <a:srgbClr val="FF0000"/>
                </a:solidFill>
              </a:rPr>
              <a:t>felt</a:t>
            </a:r>
            <a:r>
              <a:rPr lang="en-US" sz="3000" b="1" dirty="0" smtClean="0"/>
              <a:t> the same way.</a:t>
            </a:r>
          </a:p>
          <a:p>
            <a:pPr lvl="1"/>
            <a:r>
              <a:rPr lang="en-US" sz="3000" b="1" dirty="0" smtClean="0"/>
              <a:t>I’ll show you what our customers have </a:t>
            </a:r>
            <a:r>
              <a:rPr lang="en-US" sz="3000" b="1" dirty="0" smtClean="0">
                <a:solidFill>
                  <a:srgbClr val="FF0000"/>
                </a:solidFill>
              </a:rPr>
              <a:t>found</a:t>
            </a:r>
            <a:r>
              <a:rPr lang="en-US" sz="3000" b="1" dirty="0" smtClean="0"/>
              <a:t>.</a:t>
            </a:r>
            <a:endParaRPr lang="en-US" sz="2800" b="1" i="1" dirty="0" smtClean="0"/>
          </a:p>
          <a:p>
            <a:r>
              <a:rPr lang="en-US" sz="4000" b="1" dirty="0" smtClean="0"/>
              <a:t>Agree/Add/Explain</a:t>
            </a:r>
          </a:p>
          <a:p>
            <a:pPr lvl="1"/>
            <a:r>
              <a:rPr lang="en-US" b="1" dirty="0" smtClean="0"/>
              <a:t>Listen and confirm.</a:t>
            </a:r>
          </a:p>
          <a:p>
            <a:pPr lvl="1"/>
            <a:r>
              <a:rPr lang="en-US" b="1" dirty="0" smtClean="0"/>
              <a:t>Align with the customer before redirecting.</a:t>
            </a:r>
          </a:p>
          <a:p>
            <a:pPr lvl="1"/>
            <a:r>
              <a:rPr lang="en-US" b="1" dirty="0" smtClean="0"/>
              <a:t>Explain why and how the situation can be changed or altered.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xmlns="" val="519665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2632500" y="14478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498900" y="384721"/>
            <a:ext cx="10464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44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01" name="Text Box 12"/>
          <p:cNvSpPr txBox="1">
            <a:spLocks noChangeArrowheads="1"/>
          </p:cNvSpPr>
          <p:nvPr/>
        </p:nvSpPr>
        <p:spPr bwMode="auto">
          <a:xfrm>
            <a:off x="802216" y="2371338"/>
            <a:ext cx="16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C6AD94"/>
                </a:solidFill>
              </a:rPr>
              <a:t>THE CLOSE: IN THE MIND </a:t>
            </a:r>
            <a:r>
              <a:rPr lang="en-US" sz="1200" b="1" dirty="0" smtClean="0">
                <a:solidFill>
                  <a:srgbClr val="C6AD94"/>
                </a:solidFill>
              </a:rPr>
              <a:t>F </a:t>
            </a:r>
            <a:r>
              <a:rPr lang="en-US" sz="1200" b="1" dirty="0">
                <a:solidFill>
                  <a:srgbClr val="C6AD94"/>
                </a:solidFill>
              </a:rPr>
              <a:t>A SALES </a:t>
            </a:r>
            <a:r>
              <a:rPr lang="en-US" sz="1200" b="1" dirty="0" smtClean="0">
                <a:solidFill>
                  <a:srgbClr val="C6AD94"/>
                </a:solidFill>
              </a:rPr>
              <a:t>PEON</a:t>
            </a:r>
            <a:endParaRPr lang="en-US" sz="1200" b="1" dirty="0">
              <a:solidFill>
                <a:srgbClr val="C6AD94"/>
              </a:solidFill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743200" y="1447800"/>
            <a:ext cx="87376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Close- In the Mind of a Salesperson</a:t>
            </a:r>
          </a:p>
          <a:p>
            <a:pPr>
              <a:defRPr/>
            </a:pPr>
            <a:endParaRPr lang="en-US" sz="2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-107" charset="2"/>
              <a:buChar char="ü"/>
              <a:defRPr/>
            </a:pPr>
            <a:r>
              <a:rPr lang="en-US" sz="2800" b="1" dirty="0"/>
              <a:t>Why are some salespeople afraid to ask for a sale?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800" b="1" dirty="0"/>
          </a:p>
          <a:p>
            <a:pPr lvl="1">
              <a:buFontTx/>
              <a:buChar char="•"/>
              <a:defRPr/>
            </a:pPr>
            <a:r>
              <a:rPr lang="en-US" sz="2800" b="1" dirty="0"/>
              <a:t>Fear of Rejection</a:t>
            </a:r>
          </a:p>
          <a:p>
            <a:pPr lvl="1">
              <a:buFontTx/>
              <a:buChar char="•"/>
              <a:defRPr/>
            </a:pPr>
            <a:endParaRPr lang="en-US" sz="2800" b="1" dirty="0"/>
          </a:p>
          <a:p>
            <a:pPr lvl="1">
              <a:buFontTx/>
              <a:buChar char="•"/>
              <a:defRPr/>
            </a:pPr>
            <a:r>
              <a:rPr lang="en-US" sz="2800" b="1" dirty="0"/>
              <a:t>Don’t like asking for money</a:t>
            </a:r>
          </a:p>
          <a:p>
            <a:pPr>
              <a:buFont typeface="Wingdings" pitchFamily="-107" charset="2"/>
              <a:buNone/>
              <a:defRPr/>
            </a:pP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52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4101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29920" y="496669"/>
            <a:ext cx="1046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4103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2743200" y="1447800"/>
            <a:ext cx="8737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Are you ready to close?</a:t>
            </a:r>
          </a:p>
          <a:p>
            <a:pPr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Many salespeople are fearful of closing.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Remember that your goal is to help your customer achieve results.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Following the initial steps in the sales process will help you prepare for the close.</a:t>
            </a:r>
          </a:p>
          <a:p>
            <a:pPr algn="ctr">
              <a:buFont typeface="Wingdings" pitchFamily="-107" charset="2"/>
              <a:buChar char="ü"/>
              <a:defRPr/>
            </a:pPr>
            <a:endParaRPr lang="en-US" sz="2400" b="1" dirty="0"/>
          </a:p>
        </p:txBody>
      </p:sp>
      <p:sp>
        <p:nvSpPr>
          <p:cNvPr id="4107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8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982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7173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934720" y="317069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7175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6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406401" y="2362201"/>
            <a:ext cx="16467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sz="1200" b="1">
                <a:solidFill>
                  <a:srgbClr val="C6AD94"/>
                </a:solidFill>
              </a:rPr>
              <a:t>IS THE SALES PROCESS READY FOR THE CLOSE?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245360" y="1097281"/>
            <a:ext cx="8737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Is the Sales Process ready for the Close?</a:t>
            </a:r>
          </a:p>
          <a:p>
            <a:pPr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The close should not proceed until the salesperson has a clear understanding of several of the customer’s needs and how his or her products can fill that need. 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The customer should agree with several of the needs and benefits illustrated through the sales process.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None/>
              <a:defRPr/>
            </a:pPr>
            <a:r>
              <a:rPr lang="en-US" sz="2400" b="1" i="1" dirty="0"/>
              <a:t>Remember– the results of the questioning and recommendation phases of your sales call will directly influence the success of your close.</a:t>
            </a:r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938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229783" y="230833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49" name="Text Box 12"/>
          <p:cNvSpPr txBox="1">
            <a:spLocks noChangeArrowheads="1"/>
          </p:cNvSpPr>
          <p:nvPr/>
        </p:nvSpPr>
        <p:spPr bwMode="auto">
          <a:xfrm>
            <a:off x="406401" y="2362200"/>
            <a:ext cx="164676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C6AD94"/>
                </a:solidFill>
              </a:rPr>
              <a:t>THE CLOSE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743200" y="1447801"/>
            <a:ext cx="8737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Close</a:t>
            </a:r>
          </a:p>
          <a:p>
            <a:pPr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Remember that you are providing a solution that will ultimately help your customer. 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If you believe in your products and recommendations, closing should become a natural part of the sales process. 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>
              <a:buFont typeface="Wingdings" pitchFamily="-107" charset="2"/>
              <a:buChar char="ü"/>
              <a:defRPr/>
            </a:pPr>
            <a:r>
              <a:rPr lang="en-US" sz="2400" b="1" dirty="0"/>
              <a:t>By closing the sale, you are simply asking the customer to spend money on a solution that will solve their problems! </a:t>
            </a:r>
          </a:p>
          <a:p>
            <a:pPr>
              <a:buFont typeface="Wingdings" pitchFamily="-107" charset="2"/>
              <a:buChar char="ü"/>
              <a:defRPr/>
            </a:pP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2743200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00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251439" y="323166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Closing the Sale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1431985" y="1536174"/>
            <a:ext cx="87376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How did you do?</a:t>
            </a:r>
          </a:p>
          <a:p>
            <a:pPr marL="342900" indent="-342900">
              <a:defRPr/>
            </a:pPr>
            <a:endParaRPr lang="en-US" sz="24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buFont typeface="Wingdings" pitchFamily="-107" charset="2"/>
              <a:buChar char="ü"/>
              <a:defRPr/>
            </a:pPr>
            <a:r>
              <a:rPr lang="en-US" sz="2400" b="1" dirty="0"/>
              <a:t>A thorough review of the sales call will help you fine tune your selling skills.</a:t>
            </a:r>
          </a:p>
          <a:p>
            <a:pPr marL="342900" indent="-342900">
              <a:buFont typeface="Wingdings" pitchFamily="-107" charset="2"/>
              <a:buNone/>
              <a:defRPr/>
            </a:pPr>
            <a:r>
              <a:rPr lang="en-US" sz="2400" b="1" dirty="0"/>
              <a:t>  </a:t>
            </a:r>
          </a:p>
          <a:p>
            <a:pPr marL="342900" indent="-342900">
              <a:buFont typeface="Wingdings" pitchFamily="-107" charset="2"/>
              <a:buChar char="ü"/>
              <a:defRPr/>
            </a:pPr>
            <a:r>
              <a:rPr lang="en-US" sz="2400" b="1" dirty="0"/>
              <a:t>Use this self-evaluation process to assess the sales process.</a:t>
            </a:r>
          </a:p>
          <a:p>
            <a:pPr marL="342900" indent="-342900">
              <a:buFont typeface="Wingdings" pitchFamily="-107" charset="2"/>
              <a:buChar char="ü"/>
              <a:defRPr/>
            </a:pPr>
            <a:endParaRPr lang="en-US" sz="2400" b="1" dirty="0"/>
          </a:p>
          <a:p>
            <a:pPr marL="342900" indent="-342900">
              <a:buFont typeface="Wingdings" pitchFamily="-107" charset="2"/>
              <a:buChar char="ü"/>
              <a:defRPr/>
            </a:pPr>
            <a:r>
              <a:rPr lang="en-US" sz="2400" b="1" dirty="0"/>
              <a:t>Keep it balanced– no sales call is ever perfect nor is it completely horrible.  Be as objective as possible when you evaluate your performance.</a:t>
            </a:r>
            <a:endParaRPr lang="en-US" sz="2400" b="1" i="1" dirty="0"/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533585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1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32443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tabLst>
                <a:tab pos="2743200" algn="ctr"/>
                <a:tab pos="5486400" algn="r"/>
              </a:tabLst>
            </a:pPr>
            <a:endParaRPr lang="en-US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2743200" y="1600201"/>
            <a:ext cx="833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609600" y="496669"/>
            <a:ext cx="1046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7" charset="-128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Failure to Close 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0" y="200132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609600" y="1447800"/>
            <a:ext cx="7740770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Don’t despair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Invite the customer to 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	shop in your store again or call you for future needs.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Sales are rarely closed on the first call – ask if you can call again.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/>
              <a:t>Practice and experience will help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1639008" y="1143000"/>
            <a:ext cx="8636000" cy="0"/>
          </a:xfrm>
          <a:prstGeom prst="line">
            <a:avLst/>
          </a:prstGeom>
          <a:noFill/>
          <a:ln w="57150">
            <a:solidFill>
              <a:srgbClr val="C6AD9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0" y="23251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71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Who does the initial sales? </a:t>
            </a:r>
          </a:p>
          <a:p>
            <a:pPr marL="0" indent="0">
              <a:buNone/>
            </a:pPr>
            <a:r>
              <a:rPr lang="en-US" sz="2800" dirty="0" smtClean="0"/>
              <a:t>You have to </a:t>
            </a:r>
            <a:r>
              <a:rPr lang="en-US" sz="2800" dirty="0" smtClean="0"/>
              <a:t>or you have to hire employees who will be your sales people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29,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Four Most Common Sales Mistakes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Not listening to the buyer.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Selling features instead of benefits. 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Not asking for the order – CLOSING.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 smtClean="0"/>
              <a:t>Forgetting to sell to existing customers.</a:t>
            </a:r>
          </a:p>
        </p:txBody>
      </p:sp>
    </p:spTree>
    <p:extLst>
      <p:ext uri="{BB962C8B-B14F-4D97-AF65-F5344CB8AC3E}">
        <p14:creationId xmlns:p14="http://schemas.microsoft.com/office/powerpoint/2010/main" xmlns="" val="3770351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Business Cards</a:t>
            </a:r>
          </a:p>
        </p:txBody>
      </p:sp>
      <p:sp>
        <p:nvSpPr>
          <p:cNvPr id="5124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1"/>
            <a:ext cx="7416800" cy="45259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The most used promotional tool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Business Name, Your Name, &amp; Contact Info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Inexpensive ($15/250)</a:t>
            </a:r>
          </a:p>
          <a:p>
            <a:pPr eaLnBrk="1" hangingPunct="1">
              <a:lnSpc>
                <a:spcPct val="80000"/>
              </a:lnSpc>
            </a:pPr>
            <a:endParaRPr lang="en-US" sz="24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Print Shop/Internet/DIY</a:t>
            </a:r>
          </a:p>
          <a:p>
            <a:pPr eaLnBrk="1" hangingPunct="1">
              <a:lnSpc>
                <a:spcPct val="8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Distribute liberally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Marketing/Sales Plan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Advertising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7620000" cy="498316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a typeface="ＭＳ Ｐゴシック" pitchFamily="34" charset="-128"/>
              </a:rPr>
              <a:t>Broad Audience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TV, Radio, Newspaper, Magazines, Internet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Pay for views not in Target Market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a typeface="ＭＳ Ｐゴシック" pitchFamily="34" charset="-128"/>
              </a:rPr>
              <a:t>Focused Audience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Regional 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Interest Media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Yellow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ea typeface="ＭＳ Ｐゴシック" pitchFamily="34" charset="-128"/>
              </a:rPr>
              <a:t>Internet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>
                <a:ea typeface="ＭＳ Ｐゴシック" pitchFamily="34" charset="-128"/>
              </a:rPr>
              <a:t>Generally Involves Creative Agency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Advertising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7620000" cy="4983162"/>
          </a:xfrm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Need for Repetition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Good for Awareness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May not Change Behavior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Coop Funding Possibilities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Google AdSense</a:t>
            </a: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  <a:p>
            <a:pPr lvl="1"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Signage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588000" cy="4525962"/>
          </a:xfrm>
          <a:noFill/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Often  Overlooked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Catchy Name or Well Designed Logo gets Attention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Flyer/Inserts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283200" cy="4525962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Cost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Easily Updated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Effective if able to Target Specific Geographic area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Impact if Broadcast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Direct Mail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43000"/>
            <a:ext cx="5283200" cy="4525963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Cost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Low Response for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dirty="0" smtClean="0">
                <a:ea typeface="ＭＳ Ｐゴシック" pitchFamily="34" charset="-128"/>
              </a:rPr>
              <a:t>Junk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r>
              <a:rPr lang="en-US" altLang="ja-JP" sz="2800" dirty="0" smtClean="0">
                <a:ea typeface="ＭＳ Ｐゴシック" pitchFamily="34" charset="-128"/>
              </a:rPr>
              <a:t> Mail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Personalize for Better Response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Difficult to Get Good Mailing Lists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Internet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1"/>
            <a:ext cx="10464800" cy="4525963"/>
          </a:xfrm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Web Page now Expected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Email as a Response Vehicle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Low Cost Response Vehicle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Telemarketing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5283200" cy="4525962"/>
          </a:xfrm>
          <a:noFill/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Rapidly </a:t>
            </a:r>
            <a:r>
              <a:rPr lang="en-US" dirty="0" smtClean="0">
                <a:ea typeface="ＭＳ Ｐゴシック" pitchFamily="34" charset="-128"/>
              </a:rPr>
              <a:t>Falling From Favor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Potential for Backlash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Trade Shows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283200" cy="49831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Benefit from Others Generating Traffic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Low Cost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Large Time Commitment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Take-away Piece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Can</a:t>
            </a:r>
            <a:r>
              <a:rPr lang="ja-JP" altLang="en-US" sz="2800" smtClean="0">
                <a:ea typeface="ＭＳ Ｐゴシック" pitchFamily="34" charset="-128"/>
              </a:rPr>
              <a:t>’</a:t>
            </a:r>
            <a:r>
              <a:rPr lang="en-US" altLang="ja-JP" sz="2800" smtClean="0">
                <a:ea typeface="ＭＳ Ｐゴシック" pitchFamily="34" charset="-128"/>
              </a:rPr>
              <a:t>t be Passive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Speaking Opportunities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You want to engage another person in a conversation </a:t>
            </a:r>
            <a:r>
              <a:rPr lang="en-US" dirty="0" smtClean="0"/>
              <a:t>about your </a:t>
            </a:r>
            <a:r>
              <a:rPr lang="en-US" dirty="0" smtClean="0"/>
              <a:t>business that they will remember and act upon sometime in the future.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Clarify your purpose – engage the listener determine your strategy, use words that will support  your purpose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do you want them to know?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do you want them to feel?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What do you want them to do?</a:t>
            </a:r>
          </a:p>
          <a:p>
            <a:pPr marL="0" indent="0">
              <a:buFont typeface="Wingdings" pitchFamily="2" charset="2"/>
              <a:buChar char="§"/>
            </a:pPr>
            <a:endParaRPr lang="en-US" sz="2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29,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Public Relations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41438"/>
            <a:ext cx="6299200" cy="4983162"/>
          </a:xfrm>
          <a:noFill/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No Cost!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Press Releases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Event Notification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Community Notices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Article Placement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Short Duration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No Editorial Control</a:t>
            </a:r>
          </a:p>
          <a:p>
            <a:pPr eaLnBrk="1" hangingPunct="1"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Sales Promotion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066801"/>
            <a:ext cx="10160000" cy="4525963"/>
          </a:xfrm>
          <a:noFill/>
        </p:spPr>
        <p:txBody>
          <a:bodyPr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Target Immediate Sales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Coupons &amp; Discounts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Contests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Giveaways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Permanent Effect?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Networking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6400800" cy="5181600"/>
          </a:xfrm>
          <a:noFill/>
        </p:spPr>
        <p:txBody>
          <a:bodyPr/>
          <a:lstStyle/>
          <a:p>
            <a:pPr eaLnBrk="1" hangingPunct="1"/>
            <a:endParaRPr lang="en-US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Speaking Engagements and White Papers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Volunteer </a:t>
            </a:r>
            <a:r>
              <a:rPr lang="ja-JP" altLang="en-US" sz="2800" smtClean="0">
                <a:ea typeface="ＭＳ Ｐゴシック" pitchFamily="34" charset="-128"/>
              </a:rPr>
              <a:t>“</a:t>
            </a:r>
            <a:r>
              <a:rPr lang="en-US" altLang="ja-JP" sz="2800" dirty="0" smtClean="0">
                <a:ea typeface="ＭＳ Ｐゴシック" pitchFamily="34" charset="-128"/>
              </a:rPr>
              <a:t>Expert</a:t>
            </a:r>
            <a:r>
              <a:rPr lang="ja-JP" altLang="en-US" sz="2800" smtClean="0">
                <a:ea typeface="ＭＳ Ｐゴシック" pitchFamily="34" charset="-128"/>
              </a:rPr>
              <a:t>”</a:t>
            </a:r>
            <a:endParaRPr lang="en-US" altLang="ja-JP" sz="2800" dirty="0" smtClean="0"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Civic Organizations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Free, powerful, hard to control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Long Term Investment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Specialty Items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5283200" cy="4525962"/>
          </a:xfrm>
          <a:noFill/>
        </p:spPr>
        <p:txBody>
          <a:bodyPr/>
          <a:lstStyle/>
          <a:p>
            <a:pPr eaLnBrk="1" hangingPunct="1"/>
            <a:endParaRPr lang="en-US" sz="2800" smtClean="0">
              <a:ea typeface="ＭＳ Ｐゴシック" pitchFamily="34" charset="-128"/>
            </a:endParaRP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Sponsorships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Celebrity Speaker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Sports Team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Race</a:t>
            </a:r>
          </a:p>
          <a:p>
            <a:pPr lvl="1" eaLnBrk="1" hangingPunct="1"/>
            <a:r>
              <a:rPr lang="en-US" sz="2400" smtClean="0">
                <a:ea typeface="ＭＳ Ｐゴシック" pitchFamily="34" charset="-128"/>
              </a:rPr>
              <a:t>Charities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Holiday Gifts</a:t>
            </a:r>
          </a:p>
          <a:p>
            <a:pPr eaLnBrk="1" hangingPunct="1"/>
            <a:r>
              <a:rPr lang="en-US" sz="2800" smtClean="0">
                <a:ea typeface="ＭＳ Ｐゴシック" pitchFamily="34" charset="-128"/>
              </a:rPr>
              <a:t>Frequent Buyer Program</a:t>
            </a:r>
          </a:p>
          <a:p>
            <a:pPr eaLnBrk="1" hangingPunct="1"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Integrated Marketing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95400"/>
            <a:ext cx="5588000" cy="4525963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Each element of your marketing plan connects and reinforces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Common theme and message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34" charset="-128"/>
              </a:rPr>
              <a:t>Amplifies your marketing investment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Distribution Decisions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90600"/>
            <a:ext cx="6807200" cy="4953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Retail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Wholesale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Customer Pick-Up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Door to Door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Mail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Delivery Service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In Home Trials</a:t>
            </a:r>
          </a:p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Marketing/Sales Plan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812800" y="20574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Not Understanding Your Differentiation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812800" y="27432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Marketing to the Wrong Customers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Costly Marketing Mistakes</a:t>
            </a:r>
          </a:p>
        </p:txBody>
      </p:sp>
      <p:sp>
        <p:nvSpPr>
          <p:cNvPr id="235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685800"/>
            <a:ext cx="10871200" cy="1219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ea typeface="ＭＳ Ｐゴシック" pitchFamily="34" charset="-128"/>
            </a:endParaRPr>
          </a:p>
          <a:p>
            <a:pPr eaLnBrk="1" hangingPunct="1"/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Focus on Your Company </a:t>
            </a:r>
            <a:r>
              <a:rPr lang="en-US" sz="2800" dirty="0" err="1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vs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ea typeface="ＭＳ Ｐゴシック" pitchFamily="34" charset="-128"/>
              </a:rPr>
              <a:t> Customer</a:t>
            </a:r>
            <a:endParaRPr lang="en-US" dirty="0" smtClean="0">
              <a:solidFill>
                <a:schemeClr val="tx2">
                  <a:lumMod val="75000"/>
                </a:schemeClr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</a:pPr>
            <a:endParaRPr lang="en-US" dirty="0" smtClean="0">
              <a:solidFill>
                <a:schemeClr val="tx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23560" name="Rectangle 5"/>
          <p:cNvSpPr>
            <a:spLocks noChangeArrowheads="1"/>
          </p:cNvSpPr>
          <p:nvPr/>
        </p:nvSpPr>
        <p:spPr bwMode="auto">
          <a:xfrm>
            <a:off x="812800" y="1371600"/>
            <a:ext cx="10871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Not Knowing Your Customer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812800" y="34290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Shotgun Approach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62" name="Rectangle 9"/>
          <p:cNvSpPr>
            <a:spLocks noChangeArrowheads="1"/>
          </p:cNvSpPr>
          <p:nvPr/>
        </p:nvSpPr>
        <p:spPr bwMode="auto">
          <a:xfrm>
            <a:off x="812800" y="41148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Neglecting to Incite Buying Action</a:t>
            </a:r>
          </a:p>
          <a:p>
            <a:pPr marL="342900" indent="-342900">
              <a:spcBef>
                <a:spcPct val="20000"/>
              </a:spcBef>
            </a:pPr>
            <a:endParaRPr lang="en-US" sz="280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812800" y="4876800"/>
            <a:ext cx="10871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Arial Black" pitchFamily="34" charset="0"/>
              </a:rPr>
              <a:t>Not Standing Behind Your Product</a:t>
            </a:r>
          </a:p>
          <a:p>
            <a:pPr marL="342900" indent="-342900">
              <a:spcBef>
                <a:spcPct val="2000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Clearly define the niche and fill it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Target  markets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Put Names/Faces to Your Customers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Don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t just sell – Entertain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34% of consumers are driven more by emotional factors like fun than by logical factors such as price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Strive to be Unique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Stand out of the crowd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63471" y="278969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Selling Your Product or Service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September 29, 2018</a:t>
            </a:fld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24020035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Connect at an Emotional Level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Common Causes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Exceptional Service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Personal Touch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Focus on the Customer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Smaller Companies often have an Advantage by putting Customers at the Center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Devotion to Quality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Total Quality Management is not only the product, but also very aspect of the customer relationship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34" charset="-128"/>
              </a:rPr>
              <a:t>See the World from a Customer</a:t>
            </a:r>
            <a:r>
              <a:rPr lang="ja-JP" altLang="en-US" smtClean="0">
                <a:ea typeface="ＭＳ Ｐゴシック" pitchFamily="34" charset="-128"/>
              </a:rPr>
              <a:t>’</a:t>
            </a:r>
            <a:r>
              <a:rPr lang="en-US" altLang="ja-JP" smtClean="0">
                <a:ea typeface="ＭＳ Ｐゴシック" pitchFamily="34" charset="-128"/>
              </a:rPr>
              <a:t>s View</a:t>
            </a:r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109728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Attention to Convenience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Creating Convenience Attracts and Retains Customers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667000" y="3810001"/>
            <a:ext cx="1056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Location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930400" y="4953001"/>
            <a:ext cx="18004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Business Hours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8331200" y="4953001"/>
            <a:ext cx="10182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Delivery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8229600" y="3810001"/>
            <a:ext cx="18476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Purchase Terms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67056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Constantly Innovate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Markets change and so Must You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Small Business has an Advantage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Marketing/Sales Plan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Strategies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1447800"/>
            <a:ext cx="8229600" cy="3352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34" charset="-128"/>
            </a:endParaRP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Emphasize Speed</a:t>
            </a:r>
          </a:p>
          <a:p>
            <a:pPr lvl="1" eaLnBrk="1" hangingPunct="1"/>
            <a:r>
              <a:rPr lang="en-US" smtClean="0">
                <a:ea typeface="ＭＳ Ｐゴシック" pitchFamily="34" charset="-128"/>
              </a:rPr>
              <a:t>Immediate gratification</a:t>
            </a:r>
          </a:p>
          <a:p>
            <a:pPr lvl="1" eaLnBrk="1" hangingPunct="1">
              <a:buFontTx/>
              <a:buNone/>
            </a:pPr>
            <a:r>
              <a:rPr lang="en-US" smtClean="0">
                <a:ea typeface="ＭＳ Ｐゴシック" pitchFamily="34" charset="-128"/>
              </a:rPr>
              <a:t>  = increased sales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09600" y="6245225"/>
            <a:ext cx="5994400" cy="4762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3366FF"/>
                </a:solidFill>
              </a:rPr>
              <a:t>End of Marketing</a:t>
            </a:r>
            <a:r>
              <a:rPr lang="en-US" dirty="0">
                <a:solidFill>
                  <a:srgbClr val="3366FF"/>
                </a:solidFill>
              </a:rPr>
              <a:t>/Sales </a:t>
            </a:r>
            <a:r>
              <a:rPr lang="en-US" dirty="0" smtClean="0">
                <a:solidFill>
                  <a:srgbClr val="3366FF"/>
                </a:solidFill>
              </a:rPr>
              <a:t>Plan Presentation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Marketing Plan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89038"/>
            <a:ext cx="75184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Promotion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Plan to communicate your product and business information to the target market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Sales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Mechanics of the sales transaction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>
                <a:ea typeface="ＭＳ Ｐゴシック" pitchFamily="34" charset="-128"/>
              </a:rPr>
              <a:t>Distribution Section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ea typeface="ＭＳ Ｐゴシック" pitchFamily="34" charset="-128"/>
              </a:rPr>
              <a:t>Decisions regarding product delivery to customers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What is Selling </a:t>
            </a:r>
          </a:p>
          <a:p>
            <a:r>
              <a:rPr lang="en-US" dirty="0" smtClean="0"/>
              <a:t>Analyzing a customer’s need for a product, service, or idea.</a:t>
            </a:r>
          </a:p>
          <a:p>
            <a:r>
              <a:rPr lang="en-US" dirty="0" smtClean="0"/>
              <a:t>Then providing persuasive information about product, service or idea to the customer.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AREC 213 </a:t>
            </a:r>
            <a:r>
              <a:rPr lang="en-US" dirty="0" smtClean="0"/>
              <a:t>Lecture 13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42A70D3-7765-422D-BE1A-1BAFE754A774}" type="datetime4">
              <a:rPr lang="en-US" altLang="en-US" smtClean="0"/>
              <a:pPr>
                <a:defRPr/>
              </a:pPr>
              <a:t>September 29, 2018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07B2F6-BFFF-46E7-B2D7-3602D923DDE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485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C. V. B. The secret formula!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0972800" cy="452596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“D” </a:t>
            </a:r>
            <a:r>
              <a:rPr lang="en-US" sz="3600" dirty="0" smtClean="0"/>
              <a:t>-  Disadvantage</a:t>
            </a:r>
          </a:p>
          <a:p>
            <a:r>
              <a:rPr lang="en-US" sz="4800" dirty="0" smtClean="0"/>
              <a:t>“C” </a:t>
            </a:r>
            <a:r>
              <a:rPr lang="en-US" sz="3600" dirty="0" smtClean="0"/>
              <a:t>– Consequence</a:t>
            </a:r>
          </a:p>
          <a:p>
            <a:r>
              <a:rPr lang="en-US" sz="5200" dirty="0" smtClean="0"/>
              <a:t>“V” </a:t>
            </a:r>
            <a:r>
              <a:rPr lang="en-US" sz="3600" dirty="0" smtClean="0"/>
              <a:t>– Value</a:t>
            </a:r>
          </a:p>
          <a:p>
            <a:r>
              <a:rPr lang="en-US" sz="5200" dirty="0" smtClean="0"/>
              <a:t>“B” </a:t>
            </a:r>
            <a:r>
              <a:rPr lang="en-US" sz="3600" dirty="0" smtClean="0"/>
              <a:t>– Benefit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3864801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/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Palatino"/>
                <a:cs typeface="+mn-cs"/>
              </a:rPr>
              <a:t>DISADVANTAGE</a:t>
            </a:r>
            <a:endParaRPr lang="en-US" dirty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Ask the customer what is most important to them, in evaluating this product</a:t>
            </a:r>
          </a:p>
          <a:p>
            <a:r>
              <a:rPr lang="en-US" sz="4800" dirty="0" smtClean="0"/>
              <a:t>What is the reason they are looking to buy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29554531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51439" y="206781"/>
            <a:ext cx="11654726" cy="632330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999999"/>
              </a:solidFill>
              <a:effectLst/>
              <a:latin typeface="Arial" charset="0"/>
              <a:ea typeface="ＭＳ Ｐゴシック" pitchFamily="-96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Palatino"/>
                <a:cs typeface="+mn-cs"/>
              </a:rPr>
              <a:t>CONSEQUENCE</a:t>
            </a:r>
            <a:endParaRPr lang="en-US" dirty="0">
              <a:solidFill>
                <a:schemeClr val="tx1"/>
              </a:solidFill>
              <a:latin typeface="Palatino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Ask the customer why this is important to them</a:t>
            </a:r>
          </a:p>
          <a:p>
            <a:r>
              <a:rPr lang="en-US" sz="4800" dirty="0" smtClean="0"/>
              <a:t>This is when we find out how the problem or issue is impacting them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1768038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rgbClr val="FF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1481</TotalTime>
  <Words>1782</Words>
  <Application>Microsoft Office PowerPoint</Application>
  <PresentationFormat>Custom</PresentationFormat>
  <Paragraphs>456</Paragraphs>
  <Slides>56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OSU_Template</vt:lpstr>
      <vt:lpstr>Slide 0</vt:lpstr>
      <vt:lpstr>AREC 213 Lecture 13</vt:lpstr>
      <vt:lpstr>AREC 213 Lecture 13</vt:lpstr>
      <vt:lpstr>AREC 213 Lecture 13</vt:lpstr>
      <vt:lpstr>Slide 4</vt:lpstr>
      <vt:lpstr>AREC 213 Lecture 13</vt:lpstr>
      <vt:lpstr>D. C. V. B. The secret formula! </vt:lpstr>
      <vt:lpstr>DISADVANTAGE</vt:lpstr>
      <vt:lpstr>CONSEQUENCE</vt:lpstr>
      <vt:lpstr>VALUE AND BENEFIT</vt:lpstr>
      <vt:lpstr>   Why Do Customers Stop Being Customers?</vt:lpstr>
      <vt:lpstr>         Forbidden Phrases</vt:lpstr>
      <vt:lpstr>Keeping Your Customers</vt:lpstr>
      <vt:lpstr>Handling Complaints</vt:lpstr>
      <vt:lpstr>Customer Service Tips</vt:lpstr>
      <vt:lpstr>The 7 Steps To A Sale</vt:lpstr>
      <vt:lpstr>Developing Excellent Sales Skills</vt:lpstr>
      <vt:lpstr>Conducting the Sales Call </vt:lpstr>
      <vt:lpstr>Tips for Successful Selling</vt:lpstr>
      <vt:lpstr>After Sales Call Follow Up</vt:lpstr>
      <vt:lpstr>Objections-Your Best Friend</vt:lpstr>
      <vt:lpstr>Objection Handling Techniques </vt:lpstr>
      <vt:lpstr>Objection Handling Techniques</vt:lpstr>
      <vt:lpstr>Slide 23</vt:lpstr>
      <vt:lpstr>Slide 24</vt:lpstr>
      <vt:lpstr>Slide 25</vt:lpstr>
      <vt:lpstr>Slide 26</vt:lpstr>
      <vt:lpstr>Slide 27</vt:lpstr>
      <vt:lpstr>Slide 28</vt:lpstr>
      <vt:lpstr>The Four Most Common Sales Mistakes</vt:lpstr>
      <vt:lpstr>Business Cards</vt:lpstr>
      <vt:lpstr>Advertising</vt:lpstr>
      <vt:lpstr>Advertising</vt:lpstr>
      <vt:lpstr>Signage</vt:lpstr>
      <vt:lpstr>Flyer/Inserts</vt:lpstr>
      <vt:lpstr>Direct Mail</vt:lpstr>
      <vt:lpstr>Internet</vt:lpstr>
      <vt:lpstr>Telemarketing</vt:lpstr>
      <vt:lpstr>Trade Shows</vt:lpstr>
      <vt:lpstr>Public Relations</vt:lpstr>
      <vt:lpstr>Sales Promotion</vt:lpstr>
      <vt:lpstr>Networking</vt:lpstr>
      <vt:lpstr>Specialty Items</vt:lpstr>
      <vt:lpstr>Integrated Marketing</vt:lpstr>
      <vt:lpstr>Distribution Decisions</vt:lpstr>
      <vt:lpstr>Costly Marketing Mistakes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Strategies</vt:lpstr>
      <vt:lpstr>Marketing Plan</vt:lpstr>
    </vt:vector>
  </TitlesOfParts>
  <Company>Oregon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david</cp:lastModifiedBy>
  <cp:revision>298</cp:revision>
  <cp:lastPrinted>2015-06-15T21:41:48Z</cp:lastPrinted>
  <dcterms:created xsi:type="dcterms:W3CDTF">2015-04-25T20:13:14Z</dcterms:created>
  <dcterms:modified xsi:type="dcterms:W3CDTF">2018-09-29T20:52:07Z</dcterms:modified>
</cp:coreProperties>
</file>