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35"/>
  </p:notesMasterIdLst>
  <p:handoutMasterIdLst>
    <p:handoutMasterId r:id="rId36"/>
  </p:handoutMasterIdLst>
  <p:sldIdLst>
    <p:sldId id="311" r:id="rId2"/>
    <p:sldId id="310" r:id="rId3"/>
    <p:sldId id="290" r:id="rId4"/>
    <p:sldId id="291" r:id="rId5"/>
    <p:sldId id="292" r:id="rId6"/>
    <p:sldId id="293" r:id="rId7"/>
    <p:sldId id="294" r:id="rId8"/>
    <p:sldId id="295" r:id="rId9"/>
    <p:sldId id="299" r:id="rId10"/>
    <p:sldId id="300" r:id="rId11"/>
    <p:sldId id="301" r:id="rId12"/>
    <p:sldId id="302" r:id="rId13"/>
    <p:sldId id="296" r:id="rId14"/>
    <p:sldId id="303" r:id="rId15"/>
    <p:sldId id="304" r:id="rId16"/>
    <p:sldId id="297" r:id="rId17"/>
    <p:sldId id="305" r:id="rId18"/>
    <p:sldId id="306" r:id="rId19"/>
    <p:sldId id="298" r:id="rId20"/>
    <p:sldId id="307" r:id="rId21"/>
    <p:sldId id="308" r:id="rId22"/>
    <p:sldId id="309" r:id="rId23"/>
    <p:sldId id="286" r:id="rId24"/>
    <p:sldId id="312" r:id="rId25"/>
    <p:sldId id="317" r:id="rId26"/>
    <p:sldId id="320" r:id="rId27"/>
    <p:sldId id="313" r:id="rId28"/>
    <p:sldId id="319" r:id="rId29"/>
    <p:sldId id="321" r:id="rId30"/>
    <p:sldId id="322" r:id="rId31"/>
    <p:sldId id="323" r:id="rId32"/>
    <p:sldId id="324" r:id="rId33"/>
    <p:sldId id="325" r:id="rId34"/>
  </p:sldIdLst>
  <p:sldSz cx="12192000" cy="6858000"/>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5pPr>
    <a:lvl6pPr marL="2286000" algn="l" defTabSz="914400" rtl="0" eaLnBrk="1" latinLnBrk="0" hangingPunct="1">
      <a:defRPr kern="1200">
        <a:solidFill>
          <a:schemeClr val="tx1"/>
        </a:solidFill>
        <a:latin typeface="Palatino"/>
        <a:ea typeface="MS PGothic" panose="020B0600070205080204" pitchFamily="34" charset="-128"/>
        <a:cs typeface="+mn-cs"/>
      </a:defRPr>
    </a:lvl6pPr>
    <a:lvl7pPr marL="2743200" algn="l" defTabSz="914400" rtl="0" eaLnBrk="1" latinLnBrk="0" hangingPunct="1">
      <a:defRPr kern="1200">
        <a:solidFill>
          <a:schemeClr val="tx1"/>
        </a:solidFill>
        <a:latin typeface="Palatino"/>
        <a:ea typeface="MS PGothic" panose="020B0600070205080204" pitchFamily="34" charset="-128"/>
        <a:cs typeface="+mn-cs"/>
      </a:defRPr>
    </a:lvl7pPr>
    <a:lvl8pPr marL="3200400" algn="l" defTabSz="914400" rtl="0" eaLnBrk="1" latinLnBrk="0" hangingPunct="1">
      <a:defRPr kern="1200">
        <a:solidFill>
          <a:schemeClr val="tx1"/>
        </a:solidFill>
        <a:latin typeface="Palatino"/>
        <a:ea typeface="MS PGothic" panose="020B0600070205080204" pitchFamily="34" charset="-128"/>
        <a:cs typeface="+mn-cs"/>
      </a:defRPr>
    </a:lvl8pPr>
    <a:lvl9pPr marL="3657600" algn="l" defTabSz="914400" rtl="0" eaLnBrk="1" latinLnBrk="0" hangingPunct="1">
      <a:defRPr kern="1200">
        <a:solidFill>
          <a:schemeClr val="tx1"/>
        </a:solidFill>
        <a:latin typeface="Palatino"/>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7445" autoAdjust="0"/>
  </p:normalViewPr>
  <p:slideViewPr>
    <p:cSldViewPr snapToGrid="0" snapToObjects="1">
      <p:cViewPr varScale="1">
        <p:scale>
          <a:sx n="80" d="100"/>
          <a:sy n="80" d="100"/>
        </p:scale>
        <p:origin x="120" y="1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eaLnBrk="1" fontAlgn="auto" hangingPunct="1">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A38BCD2C-452B-4257-84E8-438A88AA7A18}" type="datetimeFigureOut">
              <a:rPr lang="en-US" altLang="en-US"/>
              <a:pPr>
                <a:defRPr/>
              </a:pPr>
              <a:t>9/30/2017</a:t>
            </a:fld>
            <a:endParaRPr lang="en-US" alt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229D1E66-5FCE-45E8-933C-BCE9D672EA8D}" type="slidenum">
              <a:rPr lang="en-US" altLang="en-US"/>
              <a:pPr>
                <a:defRPr/>
              </a:pPr>
              <a:t>‹#›</a:t>
            </a:fld>
            <a:endParaRPr lang="en-US" altLang="en-US"/>
          </a:p>
        </p:txBody>
      </p:sp>
    </p:spTree>
    <p:extLst>
      <p:ext uri="{BB962C8B-B14F-4D97-AF65-F5344CB8AC3E}">
        <p14:creationId xmlns:p14="http://schemas.microsoft.com/office/powerpoint/2010/main" val="13793042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eaLnBrk="1" fontAlgn="auto" hangingPunct="1">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DE9659B8-025A-484A-A951-B1F411373DA5}" type="datetimeFigureOut">
              <a:rPr lang="en-US" altLang="en-US"/>
              <a:pPr>
                <a:defRPr/>
              </a:pPr>
              <a:t>9/30/2017</a:t>
            </a:fld>
            <a:endParaRPr lang="en-US" alt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88334D40-2BDF-4E8D-9462-42D9DAE5708F}" type="slidenum">
              <a:rPr lang="en-US" altLang="en-US"/>
              <a:pPr>
                <a:defRPr/>
              </a:pPr>
              <a:t>‹#›</a:t>
            </a:fld>
            <a:endParaRPr lang="en-US" altLang="en-US"/>
          </a:p>
        </p:txBody>
      </p:sp>
    </p:spTree>
    <p:extLst>
      <p:ext uri="{BB962C8B-B14F-4D97-AF65-F5344CB8AC3E}">
        <p14:creationId xmlns:p14="http://schemas.microsoft.com/office/powerpoint/2010/main" val="967435222"/>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https://www.youtube.com/watch?v=0xx7Ft5j83E&amp;t=354s</a:t>
            </a:r>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a:t>
            </a:fld>
            <a:endParaRPr lang="en-US" altLang="en-US"/>
          </a:p>
        </p:txBody>
      </p:sp>
    </p:spTree>
    <p:extLst>
      <p:ext uri="{BB962C8B-B14F-4D97-AF65-F5344CB8AC3E}">
        <p14:creationId xmlns:p14="http://schemas.microsoft.com/office/powerpoint/2010/main" val="1986570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2</a:t>
            </a:fld>
            <a:endParaRPr lang="en-US" altLang="en-US"/>
          </a:p>
        </p:txBody>
      </p:sp>
    </p:spTree>
    <p:extLst>
      <p:ext uri="{BB962C8B-B14F-4D97-AF65-F5344CB8AC3E}">
        <p14:creationId xmlns:p14="http://schemas.microsoft.com/office/powerpoint/2010/main" val="2606793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Hair salon in Corvallis </a:t>
            </a:r>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3</a:t>
            </a:fld>
            <a:endParaRPr lang="en-US" altLang="en-US"/>
          </a:p>
        </p:txBody>
      </p:sp>
    </p:spTree>
    <p:extLst>
      <p:ext uri="{BB962C8B-B14F-4D97-AF65-F5344CB8AC3E}">
        <p14:creationId xmlns:p14="http://schemas.microsoft.com/office/powerpoint/2010/main" val="468723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4</a:t>
            </a:fld>
            <a:endParaRPr lang="en-US" altLang="en-US"/>
          </a:p>
        </p:txBody>
      </p:sp>
    </p:spTree>
    <p:extLst>
      <p:ext uri="{BB962C8B-B14F-4D97-AF65-F5344CB8AC3E}">
        <p14:creationId xmlns:p14="http://schemas.microsoft.com/office/powerpoint/2010/main" val="1809183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6</a:t>
            </a:fld>
            <a:endParaRPr lang="en-US" altLang="en-US"/>
          </a:p>
        </p:txBody>
      </p:sp>
    </p:spTree>
    <p:extLst>
      <p:ext uri="{BB962C8B-B14F-4D97-AF65-F5344CB8AC3E}">
        <p14:creationId xmlns:p14="http://schemas.microsoft.com/office/powerpoint/2010/main" val="4179821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7</a:t>
            </a:fld>
            <a:endParaRPr lang="en-US" altLang="en-US"/>
          </a:p>
        </p:txBody>
      </p:sp>
    </p:spTree>
    <p:extLst>
      <p:ext uri="{BB962C8B-B14F-4D97-AF65-F5344CB8AC3E}">
        <p14:creationId xmlns:p14="http://schemas.microsoft.com/office/powerpoint/2010/main" val="4187579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Option 3">
    <p:spTree>
      <p:nvGrpSpPr>
        <p:cNvPr id="1" name=""/>
        <p:cNvGrpSpPr/>
        <p:nvPr/>
      </p:nvGrpSpPr>
      <p:grpSpPr>
        <a:xfrm>
          <a:off x="0" y="0"/>
          <a:ext cx="0" cy="0"/>
          <a:chOff x="0" y="0"/>
          <a:chExt cx="0" cy="0"/>
        </a:xfrm>
      </p:grpSpPr>
      <p:sp>
        <p:nvSpPr>
          <p:cNvPr id="10" name="Rectangle 8"/>
          <p:cNvSpPr>
            <a:spLocks noChangeArrowheads="1"/>
          </p:cNvSpPr>
          <p:nvPr/>
        </p:nvSpPr>
        <p:spPr bwMode="auto">
          <a:xfrm>
            <a:off x="0" y="0"/>
            <a:ext cx="12323763" cy="6958013"/>
          </a:xfrm>
          <a:prstGeom prst="rect">
            <a:avLst/>
          </a:prstGeom>
          <a:solidFill>
            <a:srgbClr val="FDFFFB"/>
          </a:solidFill>
          <a:ln w="9525">
            <a:solidFill>
              <a:schemeClr val="tx1"/>
            </a:solidFill>
            <a:round/>
            <a:headEnd/>
            <a:tailEnd/>
          </a:ln>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a:solidFill>
                <a:srgbClr val="999999"/>
              </a:solidFill>
              <a:latin typeface="Arial" panose="020B0604020202020204" pitchFamily="34" charset="0"/>
            </a:endParaRPr>
          </a:p>
        </p:txBody>
      </p:sp>
      <p:sp>
        <p:nvSpPr>
          <p:cNvPr id="11" name="Rectangle 9"/>
          <p:cNvSpPr>
            <a:spLocks noChangeArrowheads="1"/>
          </p:cNvSpPr>
          <p:nvPr/>
        </p:nvSpPr>
        <p:spPr bwMode="auto">
          <a:xfrm>
            <a:off x="379413" y="301625"/>
            <a:ext cx="11630025" cy="1984375"/>
          </a:xfrm>
          <a:prstGeom prst="rect">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a:solidFill>
                <a:srgbClr val="999999"/>
              </a:solidFill>
              <a:latin typeface="Arial" panose="020B0604020202020204" pitchFamily="34" charset="0"/>
            </a:endParaRPr>
          </a:p>
        </p:txBody>
      </p:sp>
      <p:pic>
        <p:nvPicPr>
          <p:cNvPr id="12" name="Picture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3888" y="155575"/>
            <a:ext cx="1477962" cy="157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2339311" y="301752"/>
            <a:ext cx="8534400" cy="1371600"/>
          </a:xfrm>
        </p:spPr>
        <p:txBody>
          <a:bodyPr/>
          <a:lstStyle>
            <a:lvl1pPr algn="l">
              <a:defRPr sz="3600">
                <a:solidFill>
                  <a:schemeClr val="tx1"/>
                </a:solidFill>
                <a:effectLs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347040" y="1804308"/>
            <a:ext cx="8534400" cy="457200"/>
          </a:xfrm>
        </p:spPr>
        <p:txBody>
          <a:bodyPr/>
          <a:lstStyle>
            <a:lvl1pPr marL="0" indent="0" algn="l">
              <a:buFont typeface="Times" pitchFamily="-96" charset="0"/>
              <a:buNone/>
              <a:defRPr kumimoji="0" lang="en-US" sz="1800" b="0" i="0" u="none" strike="noStrike" kern="0" cap="none" spc="0" normalizeH="0" baseline="0" noProof="0" dirty="0">
                <a:ln>
                  <a:noFill/>
                </a:ln>
                <a:solidFill>
                  <a:sysClr val="windowText" lastClr="000000">
                    <a:lumMod val="75000"/>
                    <a:lumOff val="25000"/>
                  </a:sysClr>
                </a:solidFill>
                <a:effectLst/>
                <a:uLnTx/>
                <a:uFillTx/>
                <a:latin typeface="Calibri"/>
                <a:ea typeface="+mn-ea"/>
                <a:cs typeface="Calibri"/>
              </a:defRPr>
            </a:lvl1pPr>
          </a:lstStyle>
          <a:p>
            <a:r>
              <a:rPr lang="en-US" smtClean="0"/>
              <a:t>Click to edit Master subtitle style</a:t>
            </a:r>
            <a:endParaRPr lang="en-US" dirty="0"/>
          </a:p>
        </p:txBody>
      </p:sp>
      <p:sp>
        <p:nvSpPr>
          <p:cNvPr id="25" name="Picture Placeholder 2"/>
          <p:cNvSpPr>
            <a:spLocks noGrp="1"/>
          </p:cNvSpPr>
          <p:nvPr>
            <p:ph type="pic" sz="quarter" idx="10"/>
          </p:nvPr>
        </p:nvSpPr>
        <p:spPr>
          <a:xfrm>
            <a:off x="378884" y="2369374"/>
            <a:ext cx="4148667" cy="2068513"/>
          </a:xfrm>
        </p:spPr>
        <p:txBody>
          <a:bodyPr>
            <a:normAutofit/>
          </a:bodyPr>
          <a:lstStyle/>
          <a:p>
            <a:pPr lvl="0"/>
            <a:r>
              <a:rPr lang="en-US" noProof="0" smtClean="0"/>
              <a:t>Click icon to add picture</a:t>
            </a:r>
            <a:endParaRPr lang="en-US" noProof="0" dirty="0" smtClean="0"/>
          </a:p>
        </p:txBody>
      </p:sp>
      <p:sp>
        <p:nvSpPr>
          <p:cNvPr id="26" name="Picture Placeholder 4"/>
          <p:cNvSpPr>
            <a:spLocks noGrp="1"/>
          </p:cNvSpPr>
          <p:nvPr>
            <p:ph type="pic" sz="quarter" idx="11"/>
          </p:nvPr>
        </p:nvSpPr>
        <p:spPr>
          <a:xfrm>
            <a:off x="4618567" y="2369374"/>
            <a:ext cx="3615267" cy="2068513"/>
          </a:xfrm>
        </p:spPr>
        <p:txBody>
          <a:bodyPr>
            <a:normAutofit/>
          </a:bodyPr>
          <a:lstStyle/>
          <a:p>
            <a:pPr lvl="0"/>
            <a:r>
              <a:rPr lang="en-US" noProof="0" smtClean="0"/>
              <a:t>Click icon to add picture</a:t>
            </a:r>
            <a:endParaRPr lang="en-US" noProof="0" dirty="0" smtClean="0"/>
          </a:p>
        </p:txBody>
      </p:sp>
      <p:sp>
        <p:nvSpPr>
          <p:cNvPr id="27" name="Picture Placeholder 6"/>
          <p:cNvSpPr>
            <a:spLocks noGrp="1"/>
          </p:cNvSpPr>
          <p:nvPr>
            <p:ph type="pic" sz="quarter" idx="12"/>
          </p:nvPr>
        </p:nvSpPr>
        <p:spPr>
          <a:xfrm>
            <a:off x="8335434" y="2369373"/>
            <a:ext cx="3674229" cy="4197350"/>
          </a:xfrm>
        </p:spPr>
        <p:txBody>
          <a:bodyPr>
            <a:normAutofit/>
          </a:bodyPr>
          <a:lstStyle/>
          <a:p>
            <a:pPr lvl="0"/>
            <a:r>
              <a:rPr lang="en-US" noProof="0" smtClean="0"/>
              <a:t>Click icon to add picture</a:t>
            </a:r>
            <a:endParaRPr lang="en-US" noProof="0" dirty="0" smtClean="0"/>
          </a:p>
        </p:txBody>
      </p:sp>
      <p:sp>
        <p:nvSpPr>
          <p:cNvPr id="28" name="Picture Placeholder 8"/>
          <p:cNvSpPr>
            <a:spLocks noGrp="1"/>
          </p:cNvSpPr>
          <p:nvPr>
            <p:ph type="pic" sz="quarter" idx="13"/>
          </p:nvPr>
        </p:nvSpPr>
        <p:spPr>
          <a:xfrm>
            <a:off x="6563918" y="4495037"/>
            <a:ext cx="1669916" cy="2071687"/>
          </a:xfrm>
        </p:spPr>
        <p:txBody>
          <a:bodyPr>
            <a:normAutofit/>
          </a:bodyPr>
          <a:lstStyle/>
          <a:p>
            <a:pPr lvl="0"/>
            <a:r>
              <a:rPr lang="en-US" noProof="0" smtClean="0"/>
              <a:t>Click icon to add picture</a:t>
            </a:r>
            <a:endParaRPr lang="en-US" noProof="0" dirty="0" smtClean="0"/>
          </a:p>
        </p:txBody>
      </p:sp>
      <p:sp>
        <p:nvSpPr>
          <p:cNvPr id="29" name="Picture Placeholder 10"/>
          <p:cNvSpPr>
            <a:spLocks noGrp="1"/>
          </p:cNvSpPr>
          <p:nvPr>
            <p:ph type="pic" sz="quarter" idx="14"/>
          </p:nvPr>
        </p:nvSpPr>
        <p:spPr>
          <a:xfrm>
            <a:off x="4618567" y="4495037"/>
            <a:ext cx="1847851" cy="2071687"/>
          </a:xfrm>
        </p:spPr>
        <p:txBody>
          <a:bodyPr>
            <a:normAutofit/>
          </a:bodyPr>
          <a:lstStyle/>
          <a:p>
            <a:pPr lvl="0"/>
            <a:r>
              <a:rPr lang="en-US" noProof="0" smtClean="0"/>
              <a:t>Click icon to add picture</a:t>
            </a:r>
            <a:endParaRPr lang="en-US" noProof="0" dirty="0" smtClean="0"/>
          </a:p>
        </p:txBody>
      </p:sp>
      <p:sp>
        <p:nvSpPr>
          <p:cNvPr id="30" name="Picture Placeholder 12"/>
          <p:cNvSpPr>
            <a:spLocks noGrp="1"/>
          </p:cNvSpPr>
          <p:nvPr>
            <p:ph type="pic" sz="quarter" idx="15"/>
          </p:nvPr>
        </p:nvSpPr>
        <p:spPr>
          <a:xfrm>
            <a:off x="378884" y="4495037"/>
            <a:ext cx="4148667" cy="2071687"/>
          </a:xfrm>
        </p:spPr>
        <p:txBody>
          <a:bodyPr>
            <a:normAutofit/>
          </a:bodyPr>
          <a:lstStyle/>
          <a:p>
            <a:pPr lvl="0"/>
            <a:r>
              <a:rPr lang="en-US" noProof="0" smtClean="0"/>
              <a:t>Click icon to add picture</a:t>
            </a:r>
            <a:endParaRPr lang="en-US" noProof="0" dirty="0" smtClean="0"/>
          </a:p>
        </p:txBody>
      </p:sp>
    </p:spTree>
    <p:extLst>
      <p:ext uri="{BB962C8B-B14F-4D97-AF65-F5344CB8AC3E}">
        <p14:creationId xmlns:p14="http://schemas.microsoft.com/office/powerpoint/2010/main" val="73616870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 column w/number">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54864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10" name="Picture Placeholder 7"/>
          <p:cNvSpPr>
            <a:spLocks noGrp="1"/>
          </p:cNvSpPr>
          <p:nvPr>
            <p:ph type="pic" sz="quarter" idx="10"/>
          </p:nvPr>
        </p:nvSpPr>
        <p:spPr>
          <a:xfrm>
            <a:off x="6400800" y="1371600"/>
            <a:ext cx="5181600" cy="4343400"/>
          </a:xfrm>
        </p:spPr>
        <p:txBody>
          <a:bodyPr>
            <a:normAutofit/>
          </a:bodyPr>
          <a:lstStyle/>
          <a:p>
            <a:pPr lvl="0"/>
            <a:r>
              <a:rPr lang="en-US" noProof="0" smtClean="0"/>
              <a:t>Click icon to add picture</a:t>
            </a:r>
            <a:endParaRPr lang="en-US" noProof="0"/>
          </a:p>
        </p:txBody>
      </p:sp>
      <p:sp>
        <p:nvSpPr>
          <p:cNvPr id="6" name="Date Placeholder 5"/>
          <p:cNvSpPr>
            <a:spLocks noGrp="1"/>
          </p:cNvSpPr>
          <p:nvPr>
            <p:ph type="dt" sz="half" idx="11"/>
          </p:nvPr>
        </p:nvSpPr>
        <p:spPr/>
        <p:txBody>
          <a:bodyPr/>
          <a:lstStyle>
            <a:lvl1pPr>
              <a:defRPr/>
            </a:lvl1pPr>
          </a:lstStyle>
          <a:p>
            <a:pPr>
              <a:defRPr/>
            </a:pPr>
            <a:fld id="{435172A4-5616-4936-BF01-5FC24026BA39}" type="datetime4">
              <a:rPr lang="en-US" altLang="en-US"/>
              <a:pPr>
                <a:defRPr/>
              </a:pPr>
              <a:t>September 30, 2017</a:t>
            </a:fld>
            <a:endParaRPr lang="en-US" altLang="en-US"/>
          </a:p>
        </p:txBody>
      </p:sp>
      <p:sp>
        <p:nvSpPr>
          <p:cNvPr id="7" name="Slide Number Placeholder 6"/>
          <p:cNvSpPr>
            <a:spLocks noGrp="1"/>
          </p:cNvSpPr>
          <p:nvPr>
            <p:ph type="sldNum" sz="quarter" idx="12"/>
          </p:nvPr>
        </p:nvSpPr>
        <p:spPr/>
        <p:txBody>
          <a:bodyPr/>
          <a:lstStyle>
            <a:lvl1pPr>
              <a:defRPr/>
            </a:lvl1pPr>
          </a:lstStyle>
          <a:p>
            <a:pPr>
              <a:defRPr/>
            </a:pPr>
            <a:fld id="{AC76C7F3-8BA9-4D04-BE52-2829CA6DCD77}" type="slidenum">
              <a:rPr lang="en-US" altLang="en-US"/>
              <a:pPr>
                <a:defRPr/>
              </a:pPr>
              <a:t>‹#›</a:t>
            </a:fld>
            <a:endParaRPr lang="en-US" altLang="en-US"/>
          </a:p>
        </p:txBody>
      </p:sp>
      <p:sp>
        <p:nvSpPr>
          <p:cNvPr id="9" name="Footer Placeholder 10"/>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223531304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 column no bullets and thumbnail">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7315200"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9"/>
          <p:cNvSpPr>
            <a:spLocks noGrp="1"/>
          </p:cNvSpPr>
          <p:nvPr>
            <p:ph type="pic" sz="quarter" idx="10"/>
          </p:nvPr>
        </p:nvSpPr>
        <p:spPr>
          <a:xfrm>
            <a:off x="8229600" y="1371600"/>
            <a:ext cx="3352800" cy="2057400"/>
          </a:xfrm>
        </p:spPr>
        <p:txBody>
          <a:bodyPr>
            <a:normAutofit/>
          </a:bodyPr>
          <a:lstStyle/>
          <a:p>
            <a:pPr lvl="0"/>
            <a:r>
              <a:rPr lang="en-US" noProof="0" smtClean="0"/>
              <a:t>Click icon to add picture</a:t>
            </a:r>
            <a:endParaRPr lang="en-US" noProof="0"/>
          </a:p>
        </p:txBody>
      </p:sp>
      <p:sp>
        <p:nvSpPr>
          <p:cNvPr id="10" name="Picture Placeholder 9"/>
          <p:cNvSpPr>
            <a:spLocks noGrp="1"/>
          </p:cNvSpPr>
          <p:nvPr>
            <p:ph type="pic" sz="quarter" idx="11"/>
          </p:nvPr>
        </p:nvSpPr>
        <p:spPr>
          <a:xfrm>
            <a:off x="8229600" y="3657600"/>
            <a:ext cx="3352800" cy="2057400"/>
          </a:xfrm>
        </p:spPr>
        <p:txBody>
          <a:bodyPr>
            <a:normAutofit/>
          </a:bodyPr>
          <a:lstStyle/>
          <a:p>
            <a:pPr lvl="0"/>
            <a:r>
              <a:rPr lang="en-US" noProof="0" smtClean="0"/>
              <a:t>Click icon to add picture</a:t>
            </a:r>
            <a:endParaRPr lang="en-US" noProof="0"/>
          </a:p>
        </p:txBody>
      </p:sp>
      <p:sp>
        <p:nvSpPr>
          <p:cNvPr id="6" name="Date Placeholder 6"/>
          <p:cNvSpPr>
            <a:spLocks noGrp="1"/>
          </p:cNvSpPr>
          <p:nvPr>
            <p:ph type="dt" sz="half" idx="12"/>
          </p:nvPr>
        </p:nvSpPr>
        <p:spPr/>
        <p:txBody>
          <a:bodyPr/>
          <a:lstStyle>
            <a:lvl1pPr>
              <a:defRPr/>
            </a:lvl1pPr>
          </a:lstStyle>
          <a:p>
            <a:pPr>
              <a:defRPr/>
            </a:pPr>
            <a:fld id="{488EE162-0366-4510-BA8E-D536E892A121}" type="datetime4">
              <a:rPr lang="en-US" altLang="en-US"/>
              <a:pPr>
                <a:defRPr/>
              </a:pPr>
              <a:t>September 30, 2017</a:t>
            </a:fld>
            <a:endParaRPr lang="en-US" altLang="en-US"/>
          </a:p>
        </p:txBody>
      </p:sp>
      <p:sp>
        <p:nvSpPr>
          <p:cNvPr id="7" name="Slide Number Placeholder 11"/>
          <p:cNvSpPr>
            <a:spLocks noGrp="1"/>
          </p:cNvSpPr>
          <p:nvPr>
            <p:ph type="sldNum" sz="quarter" idx="13"/>
          </p:nvPr>
        </p:nvSpPr>
        <p:spPr/>
        <p:txBody>
          <a:bodyPr/>
          <a:lstStyle>
            <a:lvl1pPr>
              <a:defRPr/>
            </a:lvl1pPr>
          </a:lstStyle>
          <a:p>
            <a:pPr>
              <a:defRPr/>
            </a:pPr>
            <a:fld id="{E2750B7B-B0EF-43F0-94AA-03BBC403C459}" type="slidenum">
              <a:rPr lang="en-US" altLang="en-US"/>
              <a:pPr>
                <a:defRPr/>
              </a:pPr>
              <a:t>‹#›</a:t>
            </a:fld>
            <a:endParaRPr lang="en-US" altLang="en-US"/>
          </a:p>
        </p:txBody>
      </p:sp>
      <p:sp>
        <p:nvSpPr>
          <p:cNvPr id="11" name="Footer Placeholder 12"/>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val="64083367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 column w/number and thumbnail">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73152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9"/>
          <p:cNvSpPr>
            <a:spLocks noGrp="1"/>
          </p:cNvSpPr>
          <p:nvPr>
            <p:ph type="pic" sz="quarter" idx="10"/>
          </p:nvPr>
        </p:nvSpPr>
        <p:spPr>
          <a:xfrm>
            <a:off x="8229600" y="1371600"/>
            <a:ext cx="3352800" cy="2057400"/>
          </a:xfrm>
        </p:spPr>
        <p:txBody>
          <a:bodyPr>
            <a:normAutofit/>
          </a:bodyPr>
          <a:lstStyle/>
          <a:p>
            <a:pPr lvl="0"/>
            <a:r>
              <a:rPr lang="en-US" noProof="0" smtClean="0"/>
              <a:t>Click icon to add picture</a:t>
            </a:r>
            <a:endParaRPr lang="en-US" noProof="0"/>
          </a:p>
        </p:txBody>
      </p:sp>
      <p:sp>
        <p:nvSpPr>
          <p:cNvPr id="10" name="Picture Placeholder 9"/>
          <p:cNvSpPr>
            <a:spLocks noGrp="1"/>
          </p:cNvSpPr>
          <p:nvPr>
            <p:ph type="pic" sz="quarter" idx="11"/>
          </p:nvPr>
        </p:nvSpPr>
        <p:spPr>
          <a:xfrm>
            <a:off x="8229600" y="3657600"/>
            <a:ext cx="3352800" cy="2057400"/>
          </a:xfrm>
        </p:spPr>
        <p:txBody>
          <a:bodyPr>
            <a:normAutofit/>
          </a:bodyPr>
          <a:lstStyle/>
          <a:p>
            <a:pPr lvl="0"/>
            <a:r>
              <a:rPr lang="en-US" noProof="0" smtClean="0"/>
              <a:t>Click icon to add picture</a:t>
            </a:r>
            <a:endParaRPr lang="en-US" noProof="0"/>
          </a:p>
        </p:txBody>
      </p:sp>
      <p:sp>
        <p:nvSpPr>
          <p:cNvPr id="6" name="Date Placeholder 6"/>
          <p:cNvSpPr>
            <a:spLocks noGrp="1"/>
          </p:cNvSpPr>
          <p:nvPr>
            <p:ph type="dt" sz="half" idx="12"/>
          </p:nvPr>
        </p:nvSpPr>
        <p:spPr/>
        <p:txBody>
          <a:bodyPr/>
          <a:lstStyle>
            <a:lvl1pPr>
              <a:defRPr/>
            </a:lvl1pPr>
          </a:lstStyle>
          <a:p>
            <a:pPr>
              <a:defRPr/>
            </a:pPr>
            <a:fld id="{605C5AEB-E039-4F24-9EEC-97BADDE6F4BA}" type="datetime4">
              <a:rPr lang="en-US" altLang="en-US"/>
              <a:pPr>
                <a:defRPr/>
              </a:pPr>
              <a:t>September 30, 2017</a:t>
            </a:fld>
            <a:endParaRPr lang="en-US" altLang="en-US"/>
          </a:p>
        </p:txBody>
      </p:sp>
      <p:sp>
        <p:nvSpPr>
          <p:cNvPr id="7" name="Slide Number Placeholder 11"/>
          <p:cNvSpPr>
            <a:spLocks noGrp="1"/>
          </p:cNvSpPr>
          <p:nvPr>
            <p:ph type="sldNum" sz="quarter" idx="13"/>
          </p:nvPr>
        </p:nvSpPr>
        <p:spPr/>
        <p:txBody>
          <a:bodyPr/>
          <a:lstStyle>
            <a:lvl1pPr>
              <a:defRPr/>
            </a:lvl1pPr>
          </a:lstStyle>
          <a:p>
            <a:pPr>
              <a:defRPr/>
            </a:pPr>
            <a:fld id="{21536AF0-D832-402A-88D0-400C464DE3B5}" type="slidenum">
              <a:rPr lang="en-US" altLang="en-US"/>
              <a:pPr>
                <a:defRPr/>
              </a:pPr>
              <a:t>‹#›</a:t>
            </a:fld>
            <a:endParaRPr lang="en-US" altLang="en-US"/>
          </a:p>
        </p:txBody>
      </p:sp>
      <p:sp>
        <p:nvSpPr>
          <p:cNvPr id="11" name="Footer Placeholder 12"/>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val="392000640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 column w/bullets">
    <p:spTree>
      <p:nvGrpSpPr>
        <p:cNvPr id="1" name=""/>
        <p:cNvGrpSpPr/>
        <p:nvPr/>
      </p:nvGrpSpPr>
      <p:grpSpPr>
        <a:xfrm>
          <a:off x="0" y="0"/>
          <a:ext cx="0" cy="0"/>
          <a:chOff x="0" y="0"/>
          <a:chExt cx="0" cy="0"/>
        </a:xfrm>
      </p:grpSpPr>
      <p:sp>
        <p:nvSpPr>
          <p:cNvPr id="6" name="Content Placeholder 2"/>
          <p:cNvSpPr>
            <a:spLocks noGrp="1"/>
          </p:cNvSpPr>
          <p:nvPr>
            <p:ph idx="1"/>
          </p:nvPr>
        </p:nvSpPr>
        <p:spPr>
          <a:xfrm>
            <a:off x="609600" y="1371600"/>
            <a:ext cx="5340096"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1143000" indent="-228600">
              <a:buFont typeface="Arial"/>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2"/>
          <p:cNvSpPr>
            <a:spLocks noGrp="1"/>
          </p:cNvSpPr>
          <p:nvPr>
            <p:ph idx="10"/>
          </p:nvPr>
        </p:nvSpPr>
        <p:spPr>
          <a:xfrm>
            <a:off x="6254496" y="1371600"/>
            <a:ext cx="5340096"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1143000" indent="-228600">
              <a:buFont typeface="Arial"/>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7" name="Date Placeholder 6"/>
          <p:cNvSpPr>
            <a:spLocks noGrp="1"/>
          </p:cNvSpPr>
          <p:nvPr>
            <p:ph type="dt" sz="half" idx="11"/>
          </p:nvPr>
        </p:nvSpPr>
        <p:spPr/>
        <p:txBody>
          <a:bodyPr/>
          <a:lstStyle>
            <a:lvl1pPr>
              <a:defRPr/>
            </a:lvl1pPr>
          </a:lstStyle>
          <a:p>
            <a:pPr>
              <a:defRPr/>
            </a:pPr>
            <a:fld id="{D42A70D3-7765-422D-BE1A-1BAFE754A774}" type="datetime4">
              <a:rPr lang="en-US" altLang="en-US"/>
              <a:pPr>
                <a:defRPr/>
              </a:pPr>
              <a:t>September 30, 2017</a:t>
            </a:fld>
            <a:endParaRPr lang="en-US" altLang="en-US"/>
          </a:p>
        </p:txBody>
      </p:sp>
      <p:sp>
        <p:nvSpPr>
          <p:cNvPr id="8" name="Slide Number Placeholder 7"/>
          <p:cNvSpPr>
            <a:spLocks noGrp="1"/>
          </p:cNvSpPr>
          <p:nvPr>
            <p:ph type="sldNum" sz="quarter" idx="12"/>
          </p:nvPr>
        </p:nvSpPr>
        <p:spPr/>
        <p:txBody>
          <a:bodyPr/>
          <a:lstStyle>
            <a:lvl1pPr>
              <a:defRPr/>
            </a:lvl1pPr>
          </a:lstStyle>
          <a:p>
            <a:pPr>
              <a:defRPr/>
            </a:pPr>
            <a:fld id="{6E07B2F6-BFFF-46E7-B2D7-3602D923DDE9}" type="slidenum">
              <a:rPr lang="en-US" altLang="en-US"/>
              <a:pPr>
                <a:defRPr/>
              </a:pPr>
              <a:t>‹#›</a:t>
            </a:fld>
            <a:endParaRPr lang="en-US" altLang="en-US"/>
          </a:p>
        </p:txBody>
      </p:sp>
      <p:sp>
        <p:nvSpPr>
          <p:cNvPr id="9" name="Footer Placeholder 8"/>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16356357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 column no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5340096"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idx="10"/>
          </p:nvPr>
        </p:nvSpPr>
        <p:spPr>
          <a:xfrm>
            <a:off x="6254496" y="1371600"/>
            <a:ext cx="5340096"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Date Placeholder 5"/>
          <p:cNvSpPr>
            <a:spLocks noGrp="1"/>
          </p:cNvSpPr>
          <p:nvPr>
            <p:ph type="dt" sz="half" idx="11"/>
          </p:nvPr>
        </p:nvSpPr>
        <p:spPr/>
        <p:txBody>
          <a:bodyPr/>
          <a:lstStyle>
            <a:lvl1pPr>
              <a:defRPr/>
            </a:lvl1pPr>
          </a:lstStyle>
          <a:p>
            <a:pPr>
              <a:defRPr/>
            </a:pPr>
            <a:fld id="{D5E267A8-B9CD-4583-9574-3FB06E199725}" type="datetime4">
              <a:rPr lang="en-US" altLang="en-US"/>
              <a:pPr>
                <a:defRPr/>
              </a:pPr>
              <a:t>September 30, 2017</a:t>
            </a:fld>
            <a:endParaRPr lang="en-US" altLang="en-US"/>
          </a:p>
        </p:txBody>
      </p:sp>
      <p:sp>
        <p:nvSpPr>
          <p:cNvPr id="6" name="Slide Number Placeholder 6"/>
          <p:cNvSpPr>
            <a:spLocks noGrp="1"/>
          </p:cNvSpPr>
          <p:nvPr>
            <p:ph type="sldNum" sz="quarter" idx="12"/>
          </p:nvPr>
        </p:nvSpPr>
        <p:spPr/>
        <p:txBody>
          <a:bodyPr/>
          <a:lstStyle>
            <a:lvl1pPr>
              <a:defRPr/>
            </a:lvl1pPr>
          </a:lstStyle>
          <a:p>
            <a:pPr>
              <a:defRPr/>
            </a:pPr>
            <a:fld id="{66D0DB0B-0FE5-4956-89DD-90B8D9B4FAD5}" type="slidenum">
              <a:rPr lang="en-US" altLang="en-US"/>
              <a:pPr>
                <a:defRPr/>
              </a:pPr>
              <a:t>‹#›</a:t>
            </a:fld>
            <a:endParaRPr lang="en-US" altLang="en-US"/>
          </a:p>
        </p:txBody>
      </p:sp>
      <p:sp>
        <p:nvSpPr>
          <p:cNvPr id="7" name="Footer Placeholder 9"/>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341335835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 column w/number">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5340096"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0"/>
          </p:nvPr>
        </p:nvSpPr>
        <p:spPr>
          <a:xfrm>
            <a:off x="6254496" y="1371600"/>
            <a:ext cx="5340096"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8" name="Date Placeholder 8"/>
          <p:cNvSpPr>
            <a:spLocks noGrp="1"/>
          </p:cNvSpPr>
          <p:nvPr>
            <p:ph type="dt" sz="half" idx="11"/>
          </p:nvPr>
        </p:nvSpPr>
        <p:spPr/>
        <p:txBody>
          <a:bodyPr/>
          <a:lstStyle>
            <a:lvl1pPr>
              <a:defRPr/>
            </a:lvl1pPr>
          </a:lstStyle>
          <a:p>
            <a:pPr>
              <a:defRPr/>
            </a:pPr>
            <a:fld id="{32707A60-C38B-49A3-8AE3-E18253920C0B}" type="datetime4">
              <a:rPr lang="en-US" altLang="en-US"/>
              <a:pPr>
                <a:defRPr/>
              </a:pPr>
              <a:t>September 30, 2017</a:t>
            </a:fld>
            <a:endParaRPr lang="en-US" altLang="en-US"/>
          </a:p>
        </p:txBody>
      </p:sp>
      <p:sp>
        <p:nvSpPr>
          <p:cNvPr id="9" name="Slide Number Placeholder 9"/>
          <p:cNvSpPr>
            <a:spLocks noGrp="1"/>
          </p:cNvSpPr>
          <p:nvPr>
            <p:ph type="sldNum" sz="quarter" idx="12"/>
          </p:nvPr>
        </p:nvSpPr>
        <p:spPr/>
        <p:txBody>
          <a:bodyPr/>
          <a:lstStyle>
            <a:lvl1pPr>
              <a:defRPr/>
            </a:lvl1pPr>
          </a:lstStyle>
          <a:p>
            <a:pPr>
              <a:defRPr/>
            </a:pPr>
            <a:fld id="{ACF35C92-81C7-4B38-BD31-3E624B47947E}" type="slidenum">
              <a:rPr lang="en-US" altLang="en-US"/>
              <a:pPr>
                <a:defRPr/>
              </a:pPr>
              <a:t>‹#›</a:t>
            </a:fld>
            <a:endParaRPr lang="en-US" altLang="en-US"/>
          </a:p>
        </p:txBody>
      </p:sp>
      <p:sp>
        <p:nvSpPr>
          <p:cNvPr id="10" name="Footer Placeholder 10"/>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301420898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5887B528-8234-4241-A561-25F6B99752D0}" type="datetime4">
              <a:rPr lang="en-US" altLang="en-US"/>
              <a:pPr>
                <a:defRPr/>
              </a:pPr>
              <a:t>September 30, 2017</a:t>
            </a:fld>
            <a:endParaRPr lang="en-US" altLang="en-US"/>
          </a:p>
        </p:txBody>
      </p:sp>
      <p:sp>
        <p:nvSpPr>
          <p:cNvPr id="3" name="Slide Number Placeholder 4"/>
          <p:cNvSpPr>
            <a:spLocks noGrp="1"/>
          </p:cNvSpPr>
          <p:nvPr>
            <p:ph type="sldNum" sz="quarter" idx="11"/>
          </p:nvPr>
        </p:nvSpPr>
        <p:spPr/>
        <p:txBody>
          <a:bodyPr/>
          <a:lstStyle>
            <a:lvl1pPr>
              <a:defRPr/>
            </a:lvl1pPr>
          </a:lstStyle>
          <a:p>
            <a:pPr>
              <a:defRPr/>
            </a:pPr>
            <a:fld id="{C7F152C0-C521-4237-B365-702B48AE96B1}" type="slidenum">
              <a:rPr lang="en-US" altLang="en-US"/>
              <a:pPr>
                <a:defRPr/>
              </a:pPr>
              <a:t>‹#›</a:t>
            </a:fld>
            <a:endParaRPr lang="en-US" altLang="en-US"/>
          </a:p>
        </p:txBody>
      </p:sp>
      <p:sp>
        <p:nvSpPr>
          <p:cNvPr id="4" name="Footer Placeholder 5"/>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57230465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ank Layout No Tag">
    <p:spTree>
      <p:nvGrpSpPr>
        <p:cNvPr id="1" name=""/>
        <p:cNvGrpSpPr/>
        <p:nvPr/>
      </p:nvGrpSpPr>
      <p:grpSpPr>
        <a:xfrm>
          <a:off x="0" y="0"/>
          <a:ext cx="0" cy="0"/>
          <a:chOff x="0" y="0"/>
          <a:chExt cx="0" cy="0"/>
        </a:xfrm>
      </p:grpSpPr>
      <p:sp>
        <p:nvSpPr>
          <p:cNvPr id="2" name="Footer Placeholder 2"/>
          <p:cNvSpPr>
            <a:spLocks noGrp="1"/>
          </p:cNvSpPr>
          <p:nvPr>
            <p:ph type="ftr" sz="quarter" idx="10"/>
          </p:nvPr>
        </p:nvSpPr>
        <p:spPr/>
        <p:txBody>
          <a:bodyPr/>
          <a:lstStyle>
            <a:lvl1pPr>
              <a:defRPr/>
            </a:lvl1pPr>
          </a:lstStyle>
          <a:p>
            <a:pPr>
              <a:defRPr/>
            </a:pPr>
            <a:endParaRPr lang="en-US"/>
          </a:p>
        </p:txBody>
      </p:sp>
      <p:sp>
        <p:nvSpPr>
          <p:cNvPr id="3" name="Date Placeholder 3"/>
          <p:cNvSpPr>
            <a:spLocks noGrp="1"/>
          </p:cNvSpPr>
          <p:nvPr>
            <p:ph type="dt" sz="half" idx="11"/>
          </p:nvPr>
        </p:nvSpPr>
        <p:spPr/>
        <p:txBody>
          <a:bodyPr/>
          <a:lstStyle>
            <a:lvl1pPr>
              <a:defRPr/>
            </a:lvl1pPr>
          </a:lstStyle>
          <a:p>
            <a:pPr>
              <a:defRPr/>
            </a:pPr>
            <a:fld id="{123A9A27-3375-4D82-8A8E-9AA3E9AE9121}" type="datetime4">
              <a:rPr lang="en-US" altLang="en-US"/>
              <a:pPr>
                <a:defRPr/>
              </a:pPr>
              <a:t>September 30, 2017</a:t>
            </a:fld>
            <a:endParaRPr lang="en-US" altLang="en-US"/>
          </a:p>
        </p:txBody>
      </p:sp>
      <p:sp>
        <p:nvSpPr>
          <p:cNvPr id="4" name="Slide Number Placeholder 4"/>
          <p:cNvSpPr>
            <a:spLocks noGrp="1"/>
          </p:cNvSpPr>
          <p:nvPr>
            <p:ph type="sldNum" sz="quarter" idx="12"/>
          </p:nvPr>
        </p:nvSpPr>
        <p:spPr/>
        <p:txBody>
          <a:bodyPr/>
          <a:lstStyle>
            <a:lvl1pPr>
              <a:defRPr/>
            </a:lvl1pPr>
          </a:lstStyle>
          <a:p>
            <a:pPr>
              <a:defRPr/>
            </a:pPr>
            <a:fld id="{613E5CFF-0D6F-4542-8EF5-141E8F5DCCA4}" type="slidenum">
              <a:rPr lang="en-US" altLang="en-US"/>
              <a:pPr>
                <a:defRPr/>
              </a:pPr>
              <a:t>‹#›</a:t>
            </a:fld>
            <a:endParaRPr lang="en-US" altLang="en-US"/>
          </a:p>
        </p:txBody>
      </p:sp>
    </p:spTree>
    <p:extLst>
      <p:ext uri="{BB962C8B-B14F-4D97-AF65-F5344CB8AC3E}">
        <p14:creationId xmlns:p14="http://schemas.microsoft.com/office/powerpoint/2010/main" val="165680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Full width w/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Content Placeholder 2"/>
          <p:cNvSpPr>
            <a:spLocks noGrp="1"/>
          </p:cNvSpPr>
          <p:nvPr>
            <p:ph idx="1"/>
          </p:nvPr>
        </p:nvSpPr>
        <p:spPr>
          <a:xfrm>
            <a:off x="609600" y="1371600"/>
            <a:ext cx="109728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defRPr/>
            </a:lvl4pPr>
            <a:lvl5pPr marL="114300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6"/>
          <p:cNvSpPr>
            <a:spLocks noGrp="1"/>
          </p:cNvSpPr>
          <p:nvPr>
            <p:ph type="dt" sz="half" idx="10"/>
          </p:nvPr>
        </p:nvSpPr>
        <p:spPr/>
        <p:txBody>
          <a:bodyPr/>
          <a:lstStyle>
            <a:lvl1pPr>
              <a:defRPr/>
            </a:lvl1pPr>
          </a:lstStyle>
          <a:p>
            <a:pPr>
              <a:defRPr/>
            </a:pPr>
            <a:fld id="{2B972B8C-8E19-436C-BF3C-FCD14218F216}" type="datetime4">
              <a:rPr lang="en-US" altLang="en-US"/>
              <a:pPr>
                <a:defRPr/>
              </a:pPr>
              <a:t>September 30, 2017</a:t>
            </a:fld>
            <a:endParaRPr lang="en-US" altLang="en-US"/>
          </a:p>
        </p:txBody>
      </p:sp>
      <p:sp>
        <p:nvSpPr>
          <p:cNvPr id="6" name="Slide Number Placeholder 7"/>
          <p:cNvSpPr>
            <a:spLocks noGrp="1"/>
          </p:cNvSpPr>
          <p:nvPr>
            <p:ph type="sldNum" sz="quarter" idx="11"/>
          </p:nvPr>
        </p:nvSpPr>
        <p:spPr/>
        <p:txBody>
          <a:bodyPr/>
          <a:lstStyle>
            <a:lvl1pPr>
              <a:defRPr/>
            </a:lvl1pPr>
          </a:lstStyle>
          <a:p>
            <a:pPr>
              <a:defRPr/>
            </a:pPr>
            <a:fld id="{41EB0F87-3892-47EE-93AC-EF5F8D807D1B}" type="slidenum">
              <a:rPr lang="en-US" altLang="en-US"/>
              <a:pPr>
                <a:defRPr/>
              </a:pPr>
              <a:t>‹#›</a:t>
            </a:fld>
            <a:endParaRPr lang="en-US" altLang="en-US"/>
          </a:p>
        </p:txBody>
      </p:sp>
      <p:sp>
        <p:nvSpPr>
          <p:cNvPr id="7" name="Footer Placeholder 8"/>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336209508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 column w/bullets">
    <p:spTree>
      <p:nvGrpSpPr>
        <p:cNvPr id="1" name=""/>
        <p:cNvGrpSpPr/>
        <p:nvPr/>
      </p:nvGrpSpPr>
      <p:grpSpPr>
        <a:xfrm>
          <a:off x="0" y="0"/>
          <a:ext cx="0" cy="0"/>
          <a:chOff x="0" y="0"/>
          <a:chExt cx="0" cy="0"/>
        </a:xfrm>
      </p:grpSpPr>
      <p:sp>
        <p:nvSpPr>
          <p:cNvPr id="6" name="Content Placeholder 2"/>
          <p:cNvSpPr>
            <a:spLocks noGrp="1"/>
          </p:cNvSpPr>
          <p:nvPr>
            <p:ph idx="1"/>
          </p:nvPr>
        </p:nvSpPr>
        <p:spPr>
          <a:xfrm>
            <a:off x="609600" y="1371600"/>
            <a:ext cx="54864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914400" indent="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7"/>
          <p:cNvSpPr>
            <a:spLocks noGrp="1"/>
          </p:cNvSpPr>
          <p:nvPr>
            <p:ph type="pic" sz="quarter" idx="10"/>
          </p:nvPr>
        </p:nvSpPr>
        <p:spPr>
          <a:xfrm>
            <a:off x="6400800" y="1371600"/>
            <a:ext cx="5181600" cy="4343400"/>
          </a:xfrm>
        </p:spPr>
        <p:txBody>
          <a:bodyPr>
            <a:normAutofit/>
          </a:bodyPr>
          <a:lstStyle/>
          <a:p>
            <a:pPr lvl="0"/>
            <a:r>
              <a:rPr lang="en-US" noProof="0" smtClean="0"/>
              <a:t>Click icon to add picture</a:t>
            </a:r>
            <a:endParaRPr lang="en-US" noProof="0"/>
          </a:p>
        </p:txBody>
      </p:sp>
      <p:sp>
        <p:nvSpPr>
          <p:cNvPr id="7"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Date Placeholder 9"/>
          <p:cNvSpPr>
            <a:spLocks noGrp="1"/>
          </p:cNvSpPr>
          <p:nvPr>
            <p:ph type="dt" sz="half" idx="11"/>
          </p:nvPr>
        </p:nvSpPr>
        <p:spPr/>
        <p:txBody>
          <a:bodyPr/>
          <a:lstStyle>
            <a:lvl1pPr>
              <a:defRPr/>
            </a:lvl1pPr>
          </a:lstStyle>
          <a:p>
            <a:pPr>
              <a:defRPr/>
            </a:pPr>
            <a:fld id="{E934888F-702D-4239-8068-3D1E4930F000}" type="datetime4">
              <a:rPr lang="en-US" altLang="en-US"/>
              <a:pPr>
                <a:defRPr/>
              </a:pPr>
              <a:t>September 30, 2017</a:t>
            </a:fld>
            <a:endParaRPr lang="en-US" altLang="en-US"/>
          </a:p>
        </p:txBody>
      </p:sp>
      <p:sp>
        <p:nvSpPr>
          <p:cNvPr id="9" name="Slide Number Placeholder 10"/>
          <p:cNvSpPr>
            <a:spLocks noGrp="1"/>
          </p:cNvSpPr>
          <p:nvPr>
            <p:ph type="sldNum" sz="quarter" idx="12"/>
          </p:nvPr>
        </p:nvSpPr>
        <p:spPr/>
        <p:txBody>
          <a:bodyPr/>
          <a:lstStyle>
            <a:lvl1pPr>
              <a:defRPr/>
            </a:lvl1pPr>
          </a:lstStyle>
          <a:p>
            <a:pPr>
              <a:defRPr/>
            </a:pPr>
            <a:fld id="{D89029CC-0A83-4A3D-BC15-7A9F9A1B30C3}" type="slidenum">
              <a:rPr lang="en-US" altLang="en-US"/>
              <a:pPr>
                <a:defRPr/>
              </a:pPr>
              <a:t>‹#›</a:t>
            </a:fld>
            <a:endParaRPr lang="en-US" altLang="en-US"/>
          </a:p>
        </p:txBody>
      </p:sp>
      <p:sp>
        <p:nvSpPr>
          <p:cNvPr id="10" name="Footer Placeholder 11"/>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391061291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 column w/bullets and thumbnail">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6" name="Content Placeholder 2"/>
          <p:cNvSpPr>
            <a:spLocks noGrp="1"/>
          </p:cNvSpPr>
          <p:nvPr>
            <p:ph idx="1"/>
          </p:nvPr>
        </p:nvSpPr>
        <p:spPr>
          <a:xfrm>
            <a:off x="609600" y="1371600"/>
            <a:ext cx="73152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914400" indent="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Picture Placeholder 9"/>
          <p:cNvSpPr>
            <a:spLocks noGrp="1"/>
          </p:cNvSpPr>
          <p:nvPr>
            <p:ph type="pic" sz="quarter" idx="10"/>
          </p:nvPr>
        </p:nvSpPr>
        <p:spPr>
          <a:xfrm>
            <a:off x="8229600" y="1371600"/>
            <a:ext cx="3352800" cy="2057400"/>
          </a:xfrm>
        </p:spPr>
        <p:txBody>
          <a:bodyPr>
            <a:normAutofit/>
          </a:bodyPr>
          <a:lstStyle/>
          <a:p>
            <a:pPr lvl="0"/>
            <a:r>
              <a:rPr lang="en-US" noProof="0" smtClean="0"/>
              <a:t>Click icon to add picture</a:t>
            </a:r>
            <a:endParaRPr lang="en-US" noProof="0"/>
          </a:p>
        </p:txBody>
      </p:sp>
      <p:sp>
        <p:nvSpPr>
          <p:cNvPr id="11" name="Picture Placeholder 9"/>
          <p:cNvSpPr>
            <a:spLocks noGrp="1"/>
          </p:cNvSpPr>
          <p:nvPr>
            <p:ph type="pic" sz="quarter" idx="11"/>
          </p:nvPr>
        </p:nvSpPr>
        <p:spPr>
          <a:xfrm>
            <a:off x="8229600" y="3657600"/>
            <a:ext cx="3352800" cy="2057400"/>
          </a:xfrm>
        </p:spPr>
        <p:txBody>
          <a:bodyPr>
            <a:normAutofit/>
          </a:bodyPr>
          <a:lstStyle/>
          <a:p>
            <a:pPr lvl="0"/>
            <a:r>
              <a:rPr lang="en-US" noProof="0" smtClean="0"/>
              <a:t>Click icon to add picture</a:t>
            </a:r>
            <a:endParaRPr lang="en-US" noProof="0"/>
          </a:p>
        </p:txBody>
      </p:sp>
      <p:sp>
        <p:nvSpPr>
          <p:cNvPr id="7" name="Date Placeholder 7"/>
          <p:cNvSpPr>
            <a:spLocks noGrp="1"/>
          </p:cNvSpPr>
          <p:nvPr>
            <p:ph type="dt" sz="half" idx="12"/>
          </p:nvPr>
        </p:nvSpPr>
        <p:spPr/>
        <p:txBody>
          <a:bodyPr/>
          <a:lstStyle>
            <a:lvl1pPr>
              <a:defRPr/>
            </a:lvl1pPr>
          </a:lstStyle>
          <a:p>
            <a:pPr>
              <a:defRPr/>
            </a:pPr>
            <a:fld id="{0F56479B-2BC0-4626-91C0-FE6BBCCAC509}" type="datetime4">
              <a:rPr lang="en-US" altLang="en-US"/>
              <a:pPr>
                <a:defRPr/>
              </a:pPr>
              <a:t>September 30, 2017</a:t>
            </a:fld>
            <a:endParaRPr lang="en-US" altLang="en-US"/>
          </a:p>
        </p:txBody>
      </p:sp>
      <p:sp>
        <p:nvSpPr>
          <p:cNvPr id="8" name="Slide Number Placeholder 8"/>
          <p:cNvSpPr>
            <a:spLocks noGrp="1"/>
          </p:cNvSpPr>
          <p:nvPr>
            <p:ph type="sldNum" sz="quarter" idx="13"/>
          </p:nvPr>
        </p:nvSpPr>
        <p:spPr/>
        <p:txBody>
          <a:bodyPr/>
          <a:lstStyle>
            <a:lvl1pPr>
              <a:defRPr/>
            </a:lvl1pPr>
          </a:lstStyle>
          <a:p>
            <a:pPr>
              <a:defRPr/>
            </a:pPr>
            <a:fld id="{243FCDAD-A820-4EFD-992D-C0BC80B349BB}" type="slidenum">
              <a:rPr lang="en-US" altLang="en-US"/>
              <a:pPr>
                <a:defRPr/>
              </a:pPr>
              <a:t>‹#›</a:t>
            </a:fld>
            <a:endParaRPr lang="en-US" altLang="en-US"/>
          </a:p>
        </p:txBody>
      </p:sp>
      <p:sp>
        <p:nvSpPr>
          <p:cNvPr id="9" name="Footer Placeholder 11"/>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val="25680417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Full width picture">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6"/>
          <p:cNvSpPr>
            <a:spLocks noGrp="1"/>
          </p:cNvSpPr>
          <p:nvPr>
            <p:ph type="pic" sz="quarter" idx="10"/>
          </p:nvPr>
        </p:nvSpPr>
        <p:spPr>
          <a:xfrm>
            <a:off x="609600" y="1371599"/>
            <a:ext cx="10972800" cy="4343400"/>
          </a:xfrm>
        </p:spPr>
        <p:txBody>
          <a:bodyPr>
            <a:normAutofit/>
          </a:bodyPr>
          <a:lstStyle>
            <a:lvl1pPr>
              <a:buNone/>
              <a:defRPr/>
            </a:lvl1pPr>
          </a:lstStyle>
          <a:p>
            <a:pPr lvl="0"/>
            <a:r>
              <a:rPr lang="en-US" noProof="0" smtClean="0"/>
              <a:t>Click icon to add picture</a:t>
            </a:r>
            <a:endParaRPr lang="en-US" noProof="0"/>
          </a:p>
        </p:txBody>
      </p:sp>
      <p:sp>
        <p:nvSpPr>
          <p:cNvPr id="4" name="Date Placeholder 4"/>
          <p:cNvSpPr>
            <a:spLocks noGrp="1"/>
          </p:cNvSpPr>
          <p:nvPr>
            <p:ph type="dt" sz="half" idx="11"/>
          </p:nvPr>
        </p:nvSpPr>
        <p:spPr/>
        <p:txBody>
          <a:bodyPr/>
          <a:lstStyle>
            <a:lvl1pPr>
              <a:defRPr/>
            </a:lvl1pPr>
          </a:lstStyle>
          <a:p>
            <a:pPr>
              <a:defRPr/>
            </a:pPr>
            <a:fld id="{B8F580D3-9DE6-41DD-A4F7-9917A41B13E0}" type="datetime4">
              <a:rPr lang="en-US" altLang="en-US"/>
              <a:pPr>
                <a:defRPr/>
              </a:pPr>
              <a:t>September 30, 2017</a:t>
            </a:fld>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CF0AEB8B-7B4A-410E-8C8B-2CB88432E145}" type="slidenum">
              <a:rPr lang="en-US" altLang="en-US"/>
              <a:pPr>
                <a:defRPr/>
              </a:pPr>
              <a:t>‹#›</a:t>
            </a:fld>
            <a:endParaRPr lang="en-US" altLang="en-US"/>
          </a:p>
        </p:txBody>
      </p:sp>
      <p:sp>
        <p:nvSpPr>
          <p:cNvPr id="6" name="Footer Placeholder 7"/>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187433936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B17517B-D041-4644-8922-F2DE4A9DACB3}" type="datetime4">
              <a:rPr lang="en-US" altLang="en-US"/>
              <a:pPr>
                <a:defRPr/>
              </a:pPr>
              <a:t>September 30, 2017</a:t>
            </a:fld>
            <a:endParaRPr lang="en-US" altLang="en-US"/>
          </a:p>
        </p:txBody>
      </p:sp>
      <p:sp>
        <p:nvSpPr>
          <p:cNvPr id="4" name="Slide Number Placeholder 5"/>
          <p:cNvSpPr>
            <a:spLocks noGrp="1"/>
          </p:cNvSpPr>
          <p:nvPr>
            <p:ph type="sldNum" sz="quarter" idx="11"/>
          </p:nvPr>
        </p:nvSpPr>
        <p:spPr/>
        <p:txBody>
          <a:bodyPr/>
          <a:lstStyle>
            <a:lvl1pPr>
              <a:defRPr/>
            </a:lvl1pPr>
          </a:lstStyle>
          <a:p>
            <a:pPr>
              <a:defRPr/>
            </a:pPr>
            <a:fld id="{FB6CA214-15B2-4058-B7CD-9B6162027EC9}" type="slidenum">
              <a:rPr lang="en-US" altLang="en-US"/>
              <a:pPr>
                <a:defRPr/>
              </a:pPr>
              <a:t>‹#›</a:t>
            </a:fld>
            <a:endParaRPr lang="en-US" altLang="en-US"/>
          </a:p>
        </p:txBody>
      </p:sp>
      <p:sp>
        <p:nvSpPr>
          <p:cNvPr id="5" name="Footer Placeholder 6"/>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64630229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Full width no 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609600" y="1371600"/>
            <a:ext cx="10972800" cy="4343400"/>
          </a:xfrm>
        </p:spPr>
        <p:txBody>
          <a:bodyPr/>
          <a:lstStyle>
            <a:lvl1pPr marL="0" indent="4763">
              <a:buNone/>
              <a:defRPr sz="2400"/>
            </a:lvl1pPr>
            <a:lvl2pPr marL="0" indent="0">
              <a:spcBef>
                <a:spcPts val="900"/>
              </a:spcBef>
              <a:buNone/>
              <a:defRPr sz="2000"/>
            </a:lvl2pPr>
            <a:lvl3pPr marL="0" indent="4763">
              <a:buNone/>
              <a:defRPr/>
            </a:lvl3pPr>
            <a:lvl4pPr marL="3175" indent="-3175">
              <a:buNone/>
              <a:defRPr/>
            </a:lvl4pPr>
            <a:lvl5pPr marL="0" indent="1588" defTabSz="919163">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4"/>
          <p:cNvSpPr>
            <a:spLocks noGrp="1"/>
          </p:cNvSpPr>
          <p:nvPr>
            <p:ph type="dt" sz="half" idx="10"/>
          </p:nvPr>
        </p:nvSpPr>
        <p:spPr/>
        <p:txBody>
          <a:bodyPr/>
          <a:lstStyle>
            <a:lvl1pPr>
              <a:defRPr/>
            </a:lvl1pPr>
          </a:lstStyle>
          <a:p>
            <a:pPr>
              <a:defRPr/>
            </a:pPr>
            <a:fld id="{1291BA0C-0E22-4D34-A8B2-64C7F9123AA3}" type="datetime4">
              <a:rPr lang="en-US" altLang="en-US"/>
              <a:pPr>
                <a:defRPr/>
              </a:pPr>
              <a:t>September 30, 2017</a:t>
            </a:fld>
            <a:endParaRPr lang="en-US" altLang="en-US"/>
          </a:p>
        </p:txBody>
      </p:sp>
      <p:sp>
        <p:nvSpPr>
          <p:cNvPr id="5" name="Slide Number Placeholder 5"/>
          <p:cNvSpPr>
            <a:spLocks noGrp="1"/>
          </p:cNvSpPr>
          <p:nvPr>
            <p:ph type="sldNum" sz="quarter" idx="11"/>
          </p:nvPr>
        </p:nvSpPr>
        <p:spPr/>
        <p:txBody>
          <a:bodyPr/>
          <a:lstStyle>
            <a:lvl1pPr>
              <a:defRPr/>
            </a:lvl1pPr>
          </a:lstStyle>
          <a:p>
            <a:pPr>
              <a:defRPr/>
            </a:pPr>
            <a:fld id="{E39823C7-9A65-42D6-B83D-789BEBD0B423}" type="slidenum">
              <a:rPr lang="en-US" altLang="en-US"/>
              <a:pPr>
                <a:defRPr/>
              </a:pPr>
              <a:t>‹#›</a:t>
            </a:fld>
            <a:endParaRPr lang="en-US" altLang="en-US"/>
          </a:p>
        </p:txBody>
      </p:sp>
      <p:sp>
        <p:nvSpPr>
          <p:cNvPr id="6" name="Footer Placeholder 7"/>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26358721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Full width w/number">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Content Placeholder 2"/>
          <p:cNvSpPr>
            <a:spLocks noGrp="1"/>
          </p:cNvSpPr>
          <p:nvPr>
            <p:ph idx="1"/>
          </p:nvPr>
        </p:nvSpPr>
        <p:spPr>
          <a:xfrm>
            <a:off x="609600" y="1371600"/>
            <a:ext cx="109728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8"/>
          <p:cNvSpPr>
            <a:spLocks noGrp="1"/>
          </p:cNvSpPr>
          <p:nvPr>
            <p:ph type="dt" sz="half" idx="10"/>
          </p:nvPr>
        </p:nvSpPr>
        <p:spPr/>
        <p:txBody>
          <a:bodyPr/>
          <a:lstStyle>
            <a:lvl1pPr>
              <a:defRPr/>
            </a:lvl1pPr>
          </a:lstStyle>
          <a:p>
            <a:pPr>
              <a:defRPr/>
            </a:pPr>
            <a:fld id="{1AF01379-2F4D-4E5D-B507-8B5868FC1D5D}" type="datetime4">
              <a:rPr lang="en-US" altLang="en-US"/>
              <a:pPr>
                <a:defRPr/>
              </a:pPr>
              <a:t>September 30, 2017</a:t>
            </a:fld>
            <a:endParaRPr lang="en-US" altLang="en-US"/>
          </a:p>
        </p:txBody>
      </p:sp>
      <p:sp>
        <p:nvSpPr>
          <p:cNvPr id="6" name="Slide Number Placeholder 9"/>
          <p:cNvSpPr>
            <a:spLocks noGrp="1"/>
          </p:cNvSpPr>
          <p:nvPr>
            <p:ph type="sldNum" sz="quarter" idx="11"/>
          </p:nvPr>
        </p:nvSpPr>
        <p:spPr/>
        <p:txBody>
          <a:bodyPr/>
          <a:lstStyle>
            <a:lvl1pPr>
              <a:defRPr/>
            </a:lvl1pPr>
          </a:lstStyle>
          <a:p>
            <a:pPr>
              <a:defRPr/>
            </a:pPr>
            <a:fld id="{107CD084-5612-4A41-99D7-945B78B2AE18}" type="slidenum">
              <a:rPr lang="en-US" altLang="en-US"/>
              <a:pPr>
                <a:defRPr/>
              </a:pPr>
              <a:t>‹#›</a:t>
            </a:fld>
            <a:endParaRPr lang="en-US" altLang="en-US"/>
          </a:p>
        </p:txBody>
      </p:sp>
      <p:sp>
        <p:nvSpPr>
          <p:cNvPr id="7" name="Footer Placeholder 10"/>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31630038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 column no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5486400"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12" name="Picture Placeholder 7"/>
          <p:cNvSpPr>
            <a:spLocks noGrp="1"/>
          </p:cNvSpPr>
          <p:nvPr>
            <p:ph type="pic" sz="quarter" idx="10"/>
          </p:nvPr>
        </p:nvSpPr>
        <p:spPr>
          <a:xfrm>
            <a:off x="6400800" y="1371600"/>
            <a:ext cx="5181600" cy="4343400"/>
          </a:xfrm>
        </p:spPr>
        <p:txBody>
          <a:bodyPr>
            <a:normAutofit/>
          </a:bodyPr>
          <a:lstStyle/>
          <a:p>
            <a:pPr lvl="0"/>
            <a:r>
              <a:rPr lang="en-US" noProof="0" smtClean="0"/>
              <a:t>Click icon to add picture</a:t>
            </a:r>
            <a:endParaRPr lang="en-US" noProof="0"/>
          </a:p>
        </p:txBody>
      </p:sp>
      <p:sp>
        <p:nvSpPr>
          <p:cNvPr id="5" name="Date Placeholder 5"/>
          <p:cNvSpPr>
            <a:spLocks noGrp="1"/>
          </p:cNvSpPr>
          <p:nvPr>
            <p:ph type="dt" sz="half" idx="11"/>
          </p:nvPr>
        </p:nvSpPr>
        <p:spPr/>
        <p:txBody>
          <a:bodyPr/>
          <a:lstStyle>
            <a:lvl1pPr>
              <a:defRPr/>
            </a:lvl1pPr>
          </a:lstStyle>
          <a:p>
            <a:pPr>
              <a:defRPr/>
            </a:pPr>
            <a:fld id="{46D8D568-8E09-497E-9DCD-71F24DECEFBE}" type="datetime4">
              <a:rPr lang="en-US" altLang="en-US"/>
              <a:pPr>
                <a:defRPr/>
              </a:pPr>
              <a:t>September 30, 2017</a:t>
            </a:fld>
            <a:endParaRPr lang="en-US" altLang="en-US"/>
          </a:p>
        </p:txBody>
      </p:sp>
      <p:sp>
        <p:nvSpPr>
          <p:cNvPr id="6" name="Slide Number Placeholder 6"/>
          <p:cNvSpPr>
            <a:spLocks noGrp="1"/>
          </p:cNvSpPr>
          <p:nvPr>
            <p:ph type="sldNum" sz="quarter" idx="12"/>
          </p:nvPr>
        </p:nvSpPr>
        <p:spPr/>
        <p:txBody>
          <a:bodyPr/>
          <a:lstStyle>
            <a:lvl1pPr>
              <a:defRPr/>
            </a:lvl1pPr>
          </a:lstStyle>
          <a:p>
            <a:pPr>
              <a:defRPr/>
            </a:pPr>
            <a:fld id="{C2440F0E-7FA3-473D-90FB-091AD162427E}" type="slidenum">
              <a:rPr lang="en-US" altLang="en-US"/>
              <a:pPr>
                <a:defRPr/>
              </a:pPr>
              <a:t>‹#›</a:t>
            </a:fld>
            <a:endParaRPr lang="en-US" altLang="en-US"/>
          </a:p>
        </p:txBody>
      </p:sp>
      <p:sp>
        <p:nvSpPr>
          <p:cNvPr id="7" name="Footer Placeholder 7"/>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414319720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6"/>
          <p:cNvSpPr>
            <a:spLocks noChangeArrowheads="1"/>
          </p:cNvSpPr>
          <p:nvPr/>
        </p:nvSpPr>
        <p:spPr bwMode="auto">
          <a:xfrm>
            <a:off x="366713" y="246063"/>
            <a:ext cx="11458575" cy="6362700"/>
          </a:xfrm>
          <a:prstGeom prst="rect">
            <a:avLst/>
          </a:prstGeom>
          <a:solidFill>
            <a:srgbClr val="FDFFFB"/>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a:solidFill>
                <a:srgbClr val="999999"/>
              </a:solidFill>
              <a:latin typeface="Arial" panose="020B0604020202020204" pitchFamily="34" charset="0"/>
            </a:endParaRPr>
          </a:p>
        </p:txBody>
      </p:sp>
      <p:sp>
        <p:nvSpPr>
          <p:cNvPr id="1027" name="Rectangle 2"/>
          <p:cNvSpPr>
            <a:spLocks noGrp="1" noChangeArrowheads="1"/>
          </p:cNvSpPr>
          <p:nvPr>
            <p:ph type="title"/>
          </p:nvPr>
        </p:nvSpPr>
        <p:spPr bwMode="auto">
          <a:xfrm>
            <a:off x="609600" y="503238"/>
            <a:ext cx="1097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609600" y="1371600"/>
            <a:ext cx="10972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Footer Placeholder 10"/>
          <p:cNvSpPr>
            <a:spLocks noGrp="1"/>
          </p:cNvSpPr>
          <p:nvPr>
            <p:ph type="ftr" sz="quarter" idx="3"/>
          </p:nvPr>
        </p:nvSpPr>
        <p:spPr>
          <a:xfrm>
            <a:off x="609600" y="6354763"/>
            <a:ext cx="3860800" cy="182562"/>
          </a:xfrm>
          <a:prstGeom prst="rect">
            <a:avLst/>
          </a:prstGeom>
        </p:spPr>
        <p:txBody>
          <a:bodyPr vert="horz" lIns="91440" tIns="0" rIns="91440" bIns="0" rtlCol="0" anchor="ctr"/>
          <a:lstStyle>
            <a:lvl1pPr algn="l" eaLnBrk="1" fontAlgn="auto" hangingPunct="1">
              <a:spcBef>
                <a:spcPts val="0"/>
              </a:spcBef>
              <a:spcAft>
                <a:spcPts val="0"/>
              </a:spcAft>
              <a:defRPr sz="1100" b="0" i="0">
                <a:solidFill>
                  <a:srgbClr val="717171"/>
                </a:solidFill>
                <a:latin typeface="Calibri"/>
                <a:ea typeface="+mn-ea"/>
                <a:cs typeface="Calibri"/>
              </a:defRPr>
            </a:lvl1pPr>
          </a:lstStyle>
          <a:p>
            <a:pPr>
              <a:defRPr/>
            </a:pPr>
            <a:endParaRPr lang="en-US"/>
          </a:p>
        </p:txBody>
      </p:sp>
      <p:sp>
        <p:nvSpPr>
          <p:cNvPr id="12" name="Date Placeholder 11"/>
          <p:cNvSpPr>
            <a:spLocks noGrp="1"/>
          </p:cNvSpPr>
          <p:nvPr>
            <p:ph type="dt" sz="half" idx="2"/>
          </p:nvPr>
        </p:nvSpPr>
        <p:spPr>
          <a:xfrm>
            <a:off x="609600" y="6172200"/>
            <a:ext cx="2438400" cy="182563"/>
          </a:xfrm>
          <a:prstGeom prst="rect">
            <a:avLst/>
          </a:prstGeom>
        </p:spPr>
        <p:txBody>
          <a:bodyPr vert="horz" wrap="square" lIns="91440" tIns="0" rIns="91440" bIns="0" numCol="1" anchor="ctr" anchorCtr="0" compatLnSpc="1">
            <a:prstTxWarp prst="textNoShape">
              <a:avLst/>
            </a:prstTxWarp>
          </a:bodyPr>
          <a:lstStyle>
            <a:lvl1pPr eaLnBrk="1" hangingPunct="1">
              <a:defRPr sz="1100">
                <a:solidFill>
                  <a:srgbClr val="717171"/>
                </a:solidFill>
                <a:latin typeface="Calibri" panose="020F0502020204030204" pitchFamily="34" charset="0"/>
              </a:defRPr>
            </a:lvl1pPr>
          </a:lstStyle>
          <a:p>
            <a:pPr>
              <a:defRPr/>
            </a:pPr>
            <a:fld id="{A7882534-CCEE-45A3-917E-6649B41F0D67}" type="datetime4">
              <a:rPr lang="en-US" altLang="en-US"/>
              <a:pPr>
                <a:defRPr/>
              </a:pPr>
              <a:t>September 30, 2017</a:t>
            </a:fld>
            <a:endParaRPr lang="en-US" altLang="en-US"/>
          </a:p>
        </p:txBody>
      </p:sp>
      <p:sp>
        <p:nvSpPr>
          <p:cNvPr id="13" name="Slide Number Placeholder 12"/>
          <p:cNvSpPr>
            <a:spLocks noGrp="1"/>
          </p:cNvSpPr>
          <p:nvPr>
            <p:ph type="sldNum" sz="quarter" idx="4"/>
          </p:nvPr>
        </p:nvSpPr>
        <p:spPr>
          <a:xfrm>
            <a:off x="609600" y="5991225"/>
            <a:ext cx="487363" cy="182563"/>
          </a:xfrm>
          <a:prstGeom prst="rect">
            <a:avLst/>
          </a:prstGeom>
        </p:spPr>
        <p:txBody>
          <a:bodyPr vert="horz" wrap="square" lIns="91440" tIns="0" rIns="0" bIns="0" numCol="1" anchor="t" anchorCtr="0" compatLnSpc="1">
            <a:prstTxWarp prst="textNoShape">
              <a:avLst/>
            </a:prstTxWarp>
          </a:bodyPr>
          <a:lstStyle>
            <a:lvl1pPr eaLnBrk="1" hangingPunct="1">
              <a:defRPr sz="1100">
                <a:solidFill>
                  <a:srgbClr val="717171"/>
                </a:solidFill>
                <a:latin typeface="Calibri" panose="020F0502020204030204" pitchFamily="34" charset="0"/>
              </a:defRPr>
            </a:lvl1pPr>
          </a:lstStyle>
          <a:p>
            <a:pPr>
              <a:defRPr/>
            </a:pPr>
            <a:fld id="{E0708C07-DEEB-4C88-B07A-F5EE67F02D72}" type="slidenum">
              <a:rPr lang="en-US" altLang="en-US"/>
              <a:pPr>
                <a:defRPr/>
              </a:pPr>
              <a:t>‹#›</a:t>
            </a:fld>
            <a:endParaRPr lang="en-US" altLang="en-US"/>
          </a:p>
        </p:txBody>
      </p:sp>
      <p:pic>
        <p:nvPicPr>
          <p:cNvPr id="1032" name="Picture 7"/>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10280650" y="5776913"/>
            <a:ext cx="164782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iming>
    <p:tnLst>
      <p:par>
        <p:cTn id="1" dur="indefinite" restart="never" nodeType="tmRoot"/>
      </p:par>
    </p:tnLst>
  </p:timing>
  <p:hf hdr="0" ftr="0"/>
  <p:txStyles>
    <p:titleStyle>
      <a:lvl1pPr algn="l" rtl="0" eaLnBrk="1" fontAlgn="base" hangingPunct="1">
        <a:spcBef>
          <a:spcPct val="0"/>
        </a:spcBef>
        <a:spcAft>
          <a:spcPct val="0"/>
        </a:spcAft>
        <a:defRPr lang="en-US" sz="2400" b="1" kern="1200" dirty="0">
          <a:solidFill>
            <a:srgbClr val="595959"/>
          </a:solidFill>
          <a:latin typeface="Cambria"/>
          <a:ea typeface="MS PGothic" panose="020B0600070205080204" pitchFamily="34" charset="-128"/>
          <a:cs typeface="Cambria"/>
        </a:defRPr>
      </a:lvl1pPr>
      <a:lvl2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2pPr>
      <a:lvl3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3pPr>
      <a:lvl4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4pPr>
      <a:lvl5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5pPr>
      <a:lvl6pPr marL="4572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6pPr>
      <a:lvl7pPr marL="9144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7pPr>
      <a:lvl8pPr marL="13716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8pPr>
      <a:lvl9pPr marL="18288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9pPr>
    </p:titleStyle>
    <p:bodyStyle>
      <a:lvl1pPr marL="233363" indent="-233363" algn="l" rtl="0" eaLnBrk="1" fontAlgn="base" hangingPunct="1">
        <a:spcBef>
          <a:spcPct val="20000"/>
        </a:spcBef>
        <a:spcAft>
          <a:spcPct val="0"/>
        </a:spcAft>
        <a:defRPr lang="en-US" sz="2400" kern="1200" dirty="0">
          <a:solidFill>
            <a:srgbClr val="595959"/>
          </a:solidFill>
          <a:latin typeface="Calibri"/>
          <a:ea typeface="MS PGothic" panose="020B0600070205080204" pitchFamily="34" charset="-128"/>
          <a:cs typeface="Calibri"/>
        </a:defRPr>
      </a:lvl1pPr>
      <a:lvl2pPr marL="460375" indent="-285750" algn="l" rtl="0" eaLnBrk="1" fontAlgn="base" hangingPunct="1">
        <a:spcBef>
          <a:spcPct val="20000"/>
        </a:spcBef>
        <a:spcAft>
          <a:spcPct val="0"/>
        </a:spcAft>
        <a:buFont typeface="Arial" panose="020B0604020202020204" pitchFamily="34" charset="0"/>
        <a:buChar char="•"/>
        <a:defRPr lang="en-US" kern="1200" dirty="0">
          <a:solidFill>
            <a:srgbClr val="595959"/>
          </a:solidFill>
          <a:latin typeface="Calibri"/>
          <a:ea typeface="MS PGothic" panose="020B0600070205080204" pitchFamily="34" charset="-128"/>
          <a:cs typeface="Calibri"/>
        </a:defRPr>
      </a:lvl2pPr>
      <a:lvl3pPr marL="687388" indent="-228600" algn="l" rtl="0" eaLnBrk="1" fontAlgn="base" hangingPunct="1">
        <a:spcBef>
          <a:spcPct val="20000"/>
        </a:spcBef>
        <a:spcAft>
          <a:spcPct val="0"/>
        </a:spcAft>
        <a:buChar char="•"/>
        <a:defRPr lang="en-US" kern="1200" dirty="0">
          <a:solidFill>
            <a:srgbClr val="595959"/>
          </a:solidFill>
          <a:latin typeface="Calibri"/>
          <a:ea typeface="MS PGothic" panose="020B0600070205080204" pitchFamily="34" charset="-128"/>
          <a:cs typeface="Calibri"/>
        </a:defRPr>
      </a:lvl3pPr>
      <a:lvl4pPr marL="922338" indent="-228600" algn="l" rtl="0" eaLnBrk="1" fontAlgn="base" hangingPunct="1">
        <a:spcBef>
          <a:spcPct val="20000"/>
        </a:spcBef>
        <a:spcAft>
          <a:spcPct val="0"/>
        </a:spcAft>
        <a:buFont typeface="Arial" panose="020B0604020202020204" pitchFamily="34" charset="0"/>
        <a:buChar char="•"/>
        <a:defRPr lang="en-US" kern="1200" dirty="0">
          <a:solidFill>
            <a:srgbClr val="595959"/>
          </a:solidFill>
          <a:latin typeface="Calibri"/>
          <a:ea typeface="MS PGothic" panose="020B0600070205080204" pitchFamily="34" charset="-128"/>
          <a:cs typeface="Calibri"/>
        </a:defRPr>
      </a:lvl4pPr>
      <a:lvl5pPr marL="1136650" indent="-228600" algn="l" rtl="0" eaLnBrk="1" fontAlgn="base" hangingPunct="1">
        <a:spcBef>
          <a:spcPct val="20000"/>
        </a:spcBef>
        <a:spcAft>
          <a:spcPct val="0"/>
        </a:spcAft>
        <a:buFont typeface="Arial" panose="020B0604020202020204" pitchFamily="34" charset="0"/>
        <a:defRPr lang="en-US" kern="1200" dirty="0">
          <a:solidFill>
            <a:srgbClr val="595959"/>
          </a:solidFill>
          <a:latin typeface="Calibri"/>
          <a:ea typeface="MS PGothic" panose="020B0600070205080204" pitchFamily="34" charset="-128"/>
          <a:cs typeface="Calibri"/>
        </a:defRPr>
      </a:lvl5pPr>
      <a:lvl6pPr marL="2228850" indent="-228600" algn="l" rtl="0" eaLnBrk="1" fontAlgn="base" hangingPunct="1">
        <a:spcBef>
          <a:spcPct val="20000"/>
        </a:spcBef>
        <a:spcAft>
          <a:spcPct val="0"/>
        </a:spcAft>
        <a:buChar char="»"/>
        <a:defRPr>
          <a:solidFill>
            <a:schemeClr val="tx1"/>
          </a:solidFill>
          <a:latin typeface="+mn-lt"/>
          <a:ea typeface="+mn-ea"/>
        </a:defRPr>
      </a:lvl6pPr>
      <a:lvl7pPr marL="2686050" indent="-228600" algn="l" rtl="0" eaLnBrk="1" fontAlgn="base" hangingPunct="1">
        <a:spcBef>
          <a:spcPct val="20000"/>
        </a:spcBef>
        <a:spcAft>
          <a:spcPct val="0"/>
        </a:spcAft>
        <a:buChar char="»"/>
        <a:defRPr>
          <a:solidFill>
            <a:schemeClr val="tx1"/>
          </a:solidFill>
          <a:latin typeface="+mn-lt"/>
          <a:ea typeface="+mn-ea"/>
        </a:defRPr>
      </a:lvl7pPr>
      <a:lvl8pPr marL="3143250" indent="-228600" algn="l" rtl="0" eaLnBrk="1" fontAlgn="base" hangingPunct="1">
        <a:spcBef>
          <a:spcPct val="20000"/>
        </a:spcBef>
        <a:spcAft>
          <a:spcPct val="0"/>
        </a:spcAft>
        <a:buChar char="»"/>
        <a:defRPr>
          <a:solidFill>
            <a:schemeClr val="tx1"/>
          </a:solidFill>
          <a:latin typeface="+mn-lt"/>
          <a:ea typeface="+mn-ea"/>
        </a:defRPr>
      </a:lvl8pPr>
      <a:lvl9pPr marL="3600450"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bwMode="auto">
          <a:xfrm>
            <a:off x="336884" y="228600"/>
            <a:ext cx="11502190" cy="6328611"/>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3" name="Content Placeholder 2"/>
          <p:cNvSpPr>
            <a:spLocks noGrp="1"/>
          </p:cNvSpPr>
          <p:nvPr>
            <p:ph idx="1"/>
          </p:nvPr>
        </p:nvSpPr>
        <p:spPr/>
        <p:txBody>
          <a:bodyPr/>
          <a:lstStyle/>
          <a:p>
            <a:pPr marL="0" indent="0" algn="ctr">
              <a:buNone/>
            </a:pPr>
            <a:endParaRPr lang="en-US" sz="4800" dirty="0"/>
          </a:p>
          <a:p>
            <a:pPr marL="0" indent="0" algn="ctr">
              <a:buNone/>
            </a:pPr>
            <a:r>
              <a:rPr lang="en-US" sz="4800" dirty="0" smtClean="0"/>
              <a:t>Your Product and a </a:t>
            </a:r>
          </a:p>
          <a:p>
            <a:pPr marL="0" indent="0" algn="ctr">
              <a:buNone/>
            </a:pPr>
            <a:r>
              <a:rPr lang="en-US" sz="4800" dirty="0" smtClean="0"/>
              <a:t>Feasibility Analysis </a:t>
            </a:r>
          </a:p>
          <a:p>
            <a:pPr marL="0" indent="0" algn="ctr">
              <a:buNone/>
            </a:pPr>
            <a:r>
              <a:rPr lang="en-US" sz="4800" dirty="0" smtClean="0"/>
              <a:t>(</a:t>
            </a:r>
            <a:r>
              <a:rPr lang="en-US" sz="4800" dirty="0" err="1" smtClean="0"/>
              <a:t>Barringer</a:t>
            </a:r>
            <a:r>
              <a:rPr lang="en-US" sz="4800" dirty="0" smtClean="0"/>
              <a:t> </a:t>
            </a:r>
            <a:r>
              <a:rPr lang="en-US" sz="4800" smtClean="0"/>
              <a:t>Chapter 3)</a:t>
            </a:r>
            <a:endParaRPr lang="en-US" sz="4800" dirty="0"/>
          </a:p>
        </p:txBody>
      </p:sp>
      <p:sp>
        <p:nvSpPr>
          <p:cNvPr id="4" name="Date Placeholder 3"/>
          <p:cNvSpPr>
            <a:spLocks noGrp="1"/>
          </p:cNvSpPr>
          <p:nvPr>
            <p:ph type="dt" sz="half" idx="10"/>
          </p:nvPr>
        </p:nvSpPr>
        <p:spPr/>
        <p:txBody>
          <a:bodyPr/>
          <a:lstStyle/>
          <a:p>
            <a:pPr>
              <a:defRPr/>
            </a:pPr>
            <a:fld id="{2B972B8C-8E19-436C-BF3C-FCD14218F216}" type="datetime4">
              <a:rPr lang="en-US" altLang="en-US" smtClean="0"/>
              <a:pPr>
                <a:defRPr/>
              </a:pPr>
              <a:t>September 30, 2017</a:t>
            </a:fld>
            <a:endParaRPr lang="en-US" altLang="en-US"/>
          </a:p>
        </p:txBody>
      </p:sp>
      <p:sp>
        <p:nvSpPr>
          <p:cNvPr id="5" name="Slide Number Placeholder 4"/>
          <p:cNvSpPr>
            <a:spLocks noGrp="1"/>
          </p:cNvSpPr>
          <p:nvPr>
            <p:ph type="sldNum" sz="quarter" idx="11"/>
          </p:nvPr>
        </p:nvSpPr>
        <p:spPr/>
        <p:txBody>
          <a:bodyPr/>
          <a:lstStyle/>
          <a:p>
            <a:pPr>
              <a:defRPr/>
            </a:pPr>
            <a:fld id="{41EB0F87-3892-47EE-93AC-EF5F8D807D1B}" type="slidenum">
              <a:rPr lang="en-US" altLang="en-US" smtClean="0"/>
              <a:pPr>
                <a:defRPr/>
              </a:pPr>
              <a:t>0</a:t>
            </a:fld>
            <a:endParaRPr lang="en-US" altLang="en-US"/>
          </a:p>
        </p:txBody>
      </p:sp>
    </p:spTree>
    <p:extLst>
      <p:ext uri="{BB962C8B-B14F-4D97-AF65-F5344CB8AC3E}">
        <p14:creationId xmlns:p14="http://schemas.microsoft.com/office/powerpoint/2010/main" val="289020683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bwMode="auto">
          <a:xfrm>
            <a:off x="336884" y="228600"/>
            <a:ext cx="11502190" cy="6328611"/>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b="1" dirty="0" smtClean="0"/>
              <a:t>Part 1: Product Service Feasibility</a:t>
            </a:r>
          </a:p>
          <a:p>
            <a:pPr marL="0" indent="0">
              <a:buNone/>
            </a:pPr>
            <a:r>
              <a:rPr lang="en-US" altLang="en-US" sz="2000" dirty="0"/>
              <a:t>Product/Service Demand</a:t>
            </a:r>
          </a:p>
          <a:p>
            <a:pPr>
              <a:buFont typeface="Wingdings" panose="05000000000000000000" pitchFamily="2" charset="2"/>
              <a:buChar char="§"/>
            </a:pPr>
            <a:r>
              <a:rPr lang="en-US" altLang="en-US" sz="2000" dirty="0"/>
              <a:t>There are two steps to assessing product/service </a:t>
            </a:r>
            <a:r>
              <a:rPr lang="en-US" altLang="en-US" sz="2000" dirty="0" smtClean="0"/>
              <a:t>demand.</a:t>
            </a:r>
          </a:p>
          <a:p>
            <a:pPr>
              <a:buFont typeface="Wingdings" panose="05000000000000000000" pitchFamily="2" charset="2"/>
              <a:buChar char="§"/>
            </a:pPr>
            <a:r>
              <a:rPr lang="en-US" altLang="en-US" sz="1800" dirty="0" smtClean="0"/>
              <a:t>Step </a:t>
            </a:r>
            <a:r>
              <a:rPr lang="en-US" altLang="en-US" sz="1800" dirty="0"/>
              <a:t>1: Administer a Buying Intentions </a:t>
            </a:r>
            <a:r>
              <a:rPr lang="en-US" altLang="en-US" sz="1800" dirty="0" smtClean="0"/>
              <a:t>Survey</a:t>
            </a:r>
          </a:p>
          <a:p>
            <a:pPr>
              <a:buFont typeface="Wingdings" panose="05000000000000000000" pitchFamily="2" charset="2"/>
              <a:buChar char="§"/>
            </a:pPr>
            <a:r>
              <a:rPr lang="en-US" altLang="en-US" sz="1800" dirty="0" smtClean="0"/>
              <a:t>Step </a:t>
            </a:r>
            <a:r>
              <a:rPr lang="en-US" altLang="en-US" sz="1800" dirty="0"/>
              <a:t>2: Conduct Library, Internet, and Gumshoe research </a:t>
            </a:r>
          </a:p>
          <a:p>
            <a:pPr marL="0" indent="0">
              <a:buNone/>
            </a:pPr>
            <a:endParaRPr lang="en-US" dirty="0"/>
          </a:p>
        </p:txBody>
      </p:sp>
      <p:sp>
        <p:nvSpPr>
          <p:cNvPr id="4" name="Title 3"/>
          <p:cNvSpPr>
            <a:spLocks noGrp="1"/>
          </p:cNvSpPr>
          <p:nvPr>
            <p:ph type="title"/>
          </p:nvPr>
        </p:nvSpPr>
        <p:spPr/>
        <p:txBody>
          <a:bodyPr/>
          <a:lstStyle/>
          <a:p>
            <a:r>
              <a:rPr lang="en-US" dirty="0" smtClean="0"/>
              <a:t>AREC 213 </a:t>
            </a:r>
            <a:r>
              <a:rPr lang="en-US" dirty="0"/>
              <a:t>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30,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9</a:t>
            </a:fld>
            <a:endParaRPr lang="en-US" altLang="en-US"/>
          </a:p>
        </p:txBody>
      </p:sp>
    </p:spTree>
    <p:extLst>
      <p:ext uri="{BB962C8B-B14F-4D97-AF65-F5344CB8AC3E}">
        <p14:creationId xmlns:p14="http://schemas.microsoft.com/office/powerpoint/2010/main" val="427475942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p:cNvSpPr/>
          <p:nvPr/>
        </p:nvSpPr>
        <p:spPr bwMode="auto">
          <a:xfrm>
            <a:off x="336884" y="228600"/>
            <a:ext cx="11502190" cy="6328611"/>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b="1" dirty="0" smtClean="0"/>
              <a:t>Part 1: Product Service Feasibility</a:t>
            </a:r>
          </a:p>
          <a:p>
            <a:pPr marL="0" indent="0">
              <a:buNone/>
            </a:pPr>
            <a:r>
              <a:rPr lang="en-US" altLang="en-US" sz="2000" dirty="0"/>
              <a:t>Step </a:t>
            </a:r>
            <a:r>
              <a:rPr lang="en-US" altLang="en-US" sz="2000" dirty="0" smtClean="0"/>
              <a:t>1: Buying </a:t>
            </a:r>
            <a:r>
              <a:rPr lang="en-US" altLang="en-US" sz="2000" dirty="0"/>
              <a:t>Intentions Survey</a:t>
            </a:r>
          </a:p>
          <a:p>
            <a:pPr>
              <a:buFont typeface="Wingdings" panose="05000000000000000000" pitchFamily="2" charset="2"/>
              <a:buChar char="§"/>
            </a:pPr>
            <a:r>
              <a:rPr lang="en-US" altLang="en-US" sz="2000" dirty="0"/>
              <a:t>Is an instrument that is used to gauge customer interest in a product or service.</a:t>
            </a:r>
          </a:p>
          <a:p>
            <a:pPr>
              <a:buFont typeface="Wingdings" panose="05000000000000000000" pitchFamily="2" charset="2"/>
              <a:buChar char="§"/>
            </a:pPr>
            <a:r>
              <a:rPr lang="en-US" altLang="en-US" sz="2000" dirty="0"/>
              <a:t>It consists of a concept statement or a similar description of a product or survey with a short survey attached to gauge customer interest. </a:t>
            </a:r>
          </a:p>
          <a:p>
            <a:pPr>
              <a:buFont typeface="Wingdings" panose="05000000000000000000" pitchFamily="2" charset="2"/>
              <a:buChar char="§"/>
            </a:pPr>
            <a:r>
              <a:rPr lang="en-US" altLang="en-US" sz="2000" dirty="0"/>
              <a:t>Internet sites like </a:t>
            </a:r>
            <a:r>
              <a:rPr lang="en-US" altLang="en-US" sz="2000" dirty="0" err="1"/>
              <a:t>SurveyMonkey</a:t>
            </a:r>
            <a:r>
              <a:rPr lang="en-US" altLang="en-US" sz="2000" dirty="0"/>
              <a:t> make administering a buying intentions survey easy and affordable.</a:t>
            </a:r>
          </a:p>
          <a:p>
            <a:pPr marL="0" indent="0">
              <a:buNone/>
            </a:pPr>
            <a:endParaRPr lang="en-US" altLang="en-US" sz="2000" dirty="0" smtClean="0"/>
          </a:p>
          <a:p>
            <a:pPr marL="0" indent="0">
              <a:buNone/>
            </a:pPr>
            <a:endParaRPr lang="en-US" altLang="en-US" sz="2000" dirty="0" smtClean="0"/>
          </a:p>
          <a:p>
            <a:pPr marL="0" indent="0">
              <a:buNone/>
            </a:pPr>
            <a:endParaRPr lang="en-US" altLang="en-US" sz="1800" dirty="0"/>
          </a:p>
          <a:p>
            <a:pPr marL="0" indent="0">
              <a:buNone/>
            </a:pPr>
            <a:endParaRPr lang="en-US" dirty="0"/>
          </a:p>
        </p:txBody>
      </p:sp>
      <p:sp>
        <p:nvSpPr>
          <p:cNvPr id="4" name="Title 3"/>
          <p:cNvSpPr>
            <a:spLocks noGrp="1"/>
          </p:cNvSpPr>
          <p:nvPr>
            <p:ph type="title"/>
          </p:nvPr>
        </p:nvSpPr>
        <p:spPr/>
        <p:txBody>
          <a:bodyPr/>
          <a:lstStyle/>
          <a:p>
            <a:r>
              <a:rPr lang="en-US" dirty="0" smtClean="0"/>
              <a:t>AREC 213 </a:t>
            </a:r>
            <a:r>
              <a:rPr lang="en-US" dirty="0"/>
              <a:t>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30,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10</a:t>
            </a:fld>
            <a:endParaRPr lang="en-US"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371600"/>
            <a:ext cx="5477464" cy="314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234501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bwMode="auto">
          <a:xfrm>
            <a:off x="336884" y="228600"/>
            <a:ext cx="11502190" cy="6328611"/>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a:xfrm>
            <a:off x="377952" y="1278344"/>
            <a:ext cx="5340096" cy="4343400"/>
          </a:xfrm>
        </p:spPr>
        <p:txBody>
          <a:bodyPr/>
          <a:lstStyle/>
          <a:p>
            <a:pPr marL="0" indent="0">
              <a:buNone/>
            </a:pPr>
            <a:r>
              <a:rPr lang="en-US" b="1" dirty="0" smtClean="0"/>
              <a:t>Part 1: Product Service Feasibility</a:t>
            </a:r>
          </a:p>
          <a:p>
            <a:pPr marL="0" indent="0">
              <a:buNone/>
            </a:pPr>
            <a:r>
              <a:rPr lang="en-US" altLang="en-US" sz="2000" dirty="0" smtClean="0"/>
              <a:t>Step 2</a:t>
            </a:r>
            <a:r>
              <a:rPr lang="en-US" altLang="en-US" sz="2000" dirty="0"/>
              <a:t>: Library, Internet, and Gumshoe Research</a:t>
            </a:r>
          </a:p>
          <a:p>
            <a:pPr>
              <a:buFont typeface="Wingdings" panose="05000000000000000000" pitchFamily="2" charset="2"/>
              <a:buChar char="§"/>
            </a:pPr>
            <a:r>
              <a:rPr lang="en-US" altLang="en-US" sz="1800" dirty="0"/>
              <a:t>The second way to assess the demand for a product or service is by conducting library, Internet, and gumshoe research.</a:t>
            </a:r>
          </a:p>
          <a:p>
            <a:pPr>
              <a:buFont typeface="Wingdings" panose="05000000000000000000" pitchFamily="2" charset="2"/>
              <a:buChar char="§"/>
            </a:pPr>
            <a:r>
              <a:rPr lang="en-US" altLang="en-US" sz="1800" dirty="0"/>
              <a:t>Reference librarians can often point you toward resources to help you investigate a business idea, such as industry-specific trade journals and industry reports.</a:t>
            </a:r>
          </a:p>
          <a:p>
            <a:pPr>
              <a:buFont typeface="Wingdings" panose="05000000000000000000" pitchFamily="2" charset="2"/>
              <a:buChar char="§"/>
            </a:pPr>
            <a:r>
              <a:rPr lang="en-US" altLang="en-US" sz="1800" dirty="0"/>
              <a:t>Internet searches can often yield important information about the potential viability of a product or service idea</a:t>
            </a:r>
            <a:r>
              <a:rPr lang="en-US" altLang="en-US" sz="1800" dirty="0" smtClean="0"/>
              <a:t>.</a:t>
            </a:r>
          </a:p>
          <a:p>
            <a:pPr marL="0" indent="0">
              <a:buNone/>
            </a:pPr>
            <a:endParaRPr lang="en-US" altLang="en-US" sz="1800" dirty="0" smtClean="0"/>
          </a:p>
          <a:p>
            <a:pPr marL="0" indent="0">
              <a:buNone/>
            </a:pPr>
            <a:endParaRPr lang="en-US" altLang="en-US" sz="2000" dirty="0" smtClean="0"/>
          </a:p>
          <a:p>
            <a:pPr marL="0" indent="0">
              <a:buNone/>
            </a:pPr>
            <a:endParaRPr lang="en-US" altLang="en-US" sz="2000" dirty="0"/>
          </a:p>
          <a:p>
            <a:pPr marL="0" indent="0">
              <a:buNone/>
            </a:pPr>
            <a:endParaRPr lang="en-US" altLang="en-US" sz="2000" dirty="0" smtClean="0"/>
          </a:p>
          <a:p>
            <a:pPr marL="0" indent="0">
              <a:buNone/>
            </a:pPr>
            <a:endParaRPr lang="en-US" altLang="en-US" sz="2000" dirty="0" smtClean="0"/>
          </a:p>
          <a:p>
            <a:pPr marL="0" indent="0">
              <a:buNone/>
            </a:pPr>
            <a:endParaRPr lang="en-US" altLang="en-US" sz="1800" dirty="0"/>
          </a:p>
          <a:p>
            <a:pPr marL="0" indent="0">
              <a:buNone/>
            </a:pPr>
            <a:endParaRPr lang="en-US" dirty="0"/>
          </a:p>
        </p:txBody>
      </p:sp>
      <p:sp>
        <p:nvSpPr>
          <p:cNvPr id="4" name="Title 3"/>
          <p:cNvSpPr>
            <a:spLocks noGrp="1"/>
          </p:cNvSpPr>
          <p:nvPr>
            <p:ph type="title"/>
          </p:nvPr>
        </p:nvSpPr>
        <p:spPr/>
        <p:txBody>
          <a:bodyPr/>
          <a:lstStyle/>
          <a:p>
            <a:r>
              <a:rPr lang="en-US" dirty="0" smtClean="0"/>
              <a:t>AREC 213 </a:t>
            </a:r>
            <a:r>
              <a:rPr lang="en-US" dirty="0"/>
              <a:t>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30,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11</a:t>
            </a:fld>
            <a:endParaRPr lang="en-US" altLang="en-US"/>
          </a:p>
        </p:txBody>
      </p:sp>
      <p:sp>
        <p:nvSpPr>
          <p:cNvPr id="8" name="Rectangle 7"/>
          <p:cNvSpPr/>
          <p:nvPr/>
        </p:nvSpPr>
        <p:spPr>
          <a:xfrm>
            <a:off x="6207145" y="4024775"/>
            <a:ext cx="5063366" cy="1200329"/>
          </a:xfrm>
          <a:prstGeom prst="rect">
            <a:avLst/>
          </a:prstGeom>
        </p:spPr>
        <p:txBody>
          <a:bodyPr wrap="square">
            <a:spAutoFit/>
          </a:bodyPr>
          <a:lstStyle/>
          <a:p>
            <a:pPr marL="0" indent="0">
              <a:buNone/>
            </a:pPr>
            <a:r>
              <a:rPr lang="en-US" altLang="en-US" dirty="0"/>
              <a:t>One of the most effective things </a:t>
            </a:r>
            <a:r>
              <a:rPr lang="en-US" altLang="en-US" dirty="0" smtClean="0"/>
              <a:t>an entrepreneur can </a:t>
            </a:r>
            <a:r>
              <a:rPr lang="en-US" altLang="en-US" dirty="0"/>
              <a:t>do to conduct a </a:t>
            </a:r>
            <a:r>
              <a:rPr lang="en-US" altLang="en-US" dirty="0" smtClean="0"/>
              <a:t>thorough product/service </a:t>
            </a:r>
            <a:r>
              <a:rPr lang="en-US" altLang="en-US" dirty="0"/>
              <a:t>feasibility analysis is to hit </a:t>
            </a:r>
            <a:r>
              <a:rPr lang="en-US" altLang="en-US" dirty="0" smtClean="0"/>
              <a:t>the streets </a:t>
            </a:r>
            <a:r>
              <a:rPr lang="en-US" altLang="en-US" dirty="0"/>
              <a:t>and talk to potential customers.</a:t>
            </a:r>
          </a:p>
        </p:txBody>
      </p:sp>
    </p:spTree>
    <p:extLst>
      <p:ext uri="{BB962C8B-B14F-4D97-AF65-F5344CB8AC3E}">
        <p14:creationId xmlns:p14="http://schemas.microsoft.com/office/powerpoint/2010/main" val="333756809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p:cNvSpPr/>
          <p:nvPr/>
        </p:nvSpPr>
        <p:spPr bwMode="auto">
          <a:xfrm>
            <a:off x="336884" y="228600"/>
            <a:ext cx="11502190" cy="6328611"/>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b="1" dirty="0" smtClean="0"/>
              <a:t>Part 2: Industry and Target Market Feasibility </a:t>
            </a:r>
          </a:p>
          <a:p>
            <a:pPr marL="0" indent="0">
              <a:buNone/>
            </a:pPr>
            <a:r>
              <a:rPr lang="en-US" dirty="0" smtClean="0"/>
              <a:t>Purpose</a:t>
            </a:r>
          </a:p>
          <a:p>
            <a:pPr>
              <a:buFont typeface="Wingdings" panose="05000000000000000000" pitchFamily="2" charset="2"/>
              <a:buChar char="§"/>
            </a:pPr>
            <a:r>
              <a:rPr lang="en-US" sz="2000" dirty="0" smtClean="0"/>
              <a:t>Is </a:t>
            </a:r>
            <a:r>
              <a:rPr lang="en-US" sz="2000" dirty="0"/>
              <a:t>an assessment of the </a:t>
            </a:r>
            <a:r>
              <a:rPr lang="en-US" sz="2000" dirty="0" smtClean="0"/>
              <a:t>overall appeal </a:t>
            </a:r>
            <a:r>
              <a:rPr lang="en-US" sz="2000" dirty="0"/>
              <a:t>of the industry and the </a:t>
            </a:r>
            <a:r>
              <a:rPr lang="en-US" sz="2000" dirty="0" smtClean="0"/>
              <a:t>target </a:t>
            </a:r>
            <a:r>
              <a:rPr lang="en-US" sz="2000" dirty="0"/>
              <a:t>market for the </a:t>
            </a:r>
            <a:r>
              <a:rPr lang="en-US" sz="2000" dirty="0" smtClean="0"/>
              <a:t>proposed </a:t>
            </a:r>
            <a:r>
              <a:rPr lang="en-US" sz="2000" dirty="0"/>
              <a:t>business.</a:t>
            </a:r>
          </a:p>
          <a:p>
            <a:pPr>
              <a:buFont typeface="Wingdings" panose="05000000000000000000" pitchFamily="2" charset="2"/>
              <a:buChar char="§"/>
            </a:pPr>
            <a:r>
              <a:rPr lang="en-US" sz="2000" dirty="0" smtClean="0"/>
              <a:t>An </a:t>
            </a:r>
            <a:r>
              <a:rPr lang="en-US" sz="2000" dirty="0"/>
              <a:t>industry is a group of </a:t>
            </a:r>
            <a:r>
              <a:rPr lang="en-US" sz="2000" dirty="0" smtClean="0"/>
              <a:t>firms producing </a:t>
            </a:r>
            <a:r>
              <a:rPr lang="en-US" sz="2000" dirty="0"/>
              <a:t>a similar product </a:t>
            </a:r>
            <a:r>
              <a:rPr lang="en-US" sz="2000" dirty="0" smtClean="0"/>
              <a:t>or service</a:t>
            </a:r>
            <a:r>
              <a:rPr lang="en-US" sz="2000" dirty="0"/>
              <a:t>.</a:t>
            </a:r>
          </a:p>
          <a:p>
            <a:pPr>
              <a:buFont typeface="Wingdings" panose="05000000000000000000" pitchFamily="2" charset="2"/>
              <a:buChar char="§"/>
            </a:pPr>
            <a:r>
              <a:rPr lang="en-US" sz="2000" dirty="0" smtClean="0"/>
              <a:t>A </a:t>
            </a:r>
            <a:r>
              <a:rPr lang="en-US" sz="2000" dirty="0"/>
              <a:t>firm’s target market is the </a:t>
            </a:r>
            <a:r>
              <a:rPr lang="en-US" sz="2000" dirty="0" smtClean="0"/>
              <a:t>limited </a:t>
            </a:r>
            <a:r>
              <a:rPr lang="en-US" sz="2000" dirty="0"/>
              <a:t>portion of the </a:t>
            </a:r>
            <a:r>
              <a:rPr lang="en-US" sz="2000" dirty="0" smtClean="0"/>
              <a:t>market </a:t>
            </a:r>
            <a:r>
              <a:rPr lang="en-US" sz="2000" dirty="0"/>
              <a:t>it </a:t>
            </a:r>
            <a:r>
              <a:rPr lang="en-US" sz="2000" dirty="0" smtClean="0"/>
              <a:t>plans </a:t>
            </a:r>
            <a:r>
              <a:rPr lang="en-US" sz="2000" dirty="0"/>
              <a:t>to go after.</a:t>
            </a:r>
          </a:p>
          <a:p>
            <a:pPr marL="0" indent="0">
              <a:buNone/>
            </a:pPr>
            <a:endParaRPr lang="en-US" dirty="0"/>
          </a:p>
        </p:txBody>
      </p:sp>
      <p:sp>
        <p:nvSpPr>
          <p:cNvPr id="4" name="Title 3"/>
          <p:cNvSpPr>
            <a:spLocks noGrp="1"/>
          </p:cNvSpPr>
          <p:nvPr>
            <p:ph type="title"/>
          </p:nvPr>
        </p:nvSpPr>
        <p:spPr/>
        <p:txBody>
          <a:bodyPr/>
          <a:lstStyle/>
          <a:p>
            <a:r>
              <a:rPr lang="en-US" dirty="0" smtClean="0"/>
              <a:t>AREC 213 </a:t>
            </a:r>
            <a:r>
              <a:rPr lang="en-US" dirty="0"/>
              <a:t>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30,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12</a:t>
            </a:fld>
            <a:endParaRPr lang="en-US" altLang="en-US"/>
          </a:p>
        </p:txBody>
      </p:sp>
      <p:sp>
        <p:nvSpPr>
          <p:cNvPr id="7" name="Rectangle 8"/>
          <p:cNvSpPr>
            <a:spLocks noChangeArrowheads="1"/>
          </p:cNvSpPr>
          <p:nvPr/>
        </p:nvSpPr>
        <p:spPr bwMode="auto">
          <a:xfrm>
            <a:off x="7127748" y="2674089"/>
            <a:ext cx="3276600" cy="11430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400" dirty="0"/>
              <a:t>Industry Attractiveness</a:t>
            </a:r>
          </a:p>
        </p:txBody>
      </p:sp>
      <p:sp>
        <p:nvSpPr>
          <p:cNvPr id="8" name="Rectangle 8"/>
          <p:cNvSpPr>
            <a:spLocks noChangeArrowheads="1"/>
          </p:cNvSpPr>
          <p:nvPr/>
        </p:nvSpPr>
        <p:spPr bwMode="auto">
          <a:xfrm>
            <a:off x="7127748" y="4048106"/>
            <a:ext cx="3276600" cy="11430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400"/>
              <a:t>Target Market </a:t>
            </a:r>
          </a:p>
          <a:p>
            <a:pPr algn="ctr" eaLnBrk="1" hangingPunct="1"/>
            <a:r>
              <a:rPr lang="en-US" altLang="en-US" sz="2400"/>
              <a:t>Attractiveness</a:t>
            </a:r>
          </a:p>
        </p:txBody>
      </p:sp>
      <p:sp>
        <p:nvSpPr>
          <p:cNvPr id="9" name="Rectangle 8"/>
          <p:cNvSpPr/>
          <p:nvPr/>
        </p:nvSpPr>
        <p:spPr>
          <a:xfrm>
            <a:off x="5486400" y="1809145"/>
            <a:ext cx="6096000" cy="646331"/>
          </a:xfrm>
          <a:prstGeom prst="rect">
            <a:avLst/>
          </a:prstGeom>
        </p:spPr>
        <p:txBody>
          <a:bodyPr>
            <a:spAutoFit/>
          </a:bodyPr>
          <a:lstStyle/>
          <a:p>
            <a:pPr algn="ctr" eaLnBrk="1" hangingPunct="1"/>
            <a:r>
              <a:rPr lang="en-US" altLang="en-US" dirty="0"/>
              <a:t>Components of industry/target market </a:t>
            </a:r>
          </a:p>
          <a:p>
            <a:pPr algn="ctr" eaLnBrk="1" hangingPunct="1"/>
            <a:r>
              <a:rPr lang="en-US" altLang="en-US" dirty="0"/>
              <a:t>feasibility analysis</a:t>
            </a:r>
          </a:p>
        </p:txBody>
      </p:sp>
    </p:spTree>
    <p:extLst>
      <p:ext uri="{BB962C8B-B14F-4D97-AF65-F5344CB8AC3E}">
        <p14:creationId xmlns:p14="http://schemas.microsoft.com/office/powerpoint/2010/main" val="329155210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p:cNvSpPr/>
          <p:nvPr/>
        </p:nvSpPr>
        <p:spPr bwMode="auto">
          <a:xfrm>
            <a:off x="336884" y="228600"/>
            <a:ext cx="11502190" cy="6328611"/>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9" name="Rectangle 8"/>
          <p:cNvSpPr/>
          <p:nvPr/>
        </p:nvSpPr>
        <p:spPr bwMode="auto">
          <a:xfrm>
            <a:off x="5949696" y="1606183"/>
            <a:ext cx="4852983" cy="4108817"/>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b="1" dirty="0" smtClean="0"/>
              <a:t>Part 2: Industry and Target Market Feasibility </a:t>
            </a:r>
          </a:p>
          <a:p>
            <a:pPr>
              <a:buFont typeface="Wingdings" panose="05000000000000000000" pitchFamily="2" charset="2"/>
              <a:buChar char="§"/>
            </a:pPr>
            <a:r>
              <a:rPr lang="en-US" altLang="en-US" dirty="0">
                <a:latin typeface="Calibri" panose="020F0502020204030204" pitchFamily="34" charset="0"/>
              </a:rPr>
              <a:t>Industry Attractiveness</a:t>
            </a:r>
          </a:p>
          <a:p>
            <a:pPr lvl="1"/>
            <a:r>
              <a:rPr lang="en-US" altLang="en-US" dirty="0">
                <a:latin typeface="Calibri" panose="020F0502020204030204" pitchFamily="34" charset="0"/>
              </a:rPr>
              <a:t>Industries vary in terms of their overall attractiveness.</a:t>
            </a:r>
          </a:p>
          <a:p>
            <a:pPr lvl="1"/>
            <a:r>
              <a:rPr lang="en-US" altLang="en-US" dirty="0">
                <a:latin typeface="Calibri" panose="020F0502020204030204" pitchFamily="34" charset="0"/>
              </a:rPr>
              <a:t>In general, the most attractive industries have the characteristics depicted on the next slide.</a:t>
            </a:r>
          </a:p>
          <a:p>
            <a:pPr lvl="1"/>
            <a:r>
              <a:rPr lang="en-US" altLang="en-US" dirty="0">
                <a:latin typeface="Calibri" panose="020F0502020204030204" pitchFamily="34" charset="0"/>
              </a:rPr>
              <a:t>Particularly important—the degree to which environmental and business trends are moving in favor rather than against the industry.  </a:t>
            </a:r>
          </a:p>
          <a:p>
            <a:pPr marL="0" indent="0">
              <a:buNone/>
            </a:pPr>
            <a:endParaRPr lang="en-US" b="1" dirty="0"/>
          </a:p>
        </p:txBody>
      </p:sp>
      <p:sp>
        <p:nvSpPr>
          <p:cNvPr id="4" name="Title 3"/>
          <p:cNvSpPr>
            <a:spLocks noGrp="1"/>
          </p:cNvSpPr>
          <p:nvPr>
            <p:ph type="title"/>
          </p:nvPr>
        </p:nvSpPr>
        <p:spPr/>
        <p:txBody>
          <a:bodyPr/>
          <a:lstStyle/>
          <a:p>
            <a:r>
              <a:rPr lang="en-US" dirty="0" smtClean="0"/>
              <a:t>AREC 213 </a:t>
            </a:r>
            <a:r>
              <a:rPr lang="en-US" dirty="0"/>
              <a:t>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30,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13</a:t>
            </a:fld>
            <a:endParaRPr lang="en-US" altLang="en-US"/>
          </a:p>
        </p:txBody>
      </p:sp>
      <p:sp>
        <p:nvSpPr>
          <p:cNvPr id="8" name="Rectangle 7"/>
          <p:cNvSpPr/>
          <p:nvPr/>
        </p:nvSpPr>
        <p:spPr>
          <a:xfrm>
            <a:off x="5949696" y="1606183"/>
            <a:ext cx="4852983" cy="4108817"/>
          </a:xfrm>
          <a:prstGeom prst="rect">
            <a:avLst/>
          </a:prstGeom>
        </p:spPr>
        <p:txBody>
          <a:bodyPr wrap="square">
            <a:spAutoFit/>
          </a:bodyPr>
          <a:lstStyle/>
          <a:p>
            <a:pPr eaLnBrk="1" hangingPunct="1">
              <a:spcBef>
                <a:spcPct val="50000"/>
              </a:spcBef>
              <a:buFontTx/>
              <a:buChar char="•"/>
            </a:pPr>
            <a:r>
              <a:rPr lang="en-US" altLang="en-US" sz="1400" b="1" dirty="0"/>
              <a:t> </a:t>
            </a:r>
            <a:r>
              <a:rPr lang="en-US" altLang="en-US" dirty="0"/>
              <a:t>Are young rather than old</a:t>
            </a:r>
          </a:p>
          <a:p>
            <a:pPr eaLnBrk="1" hangingPunct="1">
              <a:spcBef>
                <a:spcPct val="50000"/>
              </a:spcBef>
              <a:buFontTx/>
              <a:buChar char="•"/>
            </a:pPr>
            <a:r>
              <a:rPr lang="en-US" altLang="en-US" dirty="0"/>
              <a:t> Are early rather than late in their life cycle</a:t>
            </a:r>
          </a:p>
          <a:p>
            <a:pPr eaLnBrk="1" hangingPunct="1">
              <a:spcBef>
                <a:spcPct val="50000"/>
              </a:spcBef>
              <a:buFontTx/>
              <a:buChar char="•"/>
            </a:pPr>
            <a:r>
              <a:rPr lang="en-US" altLang="en-US" dirty="0"/>
              <a:t> Are fragmented rather than concentrated</a:t>
            </a:r>
          </a:p>
          <a:p>
            <a:pPr eaLnBrk="1" hangingPunct="1">
              <a:spcBef>
                <a:spcPct val="50000"/>
              </a:spcBef>
              <a:buFontTx/>
              <a:buChar char="•"/>
            </a:pPr>
            <a:r>
              <a:rPr lang="en-US" altLang="en-US" dirty="0"/>
              <a:t> Are growing rather than shrinking</a:t>
            </a:r>
          </a:p>
          <a:p>
            <a:pPr eaLnBrk="1" hangingPunct="1">
              <a:spcBef>
                <a:spcPct val="50000"/>
              </a:spcBef>
              <a:buFontTx/>
              <a:buChar char="•"/>
            </a:pPr>
            <a:r>
              <a:rPr lang="en-US" altLang="en-US" dirty="0"/>
              <a:t> Are selling products and services that customers “must have” rather than </a:t>
            </a:r>
            <a:br>
              <a:rPr lang="en-US" altLang="en-US" dirty="0"/>
            </a:br>
            <a:r>
              <a:rPr lang="en-US" altLang="en-US" dirty="0"/>
              <a:t>  “want to have”</a:t>
            </a:r>
          </a:p>
          <a:p>
            <a:pPr eaLnBrk="1" hangingPunct="1">
              <a:spcBef>
                <a:spcPct val="50000"/>
              </a:spcBef>
              <a:buFontTx/>
              <a:buChar char="•"/>
            </a:pPr>
            <a:r>
              <a:rPr lang="en-US" altLang="en-US" dirty="0"/>
              <a:t> Are not crowded</a:t>
            </a:r>
          </a:p>
          <a:p>
            <a:pPr eaLnBrk="1" hangingPunct="1">
              <a:spcBef>
                <a:spcPct val="50000"/>
              </a:spcBef>
              <a:buFontTx/>
              <a:buChar char="•"/>
            </a:pPr>
            <a:r>
              <a:rPr lang="en-US" altLang="en-US" dirty="0"/>
              <a:t> Have high rather than low operating margins</a:t>
            </a:r>
          </a:p>
          <a:p>
            <a:pPr eaLnBrk="1" hangingPunct="1">
              <a:spcBef>
                <a:spcPct val="50000"/>
              </a:spcBef>
              <a:buFontTx/>
              <a:buChar char="•"/>
            </a:pPr>
            <a:r>
              <a:rPr lang="en-US" altLang="en-US" dirty="0"/>
              <a:t> Are not highly dependent on the historically low price of key raw materials</a:t>
            </a:r>
          </a:p>
        </p:txBody>
      </p:sp>
    </p:spTree>
    <p:extLst>
      <p:ext uri="{BB962C8B-B14F-4D97-AF65-F5344CB8AC3E}">
        <p14:creationId xmlns:p14="http://schemas.microsoft.com/office/powerpoint/2010/main" val="93034805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p:cNvSpPr/>
          <p:nvPr/>
        </p:nvSpPr>
        <p:spPr bwMode="auto">
          <a:xfrm>
            <a:off x="336884" y="228600"/>
            <a:ext cx="11502190" cy="6328611"/>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a:xfrm>
            <a:off x="755904" y="1395412"/>
            <a:ext cx="5340096" cy="4343400"/>
          </a:xfrm>
        </p:spPr>
        <p:txBody>
          <a:bodyPr/>
          <a:lstStyle/>
          <a:p>
            <a:pPr marL="0" indent="0">
              <a:buNone/>
            </a:pPr>
            <a:r>
              <a:rPr lang="en-US" b="1" dirty="0" smtClean="0">
                <a:latin typeface="Calibri" panose="020F0502020204030204" pitchFamily="34" charset="0"/>
              </a:rPr>
              <a:t>Part 2: Industry and Target Market Feasibility </a:t>
            </a:r>
          </a:p>
          <a:p>
            <a:pPr>
              <a:buFont typeface="Wingdings" panose="05000000000000000000" pitchFamily="2" charset="2"/>
              <a:buChar char="§"/>
            </a:pPr>
            <a:r>
              <a:rPr lang="en-US" altLang="en-US" dirty="0">
                <a:latin typeface="Calibri" panose="020F0502020204030204" pitchFamily="34" charset="0"/>
              </a:rPr>
              <a:t>Target Market Attractiveness</a:t>
            </a:r>
          </a:p>
          <a:p>
            <a:pPr lvl="1"/>
            <a:r>
              <a:rPr lang="en-US" altLang="en-US" dirty="0">
                <a:latin typeface="Calibri" panose="020F0502020204030204" pitchFamily="34" charset="0"/>
              </a:rPr>
              <a:t>The challenge in identifying an attractive target market is to find a market that’s large enough for the proposed business but is yet small enough to avoid attracting larger competitors.</a:t>
            </a:r>
          </a:p>
          <a:p>
            <a:pPr lvl="1"/>
            <a:r>
              <a:rPr lang="en-US" altLang="en-US" dirty="0">
                <a:latin typeface="Calibri" panose="020F0502020204030204" pitchFamily="34" charset="0"/>
              </a:rPr>
              <a:t>Assessing the attractiveness of a target market is tougher than an entire industry.</a:t>
            </a:r>
          </a:p>
          <a:p>
            <a:pPr lvl="1"/>
            <a:r>
              <a:rPr lang="en-US" altLang="en-US" dirty="0">
                <a:latin typeface="Calibri" panose="020F0502020204030204" pitchFamily="34" charset="0"/>
              </a:rPr>
              <a:t>Often, considerable ingenuity must be employed to find information to assess the attractiveness of a specific target market.</a:t>
            </a:r>
          </a:p>
          <a:p>
            <a:pPr marL="0" indent="0">
              <a:buNone/>
            </a:pPr>
            <a:endParaRPr lang="en-US" b="1" dirty="0"/>
          </a:p>
        </p:txBody>
      </p:sp>
      <p:sp>
        <p:nvSpPr>
          <p:cNvPr id="4" name="Title 3"/>
          <p:cNvSpPr>
            <a:spLocks noGrp="1"/>
          </p:cNvSpPr>
          <p:nvPr>
            <p:ph type="title"/>
          </p:nvPr>
        </p:nvSpPr>
        <p:spPr/>
        <p:txBody>
          <a:bodyPr/>
          <a:lstStyle/>
          <a:p>
            <a:r>
              <a:rPr lang="en-US" dirty="0" smtClean="0"/>
              <a:t>AREC 213 </a:t>
            </a:r>
            <a:r>
              <a:rPr lang="en-US" dirty="0"/>
              <a:t>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30,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14</a:t>
            </a:fld>
            <a:endParaRPr lang="en-US" altLang="en-US"/>
          </a:p>
        </p:txBody>
      </p:sp>
      <p:pic>
        <p:nvPicPr>
          <p:cNvPr id="1026" name="Picture 2" descr="http://www.droid-life.com/wp-content/uploads/2013/04/google-glass-works.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8901" y="1552799"/>
            <a:ext cx="4809829" cy="236859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368901" y="4104168"/>
            <a:ext cx="4901611" cy="369332"/>
          </a:xfrm>
          <a:prstGeom prst="rect">
            <a:avLst/>
          </a:prstGeom>
          <a:noFill/>
        </p:spPr>
        <p:txBody>
          <a:bodyPr wrap="square" rtlCol="0">
            <a:spAutoFit/>
          </a:bodyPr>
          <a:lstStyle/>
          <a:p>
            <a:r>
              <a:rPr lang="en-US" dirty="0" smtClean="0"/>
              <a:t>What is the target market for Google Glass</a:t>
            </a:r>
            <a:endParaRPr lang="en-US" dirty="0"/>
          </a:p>
        </p:txBody>
      </p:sp>
    </p:spTree>
    <p:extLst>
      <p:ext uri="{BB962C8B-B14F-4D97-AF65-F5344CB8AC3E}">
        <p14:creationId xmlns:p14="http://schemas.microsoft.com/office/powerpoint/2010/main" val="148362819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p:cNvSpPr/>
          <p:nvPr/>
        </p:nvSpPr>
        <p:spPr bwMode="auto">
          <a:xfrm>
            <a:off x="336884" y="228600"/>
            <a:ext cx="11502190" cy="6328611"/>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b="1" dirty="0" smtClean="0"/>
              <a:t>Part 3: Organizational Feasibility</a:t>
            </a:r>
          </a:p>
          <a:p>
            <a:pPr marL="0" indent="0">
              <a:buNone/>
            </a:pPr>
            <a:r>
              <a:rPr lang="en-US" dirty="0" smtClean="0"/>
              <a:t>Purpose</a:t>
            </a:r>
          </a:p>
          <a:p>
            <a:pPr>
              <a:buFont typeface="Wingdings" panose="05000000000000000000" pitchFamily="2" charset="2"/>
              <a:buChar char="§"/>
            </a:pPr>
            <a:r>
              <a:rPr lang="en-US" altLang="en-US" dirty="0" smtClean="0"/>
              <a:t>Is </a:t>
            </a:r>
            <a:r>
              <a:rPr lang="en-US" altLang="en-US" dirty="0"/>
              <a:t>conducted to </a:t>
            </a:r>
            <a:r>
              <a:rPr lang="en-US" altLang="en-US" dirty="0" smtClean="0"/>
              <a:t>determine whether </a:t>
            </a:r>
            <a:r>
              <a:rPr lang="en-US" altLang="en-US" dirty="0"/>
              <a:t>a proposed business </a:t>
            </a:r>
            <a:r>
              <a:rPr lang="en-US" altLang="en-US" dirty="0" smtClean="0"/>
              <a:t>has sufficient </a:t>
            </a:r>
            <a:r>
              <a:rPr lang="en-US" altLang="en-US" dirty="0"/>
              <a:t>management </a:t>
            </a:r>
            <a:r>
              <a:rPr lang="en-US" altLang="en-US" dirty="0" smtClean="0"/>
              <a:t>expertise, organizational </a:t>
            </a:r>
            <a:r>
              <a:rPr lang="en-US" altLang="en-US" dirty="0"/>
              <a:t>competence, </a:t>
            </a:r>
            <a:r>
              <a:rPr lang="en-US" altLang="en-US" dirty="0" smtClean="0"/>
              <a:t>and resources </a:t>
            </a:r>
            <a:r>
              <a:rPr lang="en-US" altLang="en-US" dirty="0"/>
              <a:t>to successfully </a:t>
            </a:r>
            <a:r>
              <a:rPr lang="en-US" altLang="en-US" dirty="0" smtClean="0"/>
              <a:t>launch a </a:t>
            </a:r>
            <a:r>
              <a:rPr lang="en-US" altLang="en-US" dirty="0"/>
              <a:t>business.</a:t>
            </a:r>
          </a:p>
          <a:p>
            <a:pPr>
              <a:buFont typeface="Wingdings" panose="05000000000000000000" pitchFamily="2" charset="2"/>
              <a:buChar char="§"/>
            </a:pPr>
            <a:r>
              <a:rPr lang="en-US" altLang="en-US" dirty="0" smtClean="0"/>
              <a:t>Focuses </a:t>
            </a:r>
            <a:r>
              <a:rPr lang="en-US" altLang="en-US" dirty="0"/>
              <a:t>on non-financial resources.</a:t>
            </a:r>
          </a:p>
          <a:p>
            <a:pPr marL="0" indent="0">
              <a:buNone/>
            </a:pPr>
            <a:endParaRPr lang="en-US" dirty="0"/>
          </a:p>
        </p:txBody>
      </p:sp>
      <p:sp>
        <p:nvSpPr>
          <p:cNvPr id="4" name="Title 3"/>
          <p:cNvSpPr>
            <a:spLocks noGrp="1"/>
          </p:cNvSpPr>
          <p:nvPr>
            <p:ph type="title"/>
          </p:nvPr>
        </p:nvSpPr>
        <p:spPr/>
        <p:txBody>
          <a:bodyPr/>
          <a:lstStyle/>
          <a:p>
            <a:r>
              <a:rPr lang="en-US" dirty="0" smtClean="0"/>
              <a:t>AREC 213 </a:t>
            </a:r>
            <a:r>
              <a:rPr lang="en-US" dirty="0"/>
              <a:t>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30,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15</a:t>
            </a:fld>
            <a:endParaRPr lang="en-US" altLang="en-US"/>
          </a:p>
        </p:txBody>
      </p:sp>
      <p:sp>
        <p:nvSpPr>
          <p:cNvPr id="7" name="Rectangle 6"/>
          <p:cNvSpPr/>
          <p:nvPr/>
        </p:nvSpPr>
        <p:spPr>
          <a:xfrm>
            <a:off x="5121349" y="1968151"/>
            <a:ext cx="6096000" cy="646331"/>
          </a:xfrm>
          <a:prstGeom prst="rect">
            <a:avLst/>
          </a:prstGeom>
        </p:spPr>
        <p:txBody>
          <a:bodyPr>
            <a:spAutoFit/>
          </a:bodyPr>
          <a:lstStyle/>
          <a:p>
            <a:pPr algn="ctr" eaLnBrk="1" hangingPunct="1"/>
            <a:r>
              <a:rPr lang="en-US" altLang="en-US" dirty="0"/>
              <a:t>Components of organizational </a:t>
            </a:r>
          </a:p>
          <a:p>
            <a:pPr algn="ctr" eaLnBrk="1" hangingPunct="1"/>
            <a:r>
              <a:rPr lang="en-US" altLang="en-US" dirty="0"/>
              <a:t>feasibility analysis</a:t>
            </a:r>
          </a:p>
        </p:txBody>
      </p:sp>
      <p:sp>
        <p:nvSpPr>
          <p:cNvPr id="8" name="Rectangle 8"/>
          <p:cNvSpPr>
            <a:spLocks noChangeArrowheads="1"/>
          </p:cNvSpPr>
          <p:nvPr/>
        </p:nvSpPr>
        <p:spPr bwMode="auto">
          <a:xfrm>
            <a:off x="6632944" y="2794591"/>
            <a:ext cx="3276600" cy="11430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400"/>
              <a:t>Management Prowess</a:t>
            </a:r>
          </a:p>
        </p:txBody>
      </p:sp>
      <p:sp>
        <p:nvSpPr>
          <p:cNvPr id="9" name="Rectangle 8"/>
          <p:cNvSpPr>
            <a:spLocks noChangeArrowheads="1"/>
          </p:cNvSpPr>
          <p:nvPr/>
        </p:nvSpPr>
        <p:spPr bwMode="auto">
          <a:xfrm>
            <a:off x="6632944" y="4318591"/>
            <a:ext cx="3276600" cy="11430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400"/>
              <a:t>Resource Sufficiency</a:t>
            </a:r>
          </a:p>
        </p:txBody>
      </p:sp>
    </p:spTree>
    <p:extLst>
      <p:ext uri="{BB962C8B-B14F-4D97-AF65-F5344CB8AC3E}">
        <p14:creationId xmlns:p14="http://schemas.microsoft.com/office/powerpoint/2010/main" val="384261495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bwMode="auto">
          <a:xfrm>
            <a:off x="336884" y="228600"/>
            <a:ext cx="11502190" cy="6328611"/>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b="1" dirty="0" smtClean="0"/>
              <a:t>Part 3: Organizational Feasibility </a:t>
            </a:r>
            <a:r>
              <a:rPr lang="en-US" b="1" dirty="0"/>
              <a:t/>
            </a:r>
            <a:br>
              <a:rPr lang="en-US" b="1" dirty="0"/>
            </a:br>
            <a:r>
              <a:rPr lang="en-US" dirty="0"/>
              <a:t>Management Prowess</a:t>
            </a:r>
          </a:p>
          <a:p>
            <a:pPr>
              <a:buFont typeface="Wingdings" panose="05000000000000000000" pitchFamily="2" charset="2"/>
              <a:buChar char="§"/>
            </a:pPr>
            <a:r>
              <a:rPr lang="en-US" sz="1800" dirty="0"/>
              <a:t>A proposed business should candidly evaluate the prowess, or ability, of its management team to satisfy itself that management has the requisite passion and expertise to launch the venture.</a:t>
            </a:r>
          </a:p>
          <a:p>
            <a:pPr>
              <a:buFont typeface="Wingdings" panose="05000000000000000000" pitchFamily="2" charset="2"/>
              <a:buChar char="§"/>
            </a:pPr>
            <a:r>
              <a:rPr lang="en-US" sz="1800" dirty="0"/>
              <a:t>Two of the most important factors in this area </a:t>
            </a:r>
            <a:r>
              <a:rPr lang="en-US" sz="1800" dirty="0" smtClean="0"/>
              <a:t>are:</a:t>
            </a:r>
          </a:p>
          <a:p>
            <a:pPr lvl="1">
              <a:buFont typeface="Arial" panose="020B0604020202020204" pitchFamily="34" charset="0"/>
              <a:buChar char="•"/>
            </a:pPr>
            <a:r>
              <a:rPr lang="en-US" sz="1600" dirty="0" smtClean="0"/>
              <a:t>The </a:t>
            </a:r>
            <a:r>
              <a:rPr lang="en-US" sz="1600" dirty="0"/>
              <a:t>passion that the sole entrepreneur or the founding team has for the business </a:t>
            </a:r>
            <a:r>
              <a:rPr lang="en-US" sz="1600" dirty="0" smtClean="0"/>
              <a:t>idea.</a:t>
            </a:r>
          </a:p>
          <a:p>
            <a:pPr lvl="1">
              <a:buFont typeface="Arial" panose="020B0604020202020204" pitchFamily="34" charset="0"/>
              <a:buChar char="•"/>
            </a:pPr>
            <a:r>
              <a:rPr lang="en-US" sz="1600" dirty="0"/>
              <a:t>The extent to which the sole entrepreneur or the founding team understands the markets in which the firm will participate. </a:t>
            </a:r>
          </a:p>
          <a:p>
            <a:pPr marL="0" indent="0">
              <a:buNone/>
            </a:pPr>
            <a:endParaRPr lang="en-US" b="1" dirty="0"/>
          </a:p>
        </p:txBody>
      </p:sp>
      <p:sp>
        <p:nvSpPr>
          <p:cNvPr id="4" name="Title 3"/>
          <p:cNvSpPr>
            <a:spLocks noGrp="1"/>
          </p:cNvSpPr>
          <p:nvPr>
            <p:ph type="title"/>
          </p:nvPr>
        </p:nvSpPr>
        <p:spPr/>
        <p:txBody>
          <a:bodyPr/>
          <a:lstStyle/>
          <a:p>
            <a:r>
              <a:rPr lang="en-US" dirty="0" smtClean="0"/>
              <a:t>AREC 213 </a:t>
            </a:r>
            <a:r>
              <a:rPr lang="en-US" dirty="0"/>
              <a:t>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30,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16</a:t>
            </a:fld>
            <a:endParaRPr lang="en-US" altLang="en-US"/>
          </a:p>
        </p:txBody>
      </p:sp>
    </p:spTree>
    <p:extLst>
      <p:ext uri="{BB962C8B-B14F-4D97-AF65-F5344CB8AC3E}">
        <p14:creationId xmlns:p14="http://schemas.microsoft.com/office/powerpoint/2010/main" val="123297436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p:cNvSpPr/>
          <p:nvPr/>
        </p:nvSpPr>
        <p:spPr bwMode="auto">
          <a:xfrm>
            <a:off x="336884" y="228600"/>
            <a:ext cx="11502190" cy="6328611"/>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9" name="Rectangle 8"/>
          <p:cNvSpPr/>
          <p:nvPr/>
        </p:nvSpPr>
        <p:spPr bwMode="auto">
          <a:xfrm>
            <a:off x="6103089" y="1720429"/>
            <a:ext cx="5479311" cy="380600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b="1" dirty="0" smtClean="0"/>
              <a:t>Part 3: Organizational Feasibility</a:t>
            </a:r>
          </a:p>
          <a:p>
            <a:pPr marL="0" indent="0">
              <a:buNone/>
            </a:pPr>
            <a:r>
              <a:rPr lang="en-US" dirty="0"/>
              <a:t>Resource Sufficiency</a:t>
            </a:r>
          </a:p>
          <a:p>
            <a:pPr>
              <a:buFont typeface="Wingdings" panose="05000000000000000000" pitchFamily="2" charset="2"/>
              <a:buChar char="§"/>
            </a:pPr>
            <a:r>
              <a:rPr lang="en-US" sz="1800" dirty="0"/>
              <a:t>This topic pertains to an assessment of whether an entrepreneur has sufficient resources to launch the proposed </a:t>
            </a:r>
            <a:r>
              <a:rPr lang="en-US" sz="1800" dirty="0" smtClean="0"/>
              <a:t>venture.</a:t>
            </a:r>
          </a:p>
          <a:p>
            <a:pPr>
              <a:buFont typeface="Wingdings" panose="05000000000000000000" pitchFamily="2" charset="2"/>
              <a:buChar char="§"/>
            </a:pPr>
            <a:r>
              <a:rPr lang="en-US" sz="1800" dirty="0" smtClean="0"/>
              <a:t>To </a:t>
            </a:r>
            <a:r>
              <a:rPr lang="en-US" sz="1800" dirty="0"/>
              <a:t>test resource sufficiency, a firm should list the 6 to 12 most critical nonfinancial resources that will be needed to move the business idea forward </a:t>
            </a:r>
            <a:r>
              <a:rPr lang="en-US" sz="1800" dirty="0" smtClean="0"/>
              <a:t>successfully.</a:t>
            </a:r>
          </a:p>
          <a:p>
            <a:pPr>
              <a:buFont typeface="Wingdings" panose="05000000000000000000" pitchFamily="2" charset="2"/>
              <a:buChar char="§"/>
            </a:pPr>
            <a:r>
              <a:rPr lang="en-US" sz="1800" dirty="0" smtClean="0"/>
              <a:t>If </a:t>
            </a:r>
            <a:r>
              <a:rPr lang="en-US" sz="1800" dirty="0"/>
              <a:t>critical resources are not available in certain areas, it may be impractical to proceed with the business idea.  </a:t>
            </a:r>
          </a:p>
        </p:txBody>
      </p:sp>
      <p:sp>
        <p:nvSpPr>
          <p:cNvPr id="4" name="Title 3"/>
          <p:cNvSpPr>
            <a:spLocks noGrp="1"/>
          </p:cNvSpPr>
          <p:nvPr>
            <p:ph type="title"/>
          </p:nvPr>
        </p:nvSpPr>
        <p:spPr/>
        <p:txBody>
          <a:bodyPr/>
          <a:lstStyle/>
          <a:p>
            <a:r>
              <a:rPr lang="en-US" dirty="0" smtClean="0"/>
              <a:t>AREC 213 </a:t>
            </a:r>
            <a:r>
              <a:rPr lang="en-US" dirty="0"/>
              <a:t>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30,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17</a:t>
            </a:fld>
            <a:endParaRPr lang="en-US" altLang="en-US"/>
          </a:p>
        </p:txBody>
      </p:sp>
      <p:sp>
        <p:nvSpPr>
          <p:cNvPr id="7" name="Rectangle 6"/>
          <p:cNvSpPr/>
          <p:nvPr/>
        </p:nvSpPr>
        <p:spPr>
          <a:xfrm>
            <a:off x="6103089" y="1840561"/>
            <a:ext cx="5479311" cy="646331"/>
          </a:xfrm>
          <a:prstGeom prst="rect">
            <a:avLst/>
          </a:prstGeom>
        </p:spPr>
        <p:txBody>
          <a:bodyPr wrap="square">
            <a:spAutoFit/>
          </a:bodyPr>
          <a:lstStyle/>
          <a:p>
            <a:pPr algn="ctr" eaLnBrk="1" hangingPunct="1">
              <a:spcBef>
                <a:spcPct val="50000"/>
              </a:spcBef>
            </a:pPr>
            <a:r>
              <a:rPr lang="en-US" altLang="en-US" dirty="0">
                <a:latin typeface="Calibri" panose="020F0502020204030204" pitchFamily="34" charset="0"/>
              </a:rPr>
              <a:t>Examples of nonfinancial resources that may be critical to the successful launch of a new business</a:t>
            </a:r>
          </a:p>
        </p:txBody>
      </p:sp>
      <p:sp>
        <p:nvSpPr>
          <p:cNvPr id="8" name="Rectangle 7"/>
          <p:cNvSpPr/>
          <p:nvPr/>
        </p:nvSpPr>
        <p:spPr>
          <a:xfrm>
            <a:off x="6729417" y="2607024"/>
            <a:ext cx="4668685" cy="2462213"/>
          </a:xfrm>
          <a:prstGeom prst="rect">
            <a:avLst/>
          </a:prstGeom>
        </p:spPr>
        <p:txBody>
          <a:bodyPr wrap="square">
            <a:spAutoFit/>
          </a:bodyPr>
          <a:lstStyle/>
          <a:p>
            <a:pPr eaLnBrk="1" hangingPunct="1">
              <a:spcBef>
                <a:spcPct val="50000"/>
              </a:spcBef>
              <a:buFontTx/>
              <a:buChar char="•"/>
            </a:pPr>
            <a:r>
              <a:rPr lang="en-US" altLang="en-US" sz="1100" b="1" dirty="0">
                <a:latin typeface="Calibri" panose="020F0502020204030204" pitchFamily="34" charset="0"/>
              </a:rPr>
              <a:t> </a:t>
            </a:r>
            <a:r>
              <a:rPr lang="en-US" altLang="en-US" sz="1400" dirty="0">
                <a:latin typeface="Calibri" panose="020F0502020204030204" pitchFamily="34" charset="0"/>
              </a:rPr>
              <a:t>Affordable office space</a:t>
            </a:r>
          </a:p>
          <a:p>
            <a:pPr eaLnBrk="1" hangingPunct="1">
              <a:spcBef>
                <a:spcPct val="50000"/>
              </a:spcBef>
              <a:buFontTx/>
              <a:buChar char="•"/>
            </a:pPr>
            <a:r>
              <a:rPr lang="en-US" altLang="en-US" sz="1400" dirty="0">
                <a:latin typeface="Calibri" panose="020F0502020204030204" pitchFamily="34" charset="0"/>
              </a:rPr>
              <a:t> Lab space, manufacturing space, or space to launch a service business  </a:t>
            </a:r>
          </a:p>
          <a:p>
            <a:pPr eaLnBrk="1" hangingPunct="1">
              <a:spcBef>
                <a:spcPct val="50000"/>
              </a:spcBef>
              <a:buFontTx/>
              <a:buChar char="•"/>
            </a:pPr>
            <a:r>
              <a:rPr lang="en-US" altLang="en-US" sz="1400" dirty="0">
                <a:latin typeface="Calibri" panose="020F0502020204030204" pitchFamily="34" charset="0"/>
              </a:rPr>
              <a:t> Availability of contract manufacturers or service providers</a:t>
            </a:r>
          </a:p>
          <a:p>
            <a:pPr eaLnBrk="1" hangingPunct="1">
              <a:spcBef>
                <a:spcPct val="50000"/>
              </a:spcBef>
              <a:buFontTx/>
              <a:buChar char="•"/>
            </a:pPr>
            <a:r>
              <a:rPr lang="en-US" altLang="en-US" sz="1400" dirty="0">
                <a:latin typeface="Calibri" panose="020F0502020204030204" pitchFamily="34" charset="0"/>
              </a:rPr>
              <a:t> Key management employees (now and in the future)</a:t>
            </a:r>
          </a:p>
          <a:p>
            <a:pPr eaLnBrk="1" hangingPunct="1">
              <a:spcBef>
                <a:spcPct val="50000"/>
              </a:spcBef>
              <a:buFontTx/>
              <a:buChar char="•"/>
            </a:pPr>
            <a:r>
              <a:rPr lang="en-US" altLang="en-US" sz="1400" dirty="0">
                <a:latin typeface="Calibri" panose="020F0502020204030204" pitchFamily="34" charset="0"/>
              </a:rPr>
              <a:t> Key support personnel (now and in the future)</a:t>
            </a:r>
          </a:p>
          <a:p>
            <a:pPr eaLnBrk="1" hangingPunct="1">
              <a:spcBef>
                <a:spcPct val="50000"/>
              </a:spcBef>
              <a:buFontTx/>
              <a:buChar char="•"/>
            </a:pPr>
            <a:r>
              <a:rPr lang="en-US" altLang="en-US" sz="1400" dirty="0">
                <a:latin typeface="Calibri" panose="020F0502020204030204" pitchFamily="34" charset="0"/>
              </a:rPr>
              <a:t> Ability to obtain intellectual property protection</a:t>
            </a:r>
          </a:p>
          <a:p>
            <a:pPr eaLnBrk="1" hangingPunct="1">
              <a:spcBef>
                <a:spcPct val="50000"/>
              </a:spcBef>
              <a:buFontTx/>
              <a:buChar char="•"/>
            </a:pPr>
            <a:r>
              <a:rPr lang="en-US" altLang="en-US" sz="1400" dirty="0">
                <a:latin typeface="Calibri" panose="020F0502020204030204" pitchFamily="34" charset="0"/>
              </a:rPr>
              <a:t> Ability to form favorable business partnerships</a:t>
            </a:r>
          </a:p>
        </p:txBody>
      </p:sp>
    </p:spTree>
    <p:extLst>
      <p:ext uri="{BB962C8B-B14F-4D97-AF65-F5344CB8AC3E}">
        <p14:creationId xmlns:p14="http://schemas.microsoft.com/office/powerpoint/2010/main" val="110750412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Rectangle 10"/>
          <p:cNvSpPr/>
          <p:nvPr/>
        </p:nvSpPr>
        <p:spPr bwMode="auto">
          <a:xfrm>
            <a:off x="336884" y="228600"/>
            <a:ext cx="11502190" cy="6328611"/>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b="1" dirty="0" smtClean="0"/>
              <a:t>Part 4: Financial Feasibility </a:t>
            </a:r>
          </a:p>
          <a:p>
            <a:pPr marL="0" indent="0">
              <a:buNone/>
            </a:pPr>
            <a:r>
              <a:rPr lang="en-US" dirty="0" smtClean="0"/>
              <a:t>Purpose </a:t>
            </a:r>
            <a:endParaRPr lang="en-US" sz="2000" dirty="0"/>
          </a:p>
          <a:p>
            <a:pPr>
              <a:buFont typeface="Wingdings" panose="05000000000000000000" pitchFamily="2" charset="2"/>
              <a:buChar char="§"/>
            </a:pPr>
            <a:r>
              <a:rPr lang="en-US" sz="2000" dirty="0" smtClean="0"/>
              <a:t>Is </a:t>
            </a:r>
            <a:r>
              <a:rPr lang="en-US" sz="2000" dirty="0"/>
              <a:t>the final component of a </a:t>
            </a:r>
            <a:r>
              <a:rPr lang="en-US" sz="2000" dirty="0" smtClean="0"/>
              <a:t>comprehensive </a:t>
            </a:r>
            <a:r>
              <a:rPr lang="en-US" sz="2000" dirty="0"/>
              <a:t>feasibility </a:t>
            </a:r>
            <a:r>
              <a:rPr lang="en-US" sz="2000" dirty="0" smtClean="0"/>
              <a:t>analysis.</a:t>
            </a:r>
          </a:p>
          <a:p>
            <a:pPr>
              <a:buFont typeface="Wingdings" panose="05000000000000000000" pitchFamily="2" charset="2"/>
              <a:buChar char="§"/>
            </a:pPr>
            <a:r>
              <a:rPr lang="en-US" sz="2000" dirty="0" smtClean="0"/>
              <a:t>A </a:t>
            </a:r>
            <a:r>
              <a:rPr lang="en-US" sz="2000" dirty="0"/>
              <a:t>preliminary financial </a:t>
            </a:r>
            <a:r>
              <a:rPr lang="en-US" sz="2000" dirty="0" smtClean="0"/>
              <a:t>assessment is </a:t>
            </a:r>
            <a:r>
              <a:rPr lang="en-US" sz="2000" dirty="0"/>
              <a:t>sufficient.</a:t>
            </a:r>
          </a:p>
          <a:p>
            <a:pPr marL="0" indent="0">
              <a:buNone/>
            </a:pPr>
            <a:endParaRPr lang="en-US" dirty="0"/>
          </a:p>
        </p:txBody>
      </p:sp>
      <p:sp>
        <p:nvSpPr>
          <p:cNvPr id="4" name="Title 3"/>
          <p:cNvSpPr>
            <a:spLocks noGrp="1"/>
          </p:cNvSpPr>
          <p:nvPr>
            <p:ph type="title"/>
          </p:nvPr>
        </p:nvSpPr>
        <p:spPr/>
        <p:txBody>
          <a:bodyPr/>
          <a:lstStyle/>
          <a:p>
            <a:r>
              <a:rPr lang="en-US" dirty="0" smtClean="0"/>
              <a:t>AREC 213 Lecture 3</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30,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18</a:t>
            </a:fld>
            <a:endParaRPr lang="en-US" altLang="en-US"/>
          </a:p>
        </p:txBody>
      </p:sp>
      <p:sp>
        <p:nvSpPr>
          <p:cNvPr id="7" name="Rectangle 8"/>
          <p:cNvSpPr>
            <a:spLocks noChangeArrowheads="1"/>
          </p:cNvSpPr>
          <p:nvPr/>
        </p:nvSpPr>
        <p:spPr bwMode="auto">
          <a:xfrm>
            <a:off x="6298024" y="2323656"/>
            <a:ext cx="3276600" cy="11430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400" smtClean="0"/>
              <a:t>Total Start-Up Cash </a:t>
            </a:r>
          </a:p>
          <a:p>
            <a:pPr algn="ctr" eaLnBrk="1" hangingPunct="1"/>
            <a:r>
              <a:rPr lang="en-US" altLang="en-US" sz="2400" smtClean="0"/>
              <a:t>Needed</a:t>
            </a:r>
            <a:endParaRPr lang="en-US" altLang="en-US" sz="2400"/>
          </a:p>
        </p:txBody>
      </p:sp>
      <p:sp>
        <p:nvSpPr>
          <p:cNvPr id="8" name="Rectangle 7"/>
          <p:cNvSpPr/>
          <p:nvPr/>
        </p:nvSpPr>
        <p:spPr>
          <a:xfrm>
            <a:off x="4749214" y="1564356"/>
            <a:ext cx="6096000" cy="646331"/>
          </a:xfrm>
          <a:prstGeom prst="rect">
            <a:avLst/>
          </a:prstGeom>
        </p:spPr>
        <p:txBody>
          <a:bodyPr>
            <a:spAutoFit/>
          </a:bodyPr>
          <a:lstStyle/>
          <a:p>
            <a:pPr algn="ctr" eaLnBrk="1" hangingPunct="1"/>
            <a:r>
              <a:rPr lang="en-US" altLang="en-US" dirty="0"/>
              <a:t>Components of financial </a:t>
            </a:r>
          </a:p>
          <a:p>
            <a:pPr algn="ctr" eaLnBrk="1" hangingPunct="1"/>
            <a:r>
              <a:rPr lang="en-US" altLang="en-US" dirty="0"/>
              <a:t>feasibility analysis</a:t>
            </a:r>
          </a:p>
        </p:txBody>
      </p:sp>
      <p:sp>
        <p:nvSpPr>
          <p:cNvPr id="9" name="Rectangle 8"/>
          <p:cNvSpPr>
            <a:spLocks noChangeArrowheads="1"/>
          </p:cNvSpPr>
          <p:nvPr/>
        </p:nvSpPr>
        <p:spPr bwMode="auto">
          <a:xfrm>
            <a:off x="6298024" y="3603990"/>
            <a:ext cx="3200400" cy="1143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eaLnBrk="1" hangingPunct="1"/>
            <a:r>
              <a:rPr lang="en-US" altLang="en-US" sz="2400" dirty="0">
                <a:latin typeface="Times New Roman" panose="02020603050405020304" pitchFamily="18" charset="0"/>
              </a:rPr>
              <a:t>Financial Performance of</a:t>
            </a:r>
          </a:p>
          <a:p>
            <a:pPr algn="ctr" eaLnBrk="1" hangingPunct="1"/>
            <a:r>
              <a:rPr lang="en-US" altLang="en-US" sz="2400" dirty="0">
                <a:latin typeface="Times New Roman" panose="02020603050405020304" pitchFamily="18" charset="0"/>
              </a:rPr>
              <a:t>Similar Businesses</a:t>
            </a:r>
          </a:p>
        </p:txBody>
      </p:sp>
      <p:sp>
        <p:nvSpPr>
          <p:cNvPr id="10" name="Rectangle 8"/>
          <p:cNvSpPr>
            <a:spLocks noChangeArrowheads="1"/>
          </p:cNvSpPr>
          <p:nvPr/>
        </p:nvSpPr>
        <p:spPr bwMode="auto">
          <a:xfrm>
            <a:off x="6298024" y="4974948"/>
            <a:ext cx="3276600" cy="114300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lgn="ctr" eaLnBrk="1" hangingPunct="1"/>
            <a:r>
              <a:rPr lang="en-US" altLang="en-US" sz="2400" dirty="0">
                <a:latin typeface="Times New Roman" panose="02020603050405020304" pitchFamily="18" charset="0"/>
              </a:rPr>
              <a:t>Overall Financial</a:t>
            </a:r>
          </a:p>
          <a:p>
            <a:pPr algn="ctr" eaLnBrk="1" hangingPunct="1"/>
            <a:r>
              <a:rPr lang="en-US" altLang="en-US" sz="2400" dirty="0">
                <a:latin typeface="Times New Roman" panose="02020603050405020304" pitchFamily="18" charset="0"/>
              </a:rPr>
              <a:t>Attractiveness of the </a:t>
            </a:r>
          </a:p>
          <a:p>
            <a:pPr algn="ctr" eaLnBrk="1" hangingPunct="1"/>
            <a:r>
              <a:rPr lang="en-US" altLang="en-US" sz="2400" dirty="0">
                <a:latin typeface="Times New Roman" panose="02020603050405020304" pitchFamily="18" charset="0"/>
              </a:rPr>
              <a:t>Proposed Venture</a:t>
            </a:r>
          </a:p>
        </p:txBody>
      </p:sp>
      <p:pic>
        <p:nvPicPr>
          <p:cNvPr id="2050" name="Picture 2" descr="http://cdn.vertex42.com/ExcelTemplates/Images/break-even-poin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164" y="3476220"/>
            <a:ext cx="3184636" cy="2286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89110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bwMode="auto">
          <a:xfrm>
            <a:off x="336884" y="228600"/>
            <a:ext cx="11502190" cy="6328611"/>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3" name="Content Placeholder 2"/>
          <p:cNvSpPr>
            <a:spLocks noGrp="1"/>
          </p:cNvSpPr>
          <p:nvPr>
            <p:ph idx="1"/>
          </p:nvPr>
        </p:nvSpPr>
        <p:spPr/>
        <p:txBody>
          <a:bodyPr/>
          <a:lstStyle/>
          <a:p>
            <a:pPr marL="0" indent="0" algn="ctr">
              <a:buNone/>
            </a:pPr>
            <a:endParaRPr lang="en-US" sz="4800" dirty="0"/>
          </a:p>
          <a:p>
            <a:pPr marL="0" indent="0" algn="ctr">
              <a:buNone/>
            </a:pPr>
            <a:r>
              <a:rPr lang="en-US" sz="4800" dirty="0" smtClean="0"/>
              <a:t>Feasibility Analysis </a:t>
            </a:r>
          </a:p>
        </p:txBody>
      </p:sp>
      <p:sp>
        <p:nvSpPr>
          <p:cNvPr id="4" name="Date Placeholder 3"/>
          <p:cNvSpPr>
            <a:spLocks noGrp="1"/>
          </p:cNvSpPr>
          <p:nvPr>
            <p:ph type="dt" sz="half" idx="10"/>
          </p:nvPr>
        </p:nvSpPr>
        <p:spPr/>
        <p:txBody>
          <a:bodyPr/>
          <a:lstStyle/>
          <a:p>
            <a:pPr>
              <a:defRPr/>
            </a:pPr>
            <a:fld id="{2B972B8C-8E19-436C-BF3C-FCD14218F216}" type="datetime4">
              <a:rPr lang="en-US" altLang="en-US" smtClean="0"/>
              <a:pPr>
                <a:defRPr/>
              </a:pPr>
              <a:t>September 30, 2017</a:t>
            </a:fld>
            <a:endParaRPr lang="en-US" altLang="en-US"/>
          </a:p>
        </p:txBody>
      </p:sp>
      <p:sp>
        <p:nvSpPr>
          <p:cNvPr id="5" name="Slide Number Placeholder 4"/>
          <p:cNvSpPr>
            <a:spLocks noGrp="1"/>
          </p:cNvSpPr>
          <p:nvPr>
            <p:ph type="sldNum" sz="quarter" idx="11"/>
          </p:nvPr>
        </p:nvSpPr>
        <p:spPr/>
        <p:txBody>
          <a:bodyPr/>
          <a:lstStyle/>
          <a:p>
            <a:pPr>
              <a:defRPr/>
            </a:pPr>
            <a:fld id="{41EB0F87-3892-47EE-93AC-EF5F8D807D1B}" type="slidenum">
              <a:rPr lang="en-US" altLang="en-US" smtClean="0"/>
              <a:pPr>
                <a:defRPr/>
              </a:pPr>
              <a:t>1</a:t>
            </a:fld>
            <a:endParaRPr lang="en-US" altLang="en-US"/>
          </a:p>
        </p:txBody>
      </p:sp>
    </p:spTree>
    <p:extLst>
      <p:ext uri="{BB962C8B-B14F-4D97-AF65-F5344CB8AC3E}">
        <p14:creationId xmlns:p14="http://schemas.microsoft.com/office/powerpoint/2010/main" val="101230082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bwMode="auto">
          <a:xfrm>
            <a:off x="336884" y="228600"/>
            <a:ext cx="11502190" cy="6328611"/>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b="1" dirty="0" smtClean="0"/>
              <a:t>Part 4: Financial Feasibility</a:t>
            </a:r>
          </a:p>
          <a:p>
            <a:pPr marL="0" indent="0">
              <a:buNone/>
            </a:pPr>
            <a:r>
              <a:rPr lang="en-US" altLang="en-US" dirty="0"/>
              <a:t>Total Start-Up Cash Needed</a:t>
            </a:r>
          </a:p>
          <a:p>
            <a:pPr lvl="1">
              <a:buFont typeface="Wingdings" panose="05000000000000000000" pitchFamily="2" charset="2"/>
              <a:buChar char="§"/>
            </a:pPr>
            <a:r>
              <a:rPr lang="en-US" altLang="en-US" dirty="0"/>
              <a:t>The first issue refers to the total cash needed to prepare the business to make its first sale.</a:t>
            </a:r>
          </a:p>
          <a:p>
            <a:pPr lvl="1">
              <a:buFont typeface="Wingdings" panose="05000000000000000000" pitchFamily="2" charset="2"/>
              <a:buChar char="§"/>
            </a:pPr>
            <a:r>
              <a:rPr lang="en-US" altLang="en-US" dirty="0"/>
              <a:t>An actual budget should be prepared that lists all the anticipated capital purchases and operating expenses needed to generate the first $1 in revenues. </a:t>
            </a:r>
          </a:p>
          <a:p>
            <a:pPr lvl="1">
              <a:buFont typeface="Wingdings" panose="05000000000000000000" pitchFamily="2" charset="2"/>
              <a:buChar char="§"/>
            </a:pPr>
            <a:r>
              <a:rPr lang="en-US" altLang="en-US" dirty="0"/>
              <a:t>The point of this exercise is to determine if the proposed venture is realistic given the total start-up cash needed.</a:t>
            </a:r>
          </a:p>
          <a:p>
            <a:pPr marL="0" indent="0">
              <a:buNone/>
            </a:pPr>
            <a:r>
              <a:rPr lang="en-US" b="1" dirty="0" smtClean="0"/>
              <a:t> </a:t>
            </a:r>
            <a:endParaRPr lang="en-US" b="1" dirty="0"/>
          </a:p>
        </p:txBody>
      </p:sp>
      <p:sp>
        <p:nvSpPr>
          <p:cNvPr id="4" name="Title 3"/>
          <p:cNvSpPr>
            <a:spLocks noGrp="1"/>
          </p:cNvSpPr>
          <p:nvPr>
            <p:ph type="title"/>
          </p:nvPr>
        </p:nvSpPr>
        <p:spPr/>
        <p:txBody>
          <a:bodyPr/>
          <a:lstStyle/>
          <a:p>
            <a:r>
              <a:rPr lang="en-US" dirty="0" smtClean="0"/>
              <a:t>AREC 213 </a:t>
            </a:r>
            <a:r>
              <a:rPr lang="en-US" dirty="0"/>
              <a:t>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30,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19</a:t>
            </a:fld>
            <a:endParaRPr lang="en-US" altLang="en-US"/>
          </a:p>
        </p:txBody>
      </p:sp>
    </p:spTree>
    <p:extLst>
      <p:ext uri="{BB962C8B-B14F-4D97-AF65-F5344CB8AC3E}">
        <p14:creationId xmlns:p14="http://schemas.microsoft.com/office/powerpoint/2010/main" val="359519861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bwMode="auto">
          <a:xfrm>
            <a:off x="336884" y="228600"/>
            <a:ext cx="11502190" cy="6328611"/>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b="1" dirty="0" smtClean="0"/>
              <a:t>Part 4: Financial Feasibility</a:t>
            </a:r>
          </a:p>
          <a:p>
            <a:pPr marL="0" indent="0">
              <a:buNone/>
            </a:pPr>
            <a:r>
              <a:rPr lang="en-US" altLang="en-US" sz="2000" dirty="0"/>
              <a:t>Financial Performance of Similar </a:t>
            </a:r>
            <a:r>
              <a:rPr lang="en-US" altLang="en-US" sz="2000" dirty="0" smtClean="0"/>
              <a:t>Businesses</a:t>
            </a:r>
          </a:p>
          <a:p>
            <a:pPr>
              <a:buFont typeface="Wingdings" panose="05000000000000000000" pitchFamily="2" charset="2"/>
              <a:buChar char="§"/>
            </a:pPr>
            <a:r>
              <a:rPr lang="en-US" altLang="en-US" sz="1600" dirty="0" smtClean="0"/>
              <a:t>Estimate </a:t>
            </a:r>
            <a:r>
              <a:rPr lang="en-US" altLang="en-US" sz="1600" dirty="0"/>
              <a:t>the proposed start-up’s financial performance by comparing it to similar, already established </a:t>
            </a:r>
            <a:r>
              <a:rPr lang="en-US" altLang="en-US" sz="1600" dirty="0" smtClean="0"/>
              <a:t>businesses.</a:t>
            </a:r>
          </a:p>
          <a:p>
            <a:pPr>
              <a:buFont typeface="Wingdings" panose="05000000000000000000" pitchFamily="2" charset="2"/>
              <a:buChar char="§"/>
            </a:pPr>
            <a:r>
              <a:rPr lang="en-US" altLang="en-US" sz="1600" dirty="0" smtClean="0"/>
              <a:t>There </a:t>
            </a:r>
            <a:r>
              <a:rPr lang="en-US" altLang="en-US" sz="1600" dirty="0"/>
              <a:t>are several ways to doing this, all of which involve a little ethical detective work.</a:t>
            </a:r>
          </a:p>
          <a:p>
            <a:pPr lvl="2"/>
            <a:r>
              <a:rPr lang="en-US" altLang="en-US" sz="1600" dirty="0"/>
              <a:t>First, there are many reports available, some for free and some that require a fee, offering detailed industry trend analysis and reports on thousands of individual firms.</a:t>
            </a:r>
          </a:p>
          <a:p>
            <a:pPr lvl="2"/>
            <a:r>
              <a:rPr lang="en-US" altLang="en-US" sz="1600" dirty="0"/>
              <a:t>Second, simple observational research may be needed.  For example, the owners of New Venture Fitness Drinks could estimate their sales by tracking the number of people who patronize similar restaurants and estimating the average amount each customer spends.</a:t>
            </a:r>
          </a:p>
          <a:p>
            <a:pPr marL="0" indent="0">
              <a:buNone/>
            </a:pPr>
            <a:r>
              <a:rPr lang="en-US" sz="1600" dirty="0"/>
              <a:t> </a:t>
            </a:r>
          </a:p>
        </p:txBody>
      </p:sp>
      <p:sp>
        <p:nvSpPr>
          <p:cNvPr id="4" name="Title 3"/>
          <p:cNvSpPr>
            <a:spLocks noGrp="1"/>
          </p:cNvSpPr>
          <p:nvPr>
            <p:ph type="title"/>
          </p:nvPr>
        </p:nvSpPr>
        <p:spPr/>
        <p:txBody>
          <a:bodyPr/>
          <a:lstStyle/>
          <a:p>
            <a:r>
              <a:rPr lang="en-US" dirty="0" smtClean="0"/>
              <a:t>AREC 213 </a:t>
            </a:r>
            <a:r>
              <a:rPr lang="en-US" dirty="0"/>
              <a:t>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30,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20</a:t>
            </a:fld>
            <a:endParaRPr lang="en-US" altLang="en-US"/>
          </a:p>
        </p:txBody>
      </p:sp>
    </p:spTree>
    <p:extLst>
      <p:ext uri="{BB962C8B-B14F-4D97-AF65-F5344CB8AC3E}">
        <p14:creationId xmlns:p14="http://schemas.microsoft.com/office/powerpoint/2010/main" val="166812469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Rectangle 10"/>
          <p:cNvSpPr/>
          <p:nvPr/>
        </p:nvSpPr>
        <p:spPr bwMode="auto">
          <a:xfrm>
            <a:off x="336884" y="228600"/>
            <a:ext cx="11502190" cy="6328611"/>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10" name="Rectangle 9"/>
          <p:cNvSpPr/>
          <p:nvPr/>
        </p:nvSpPr>
        <p:spPr bwMode="auto">
          <a:xfrm>
            <a:off x="6517758" y="1371600"/>
            <a:ext cx="5064642" cy="409098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b="1" dirty="0" smtClean="0"/>
              <a:t>Part 4: Financial Feasibility </a:t>
            </a:r>
          </a:p>
          <a:p>
            <a:pPr marL="0" indent="0">
              <a:buNone/>
            </a:pPr>
            <a:r>
              <a:rPr lang="en-US" altLang="en-US" sz="1800" dirty="0"/>
              <a:t>Overall Financial Attractiveness of the Proposed Investment</a:t>
            </a:r>
          </a:p>
          <a:p>
            <a:pPr lvl="1">
              <a:buFont typeface="Wingdings" panose="05000000000000000000" pitchFamily="2" charset="2"/>
              <a:buChar char="§"/>
            </a:pPr>
            <a:r>
              <a:rPr lang="en-US" altLang="en-US" sz="1800" dirty="0"/>
              <a:t>A number of other financial factors are associated with promising business start-ups.  </a:t>
            </a:r>
          </a:p>
          <a:p>
            <a:pPr lvl="1">
              <a:buFont typeface="Wingdings" panose="05000000000000000000" pitchFamily="2" charset="2"/>
              <a:buChar char="§"/>
            </a:pPr>
            <a:r>
              <a:rPr lang="en-US" altLang="en-US" sz="1800" dirty="0"/>
              <a:t>In the feasibility analysis stage, the extent to which a business opportunity is positive relative to each factor is based on an estimate rather than actual performance.</a:t>
            </a:r>
          </a:p>
          <a:p>
            <a:pPr marL="0" indent="0">
              <a:buNone/>
            </a:pPr>
            <a:endParaRPr lang="en-US" b="1" dirty="0"/>
          </a:p>
        </p:txBody>
      </p:sp>
      <p:sp>
        <p:nvSpPr>
          <p:cNvPr id="4" name="Title 3"/>
          <p:cNvSpPr>
            <a:spLocks noGrp="1"/>
          </p:cNvSpPr>
          <p:nvPr>
            <p:ph type="title"/>
          </p:nvPr>
        </p:nvSpPr>
        <p:spPr/>
        <p:txBody>
          <a:bodyPr/>
          <a:lstStyle/>
          <a:p>
            <a:r>
              <a:rPr lang="en-US" dirty="0" smtClean="0"/>
              <a:t>AREC 213 </a:t>
            </a:r>
            <a:r>
              <a:rPr lang="en-US" dirty="0"/>
              <a:t>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30,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21</a:t>
            </a:fld>
            <a:endParaRPr lang="en-US" altLang="en-US"/>
          </a:p>
        </p:txBody>
      </p:sp>
      <p:sp>
        <p:nvSpPr>
          <p:cNvPr id="8" name="Rectangle 7"/>
          <p:cNvSpPr/>
          <p:nvPr/>
        </p:nvSpPr>
        <p:spPr>
          <a:xfrm>
            <a:off x="6616996" y="1496129"/>
            <a:ext cx="4642884" cy="646331"/>
          </a:xfrm>
          <a:prstGeom prst="rect">
            <a:avLst/>
          </a:prstGeom>
        </p:spPr>
        <p:txBody>
          <a:bodyPr wrap="square">
            <a:spAutoFit/>
          </a:bodyPr>
          <a:lstStyle/>
          <a:p>
            <a:pPr algn="ctr"/>
            <a:r>
              <a:rPr lang="en-US" dirty="0">
                <a:latin typeface="Calibri" panose="020F0502020204030204" pitchFamily="34" charset="0"/>
              </a:rPr>
              <a:t>Financial Factors Associated With Promising Business Opportunities</a:t>
            </a:r>
          </a:p>
        </p:txBody>
      </p:sp>
      <p:sp>
        <p:nvSpPr>
          <p:cNvPr id="9" name="Text Box 10"/>
          <p:cNvSpPr txBox="1">
            <a:spLocks noChangeArrowheads="1"/>
          </p:cNvSpPr>
          <p:nvPr/>
        </p:nvSpPr>
        <p:spPr bwMode="auto">
          <a:xfrm>
            <a:off x="6642691" y="2281606"/>
            <a:ext cx="4939709" cy="2797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lnSpc>
                <a:spcPct val="70000"/>
              </a:lnSpc>
              <a:spcBef>
                <a:spcPct val="50000"/>
              </a:spcBef>
              <a:buFontTx/>
              <a:buChar char="•"/>
            </a:pPr>
            <a:r>
              <a:rPr lang="en-US" altLang="en-US" sz="1800" dirty="0"/>
              <a:t> </a:t>
            </a:r>
            <a:r>
              <a:rPr lang="en-US" altLang="en-US" sz="1600" dirty="0">
                <a:latin typeface="Calibri" panose="020F0502020204030204" pitchFamily="34" charset="0"/>
              </a:rPr>
              <a:t>Steady and rapid growth in sales during the first 5 to 7 years in a </a:t>
            </a:r>
            <a:r>
              <a:rPr lang="en-US" altLang="en-US" sz="1600" dirty="0" smtClean="0">
                <a:latin typeface="Calibri" panose="020F0502020204030204" pitchFamily="34" charset="0"/>
              </a:rPr>
              <a:t>clearly defined </a:t>
            </a:r>
            <a:r>
              <a:rPr lang="en-US" altLang="en-US" sz="1600" dirty="0">
                <a:latin typeface="Calibri" panose="020F0502020204030204" pitchFamily="34" charset="0"/>
              </a:rPr>
              <a:t>market niche</a:t>
            </a:r>
          </a:p>
          <a:p>
            <a:pPr eaLnBrk="1" hangingPunct="1">
              <a:lnSpc>
                <a:spcPct val="70000"/>
              </a:lnSpc>
              <a:spcBef>
                <a:spcPct val="50000"/>
              </a:spcBef>
              <a:buFontTx/>
              <a:buChar char="•"/>
            </a:pPr>
            <a:r>
              <a:rPr lang="en-US" altLang="en-US" sz="1600" dirty="0">
                <a:latin typeface="Calibri" panose="020F0502020204030204" pitchFamily="34" charset="0"/>
              </a:rPr>
              <a:t> High percentage of recurring revenue—meaning that once a firm wins </a:t>
            </a:r>
            <a:r>
              <a:rPr lang="en-US" altLang="en-US" sz="1600" dirty="0" smtClean="0">
                <a:latin typeface="Calibri" panose="020F0502020204030204" pitchFamily="34" charset="0"/>
              </a:rPr>
              <a:t>a client</a:t>
            </a:r>
            <a:r>
              <a:rPr lang="en-US" altLang="en-US" sz="1600" dirty="0">
                <a:latin typeface="Calibri" panose="020F0502020204030204" pitchFamily="34" charset="0"/>
              </a:rPr>
              <a:t>, the client will provide recurring sources of revenue</a:t>
            </a:r>
          </a:p>
          <a:p>
            <a:pPr eaLnBrk="1" hangingPunct="1">
              <a:lnSpc>
                <a:spcPct val="70000"/>
              </a:lnSpc>
              <a:spcBef>
                <a:spcPct val="50000"/>
              </a:spcBef>
              <a:buFontTx/>
              <a:buChar char="•"/>
            </a:pPr>
            <a:r>
              <a:rPr lang="en-US" altLang="en-US" sz="1600" dirty="0">
                <a:latin typeface="Calibri" panose="020F0502020204030204" pitchFamily="34" charset="0"/>
              </a:rPr>
              <a:t> Ability to forecast income and expenses with a reasonable degree </a:t>
            </a:r>
            <a:r>
              <a:rPr lang="en-US" altLang="en-US" sz="1600" dirty="0" smtClean="0">
                <a:latin typeface="Calibri" panose="020F0502020204030204" pitchFamily="34" charset="0"/>
              </a:rPr>
              <a:t>of certainty</a:t>
            </a:r>
            <a:endParaRPr lang="en-US" altLang="en-US" sz="1600" dirty="0">
              <a:latin typeface="Calibri" panose="020F0502020204030204" pitchFamily="34" charset="0"/>
            </a:endParaRPr>
          </a:p>
          <a:p>
            <a:pPr eaLnBrk="1" hangingPunct="1">
              <a:spcBef>
                <a:spcPct val="50000"/>
              </a:spcBef>
              <a:buFontTx/>
              <a:buChar char="•"/>
            </a:pPr>
            <a:r>
              <a:rPr lang="en-US" altLang="en-US" sz="1600" dirty="0">
                <a:latin typeface="Calibri" panose="020F0502020204030204" pitchFamily="34" charset="0"/>
              </a:rPr>
              <a:t> Internally generated funds to finance and sustain growth</a:t>
            </a:r>
          </a:p>
          <a:p>
            <a:pPr eaLnBrk="1" hangingPunct="1">
              <a:spcBef>
                <a:spcPct val="50000"/>
              </a:spcBef>
              <a:buFontTx/>
              <a:buChar char="•"/>
            </a:pPr>
            <a:r>
              <a:rPr lang="en-US" altLang="en-US" sz="1600" dirty="0">
                <a:latin typeface="Calibri" panose="020F0502020204030204" pitchFamily="34" charset="0"/>
              </a:rPr>
              <a:t> Availability of an exit opportunity for investors to convert equity to cash</a:t>
            </a:r>
          </a:p>
        </p:txBody>
      </p:sp>
    </p:spTree>
    <p:extLst>
      <p:ext uri="{BB962C8B-B14F-4D97-AF65-F5344CB8AC3E}">
        <p14:creationId xmlns:p14="http://schemas.microsoft.com/office/powerpoint/2010/main" val="80937915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bwMode="auto">
          <a:xfrm>
            <a:off x="336884" y="228600"/>
            <a:ext cx="11502190" cy="6328611"/>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3" name="Content Placeholder 2"/>
          <p:cNvSpPr>
            <a:spLocks noGrp="1"/>
          </p:cNvSpPr>
          <p:nvPr>
            <p:ph idx="1"/>
          </p:nvPr>
        </p:nvSpPr>
        <p:spPr/>
        <p:txBody>
          <a:bodyPr/>
          <a:lstStyle/>
          <a:p>
            <a:pPr marL="0" indent="0" algn="ctr">
              <a:buNone/>
            </a:pPr>
            <a:endParaRPr lang="en-US" sz="4800" dirty="0"/>
          </a:p>
          <a:p>
            <a:pPr marL="0" indent="0" algn="ctr">
              <a:buNone/>
            </a:pPr>
            <a:r>
              <a:rPr lang="en-US" sz="4800" dirty="0" smtClean="0"/>
              <a:t>Product</a:t>
            </a:r>
            <a:endParaRPr lang="en-US" sz="4800" dirty="0"/>
          </a:p>
        </p:txBody>
      </p:sp>
      <p:sp>
        <p:nvSpPr>
          <p:cNvPr id="4" name="Date Placeholder 3"/>
          <p:cNvSpPr>
            <a:spLocks noGrp="1"/>
          </p:cNvSpPr>
          <p:nvPr>
            <p:ph type="dt" sz="half" idx="10"/>
          </p:nvPr>
        </p:nvSpPr>
        <p:spPr/>
        <p:txBody>
          <a:bodyPr/>
          <a:lstStyle/>
          <a:p>
            <a:pPr>
              <a:defRPr/>
            </a:pPr>
            <a:fld id="{2B972B8C-8E19-436C-BF3C-FCD14218F216}" type="datetime4">
              <a:rPr lang="en-US" altLang="en-US" smtClean="0"/>
              <a:pPr>
                <a:defRPr/>
              </a:pPr>
              <a:t>September 30, 2017</a:t>
            </a:fld>
            <a:endParaRPr lang="en-US" altLang="en-US"/>
          </a:p>
        </p:txBody>
      </p:sp>
      <p:sp>
        <p:nvSpPr>
          <p:cNvPr id="5" name="Slide Number Placeholder 4"/>
          <p:cNvSpPr>
            <a:spLocks noGrp="1"/>
          </p:cNvSpPr>
          <p:nvPr>
            <p:ph type="sldNum" sz="quarter" idx="11"/>
          </p:nvPr>
        </p:nvSpPr>
        <p:spPr/>
        <p:txBody>
          <a:bodyPr/>
          <a:lstStyle/>
          <a:p>
            <a:pPr>
              <a:defRPr/>
            </a:pPr>
            <a:fld id="{41EB0F87-3892-47EE-93AC-EF5F8D807D1B}" type="slidenum">
              <a:rPr lang="en-US" altLang="en-US" smtClean="0"/>
              <a:pPr>
                <a:defRPr/>
              </a:pPr>
              <a:t>22</a:t>
            </a:fld>
            <a:endParaRPr lang="en-US" altLang="en-US"/>
          </a:p>
        </p:txBody>
      </p:sp>
    </p:spTree>
    <p:extLst>
      <p:ext uri="{BB962C8B-B14F-4D97-AF65-F5344CB8AC3E}">
        <p14:creationId xmlns:p14="http://schemas.microsoft.com/office/powerpoint/2010/main" val="372402003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p:cNvSpPr/>
          <p:nvPr/>
        </p:nvSpPr>
        <p:spPr bwMode="auto">
          <a:xfrm>
            <a:off x="336884" y="228600"/>
            <a:ext cx="11502190" cy="6328611"/>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b="1" dirty="0" smtClean="0"/>
              <a:t>What problem are you solving?</a:t>
            </a:r>
          </a:p>
          <a:p>
            <a:pPr marL="0" indent="0">
              <a:buNone/>
            </a:pPr>
            <a:r>
              <a:rPr lang="en-US" b="1" dirty="0" smtClean="0"/>
              <a:t>What are you selling?</a:t>
            </a:r>
          </a:p>
          <a:p>
            <a:pPr marL="0" indent="0">
              <a:buNone/>
            </a:pPr>
            <a:r>
              <a:rPr lang="en-US" b="1" dirty="0" smtClean="0"/>
              <a:t>Who are your customers (Who will Buy It?</a:t>
            </a:r>
          </a:p>
          <a:p>
            <a:pPr marL="0" indent="0">
              <a:buNone/>
            </a:pPr>
            <a:endParaRPr lang="en-US" dirty="0"/>
          </a:p>
        </p:txBody>
      </p:sp>
      <p:sp>
        <p:nvSpPr>
          <p:cNvPr id="4" name="Title 3"/>
          <p:cNvSpPr>
            <a:spLocks noGrp="1"/>
          </p:cNvSpPr>
          <p:nvPr>
            <p:ph type="title"/>
          </p:nvPr>
        </p:nvSpPr>
        <p:spPr/>
        <p:txBody>
          <a:bodyPr/>
          <a:lstStyle/>
          <a:p>
            <a:r>
              <a:rPr lang="en-US" dirty="0" smtClean="0"/>
              <a:t>AREC 213 </a:t>
            </a:r>
            <a:r>
              <a:rPr lang="en-US" dirty="0"/>
              <a:t>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30,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23</a:t>
            </a:fld>
            <a:endParaRPr lang="en-US" altLang="en-US"/>
          </a:p>
        </p:txBody>
      </p:sp>
    </p:spTree>
    <p:extLst>
      <p:ext uri="{BB962C8B-B14F-4D97-AF65-F5344CB8AC3E}">
        <p14:creationId xmlns:p14="http://schemas.microsoft.com/office/powerpoint/2010/main" val="101703844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bwMode="auto">
          <a:xfrm>
            <a:off x="429126" y="228600"/>
            <a:ext cx="11502190" cy="6328611"/>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b="1" dirty="0" smtClean="0"/>
              <a:t>Features of Your Product and Service</a:t>
            </a:r>
          </a:p>
          <a:p>
            <a:pPr marL="0" indent="0">
              <a:buNone/>
            </a:pPr>
            <a:r>
              <a:rPr lang="en-US" dirty="0"/>
              <a:t>If you can’t describe your product/service </a:t>
            </a:r>
            <a:r>
              <a:rPr lang="en-US" dirty="0" smtClean="0"/>
              <a:t>clearly</a:t>
            </a:r>
            <a:r>
              <a:rPr lang="en-US" dirty="0"/>
              <a:t> </a:t>
            </a:r>
            <a:r>
              <a:rPr lang="en-US" dirty="0" smtClean="0"/>
              <a:t>you can’t sell it</a:t>
            </a:r>
            <a:endParaRPr lang="en-US" dirty="0"/>
          </a:p>
          <a:p>
            <a:pPr marL="0" indent="0">
              <a:buNone/>
            </a:pPr>
            <a:r>
              <a:rPr lang="en-US" dirty="0"/>
              <a:t>You know your product so well that you probably assume everyone else does, too</a:t>
            </a:r>
            <a:r>
              <a:rPr lang="en-US" dirty="0" smtClean="0"/>
              <a:t>.</a:t>
            </a:r>
            <a:endParaRPr lang="en-US" dirty="0"/>
          </a:p>
          <a:p>
            <a:pPr marL="0" indent="0">
              <a:buNone/>
            </a:pPr>
            <a:r>
              <a:rPr lang="en-US" dirty="0"/>
              <a:t>You must see your product </a:t>
            </a:r>
            <a:r>
              <a:rPr lang="en-US" dirty="0" smtClean="0"/>
              <a:t>through your customers eyes</a:t>
            </a:r>
            <a:endParaRPr lang="en-US" dirty="0"/>
          </a:p>
          <a:p>
            <a:pPr marL="0" indent="0">
              <a:buNone/>
            </a:pPr>
            <a:endParaRPr lang="en-US" b="1" dirty="0" smtClean="0"/>
          </a:p>
          <a:p>
            <a:pPr marL="0" indent="0">
              <a:buNone/>
            </a:pPr>
            <a:endParaRPr lang="en-US" dirty="0"/>
          </a:p>
        </p:txBody>
      </p:sp>
      <p:sp>
        <p:nvSpPr>
          <p:cNvPr id="4" name="Title 3"/>
          <p:cNvSpPr>
            <a:spLocks noGrp="1"/>
          </p:cNvSpPr>
          <p:nvPr>
            <p:ph type="title"/>
          </p:nvPr>
        </p:nvSpPr>
        <p:spPr/>
        <p:txBody>
          <a:bodyPr/>
          <a:lstStyle/>
          <a:p>
            <a:r>
              <a:rPr lang="en-US" dirty="0" smtClean="0"/>
              <a:t>AREC 213 </a:t>
            </a:r>
            <a:r>
              <a:rPr lang="en-US" dirty="0"/>
              <a:t>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30,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24</a:t>
            </a:fld>
            <a:endParaRPr lang="en-US" altLang="en-US"/>
          </a:p>
        </p:txBody>
      </p:sp>
    </p:spTree>
    <p:extLst>
      <p:ext uri="{BB962C8B-B14F-4D97-AF65-F5344CB8AC3E}">
        <p14:creationId xmlns:p14="http://schemas.microsoft.com/office/powerpoint/2010/main" val="233365943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bwMode="auto">
          <a:xfrm>
            <a:off x="336884" y="228600"/>
            <a:ext cx="11502190" cy="6328611"/>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b="1" dirty="0" smtClean="0"/>
              <a:t>Defining Terms</a:t>
            </a:r>
          </a:p>
          <a:p>
            <a:pPr>
              <a:buFont typeface="Wingdings" panose="05000000000000000000" pitchFamily="2" charset="2"/>
              <a:buChar char="§"/>
            </a:pPr>
            <a:r>
              <a:rPr lang="en-US" dirty="0"/>
              <a:t>Product – Each individual goods or service you provide. </a:t>
            </a:r>
          </a:p>
          <a:p>
            <a:pPr>
              <a:buFont typeface="Wingdings" panose="05000000000000000000" pitchFamily="2" charset="2"/>
              <a:buChar char="§"/>
            </a:pPr>
            <a:r>
              <a:rPr lang="en-US" dirty="0"/>
              <a:t>Feature – Each unique aspect of your product or service.  </a:t>
            </a:r>
          </a:p>
          <a:p>
            <a:pPr>
              <a:buFont typeface="Wingdings" panose="05000000000000000000" pitchFamily="2" charset="2"/>
              <a:buChar char="§"/>
            </a:pPr>
            <a:r>
              <a:rPr lang="en-US" dirty="0"/>
              <a:t>Benefit – What the customer will gain from using this product or service feature.</a:t>
            </a:r>
          </a:p>
          <a:p>
            <a:pPr marL="0" indent="0">
              <a:buNone/>
            </a:pPr>
            <a:endParaRPr lang="en-US" b="1" dirty="0" smtClean="0"/>
          </a:p>
          <a:p>
            <a:pPr marL="0" indent="0">
              <a:buNone/>
            </a:pPr>
            <a:endParaRPr lang="en-US" dirty="0"/>
          </a:p>
        </p:txBody>
      </p:sp>
      <p:sp>
        <p:nvSpPr>
          <p:cNvPr id="4" name="Title 3"/>
          <p:cNvSpPr>
            <a:spLocks noGrp="1"/>
          </p:cNvSpPr>
          <p:nvPr>
            <p:ph type="title"/>
          </p:nvPr>
        </p:nvSpPr>
        <p:spPr/>
        <p:txBody>
          <a:bodyPr/>
          <a:lstStyle/>
          <a:p>
            <a:r>
              <a:rPr lang="en-US" dirty="0" smtClean="0"/>
              <a:t>AREC 213 </a:t>
            </a:r>
            <a:r>
              <a:rPr lang="en-US" dirty="0"/>
              <a:t>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30,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25</a:t>
            </a:fld>
            <a:endParaRPr lang="en-US" altLang="en-US"/>
          </a:p>
        </p:txBody>
      </p:sp>
    </p:spTree>
    <p:extLst>
      <p:ext uri="{BB962C8B-B14F-4D97-AF65-F5344CB8AC3E}">
        <p14:creationId xmlns:p14="http://schemas.microsoft.com/office/powerpoint/2010/main" val="216739099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bwMode="auto">
          <a:xfrm>
            <a:off x="336884" y="228600"/>
            <a:ext cx="11502190" cy="6328611"/>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b="1" dirty="0" smtClean="0"/>
              <a:t>Product and Service Description </a:t>
            </a:r>
            <a:endParaRPr lang="en-US" dirty="0"/>
          </a:p>
          <a:p>
            <a:pPr marL="0" indent="0">
              <a:lnSpc>
                <a:spcPct val="90000"/>
              </a:lnSpc>
              <a:buNone/>
            </a:pPr>
            <a:r>
              <a:rPr lang="en-US" sz="2000" dirty="0">
                <a:latin typeface="Arial" pitchFamily="34" charset="0"/>
                <a:cs typeface="Arial" pitchFamily="34" charset="0"/>
              </a:rPr>
              <a:t>Whole Product Concept</a:t>
            </a:r>
          </a:p>
          <a:p>
            <a:pPr>
              <a:lnSpc>
                <a:spcPct val="90000"/>
              </a:lnSpc>
            </a:pPr>
            <a:r>
              <a:rPr lang="en-US" sz="2000" dirty="0">
                <a:latin typeface="Arial" pitchFamily="34" charset="0"/>
                <a:cs typeface="Arial" pitchFamily="34" charset="0"/>
              </a:rPr>
              <a:t>Everything Needed/Delivered to Customer</a:t>
            </a:r>
          </a:p>
          <a:p>
            <a:pPr lvl="1">
              <a:lnSpc>
                <a:spcPct val="90000"/>
              </a:lnSpc>
              <a:buFont typeface="Wingdings" panose="05000000000000000000" pitchFamily="2" charset="2"/>
              <a:buChar char="§"/>
            </a:pPr>
            <a:r>
              <a:rPr lang="en-US" sz="1800" dirty="0">
                <a:latin typeface="Arial" pitchFamily="34" charset="0"/>
                <a:cs typeface="Arial" pitchFamily="34" charset="0"/>
              </a:rPr>
              <a:t>Product</a:t>
            </a:r>
          </a:p>
          <a:p>
            <a:pPr lvl="1">
              <a:lnSpc>
                <a:spcPct val="90000"/>
              </a:lnSpc>
              <a:buFont typeface="Wingdings" panose="05000000000000000000" pitchFamily="2" charset="2"/>
              <a:buChar char="§"/>
            </a:pPr>
            <a:r>
              <a:rPr lang="en-US" sz="1800" dirty="0">
                <a:latin typeface="Arial" pitchFamily="34" charset="0"/>
                <a:cs typeface="Arial" pitchFamily="34" charset="0"/>
              </a:rPr>
              <a:t>Product Options</a:t>
            </a:r>
          </a:p>
          <a:p>
            <a:pPr lvl="1">
              <a:lnSpc>
                <a:spcPct val="90000"/>
              </a:lnSpc>
              <a:buFont typeface="Wingdings" panose="05000000000000000000" pitchFamily="2" charset="2"/>
              <a:buChar char="§"/>
            </a:pPr>
            <a:r>
              <a:rPr lang="en-US" sz="1800" dirty="0">
                <a:latin typeface="Arial" pitchFamily="34" charset="0"/>
                <a:cs typeface="Arial" pitchFamily="34" charset="0"/>
              </a:rPr>
              <a:t>Packaging</a:t>
            </a:r>
          </a:p>
          <a:p>
            <a:pPr lvl="1">
              <a:lnSpc>
                <a:spcPct val="90000"/>
              </a:lnSpc>
              <a:buFont typeface="Wingdings" panose="05000000000000000000" pitchFamily="2" charset="2"/>
              <a:buChar char="§"/>
            </a:pPr>
            <a:r>
              <a:rPr lang="en-US" sz="1800" dirty="0">
                <a:latin typeface="Arial" pitchFamily="34" charset="0"/>
                <a:cs typeface="Arial" pitchFamily="34" charset="0"/>
              </a:rPr>
              <a:t>Accessories</a:t>
            </a:r>
          </a:p>
          <a:p>
            <a:pPr lvl="1">
              <a:lnSpc>
                <a:spcPct val="90000"/>
              </a:lnSpc>
              <a:buFont typeface="Wingdings" panose="05000000000000000000" pitchFamily="2" charset="2"/>
              <a:buChar char="§"/>
            </a:pPr>
            <a:r>
              <a:rPr lang="en-US" sz="1800" dirty="0">
                <a:latin typeface="Arial" pitchFamily="34" charset="0"/>
                <a:cs typeface="Arial" pitchFamily="34" charset="0"/>
              </a:rPr>
              <a:t>Consumables</a:t>
            </a:r>
          </a:p>
          <a:p>
            <a:pPr lvl="1">
              <a:lnSpc>
                <a:spcPct val="90000"/>
              </a:lnSpc>
              <a:buFont typeface="Wingdings" panose="05000000000000000000" pitchFamily="2" charset="2"/>
              <a:buChar char="§"/>
            </a:pPr>
            <a:r>
              <a:rPr lang="en-US" sz="1800" dirty="0">
                <a:latin typeface="Arial" pitchFamily="34" charset="0"/>
                <a:cs typeface="Arial" pitchFamily="34" charset="0"/>
              </a:rPr>
              <a:t>Replacement Parts</a:t>
            </a:r>
          </a:p>
          <a:p>
            <a:pPr lvl="1">
              <a:lnSpc>
                <a:spcPct val="90000"/>
              </a:lnSpc>
              <a:buFont typeface="Wingdings" panose="05000000000000000000" pitchFamily="2" charset="2"/>
              <a:buChar char="§"/>
            </a:pPr>
            <a:r>
              <a:rPr lang="en-US" sz="1800" dirty="0">
                <a:latin typeface="Arial" pitchFamily="34" charset="0"/>
                <a:cs typeface="Arial" pitchFamily="34" charset="0"/>
              </a:rPr>
              <a:t>Training</a:t>
            </a:r>
          </a:p>
          <a:p>
            <a:pPr lvl="1">
              <a:lnSpc>
                <a:spcPct val="90000"/>
              </a:lnSpc>
              <a:buFont typeface="Wingdings" panose="05000000000000000000" pitchFamily="2" charset="2"/>
              <a:buChar char="§"/>
            </a:pPr>
            <a:r>
              <a:rPr lang="en-US" sz="1800" dirty="0">
                <a:latin typeface="Arial" pitchFamily="34" charset="0"/>
                <a:cs typeface="Arial" pitchFamily="34" charset="0"/>
              </a:rPr>
              <a:t>Manuals</a:t>
            </a:r>
          </a:p>
          <a:p>
            <a:pPr lvl="1">
              <a:lnSpc>
                <a:spcPct val="90000"/>
              </a:lnSpc>
              <a:buFont typeface="Wingdings" panose="05000000000000000000" pitchFamily="2" charset="2"/>
              <a:buChar char="§"/>
            </a:pPr>
            <a:r>
              <a:rPr lang="en-US" sz="1800" dirty="0">
                <a:latin typeface="Arial" pitchFamily="34" charset="0"/>
                <a:cs typeface="Arial" pitchFamily="34" charset="0"/>
              </a:rPr>
              <a:t>Support</a:t>
            </a:r>
          </a:p>
          <a:p>
            <a:pPr marL="0" indent="0">
              <a:buNone/>
            </a:pPr>
            <a:endParaRPr lang="en-US" b="1" dirty="0" smtClean="0"/>
          </a:p>
          <a:p>
            <a:pPr marL="0" indent="0">
              <a:buNone/>
            </a:pPr>
            <a:endParaRPr lang="en-US" dirty="0"/>
          </a:p>
        </p:txBody>
      </p:sp>
      <p:sp>
        <p:nvSpPr>
          <p:cNvPr id="4" name="Title 3"/>
          <p:cNvSpPr>
            <a:spLocks noGrp="1"/>
          </p:cNvSpPr>
          <p:nvPr>
            <p:ph type="title"/>
          </p:nvPr>
        </p:nvSpPr>
        <p:spPr/>
        <p:txBody>
          <a:bodyPr/>
          <a:lstStyle/>
          <a:p>
            <a:r>
              <a:rPr lang="en-US" dirty="0" smtClean="0"/>
              <a:t>AREC 213 </a:t>
            </a:r>
            <a:r>
              <a:rPr lang="en-US" dirty="0"/>
              <a:t>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30,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26</a:t>
            </a:fld>
            <a:endParaRPr lang="en-US" altLang="en-US"/>
          </a:p>
        </p:txBody>
      </p:sp>
      <p:pic>
        <p:nvPicPr>
          <p:cNvPr id="1026" name="Picture 2" descr="https://images-na.ssl-images-amazon.com/images/I/517wplLjOXL._SX329_BO1,204,203,200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0389" y="1143000"/>
            <a:ext cx="2025121" cy="3052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370305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bwMode="auto">
          <a:xfrm>
            <a:off x="336884" y="228600"/>
            <a:ext cx="11502190" cy="6328611"/>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b="1" dirty="0" smtClean="0"/>
              <a:t>Who is Your Customer </a:t>
            </a:r>
          </a:p>
          <a:p>
            <a:pPr marL="0" indent="0">
              <a:buNone/>
            </a:pPr>
            <a:r>
              <a:rPr lang="en-US" dirty="0"/>
              <a:t>We all assume we know who our customer is</a:t>
            </a:r>
            <a:r>
              <a:rPr lang="en-US" dirty="0" smtClean="0"/>
              <a:t>.</a:t>
            </a:r>
            <a:endParaRPr lang="en-US" dirty="0"/>
          </a:p>
          <a:p>
            <a:pPr marL="0" indent="0">
              <a:buNone/>
            </a:pPr>
            <a:r>
              <a:rPr lang="en-US" dirty="0"/>
              <a:t>But what if we’re missing </a:t>
            </a:r>
            <a:r>
              <a:rPr lang="en-US" dirty="0" smtClean="0"/>
              <a:t>something</a:t>
            </a:r>
            <a:endParaRPr lang="en-US" dirty="0"/>
          </a:p>
          <a:p>
            <a:pPr marL="0" indent="0">
              <a:buNone/>
            </a:pPr>
            <a:r>
              <a:rPr lang="en-US" dirty="0"/>
              <a:t>Who </a:t>
            </a:r>
            <a:r>
              <a:rPr lang="en-US" dirty="0" smtClean="0"/>
              <a:t>else </a:t>
            </a:r>
            <a:r>
              <a:rPr lang="en-US" dirty="0"/>
              <a:t>might buy your </a:t>
            </a:r>
            <a:r>
              <a:rPr lang="en-US" dirty="0" smtClean="0"/>
              <a:t>product</a:t>
            </a:r>
            <a:endParaRPr lang="en-US" dirty="0"/>
          </a:p>
          <a:p>
            <a:pPr marL="0" indent="0">
              <a:buNone/>
            </a:pPr>
            <a:r>
              <a:rPr lang="en-US" dirty="0"/>
              <a:t>Consider </a:t>
            </a:r>
            <a:r>
              <a:rPr lang="en-US" dirty="0" smtClean="0"/>
              <a:t>the </a:t>
            </a:r>
            <a:r>
              <a:rPr lang="en-US" dirty="0"/>
              <a:t>Features and Benefits from various customer perspectives.</a:t>
            </a:r>
          </a:p>
          <a:p>
            <a:pPr marL="0" indent="0">
              <a:buNone/>
            </a:pPr>
            <a:endParaRPr lang="en-US" b="1" dirty="0" smtClean="0"/>
          </a:p>
          <a:p>
            <a:pPr marL="0" indent="0">
              <a:buNone/>
            </a:pPr>
            <a:endParaRPr lang="en-US" dirty="0"/>
          </a:p>
        </p:txBody>
      </p:sp>
      <p:sp>
        <p:nvSpPr>
          <p:cNvPr id="4" name="Title 3"/>
          <p:cNvSpPr>
            <a:spLocks noGrp="1"/>
          </p:cNvSpPr>
          <p:nvPr>
            <p:ph type="title"/>
          </p:nvPr>
        </p:nvSpPr>
        <p:spPr/>
        <p:txBody>
          <a:bodyPr/>
          <a:lstStyle/>
          <a:p>
            <a:r>
              <a:rPr lang="en-US" dirty="0" smtClean="0"/>
              <a:t>AREC 213 </a:t>
            </a:r>
            <a:r>
              <a:rPr lang="en-US" dirty="0"/>
              <a:t>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30,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27</a:t>
            </a:fld>
            <a:endParaRPr lang="en-US" altLang="en-US"/>
          </a:p>
        </p:txBody>
      </p:sp>
    </p:spTree>
    <p:extLst>
      <p:ext uri="{BB962C8B-B14F-4D97-AF65-F5344CB8AC3E}">
        <p14:creationId xmlns:p14="http://schemas.microsoft.com/office/powerpoint/2010/main" val="121487806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bwMode="auto">
          <a:xfrm>
            <a:off x="336884" y="228600"/>
            <a:ext cx="11502190" cy="6328611"/>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3" name="Content Placeholder 2"/>
          <p:cNvSpPr>
            <a:spLocks noGrp="1"/>
          </p:cNvSpPr>
          <p:nvPr>
            <p:ph idx="1"/>
          </p:nvPr>
        </p:nvSpPr>
        <p:spPr/>
        <p:txBody>
          <a:bodyPr/>
          <a:lstStyle/>
          <a:p>
            <a:pPr marL="0" indent="0" algn="ctr">
              <a:buNone/>
            </a:pPr>
            <a:endParaRPr lang="en-US" sz="4800" dirty="0"/>
          </a:p>
          <a:p>
            <a:pPr marL="0" indent="0" algn="ctr">
              <a:buNone/>
            </a:pPr>
            <a:r>
              <a:rPr lang="en-US" sz="4800" dirty="0" smtClean="0"/>
              <a:t>Excel</a:t>
            </a:r>
            <a:endParaRPr lang="en-US" sz="4800" dirty="0"/>
          </a:p>
        </p:txBody>
      </p:sp>
      <p:sp>
        <p:nvSpPr>
          <p:cNvPr id="4" name="Date Placeholder 3"/>
          <p:cNvSpPr>
            <a:spLocks noGrp="1"/>
          </p:cNvSpPr>
          <p:nvPr>
            <p:ph type="dt" sz="half" idx="10"/>
          </p:nvPr>
        </p:nvSpPr>
        <p:spPr/>
        <p:txBody>
          <a:bodyPr/>
          <a:lstStyle/>
          <a:p>
            <a:pPr>
              <a:defRPr/>
            </a:pPr>
            <a:fld id="{2B972B8C-8E19-436C-BF3C-FCD14218F216}" type="datetime4">
              <a:rPr lang="en-US" altLang="en-US" smtClean="0"/>
              <a:pPr>
                <a:defRPr/>
              </a:pPr>
              <a:t>September 30, 2017</a:t>
            </a:fld>
            <a:endParaRPr lang="en-US" altLang="en-US"/>
          </a:p>
        </p:txBody>
      </p:sp>
      <p:sp>
        <p:nvSpPr>
          <p:cNvPr id="5" name="Slide Number Placeholder 4"/>
          <p:cNvSpPr>
            <a:spLocks noGrp="1"/>
          </p:cNvSpPr>
          <p:nvPr>
            <p:ph type="sldNum" sz="quarter" idx="11"/>
          </p:nvPr>
        </p:nvSpPr>
        <p:spPr/>
        <p:txBody>
          <a:bodyPr/>
          <a:lstStyle/>
          <a:p>
            <a:pPr>
              <a:defRPr/>
            </a:pPr>
            <a:fld id="{41EB0F87-3892-47EE-93AC-EF5F8D807D1B}" type="slidenum">
              <a:rPr lang="en-US" altLang="en-US" smtClean="0"/>
              <a:pPr>
                <a:defRPr/>
              </a:pPr>
              <a:t>28</a:t>
            </a:fld>
            <a:endParaRPr lang="en-US" altLang="en-US"/>
          </a:p>
        </p:txBody>
      </p:sp>
    </p:spTree>
    <p:extLst>
      <p:ext uri="{BB962C8B-B14F-4D97-AF65-F5344CB8AC3E}">
        <p14:creationId xmlns:p14="http://schemas.microsoft.com/office/powerpoint/2010/main" val="318443301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p:cNvSpPr/>
          <p:nvPr/>
        </p:nvSpPr>
        <p:spPr bwMode="auto">
          <a:xfrm>
            <a:off x="336884" y="228600"/>
            <a:ext cx="11502190" cy="6328611"/>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a:xfrm>
            <a:off x="609600" y="1143000"/>
            <a:ext cx="4942901" cy="4572000"/>
          </a:xfrm>
        </p:spPr>
        <p:txBody>
          <a:bodyPr/>
          <a:lstStyle/>
          <a:p>
            <a:pPr lvl="2" indent="-233363"/>
            <a:r>
              <a:rPr lang="en-US" sz="2400" b="1" dirty="0"/>
              <a:t>Feasibility </a:t>
            </a:r>
            <a:r>
              <a:rPr lang="en-US" sz="2400" b="1" dirty="0" smtClean="0"/>
              <a:t>Analysis</a:t>
            </a:r>
          </a:p>
          <a:p>
            <a:pPr marL="52387" lvl="2" indent="-285750">
              <a:buFont typeface="Wingdings" panose="05000000000000000000" pitchFamily="2" charset="2"/>
              <a:buChar char="§"/>
            </a:pPr>
            <a:r>
              <a:rPr lang="en-US" dirty="0" smtClean="0"/>
              <a:t>Feasibility </a:t>
            </a:r>
            <a:r>
              <a:rPr lang="en-US" dirty="0"/>
              <a:t>analysis is </a:t>
            </a:r>
            <a:r>
              <a:rPr lang="en-US" dirty="0" smtClean="0"/>
              <a:t>the process </a:t>
            </a:r>
            <a:r>
              <a:rPr lang="en-US" dirty="0"/>
              <a:t>of determining </a:t>
            </a:r>
            <a:r>
              <a:rPr lang="en-US" dirty="0" smtClean="0"/>
              <a:t>whether a </a:t>
            </a:r>
            <a:r>
              <a:rPr lang="en-US" dirty="0"/>
              <a:t>business idea is </a:t>
            </a:r>
            <a:r>
              <a:rPr lang="en-US" dirty="0" smtClean="0"/>
              <a:t>viable.</a:t>
            </a:r>
          </a:p>
          <a:p>
            <a:pPr marL="52387" lvl="2" indent="-285750">
              <a:buFont typeface="Wingdings" panose="05000000000000000000" pitchFamily="2" charset="2"/>
              <a:buChar char="§"/>
            </a:pPr>
            <a:r>
              <a:rPr lang="en-US" dirty="0" smtClean="0"/>
              <a:t>It </a:t>
            </a:r>
            <a:r>
              <a:rPr lang="en-US" dirty="0"/>
              <a:t>is the preliminary </a:t>
            </a:r>
            <a:r>
              <a:rPr lang="en-US" dirty="0" smtClean="0"/>
              <a:t>evaluation of </a:t>
            </a:r>
            <a:r>
              <a:rPr lang="en-US" dirty="0"/>
              <a:t>a business idea, </a:t>
            </a:r>
            <a:r>
              <a:rPr lang="en-US" dirty="0" smtClean="0"/>
              <a:t>conducted for </a:t>
            </a:r>
            <a:r>
              <a:rPr lang="en-US" dirty="0"/>
              <a:t>the purpose of </a:t>
            </a:r>
            <a:r>
              <a:rPr lang="en-US" dirty="0" smtClean="0"/>
              <a:t>determining whether </a:t>
            </a:r>
            <a:r>
              <a:rPr lang="en-US" dirty="0"/>
              <a:t>the idea is </a:t>
            </a:r>
            <a:r>
              <a:rPr lang="en-US" dirty="0" smtClean="0"/>
              <a:t>worth </a:t>
            </a:r>
            <a:r>
              <a:rPr lang="en-US" dirty="0"/>
              <a:t>pursuing</a:t>
            </a:r>
            <a:r>
              <a:rPr lang="en-US" dirty="0" smtClean="0"/>
              <a:t>.</a:t>
            </a:r>
          </a:p>
          <a:p>
            <a:pPr lvl="2" indent="0"/>
            <a:r>
              <a:rPr lang="en-US" dirty="0"/>
              <a:t/>
            </a:r>
            <a:br>
              <a:rPr lang="en-US" dirty="0"/>
            </a:br>
            <a:r>
              <a:rPr lang="en-US" sz="2400" b="1" dirty="0"/>
              <a:t>Timing of Feasibility Analysis</a:t>
            </a:r>
          </a:p>
          <a:p>
            <a:pPr marL="52387" lvl="2" indent="-285750">
              <a:buFont typeface="Wingdings" panose="05000000000000000000" pitchFamily="2" charset="2"/>
              <a:buChar char="§"/>
            </a:pPr>
            <a:r>
              <a:rPr lang="en-US" dirty="0"/>
              <a:t>The proper time to conduct a feasibility analysis is early in thinking through the prospects for a new business.</a:t>
            </a:r>
          </a:p>
          <a:p>
            <a:pPr marL="52387" lvl="2" indent="-285750">
              <a:buFont typeface="Wingdings" panose="05000000000000000000" pitchFamily="2" charset="2"/>
              <a:buChar char="§"/>
            </a:pPr>
            <a:r>
              <a:rPr lang="en-US" dirty="0"/>
              <a:t>The thought is to screen ideas before a lot of resources are spent on them.</a:t>
            </a:r>
          </a:p>
          <a:p>
            <a:pPr marL="52387" lvl="2" indent="-285750">
              <a:buFont typeface="Wingdings" panose="05000000000000000000" pitchFamily="2" charset="2"/>
              <a:buChar char="§"/>
            </a:pPr>
            <a:endParaRPr lang="en-US" dirty="0"/>
          </a:p>
          <a:p>
            <a:pPr lvl="2" indent="0"/>
            <a:endParaRPr lang="en-US" dirty="0"/>
          </a:p>
          <a:p>
            <a:pPr marL="52387" lvl="2" indent="-285750">
              <a:buFont typeface="Wingdings" panose="05000000000000000000" pitchFamily="2" charset="2"/>
              <a:buChar char="§"/>
            </a:pPr>
            <a:endParaRPr lang="en-US" b="1" dirty="0"/>
          </a:p>
        </p:txBody>
      </p:sp>
      <p:sp>
        <p:nvSpPr>
          <p:cNvPr id="3" name="Title 2"/>
          <p:cNvSpPr>
            <a:spLocks noGrp="1"/>
          </p:cNvSpPr>
          <p:nvPr>
            <p:ph type="title"/>
          </p:nvPr>
        </p:nvSpPr>
        <p:spPr/>
        <p:txBody>
          <a:bodyPr/>
          <a:lstStyle/>
          <a:p>
            <a:r>
              <a:rPr lang="en-US" dirty="0" smtClean="0"/>
              <a:t>AREC 213 Lecture 3</a:t>
            </a:r>
            <a:endParaRPr lang="en-US" dirty="0"/>
          </a:p>
        </p:txBody>
      </p:sp>
      <p:sp>
        <p:nvSpPr>
          <p:cNvPr id="5" name="Date Placeholder 4"/>
          <p:cNvSpPr>
            <a:spLocks noGrp="1"/>
          </p:cNvSpPr>
          <p:nvPr>
            <p:ph type="dt" sz="half" idx="11"/>
          </p:nvPr>
        </p:nvSpPr>
        <p:spPr/>
        <p:txBody>
          <a:bodyPr/>
          <a:lstStyle/>
          <a:p>
            <a:pPr>
              <a:defRPr/>
            </a:pPr>
            <a:fld id="{46D8D568-8E09-497E-9DCD-71F24DECEFBE}" type="datetime4">
              <a:rPr lang="en-US" altLang="en-US" smtClean="0"/>
              <a:pPr>
                <a:defRPr/>
              </a:pPr>
              <a:t>September 30, 2017</a:t>
            </a:fld>
            <a:endParaRPr lang="en-US" altLang="en-US"/>
          </a:p>
        </p:txBody>
      </p:sp>
      <p:sp>
        <p:nvSpPr>
          <p:cNvPr id="6" name="Slide Number Placeholder 5"/>
          <p:cNvSpPr>
            <a:spLocks noGrp="1"/>
          </p:cNvSpPr>
          <p:nvPr>
            <p:ph type="sldNum" sz="quarter" idx="12"/>
          </p:nvPr>
        </p:nvSpPr>
        <p:spPr/>
        <p:txBody>
          <a:bodyPr/>
          <a:lstStyle/>
          <a:p>
            <a:pPr>
              <a:defRPr/>
            </a:pPr>
            <a:fld id="{C2440F0E-7FA3-473D-90FB-091AD162427E}" type="slidenum">
              <a:rPr lang="en-US" altLang="en-US" smtClean="0"/>
              <a:pPr>
                <a:defRPr/>
              </a:pPr>
              <a:t>2</a:t>
            </a:fld>
            <a:endParaRPr lang="en-US" altLang="en-US"/>
          </a:p>
        </p:txBody>
      </p:sp>
      <p:sp>
        <p:nvSpPr>
          <p:cNvPr id="7" name="AutoShape 6" descr="data:image/jpeg;base64,/9j/4AAQSkZJRgABAQAAAQABAAD/2wCEAAkGBxQSEhUUEhQUFBUVGBUXFRQVFBUVFRcVFBQWFxUUFRQYHCggGBolGxUUITEhJSkrLi4uFx8zODMsNygtLisBCgoKDg0OGxAQGiwcHBwsLCwsLCwsLCwsLCwsLCwsLCwsLCwsLCwsLCwsLCwsKywsLCwsLCwsLCwsLCwsNywsN//AABEIAQAAwAMBIgACEQEDEQH/xAAcAAADAQEBAQEBAAAAAAAAAAAEBQYDAgEHAAj/xAA9EAABAgMFBQYFAgUEAwEAAAABAAIDBBEFEiExQSJRYXGxBjJygZHBEyOh0fAzghRCUmLhFTSSwiSy8UP/xAAZAQADAQEBAAAAAAAAAAAAAAABAgMEAAX/xAAkEQACAgIDAQACAgMAAAAAAAAAAQIRAyESMUEEIjITUUJhcf/aAAwDAQACEQMRAD8ASSx+VD8DfdczA2TyPReyJrBh+Ee69jtwKIoqsOSZFID4rGAHaDjQ3RTujUpzJ/zc1Dw3ZkHdmMM1byBqD+3ooY4tSezmmL7b7h/NVOOVLbQ2D+aqacrIA1d/tW8z1TTst+k7xno1LB/tR4j1TLsqflv8f/UJn0cOqLKGNt/7ehWywhd9/Jn/AGShNiFyJVzzs6YnlzXVVxFikA0JAIoSNyDFfQLGJa4gRMBXUJDbkYXmkFziRRxORG4JpCgw2voK1GlKhC9o4xc1raYMBaMKYHHJLegRTZOzJu1ZpWoA46qnkpf4bHMlj8RrmNMQ0B2zXA0ypxSCNJAgOvtqQKAZk1pdO45KrnZn+HhCDLve0PaHRGF4cARhgQdUt+IrVdmEvZgqS/IAYjAB2uGq4hTd4CG3uwyKZanHIYryyJSNFfWFRzgQMaEiutCqK3uzbJZjHtLi9xaH1FMa1JzQTqWzlFuLa6FdP0/C7q1I7b7w5e6ej/8APwu6tSO2+8OXuriD2B3G+EdAuYneHI9QupfuN8I6BcxO8OR6hA5GUVSjVWRRmpQa8z1TI5lRZ/6MLw+5XcXIrGyzWBD5Hqtn5IBIe9RrhyVxZxwPJvRREUUzGYIPsrWyu7+1vRTXZzZhbI2CpcqqtjuO5KWKdCjWH/tf3Hqj+zDgIbycKOH/AKpfAP8A4xH9xSkRX4trRtakIsKRaRLWhjWp/tBKC/1toLnUIrQUPCuP1U3/AKjcbRpx4FBXy84mtUo1FPD7TVBq08CMvqhZm2r+eX9IJ6hKXQWtArQb99OC/MawmgrjpVcGh7K2kXYgUpgDuHPVazc0ItLxqd4GSXB7BRpyGgw9Vo6JDOT7u+gJ90rQVoqbHnYIaxjmCrS3QbVCnXa4wy4fDa1jcHC7gTWtcsl8+guvOo0mmhonNl26D8uKL9MGuFA4cFNxp2OnemVNmWbBBEZsX4ThSmZqeWvosO0gmaMMZ15l4XSG3BnoDijbIlHuo+AGV0c+8RhoLq17WGI6BDdEp3wKAECu+pSR/ZFZL8WS2kLwu6tSO2xtDl7p7pD5P9kktzvDkeq1oxsdS3cb4R0C8eNocj1C6lf02+EdF4/vDkeoQOMouqlBrzPVVsRSW/meqZHMorJPyIf7uqIdkgrId8hn7uqLJwXHEk+FSta5kjyKrrNdh5NUpMTAqRd1Op3qpsk1aPC3oppbAzi1+47kVKlVdrd13IqRivoE6OR+baRZgspmeMUDZAG8CizhQw4548UdMwqM2AKDNxwCBQVNcAMcSVtCcd1eO7kjZKzb20U4lbMA081OU0isMTkTnwHErH4Lqq5ZYlRggZuw3txGPkgsiHlhaJYxnYDX23ImHNluFb2/DLgKoqbs4jGmCDiyppgME12S4NBslaDRhU1OuCKlg6/UnLI/YpDLSxvDBUEw8wwA5ueTtx5JZUFRbK+yLUfcLC80JrTRHzk4+KxrHvq1vdGGBULZs44HLmnP+r8B6n7JoyX9EppphsWFS4MwA4V50SG3O8OR6pzCmi67sgB1aGp08kmt3vN5HqqJiDqU/Tb4R0X5/eHJ3UL9K/ps8I6L8/vDk7qEAoziqTdmeZ6qtiKSdmeZ6pkcxvZDvkt5u6hGByWWS/5Q5lGNeiwCCZk23jVz6kk4NGVd9eKqbKoAKVpdFK4HzC/WbGgBh+KHEhxIDXMbhT+4FdSUQONWggEYA0JArqQpoLZnancdyPRRM47IK3tI7J5HooSc0ROR3ALQRWuJFfVNn1fQEYDLgp6G7FUlmvvmugSvSKRVug+E0CgTOXCU12k6k2rJJ2eljVDuzodQnH8M1wxASqzhzT2WCKKtCKesIOrgl8PsuM6U4K2FK4rb4Qpgub0K4I+exOzba7Iod/FDTnZyJFuh7gAK4Ur6lfQHSgCGjMAUXkdh/iR8is5pbEc12FHEcnCqMky74paSaAg080fa8uGzUXDvBjhzOFfUBA2eaxnaZdVsxuzy80eLHzG7ML96TW73m8j1Tpvdh/vSW3u8OR6rQiDG8n+mzwjovX94cney8kf02eEL2J3hyd7JTkcxFJHM8z1VbFUlqeZ6pkcwmzXfL8z0RjHpfZp+WfF7IppTimYrUn4YdxLtE3s12Awps5IOVHsjJPIclBPZSS0fp/Fp5Hooab0VzNjA+ahpnRMCJgxlcAqWyCAzPNTsMinsntm5BLPotj2xo1uKcyJok8A44pxIiqxtWehFj2RqN3onEFx3/RJIUTjTmmECZ3oLRVOxq2IdRXku6t/KrKE4FaNXMJ5fG76IKO4YoqI4IOKQVGQ6IztXBo5rhnQivIhw6lJ5I1jONKVx864/nFPO1x7rd972SCzn1iOPAfQhbfmWjyfr/YoG92Hzf0SW3jtDkeqdDJnN/RJbf7zeRWldmXwbSH6TPCF0/vDk72XNn/pM8IXT+8OR9kDkcRFJHM8z1VdEUi7M8z1TI5mlmnYPP2RLUJZnddzCLam8AFyuQ/NUTJ5DkUJANAPzVEyBwHmoLseXRpMZHzU1Bl9kVFa+5oKKljpZZwq1hOmf7SfuumW+aKctk7Gky19OOCoLPg0wWM3Fa5+AxBz550RsgQTVTk/xLQhUjZrDWlNycyZuipNAM17ISwIrmsbRli4ta2obqSPyqjZdR2FTbfiN2fKrg381SSXtCJCeWuvDcCagjgU7saxLkW+SHNNKggOJoagVNdx9V1b9ltiOLmgMFSaVyPD7JmqBFt7aoZWXad9vFGxZ0tzUz2bFyLdKc9o4DnghtcM6fVRkqZog7QPMdoDWjQD7IqXtAuH4VP2bZjw/W6aUcH0u45kUxFExloTvjuaCSKYOpS8NKt3hNKKiicZOTYs7RuvRGbrjiedQkVmvN9w0p7qg7VbFzjeGOeinbO77uXuFqwfqjzfpf5lIMmc39Em7QZt5FOG5M8T+iUW/m3keoV/SPgzs/wDSZ4Qu4neHJ3RZ2d+kzw/daPzHmgcjh6kjmeZ6quiBSLu8eZ6ooLOrL7ruYRbUFZRwd5I9gRsATCh7AP5mtpEUH/JCNfRuOGeaJs99Wg54lT9O/wBG0YpPY79h7eY8ziOibxip2y5wQ4hDu67A864ISVorglxkMI8INhtoKEHHmV+lzTFF2w3ZB5IWE3BQ7RtT2UNkzOGKfwoYfRS0jgE8s2JkptGiKscCUaBl+cUqthwAyT6FiEgt/A7zuRQWkK7MefighVcYVcMMCFM2VB2+NVWx4eRQyLQ0AWHJXe46ldCKjyXQlqGpzGvsjxC1Qk1EooSY1EV2yi1iNb/SD9f/AIkUk7acP7T7Iy3o16K/nT0QUg03nV/pK9HFGoo8TM7mymGTPG73Sa3828j7JyMm+N3QpPb+beR9lX0n4MbM/SZy+61id4efRZ2WPlM5LaJ3h59EDkcPUg4bR5nqrFwSuJJNqaN+qaKObEVlfz+XumDEuso97kOqPaUAnL2VzOARlnHZ8yl0Q4lM7Egue03QTQ4+aRJt0c6SNoqnLRgCFCDiNqI456NBwVaJFxNHCm9bW9ZQjQSwZjFp3OAWiOCXFtol/Ik0SEOecRcOLfrgi4LsEvk4RriKEZjcRmmDGrElZ6l9DaUdUJ3I4JPZUPoU4szHFSlo0QkUMF2CmLXMRj79L2HonZnQ0IGLG+IkiNJpiazbUdf2mXOINR0Vb/qD4gaGio44eZKBgWfs4ItsMsounKww0HwYpBIKEnHYruDN3gfSqBnYtASdAou26KKSSsh56HWI8/3O6rOWbtHkV65xIrvx9SVxAdtHkvViqPBk7bZRMyb43e6TW/m3kfZOGZN8buhSjtBm3z6o+g8GVlfpM5LeINoeawsn9JnL7omIMQea705HEWoFWgE7ihyYn9APmuXTWJxyJC9/ilSIkmSVmHF3IdUe1yXWeCSQASSMAM1S2Z2fiO2ogLW7jmeFF0cUp9ILko9gspZTolHXroPDorixpICE6GwY0qK6nikfwHNOVBon9kvIiUXoYcMcf/TJPI5MVS8u+jnO71aU3AZIqE6qpbUkai+NRtfdTbod1x0wWh00T2mTluSAa8RAO9g7nofNK2GjiFYxoN4EHIqQtSAYbqH13heP9OL+OfNdM9X5s3KPF9obWe+gI4J5YjRkVLSMaqfSExRY8sdGyEgu0JBrsDiNxy/ygpeyWVpiPM/dMIcUF1CiRAxqs8W46NMWZy9j07sV44VC2bZYrtOLhxJxRMCGUSW0SSmWUtCuVkBCNAdnMA404VSrtJMFrKAGhNCdBwrxx9E6m44aC45NBJ5ar5m+03R47iSbpybXZ2ahpI30J9VTBBykmzF9GTjFpds1EbAfmq/S76uI4FcXRT83r2SHzPJbjzCkZk3xu6FK+0Obf3Jm07LfGehSu3z3PP2R9D4EyE61kNgcaEjdXejhOwT/AD/QqZnYJdBYRmB90sHxPwopgot7sucbzfUhdfw0E6t/5KH+K8aL3+JeNCn5IXifTLHsZku2jBjq7UnmmQjgYHH6JiyhJwX6LZoiDJe2koqlowNti18BsQYGh3FfoMs5rqkLiZkjCdgahN5CIaCoQfRwe114DA6JFb0ndF8DmqJp+q6jwQ5pBxBUlKmPVkMxtULalmtitLT5HUFMpmQMKJTQ91dCHVDJFSWwxbj0fOosF8B9H5aO0P2TaBF1Co7Rs0P2CAb1fopuNZcSBj3mDUfy8968vNg4b8PRxZuWn2GwJrFUMhNAjFSzDVGS8yRgsk8afRsxz49lV8cAghZzU3uSYTLiKkUAWdkTZiuBI5N31KTH8/KVFcmdRjotrKs8NbfJq8+gClu0fYhkRxjSwDImN6Fk19dW7j1T2zpu5FuV2X4tKaRs68fUUyXtwwQ4cKPDyZJcrPh0SGW1a4FrhUEHAg11C8kHfN8l9gt/s5DnG1dVkQd2IBwycNR9QvmUxYMeWjfNhuAH84FWHHOunmseTDKLKRyKS2MWnZb4z0KWW/8Ay/uTId0eM9ClvaAd393spJFPDgNrAFN33SP+NcKgsGHFUcoPlN5fdILYliDeGuaDew+GbZ7HFnof8LsTzf6XD0+6Xi9uX68dyNncT+g4EoSdwTOHDoKL9Lw6N3nGvktGDBevOdswJCy1Ze8MEDLtocNNE8mMAg2QBmeapCX4iNbNIT8bpzHviiwNyCjwTW8NSj4LqhTl/Y6F9pyl9vHQ7ik0nCNcc9xVRFh1CUxw3NwxGBPRcnaGrYpAq+If6BQfdaSkqXigGOtcsc+i0iypY5xGLX1NaZc1rLy72mrTp3TlriKjj9VPJdaGj3ZOzFhfDvXDW4cWHTkUNDZwVFcN4mJeBdnVvuCl/wAK7Wui8n68f8bVenq/LPmnfhPdppow4B3vIaBwJxKNskENDm0xFPL8Kn+1MW+5o3H3VDZpugDkSFb4412J9Mr6HkrGD6ACjh3fYfRUsaGIjBoR1SCSlbzmOaBheLsMScLoB3Zqml4OxU5nNel0eZIVSE2Q+65OXMDsDqp61IZY8P8AVOpaLUAp5r0RE/2k7LVAfAAFDVzBhUUzbuPBfOe0IpdBz2l91DqqV7YdkGzbb0M3Ioy/pdwcN/FYZ4rdo0RyUqZ86s8fKb+aoW0IFcPzJNTZ8SABDitLXDTzzB1CGjtxH5osrTTLp6JCJLEE0Oq5MF28ppNso9w4+wWBauSOs+/yUwHNA1ujzCIhOy6IKfk7lHMwoFo44Xh5hevSe16YLa7Cgyqxjw8t2ZWkvHBzW7mVS209hq0DXry1g7gvBDWYNCj3o5aCigJyDjXQ4O9ijWOquntBGOSROhhROypZdIxaQS3dUUqOGaAsZ1GkGtGudQ8Dj900iON3A1pX03oKUYReoMCa0TJa2EKc0E71J25Fo4tG8qnMUg5UUlahrFfzKw/ZG+Js+R02SdrwiXjfUU9VRy+J8x6BKYsIujCgJu4nhRUNkSpdFbQVFQTyqKo/PFhzyDp2fiQiGCjagXqDGuoroqqx416GFKdpmUeDvT7s5E2F6U4rieens1tmBslD2LG2QNycTcG8CFPSdYcQtKEHyiBqmP2PXrXEg03IdkREyySSoKYqtqz2zUOmF7Nh1B3cAV83tCWdDiXHijhp5ZjgvrkKGADTcp3trZ/xYIiNG1CqTxYcx7+SzZ8fJWiuGbWmfJrQb8x3MdAhiEZaI+Y7mP8A1CFIWRF2f0JMCoqEMw00zzWMKYMNxDskXGZXEL1P10YnvYO6HdJ3aImWjVwPkuGioI9FxSnki9qmctBgdX81XBYsHRKUOhwPA70TXQ+XFJ0N2cMKztCPdYeNB6kD3WzmoKdcC5jN5Lv+P+SFy2zjGBGrEe3dQfRdycIfFDDgDU15bhvSeWmP/IicXf4T6I3EOyIxBGYKaada9DFr08tOVDDdFThX10Xza2Jyj30zvO6lX03M0qS6pO9fMGO+LNU0DnE8ryy5YN8UzVgklyZS2dZtyHjm7M9fsqqQlxDbiNojHhXRC2bJk0c7cLvl+eqZXFpSSSSM0pNu2TvasAltM9Uy7OnBB23DqiOz4zWhr8CX+RTtySK2IV17X+RTqG5D2rAvMP5is8HUh5bQEX5FHwThgk8OJVo36hMpM4FUmtCxDgMClsGjrzDkQQeRwTCG9KGupHokgrTQZOqPndtdj4zYjrpY+uQrR1AMM1MzMu6G4te0tIzBFF9o7TSN+Feb3mYjiNQUPb3Z1s1BDXYRGjYfqDTEHe07lCeCPG49jxyu6Y0n5eqFkpy6br8kYyZqMUPMyofkaFal1UiTC3YEELtw1QEC+zBzat3jGiYQnAjeCkehkchgodxzCHlo913w382O3j/CKoh56DUV1biPcIdhCg5I4Uf4k3EplCaG/uNS4dEc+bDGGI7ABpJ5AVoknYol0J8V2cRxd6mvuilVgYJMNuTBrvqFVB1W14JD2mg0ex+/DzGSc2W+8zyVJbSZyJ22ZwEmgPRJOwdlmI58Zw2SaN40OP1R1pwS+L8Fp2nEipxoNSeQVbISbYTGsaKBoAG/z4oZYq0/6DCTpr+whgXrwu2tXMRIgsQ2q1a2EMcF+nW1XdhsxK0S/Ukux45dtNRRZr80LKyoltCCWOqNVvKRDcedQ09CtbUZUDgs5EbLuR6K3cCfobLRMAlrH35moyAp5ryam7kMUzOAXksBBbU4mlTxcdEVGrZzGsw4OIZ5nkPutggIBLRedi44n7IqDFDhUKTVDAeFKj8qug7RKrMmi6C07hT0RUOP7KtCDmG7BeHkh5aPoUU4VyUWqZRHN+pX56yexeNejRxN9tpv4Uq9ozeQ1v7s+iY2FA+HLsA3BS/bsOfMy0PMbTuGYH091ZQ8GsCp/iD0F7RsrCJ/pLT7H6Fd2G+rVrasO9CiD+0/RA9nouyEF+rA+zeBJ0jxYlMTdA3gUBd1+iZUX5gqSBmMSOeXQ+i6Cm3YyOmhYzBwWznIOPECaC2CQviZlGWTDpXih5ll7EI2To0YlVm9CJbDg5fnFCiYXRi1yUeI9nbmgjFCQW3WvOlD0K2Ic7AkDlmu4gDWmu4+lCjdKgJWTdmExKRImAHdHuUVKO+NEvfyNy4lKJScExswjs/zOGg3KjkrrRdbhTCivJio9n410LqxXbJS2affcQPVMrNF1oSyj+AbtiLs08XXwzoajzzTJzDXCvokjbTDe6wD83qsacARqubQuzGVYTmCjLxC6hYhe3SpSdsokctedy0AqsnVC/Mjb0tBOJ6z4cQhzmgubW6dRWlaegWV3abwCMiZIZwpU8E0egGcYbL/AAu6JJYLsjvTyG6rXcndFPdnnUNFSPoGN4018Kdg/wBMZkRh8UMtcz6Pemzs1NdpoBdHkruYilx5NZUqjrhXNQ4+j2YR3ZU3oGch7WGq3nTi0jX7LM94jcrx0I9nsoC3iEbdCGgOqtiUkmckd3AvS5cBy/OKVsY0YsJ53y31NNl2O7ZOK7BwQVvvrLRhvhuFeYpl5pQk5YkaBClgYJFwYczx4r9KzT4hJbg3V2nlvSGwLLbCbQkv1xyryTyLMgYfgV00titMcyzQ0UHmiRFop+TjEnNMjGqeWaLdgSo//9k="/>
          <p:cNvSpPr>
            <a:spLocks noChangeAspect="1" noChangeArrowheads="1"/>
          </p:cNvSpPr>
          <p:nvPr/>
        </p:nvSpPr>
        <p:spPr bwMode="auto">
          <a:xfrm>
            <a:off x="155575" y="-1462088"/>
            <a:ext cx="2286000" cy="3048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0" descr="data:image/jpeg;base64,/9j/4AAQSkZJRgABAQAAAQABAAD/2wCEAAkGBxQTEhQUExQWFRUUFRQVFBcVFxcVFBQYFxQXFxUUFBQYHSggGBwlHBQUITEhJSkrLi4uFx8zODMsNygtLisBCgoKDg0OGxAQGywkHyQsLCwsLCwsLCwsLCwsLCwsLCwsLCwsLCwsLCwsLCwsLCwsLCwsLCwsLCwsLCwsLCwsLP/AABEIAKIBNgMBIgACEQEDEQH/xAAcAAABBQEBAQAAAAAAAAAAAAAAAQIDBAUGBwj/xAA9EAABAwEGAwYEBAQGAwEAAAABAAIRAwQFEiExQVFhcQYTIoGRoTLB0fBCUrHhFGJy8QcjM0OCshWSwhb/xAAZAQADAQEBAAAAAAAAAAAAAAAAAQIDBAX/xAAjEQEBAAICAgIDAQEBAAAAAAAAAQIRAyESMUFRIjJhE8EE/9oADAMBAAIRAxEAPwDxpCfgRhSBqEpCaUAIlCEAqRCEAqEiVACVIlaEAQtfs/cz674blHEGDwjY+oUF2WN1Rwa1odOsh0CTrLcxwlepXP2WrYWAPpUiYxHMuy0a1mXqc5WeeeorHHapc/YmzMzrVXOOuEQA3oQD+q7G47DdlH4AzEPxPIe8baukgcgs2t2MMYe+qB22cT0kD2lZFTsw3PxOJbk5riSdd5EA88gufyt+W0keqWFtI/6TqXQNAn0Vx1XD8WXMCW/t5ryWxOosOEthzeJc0iDkJDzl6LobHfNVvwmY1aXHTod/uUvIeLtbXamkQ4Bw2LgC312XLXvcdGsZLSxx21actQD+oz6KalbGVc2/5dTcHQ+Xqla+cnAZbbeSXkJNenm99dlqrDkC7WCM2kRoCTI8/Vc1WoOAnC6NMwvabQcoOh/WZ9clz3aK62PpF2GXNMkt8JDTMkHeCNIVStJn9vJ6qq1lr3rd5pmQcTDo7TyI2Kx6q3x7Z5qVTVRpz9U0rRzhCEIASpEIAlCEJgJUiJQCygFIhIFlCRCYKkQhLQWgQmOUQckJVbIOKaUpSIMiJSISBUIQgBCEIBUoCRaNyXf31Rjc/E4AQJHMnMQIn2Sodd2Jpjuy4uw5w0mQCfxYT6Z5anPhD2hslU1swY4uMg8ztC6e9Q2y0gynAiA7KZyg8TGSS7DTtLCyMJAEciRII67+a5rn35OiY9aVLsvS0UaWHvO8ZuwnG0Rs1rtOoIhbVG3ttAkEhwEg5lw8/wAbdiDmOawqbHU6pY4EEeh4/VXrJZC10tkScQOkHdRlVTFoGgHGHDxDI8twQeBVqnZcMCP6Tt0PBWbIwVBOjxkRsZzy5HMgbGQrLYiDmDvrB4Hy/RZ01J4nPQjIHf8ApcFfoVy7I5PG+x6/VVazcJh2bdnfU/NQOcWuAPVjtuhSPTX7yQdiMnBQUagBIcJa74uY0PnBUba2ISPiGo4j9lX78TyOv18kSlpjX5crWEsOdJ+bHToOB5heZ3rZ+7e5mGCDGszwOi9ktLcTXMOY1G/WOC897YWP8Q1bDToZGxJG+3kt+LLtOc6cPVUakrftB2US6nMEIQmAhASoAQgJEAoQUiEAJUiEAqEIQBCEJEbByROlBKZGoKCUoEoNGhK4JEgVCRCAVCRKgJqFHFmcmjU8t4C9D/w3o4nyGtAY0v0Bdnk0l0TPxaR5rzhkb8P3+S9N/wAL6ngqunVzAeAhug9B6rPk/VWHtpdqABlxMRxO5PIKtcTO7h33H9wCs+/rXiqyTlt1P2Vt2Cn4QOS5crqOzjx3e2l2gsjXMbWbtAdHsfviE2lVlg9jzCksVTDLH5tcIIVWjZnMcWaj4mfzAbA8Vntcx+ErLQWnENdCOXNW32wOBOzvi5HZwVKqAMzlIggqoauGc/D6x14pFcWrZrxEmnVgjjsRx6J1rpw2NWHQ7s5HlzXPPttM5YhrlmJHRW7LeBbkTLTkDw5HkjRaWqNctdBOex2PD6JtpcfiGxz+YP3xRaaQIyPTkfynkVCythzdoThfO3NNLTs9olvu35grC7U2Ymm7g4HnBGf35rQpDAY8xzCkr1WuGBwGmvHgfdOXVGt9PF7SyJnWf7FV1t9oLNge5sAYZG+YkETJWIu+dxx2aIlSITIJUiEwEIQgBCEIAQgoQAhCEAFCIQlQaClSBKqATgU1CAVxSEJ7QlcjQRpEqRIBKkShAC9C/wANKkMqN4kEeRAn3Xnq6bsVeXd12A/C7Ew+cR7hRnN4qx6rUvpsOB5+4/t7rrrrOJrXbEBYd8WWS4cDI881ZuO8HCi2mxmN7Q6Scmt8RiT0hcmU8o7Mbquohp1SVDlEAxpyXK2u8LQw/FTPIfur93Xk5xGIRPoVFwsXMpVu03nVAM0WgDcuEf8AWVy9a0uquLntAYNwIngBK7+03eC3MSIlcrfFjcSGZtacyWiSBpDY/Ec/IFVx+yyZ4vKg0CaTOHiIxHylWLPa6VT/AE/CeA+mizK/ZcPqEUw8MyIxgAkwAZfrGUgc/Xqri7Lsp+KPF7eS05PCRnhcrfSCx1HtkPALNJ5cCFPWZsc8on8zfm4LcrUGhui52vWDDhd8M+E8OS5t9tbiKNY4cB+Olm0/mbrHopxUBaCPsLMtLi10/ibw4beStWSoCDGh9ir10j05ftvZIdj2d4D1Alp8xP8A6riSvV+0Fl7xpYAJeyW/1tMj2JHmvLbSyHFdfFlvFy8s7QoSpFrGYQhCYCEIQAEIQgEQhBQCoQEIIIQhMzhTSYVod2m90kfjVDCjCr/dJO5QNVSCHK53KO5QNKMIhXe4R3CBpShLhVwUE40kDShCloVC0zpoRyI0Km7hJ3CC09Hs1p76lTrDdsPA9/Qqpb7Q6g1/d/iM9dsvvdYvZS8e6JpuPhd8MnIHgeErrrJRl7W6tdMcuI9lyZTxvbqxvlHG0hUqsL+88WIDBihzhv8AJdN2fuV7W4nHMuxRJLQ07CRJPOfVdPSudjYgDLSBp0Vvuw0JZc25qRWPFq7aFnqTTE8AmOsoKfTb4fJN78aankudvrZooNCsACFVqWpo1UZtw2TEhbYuYvmgHAhblotIjVY1cypntprpj2aoXNwn42ZT+Yc/JTWGocXAjIjYqpewNM943iJjf7lTWRwqOaWmHYZIzEjMeei21dbYXUumvbGHC14/BB55GD7LzvtVY8FZ0fC4kjkTn+sr0+hTOGT0cOR35wR7rk+2t3/5eL8uvT7j1V8OWqw5ZuPPihPqMTYXXHMRARCITBAlQAiEAiEsIQCISwhACEIQCJUiVAaOaJKmxhKHBLbTU+0MlEqwCEohPZ+P9VsSMStBoUgphGx4/wBUcaMaumiEx1EJbHjVUPS4lN3QSGiEbLVR4gkJTjSR3B2THZsrseyV4lwLXasIg7wZHyXGFi3Ox5ivB0c0jzBDvkVHJjvEY5WV6dTrpa1UblYZtoY9zSc2kj5/oQnUKhqP5NzXBp6G5Y66hXbhzyESsi037QpuMukn4WgEuPRozWFaDWM928SfwuBgnkRp6Kz2bud4eatpAaTJgRHKSnqfKY2KNA1WS4ETpORAVGtYCzQmOea0rbflFmUlx0AYJk7ALBvO0Wqu9tNjBRa4+J7jic0AwctAcuaUlqu4lNMndROELSLO6aQc4Gp1PNZbn+ElQe2berZpP4gSOoMj9FDYyX2xoMDDhbhYZaYGZmZ1J9t5KfbrQAwzvP6K12WDqtV9UtDfh0yxOgT8ukrow/Wubl/aOmvSp3IkAHPQ8PuVk21ra9N0ZYgY32+qO29vADADmST5DCPn7KncVpygxEnYb/YUa1Nl7eb2uyYSRGhUHcrvrysbBVJjJ2vIqrbrOzDsvRxx8sduTK6unFdyk7latdozVEuSs0c0g7pJ3SsYkSkelfukGkrGSXJA0q90mmkreSIQNKndoNNWoRhTLSngQrmBKg/FKKITv4YJgLk4OdwUrmvo4WVKLIkFV3BOFZ35Sjv7P8foosR4lO/hHcSnU7UfylSG28ij8h+CE2Z3FRPou4q1/G8io32wI/Ifgr907ikLXKf+LCabQEdl+P2h8SvMY4NktIHRbnYez06lbxwYiAV6vUu6kWQWtiOAWuOFs2zueq+f675Klu62d3Ua7g5pPQHP2Xod4XBQc53hblpGSt2LslZ8OI02kqv8qjzjlL9tIp2x+L4HtaT6QHDyC37tpuZlMg6Tr0VLtzdLYY9uzO7IH8oy84PsVU//AEbe+LYIpkMwyc2uAgmeGWvGVxcvHdOvi5Fy8m2um4RhNMkSWTiA3MbnktuwXVUqtk127EQ0kniDiORUdCt3gg+RCGWhzZGEO+95WG/47MP5dN11ipUml1NpMgAvccRkHYnKZOgUNKJ6lZ1Gs95GLTYN+q1bNQOpUZU7qT/qteDZB55LKtzIbC3bbAXIdoLyABAOanGbqLdRl1B3z3jOGiMueS6q5sNCiXOMBoOuQA49TlHksC6qYa2TvmVldp7e6o4NmGD4WjSdyeJ5reflfFln1NnX5enf1sX4QAGg8Pi95Wld1SBrrB8v7rnLPSyB8/RbF3nJpOQxQeh095VZzrUZ4+2tbqLnjIkHlkeRBTx2Vxsl9R5J5jVFVzmhxG3i6kKo3tsGAtdTJI4H6rp/8uWOtVhzy73HNXzdZoujFI4rLNFX72vR1Z+KIGwVAk6qstb6LH12cLOnCyc0wPdwTxXdwUdq6MfZ43Te5Ke6seCaK6ZdENApvdlS/wASmmuEdjpHhKTNP70JMaY6MzQn4ghBdLLKoUzazVU7pKKSVxaTKumuVrCJylXbZSpyNNCuUsrXNPhMLTddr3jE55lVJLNJudlaLqbI8lr3VYaZAyBnNca+xvmC4qSlaKtLJrzy3UzGS7qrnbOnb2q66Q/C3Tgudt1ipg5ALKqXtWMy/VUaleocy4pZ4y+jxys9xpVbKzkqr7M1VDUfxKTG/ilMb9nc5fhtdn7E51Ud24tI3C9QpXZVcwA1n6bR9F5Hc94vo1A4CeIXoVl7aOwZWeofSF08WpHNy9/DQPZh5M967mIGfVWKV21aeQfI5hZ1PtofxUKg8pVe0dvWjWjVHkFtMsWOqzL/AH1Kby6oQ6mYxNjgZDhzH7Lmb+o0cYNmdjpbOcWipnmQ+kILYM8Vev8Av82gEMY4Dmufo2N52y4nRc3Lq5dOnj3J23LhvU0yGuPh2/l/Zd/RoNqNDguI7K9nxaKuFzoawYn4dY2aJ3P1XoNezspBootwhoiM8xz5815/NqV2ceW4lsdBo2U9S0ALEqXoG65dcvdYt69pABDTJ5LOS1t0l7RXv4i0ea5mzWd1aqJ0GZUAquqPzzJK6m7rGGDnurt8Iidozd4PEdFl3jYBjjgF0wCzKw8XMkkz0yUY5U84yGUQGxGhViz0C0dZw8PXzhDhm7m4n2P1RZT4iwnIgEcjGq02y06q4bJ32RAmCc+RE/r7LzrtPZ3U7Q9ruMjLIgicvfzC9M7JOgOP9R9WifKQuN7RWJtUl4kOcXEAjLJxaWh05/CtOHqsuRyWIJpeFdq2FwyLSqzqcarqrKGtqhSd61I2mE4UQpVNmOeFA+FbNnCabMEbFxtU3BNhWzZgmmzhPcT4VVhKApzZ000EdDxqKEJ5pJU9Fpo1aKlbZCpHBX4yCztrPyZtnoOxQBK3cZDYLTKgux4xEbytW11m4eauWydJt2519YkkkKtaHk7K7aaozVKtVCnyrXpSe88EtJhOxUzCCr9lASyy0e2bUpEbKMOXTusYc1YdvAaYAk8OHUoxz2Jf6bYXjGJ0lej3S5mDaIXlgrPGmEeU/qpm3pVGrgeRAXRhyePwjKbem17ys7dXA9PF+ixr0vim4QxvmfkFyAvf8zfTNSf+Wp7kjyTvNlSmMXS4bBNdJP1yVN16UuJULr1pwYnyWK3b9mrxs9lovqVqga57hAALiWgZZN6ldBY73pWhuKk8OA11BHUHMLx2vXNQgxDW5NHzWjcVqdTqtLThMxO3Q8lhycMu78tsOXWp8PUrRZQ5sEa6g6Ljb4uFzcTmZg5kakdF3VnY5zQSIJAy1T3XeTrHRcky8XXJ9uAuSxwMZ12+q6SgzJbYudj9vTJWbNdbGA5T1U5ZeV2vckYlhsxe79Vl21kvdGkwPX9gtm/b4bY6U4QXOkMbxdxPIbrFDzGI/hBcevRXjLrbLLLvTNLdTwLiT5EJlWlBd/KI9v3VihR8AncD3P7lJUOVR380D1P1CraWrdlu7unUOkNy/qgxB6lcgbxOjvF8WTidSZJA2ndXrfXik4NklpYdYGQ19fkubtbnHMENBALTqHDgfyn7yXTw49ObkvbV/wDIhn4nAcCQR6EQqVW+GSYaXekLKNH80nr8k6Ftpltbq3hP+00df2VbvTwA6E/NNTmpjZ9ME6FOLH8U6nUzUtSuB5pXfwvGz5ViHJpLlZp1gSAupsdzMcyVOWXj7XJL6rjRi4JCXcF0bbG1lTCdCV2l32CkWjwtz5BacU86OTHwxmW3kxeherW66KM/A30Hqhbf41z/AOjg6Wa0joFRsLJWjWZAXHkiqFmZLytZ9mELLs7vEtCvWMJ7kvZVUrWRqybUyCtI1iVRrUZOaq2LiChTU9MwQnU2wFGWlL2bVFthmWqx6rtVYcICz6708cZDk0heU1BKFQCChCATCOCUBKlQCJ4cmoQHrfYC+hWpBjj42ZHnwP3zXVOavEey9ufRtDHN3Ia4cQT9le2WeriaHcdV5/Nh45O/iyuWOzKYIyCma2BnpEn906FBeVgFak+kXFoe0tJbqAeErPGNMr08c7U3x/FWouH+m04aY5A/F5nP0XU1aDgwyNcIPIb9NY9Fz1bszVs1qYyqPBOJjx8LwDOXB3JdVf1YtYGjVxjLcu1Hof0XTy2fjMXNx77tZ7X+EHT4ndOE+oVK1GAGzxc7z0/ULQtRDWgHWJPQfX6LnrdaDME6wTyA2++CjDHdXlWbWrmah4n94Cokg55/fNSVakADmXHqSVCTP7LsxmnJlQT1hNSoVJIhCEGc0KWz1IIB0JVbEpmGdddigNB1INMrXst94W4dlgCk526bUouGpUXjl9tvK69NGvVNV4A1K1hRtFNngqnpGS52xVixwdwW+++gRDA4uO0LfixxkZ5529VDRt9qqf7gyymPZCSy1jTEVGuEmQcJ80i0n9rLr6QWHVX7VuhC5PlNZVE+LzWnWOSEIz9mpU020IQkqe1eoUtLVCFRq1sccSqlCFRmpChCCCAhCAcEIQmYSoQgOx7AUmmqZaDAESAYzXqbUiF53N+9ehxfpEiclQslVj9p2g0TImC0ids9lyfaH42f8/8A5CELSM6rXofi/wCP/ULk7UfG/oP1CVC34vbLkZ9Tfqo0IXVHNQhCEERBSIQZjNU9IhAa1g1/4/RPt2iELSfqqKK6TsY0GsJE5IQq4/cTy+nbXpTEDIa8EIQupzv/2Q=="/>
          <p:cNvSpPr>
            <a:spLocks noChangeAspect="1" noChangeArrowheads="1"/>
          </p:cNvSpPr>
          <p:nvPr/>
        </p:nvSpPr>
        <p:spPr bwMode="auto">
          <a:xfrm>
            <a:off x="155575" y="-2827338"/>
            <a:ext cx="11258550" cy="58959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3"/>
          <a:stretch>
            <a:fillRect/>
          </a:stretch>
        </p:blipFill>
        <p:spPr>
          <a:xfrm>
            <a:off x="6096001" y="1214438"/>
            <a:ext cx="4969378" cy="4133740"/>
          </a:xfrm>
          <a:prstGeom prst="rect">
            <a:avLst/>
          </a:prstGeom>
        </p:spPr>
      </p:pic>
    </p:spTree>
    <p:extLst>
      <p:ext uri="{BB962C8B-B14F-4D97-AF65-F5344CB8AC3E}">
        <p14:creationId xmlns:p14="http://schemas.microsoft.com/office/powerpoint/2010/main" val="120625124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p:cNvSpPr/>
          <p:nvPr/>
        </p:nvSpPr>
        <p:spPr bwMode="auto">
          <a:xfrm>
            <a:off x="336884" y="228600"/>
            <a:ext cx="11502190" cy="6328611"/>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dirty="0" smtClean="0"/>
              <a:t>Charts</a:t>
            </a:r>
            <a:endParaRPr lang="en-US" dirty="0"/>
          </a:p>
          <a:p>
            <a:pPr marL="0" indent="0">
              <a:buNone/>
            </a:pPr>
            <a:r>
              <a:rPr lang="en-US" dirty="0" smtClean="0"/>
              <a:t>Cell SS</a:t>
            </a:r>
          </a:p>
          <a:p>
            <a:pPr marL="0" indent="0">
              <a:buNone/>
            </a:pPr>
            <a:r>
              <a:rPr lang="en-US" dirty="0" smtClean="0"/>
              <a:t>Average </a:t>
            </a:r>
          </a:p>
          <a:p>
            <a:pPr marL="0" indent="0">
              <a:buNone/>
            </a:pPr>
            <a:r>
              <a:rPr lang="en-US" dirty="0" smtClean="0"/>
              <a:t>Standard Deviation</a:t>
            </a:r>
          </a:p>
          <a:p>
            <a:pPr marL="0" indent="0">
              <a:buNone/>
            </a:pPr>
            <a:r>
              <a:rPr lang="en-US" dirty="0" smtClean="0"/>
              <a:t>Data Sorting </a:t>
            </a:r>
          </a:p>
        </p:txBody>
      </p:sp>
      <p:sp>
        <p:nvSpPr>
          <p:cNvPr id="4" name="Title 3"/>
          <p:cNvSpPr>
            <a:spLocks noGrp="1"/>
          </p:cNvSpPr>
          <p:nvPr>
            <p:ph type="title"/>
          </p:nvPr>
        </p:nvSpPr>
        <p:spPr/>
        <p:txBody>
          <a:bodyPr/>
          <a:lstStyle/>
          <a:p>
            <a:r>
              <a:rPr lang="en-US" dirty="0" smtClean="0"/>
              <a:t>AREC 213 </a:t>
            </a:r>
            <a:r>
              <a:rPr lang="en-US" dirty="0"/>
              <a:t>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30,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29</a:t>
            </a:fld>
            <a:endParaRPr lang="en-US" altLang="en-US"/>
          </a:p>
        </p:txBody>
      </p:sp>
    </p:spTree>
    <p:extLst>
      <p:ext uri="{BB962C8B-B14F-4D97-AF65-F5344CB8AC3E}">
        <p14:creationId xmlns:p14="http://schemas.microsoft.com/office/powerpoint/2010/main" val="351560500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bwMode="auto">
          <a:xfrm>
            <a:off x="336884" y="228600"/>
            <a:ext cx="11502190" cy="6328611"/>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3" name="Content Placeholder 2"/>
          <p:cNvSpPr>
            <a:spLocks noGrp="1"/>
          </p:cNvSpPr>
          <p:nvPr>
            <p:ph idx="1"/>
          </p:nvPr>
        </p:nvSpPr>
        <p:spPr/>
        <p:txBody>
          <a:bodyPr/>
          <a:lstStyle/>
          <a:p>
            <a:pPr marL="0" indent="0" algn="ctr">
              <a:buNone/>
            </a:pPr>
            <a:endParaRPr lang="en-US" sz="4800" dirty="0"/>
          </a:p>
          <a:p>
            <a:pPr marL="0" indent="0" algn="ctr">
              <a:buNone/>
            </a:pPr>
            <a:r>
              <a:rPr lang="en-US" sz="4800" dirty="0" smtClean="0"/>
              <a:t>Web Sites</a:t>
            </a:r>
            <a:endParaRPr lang="en-US" sz="4800" dirty="0"/>
          </a:p>
        </p:txBody>
      </p:sp>
      <p:sp>
        <p:nvSpPr>
          <p:cNvPr id="4" name="Date Placeholder 3"/>
          <p:cNvSpPr>
            <a:spLocks noGrp="1"/>
          </p:cNvSpPr>
          <p:nvPr>
            <p:ph type="dt" sz="half" idx="10"/>
          </p:nvPr>
        </p:nvSpPr>
        <p:spPr/>
        <p:txBody>
          <a:bodyPr/>
          <a:lstStyle/>
          <a:p>
            <a:pPr>
              <a:defRPr/>
            </a:pPr>
            <a:fld id="{2B972B8C-8E19-436C-BF3C-FCD14218F216}" type="datetime4">
              <a:rPr lang="en-US" altLang="en-US" smtClean="0"/>
              <a:pPr>
                <a:defRPr/>
              </a:pPr>
              <a:t>September 30, 2017</a:t>
            </a:fld>
            <a:endParaRPr lang="en-US" altLang="en-US"/>
          </a:p>
        </p:txBody>
      </p:sp>
      <p:sp>
        <p:nvSpPr>
          <p:cNvPr id="5" name="Slide Number Placeholder 4"/>
          <p:cNvSpPr>
            <a:spLocks noGrp="1"/>
          </p:cNvSpPr>
          <p:nvPr>
            <p:ph type="sldNum" sz="quarter" idx="11"/>
          </p:nvPr>
        </p:nvSpPr>
        <p:spPr/>
        <p:txBody>
          <a:bodyPr/>
          <a:lstStyle/>
          <a:p>
            <a:pPr>
              <a:defRPr/>
            </a:pPr>
            <a:fld id="{41EB0F87-3892-47EE-93AC-EF5F8D807D1B}" type="slidenum">
              <a:rPr lang="en-US" altLang="en-US" smtClean="0"/>
              <a:pPr>
                <a:defRPr/>
              </a:pPr>
              <a:t>30</a:t>
            </a:fld>
            <a:endParaRPr lang="en-US" altLang="en-US"/>
          </a:p>
        </p:txBody>
      </p:sp>
    </p:spTree>
    <p:extLst>
      <p:ext uri="{BB962C8B-B14F-4D97-AF65-F5344CB8AC3E}">
        <p14:creationId xmlns:p14="http://schemas.microsoft.com/office/powerpoint/2010/main" val="95972827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p:cNvSpPr/>
          <p:nvPr/>
        </p:nvSpPr>
        <p:spPr bwMode="auto">
          <a:xfrm>
            <a:off x="336884" y="228600"/>
            <a:ext cx="11502190" cy="6328611"/>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dirty="0" smtClean="0"/>
              <a:t>Purchasing a Domain</a:t>
            </a:r>
          </a:p>
          <a:p>
            <a:pPr>
              <a:buFont typeface="Wingdings" panose="05000000000000000000" pitchFamily="2" charset="2"/>
              <a:buChar char="§"/>
            </a:pPr>
            <a:r>
              <a:rPr lang="en-US" sz="1800" dirty="0" smtClean="0"/>
              <a:t>Pop.co</a:t>
            </a:r>
          </a:p>
          <a:p>
            <a:pPr>
              <a:buFont typeface="Wingdings" panose="05000000000000000000" pitchFamily="2" charset="2"/>
              <a:buChar char="§"/>
            </a:pPr>
            <a:r>
              <a:rPr lang="en-US" sz="1800" dirty="0" err="1" smtClean="0"/>
              <a:t>Godaddy</a:t>
            </a:r>
            <a:endParaRPr lang="en-US" sz="1800" dirty="0" smtClean="0"/>
          </a:p>
          <a:p>
            <a:pPr>
              <a:buFont typeface="Wingdings" panose="05000000000000000000" pitchFamily="2" charset="2"/>
              <a:buChar char="§"/>
            </a:pPr>
            <a:r>
              <a:rPr lang="en-US" sz="1800" dirty="0" err="1" smtClean="0"/>
              <a:t>namecheap</a:t>
            </a:r>
            <a:endParaRPr lang="en-US" sz="1800" dirty="0" smtClean="0"/>
          </a:p>
          <a:p>
            <a:pPr marL="0" indent="0">
              <a:buNone/>
            </a:pPr>
            <a:r>
              <a:rPr lang="en-US" dirty="0" smtClean="0"/>
              <a:t>Hosting Your Site</a:t>
            </a:r>
          </a:p>
          <a:p>
            <a:pPr>
              <a:buFont typeface="Wingdings" panose="05000000000000000000" pitchFamily="2" charset="2"/>
              <a:buChar char="§"/>
            </a:pPr>
            <a:r>
              <a:rPr lang="en-US" sz="1800" dirty="0" err="1" smtClean="0"/>
              <a:t>Dreamhost</a:t>
            </a:r>
            <a:endParaRPr lang="en-US" sz="1800" dirty="0" smtClean="0"/>
          </a:p>
          <a:p>
            <a:pPr>
              <a:buFont typeface="Wingdings" panose="05000000000000000000" pitchFamily="2" charset="2"/>
              <a:buChar char="§"/>
            </a:pPr>
            <a:r>
              <a:rPr lang="en-US" sz="1800" dirty="0" err="1" smtClean="0"/>
              <a:t>Hostgator</a:t>
            </a:r>
            <a:endParaRPr lang="en-US" sz="1800" dirty="0" smtClean="0"/>
          </a:p>
          <a:p>
            <a:pPr>
              <a:buFont typeface="Wingdings" panose="05000000000000000000" pitchFamily="2" charset="2"/>
              <a:buChar char="§"/>
            </a:pPr>
            <a:r>
              <a:rPr lang="en-US" sz="1800" dirty="0" err="1" smtClean="0"/>
              <a:t>Godaddy</a:t>
            </a:r>
            <a:endParaRPr lang="en-US" sz="1800" dirty="0" smtClean="0"/>
          </a:p>
          <a:p>
            <a:pPr marL="0" indent="0">
              <a:buNone/>
            </a:pPr>
            <a:endParaRPr lang="en-US" dirty="0" smtClean="0"/>
          </a:p>
        </p:txBody>
      </p:sp>
      <p:sp>
        <p:nvSpPr>
          <p:cNvPr id="4" name="Title 3"/>
          <p:cNvSpPr>
            <a:spLocks noGrp="1"/>
          </p:cNvSpPr>
          <p:nvPr>
            <p:ph type="title"/>
          </p:nvPr>
        </p:nvSpPr>
        <p:spPr/>
        <p:txBody>
          <a:bodyPr/>
          <a:lstStyle/>
          <a:p>
            <a:r>
              <a:rPr lang="en-US" dirty="0" smtClean="0"/>
              <a:t>AREC 213 </a:t>
            </a:r>
            <a:r>
              <a:rPr lang="en-US" dirty="0"/>
              <a:t>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30,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31</a:t>
            </a:fld>
            <a:endParaRPr lang="en-US" altLang="en-US"/>
          </a:p>
        </p:txBody>
      </p:sp>
    </p:spTree>
    <p:extLst>
      <p:ext uri="{BB962C8B-B14F-4D97-AF65-F5344CB8AC3E}">
        <p14:creationId xmlns:p14="http://schemas.microsoft.com/office/powerpoint/2010/main" val="117825483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336884" y="228600"/>
            <a:ext cx="11502190" cy="6328611"/>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dirty="0" smtClean="0"/>
              <a:t>Client </a:t>
            </a:r>
          </a:p>
          <a:p>
            <a:pPr>
              <a:buFont typeface="Wingdings" panose="05000000000000000000" pitchFamily="2" charset="2"/>
              <a:buChar char="§"/>
            </a:pPr>
            <a:r>
              <a:rPr lang="en-US" sz="1600" dirty="0" smtClean="0"/>
              <a:t>JavaScript</a:t>
            </a:r>
          </a:p>
          <a:p>
            <a:pPr marL="0" indent="0">
              <a:buNone/>
            </a:pPr>
            <a:r>
              <a:rPr lang="en-US" sz="2000" dirty="0" smtClean="0"/>
              <a:t>Server</a:t>
            </a:r>
          </a:p>
          <a:p>
            <a:pPr>
              <a:buFont typeface="Wingdings" panose="05000000000000000000" pitchFamily="2" charset="2"/>
              <a:buChar char="§"/>
            </a:pPr>
            <a:r>
              <a:rPr lang="en-US" sz="1600" dirty="0"/>
              <a:t>PHP</a:t>
            </a:r>
          </a:p>
          <a:p>
            <a:pPr>
              <a:buFont typeface="Wingdings" panose="05000000000000000000" pitchFamily="2" charset="2"/>
              <a:buChar char="§"/>
            </a:pPr>
            <a:r>
              <a:rPr lang="en-US" sz="1600" dirty="0" smtClean="0"/>
              <a:t>Python</a:t>
            </a:r>
          </a:p>
          <a:p>
            <a:pPr>
              <a:buFont typeface="Wingdings" panose="05000000000000000000" pitchFamily="2" charset="2"/>
              <a:buChar char="§"/>
            </a:pPr>
            <a:r>
              <a:rPr lang="en-US" sz="1600" dirty="0" smtClean="0"/>
              <a:t>Java</a:t>
            </a:r>
          </a:p>
          <a:p>
            <a:pPr>
              <a:buFont typeface="Wingdings" panose="05000000000000000000" pitchFamily="2" charset="2"/>
              <a:buChar char="§"/>
            </a:pPr>
            <a:r>
              <a:rPr lang="en-US" sz="1600" dirty="0" smtClean="0"/>
              <a:t>Ruby on Rails</a:t>
            </a:r>
          </a:p>
          <a:p>
            <a:pPr>
              <a:buFont typeface="Wingdings" panose="05000000000000000000" pitchFamily="2" charset="2"/>
              <a:buChar char="§"/>
            </a:pPr>
            <a:r>
              <a:rPr lang="en-US" sz="1600" dirty="0" smtClean="0"/>
              <a:t>C#</a:t>
            </a:r>
          </a:p>
          <a:p>
            <a:pPr>
              <a:buFont typeface="Wingdings" panose="05000000000000000000" pitchFamily="2" charset="2"/>
              <a:buChar char="§"/>
            </a:pPr>
            <a:r>
              <a:rPr lang="en-US" sz="1600" dirty="0" smtClean="0"/>
              <a:t>Node (JavaScript) </a:t>
            </a:r>
            <a:endParaRPr lang="en-US" sz="1600" dirty="0"/>
          </a:p>
          <a:p>
            <a:pPr marL="0" indent="0">
              <a:buNone/>
            </a:pPr>
            <a:r>
              <a:rPr lang="en-US" sz="2000" dirty="0" smtClean="0"/>
              <a:t>Templates </a:t>
            </a:r>
          </a:p>
          <a:p>
            <a:pPr marL="0" indent="0">
              <a:buNone/>
            </a:pPr>
            <a:r>
              <a:rPr lang="en-US" sz="2000" dirty="0" smtClean="0"/>
              <a:t>Frameworks</a:t>
            </a:r>
          </a:p>
          <a:p>
            <a:pPr marL="0" indent="0">
              <a:buNone/>
            </a:pPr>
            <a:r>
              <a:rPr lang="en-US" sz="2000" dirty="0" err="1" smtClean="0"/>
              <a:t>Jquery</a:t>
            </a:r>
            <a:endParaRPr lang="en-US" sz="2000" dirty="0"/>
          </a:p>
          <a:p>
            <a:pPr marL="0" indent="0">
              <a:buNone/>
            </a:pPr>
            <a:r>
              <a:rPr lang="en-US" sz="2000" dirty="0" smtClean="0"/>
              <a:t>HTML and CSS </a:t>
            </a:r>
          </a:p>
        </p:txBody>
      </p:sp>
      <p:sp>
        <p:nvSpPr>
          <p:cNvPr id="4" name="Title 3"/>
          <p:cNvSpPr>
            <a:spLocks noGrp="1"/>
          </p:cNvSpPr>
          <p:nvPr>
            <p:ph type="title"/>
          </p:nvPr>
        </p:nvSpPr>
        <p:spPr/>
        <p:txBody>
          <a:bodyPr/>
          <a:lstStyle/>
          <a:p>
            <a:r>
              <a:rPr lang="en-US" dirty="0" smtClean="0"/>
              <a:t>AREC 213 </a:t>
            </a:r>
            <a:r>
              <a:rPr lang="en-US" dirty="0"/>
              <a:t>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30,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32</a:t>
            </a:fld>
            <a:endParaRPr lang="en-US" altLang="en-US"/>
          </a:p>
        </p:txBody>
      </p:sp>
      <p:pic>
        <p:nvPicPr>
          <p:cNvPr id="3" name="Picture 2"/>
          <p:cNvPicPr>
            <a:picLocks noChangeAspect="1"/>
          </p:cNvPicPr>
          <p:nvPr/>
        </p:nvPicPr>
        <p:blipFill>
          <a:blip r:embed="rId2"/>
          <a:stretch>
            <a:fillRect/>
          </a:stretch>
        </p:blipFill>
        <p:spPr>
          <a:xfrm>
            <a:off x="5779215" y="1632153"/>
            <a:ext cx="4521755" cy="3002635"/>
          </a:xfrm>
          <a:prstGeom prst="rect">
            <a:avLst/>
          </a:prstGeom>
        </p:spPr>
      </p:pic>
    </p:spTree>
    <p:extLst>
      <p:ext uri="{BB962C8B-B14F-4D97-AF65-F5344CB8AC3E}">
        <p14:creationId xmlns:p14="http://schemas.microsoft.com/office/powerpoint/2010/main" val="67562865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p:cNvSpPr/>
          <p:nvPr/>
        </p:nvSpPr>
        <p:spPr bwMode="auto">
          <a:xfrm>
            <a:off x="336884" y="228600"/>
            <a:ext cx="11502190" cy="6328611"/>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3" name="Title 2"/>
          <p:cNvSpPr>
            <a:spLocks noGrp="1"/>
          </p:cNvSpPr>
          <p:nvPr>
            <p:ph type="title"/>
          </p:nvPr>
        </p:nvSpPr>
        <p:spPr/>
        <p:txBody>
          <a:bodyPr/>
          <a:lstStyle/>
          <a:p>
            <a:r>
              <a:rPr lang="en-US" dirty="0" smtClean="0"/>
              <a:t>AREC 213 Lecture 3</a:t>
            </a:r>
            <a:endParaRPr lang="en-US" dirty="0"/>
          </a:p>
        </p:txBody>
      </p:sp>
      <p:sp>
        <p:nvSpPr>
          <p:cNvPr id="5" name="Date Placeholder 4"/>
          <p:cNvSpPr>
            <a:spLocks noGrp="1"/>
          </p:cNvSpPr>
          <p:nvPr>
            <p:ph type="dt" sz="half" idx="11"/>
          </p:nvPr>
        </p:nvSpPr>
        <p:spPr/>
        <p:txBody>
          <a:bodyPr/>
          <a:lstStyle/>
          <a:p>
            <a:pPr>
              <a:defRPr/>
            </a:pPr>
            <a:fld id="{46D8D568-8E09-497E-9DCD-71F24DECEFBE}" type="datetime4">
              <a:rPr lang="en-US" altLang="en-US" smtClean="0"/>
              <a:pPr>
                <a:defRPr/>
              </a:pPr>
              <a:t>September 30, 2017</a:t>
            </a:fld>
            <a:endParaRPr lang="en-US" altLang="en-US"/>
          </a:p>
        </p:txBody>
      </p:sp>
      <p:sp>
        <p:nvSpPr>
          <p:cNvPr id="6" name="Slide Number Placeholder 5"/>
          <p:cNvSpPr>
            <a:spLocks noGrp="1"/>
          </p:cNvSpPr>
          <p:nvPr>
            <p:ph type="sldNum" sz="quarter" idx="12"/>
          </p:nvPr>
        </p:nvSpPr>
        <p:spPr/>
        <p:txBody>
          <a:bodyPr/>
          <a:lstStyle/>
          <a:p>
            <a:pPr>
              <a:defRPr/>
            </a:pPr>
            <a:fld id="{C2440F0E-7FA3-473D-90FB-091AD162427E}" type="slidenum">
              <a:rPr lang="en-US" altLang="en-US" smtClean="0"/>
              <a:pPr>
                <a:defRPr/>
              </a:pPr>
              <a:t>3</a:t>
            </a:fld>
            <a:endParaRPr lang="en-US" altLang="en-US"/>
          </a:p>
        </p:txBody>
      </p:sp>
      <p:sp>
        <p:nvSpPr>
          <p:cNvPr id="7" name="AutoShape 6" descr="data:image/jpeg;base64,/9j/4AAQSkZJRgABAQAAAQABAAD/2wCEAAkGBxQSEhUUEhQUFBUVGBUXFRQVFBUVFRcVFBQWFxUUFRQYHCggGBolGxUUITEhJSkrLi4uFx8zODMsNygtLisBCgoKDg0OGxAQGiwcHBwsLCwsLCwsLCwsLCwsLCwsLCwsLCwsLCwsLCwsLCwsKywsLCwsLCwsLCwsLCwsNywsN//AABEIAQAAwAMBIgACEQEDEQH/xAAcAAADAQEBAQEBAAAAAAAAAAAEBQYDAgEHAAj/xAA9EAABAgMFBQYFAgUEAwEAAAABAAIDBBEFEiExQSJRYXGxBjJygZHBEyOh0fAzghRCUmLhFTSSwiSy8UP/xAAZAQADAQEBAAAAAAAAAAAAAAABAgMEAAX/xAAkEQACAgIDAQACAgMAAAAAAAAAAQIRAyESMUEEIjITUUJhcf/aAAwDAQACEQMRAD8ASSx+VD8DfdczA2TyPReyJrBh+Ee69jtwKIoqsOSZFID4rGAHaDjQ3RTujUpzJ/zc1Dw3ZkHdmMM1byBqD+3ooY4tSezmmL7b7h/NVOOVLbQ2D+aqacrIA1d/tW8z1TTst+k7xno1LB/tR4j1TLsqflv8f/UJn0cOqLKGNt/7ehWywhd9/Jn/AGShNiFyJVzzs6YnlzXVVxFikA0JAIoSNyDFfQLGJa4gRMBXUJDbkYXmkFziRRxORG4JpCgw2voK1GlKhC9o4xc1raYMBaMKYHHJLegRTZOzJu1ZpWoA46qnkpf4bHMlj8RrmNMQ0B2zXA0ypxSCNJAgOvtqQKAZk1pdO45KrnZn+HhCDLve0PaHRGF4cARhgQdUt+IrVdmEvZgqS/IAYjAB2uGq4hTd4CG3uwyKZanHIYryyJSNFfWFRzgQMaEiutCqK3uzbJZjHtLi9xaH1FMa1JzQTqWzlFuLa6FdP0/C7q1I7b7w5e6ej/8APwu6tSO2+8OXuriD2B3G+EdAuYneHI9QupfuN8I6BcxO8OR6hA5GUVSjVWRRmpQa8z1TI5lRZ/6MLw+5XcXIrGyzWBD5Hqtn5IBIe9RrhyVxZxwPJvRREUUzGYIPsrWyu7+1vRTXZzZhbI2CpcqqtjuO5KWKdCjWH/tf3Hqj+zDgIbycKOH/AKpfAP8A4xH9xSkRX4trRtakIsKRaRLWhjWp/tBKC/1toLnUIrQUPCuP1U3/AKjcbRpx4FBXy84mtUo1FPD7TVBq08CMvqhZm2r+eX9IJ6hKXQWtArQb99OC/MawmgrjpVcGh7K2kXYgUpgDuHPVazc0ItLxqd4GSXB7BRpyGgw9Vo6JDOT7u+gJ90rQVoqbHnYIaxjmCrS3QbVCnXa4wy4fDa1jcHC7gTWtcsl8+guvOo0mmhonNl26D8uKL9MGuFA4cFNxp2OnemVNmWbBBEZsX4ThSmZqeWvosO0gmaMMZ15l4XSG3BnoDijbIlHuo+AGV0c+8RhoLq17WGI6BDdEp3wKAECu+pSR/ZFZL8WS2kLwu6tSO2xtDl7p7pD5P9kktzvDkeq1oxsdS3cb4R0C8eNocj1C6lf02+EdF4/vDkeoQOMouqlBrzPVVsRSW/meqZHMorJPyIf7uqIdkgrId8hn7uqLJwXHEk+FSta5kjyKrrNdh5NUpMTAqRd1Op3qpsk1aPC3oppbAzi1+47kVKlVdrd13IqRivoE6OR+baRZgspmeMUDZAG8CizhQw4548UdMwqM2AKDNxwCBQVNcAMcSVtCcd1eO7kjZKzb20U4lbMA081OU0isMTkTnwHErH4Lqq5ZYlRggZuw3txGPkgsiHlhaJYxnYDX23ImHNluFb2/DLgKoqbs4jGmCDiyppgME12S4NBslaDRhU1OuCKlg6/UnLI/YpDLSxvDBUEw8wwA5ueTtx5JZUFRbK+yLUfcLC80JrTRHzk4+KxrHvq1vdGGBULZs44HLmnP+r8B6n7JoyX9EppphsWFS4MwA4V50SG3O8OR6pzCmi67sgB1aGp08kmt3vN5HqqJiDqU/Tb4R0X5/eHJ3UL9K/ps8I6L8/vDk7qEAoziqTdmeZ6qtiKSdmeZ6pkcxvZDvkt5u6hGByWWS/5Q5lGNeiwCCZk23jVz6kk4NGVd9eKqbKoAKVpdFK4HzC/WbGgBh+KHEhxIDXMbhT+4FdSUQONWggEYA0JArqQpoLZnancdyPRRM47IK3tI7J5HooSc0ROR3ALQRWuJFfVNn1fQEYDLgp6G7FUlmvvmugSvSKRVug+E0CgTOXCU12k6k2rJJ2eljVDuzodQnH8M1wxASqzhzT2WCKKtCKesIOrgl8PsuM6U4K2FK4rb4Qpgub0K4I+exOzba7Iod/FDTnZyJFuh7gAK4Ur6lfQHSgCGjMAUXkdh/iR8is5pbEc12FHEcnCqMky74paSaAg080fa8uGzUXDvBjhzOFfUBA2eaxnaZdVsxuzy80eLHzG7ML96TW73m8j1Tpvdh/vSW3u8OR6rQiDG8n+mzwjovX94cney8kf02eEL2J3hyd7JTkcxFJHM8z1VbFUlqeZ6pkcwmzXfL8z0RjHpfZp+WfF7IppTimYrUn4YdxLtE3s12Awps5IOVHsjJPIclBPZSS0fp/Fp5Hooab0VzNjA+ahpnRMCJgxlcAqWyCAzPNTsMinsntm5BLPotj2xo1uKcyJok8A44pxIiqxtWehFj2RqN3onEFx3/RJIUTjTmmECZ3oLRVOxq2IdRXku6t/KrKE4FaNXMJ5fG76IKO4YoqI4IOKQVGQ6IztXBo5rhnQivIhw6lJ5I1jONKVx864/nFPO1x7rd972SCzn1iOPAfQhbfmWjyfr/YoG92Hzf0SW3jtDkeqdDJnN/RJbf7zeRWldmXwbSH6TPCF0/vDk72XNn/pM8IXT+8OR9kDkcRFJHM8z1VdEUi7M8z1TI5mlmnYPP2RLUJZnddzCLam8AFyuQ/NUTJ5DkUJANAPzVEyBwHmoLseXRpMZHzU1Bl9kVFa+5oKKljpZZwq1hOmf7SfuumW+aKctk7Gky19OOCoLPg0wWM3Fa5+AxBz550RsgQTVTk/xLQhUjZrDWlNycyZuipNAM17ISwIrmsbRli4ta2obqSPyqjZdR2FTbfiN2fKrg381SSXtCJCeWuvDcCagjgU7saxLkW+SHNNKggOJoagVNdx9V1b9ltiOLmgMFSaVyPD7JmqBFt7aoZWXad9vFGxZ0tzUz2bFyLdKc9o4DnghtcM6fVRkqZog7QPMdoDWjQD7IqXtAuH4VP2bZjw/W6aUcH0u45kUxFExloTvjuaCSKYOpS8NKt3hNKKiicZOTYs7RuvRGbrjiedQkVmvN9w0p7qg7VbFzjeGOeinbO77uXuFqwfqjzfpf5lIMmc39Em7QZt5FOG5M8T+iUW/m3keoV/SPgzs/wDSZ4Qu4neHJ3RZ2d+kzw/daPzHmgcjh6kjmeZ6quiBSLu8eZ6ooLOrL7ruYRbUFZRwd5I9gRsATCh7AP5mtpEUH/JCNfRuOGeaJs99Wg54lT9O/wBG0YpPY79h7eY8ziOibxip2y5wQ4hDu67A864ISVorglxkMI8INhtoKEHHmV+lzTFF2w3ZB5IWE3BQ7RtT2UNkzOGKfwoYfRS0jgE8s2JkptGiKscCUaBl+cUqthwAyT6FiEgt/A7zuRQWkK7MefighVcYVcMMCFM2VB2+NVWx4eRQyLQ0AWHJXe46ldCKjyXQlqGpzGvsjxC1Qk1EooSY1EV2yi1iNb/SD9f/AIkUk7acP7T7Iy3o16K/nT0QUg03nV/pK9HFGoo8TM7mymGTPG73Sa3828j7JyMm+N3QpPb+beR9lX0n4MbM/SZy+61id4efRZ2WPlM5LaJ3h59EDkcPUg4bR5nqrFwSuJJNqaN+qaKObEVlfz+XumDEuso97kOqPaUAnL2VzOARlnHZ8yl0Q4lM7Egue03QTQ4+aRJt0c6SNoqnLRgCFCDiNqI456NBwVaJFxNHCm9bW9ZQjQSwZjFp3OAWiOCXFtol/Ik0SEOecRcOLfrgi4LsEvk4RriKEZjcRmmDGrElZ6l9DaUdUJ3I4JPZUPoU4szHFSlo0QkUMF2CmLXMRj79L2HonZnQ0IGLG+IkiNJpiazbUdf2mXOINR0Vb/qD4gaGio44eZKBgWfs4ItsMsounKww0HwYpBIKEnHYruDN3gfSqBnYtASdAou26KKSSsh56HWI8/3O6rOWbtHkV65xIrvx9SVxAdtHkvViqPBk7bZRMyb43e6TW/m3kfZOGZN8buhSjtBm3z6o+g8GVlfpM5LeINoeawsn9JnL7omIMQea705HEWoFWgE7ihyYn9APmuXTWJxyJC9/ilSIkmSVmHF3IdUe1yXWeCSQASSMAM1S2Z2fiO2ogLW7jmeFF0cUp9ILko9gspZTolHXroPDorixpICE6GwY0qK6nikfwHNOVBon9kvIiUXoYcMcf/TJPI5MVS8u+jnO71aU3AZIqE6qpbUkai+NRtfdTbod1x0wWh00T2mTluSAa8RAO9g7nofNK2GjiFYxoN4EHIqQtSAYbqH13heP9OL+OfNdM9X5s3KPF9obWe+gI4J5YjRkVLSMaqfSExRY8sdGyEgu0JBrsDiNxy/ygpeyWVpiPM/dMIcUF1CiRAxqs8W46NMWZy9j07sV44VC2bZYrtOLhxJxRMCGUSW0SSmWUtCuVkBCNAdnMA404VSrtJMFrKAGhNCdBwrxx9E6m44aC45NBJ5ar5m+03R47iSbpybXZ2ahpI30J9VTBBykmzF9GTjFpds1EbAfmq/S76uI4FcXRT83r2SHzPJbjzCkZk3xu6FK+0Obf3Jm07LfGehSu3z3PP2R9D4EyE61kNgcaEjdXejhOwT/AD/QqZnYJdBYRmB90sHxPwopgot7sucbzfUhdfw0E6t/5KH+K8aL3+JeNCn5IXifTLHsZku2jBjq7UnmmQjgYHH6JiyhJwX6LZoiDJe2koqlowNti18BsQYGh3FfoMs5rqkLiZkjCdgahN5CIaCoQfRwe114DA6JFb0ndF8DmqJp+q6jwQ5pBxBUlKmPVkMxtULalmtitLT5HUFMpmQMKJTQ91dCHVDJFSWwxbj0fOosF8B9H5aO0P2TaBF1Co7Rs0P2CAb1fopuNZcSBj3mDUfy8968vNg4b8PRxZuWn2GwJrFUMhNAjFSzDVGS8yRgsk8afRsxz49lV8cAghZzU3uSYTLiKkUAWdkTZiuBI5N31KTH8/KVFcmdRjotrKs8NbfJq8+gClu0fYhkRxjSwDImN6Fk19dW7j1T2zpu5FuV2X4tKaRs68fUUyXtwwQ4cKPDyZJcrPh0SGW1a4FrhUEHAg11C8kHfN8l9gt/s5DnG1dVkQd2IBwycNR9QvmUxYMeWjfNhuAH84FWHHOunmseTDKLKRyKS2MWnZb4z0KWW/8Ay/uTId0eM9ClvaAd393spJFPDgNrAFN33SP+NcKgsGHFUcoPlN5fdILYliDeGuaDew+GbZ7HFnof8LsTzf6XD0+6Xi9uX68dyNncT+g4EoSdwTOHDoKL9Lw6N3nGvktGDBevOdswJCy1Ze8MEDLtocNNE8mMAg2QBmeapCX4iNbNIT8bpzHviiwNyCjwTW8NSj4LqhTl/Y6F9pyl9vHQ7ik0nCNcc9xVRFh1CUxw3NwxGBPRcnaGrYpAq+If6BQfdaSkqXigGOtcsc+i0iypY5xGLX1NaZc1rLy72mrTp3TlriKjj9VPJdaGj3ZOzFhfDvXDW4cWHTkUNDZwVFcN4mJeBdnVvuCl/wAK7Wui8n68f8bVenq/LPmnfhPdppow4B3vIaBwJxKNskENDm0xFPL8Kn+1MW+5o3H3VDZpugDkSFb4412J9Mr6HkrGD6ACjh3fYfRUsaGIjBoR1SCSlbzmOaBheLsMScLoB3Zqml4OxU5nNel0eZIVSE2Q+65OXMDsDqp61IZY8P8AVOpaLUAp5r0RE/2k7LVAfAAFDVzBhUUzbuPBfOe0IpdBz2l91DqqV7YdkGzbb0M3Ioy/pdwcN/FYZ4rdo0RyUqZ86s8fKb+aoW0IFcPzJNTZ8SABDitLXDTzzB1CGjtxH5osrTTLp6JCJLEE0Oq5MF28ppNso9w4+wWBauSOs+/yUwHNA1ujzCIhOy6IKfk7lHMwoFo44Xh5hevSe16YLa7Cgyqxjw8t2ZWkvHBzW7mVS209hq0DXry1g7gvBDWYNCj3o5aCigJyDjXQ4O9ijWOquntBGOSROhhROypZdIxaQS3dUUqOGaAsZ1GkGtGudQ8Dj900iON3A1pX03oKUYReoMCa0TJa2EKc0E71J25Fo4tG8qnMUg5UUlahrFfzKw/ZG+Js+R02SdrwiXjfUU9VRy+J8x6BKYsIujCgJu4nhRUNkSpdFbQVFQTyqKo/PFhzyDp2fiQiGCjagXqDGuoroqqx416GFKdpmUeDvT7s5E2F6U4rieens1tmBslD2LG2QNycTcG8CFPSdYcQtKEHyiBqmP2PXrXEg03IdkREyySSoKYqtqz2zUOmF7Nh1B3cAV83tCWdDiXHijhp5ZjgvrkKGADTcp3trZ/xYIiNG1CqTxYcx7+SzZ8fJWiuGbWmfJrQb8x3MdAhiEZaI+Y7mP8A1CFIWRF2f0JMCoqEMw00zzWMKYMNxDskXGZXEL1P10YnvYO6HdJ3aImWjVwPkuGioI9FxSnki9qmctBgdX81XBYsHRKUOhwPA70TXQ+XFJ0N2cMKztCPdYeNB6kD3WzmoKdcC5jN5Lv+P+SFy2zjGBGrEe3dQfRdycIfFDDgDU15bhvSeWmP/IicXf4T6I3EOyIxBGYKaada9DFr08tOVDDdFThX10Xza2Jyj30zvO6lX03M0qS6pO9fMGO+LNU0DnE8ryy5YN8UzVgklyZS2dZtyHjm7M9fsqqQlxDbiNojHhXRC2bJk0c7cLvl+eqZXFpSSSSM0pNu2TvasAltM9Uy7OnBB23DqiOz4zWhr8CX+RTtySK2IV17X+RTqG5D2rAvMP5is8HUh5bQEX5FHwThgk8OJVo36hMpM4FUmtCxDgMClsGjrzDkQQeRwTCG9KGupHokgrTQZOqPndtdj4zYjrpY+uQrR1AMM1MzMu6G4te0tIzBFF9o7TSN+Feb3mYjiNQUPb3Z1s1BDXYRGjYfqDTEHe07lCeCPG49jxyu6Y0n5eqFkpy6br8kYyZqMUPMyofkaFal1UiTC3YEELtw1QEC+zBzat3jGiYQnAjeCkehkchgodxzCHlo913w382O3j/CKoh56DUV1biPcIdhCg5I4Uf4k3EplCaG/uNS4dEc+bDGGI7ABpJ5AVoknYol0J8V2cRxd6mvuilVgYJMNuTBrvqFVB1W14JD2mg0ex+/DzGSc2W+8zyVJbSZyJ22ZwEmgPRJOwdlmI58Zw2SaN40OP1R1pwS+L8Fp2nEipxoNSeQVbISbYTGsaKBoAG/z4oZYq0/6DCTpr+whgXrwu2tXMRIgsQ2q1a2EMcF+nW1XdhsxK0S/Ukux45dtNRRZr80LKyoltCCWOqNVvKRDcedQ09CtbUZUDgs5EbLuR6K3cCfobLRMAlrH35moyAp5ryam7kMUzOAXksBBbU4mlTxcdEVGrZzGsw4OIZ5nkPutggIBLRedi44n7IqDFDhUKTVDAeFKj8qug7RKrMmi6C07hT0RUOP7KtCDmG7BeHkh5aPoUU4VyUWqZRHN+pX56yexeNejRxN9tpv4Uq9ozeQ1v7s+iY2FA+HLsA3BS/bsOfMy0PMbTuGYH091ZQ8GsCp/iD0F7RsrCJ/pLT7H6Fd2G+rVrasO9CiD+0/RA9nouyEF+rA+zeBJ0jxYlMTdA3gUBd1+iZUX5gqSBmMSOeXQ+i6Cm3YyOmhYzBwWznIOPECaC2CQviZlGWTDpXih5ll7EI2To0YlVm9CJbDg5fnFCiYXRi1yUeI9nbmgjFCQW3WvOlD0K2Ic7AkDlmu4gDWmu4+lCjdKgJWTdmExKRImAHdHuUVKO+NEvfyNy4lKJScExswjs/zOGg3KjkrrRdbhTCivJio9n410LqxXbJS2affcQPVMrNF1oSyj+AbtiLs08XXwzoajzzTJzDXCvokjbTDe6wD83qsacARqubQuzGVYTmCjLxC6hYhe3SpSdsokctedy0AqsnVC/Mjb0tBOJ6z4cQhzmgubW6dRWlaegWV3abwCMiZIZwpU8E0egGcYbL/AAu6JJYLsjvTyG6rXcndFPdnnUNFSPoGN4018Kdg/wBMZkRh8UMtcz6Pemzs1NdpoBdHkruYilx5NZUqjrhXNQ4+j2YR3ZU3oGch7WGq3nTi0jX7LM94jcrx0I9nsoC3iEbdCGgOqtiUkmckd3AvS5cBy/OKVsY0YsJ53y31NNl2O7ZOK7BwQVvvrLRhvhuFeYpl5pQk5YkaBClgYJFwYczx4r9KzT4hJbg3V2nlvSGwLLbCbQkv1xyryTyLMgYfgV00titMcyzQ0UHmiRFop+TjEnNMjGqeWaLdgSo//9k="/>
          <p:cNvSpPr>
            <a:spLocks noChangeAspect="1" noChangeArrowheads="1"/>
          </p:cNvSpPr>
          <p:nvPr/>
        </p:nvSpPr>
        <p:spPr bwMode="auto">
          <a:xfrm>
            <a:off x="155575" y="-1462088"/>
            <a:ext cx="2286000" cy="3048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0" descr="data:image/jpeg;base64,/9j/4AAQSkZJRgABAQAAAQABAAD/2wCEAAkGBxQTEhQUExQWFRUUFRQVFBcVFxcVFBQYFxQXFxUUFBQYHSggGBwlHBQUITEhJSkrLi4uFx8zODMsNygtLisBCgoKDg0OGxAQGywkHyQsLCwsLCwsLCwsLCwsLCwsLCwsLCwsLCwsLCwsLCwsLCwsLCwsLCwsLCwsLCwsLCwsLP/AABEIAKIBNgMBIgACEQEDEQH/xAAcAAABBQEBAQAAAAAAAAAAAAAAAQIDBAUGBwj/xAA9EAABAwEGAwYEBAQGAwEAAAABAAIRAwQFEiExQVFhcQYTIoGRoTLB0fBCUrHhFGJy8QcjM0OCshWSwhb/xAAZAQADAQEBAAAAAAAAAAAAAAAAAQIDBAX/xAAjEQEBAAICAgIDAQEBAAAAAAAAAQIRAyESMUFRIjJhE8EE/9oADAMBAAIRAxEAPwDxpCfgRhSBqEpCaUAIlCEAqRCEAqEiVACVIlaEAQtfs/cz674blHEGDwjY+oUF2WN1Rwa1odOsh0CTrLcxwlepXP2WrYWAPpUiYxHMuy0a1mXqc5WeeeorHHapc/YmzMzrVXOOuEQA3oQD+q7G47DdlH4AzEPxPIe8baukgcgs2t2MMYe+qB22cT0kD2lZFTsw3PxOJbk5riSdd5EA88gufyt+W0keqWFtI/6TqXQNAn0Vx1XD8WXMCW/t5ryWxOosOEthzeJc0iDkJDzl6LobHfNVvwmY1aXHTod/uUvIeLtbXamkQ4Bw2LgC312XLXvcdGsZLSxx21actQD+oz6KalbGVc2/5dTcHQ+Xqla+cnAZbbeSXkJNenm99dlqrDkC7WCM2kRoCTI8/Vc1WoOAnC6NMwvabQcoOh/WZ9clz3aK62PpF2GXNMkt8JDTMkHeCNIVStJn9vJ6qq1lr3rd5pmQcTDo7TyI2Kx6q3x7Z5qVTVRpz9U0rRzhCEIASpEIAlCEJgJUiJQCygFIhIFlCRCYKkQhLQWgQmOUQckJVbIOKaUpSIMiJSISBUIQgBCEIBUoCRaNyXf31Rjc/E4AQJHMnMQIn2Sodd2Jpjuy4uw5w0mQCfxYT6Z5anPhD2hslU1swY4uMg8ztC6e9Q2y0gynAiA7KZyg8TGSS7DTtLCyMJAEciRII67+a5rn35OiY9aVLsvS0UaWHvO8ZuwnG0Rs1rtOoIhbVG3ttAkEhwEg5lw8/wAbdiDmOawqbHU6pY4EEeh4/VXrJZC10tkScQOkHdRlVTFoGgHGHDxDI8twQeBVqnZcMCP6Tt0PBWbIwVBOjxkRsZzy5HMgbGQrLYiDmDvrB4Hy/RZ01J4nPQjIHf8ApcFfoVy7I5PG+x6/VVazcJh2bdnfU/NQOcWuAPVjtuhSPTX7yQdiMnBQUagBIcJa74uY0PnBUba2ISPiGo4j9lX78TyOv18kSlpjX5crWEsOdJ+bHToOB5heZ3rZ+7e5mGCDGszwOi9ktLcTXMOY1G/WOC897YWP8Q1bDToZGxJG+3kt+LLtOc6cPVUakrftB2US6nMEIQmAhASoAQgJEAoQUiEAJUiEAqEIQBCEJEbByROlBKZGoKCUoEoNGhK4JEgVCRCAVCRKgJqFHFmcmjU8t4C9D/w3o4nyGtAY0v0Bdnk0l0TPxaR5rzhkb8P3+S9N/wAL6ngqunVzAeAhug9B6rPk/VWHtpdqABlxMRxO5PIKtcTO7h33H9wCs+/rXiqyTlt1P2Vt2Cn4QOS5crqOzjx3e2l2gsjXMbWbtAdHsfviE2lVlg9jzCksVTDLH5tcIIVWjZnMcWaj4mfzAbA8Vntcx+ErLQWnENdCOXNW32wOBOzvi5HZwVKqAMzlIggqoauGc/D6x14pFcWrZrxEmnVgjjsRx6J1rpw2NWHQ7s5HlzXPPttM5YhrlmJHRW7LeBbkTLTkDw5HkjRaWqNctdBOex2PD6JtpcfiGxz+YP3xRaaQIyPTkfynkVCythzdoThfO3NNLTs9olvu35grC7U2Ymm7g4HnBGf35rQpDAY8xzCkr1WuGBwGmvHgfdOXVGt9PF7SyJnWf7FV1t9oLNge5sAYZG+YkETJWIu+dxx2aIlSITIJUiEwEIQgBCEIAQgoQAhCEAFCIQlQaClSBKqATgU1CAVxSEJ7QlcjQRpEqRIBKkShAC9C/wANKkMqN4kEeRAn3Xnq6bsVeXd12A/C7Ew+cR7hRnN4qx6rUvpsOB5+4/t7rrrrOJrXbEBYd8WWS4cDI881ZuO8HCi2mxmN7Q6Scmt8RiT0hcmU8o7Mbquohp1SVDlEAxpyXK2u8LQw/FTPIfur93Xk5xGIRPoVFwsXMpVu03nVAM0WgDcuEf8AWVy9a0uquLntAYNwIngBK7+03eC3MSIlcrfFjcSGZtacyWiSBpDY/Ec/IFVx+yyZ4vKg0CaTOHiIxHylWLPa6VT/AE/CeA+mizK/ZcPqEUw8MyIxgAkwAZfrGUgc/Xqri7Lsp+KPF7eS05PCRnhcrfSCx1HtkPALNJ5cCFPWZsc8on8zfm4LcrUGhui52vWDDhd8M+E8OS5t9tbiKNY4cB+Olm0/mbrHopxUBaCPsLMtLi10/ibw4beStWSoCDGh9ir10j05ftvZIdj2d4D1Alp8xP8A6riSvV+0Fl7xpYAJeyW/1tMj2JHmvLbSyHFdfFlvFy8s7QoSpFrGYQhCYCEIQAEIQgEQhBQCoQEIIIQhMzhTSYVod2m90kfjVDCjCr/dJO5QNVSCHK53KO5QNKMIhXe4R3CBpShLhVwUE40kDShCloVC0zpoRyI0Km7hJ3CC09Hs1p76lTrDdsPA9/Qqpb7Q6g1/d/iM9dsvvdYvZS8e6JpuPhd8MnIHgeErrrJRl7W6tdMcuI9lyZTxvbqxvlHG0hUqsL+88WIDBihzhv8AJdN2fuV7W4nHMuxRJLQ07CRJPOfVdPSudjYgDLSBp0Vvuw0JZc25qRWPFq7aFnqTTE8AmOsoKfTb4fJN78aankudvrZooNCsACFVqWpo1UZtw2TEhbYuYvmgHAhblotIjVY1cypntprpj2aoXNwn42ZT+Yc/JTWGocXAjIjYqpewNM943iJjf7lTWRwqOaWmHYZIzEjMeei21dbYXUumvbGHC14/BB55GD7LzvtVY8FZ0fC4kjkTn+sr0+hTOGT0cOR35wR7rk+2t3/5eL8uvT7j1V8OWqw5ZuPPihPqMTYXXHMRARCITBAlQAiEAiEsIQCISwhACEIQCJUiVAaOaJKmxhKHBLbTU+0MlEqwCEohPZ+P9VsSMStBoUgphGx4/wBUcaMaumiEx1EJbHjVUPS4lN3QSGiEbLVR4gkJTjSR3B2THZsrseyV4lwLXasIg7wZHyXGFi3Ox5ivB0c0jzBDvkVHJjvEY5WV6dTrpa1UblYZtoY9zSc2kj5/oQnUKhqP5NzXBp6G5Y66hXbhzyESsi037QpuMukn4WgEuPRozWFaDWM928SfwuBgnkRp6Kz2bud4eatpAaTJgRHKSnqfKY2KNA1WS4ETpORAVGtYCzQmOea0rbflFmUlx0AYJk7ALBvO0Wqu9tNjBRa4+J7jic0AwctAcuaUlqu4lNMndROELSLO6aQc4Gp1PNZbn+ElQe2berZpP4gSOoMj9FDYyX2xoMDDhbhYZaYGZmZ1J9t5KfbrQAwzvP6K12WDqtV9UtDfh0yxOgT8ukrow/Wubl/aOmvSp3IkAHPQ8PuVk21ra9N0ZYgY32+qO29vADADmST5DCPn7KncVpygxEnYb/YUa1Nl7eb2uyYSRGhUHcrvrysbBVJjJ2vIqrbrOzDsvRxx8sduTK6unFdyk7latdozVEuSs0c0g7pJ3SsYkSkelfukGkrGSXJA0q90mmkreSIQNKndoNNWoRhTLSngQrmBKg/FKKITv4YJgLk4OdwUrmvo4WVKLIkFV3BOFZ35Sjv7P8foosR4lO/hHcSnU7UfylSG28ij8h+CE2Z3FRPou4q1/G8io32wI/Ifgr907ikLXKf+LCabQEdl+P2h8SvMY4NktIHRbnYez06lbxwYiAV6vUu6kWQWtiOAWuOFs2zueq+f675Klu62d3Ua7g5pPQHP2Xod4XBQc53hblpGSt2LslZ8OI02kqv8qjzjlL9tIp2x+L4HtaT6QHDyC37tpuZlMg6Tr0VLtzdLYY9uzO7IH8oy84PsVU//AEbe+LYIpkMwyc2uAgmeGWvGVxcvHdOvi5Fy8m2um4RhNMkSWTiA3MbnktuwXVUqtk127EQ0kniDiORUdCt3gg+RCGWhzZGEO+95WG/47MP5dN11ipUml1NpMgAvccRkHYnKZOgUNKJ6lZ1Gs95GLTYN+q1bNQOpUZU7qT/qteDZB55LKtzIbC3bbAXIdoLyABAOanGbqLdRl1B3z3jOGiMueS6q5sNCiXOMBoOuQA49TlHksC6qYa2TvmVldp7e6o4NmGD4WjSdyeJ5reflfFln1NnX5enf1sX4QAGg8Pi95Wld1SBrrB8v7rnLPSyB8/RbF3nJpOQxQeh095VZzrUZ4+2tbqLnjIkHlkeRBTx2Vxsl9R5J5jVFVzmhxG3i6kKo3tsGAtdTJI4H6rp/8uWOtVhzy73HNXzdZoujFI4rLNFX72vR1Z+KIGwVAk6qstb6LH12cLOnCyc0wPdwTxXdwUdq6MfZ43Te5Ke6seCaK6ZdENApvdlS/wASmmuEdjpHhKTNP70JMaY6MzQn4ghBdLLKoUzazVU7pKKSVxaTKumuVrCJylXbZSpyNNCuUsrXNPhMLTddr3jE55lVJLNJudlaLqbI8lr3VYaZAyBnNca+xvmC4qSlaKtLJrzy3UzGS7qrnbOnb2q66Q/C3Tgudt1ipg5ALKqXtWMy/VUaleocy4pZ4y+jxys9xpVbKzkqr7M1VDUfxKTG/ilMb9nc5fhtdn7E51Ud24tI3C9QpXZVcwA1n6bR9F5Hc94vo1A4CeIXoVl7aOwZWeofSF08WpHNy9/DQPZh5M967mIGfVWKV21aeQfI5hZ1PtofxUKg8pVe0dvWjWjVHkFtMsWOqzL/AH1Kby6oQ6mYxNjgZDhzH7Lmb+o0cYNmdjpbOcWipnmQ+kILYM8Vev8Av82gEMY4Dmufo2N52y4nRc3Lq5dOnj3J23LhvU0yGuPh2/l/Zd/RoNqNDguI7K9nxaKuFzoawYn4dY2aJ3P1XoNezspBootwhoiM8xz5815/NqV2ceW4lsdBo2U9S0ALEqXoG65dcvdYt69pABDTJ5LOS1t0l7RXv4i0ea5mzWd1aqJ0GZUAquqPzzJK6m7rGGDnurt8Iidozd4PEdFl3jYBjjgF0wCzKw8XMkkz0yUY5U84yGUQGxGhViz0C0dZw8PXzhDhm7m4n2P1RZT4iwnIgEcjGq02y06q4bJ32RAmCc+RE/r7LzrtPZ3U7Q9ruMjLIgicvfzC9M7JOgOP9R9WifKQuN7RWJtUl4kOcXEAjLJxaWh05/CtOHqsuRyWIJpeFdq2FwyLSqzqcarqrKGtqhSd61I2mE4UQpVNmOeFA+FbNnCabMEbFxtU3BNhWzZgmmzhPcT4VVhKApzZ000EdDxqKEJ5pJU9Fpo1aKlbZCpHBX4yCztrPyZtnoOxQBK3cZDYLTKgux4xEbytW11m4eauWydJt2519YkkkKtaHk7K7aaozVKtVCnyrXpSe88EtJhOxUzCCr9lASyy0e2bUpEbKMOXTusYc1YdvAaYAk8OHUoxz2Jf6bYXjGJ0lej3S5mDaIXlgrPGmEeU/qpm3pVGrgeRAXRhyePwjKbem17ys7dXA9PF+ixr0vim4QxvmfkFyAvf8zfTNSf+Wp7kjyTvNlSmMXS4bBNdJP1yVN16UuJULr1pwYnyWK3b9mrxs9lovqVqga57hAALiWgZZN6ldBY73pWhuKk8OA11BHUHMLx2vXNQgxDW5NHzWjcVqdTqtLThMxO3Q8lhycMu78tsOXWp8PUrRZQ5sEa6g6Ljb4uFzcTmZg5kakdF3VnY5zQSIJAy1T3XeTrHRcky8XXJ9uAuSxwMZ12+q6SgzJbYudj9vTJWbNdbGA5T1U5ZeV2vckYlhsxe79Vl21kvdGkwPX9gtm/b4bY6U4QXOkMbxdxPIbrFDzGI/hBcevRXjLrbLLLvTNLdTwLiT5EJlWlBd/KI9v3VihR8AncD3P7lJUOVR380D1P1CraWrdlu7unUOkNy/qgxB6lcgbxOjvF8WTidSZJA2ndXrfXik4NklpYdYGQ19fkubtbnHMENBALTqHDgfyn7yXTw49ObkvbV/wDIhn4nAcCQR6EQqVW+GSYaXekLKNH80nr8k6Ftpltbq3hP+00df2VbvTwA6E/NNTmpjZ9ME6FOLH8U6nUzUtSuB5pXfwvGz5ViHJpLlZp1gSAupsdzMcyVOWXj7XJL6rjRi4JCXcF0bbG1lTCdCV2l32CkWjwtz5BacU86OTHwxmW3kxeherW66KM/A30Hqhbf41z/AOjg6Wa0joFRsLJWjWZAXHkiqFmZLytZ9mELLs7vEtCvWMJ7kvZVUrWRqybUyCtI1iVRrUZOaq2LiChTU9MwQnU2wFGWlL2bVFthmWqx6rtVYcICz6708cZDk0heU1BKFQCChCATCOCUBKlQCJ4cmoQHrfYC+hWpBjj42ZHnwP3zXVOavEey9ufRtDHN3Ia4cQT9le2WeriaHcdV5/Nh45O/iyuWOzKYIyCma2BnpEn906FBeVgFak+kXFoe0tJbqAeErPGNMr08c7U3x/FWouH+m04aY5A/F5nP0XU1aDgwyNcIPIb9NY9Fz1bszVs1qYyqPBOJjx8LwDOXB3JdVf1YtYGjVxjLcu1Hof0XTy2fjMXNx77tZ7X+EHT4ndOE+oVK1GAGzxc7z0/ULQtRDWgHWJPQfX6LnrdaDME6wTyA2++CjDHdXlWbWrmah4n94Cokg55/fNSVakADmXHqSVCTP7LsxmnJlQT1hNSoVJIhCEGc0KWz1IIB0JVbEpmGdddigNB1INMrXst94W4dlgCk526bUouGpUXjl9tvK69NGvVNV4A1K1hRtFNngqnpGS52xVixwdwW+++gRDA4uO0LfixxkZ5529VDRt9qqf7gyymPZCSy1jTEVGuEmQcJ80i0n9rLr6QWHVX7VuhC5PlNZVE+LzWnWOSEIz9mpU020IQkqe1eoUtLVCFRq1sccSqlCFRmpChCCCAhCAcEIQmYSoQgOx7AUmmqZaDAESAYzXqbUiF53N+9ehxfpEiclQslVj9p2g0TImC0ids9lyfaH42f8/8A5CELSM6rXofi/wCP/ULk7UfG/oP1CVC34vbLkZ9Tfqo0IXVHNQhCEERBSIQZjNU9IhAa1g1/4/RPt2iELSfqqKK6TsY0GsJE5IQq4/cTy+nbXpTEDIa8EIQupzv/2Q=="/>
          <p:cNvSpPr>
            <a:spLocks noChangeAspect="1" noChangeArrowheads="1"/>
          </p:cNvSpPr>
          <p:nvPr/>
        </p:nvSpPr>
        <p:spPr bwMode="auto">
          <a:xfrm>
            <a:off x="155575" y="-2827338"/>
            <a:ext cx="11258550" cy="58959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Content Placeholder 8"/>
          <p:cNvSpPr>
            <a:spLocks noGrp="1"/>
          </p:cNvSpPr>
          <p:nvPr>
            <p:ph idx="1"/>
          </p:nvPr>
        </p:nvSpPr>
        <p:spPr>
          <a:xfrm>
            <a:off x="609599" y="1371600"/>
            <a:ext cx="10267507" cy="700087"/>
          </a:xfrm>
        </p:spPr>
        <p:txBody>
          <a:bodyPr/>
          <a:lstStyle/>
          <a:p>
            <a:pPr algn="ctr">
              <a:lnSpc>
                <a:spcPct val="75000"/>
              </a:lnSpc>
              <a:spcBef>
                <a:spcPct val="50000"/>
              </a:spcBef>
            </a:pPr>
            <a:r>
              <a:rPr lang="en-US" altLang="en-US" dirty="0"/>
              <a:t>Role of feasibility analysis in developing business ideas.</a:t>
            </a:r>
          </a:p>
        </p:txBody>
      </p:sp>
      <p:pic>
        <p:nvPicPr>
          <p:cNvPr id="1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4552" y="2300287"/>
            <a:ext cx="87376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978674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Rectangle 14"/>
          <p:cNvSpPr/>
          <p:nvPr/>
        </p:nvSpPr>
        <p:spPr bwMode="auto">
          <a:xfrm>
            <a:off x="336884" y="228600"/>
            <a:ext cx="11502190" cy="6328611"/>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3" name="Title 2"/>
          <p:cNvSpPr>
            <a:spLocks noGrp="1"/>
          </p:cNvSpPr>
          <p:nvPr>
            <p:ph type="title"/>
          </p:nvPr>
        </p:nvSpPr>
        <p:spPr/>
        <p:txBody>
          <a:bodyPr/>
          <a:lstStyle/>
          <a:p>
            <a:r>
              <a:rPr lang="en-US" dirty="0" smtClean="0"/>
              <a:t>AREC 213 Lecture 3</a:t>
            </a:r>
            <a:endParaRPr lang="en-US" dirty="0"/>
          </a:p>
        </p:txBody>
      </p:sp>
      <p:sp>
        <p:nvSpPr>
          <p:cNvPr id="5" name="Date Placeholder 4"/>
          <p:cNvSpPr>
            <a:spLocks noGrp="1"/>
          </p:cNvSpPr>
          <p:nvPr>
            <p:ph type="dt" sz="half" idx="11"/>
          </p:nvPr>
        </p:nvSpPr>
        <p:spPr/>
        <p:txBody>
          <a:bodyPr/>
          <a:lstStyle/>
          <a:p>
            <a:pPr>
              <a:defRPr/>
            </a:pPr>
            <a:fld id="{46D8D568-8E09-497E-9DCD-71F24DECEFBE}" type="datetime4">
              <a:rPr lang="en-US" altLang="en-US" smtClean="0"/>
              <a:pPr>
                <a:defRPr/>
              </a:pPr>
              <a:t>September 30, 2017</a:t>
            </a:fld>
            <a:endParaRPr lang="en-US" altLang="en-US"/>
          </a:p>
        </p:txBody>
      </p:sp>
      <p:sp>
        <p:nvSpPr>
          <p:cNvPr id="6" name="Slide Number Placeholder 5"/>
          <p:cNvSpPr>
            <a:spLocks noGrp="1"/>
          </p:cNvSpPr>
          <p:nvPr>
            <p:ph type="sldNum" sz="quarter" idx="12"/>
          </p:nvPr>
        </p:nvSpPr>
        <p:spPr/>
        <p:txBody>
          <a:bodyPr/>
          <a:lstStyle/>
          <a:p>
            <a:pPr>
              <a:defRPr/>
            </a:pPr>
            <a:fld id="{C2440F0E-7FA3-473D-90FB-091AD162427E}" type="slidenum">
              <a:rPr lang="en-US" altLang="en-US" smtClean="0"/>
              <a:pPr>
                <a:defRPr/>
              </a:pPr>
              <a:t>4</a:t>
            </a:fld>
            <a:endParaRPr lang="en-US" altLang="en-US"/>
          </a:p>
        </p:txBody>
      </p:sp>
      <p:sp>
        <p:nvSpPr>
          <p:cNvPr id="7" name="AutoShape 6" descr="data:image/jpeg;base64,/9j/4AAQSkZJRgABAQAAAQABAAD/2wCEAAkGBxQSEhUUEhQUFBUVGBUXFRQVFBUVFRcVFBQWFxUUFRQYHCggGBolGxUUITEhJSkrLi4uFx8zODMsNygtLisBCgoKDg0OGxAQGiwcHBwsLCwsLCwsLCwsLCwsLCwsLCwsLCwsLCwsLCwsLCwsKywsLCwsLCwsLCwsLCwsNywsN//AABEIAQAAwAMBIgACEQEDEQH/xAAcAAADAQEBAQEBAAAAAAAAAAAEBQYDAgEHAAj/xAA9EAABAgMFBQYFAgUEAwEAAAABAAIDBBEFEiExQSJRYXGxBjJygZHBEyOh0fAzghRCUmLhFTSSwiSy8UP/xAAZAQADAQEBAAAAAAAAAAAAAAABAgMEAAX/xAAkEQACAgIDAQACAgMAAAAAAAAAAQIRAyESMUEEIjITUUJhcf/aAAwDAQACEQMRAD8ASSx+VD8DfdczA2TyPReyJrBh+Ee69jtwKIoqsOSZFID4rGAHaDjQ3RTujUpzJ/zc1Dw3ZkHdmMM1byBqD+3ooY4tSezmmL7b7h/NVOOVLbQ2D+aqacrIA1d/tW8z1TTst+k7xno1LB/tR4j1TLsqflv8f/UJn0cOqLKGNt/7ehWywhd9/Jn/AGShNiFyJVzzs6YnlzXVVxFikA0JAIoSNyDFfQLGJa4gRMBXUJDbkYXmkFziRRxORG4JpCgw2voK1GlKhC9o4xc1raYMBaMKYHHJLegRTZOzJu1ZpWoA46qnkpf4bHMlj8RrmNMQ0B2zXA0ypxSCNJAgOvtqQKAZk1pdO45KrnZn+HhCDLve0PaHRGF4cARhgQdUt+IrVdmEvZgqS/IAYjAB2uGq4hTd4CG3uwyKZanHIYryyJSNFfWFRzgQMaEiutCqK3uzbJZjHtLi9xaH1FMa1JzQTqWzlFuLa6FdP0/C7q1I7b7w5e6ej/8APwu6tSO2+8OXuriD2B3G+EdAuYneHI9QupfuN8I6BcxO8OR6hA5GUVSjVWRRmpQa8z1TI5lRZ/6MLw+5XcXIrGyzWBD5Hqtn5IBIe9RrhyVxZxwPJvRREUUzGYIPsrWyu7+1vRTXZzZhbI2CpcqqtjuO5KWKdCjWH/tf3Hqj+zDgIbycKOH/AKpfAP8A4xH9xSkRX4trRtakIsKRaRLWhjWp/tBKC/1toLnUIrQUPCuP1U3/AKjcbRpx4FBXy84mtUo1FPD7TVBq08CMvqhZm2r+eX9IJ6hKXQWtArQb99OC/MawmgrjpVcGh7K2kXYgUpgDuHPVazc0ItLxqd4GSXB7BRpyGgw9Vo6JDOT7u+gJ90rQVoqbHnYIaxjmCrS3QbVCnXa4wy4fDa1jcHC7gTWtcsl8+guvOo0mmhonNl26D8uKL9MGuFA4cFNxp2OnemVNmWbBBEZsX4ThSmZqeWvosO0gmaMMZ15l4XSG3BnoDijbIlHuo+AGV0c+8RhoLq17WGI6BDdEp3wKAECu+pSR/ZFZL8WS2kLwu6tSO2xtDl7p7pD5P9kktzvDkeq1oxsdS3cb4R0C8eNocj1C6lf02+EdF4/vDkeoQOMouqlBrzPVVsRSW/meqZHMorJPyIf7uqIdkgrId8hn7uqLJwXHEk+FSta5kjyKrrNdh5NUpMTAqRd1Op3qpsk1aPC3oppbAzi1+47kVKlVdrd13IqRivoE6OR+baRZgspmeMUDZAG8CizhQw4548UdMwqM2AKDNxwCBQVNcAMcSVtCcd1eO7kjZKzb20U4lbMA081OU0isMTkTnwHErH4Lqq5ZYlRggZuw3txGPkgsiHlhaJYxnYDX23ImHNluFb2/DLgKoqbs4jGmCDiyppgME12S4NBslaDRhU1OuCKlg6/UnLI/YpDLSxvDBUEw8wwA5ueTtx5JZUFRbK+yLUfcLC80JrTRHzk4+KxrHvq1vdGGBULZs44HLmnP+r8B6n7JoyX9EppphsWFS4MwA4V50SG3O8OR6pzCmi67sgB1aGp08kmt3vN5HqqJiDqU/Tb4R0X5/eHJ3UL9K/ps8I6L8/vDk7qEAoziqTdmeZ6qtiKSdmeZ6pkcxvZDvkt5u6hGByWWS/5Q5lGNeiwCCZk23jVz6kk4NGVd9eKqbKoAKVpdFK4HzC/WbGgBh+KHEhxIDXMbhT+4FdSUQONWggEYA0JArqQpoLZnancdyPRRM47IK3tI7J5HooSc0ROR3ALQRWuJFfVNn1fQEYDLgp6G7FUlmvvmugSvSKRVug+E0CgTOXCU12k6k2rJJ2eljVDuzodQnH8M1wxASqzhzT2WCKKtCKesIOrgl8PsuM6U4K2FK4rb4Qpgub0K4I+exOzba7Iod/FDTnZyJFuh7gAK4Ur6lfQHSgCGjMAUXkdh/iR8is5pbEc12FHEcnCqMky74paSaAg080fa8uGzUXDvBjhzOFfUBA2eaxnaZdVsxuzy80eLHzG7ML96TW73m8j1Tpvdh/vSW3u8OR6rQiDG8n+mzwjovX94cney8kf02eEL2J3hyd7JTkcxFJHM8z1VbFUlqeZ6pkcwmzXfL8z0RjHpfZp+WfF7IppTimYrUn4YdxLtE3s12Awps5IOVHsjJPIclBPZSS0fp/Fp5Hooab0VzNjA+ahpnRMCJgxlcAqWyCAzPNTsMinsntm5BLPotj2xo1uKcyJok8A44pxIiqxtWehFj2RqN3onEFx3/RJIUTjTmmECZ3oLRVOxq2IdRXku6t/KrKE4FaNXMJ5fG76IKO4YoqI4IOKQVGQ6IztXBo5rhnQivIhw6lJ5I1jONKVx864/nFPO1x7rd972SCzn1iOPAfQhbfmWjyfr/YoG92Hzf0SW3jtDkeqdDJnN/RJbf7zeRWldmXwbSH6TPCF0/vDk72XNn/pM8IXT+8OR9kDkcRFJHM8z1VdEUi7M8z1TI5mlmnYPP2RLUJZnddzCLam8AFyuQ/NUTJ5DkUJANAPzVEyBwHmoLseXRpMZHzU1Bl9kVFa+5oKKljpZZwq1hOmf7SfuumW+aKctk7Gky19OOCoLPg0wWM3Fa5+AxBz550RsgQTVTk/xLQhUjZrDWlNycyZuipNAM17ISwIrmsbRli4ta2obqSPyqjZdR2FTbfiN2fKrg381SSXtCJCeWuvDcCagjgU7saxLkW+SHNNKggOJoagVNdx9V1b9ltiOLmgMFSaVyPD7JmqBFt7aoZWXad9vFGxZ0tzUz2bFyLdKc9o4DnghtcM6fVRkqZog7QPMdoDWjQD7IqXtAuH4VP2bZjw/W6aUcH0u45kUxFExloTvjuaCSKYOpS8NKt3hNKKiicZOTYs7RuvRGbrjiedQkVmvN9w0p7qg7VbFzjeGOeinbO77uXuFqwfqjzfpf5lIMmc39Em7QZt5FOG5M8T+iUW/m3keoV/SPgzs/wDSZ4Qu4neHJ3RZ2d+kzw/daPzHmgcjh6kjmeZ6quiBSLu8eZ6ooLOrL7ruYRbUFZRwd5I9gRsATCh7AP5mtpEUH/JCNfRuOGeaJs99Wg54lT9O/wBG0YpPY79h7eY8ziOibxip2y5wQ4hDu67A864ISVorglxkMI8INhtoKEHHmV+lzTFF2w3ZB5IWE3BQ7RtT2UNkzOGKfwoYfRS0jgE8s2JkptGiKscCUaBl+cUqthwAyT6FiEgt/A7zuRQWkK7MefighVcYVcMMCFM2VB2+NVWx4eRQyLQ0AWHJXe46ldCKjyXQlqGpzGvsjxC1Qk1EooSY1EV2yi1iNb/SD9f/AIkUk7acP7T7Iy3o16K/nT0QUg03nV/pK9HFGoo8TM7mymGTPG73Sa3828j7JyMm+N3QpPb+beR9lX0n4MbM/SZy+61id4efRZ2WPlM5LaJ3h59EDkcPUg4bR5nqrFwSuJJNqaN+qaKObEVlfz+XumDEuso97kOqPaUAnL2VzOARlnHZ8yl0Q4lM7Egue03QTQ4+aRJt0c6SNoqnLRgCFCDiNqI456NBwVaJFxNHCm9bW9ZQjQSwZjFp3OAWiOCXFtol/Ik0SEOecRcOLfrgi4LsEvk4RriKEZjcRmmDGrElZ6l9DaUdUJ3I4JPZUPoU4szHFSlo0QkUMF2CmLXMRj79L2HonZnQ0IGLG+IkiNJpiazbUdf2mXOINR0Vb/qD4gaGio44eZKBgWfs4ItsMsounKww0HwYpBIKEnHYruDN3gfSqBnYtASdAou26KKSSsh56HWI8/3O6rOWbtHkV65xIrvx9SVxAdtHkvViqPBk7bZRMyb43e6TW/m3kfZOGZN8buhSjtBm3z6o+g8GVlfpM5LeINoeawsn9JnL7omIMQea705HEWoFWgE7ihyYn9APmuXTWJxyJC9/ilSIkmSVmHF3IdUe1yXWeCSQASSMAM1S2Z2fiO2ogLW7jmeFF0cUp9ILko9gspZTolHXroPDorixpICE6GwY0qK6nikfwHNOVBon9kvIiUXoYcMcf/TJPI5MVS8u+jnO71aU3AZIqE6qpbUkai+NRtfdTbod1x0wWh00T2mTluSAa8RAO9g7nofNK2GjiFYxoN4EHIqQtSAYbqH13heP9OL+OfNdM9X5s3KPF9obWe+gI4J5YjRkVLSMaqfSExRY8sdGyEgu0JBrsDiNxy/ygpeyWVpiPM/dMIcUF1CiRAxqs8W46NMWZy9j07sV44VC2bZYrtOLhxJxRMCGUSW0SSmWUtCuVkBCNAdnMA404VSrtJMFrKAGhNCdBwrxx9E6m44aC45NBJ5ar5m+03R47iSbpybXZ2ahpI30J9VTBBykmzF9GTjFpds1EbAfmq/S76uI4FcXRT83r2SHzPJbjzCkZk3xu6FK+0Obf3Jm07LfGehSu3z3PP2R9D4EyE61kNgcaEjdXejhOwT/AD/QqZnYJdBYRmB90sHxPwopgot7sucbzfUhdfw0E6t/5KH+K8aL3+JeNCn5IXifTLHsZku2jBjq7UnmmQjgYHH6JiyhJwX6LZoiDJe2koqlowNti18BsQYGh3FfoMs5rqkLiZkjCdgahN5CIaCoQfRwe114DA6JFb0ndF8DmqJp+q6jwQ5pBxBUlKmPVkMxtULalmtitLT5HUFMpmQMKJTQ91dCHVDJFSWwxbj0fOosF8B9H5aO0P2TaBF1Co7Rs0P2CAb1fopuNZcSBj3mDUfy8968vNg4b8PRxZuWn2GwJrFUMhNAjFSzDVGS8yRgsk8afRsxz49lV8cAghZzU3uSYTLiKkUAWdkTZiuBI5N31KTH8/KVFcmdRjotrKs8NbfJq8+gClu0fYhkRxjSwDImN6Fk19dW7j1T2zpu5FuV2X4tKaRs68fUUyXtwwQ4cKPDyZJcrPh0SGW1a4FrhUEHAg11C8kHfN8l9gt/s5DnG1dVkQd2IBwycNR9QvmUxYMeWjfNhuAH84FWHHOunmseTDKLKRyKS2MWnZb4z0KWW/8Ay/uTId0eM9ClvaAd393spJFPDgNrAFN33SP+NcKgsGHFUcoPlN5fdILYliDeGuaDew+GbZ7HFnof8LsTzf6XD0+6Xi9uX68dyNncT+g4EoSdwTOHDoKL9Lw6N3nGvktGDBevOdswJCy1Ze8MEDLtocNNE8mMAg2QBmeapCX4iNbNIT8bpzHviiwNyCjwTW8NSj4LqhTl/Y6F9pyl9vHQ7ik0nCNcc9xVRFh1CUxw3NwxGBPRcnaGrYpAq+If6BQfdaSkqXigGOtcsc+i0iypY5xGLX1NaZc1rLy72mrTp3TlriKjj9VPJdaGj3ZOzFhfDvXDW4cWHTkUNDZwVFcN4mJeBdnVvuCl/wAK7Wui8n68f8bVenq/LPmnfhPdppow4B3vIaBwJxKNskENDm0xFPL8Kn+1MW+5o3H3VDZpugDkSFb4412J9Mr6HkrGD6ACjh3fYfRUsaGIjBoR1SCSlbzmOaBheLsMScLoB3Zqml4OxU5nNel0eZIVSE2Q+65OXMDsDqp61IZY8P8AVOpaLUAp5r0RE/2k7LVAfAAFDVzBhUUzbuPBfOe0IpdBz2l91DqqV7YdkGzbb0M3Ioy/pdwcN/FYZ4rdo0RyUqZ86s8fKb+aoW0IFcPzJNTZ8SABDitLXDTzzB1CGjtxH5osrTTLp6JCJLEE0Oq5MF28ppNso9w4+wWBauSOs+/yUwHNA1ujzCIhOy6IKfk7lHMwoFo44Xh5hevSe16YLa7Cgyqxjw8t2ZWkvHBzW7mVS209hq0DXry1g7gvBDWYNCj3o5aCigJyDjXQ4O9ijWOquntBGOSROhhROypZdIxaQS3dUUqOGaAsZ1GkGtGudQ8Dj900iON3A1pX03oKUYReoMCa0TJa2EKc0E71J25Fo4tG8qnMUg5UUlahrFfzKw/ZG+Js+R02SdrwiXjfUU9VRy+J8x6BKYsIujCgJu4nhRUNkSpdFbQVFQTyqKo/PFhzyDp2fiQiGCjagXqDGuoroqqx416GFKdpmUeDvT7s5E2F6U4rieens1tmBslD2LG2QNycTcG8CFPSdYcQtKEHyiBqmP2PXrXEg03IdkREyySSoKYqtqz2zUOmF7Nh1B3cAV83tCWdDiXHijhp5ZjgvrkKGADTcp3trZ/xYIiNG1CqTxYcx7+SzZ8fJWiuGbWmfJrQb8x3MdAhiEZaI+Y7mP8A1CFIWRF2f0JMCoqEMw00zzWMKYMNxDskXGZXEL1P10YnvYO6HdJ3aImWjVwPkuGioI9FxSnki9qmctBgdX81XBYsHRKUOhwPA70TXQ+XFJ0N2cMKztCPdYeNB6kD3WzmoKdcC5jN5Lv+P+SFy2zjGBGrEe3dQfRdycIfFDDgDU15bhvSeWmP/IicXf4T6I3EOyIxBGYKaada9DFr08tOVDDdFThX10Xza2Jyj30zvO6lX03M0qS6pO9fMGO+LNU0DnE8ryy5YN8UzVgklyZS2dZtyHjm7M9fsqqQlxDbiNojHhXRC2bJk0c7cLvl+eqZXFpSSSSM0pNu2TvasAltM9Uy7OnBB23DqiOz4zWhr8CX+RTtySK2IV17X+RTqG5D2rAvMP5is8HUh5bQEX5FHwThgk8OJVo36hMpM4FUmtCxDgMClsGjrzDkQQeRwTCG9KGupHokgrTQZOqPndtdj4zYjrpY+uQrR1AMM1MzMu6G4te0tIzBFF9o7TSN+Feb3mYjiNQUPb3Z1s1BDXYRGjYfqDTEHe07lCeCPG49jxyu6Y0n5eqFkpy6br8kYyZqMUPMyofkaFal1UiTC3YEELtw1QEC+zBzat3jGiYQnAjeCkehkchgodxzCHlo913w382O3j/CKoh56DUV1biPcIdhCg5I4Uf4k3EplCaG/uNS4dEc+bDGGI7ABpJ5AVoknYol0J8V2cRxd6mvuilVgYJMNuTBrvqFVB1W14JD2mg0ex+/DzGSc2W+8zyVJbSZyJ22ZwEmgPRJOwdlmI58Zw2SaN40OP1R1pwS+L8Fp2nEipxoNSeQVbISbYTGsaKBoAG/z4oZYq0/6DCTpr+whgXrwu2tXMRIgsQ2q1a2EMcF+nW1XdhsxK0S/Ukux45dtNRRZr80LKyoltCCWOqNVvKRDcedQ09CtbUZUDgs5EbLuR6K3cCfobLRMAlrH35moyAp5ryam7kMUzOAXksBBbU4mlTxcdEVGrZzGsw4OIZ5nkPutggIBLRedi44n7IqDFDhUKTVDAeFKj8qug7RKrMmi6C07hT0RUOP7KtCDmG7BeHkh5aPoUU4VyUWqZRHN+pX56yexeNejRxN9tpv4Uq9ozeQ1v7s+iY2FA+HLsA3BS/bsOfMy0PMbTuGYH091ZQ8GsCp/iD0F7RsrCJ/pLT7H6Fd2G+rVrasO9CiD+0/RA9nouyEF+rA+zeBJ0jxYlMTdA3gUBd1+iZUX5gqSBmMSOeXQ+i6Cm3YyOmhYzBwWznIOPECaC2CQviZlGWTDpXih5ll7EI2To0YlVm9CJbDg5fnFCiYXRi1yUeI9nbmgjFCQW3WvOlD0K2Ic7AkDlmu4gDWmu4+lCjdKgJWTdmExKRImAHdHuUVKO+NEvfyNy4lKJScExswjs/zOGg3KjkrrRdbhTCivJio9n410LqxXbJS2affcQPVMrNF1oSyj+AbtiLs08XXwzoajzzTJzDXCvokjbTDe6wD83qsacARqubQuzGVYTmCjLxC6hYhe3SpSdsokctedy0AqsnVC/Mjb0tBOJ6z4cQhzmgubW6dRWlaegWV3abwCMiZIZwpU8E0egGcYbL/AAu6JJYLsjvTyG6rXcndFPdnnUNFSPoGN4018Kdg/wBMZkRh8UMtcz6Pemzs1NdpoBdHkruYilx5NZUqjrhXNQ4+j2YR3ZU3oGch7WGq3nTi0jX7LM94jcrx0I9nsoC3iEbdCGgOqtiUkmckd3AvS5cBy/OKVsY0YsJ53y31NNl2O7ZOK7BwQVvvrLRhvhuFeYpl5pQk5YkaBClgYJFwYczx4r9KzT4hJbg3V2nlvSGwLLbCbQkv1xyryTyLMgYfgV00titMcyzQ0UHmiRFop+TjEnNMjGqeWaLdgSo//9k="/>
          <p:cNvSpPr>
            <a:spLocks noChangeAspect="1" noChangeArrowheads="1"/>
          </p:cNvSpPr>
          <p:nvPr/>
        </p:nvSpPr>
        <p:spPr bwMode="auto">
          <a:xfrm>
            <a:off x="155575" y="-1462088"/>
            <a:ext cx="2286000" cy="3048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0" descr="data:image/jpeg;base64,/9j/4AAQSkZJRgABAQAAAQABAAD/2wCEAAkGBxQTEhQUExQWFRUUFRQVFBcVFxcVFBQYFxQXFxUUFBQYHSggGBwlHBQUITEhJSkrLi4uFx8zODMsNygtLisBCgoKDg0OGxAQGywkHyQsLCwsLCwsLCwsLCwsLCwsLCwsLCwsLCwsLCwsLCwsLCwsLCwsLCwsLCwsLCwsLCwsLP/AABEIAKIBNgMBIgACEQEDEQH/xAAcAAABBQEBAQAAAAAAAAAAAAAAAQIDBAUGBwj/xAA9EAABAwEGAwYEBAQGAwEAAAABAAIRAwQFEiExQVFhcQYTIoGRoTLB0fBCUrHhFGJy8QcjM0OCshWSwhb/xAAZAQADAQEBAAAAAAAAAAAAAAAAAQIDBAX/xAAjEQEBAAICAgIDAQEBAAAAAAAAAQIRAyESMUFRIjJhE8EE/9oADAMBAAIRAxEAPwDxpCfgRhSBqEpCaUAIlCEAqRCEAqEiVACVIlaEAQtfs/cz674blHEGDwjY+oUF2WN1Rwa1odOsh0CTrLcxwlepXP2WrYWAPpUiYxHMuy0a1mXqc5WeeeorHHapc/YmzMzrVXOOuEQA3oQD+q7G47DdlH4AzEPxPIe8baukgcgs2t2MMYe+qB22cT0kD2lZFTsw3PxOJbk5riSdd5EA88gufyt+W0keqWFtI/6TqXQNAn0Vx1XD8WXMCW/t5ryWxOosOEthzeJc0iDkJDzl6LobHfNVvwmY1aXHTod/uUvIeLtbXamkQ4Bw2LgC312XLXvcdGsZLSxx21actQD+oz6KalbGVc2/5dTcHQ+Xqla+cnAZbbeSXkJNenm99dlqrDkC7WCM2kRoCTI8/Vc1WoOAnC6NMwvabQcoOh/WZ9clz3aK62PpF2GXNMkt8JDTMkHeCNIVStJn9vJ6qq1lr3rd5pmQcTDo7TyI2Kx6q3x7Z5qVTVRpz9U0rRzhCEIASpEIAlCEJgJUiJQCygFIhIFlCRCYKkQhLQWgQmOUQckJVbIOKaUpSIMiJSISBUIQgBCEIBUoCRaNyXf31Rjc/E4AQJHMnMQIn2Sodd2Jpjuy4uw5w0mQCfxYT6Z5anPhD2hslU1swY4uMg8ztC6e9Q2y0gynAiA7KZyg8TGSS7DTtLCyMJAEciRII67+a5rn35OiY9aVLsvS0UaWHvO8ZuwnG0Rs1rtOoIhbVG3ttAkEhwEg5lw8/wAbdiDmOawqbHU6pY4EEeh4/VXrJZC10tkScQOkHdRlVTFoGgHGHDxDI8twQeBVqnZcMCP6Tt0PBWbIwVBOjxkRsZzy5HMgbGQrLYiDmDvrB4Hy/RZ01J4nPQjIHf8ApcFfoVy7I5PG+x6/VVazcJh2bdnfU/NQOcWuAPVjtuhSPTX7yQdiMnBQUagBIcJa74uY0PnBUba2ISPiGo4j9lX78TyOv18kSlpjX5crWEsOdJ+bHToOB5heZ3rZ+7e5mGCDGszwOi9ktLcTXMOY1G/WOC897YWP8Q1bDToZGxJG+3kt+LLtOc6cPVUakrftB2US6nMEIQmAhASoAQgJEAoQUiEAJUiEAqEIQBCEJEbByROlBKZGoKCUoEoNGhK4JEgVCRCAVCRKgJqFHFmcmjU8t4C9D/w3o4nyGtAY0v0Bdnk0l0TPxaR5rzhkb8P3+S9N/wAL6ngqunVzAeAhug9B6rPk/VWHtpdqABlxMRxO5PIKtcTO7h33H9wCs+/rXiqyTlt1P2Vt2Cn4QOS5crqOzjx3e2l2gsjXMbWbtAdHsfviE2lVlg9jzCksVTDLH5tcIIVWjZnMcWaj4mfzAbA8Vntcx+ErLQWnENdCOXNW32wOBOzvi5HZwVKqAMzlIggqoauGc/D6x14pFcWrZrxEmnVgjjsRx6J1rpw2NWHQ7s5HlzXPPttM5YhrlmJHRW7LeBbkTLTkDw5HkjRaWqNctdBOex2PD6JtpcfiGxz+YP3xRaaQIyPTkfynkVCythzdoThfO3NNLTs9olvu35grC7U2Ymm7g4HnBGf35rQpDAY8xzCkr1WuGBwGmvHgfdOXVGt9PF7SyJnWf7FV1t9oLNge5sAYZG+YkETJWIu+dxx2aIlSITIJUiEwEIQgBCEIAQgoQAhCEAFCIQlQaClSBKqATgU1CAVxSEJ7QlcjQRpEqRIBKkShAC9C/wANKkMqN4kEeRAn3Xnq6bsVeXd12A/C7Ew+cR7hRnN4qx6rUvpsOB5+4/t7rrrrOJrXbEBYd8WWS4cDI881ZuO8HCi2mxmN7Q6Scmt8RiT0hcmU8o7Mbquohp1SVDlEAxpyXK2u8LQw/FTPIfur93Xk5xGIRPoVFwsXMpVu03nVAM0WgDcuEf8AWVy9a0uquLntAYNwIngBK7+03eC3MSIlcrfFjcSGZtacyWiSBpDY/Ec/IFVx+yyZ4vKg0CaTOHiIxHylWLPa6VT/AE/CeA+mizK/ZcPqEUw8MyIxgAkwAZfrGUgc/Xqri7Lsp+KPF7eS05PCRnhcrfSCx1HtkPALNJ5cCFPWZsc8on8zfm4LcrUGhui52vWDDhd8M+E8OS5t9tbiKNY4cB+Olm0/mbrHopxUBaCPsLMtLi10/ibw4beStWSoCDGh9ir10j05ftvZIdj2d4D1Alp8xP8A6riSvV+0Fl7xpYAJeyW/1tMj2JHmvLbSyHFdfFlvFy8s7QoSpFrGYQhCYCEIQAEIQgEQhBQCoQEIIIQhMzhTSYVod2m90kfjVDCjCr/dJO5QNVSCHK53KO5QNKMIhXe4R3CBpShLhVwUE40kDShCloVC0zpoRyI0Km7hJ3CC09Hs1p76lTrDdsPA9/Qqpb7Q6g1/d/iM9dsvvdYvZS8e6JpuPhd8MnIHgeErrrJRl7W6tdMcuI9lyZTxvbqxvlHG0hUqsL+88WIDBihzhv8AJdN2fuV7W4nHMuxRJLQ07CRJPOfVdPSudjYgDLSBp0Vvuw0JZc25qRWPFq7aFnqTTE8AmOsoKfTb4fJN78aankudvrZooNCsACFVqWpo1UZtw2TEhbYuYvmgHAhblotIjVY1cypntprpj2aoXNwn42ZT+Yc/JTWGocXAjIjYqpewNM943iJjf7lTWRwqOaWmHYZIzEjMeei21dbYXUumvbGHC14/BB55GD7LzvtVY8FZ0fC4kjkTn+sr0+hTOGT0cOR35wR7rk+2t3/5eL8uvT7j1V8OWqw5ZuPPihPqMTYXXHMRARCITBAlQAiEAiEsIQCISwhACEIQCJUiVAaOaJKmxhKHBLbTU+0MlEqwCEohPZ+P9VsSMStBoUgphGx4/wBUcaMaumiEx1EJbHjVUPS4lN3QSGiEbLVR4gkJTjSR3B2THZsrseyV4lwLXasIg7wZHyXGFi3Ox5ivB0c0jzBDvkVHJjvEY5WV6dTrpa1UblYZtoY9zSc2kj5/oQnUKhqP5NzXBp6G5Y66hXbhzyESsi037QpuMukn4WgEuPRozWFaDWM928SfwuBgnkRp6Kz2bud4eatpAaTJgRHKSnqfKY2KNA1WS4ETpORAVGtYCzQmOea0rbflFmUlx0AYJk7ALBvO0Wqu9tNjBRa4+J7jic0AwctAcuaUlqu4lNMndROELSLO6aQc4Gp1PNZbn+ElQe2berZpP4gSOoMj9FDYyX2xoMDDhbhYZaYGZmZ1J9t5KfbrQAwzvP6K12WDqtV9UtDfh0yxOgT8ukrow/Wubl/aOmvSp3IkAHPQ8PuVk21ra9N0ZYgY32+qO29vADADmST5DCPn7KncVpygxEnYb/YUa1Nl7eb2uyYSRGhUHcrvrysbBVJjJ2vIqrbrOzDsvRxx8sduTK6unFdyk7latdozVEuSs0c0g7pJ3SsYkSkelfukGkrGSXJA0q90mmkreSIQNKndoNNWoRhTLSngQrmBKg/FKKITv4YJgLk4OdwUrmvo4WVKLIkFV3BOFZ35Sjv7P8foosR4lO/hHcSnU7UfylSG28ij8h+CE2Z3FRPou4q1/G8io32wI/Ifgr907ikLXKf+LCabQEdl+P2h8SvMY4NktIHRbnYez06lbxwYiAV6vUu6kWQWtiOAWuOFs2zueq+f675Klu62d3Ua7g5pPQHP2Xod4XBQc53hblpGSt2LslZ8OI02kqv8qjzjlL9tIp2x+L4HtaT6QHDyC37tpuZlMg6Tr0VLtzdLYY9uzO7IH8oy84PsVU//AEbe+LYIpkMwyc2uAgmeGWvGVxcvHdOvi5Fy8m2um4RhNMkSWTiA3MbnktuwXVUqtk127EQ0kniDiORUdCt3gg+RCGWhzZGEO+95WG/47MP5dN11ipUml1NpMgAvccRkHYnKZOgUNKJ6lZ1Gs95GLTYN+q1bNQOpUZU7qT/qteDZB55LKtzIbC3bbAXIdoLyABAOanGbqLdRl1B3z3jOGiMueS6q5sNCiXOMBoOuQA49TlHksC6qYa2TvmVldp7e6o4NmGD4WjSdyeJ5reflfFln1NnX5enf1sX4QAGg8Pi95Wld1SBrrB8v7rnLPSyB8/RbF3nJpOQxQeh095VZzrUZ4+2tbqLnjIkHlkeRBTx2Vxsl9R5J5jVFVzmhxG3i6kKo3tsGAtdTJI4H6rp/8uWOtVhzy73HNXzdZoujFI4rLNFX72vR1Z+KIGwVAk6qstb6LH12cLOnCyc0wPdwTxXdwUdq6MfZ43Te5Ke6seCaK6ZdENApvdlS/wASmmuEdjpHhKTNP70JMaY6MzQn4ghBdLLKoUzazVU7pKKSVxaTKumuVrCJylXbZSpyNNCuUsrXNPhMLTddr3jE55lVJLNJudlaLqbI8lr3VYaZAyBnNca+xvmC4qSlaKtLJrzy3UzGS7qrnbOnb2q66Q/C3Tgudt1ipg5ALKqXtWMy/VUaleocy4pZ4y+jxys9xpVbKzkqr7M1VDUfxKTG/ilMb9nc5fhtdn7E51Ud24tI3C9QpXZVcwA1n6bR9F5Hc94vo1A4CeIXoVl7aOwZWeofSF08WpHNy9/DQPZh5M967mIGfVWKV21aeQfI5hZ1PtofxUKg8pVe0dvWjWjVHkFtMsWOqzL/AH1Kby6oQ6mYxNjgZDhzH7Lmb+o0cYNmdjpbOcWipnmQ+kILYM8Vev8Av82gEMY4Dmufo2N52y4nRc3Lq5dOnj3J23LhvU0yGuPh2/l/Zd/RoNqNDguI7K9nxaKuFzoawYn4dY2aJ3P1XoNezspBootwhoiM8xz5815/NqV2ceW4lsdBo2U9S0ALEqXoG65dcvdYt69pABDTJ5LOS1t0l7RXv4i0ea5mzWd1aqJ0GZUAquqPzzJK6m7rGGDnurt8Iidozd4PEdFl3jYBjjgF0wCzKw8XMkkz0yUY5U84yGUQGxGhViz0C0dZw8PXzhDhm7m4n2P1RZT4iwnIgEcjGq02y06q4bJ32RAmCc+RE/r7LzrtPZ3U7Q9ruMjLIgicvfzC9M7JOgOP9R9WifKQuN7RWJtUl4kOcXEAjLJxaWh05/CtOHqsuRyWIJpeFdq2FwyLSqzqcarqrKGtqhSd61I2mE4UQpVNmOeFA+FbNnCabMEbFxtU3BNhWzZgmmzhPcT4VVhKApzZ000EdDxqKEJ5pJU9Fpo1aKlbZCpHBX4yCztrPyZtnoOxQBK3cZDYLTKgux4xEbytW11m4eauWydJt2519YkkkKtaHk7K7aaozVKtVCnyrXpSe88EtJhOxUzCCr9lASyy0e2bUpEbKMOXTusYc1YdvAaYAk8OHUoxz2Jf6bYXjGJ0lej3S5mDaIXlgrPGmEeU/qpm3pVGrgeRAXRhyePwjKbem17ys7dXA9PF+ixr0vim4QxvmfkFyAvf8zfTNSf+Wp7kjyTvNlSmMXS4bBNdJP1yVN16UuJULr1pwYnyWK3b9mrxs9lovqVqga57hAALiWgZZN6ldBY73pWhuKk8OA11BHUHMLx2vXNQgxDW5NHzWjcVqdTqtLThMxO3Q8lhycMu78tsOXWp8PUrRZQ5sEa6g6Ljb4uFzcTmZg5kakdF3VnY5zQSIJAy1T3XeTrHRcky8XXJ9uAuSxwMZ12+q6SgzJbYudj9vTJWbNdbGA5T1U5ZeV2vckYlhsxe79Vl21kvdGkwPX9gtm/b4bY6U4QXOkMbxdxPIbrFDzGI/hBcevRXjLrbLLLvTNLdTwLiT5EJlWlBd/KI9v3VihR8AncD3P7lJUOVR380D1P1CraWrdlu7unUOkNy/qgxB6lcgbxOjvF8WTidSZJA2ndXrfXik4NklpYdYGQ19fkubtbnHMENBALTqHDgfyn7yXTw49ObkvbV/wDIhn4nAcCQR6EQqVW+GSYaXekLKNH80nr8k6Ftpltbq3hP+00df2VbvTwA6E/NNTmpjZ9ME6FOLH8U6nUzUtSuB5pXfwvGz5ViHJpLlZp1gSAupsdzMcyVOWXj7XJL6rjRi4JCXcF0bbG1lTCdCV2l32CkWjwtz5BacU86OTHwxmW3kxeherW66KM/A30Hqhbf41z/AOjg6Wa0joFRsLJWjWZAXHkiqFmZLytZ9mELLs7vEtCvWMJ7kvZVUrWRqybUyCtI1iVRrUZOaq2LiChTU9MwQnU2wFGWlL2bVFthmWqx6rtVYcICz6708cZDk0heU1BKFQCChCATCOCUBKlQCJ4cmoQHrfYC+hWpBjj42ZHnwP3zXVOavEey9ufRtDHN3Ia4cQT9le2WeriaHcdV5/Nh45O/iyuWOzKYIyCma2BnpEn906FBeVgFak+kXFoe0tJbqAeErPGNMr08c7U3x/FWouH+m04aY5A/F5nP0XU1aDgwyNcIPIb9NY9Fz1bszVs1qYyqPBOJjx8LwDOXB3JdVf1YtYGjVxjLcu1Hof0XTy2fjMXNx77tZ7X+EHT4ndOE+oVK1GAGzxc7z0/ULQtRDWgHWJPQfX6LnrdaDME6wTyA2++CjDHdXlWbWrmah4n94Cokg55/fNSVakADmXHqSVCTP7LsxmnJlQT1hNSoVJIhCEGc0KWz1IIB0JVbEpmGdddigNB1INMrXst94W4dlgCk526bUouGpUXjl9tvK69NGvVNV4A1K1hRtFNngqnpGS52xVixwdwW+++gRDA4uO0LfixxkZ5529VDRt9qqf7gyymPZCSy1jTEVGuEmQcJ80i0n9rLr6QWHVX7VuhC5PlNZVE+LzWnWOSEIz9mpU020IQkqe1eoUtLVCFRq1sccSqlCFRmpChCCCAhCAcEIQmYSoQgOx7AUmmqZaDAESAYzXqbUiF53N+9ehxfpEiclQslVj9p2g0TImC0ids9lyfaH42f8/8A5CELSM6rXofi/wCP/ULk7UfG/oP1CVC34vbLkZ9Tfqo0IXVHNQhCEERBSIQZjNU9IhAa1g1/4/RPt2iELSfqqKK6TsY0GsJE5IQq4/cTy+nbXpTEDIa8EIQupzv/2Q=="/>
          <p:cNvSpPr>
            <a:spLocks noChangeAspect="1" noChangeArrowheads="1"/>
          </p:cNvSpPr>
          <p:nvPr/>
        </p:nvSpPr>
        <p:spPr bwMode="auto">
          <a:xfrm>
            <a:off x="3508744" y="-1124138"/>
            <a:ext cx="8411314" cy="440491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Content Placeholder 8"/>
          <p:cNvSpPr>
            <a:spLocks noGrp="1"/>
          </p:cNvSpPr>
          <p:nvPr>
            <p:ph idx="1"/>
          </p:nvPr>
        </p:nvSpPr>
        <p:spPr>
          <a:xfrm>
            <a:off x="609599" y="1371600"/>
            <a:ext cx="10267507" cy="700087"/>
          </a:xfrm>
        </p:spPr>
        <p:txBody>
          <a:bodyPr/>
          <a:lstStyle/>
          <a:p>
            <a:pPr algn="ctr">
              <a:lnSpc>
                <a:spcPct val="75000"/>
              </a:lnSpc>
              <a:spcBef>
                <a:spcPct val="50000"/>
              </a:spcBef>
            </a:pPr>
            <a:r>
              <a:rPr lang="en-US" altLang="en-US" dirty="0">
                <a:latin typeface="Times New Roman" panose="02020603050405020304" pitchFamily="18" charset="0"/>
              </a:rPr>
              <a:t>Forms of Feasibility Analysis</a:t>
            </a:r>
            <a:endParaRPr lang="en-US" altLang="en-US" dirty="0"/>
          </a:p>
        </p:txBody>
      </p:sp>
      <p:sp>
        <p:nvSpPr>
          <p:cNvPr id="10" name="Rectangle 6"/>
          <p:cNvSpPr>
            <a:spLocks noChangeArrowheads="1"/>
          </p:cNvSpPr>
          <p:nvPr/>
        </p:nvSpPr>
        <p:spPr bwMode="auto">
          <a:xfrm>
            <a:off x="1793361" y="2121306"/>
            <a:ext cx="3581400" cy="1219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400" dirty="0"/>
              <a:t>Product/Service Feasibility</a:t>
            </a:r>
          </a:p>
        </p:txBody>
      </p:sp>
      <p:sp>
        <p:nvSpPr>
          <p:cNvPr id="12" name="Rectangle 6"/>
          <p:cNvSpPr>
            <a:spLocks noChangeArrowheads="1"/>
          </p:cNvSpPr>
          <p:nvPr/>
        </p:nvSpPr>
        <p:spPr bwMode="auto">
          <a:xfrm>
            <a:off x="6096000" y="2126512"/>
            <a:ext cx="3581400" cy="1219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400" dirty="0"/>
              <a:t>Industry/Target Market</a:t>
            </a:r>
          </a:p>
          <a:p>
            <a:pPr algn="ctr" eaLnBrk="1" hangingPunct="1"/>
            <a:r>
              <a:rPr lang="en-US" altLang="en-US" sz="2400" dirty="0"/>
              <a:t>Feasibility</a:t>
            </a:r>
          </a:p>
        </p:txBody>
      </p:sp>
      <p:sp>
        <p:nvSpPr>
          <p:cNvPr id="13" name="Rectangle 6"/>
          <p:cNvSpPr>
            <a:spLocks noChangeArrowheads="1"/>
          </p:cNvSpPr>
          <p:nvPr/>
        </p:nvSpPr>
        <p:spPr bwMode="auto">
          <a:xfrm>
            <a:off x="1793361" y="3910012"/>
            <a:ext cx="3581400" cy="1219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400" dirty="0"/>
              <a:t>Organizational Feasibility</a:t>
            </a:r>
          </a:p>
        </p:txBody>
      </p:sp>
      <p:sp>
        <p:nvSpPr>
          <p:cNvPr id="14" name="Rectangle 6"/>
          <p:cNvSpPr>
            <a:spLocks noChangeArrowheads="1"/>
          </p:cNvSpPr>
          <p:nvPr/>
        </p:nvSpPr>
        <p:spPr bwMode="auto">
          <a:xfrm>
            <a:off x="6096000" y="3910012"/>
            <a:ext cx="3581400" cy="1219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400" dirty="0"/>
              <a:t>Financial Feasibility</a:t>
            </a:r>
          </a:p>
        </p:txBody>
      </p:sp>
    </p:spTree>
    <p:extLst>
      <p:ext uri="{BB962C8B-B14F-4D97-AF65-F5344CB8AC3E}">
        <p14:creationId xmlns:p14="http://schemas.microsoft.com/office/powerpoint/2010/main" val="22879553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p:cNvSpPr/>
          <p:nvPr/>
        </p:nvSpPr>
        <p:spPr bwMode="auto">
          <a:xfrm>
            <a:off x="336884" y="228600"/>
            <a:ext cx="11502190" cy="6328611"/>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4" name="Title 3"/>
          <p:cNvSpPr>
            <a:spLocks noGrp="1"/>
          </p:cNvSpPr>
          <p:nvPr>
            <p:ph type="title"/>
          </p:nvPr>
        </p:nvSpPr>
        <p:spPr/>
        <p:txBody>
          <a:bodyPr/>
          <a:lstStyle/>
          <a:p>
            <a:r>
              <a:rPr lang="en-US" dirty="0" smtClean="0"/>
              <a:t>AREC 213 </a:t>
            </a:r>
            <a:r>
              <a:rPr lang="en-US" dirty="0"/>
              <a:t>Lecture 3</a:t>
            </a:r>
          </a:p>
        </p:txBody>
      </p:sp>
      <p:sp>
        <p:nvSpPr>
          <p:cNvPr id="5" name="Date Placeholder 4"/>
          <p:cNvSpPr>
            <a:spLocks noGrp="1"/>
          </p:cNvSpPr>
          <p:nvPr>
            <p:ph type="dt" sz="half" idx="11"/>
          </p:nvPr>
        </p:nvSpPr>
        <p:spPr/>
        <p:txBody>
          <a:bodyPr/>
          <a:lstStyle/>
          <a:p>
            <a:pPr>
              <a:defRPr/>
            </a:pPr>
            <a:fld id="{D5E267A8-B9CD-4583-9574-3FB06E199725}" type="datetime4">
              <a:rPr lang="en-US" altLang="en-US" smtClean="0"/>
              <a:pPr>
                <a:defRPr/>
              </a:pPr>
              <a:t>September 30, 2017</a:t>
            </a:fld>
            <a:endParaRPr lang="en-US" altLang="en-US"/>
          </a:p>
        </p:txBody>
      </p:sp>
      <p:sp>
        <p:nvSpPr>
          <p:cNvPr id="6" name="Slide Number Placeholder 5"/>
          <p:cNvSpPr>
            <a:spLocks noGrp="1"/>
          </p:cNvSpPr>
          <p:nvPr>
            <p:ph type="sldNum" sz="quarter" idx="12"/>
          </p:nvPr>
        </p:nvSpPr>
        <p:spPr/>
        <p:txBody>
          <a:bodyPr/>
          <a:lstStyle/>
          <a:p>
            <a:pPr>
              <a:defRPr/>
            </a:pPr>
            <a:fld id="{66D0DB0B-0FE5-4956-89DD-90B8D9B4FAD5}" type="slidenum">
              <a:rPr lang="en-US" altLang="en-US" smtClean="0"/>
              <a:pPr>
                <a:defRPr/>
              </a:pPr>
              <a:t>5</a:t>
            </a:fld>
            <a:endParaRPr lang="en-US" altLang="en-US"/>
          </a:p>
        </p:txBody>
      </p:sp>
      <p:pic>
        <p:nvPicPr>
          <p:cNvPr id="7" name="Picture 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1893" y="2043453"/>
            <a:ext cx="4804107" cy="3725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981469" y="1451568"/>
            <a:ext cx="4756495" cy="369332"/>
          </a:xfrm>
          <a:prstGeom prst="rect">
            <a:avLst/>
          </a:prstGeom>
        </p:spPr>
        <p:txBody>
          <a:bodyPr wrap="none">
            <a:spAutoFit/>
          </a:bodyPr>
          <a:lstStyle/>
          <a:p>
            <a:r>
              <a:rPr lang="en-US" altLang="en-US" dirty="0">
                <a:latin typeface="Times New Roman" panose="02020603050405020304" pitchFamily="18" charset="0"/>
              </a:rPr>
              <a:t>Outline for a Comprehensive Feasibility Analysis</a:t>
            </a:r>
            <a:endParaRPr lang="en-US" dirty="0"/>
          </a:p>
        </p:txBody>
      </p:sp>
    </p:spTree>
    <p:extLst>
      <p:ext uri="{BB962C8B-B14F-4D97-AF65-F5344CB8AC3E}">
        <p14:creationId xmlns:p14="http://schemas.microsoft.com/office/powerpoint/2010/main" val="390156673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p:cNvSpPr/>
          <p:nvPr/>
        </p:nvSpPr>
        <p:spPr bwMode="auto">
          <a:xfrm>
            <a:off x="336884" y="228600"/>
            <a:ext cx="11502190" cy="6328611"/>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b="1" dirty="0" smtClean="0"/>
              <a:t>Part 1: Product Service Feasibility </a:t>
            </a:r>
          </a:p>
          <a:p>
            <a:pPr marL="0" indent="0">
              <a:buNone/>
            </a:pPr>
            <a:r>
              <a:rPr lang="en-US" dirty="0" smtClean="0"/>
              <a:t>Purpose</a:t>
            </a:r>
          </a:p>
          <a:p>
            <a:pPr>
              <a:buFont typeface="Wingdings" panose="05000000000000000000" pitchFamily="2" charset="2"/>
              <a:buChar char="§"/>
            </a:pPr>
            <a:r>
              <a:rPr lang="en-US" dirty="0"/>
              <a:t>Is an assessment of the </a:t>
            </a:r>
            <a:r>
              <a:rPr lang="en-US" dirty="0" smtClean="0"/>
              <a:t>overall appeal </a:t>
            </a:r>
            <a:r>
              <a:rPr lang="en-US" dirty="0"/>
              <a:t>of the product or </a:t>
            </a:r>
            <a:r>
              <a:rPr lang="en-US" dirty="0" smtClean="0"/>
              <a:t>service </a:t>
            </a:r>
            <a:r>
              <a:rPr lang="en-US" dirty="0"/>
              <a:t>being proposed.</a:t>
            </a:r>
          </a:p>
          <a:p>
            <a:pPr>
              <a:buFont typeface="Wingdings" panose="05000000000000000000" pitchFamily="2" charset="2"/>
              <a:buChar char="§"/>
            </a:pPr>
            <a:r>
              <a:rPr lang="en-US" dirty="0" smtClean="0"/>
              <a:t>Before </a:t>
            </a:r>
            <a:r>
              <a:rPr lang="en-US" dirty="0"/>
              <a:t>a prospective firm </a:t>
            </a:r>
            <a:r>
              <a:rPr lang="en-US" dirty="0" smtClean="0"/>
              <a:t>rushes a </a:t>
            </a:r>
            <a:r>
              <a:rPr lang="en-US" dirty="0"/>
              <a:t>new product or service into </a:t>
            </a:r>
            <a:r>
              <a:rPr lang="en-US" dirty="0" smtClean="0"/>
              <a:t>development</a:t>
            </a:r>
            <a:r>
              <a:rPr lang="en-US" dirty="0"/>
              <a:t>, it should be </a:t>
            </a:r>
            <a:r>
              <a:rPr lang="en-US" dirty="0" smtClean="0"/>
              <a:t>sure </a:t>
            </a:r>
            <a:r>
              <a:rPr lang="en-US" dirty="0"/>
              <a:t>that the product or service is </a:t>
            </a:r>
            <a:r>
              <a:rPr lang="en-US" dirty="0" smtClean="0"/>
              <a:t>what prospective </a:t>
            </a:r>
            <a:r>
              <a:rPr lang="en-US" dirty="0"/>
              <a:t>customers want.</a:t>
            </a:r>
          </a:p>
          <a:p>
            <a:pPr>
              <a:buFont typeface="Wingdings" panose="05000000000000000000" pitchFamily="2" charset="2"/>
              <a:buChar char="§"/>
            </a:pPr>
            <a:endParaRPr lang="en-US" dirty="0"/>
          </a:p>
        </p:txBody>
      </p:sp>
      <p:sp>
        <p:nvSpPr>
          <p:cNvPr id="3" name="Content Placeholder 2"/>
          <p:cNvSpPr>
            <a:spLocks noGrp="1"/>
          </p:cNvSpPr>
          <p:nvPr>
            <p:ph idx="10"/>
          </p:nvPr>
        </p:nvSpPr>
        <p:spPr>
          <a:xfrm>
            <a:off x="7666074" y="1397295"/>
            <a:ext cx="2860159" cy="4343400"/>
          </a:xfrm>
        </p:spPr>
        <p:txBody>
          <a:bodyPr/>
          <a:lstStyle/>
          <a:p>
            <a:pPr marL="0" indent="0">
              <a:buNone/>
            </a:pPr>
            <a:r>
              <a:rPr lang="en-US" dirty="0" smtClean="0"/>
              <a:t>Components</a:t>
            </a:r>
            <a:endParaRPr lang="en-US" dirty="0"/>
          </a:p>
        </p:txBody>
      </p:sp>
      <p:sp>
        <p:nvSpPr>
          <p:cNvPr id="4" name="Title 3"/>
          <p:cNvSpPr>
            <a:spLocks noGrp="1"/>
          </p:cNvSpPr>
          <p:nvPr>
            <p:ph type="title"/>
          </p:nvPr>
        </p:nvSpPr>
        <p:spPr/>
        <p:txBody>
          <a:bodyPr/>
          <a:lstStyle/>
          <a:p>
            <a:r>
              <a:rPr lang="en-US" dirty="0" smtClean="0"/>
              <a:t>AREC 213 </a:t>
            </a:r>
            <a:r>
              <a:rPr lang="en-US" dirty="0"/>
              <a:t>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30,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6</a:t>
            </a:fld>
            <a:endParaRPr lang="en-US" altLang="en-US"/>
          </a:p>
        </p:txBody>
      </p:sp>
      <p:sp>
        <p:nvSpPr>
          <p:cNvPr id="7" name="Rectangle 8"/>
          <p:cNvSpPr>
            <a:spLocks noChangeArrowheads="1"/>
          </p:cNvSpPr>
          <p:nvPr/>
        </p:nvSpPr>
        <p:spPr bwMode="auto">
          <a:xfrm>
            <a:off x="6977509" y="2141574"/>
            <a:ext cx="3276600" cy="11430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400" dirty="0"/>
              <a:t>Product/Service </a:t>
            </a:r>
          </a:p>
          <a:p>
            <a:pPr algn="ctr" eaLnBrk="1" hangingPunct="1"/>
            <a:r>
              <a:rPr lang="en-US" altLang="en-US" sz="2400" dirty="0"/>
              <a:t>Desirability</a:t>
            </a:r>
          </a:p>
        </p:txBody>
      </p:sp>
      <p:sp>
        <p:nvSpPr>
          <p:cNvPr id="8" name="Rectangle 8"/>
          <p:cNvSpPr>
            <a:spLocks noChangeArrowheads="1"/>
          </p:cNvSpPr>
          <p:nvPr/>
        </p:nvSpPr>
        <p:spPr bwMode="auto">
          <a:xfrm>
            <a:off x="6977509" y="3825948"/>
            <a:ext cx="3276600" cy="11430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400" dirty="0"/>
              <a:t>Product/Service </a:t>
            </a:r>
          </a:p>
          <a:p>
            <a:pPr algn="ctr" eaLnBrk="1" hangingPunct="1"/>
            <a:r>
              <a:rPr lang="en-US" altLang="en-US" sz="2400" dirty="0"/>
              <a:t>Demand</a:t>
            </a:r>
          </a:p>
        </p:txBody>
      </p:sp>
    </p:spTree>
    <p:extLst>
      <p:ext uri="{BB962C8B-B14F-4D97-AF65-F5344CB8AC3E}">
        <p14:creationId xmlns:p14="http://schemas.microsoft.com/office/powerpoint/2010/main" val="236896967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p:cNvSpPr/>
          <p:nvPr/>
        </p:nvSpPr>
        <p:spPr bwMode="auto">
          <a:xfrm>
            <a:off x="336884" y="228600"/>
            <a:ext cx="11502190" cy="6328611"/>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b="1" dirty="0" smtClean="0"/>
              <a:t>Part 1: Product Service Feasibility</a:t>
            </a:r>
          </a:p>
          <a:p>
            <a:pPr marL="0" indent="0">
              <a:buNone/>
            </a:pPr>
            <a:r>
              <a:rPr lang="en-US" dirty="0" smtClean="0"/>
              <a:t>Determining Appeal of Idea </a:t>
            </a:r>
          </a:p>
          <a:p>
            <a:pPr>
              <a:buFont typeface="Wingdings" panose="05000000000000000000" pitchFamily="2" charset="2"/>
              <a:buChar char="§"/>
            </a:pPr>
            <a:r>
              <a:rPr lang="en-US" sz="1800" dirty="0"/>
              <a:t>Does it make sense?  </a:t>
            </a:r>
          </a:p>
          <a:p>
            <a:pPr>
              <a:buFont typeface="Wingdings" panose="05000000000000000000" pitchFamily="2" charset="2"/>
              <a:buChar char="§"/>
            </a:pPr>
            <a:r>
              <a:rPr lang="en-US" sz="1800" dirty="0" smtClean="0"/>
              <a:t>Is </a:t>
            </a:r>
            <a:r>
              <a:rPr lang="en-US" sz="1800" dirty="0"/>
              <a:t>it reasonable? </a:t>
            </a:r>
          </a:p>
          <a:p>
            <a:pPr>
              <a:buFont typeface="Wingdings" panose="05000000000000000000" pitchFamily="2" charset="2"/>
              <a:buChar char="§"/>
            </a:pPr>
            <a:r>
              <a:rPr lang="en-US" sz="1800" dirty="0" smtClean="0"/>
              <a:t>Is </a:t>
            </a:r>
            <a:r>
              <a:rPr lang="en-US" sz="1800" dirty="0"/>
              <a:t>it something </a:t>
            </a:r>
            <a:r>
              <a:rPr lang="en-US" sz="1800" dirty="0" smtClean="0"/>
              <a:t>consumers will </a:t>
            </a:r>
            <a:r>
              <a:rPr lang="en-US" sz="1800" dirty="0"/>
              <a:t>get excited </a:t>
            </a:r>
            <a:r>
              <a:rPr lang="en-US" sz="1800" dirty="0" smtClean="0"/>
              <a:t>about?</a:t>
            </a:r>
          </a:p>
          <a:p>
            <a:pPr>
              <a:buFont typeface="Wingdings" panose="05000000000000000000" pitchFamily="2" charset="2"/>
              <a:buChar char="§"/>
            </a:pPr>
            <a:r>
              <a:rPr lang="en-US" sz="1800" dirty="0" smtClean="0"/>
              <a:t>Does </a:t>
            </a:r>
            <a:r>
              <a:rPr lang="en-US" sz="1800" dirty="0"/>
              <a:t>it take advantage of an environmental trend, solve </a:t>
            </a:r>
            <a:r>
              <a:rPr lang="en-US" sz="1800" dirty="0" smtClean="0"/>
              <a:t>a problem</a:t>
            </a:r>
            <a:r>
              <a:rPr lang="en-US" sz="1800" dirty="0"/>
              <a:t>, or take advantage of a gap in the </a:t>
            </a:r>
            <a:r>
              <a:rPr lang="en-US" sz="1800" dirty="0" smtClean="0"/>
              <a:t>marketplace?</a:t>
            </a:r>
          </a:p>
          <a:p>
            <a:pPr>
              <a:buFont typeface="Wingdings" panose="05000000000000000000" pitchFamily="2" charset="2"/>
              <a:buChar char="§"/>
            </a:pPr>
            <a:r>
              <a:rPr lang="en-US" sz="1800" dirty="0" smtClean="0"/>
              <a:t>Is </a:t>
            </a:r>
            <a:r>
              <a:rPr lang="en-US" sz="1800" dirty="0"/>
              <a:t>this a good time to introduce the product or service to </a:t>
            </a:r>
            <a:r>
              <a:rPr lang="en-US" sz="1800" dirty="0" smtClean="0"/>
              <a:t>the market?</a:t>
            </a:r>
          </a:p>
          <a:p>
            <a:pPr>
              <a:buFont typeface="Wingdings" panose="05000000000000000000" pitchFamily="2" charset="2"/>
              <a:buChar char="§"/>
            </a:pPr>
            <a:r>
              <a:rPr lang="en-US" sz="1800" dirty="0" smtClean="0"/>
              <a:t>Are </a:t>
            </a:r>
            <a:r>
              <a:rPr lang="en-US" sz="1800" dirty="0"/>
              <a:t>there any fatal flaws in the product or service’s basic </a:t>
            </a:r>
            <a:r>
              <a:rPr lang="en-US" sz="1800" dirty="0" smtClean="0"/>
              <a:t>design or </a:t>
            </a:r>
            <a:r>
              <a:rPr lang="en-US" sz="1800" dirty="0"/>
              <a:t>concept? </a:t>
            </a:r>
          </a:p>
          <a:p>
            <a:pPr marL="0" indent="0">
              <a:buNone/>
            </a:pPr>
            <a:endParaRPr lang="en-US" dirty="0"/>
          </a:p>
        </p:txBody>
      </p:sp>
      <p:sp>
        <p:nvSpPr>
          <p:cNvPr id="4" name="Title 3"/>
          <p:cNvSpPr>
            <a:spLocks noGrp="1"/>
          </p:cNvSpPr>
          <p:nvPr>
            <p:ph type="title"/>
          </p:nvPr>
        </p:nvSpPr>
        <p:spPr/>
        <p:txBody>
          <a:bodyPr/>
          <a:lstStyle/>
          <a:p>
            <a:r>
              <a:rPr lang="en-US" dirty="0" smtClean="0"/>
              <a:t>AREC 213 </a:t>
            </a:r>
            <a:r>
              <a:rPr lang="en-US" dirty="0"/>
              <a:t>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30,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7</a:t>
            </a:fld>
            <a:endParaRPr lang="en-US" altLang="en-US"/>
          </a:p>
        </p:txBody>
      </p:sp>
      <p:pic>
        <p:nvPicPr>
          <p:cNvPr id="1026" name="Picture 2" descr="http://freakyfreshmarketing.files.wordpress.com/2013/11/colgate-foo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6226" y="1219126"/>
            <a:ext cx="2857500" cy="36195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7145079" y="5029200"/>
            <a:ext cx="3200400" cy="369332"/>
          </a:xfrm>
          <a:prstGeom prst="rect">
            <a:avLst/>
          </a:prstGeom>
          <a:noFill/>
        </p:spPr>
        <p:txBody>
          <a:bodyPr wrap="square" rtlCol="0">
            <a:spAutoFit/>
          </a:bodyPr>
          <a:lstStyle/>
          <a:p>
            <a:r>
              <a:rPr lang="en-US" dirty="0" smtClean="0"/>
              <a:t>Colgate Kitchen Entrees</a:t>
            </a:r>
            <a:endParaRPr lang="en-US" dirty="0"/>
          </a:p>
        </p:txBody>
      </p:sp>
    </p:spTree>
    <p:extLst>
      <p:ext uri="{BB962C8B-B14F-4D97-AF65-F5344CB8AC3E}">
        <p14:creationId xmlns:p14="http://schemas.microsoft.com/office/powerpoint/2010/main" val="183794389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p:cNvSpPr/>
          <p:nvPr/>
        </p:nvSpPr>
        <p:spPr bwMode="auto">
          <a:xfrm>
            <a:off x="336884" y="228600"/>
            <a:ext cx="11502190" cy="6328611"/>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b="1" dirty="0" smtClean="0"/>
              <a:t>Part 1: Product Service Feasibility</a:t>
            </a:r>
          </a:p>
          <a:p>
            <a:pPr marL="0" indent="0">
              <a:buNone/>
            </a:pPr>
            <a:r>
              <a:rPr lang="en-US" dirty="0" smtClean="0"/>
              <a:t>Develop a Concept Test </a:t>
            </a:r>
          </a:p>
          <a:p>
            <a:pPr>
              <a:buFont typeface="Wingdings" panose="05000000000000000000" pitchFamily="2" charset="2"/>
              <a:buChar char="§"/>
            </a:pPr>
            <a:r>
              <a:rPr lang="en-US" sz="2000" dirty="0"/>
              <a:t>A concept statement should be </a:t>
            </a:r>
            <a:r>
              <a:rPr lang="en-US" sz="2000" dirty="0" smtClean="0"/>
              <a:t>developed.</a:t>
            </a:r>
          </a:p>
          <a:p>
            <a:pPr>
              <a:buFont typeface="Wingdings" panose="05000000000000000000" pitchFamily="2" charset="2"/>
              <a:buChar char="§"/>
            </a:pPr>
            <a:r>
              <a:rPr lang="en-US" sz="2000" dirty="0" smtClean="0"/>
              <a:t>A </a:t>
            </a:r>
            <a:r>
              <a:rPr lang="en-US" sz="2000" dirty="0"/>
              <a:t>concept statement is a one-page description of a business that is distributed to people who are asked to provide feedback on the potential of the business </a:t>
            </a:r>
            <a:r>
              <a:rPr lang="en-US" sz="2000" dirty="0" smtClean="0"/>
              <a:t>idea.</a:t>
            </a:r>
          </a:p>
          <a:p>
            <a:pPr>
              <a:buFont typeface="Wingdings" panose="05000000000000000000" pitchFamily="2" charset="2"/>
              <a:buChar char="§"/>
            </a:pPr>
            <a:r>
              <a:rPr lang="en-US" sz="2000" dirty="0" smtClean="0"/>
              <a:t>The </a:t>
            </a:r>
            <a:r>
              <a:rPr lang="en-US" sz="2000" dirty="0"/>
              <a:t>feedback will hopefully provide the </a:t>
            </a:r>
            <a:r>
              <a:rPr lang="en-US" sz="2000" dirty="0" smtClean="0"/>
              <a:t>entrepreneur: </a:t>
            </a:r>
          </a:p>
          <a:p>
            <a:pPr lvl="1">
              <a:buFont typeface="Arial" panose="020B0604020202020204" pitchFamily="34" charset="0"/>
              <a:buChar char="•"/>
            </a:pPr>
            <a:r>
              <a:rPr lang="en-US" sz="1600" dirty="0" smtClean="0"/>
              <a:t>A </a:t>
            </a:r>
            <a:r>
              <a:rPr lang="en-US" sz="1600" dirty="0"/>
              <a:t>sense of the viability of the product or service </a:t>
            </a:r>
            <a:r>
              <a:rPr lang="en-US" sz="1600" dirty="0" smtClean="0"/>
              <a:t>idea</a:t>
            </a:r>
          </a:p>
          <a:p>
            <a:pPr lvl="1">
              <a:buFont typeface="Arial" panose="020B0604020202020204" pitchFamily="34" charset="0"/>
              <a:buChar char="•"/>
            </a:pPr>
            <a:r>
              <a:rPr lang="en-US" sz="1600" dirty="0"/>
              <a:t>Suggestions for how the idea can be strengthened or “tweaked” before proceeding further.</a:t>
            </a:r>
          </a:p>
          <a:p>
            <a:pPr marL="0" indent="0">
              <a:buNone/>
            </a:pPr>
            <a:endParaRPr lang="en-US" dirty="0"/>
          </a:p>
        </p:txBody>
      </p:sp>
      <p:sp>
        <p:nvSpPr>
          <p:cNvPr id="4" name="Title 3"/>
          <p:cNvSpPr>
            <a:spLocks noGrp="1"/>
          </p:cNvSpPr>
          <p:nvPr>
            <p:ph type="title"/>
          </p:nvPr>
        </p:nvSpPr>
        <p:spPr/>
        <p:txBody>
          <a:bodyPr/>
          <a:lstStyle/>
          <a:p>
            <a:r>
              <a:rPr lang="en-US" dirty="0" smtClean="0"/>
              <a:t>AREC 213 </a:t>
            </a:r>
            <a:r>
              <a:rPr lang="en-US" dirty="0"/>
              <a:t>Lecture 3</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30,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8</a:t>
            </a:fld>
            <a:endParaRPr lang="en-US" altLang="en-US"/>
          </a:p>
        </p:txBody>
      </p:sp>
      <p:pic>
        <p:nvPicPr>
          <p:cNvPr id="7"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7336" y="1371600"/>
            <a:ext cx="4078108" cy="4040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0029845"/>
      </p:ext>
    </p:extLst>
  </p:cSld>
  <p:clrMapOvr>
    <a:masterClrMapping/>
  </p:clrMapOvr>
  <p:transition>
    <p:fade/>
  </p:transition>
</p:sld>
</file>

<file path=ppt/theme/theme1.xml><?xml version="1.0" encoding="utf-8"?>
<a:theme xmlns:a="http://schemas.openxmlformats.org/drawingml/2006/main" name="OSU_Template">
  <a:themeElements>
    <a:clrScheme name="OSU Color Palette">
      <a:dk1>
        <a:srgbClr val="D85A1A"/>
      </a:dk1>
      <a:lt1>
        <a:srgbClr val="615042"/>
      </a:lt1>
      <a:dk2>
        <a:srgbClr val="9D601E"/>
      </a:dk2>
      <a:lt2>
        <a:srgbClr val="ABADA4"/>
      </a:lt2>
      <a:accent1>
        <a:srgbClr val="C6C0B7"/>
      </a:accent1>
      <a:accent2>
        <a:srgbClr val="6B859E"/>
      </a:accent2>
      <a:accent3>
        <a:srgbClr val="A7C4C9"/>
      </a:accent3>
      <a:accent4>
        <a:srgbClr val="F3D08E"/>
      </a:accent4>
      <a:accent5>
        <a:srgbClr val="B3BA35"/>
      </a:accent5>
      <a:accent6>
        <a:srgbClr val="561F4B"/>
      </a:accent6>
      <a:hlink>
        <a:srgbClr val="000000"/>
      </a:hlink>
      <a:folHlink>
        <a:srgbClr val="000000"/>
      </a:folHlink>
    </a:clrScheme>
    <a:fontScheme name="Blank Presentation">
      <a:majorFont>
        <a:latin typeface="Tahoma"/>
        <a:ea typeface="ＭＳ Ｐゴシック"/>
        <a:cs typeface=""/>
      </a:majorFont>
      <a:minorFont>
        <a:latin typeface="Palatino"/>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999999"/>
            </a:solidFill>
            <a:effectLst/>
            <a:latin typeface="Arial" charset="0"/>
            <a:ea typeface="ＭＳ Ｐゴシック" pitchFamily="-9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999999"/>
            </a:solidFill>
            <a:effectLst/>
            <a:latin typeface="Arial" charset="0"/>
            <a:ea typeface="ＭＳ Ｐゴシック" pitchFamily="-9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SU_Template_3_unlocked_16x9.pptx" id="{C318BF60-B0BB-4DBF-8E6E-1103FAD5F9E9}" vid="{C4DAC851-8987-4FA7-8428-ECE9E24E79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OSU_Template_3_unlocked_16x9</Template>
  <TotalTime>1289</TotalTime>
  <Words>1737</Words>
  <Application>Microsoft Office PowerPoint</Application>
  <PresentationFormat>Widescreen</PresentationFormat>
  <Paragraphs>322</Paragraphs>
  <Slides>33</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ＭＳ Ｐゴシック</vt:lpstr>
      <vt:lpstr>ＭＳ Ｐゴシック</vt:lpstr>
      <vt:lpstr>Arial</vt:lpstr>
      <vt:lpstr>Calibri</vt:lpstr>
      <vt:lpstr>Cambria</vt:lpstr>
      <vt:lpstr>Palatino</vt:lpstr>
      <vt:lpstr>Tahoma</vt:lpstr>
      <vt:lpstr>Times</vt:lpstr>
      <vt:lpstr>Times New Roman</vt:lpstr>
      <vt:lpstr>Wingdings</vt:lpstr>
      <vt:lpstr>OSU_Template</vt:lpstr>
      <vt:lpstr>PowerPoint Presentation</vt:lpstr>
      <vt:lpstr>PowerPoint Presentation</vt:lpstr>
      <vt:lpstr>AREC 213 Lecture 3</vt:lpstr>
      <vt:lpstr>AREC 213 Lecture 3</vt:lpstr>
      <vt:lpstr>AREC 213 Lecture 3</vt:lpstr>
      <vt:lpstr>AREC 213 Lecture 3</vt:lpstr>
      <vt:lpstr>AREC 213 Lecture 3</vt:lpstr>
      <vt:lpstr>AREC 213 Lecture 3</vt:lpstr>
      <vt:lpstr>AREC 213 Lecture 3</vt:lpstr>
      <vt:lpstr>AREC 213 Lecture 3</vt:lpstr>
      <vt:lpstr>AREC 213 Lecture 3</vt:lpstr>
      <vt:lpstr>AREC 213 Lecture 3</vt:lpstr>
      <vt:lpstr>AREC 213 Lecture 3</vt:lpstr>
      <vt:lpstr>AREC 213 Lecture 3</vt:lpstr>
      <vt:lpstr>AREC 213 Lecture 3</vt:lpstr>
      <vt:lpstr>AREC 213 Lecture 3</vt:lpstr>
      <vt:lpstr>AREC 213 Lecture 3</vt:lpstr>
      <vt:lpstr>AREC 213 Lecture 3</vt:lpstr>
      <vt:lpstr>AREC 213 Lecture 3</vt:lpstr>
      <vt:lpstr>AREC 213 Lecture 3</vt:lpstr>
      <vt:lpstr>AREC 213 Lecture 3</vt:lpstr>
      <vt:lpstr>AREC 213 Lecture 3</vt:lpstr>
      <vt:lpstr>PowerPoint Presentation</vt:lpstr>
      <vt:lpstr>AREC 213 Lecture 3</vt:lpstr>
      <vt:lpstr>AREC 213 Lecture 3</vt:lpstr>
      <vt:lpstr>AREC 213 Lecture 3</vt:lpstr>
      <vt:lpstr>AREC 213 Lecture 3</vt:lpstr>
      <vt:lpstr>AREC 213 Lecture 3</vt:lpstr>
      <vt:lpstr>PowerPoint Presentation</vt:lpstr>
      <vt:lpstr>AREC 213 Lecture 3</vt:lpstr>
      <vt:lpstr>PowerPoint Presentation</vt:lpstr>
      <vt:lpstr>AREC 213 Lecture 3</vt:lpstr>
      <vt:lpstr>AREC 213 Lecture 3</vt:lpstr>
    </vt:vector>
  </TitlesOfParts>
  <Company>Oregon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Vasquez, David</dc:creator>
  <cp:lastModifiedBy>Client Services</cp:lastModifiedBy>
  <cp:revision>121</cp:revision>
  <cp:lastPrinted>2015-06-24T20:26:43Z</cp:lastPrinted>
  <dcterms:created xsi:type="dcterms:W3CDTF">2015-04-25T20:13:14Z</dcterms:created>
  <dcterms:modified xsi:type="dcterms:W3CDTF">2017-09-30T22:10:44Z</dcterms:modified>
</cp:coreProperties>
</file>