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1"/>
  </p:notesMasterIdLst>
  <p:handoutMasterIdLst>
    <p:handoutMasterId r:id="rId32"/>
  </p:handoutMasterIdLst>
  <p:sldIdLst>
    <p:sldId id="286" r:id="rId2"/>
    <p:sldId id="465" r:id="rId3"/>
    <p:sldId id="466" r:id="rId4"/>
    <p:sldId id="467" r:id="rId5"/>
    <p:sldId id="468" r:id="rId6"/>
    <p:sldId id="469" r:id="rId7"/>
    <p:sldId id="470" r:id="rId8"/>
    <p:sldId id="471" r:id="rId9"/>
    <p:sldId id="472" r:id="rId10"/>
    <p:sldId id="473" r:id="rId11"/>
    <p:sldId id="474" r:id="rId12"/>
    <p:sldId id="481" r:id="rId13"/>
    <p:sldId id="455" r:id="rId14"/>
    <p:sldId id="456" r:id="rId15"/>
    <p:sldId id="482" r:id="rId16"/>
    <p:sldId id="457" r:id="rId17"/>
    <p:sldId id="458" r:id="rId18"/>
    <p:sldId id="459" r:id="rId19"/>
    <p:sldId id="460" r:id="rId20"/>
    <p:sldId id="461" r:id="rId21"/>
    <p:sldId id="462" r:id="rId22"/>
    <p:sldId id="464" r:id="rId23"/>
    <p:sldId id="454" r:id="rId24"/>
    <p:sldId id="475" r:id="rId25"/>
    <p:sldId id="476" r:id="rId26"/>
    <p:sldId id="477" r:id="rId27"/>
    <p:sldId id="478" r:id="rId28"/>
    <p:sldId id="479" r:id="rId29"/>
    <p:sldId id="480" r:id="rId30"/>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84050" autoAdjust="0"/>
  </p:normalViewPr>
  <p:slideViewPr>
    <p:cSldViewPr snapToGrid="0" snapToObjects="1">
      <p:cViewPr varScale="1">
        <p:scale>
          <a:sx n="61" d="100"/>
          <a:sy n="61" d="100"/>
        </p:scale>
        <p:origin x="-118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9/28/2018</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9/28/2018</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 xmlns:p14="http://schemas.microsoft.com/office/powerpoint/2010/main"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18</a:t>
            </a:fld>
            <a:endParaRPr lang="en-US" altLang="en-US" dirty="0"/>
          </a:p>
        </p:txBody>
      </p:sp>
    </p:spTree>
    <p:extLst>
      <p:ext uri="{BB962C8B-B14F-4D97-AF65-F5344CB8AC3E}">
        <p14:creationId xmlns="" xmlns:p14="http://schemas.microsoft.com/office/powerpoint/2010/main" val="732418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go out and rent an apt. for $800 per month.</a:t>
            </a:r>
          </a:p>
          <a:p>
            <a:r>
              <a:rPr lang="en-US" dirty="0" smtClean="0"/>
              <a:t>Utilities will be only $50.00 per month.</a:t>
            </a:r>
          </a:p>
          <a:p>
            <a:r>
              <a:rPr lang="en-US" dirty="0" smtClean="0"/>
              <a:t>The lease terms are a 10% late fee on the 6th.</a:t>
            </a:r>
          </a:p>
          <a:p>
            <a:endParaRPr lang="en-US" dirty="0" smtClean="0"/>
          </a:p>
          <a:p>
            <a:r>
              <a:rPr lang="en-US" dirty="0" smtClean="0"/>
              <a:t>You need transportation so you lease a car for $200 per month along with insurance for $45 per month and gas for $100 per month; $50 on the 1st and $50 on the 16th. Late pmts. $20 after 5 days late.</a:t>
            </a:r>
          </a:p>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19</a:t>
            </a:fld>
            <a:endParaRPr lang="en-US" altLang="en-US" dirty="0"/>
          </a:p>
        </p:txBody>
      </p:sp>
    </p:spTree>
    <p:extLst>
      <p:ext uri="{BB962C8B-B14F-4D97-AF65-F5344CB8AC3E}">
        <p14:creationId xmlns="" xmlns:p14="http://schemas.microsoft.com/office/powerpoint/2010/main" val="76163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20</a:t>
            </a:fld>
            <a:endParaRPr lang="en-US" altLang="en-US" dirty="0"/>
          </a:p>
        </p:txBody>
      </p:sp>
    </p:spTree>
    <p:extLst>
      <p:ext uri="{BB962C8B-B14F-4D97-AF65-F5344CB8AC3E}">
        <p14:creationId xmlns="" xmlns:p14="http://schemas.microsoft.com/office/powerpoint/2010/main" val="313902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dirty="0"/>
          </a:p>
        </p:txBody>
      </p:sp>
    </p:spTree>
    <p:extLst>
      <p:ext uri="{BB962C8B-B14F-4D97-AF65-F5344CB8AC3E}">
        <p14:creationId xmlns="" xmlns:p14="http://schemas.microsoft.com/office/powerpoint/2010/main" val="100481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dirty="0"/>
          </a:p>
        </p:txBody>
      </p:sp>
    </p:spTree>
    <p:extLst>
      <p:ext uri="{BB962C8B-B14F-4D97-AF65-F5344CB8AC3E}">
        <p14:creationId xmlns="" xmlns:p14="http://schemas.microsoft.com/office/powerpoint/2010/main" val="405038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23</a:t>
            </a:fld>
            <a:endParaRPr lang="en-US" altLang="en-US" dirty="0"/>
          </a:p>
        </p:txBody>
      </p:sp>
    </p:spTree>
    <p:extLst>
      <p:ext uri="{BB962C8B-B14F-4D97-AF65-F5344CB8AC3E}">
        <p14:creationId xmlns="" xmlns:p14="http://schemas.microsoft.com/office/powerpoint/2010/main" val="3115610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Exceptions</a:t>
            </a:r>
          </a:p>
          <a:p>
            <a:r>
              <a:rPr lang="en-US" dirty="0" smtClean="0"/>
              <a:t>Depreciation of Assets</a:t>
            </a:r>
          </a:p>
          <a:p>
            <a:r>
              <a:rPr lang="en-US" dirty="0" smtClean="0"/>
              <a:t>If you are entitled to a payment in 2008 but choose to defer until 2009, you still need to recognize the income in 2008</a:t>
            </a:r>
          </a:p>
          <a:p>
            <a:r>
              <a:rPr lang="en-US" dirty="0" smtClean="0"/>
              <a:t>Multi-year contracts must be split across the applicable years</a:t>
            </a: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24</a:t>
            </a:fld>
            <a:endParaRPr lang="en-US" altLang="en-US" dirty="0"/>
          </a:p>
        </p:txBody>
      </p:sp>
    </p:spTree>
    <p:extLst>
      <p:ext uri="{BB962C8B-B14F-4D97-AF65-F5344CB8AC3E}">
        <p14:creationId xmlns="" xmlns:p14="http://schemas.microsoft.com/office/powerpoint/2010/main" val="60871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25</a:t>
            </a:fld>
            <a:endParaRPr lang="en-US" altLang="en-US" dirty="0"/>
          </a:p>
        </p:txBody>
      </p:sp>
    </p:spTree>
    <p:extLst>
      <p:ext uri="{BB962C8B-B14F-4D97-AF65-F5344CB8AC3E}">
        <p14:creationId xmlns="" xmlns:p14="http://schemas.microsoft.com/office/powerpoint/2010/main" val="1081360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26</a:t>
            </a:fld>
            <a:endParaRPr lang="en-US" altLang="en-US" dirty="0"/>
          </a:p>
        </p:txBody>
      </p:sp>
    </p:spTree>
    <p:extLst>
      <p:ext uri="{BB962C8B-B14F-4D97-AF65-F5344CB8AC3E}">
        <p14:creationId xmlns="" xmlns:p14="http://schemas.microsoft.com/office/powerpoint/2010/main" val="4123189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27</a:t>
            </a:fld>
            <a:endParaRPr lang="en-US" altLang="en-US" dirty="0"/>
          </a:p>
        </p:txBody>
      </p:sp>
    </p:spTree>
    <p:extLst>
      <p:ext uri="{BB962C8B-B14F-4D97-AF65-F5344CB8AC3E}">
        <p14:creationId xmlns="" xmlns:p14="http://schemas.microsoft.com/office/powerpoint/2010/main" val="406570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sz="2400" dirty="0" smtClean="0">
                <a:ea typeface="ＭＳ Ｐゴシック" pitchFamily="34" charset="-128"/>
              </a:rPr>
              <a:t>Example – should wheat farmer buy a combine or continue to hire a custom harvester?</a:t>
            </a:r>
          </a:p>
          <a:p>
            <a:pPr lvl="1" eaLnBrk="1" hangingPunct="1">
              <a:lnSpc>
                <a:spcPct val="80000"/>
              </a:lnSpc>
            </a:pPr>
            <a:r>
              <a:rPr lang="en-US" sz="2000" dirty="0" smtClean="0">
                <a:ea typeface="ＭＳ Ｐゴシック" pitchFamily="34" charset="-128"/>
              </a:rPr>
              <a:t>Combine fixed costs = $21,270/year</a:t>
            </a:r>
          </a:p>
          <a:p>
            <a:pPr lvl="1" eaLnBrk="1" hangingPunct="1">
              <a:lnSpc>
                <a:spcPct val="80000"/>
              </a:lnSpc>
            </a:pPr>
            <a:r>
              <a:rPr lang="en-US" sz="2000" dirty="0" smtClean="0">
                <a:ea typeface="ＭＳ Ｐゴシック" pitchFamily="34" charset="-128"/>
              </a:rPr>
              <a:t>Variable costs = $8.75/hour</a:t>
            </a:r>
          </a:p>
          <a:p>
            <a:pPr lvl="1" eaLnBrk="1" hangingPunct="1">
              <a:lnSpc>
                <a:spcPct val="80000"/>
              </a:lnSpc>
            </a:pPr>
            <a:r>
              <a:rPr lang="en-US" sz="2000" dirty="0" smtClean="0">
                <a:ea typeface="ＭＳ Ｐゴシック" pitchFamily="34" charset="-128"/>
              </a:rPr>
              <a:t>Custom harvester charges $16/acre</a:t>
            </a:r>
          </a:p>
          <a:p>
            <a:pPr lvl="1" eaLnBrk="1" hangingPunct="1">
              <a:lnSpc>
                <a:spcPct val="80000"/>
              </a:lnSpc>
            </a:pPr>
            <a:r>
              <a:rPr lang="en-US" sz="2000" dirty="0" smtClean="0">
                <a:ea typeface="ＭＳ Ｐゴシック" pitchFamily="34" charset="-128"/>
              </a:rPr>
              <a:t>5 acres harvested/hour</a:t>
            </a:r>
          </a:p>
          <a:p>
            <a:pPr eaLnBrk="1" hangingPunct="1">
              <a:lnSpc>
                <a:spcPct val="80000"/>
              </a:lnSpc>
            </a:pPr>
            <a:r>
              <a:rPr lang="en-US" sz="2400" dirty="0" smtClean="0">
                <a:ea typeface="ＭＳ Ｐゴシック" pitchFamily="34" charset="-128"/>
              </a:rPr>
              <a:t>B/E = $21,270/($16/acre-$1.75/acre) = 1493 acres</a:t>
            </a:r>
          </a:p>
          <a:p>
            <a:pPr eaLnBrk="1" hangingPunct="1">
              <a:lnSpc>
                <a:spcPct val="80000"/>
              </a:lnSpc>
            </a:pPr>
            <a:r>
              <a:rPr lang="en-US" sz="2400" dirty="0" smtClean="0">
                <a:ea typeface="ＭＳ Ｐゴシック" pitchFamily="34" charset="-128"/>
              </a:rPr>
              <a:t>Farmer would need to harvest 1493 acres per year to justify the investment</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dirty="0"/>
          </a:p>
        </p:txBody>
      </p:sp>
    </p:spTree>
    <p:extLst>
      <p:ext uri="{BB962C8B-B14F-4D97-AF65-F5344CB8AC3E}">
        <p14:creationId xmlns="" xmlns:p14="http://schemas.microsoft.com/office/powerpoint/2010/main" val="241309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28</a:t>
            </a:fld>
            <a:endParaRPr lang="en-US" altLang="en-US" dirty="0"/>
          </a:p>
        </p:txBody>
      </p:sp>
    </p:spTree>
    <p:extLst>
      <p:ext uri="{BB962C8B-B14F-4D97-AF65-F5344CB8AC3E}">
        <p14:creationId xmlns="" xmlns:p14="http://schemas.microsoft.com/office/powerpoint/2010/main" val="1030667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dirty="0"/>
          </a:p>
        </p:txBody>
      </p:sp>
    </p:spTree>
    <p:extLst>
      <p:ext uri="{BB962C8B-B14F-4D97-AF65-F5344CB8AC3E}">
        <p14:creationId xmlns="" xmlns:p14="http://schemas.microsoft.com/office/powerpoint/2010/main" val="77199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Flow – </a:t>
            </a:r>
          </a:p>
          <a:p>
            <a:endParaRPr lang="en-US" dirty="0" smtClean="0"/>
          </a:p>
          <a:p>
            <a:r>
              <a:rPr lang="en-US" dirty="0" smtClean="0"/>
              <a:t>Movement of cash into and out of a business</a:t>
            </a:r>
          </a:p>
          <a:p>
            <a:endParaRPr lang="en-US" dirty="0" smtClean="0"/>
          </a:p>
          <a:p>
            <a:r>
              <a:rPr lang="en-US" dirty="0" smtClean="0"/>
              <a:t>Payments to employees and suppliers</a:t>
            </a:r>
          </a:p>
          <a:p>
            <a:endParaRPr lang="en-US" dirty="0" smtClean="0"/>
          </a:p>
          <a:p>
            <a:r>
              <a:rPr lang="en-US" dirty="0" smtClean="0"/>
              <a:t>Collections from customers or cash sales</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12</a:t>
            </a:fld>
            <a:endParaRPr lang="en-US" altLang="en-US" dirty="0"/>
          </a:p>
        </p:txBody>
      </p:sp>
    </p:spTree>
    <p:extLst>
      <p:ext uri="{BB962C8B-B14F-4D97-AF65-F5344CB8AC3E}">
        <p14:creationId xmlns="" xmlns:p14="http://schemas.microsoft.com/office/powerpoint/2010/main" val="296486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Position –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dirty="0"/>
          </a:p>
        </p:txBody>
      </p:sp>
    </p:spTree>
    <p:extLst>
      <p:ext uri="{BB962C8B-B14F-4D97-AF65-F5344CB8AC3E}">
        <p14:creationId xmlns="" xmlns:p14="http://schemas.microsoft.com/office/powerpoint/2010/main" val="270263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dirty="0"/>
          </a:p>
        </p:txBody>
      </p:sp>
    </p:spTree>
    <p:extLst>
      <p:ext uri="{BB962C8B-B14F-4D97-AF65-F5344CB8AC3E}">
        <p14:creationId xmlns="" xmlns:p14="http://schemas.microsoft.com/office/powerpoint/2010/main" val="347144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dirty="0"/>
          </a:p>
        </p:txBody>
      </p:sp>
    </p:spTree>
    <p:extLst>
      <p:ext uri="{BB962C8B-B14F-4D97-AF65-F5344CB8AC3E}">
        <p14:creationId xmlns="" xmlns:p14="http://schemas.microsoft.com/office/powerpoint/2010/main" val="3471446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Flow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16</a:t>
            </a:fld>
            <a:endParaRPr lang="en-US" altLang="en-US" dirty="0"/>
          </a:p>
        </p:txBody>
      </p:sp>
    </p:spTree>
    <p:extLst>
      <p:ext uri="{BB962C8B-B14F-4D97-AF65-F5344CB8AC3E}">
        <p14:creationId xmlns="" xmlns:p14="http://schemas.microsoft.com/office/powerpoint/2010/main" val="1219881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p>
          <a:p>
            <a:endParaRPr lang="en-US" dirty="0" smtClean="0"/>
          </a:p>
          <a:p>
            <a:r>
              <a:rPr lang="en-US" dirty="0" smtClean="0"/>
              <a:t>LIQUIDITY –</a:t>
            </a:r>
          </a:p>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17</a:t>
            </a:fld>
            <a:endParaRPr lang="en-US" altLang="en-US" dirty="0"/>
          </a:p>
        </p:txBody>
      </p:sp>
    </p:spTree>
    <p:extLst>
      <p:ext uri="{BB962C8B-B14F-4D97-AF65-F5344CB8AC3E}">
        <p14:creationId xmlns="" xmlns:p14="http://schemas.microsoft.com/office/powerpoint/2010/main" val="743127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September 28, 2018</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September 28, 2018</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September 28, 2018</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September 28, 2018</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September 28, 2018</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September 28, 2018</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September 28, 2018</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September 28, 2018</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September 28, 2018</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September 28, 2018</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September 28, 2018</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September 28, 2018</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September 28, 2018</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September 28, 2018</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September 28, 2018</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September 28, 2018</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September 28, 2018</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19">
            <a:extLst>
              <a:ext uri="{28A0092B-C50C-407E-A947-70E740481C1C}">
                <a14:useLocalDpi xmlns=""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6: Financial and Accounting</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a:t>Importance of Financial Statements</a:t>
            </a:r>
          </a:p>
          <a:p>
            <a:pPr>
              <a:buFont typeface="Wingdings" panose="05000000000000000000" pitchFamily="2" charset="2"/>
              <a:buChar char="§"/>
            </a:pPr>
            <a:r>
              <a:rPr lang="en-US" sz="1800" dirty="0"/>
              <a:t>To assess whether its financial objectives are being met, firms rely heavily on analysis of financial statements.</a:t>
            </a:r>
          </a:p>
          <a:p>
            <a:pPr>
              <a:buFont typeface="Wingdings" panose="05000000000000000000" pitchFamily="2" charset="2"/>
              <a:buChar char="§"/>
            </a:pPr>
            <a:r>
              <a:rPr lang="en-US" sz="1800" dirty="0"/>
              <a:t>A financial statement is a written report that quantitatively describes a firm’s financial health.  </a:t>
            </a:r>
          </a:p>
          <a:p>
            <a:pPr>
              <a:buFont typeface="Wingdings" panose="05000000000000000000" pitchFamily="2" charset="2"/>
              <a:buChar char="§"/>
            </a:pPr>
            <a:r>
              <a:rPr lang="en-US" sz="1800" dirty="0"/>
              <a:t>The income statement, the balance sheet, and the statement of cash flows are the financial statements entrepreneurs use most commonly.</a:t>
            </a:r>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dirty="0"/>
          </a:p>
        </p:txBody>
      </p:sp>
    </p:spTree>
    <p:extLst>
      <p:ext uri="{BB962C8B-B14F-4D97-AF65-F5344CB8AC3E}">
        <p14:creationId xmlns="" xmlns:p14="http://schemas.microsoft.com/office/powerpoint/2010/main" val="940635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Forecasts</a:t>
            </a:r>
          </a:p>
          <a:p>
            <a:pPr>
              <a:buFont typeface="Wingdings" panose="05000000000000000000" pitchFamily="2" charset="2"/>
              <a:buChar char="§"/>
            </a:pPr>
            <a:r>
              <a:rPr lang="en-US" sz="1800" dirty="0" smtClean="0"/>
              <a:t>Are an estimate of a firm’s future income and expenses, based on past performance, its current circumstances, and its future plans.</a:t>
            </a:r>
          </a:p>
          <a:p>
            <a:pPr>
              <a:buFont typeface="Wingdings" panose="05000000000000000000" pitchFamily="2" charset="2"/>
              <a:buChar char="§"/>
            </a:pPr>
            <a:r>
              <a:rPr lang="en-US" sz="1800" dirty="0"/>
              <a:t>New ventures typically base their forecasts on an estimate of sales and then on industry averages or the experiences of similar start-ups regarding the cost of goods sold and other expenses.</a:t>
            </a:r>
          </a:p>
          <a:p>
            <a:pPr marL="0" indent="0">
              <a:buNone/>
            </a:pPr>
            <a:r>
              <a:rPr lang="en-US" sz="1800" b="1" dirty="0"/>
              <a:t>Budgets</a:t>
            </a:r>
          </a:p>
          <a:p>
            <a:pPr>
              <a:buFont typeface="Wingdings" panose="05000000000000000000" pitchFamily="2" charset="2"/>
              <a:buChar char="§"/>
            </a:pPr>
            <a:r>
              <a:rPr lang="en-US" sz="1800" dirty="0"/>
              <a:t>Are itemized forecasts of a company’s income, expenses, and capital needs and are also an important tool for financial planning and control.</a:t>
            </a:r>
          </a:p>
          <a:p>
            <a:pPr>
              <a:buFont typeface="Wingdings" panose="05000000000000000000" pitchFamily="2" charset="2"/>
              <a:buChar char="§"/>
            </a:pPr>
            <a:endParaRPr lang="en-US" sz="1800" dirty="0" smtClean="0"/>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dirty="0"/>
          </a:p>
        </p:txBody>
      </p:sp>
    </p:spTree>
    <p:extLst>
      <p:ext uri="{BB962C8B-B14F-4D97-AF65-F5344CB8AC3E}">
        <p14:creationId xmlns="" xmlns:p14="http://schemas.microsoft.com/office/powerpoint/2010/main" val="37700204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a:xfrm>
            <a:off x="609600" y="1740310"/>
            <a:ext cx="10972800" cy="3974690"/>
          </a:xfrm>
        </p:spPr>
        <p:txBody>
          <a:bodyPr/>
          <a:lstStyle/>
          <a:p>
            <a:pPr marL="0" indent="0" algn="ctr">
              <a:buNone/>
            </a:pPr>
            <a:endParaRPr lang="en-US" sz="4800" dirty="0"/>
          </a:p>
          <a:p>
            <a:pPr marL="0" indent="0" algn="ctr">
              <a:buNone/>
            </a:pPr>
            <a:r>
              <a:rPr lang="en-US" sz="4800" dirty="0" smtClean="0"/>
              <a:t>Cash Flow</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11</a:t>
            </a:fld>
            <a:endParaRPr lang="en-US" altLang="en-US" dirty="0"/>
          </a:p>
        </p:txBody>
      </p:sp>
    </p:spTree>
    <p:extLst>
      <p:ext uri="{BB962C8B-B14F-4D97-AF65-F5344CB8AC3E}">
        <p14:creationId xmlns="" xmlns:p14="http://schemas.microsoft.com/office/powerpoint/2010/main" val="1077133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What is Cash</a:t>
            </a:r>
            <a:endParaRPr lang="en-US" sz="2000" b="1" dirty="0"/>
          </a:p>
          <a:p>
            <a:pPr>
              <a:buFont typeface="Wingdings" panose="05000000000000000000" pitchFamily="2" charset="2"/>
              <a:buChar char="§"/>
            </a:pPr>
            <a:r>
              <a:rPr lang="en-US" sz="2000" dirty="0"/>
              <a:t>Cash – Money on-hand, ready to use in your business.</a:t>
            </a:r>
          </a:p>
          <a:p>
            <a:pPr>
              <a:buFont typeface="Wingdings" panose="05000000000000000000" pitchFamily="2" charset="2"/>
              <a:buChar char="§"/>
            </a:pPr>
            <a:r>
              <a:rPr lang="en-US" sz="2000" dirty="0"/>
              <a:t>Money in the bank</a:t>
            </a:r>
          </a:p>
          <a:p>
            <a:pPr>
              <a:buFont typeface="Wingdings" panose="05000000000000000000" pitchFamily="2" charset="2"/>
              <a:buChar char="§"/>
            </a:pPr>
            <a:r>
              <a:rPr lang="en-US" sz="2000" dirty="0"/>
              <a:t>Checks received</a:t>
            </a:r>
          </a:p>
          <a:p>
            <a:pPr>
              <a:buFont typeface="Wingdings" panose="05000000000000000000" pitchFamily="2" charset="2"/>
              <a:buChar char="§"/>
            </a:pPr>
            <a:r>
              <a:rPr lang="en-US" sz="2000" dirty="0"/>
              <a:t>Bank cards processed</a:t>
            </a:r>
          </a:p>
          <a:p>
            <a:pPr>
              <a:buFont typeface="Wingdings" panose="05000000000000000000" pitchFamily="2" charset="2"/>
              <a:buChar char="§"/>
            </a:pPr>
            <a:r>
              <a:rPr lang="en-US" sz="2000" dirty="0"/>
              <a:t>Marketable securities, sometimes referred to as cash equivalents. </a:t>
            </a:r>
          </a:p>
          <a:p>
            <a:pPr marL="0" indent="0">
              <a:buNone/>
            </a:pPr>
            <a:r>
              <a:rPr lang="en-US" sz="2000" b="1" dirty="0"/>
              <a:t>Cash is King</a:t>
            </a:r>
            <a:r>
              <a:rPr lang="en-US" sz="2000" b="1" dirty="0" smtClean="0"/>
              <a:t>!</a:t>
            </a:r>
          </a:p>
          <a:p>
            <a:pPr marL="0" indent="0">
              <a:buNone/>
            </a:pPr>
            <a:r>
              <a:rPr lang="en-US" sz="2000" dirty="0" smtClean="0"/>
              <a:t>You can think of cash flow a little like your business checking account</a:t>
            </a: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pic>
        <p:nvPicPr>
          <p:cNvPr id="1026" name="Picture 2" descr="Image result for king of england future"/>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067362" y="3793825"/>
            <a:ext cx="3629025" cy="205266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81825" y="686404"/>
            <a:ext cx="3141443" cy="2788031"/>
          </a:xfrm>
          <a:prstGeom prst="rect">
            <a:avLst/>
          </a:prstGeom>
        </p:spPr>
      </p:pic>
    </p:spTree>
    <p:extLst>
      <p:ext uri="{BB962C8B-B14F-4D97-AF65-F5344CB8AC3E}">
        <p14:creationId xmlns="" xmlns:p14="http://schemas.microsoft.com/office/powerpoint/2010/main" val="8872152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a:t>
            </a:r>
            <a:endParaRPr lang="en-US" sz="2000" b="1" dirty="0"/>
          </a:p>
          <a:p>
            <a:pPr>
              <a:buFont typeface="Wingdings" panose="05000000000000000000" pitchFamily="2" charset="2"/>
              <a:buChar char="§"/>
            </a:pPr>
            <a:r>
              <a:rPr lang="en-US" sz="2000" dirty="0"/>
              <a:t>Movement of cash into and out of a business</a:t>
            </a:r>
          </a:p>
          <a:p>
            <a:pPr>
              <a:buFont typeface="Wingdings" panose="05000000000000000000" pitchFamily="2" charset="2"/>
              <a:buChar char="§"/>
            </a:pPr>
            <a:r>
              <a:rPr lang="en-US" sz="2000" dirty="0"/>
              <a:t>Payments to employees and suppliers</a:t>
            </a:r>
          </a:p>
          <a:p>
            <a:pPr>
              <a:buFont typeface="Wingdings" panose="05000000000000000000" pitchFamily="2" charset="2"/>
              <a:buChar char="§"/>
            </a:pPr>
            <a:r>
              <a:rPr lang="en-US" sz="2000" dirty="0"/>
              <a:t>Collections from customers or cash </a:t>
            </a:r>
            <a:r>
              <a:rPr lang="en-US" sz="2000" dirty="0" smtClean="0"/>
              <a:t>sales</a:t>
            </a:r>
          </a:p>
          <a:p>
            <a:pPr marL="0" indent="0">
              <a:buNone/>
            </a:pPr>
            <a:r>
              <a:rPr lang="en-US" sz="2000" b="1" dirty="0"/>
              <a:t>Cash Position </a:t>
            </a:r>
            <a:endParaRPr lang="en-US" sz="2000" b="1" dirty="0" smtClean="0"/>
          </a:p>
          <a:p>
            <a:pPr>
              <a:buFont typeface="Wingdings" panose="05000000000000000000" pitchFamily="2" charset="2"/>
              <a:buChar char="§"/>
            </a:pPr>
            <a:r>
              <a:rPr lang="en-US" sz="2000" dirty="0"/>
              <a:t>The </a:t>
            </a:r>
            <a:r>
              <a:rPr lang="en-US" sz="2000" dirty="0" smtClean="0"/>
              <a:t>amount </a:t>
            </a:r>
            <a:r>
              <a:rPr lang="en-US" sz="2000" dirty="0"/>
              <a:t>of cash and liquid investments a company has in the bank </a:t>
            </a:r>
            <a:r>
              <a:rPr lang="en-US" sz="2000" dirty="0" smtClean="0"/>
              <a:t>at any given point in time </a:t>
            </a:r>
            <a:endParaRPr lang="en-US" sz="2000" dirty="0"/>
          </a:p>
          <a:p>
            <a:pPr marL="0" indent="0">
              <a:buNone/>
            </a:pPr>
            <a:r>
              <a:rPr lang="en-US" sz="2000" dirty="0"/>
              <a:t>Even for a Small Business Cash Flow can be global </a:t>
            </a:r>
          </a:p>
          <a:p>
            <a:pPr>
              <a:buFont typeface="Wingdings" panose="05000000000000000000" pitchFamily="2" charset="2"/>
              <a:buChar char="§"/>
            </a:pPr>
            <a:endParaRPr lang="en-US" sz="2000" b="1" dirty="0" smtClean="0"/>
          </a:p>
          <a:p>
            <a:pPr>
              <a:buFont typeface="Wingdings" panose="05000000000000000000" pitchFamily="2" charset="2"/>
              <a:buChar char="§"/>
            </a:pPr>
            <a:endParaRPr lang="en-US" sz="2000" b="1"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smtClean="0"/>
          </a:p>
          <a:p>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 name="Picture 9"/>
          <p:cNvPicPr>
            <a:picLocks noChangeAspect="1"/>
          </p:cNvPicPr>
          <p:nvPr/>
        </p:nvPicPr>
        <p:blipFill>
          <a:blip r:embed="rId3"/>
          <a:stretch>
            <a:fillRect/>
          </a:stretch>
        </p:blipFill>
        <p:spPr>
          <a:xfrm>
            <a:off x="6100493" y="800100"/>
            <a:ext cx="4876046" cy="4914900"/>
          </a:xfrm>
          <a:prstGeom prst="rect">
            <a:avLst/>
          </a:prstGeom>
        </p:spPr>
      </p:pic>
    </p:spTree>
    <p:extLst>
      <p:ext uri="{BB962C8B-B14F-4D97-AF65-F5344CB8AC3E}">
        <p14:creationId xmlns="" xmlns:p14="http://schemas.microsoft.com/office/powerpoint/2010/main" val="24368071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6070600" cy="4572000"/>
          </a:xfrm>
        </p:spPr>
        <p:txBody>
          <a:bodyPr/>
          <a:lstStyle/>
          <a:p>
            <a:pPr marL="0" indent="0">
              <a:buNone/>
            </a:pPr>
            <a:r>
              <a:rPr lang="en-US" sz="2800" b="1" dirty="0" smtClean="0"/>
              <a:t>Cash In Flow </a:t>
            </a:r>
            <a:endParaRPr lang="en-US" sz="2800" b="1" dirty="0"/>
          </a:p>
          <a:p>
            <a:pPr>
              <a:buFont typeface="Wingdings" panose="05000000000000000000" pitchFamily="2" charset="2"/>
              <a:buChar char="§"/>
            </a:pPr>
            <a:r>
              <a:rPr lang="en-US" sz="2800" dirty="0"/>
              <a:t>Positive Stream of </a:t>
            </a:r>
            <a:r>
              <a:rPr lang="en-US" sz="2800" dirty="0" smtClean="0"/>
              <a:t>cash comes </a:t>
            </a:r>
            <a:r>
              <a:rPr lang="en-US" sz="2800" dirty="0"/>
              <a:t>from </a:t>
            </a:r>
          </a:p>
          <a:p>
            <a:pPr lvl="1">
              <a:buFont typeface="Wingdings" panose="05000000000000000000" pitchFamily="2" charset="2"/>
              <a:buChar char="§"/>
            </a:pPr>
            <a:r>
              <a:rPr lang="en-US" sz="2400" dirty="0" smtClean="0"/>
              <a:t>Operations</a:t>
            </a:r>
          </a:p>
          <a:p>
            <a:pPr lvl="2">
              <a:buFont typeface="Wingdings" panose="05000000000000000000" pitchFamily="2" charset="2"/>
              <a:buChar char="§"/>
            </a:pPr>
            <a:r>
              <a:rPr lang="en-US" sz="2000" dirty="0" smtClean="0"/>
              <a:t>Cash paid by customers for services or goods </a:t>
            </a:r>
            <a:endParaRPr lang="en-US" sz="2000" dirty="0"/>
          </a:p>
          <a:p>
            <a:pPr lvl="1">
              <a:buFont typeface="Wingdings" panose="05000000000000000000" pitchFamily="2" charset="2"/>
              <a:buChar char="§"/>
            </a:pPr>
            <a:r>
              <a:rPr lang="en-US" sz="2400" dirty="0" smtClean="0"/>
              <a:t>Financing</a:t>
            </a:r>
          </a:p>
          <a:p>
            <a:pPr lvl="2">
              <a:buFont typeface="Wingdings" panose="05000000000000000000" pitchFamily="2" charset="2"/>
              <a:buChar char="§"/>
            </a:pPr>
            <a:r>
              <a:rPr lang="en-US" sz="2000" dirty="0" smtClean="0"/>
              <a:t>Taking on debt </a:t>
            </a:r>
            <a:endParaRPr lang="en-US" sz="2000" dirty="0"/>
          </a:p>
          <a:p>
            <a:pPr lvl="1">
              <a:buFont typeface="Wingdings" panose="05000000000000000000" pitchFamily="2" charset="2"/>
              <a:buChar char="§"/>
            </a:pPr>
            <a:r>
              <a:rPr lang="en-US" sz="2400" dirty="0" smtClean="0"/>
              <a:t>Investing</a:t>
            </a:r>
          </a:p>
          <a:p>
            <a:pPr lvl="2">
              <a:buFont typeface="Wingdings" panose="05000000000000000000" pitchFamily="2" charset="2"/>
              <a:buChar char="§"/>
            </a:pPr>
            <a:r>
              <a:rPr lang="en-US" sz="2000" dirty="0" smtClean="0"/>
              <a:t>A gain on invested Funds</a:t>
            </a:r>
            <a:endParaRPr lang="en-US" sz="2800" dirty="0" smtClean="0"/>
          </a:p>
          <a:p>
            <a:pPr marL="0" indent="0">
              <a:buNone/>
            </a:pPr>
            <a:endParaRPr lang="en-US" sz="32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2050" name="Picture 2" descr="Image result for cash inflow and outflow"/>
          <p:cNvPicPr>
            <a:picLocks noChangeAspect="1" noChangeArrowheads="1"/>
          </p:cNvPicPr>
          <p:nvPr/>
        </p:nvPicPr>
        <p:blipFill>
          <a:blip r:embed="rId3"/>
          <a:srcRect/>
          <a:stretch>
            <a:fillRect/>
          </a:stretch>
        </p:blipFill>
        <p:spPr bwMode="auto">
          <a:xfrm>
            <a:off x="6832600" y="1143000"/>
            <a:ext cx="4486275" cy="3362326"/>
          </a:xfrm>
          <a:prstGeom prst="rect">
            <a:avLst/>
          </a:prstGeom>
          <a:noFill/>
        </p:spPr>
      </p:pic>
    </p:spTree>
    <p:extLst>
      <p:ext uri="{BB962C8B-B14F-4D97-AF65-F5344CB8AC3E}">
        <p14:creationId xmlns="" xmlns:p14="http://schemas.microsoft.com/office/powerpoint/2010/main" val="32838942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6070600" cy="4572000"/>
          </a:xfrm>
        </p:spPr>
        <p:txBody>
          <a:bodyPr/>
          <a:lstStyle/>
          <a:p>
            <a:pPr marL="0" indent="0">
              <a:buNone/>
            </a:pPr>
            <a:r>
              <a:rPr lang="en-US" b="1" dirty="0" smtClean="0"/>
              <a:t>Cash </a:t>
            </a:r>
            <a:r>
              <a:rPr lang="en-US" b="1" dirty="0" smtClean="0"/>
              <a:t>Out Flow </a:t>
            </a:r>
            <a:endParaRPr lang="en-US" b="1" dirty="0"/>
          </a:p>
          <a:p>
            <a:pPr>
              <a:buFont typeface="Wingdings" panose="05000000000000000000" pitchFamily="2" charset="2"/>
              <a:buChar char="§"/>
            </a:pPr>
            <a:r>
              <a:rPr lang="en-US" dirty="0"/>
              <a:t>Negative stream of cash comes </a:t>
            </a:r>
            <a:r>
              <a:rPr lang="en-US" dirty="0" smtClean="0"/>
              <a:t>from</a:t>
            </a:r>
            <a:endParaRPr lang="en-US" dirty="0"/>
          </a:p>
          <a:p>
            <a:pPr lvl="1">
              <a:buFont typeface="Wingdings" panose="05000000000000000000" pitchFamily="2" charset="2"/>
              <a:buChar char="§"/>
            </a:pPr>
            <a:r>
              <a:rPr lang="en-US" dirty="0" smtClean="0"/>
              <a:t>Operations</a:t>
            </a:r>
          </a:p>
          <a:p>
            <a:pPr lvl="2">
              <a:buFont typeface="Wingdings" panose="05000000000000000000" pitchFamily="2" charset="2"/>
              <a:buChar char="§"/>
            </a:pPr>
            <a:r>
              <a:rPr lang="en-US" dirty="0" smtClean="0"/>
              <a:t>Expenditures from activities such as rent, utilities, payroll , COGS</a:t>
            </a:r>
            <a:endParaRPr lang="en-US" dirty="0"/>
          </a:p>
          <a:p>
            <a:pPr lvl="1">
              <a:buFont typeface="Wingdings" panose="05000000000000000000" pitchFamily="2" charset="2"/>
              <a:buChar char="§"/>
            </a:pPr>
            <a:r>
              <a:rPr lang="en-US" dirty="0" smtClean="0"/>
              <a:t>Financing</a:t>
            </a:r>
          </a:p>
          <a:p>
            <a:pPr lvl="2">
              <a:buFont typeface="Wingdings" panose="05000000000000000000" pitchFamily="2" charset="2"/>
              <a:buChar char="§"/>
            </a:pPr>
            <a:r>
              <a:rPr lang="en-US" dirty="0" smtClean="0"/>
              <a:t>Interest and principal payments, repurchase of stock, or issuance of dividends</a:t>
            </a:r>
            <a:endParaRPr lang="en-US" dirty="0"/>
          </a:p>
          <a:p>
            <a:pPr lvl="1">
              <a:buFont typeface="Wingdings" panose="05000000000000000000" pitchFamily="2" charset="2"/>
              <a:buChar char="§"/>
            </a:pPr>
            <a:r>
              <a:rPr lang="en-US" dirty="0" smtClean="0"/>
              <a:t>Investing</a:t>
            </a:r>
          </a:p>
          <a:p>
            <a:pPr lvl="2">
              <a:buFont typeface="Wingdings" panose="05000000000000000000" pitchFamily="2" charset="2"/>
              <a:buChar char="§"/>
            </a:pPr>
            <a:r>
              <a:rPr lang="en-US" dirty="0" smtClean="0"/>
              <a:t>Payments made into investments, loans to others , purchase of fixed assets </a:t>
            </a:r>
            <a:endParaRPr lang="en-US"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1746" name="Picture 2" descr="Image result for cash inflow and outflow"/>
          <p:cNvPicPr>
            <a:picLocks noChangeAspect="1" noChangeArrowheads="1"/>
          </p:cNvPicPr>
          <p:nvPr/>
        </p:nvPicPr>
        <p:blipFill>
          <a:blip r:embed="rId3"/>
          <a:srcRect/>
          <a:stretch>
            <a:fillRect/>
          </a:stretch>
        </p:blipFill>
        <p:spPr bwMode="auto">
          <a:xfrm>
            <a:off x="7579264" y="1840015"/>
            <a:ext cx="3228975" cy="2971801"/>
          </a:xfrm>
          <a:prstGeom prst="rect">
            <a:avLst/>
          </a:prstGeom>
          <a:noFill/>
        </p:spPr>
      </p:pic>
    </p:spTree>
    <p:extLst>
      <p:ext uri="{BB962C8B-B14F-4D97-AF65-F5344CB8AC3E}">
        <p14:creationId xmlns="" xmlns:p14="http://schemas.microsoft.com/office/powerpoint/2010/main" val="328389426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Cycle </a:t>
            </a:r>
            <a:endParaRPr lang="en-US" sz="2000" b="1" dirty="0"/>
          </a:p>
          <a:p>
            <a:pPr>
              <a:buFont typeface="Wingdings" panose="05000000000000000000" pitchFamily="2" charset="2"/>
              <a:buChar char="§"/>
            </a:pPr>
            <a:r>
              <a:rPr lang="en-US" sz="2000" dirty="0"/>
              <a:t>Time it takes to put cash to use and convert back to cash.</a:t>
            </a:r>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776064" y="948883"/>
            <a:ext cx="4133850" cy="327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71414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Initial </a:t>
            </a:r>
            <a:r>
              <a:rPr lang="en-US" sz="2000" b="1" dirty="0"/>
              <a:t>Investment </a:t>
            </a:r>
            <a:r>
              <a:rPr lang="en-US" sz="2000" b="1" dirty="0" smtClean="0"/>
              <a:t>or Startup Costs</a:t>
            </a:r>
            <a:endParaRPr lang="en-US" sz="2000" b="1" dirty="0"/>
          </a:p>
          <a:p>
            <a:pPr>
              <a:buFont typeface="Wingdings" panose="05000000000000000000" pitchFamily="2" charset="2"/>
              <a:buChar char="§"/>
            </a:pPr>
            <a:r>
              <a:rPr lang="en-US" sz="2000" dirty="0"/>
              <a:t>Amount of money being spent to start your business. Usually a negative number</a:t>
            </a:r>
          </a:p>
          <a:p>
            <a:pPr marL="0" indent="0">
              <a:buNone/>
            </a:pPr>
            <a:r>
              <a:rPr lang="en-US" sz="2000" b="1" dirty="0"/>
              <a:t>Burn Rate </a:t>
            </a:r>
            <a:endParaRPr lang="en-US" sz="2000" b="1" dirty="0" smtClean="0"/>
          </a:p>
          <a:p>
            <a:pPr>
              <a:buFont typeface="Wingdings" panose="05000000000000000000" pitchFamily="2" charset="2"/>
              <a:buChar char="§"/>
            </a:pPr>
            <a:r>
              <a:rPr lang="en-US" sz="2000" dirty="0"/>
              <a:t>The amount of cash which is consumed by a business operating at a loss (start up operations</a:t>
            </a:r>
            <a:r>
              <a:rPr lang="en-US" sz="2000" dirty="0" smtClean="0"/>
              <a:t>).</a:t>
            </a:r>
            <a:endParaRPr lang="en-US" sz="2000" b="1" dirty="0" smtClean="0"/>
          </a:p>
          <a:p>
            <a:pPr marL="0" indent="0">
              <a:buNone/>
            </a:pPr>
            <a:endParaRPr lang="en-US" sz="2000" b="1" dirty="0" smtClean="0"/>
          </a:p>
          <a:p>
            <a:pPr marL="0" indent="0">
              <a:buNone/>
            </a:pPr>
            <a:endParaRPr lang="en-US" sz="2000" b="1"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1343205153"/>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a:buFont typeface="Wingdings" panose="05000000000000000000" pitchFamily="2" charset="2"/>
              <a:buChar char="§"/>
            </a:pPr>
            <a:r>
              <a:rPr lang="en-US" sz="2000" dirty="0"/>
              <a:t>You finish college and go to work in a </a:t>
            </a:r>
            <a:r>
              <a:rPr lang="en-US" sz="2000" dirty="0" smtClean="0"/>
              <a:t>nursery, </a:t>
            </a:r>
            <a:r>
              <a:rPr lang="en-US" sz="2000" dirty="0"/>
              <a:t>starting salary $2000 per month, beginning January </a:t>
            </a:r>
            <a:r>
              <a:rPr lang="en-US" sz="2000" dirty="0" smtClean="0"/>
              <a:t>1</a:t>
            </a:r>
            <a:r>
              <a:rPr lang="en-US" sz="2000" baseline="30000" dirty="0" smtClean="0"/>
              <a:t>st</a:t>
            </a:r>
            <a:endParaRPr lang="en-US" sz="2000" dirty="0"/>
          </a:p>
          <a:p>
            <a:pPr>
              <a:buFont typeface="Wingdings" panose="05000000000000000000" pitchFamily="2" charset="2"/>
              <a:buChar char="§"/>
            </a:pPr>
            <a:r>
              <a:rPr lang="en-US" sz="2000" dirty="0" smtClean="0"/>
              <a:t>You </a:t>
            </a:r>
            <a:r>
              <a:rPr lang="en-US" sz="2000" dirty="0"/>
              <a:t>live at home, mom and dad pay all the bills and even loan you their extra car to </a:t>
            </a:r>
            <a:r>
              <a:rPr lang="en-US" sz="2000" dirty="0" smtClean="0"/>
              <a:t>use </a:t>
            </a:r>
          </a:p>
          <a:p>
            <a:pPr>
              <a:buFont typeface="Wingdings" panose="05000000000000000000" pitchFamily="2" charset="2"/>
              <a:buChar char="§"/>
            </a:pPr>
            <a:r>
              <a:rPr lang="en-US" sz="2000" dirty="0" smtClean="0"/>
              <a:t>You decide to move </a:t>
            </a:r>
            <a:r>
              <a:rPr lang="en-US" sz="2000" dirty="0"/>
              <a:t>out February 1st.</a:t>
            </a:r>
          </a:p>
          <a:p>
            <a:pPr marL="0" indent="0">
              <a:buNone/>
            </a:pPr>
            <a:endParaRPr lang="en-US" sz="2000" b="1" dirty="0" smtClean="0"/>
          </a:p>
          <a:p>
            <a:pPr marL="0" indent="0">
              <a:buNone/>
            </a:pPr>
            <a:endParaRPr lang="en-US" sz="2000" b="1"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94172750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Management</a:t>
            </a:r>
          </a:p>
          <a:p>
            <a:pPr marL="0" indent="0">
              <a:buNone/>
            </a:pPr>
            <a:r>
              <a:rPr lang="en-US" sz="2000" dirty="0"/>
              <a:t>Financial management deals with two things: raising money and managing a company’s finances in a way that achieves the highest rate of </a:t>
            </a:r>
            <a:r>
              <a:rPr lang="en-US" sz="2000" dirty="0" smtClean="0"/>
              <a:t>return</a:t>
            </a:r>
          </a:p>
          <a:p>
            <a:pPr marL="0" indent="0">
              <a:buNone/>
            </a:pPr>
            <a:r>
              <a:rPr lang="en-US" sz="2000" dirty="0" smtClean="0"/>
              <a:t/>
            </a:r>
            <a:br>
              <a:rPr lang="en-US" sz="2000" dirty="0" smtClean="0"/>
            </a:br>
            <a:r>
              <a:rPr lang="en-US" sz="2000" dirty="0" smtClean="0"/>
              <a:t>This Lecture Focuses Mostly on</a:t>
            </a:r>
          </a:p>
          <a:p>
            <a:pPr>
              <a:buFont typeface="Wingdings" panose="05000000000000000000" pitchFamily="2" charset="2"/>
              <a:buChar char="§"/>
            </a:pPr>
            <a:r>
              <a:rPr lang="en-US" sz="2000" dirty="0"/>
              <a:t>How a new venture tracks its financial progress through preparing, analyzing, and maintaining past financial </a:t>
            </a:r>
            <a:r>
              <a:rPr lang="en-US" sz="2000" dirty="0" smtClean="0"/>
              <a:t>statements.</a:t>
            </a:r>
          </a:p>
          <a:p>
            <a:pPr>
              <a:buFont typeface="Wingdings" panose="05000000000000000000" pitchFamily="2" charset="2"/>
              <a:buChar char="§"/>
            </a:pPr>
            <a:r>
              <a:rPr lang="en-US" sz="2000" dirty="0" smtClean="0"/>
              <a:t>How </a:t>
            </a:r>
            <a:r>
              <a:rPr lang="en-US" sz="2000" dirty="0"/>
              <a:t>a new venture forecasts future income and expenses by preparing pro forma (or projected) financial statements.</a:t>
            </a:r>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dirty="0"/>
          </a:p>
        </p:txBody>
      </p:sp>
    </p:spTree>
    <p:extLst>
      <p:ext uri="{BB962C8B-B14F-4D97-AF65-F5344CB8AC3E}">
        <p14:creationId xmlns="" xmlns:p14="http://schemas.microsoft.com/office/powerpoint/2010/main" val="90485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marL="0" indent="0">
              <a:buNone/>
            </a:pPr>
            <a:r>
              <a:rPr lang="en-US" sz="2000" dirty="0"/>
              <a:t>Now </a:t>
            </a:r>
            <a:r>
              <a:rPr lang="en-US" sz="2000" dirty="0" smtClean="0"/>
              <a:t>What</a:t>
            </a:r>
            <a:r>
              <a:rPr lang="en-US" sz="2000" dirty="0"/>
              <a:t> </a:t>
            </a:r>
            <a:r>
              <a:rPr lang="en-US" sz="2000" dirty="0" smtClean="0"/>
              <a:t>Happens?</a:t>
            </a:r>
            <a:endParaRPr lang="en-US" sz="2000" dirty="0"/>
          </a:p>
          <a:p>
            <a:pPr>
              <a:buFont typeface="Wingdings" panose="05000000000000000000" pitchFamily="2" charset="2"/>
              <a:buChar char="§"/>
            </a:pPr>
            <a:r>
              <a:rPr lang="en-US" sz="2000" dirty="0" smtClean="0"/>
              <a:t>It’s </a:t>
            </a:r>
            <a:r>
              <a:rPr lang="en-US" sz="2000" dirty="0"/>
              <a:t>February 1st and </a:t>
            </a:r>
            <a:r>
              <a:rPr lang="en-US" sz="2000" dirty="0" smtClean="0"/>
              <a:t>you </a:t>
            </a:r>
            <a:r>
              <a:rPr lang="en-US" sz="2000" dirty="0"/>
              <a:t>have direct deposit into your </a:t>
            </a:r>
            <a:r>
              <a:rPr lang="en-US" sz="2000" dirty="0" smtClean="0"/>
              <a:t>account</a:t>
            </a:r>
          </a:p>
          <a:p>
            <a:pPr>
              <a:buFont typeface="Wingdings" panose="05000000000000000000" pitchFamily="2" charset="2"/>
              <a:buChar char="§"/>
            </a:pPr>
            <a:r>
              <a:rPr lang="en-US" sz="2000" dirty="0" smtClean="0"/>
              <a:t>You </a:t>
            </a:r>
            <a:r>
              <a:rPr lang="en-US" sz="2000" dirty="0"/>
              <a:t>have $</a:t>
            </a:r>
            <a:r>
              <a:rPr lang="en-US" sz="2000" dirty="0" smtClean="0"/>
              <a:t>2000 (</a:t>
            </a:r>
            <a:r>
              <a:rPr lang="en-US" sz="2000" dirty="0"/>
              <a:t>Cash </a:t>
            </a:r>
            <a:r>
              <a:rPr lang="en-US" sz="2000" dirty="0" smtClean="0"/>
              <a:t>Inflow) </a:t>
            </a:r>
            <a:r>
              <a:rPr lang="en-US" sz="2000" dirty="0"/>
              <a:t>to spend, CORRECT</a:t>
            </a:r>
            <a:r>
              <a:rPr lang="en-US" sz="2000" dirty="0" smtClean="0"/>
              <a:t>? </a:t>
            </a:r>
          </a:p>
          <a:p>
            <a:pPr>
              <a:buFont typeface="Wingdings" panose="05000000000000000000" pitchFamily="2" charset="2"/>
              <a:buChar char="§"/>
            </a:pPr>
            <a:r>
              <a:rPr lang="en-US" sz="2000" dirty="0" smtClean="0"/>
              <a:t>No, </a:t>
            </a:r>
            <a:r>
              <a:rPr lang="en-US" sz="2000" dirty="0"/>
              <a:t>Your uncle </a:t>
            </a:r>
            <a:r>
              <a:rPr lang="en-US" sz="2000" dirty="0" smtClean="0"/>
              <a:t>Sam </a:t>
            </a:r>
            <a:r>
              <a:rPr lang="en-US" sz="2000" dirty="0"/>
              <a:t>took his share first, </a:t>
            </a:r>
            <a:r>
              <a:rPr lang="en-US" sz="2000" dirty="0" smtClean="0"/>
              <a:t>$600 (Cash Outflow)</a:t>
            </a:r>
          </a:p>
          <a:p>
            <a:pPr>
              <a:buFont typeface="Wingdings" panose="05000000000000000000" pitchFamily="2" charset="2"/>
              <a:buChar char="§"/>
            </a:pPr>
            <a:r>
              <a:rPr lang="en-US" sz="2000" dirty="0" smtClean="0"/>
              <a:t>What </a:t>
            </a:r>
            <a:r>
              <a:rPr lang="en-US" sz="2000" dirty="0"/>
              <a:t>is your cash position as of the morning of February 1st </a:t>
            </a:r>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176323956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a:buFont typeface="Wingdings" panose="05000000000000000000" pitchFamily="2" charset="2"/>
              <a:buChar char="§"/>
            </a:pPr>
            <a:r>
              <a:rPr lang="en-US" sz="1800" dirty="0"/>
              <a:t>You go out and rent an </a:t>
            </a:r>
            <a:r>
              <a:rPr lang="en-US" sz="1800" dirty="0" smtClean="0"/>
              <a:t>apartment </a:t>
            </a:r>
            <a:r>
              <a:rPr lang="en-US" sz="1800" dirty="0"/>
              <a:t>for $800 per </a:t>
            </a:r>
            <a:r>
              <a:rPr lang="en-US" sz="1800" dirty="0" smtClean="0"/>
              <a:t>month</a:t>
            </a:r>
            <a:endParaRPr lang="en-US" sz="1800" dirty="0"/>
          </a:p>
          <a:p>
            <a:pPr>
              <a:buFont typeface="Wingdings" panose="05000000000000000000" pitchFamily="2" charset="2"/>
              <a:buChar char="§"/>
            </a:pPr>
            <a:r>
              <a:rPr lang="en-US" sz="1800" dirty="0"/>
              <a:t>Utilities will be only $</a:t>
            </a:r>
            <a:r>
              <a:rPr lang="en-US" sz="1800" dirty="0" smtClean="0"/>
              <a:t>50 </a:t>
            </a:r>
            <a:r>
              <a:rPr lang="en-US" sz="1800" dirty="0"/>
              <a:t>per </a:t>
            </a:r>
            <a:r>
              <a:rPr lang="en-US" sz="1800" dirty="0" smtClean="0"/>
              <a:t>month</a:t>
            </a:r>
            <a:endParaRPr lang="en-US" sz="1800" dirty="0"/>
          </a:p>
          <a:p>
            <a:pPr lvl="1">
              <a:buFont typeface="Wingdings" panose="05000000000000000000" pitchFamily="2" charset="2"/>
              <a:buChar char="§"/>
            </a:pPr>
            <a:r>
              <a:rPr lang="en-US" sz="1600" dirty="0"/>
              <a:t>The lease terms are a 10% late fee on the </a:t>
            </a:r>
            <a:r>
              <a:rPr lang="en-US" sz="1600" dirty="0" smtClean="0"/>
              <a:t>6th</a:t>
            </a:r>
            <a:endParaRPr lang="en-US" sz="1600" dirty="0"/>
          </a:p>
          <a:p>
            <a:pPr>
              <a:buFont typeface="Wingdings" panose="05000000000000000000" pitchFamily="2" charset="2"/>
              <a:buChar char="§"/>
            </a:pPr>
            <a:r>
              <a:rPr lang="en-US" sz="1800" dirty="0"/>
              <a:t>You need transportation so you lease a car for $200 per month along with insurance for $45 per month and gas for $100 per </a:t>
            </a:r>
            <a:r>
              <a:rPr lang="en-US" sz="1800" dirty="0" smtClean="0"/>
              <a:t>month</a:t>
            </a:r>
            <a:r>
              <a:rPr lang="en-US" sz="1800" dirty="0"/>
              <a:t> </a:t>
            </a:r>
            <a:r>
              <a:rPr lang="en-US" sz="1800" dirty="0" smtClean="0"/>
              <a:t>($50 </a:t>
            </a:r>
            <a:r>
              <a:rPr lang="en-US" sz="1800" dirty="0"/>
              <a:t>on the 1st and $50 on the </a:t>
            </a:r>
            <a:r>
              <a:rPr lang="en-US" sz="1800" dirty="0" smtClean="0"/>
              <a:t>16</a:t>
            </a:r>
            <a:r>
              <a:rPr lang="en-US" sz="1800" baseline="30000" dirty="0" smtClean="0"/>
              <a:t>th</a:t>
            </a:r>
            <a:r>
              <a:rPr lang="en-US" sz="1800" dirty="0" smtClean="0"/>
              <a:t>)</a:t>
            </a:r>
          </a:p>
          <a:p>
            <a:pPr lvl="1">
              <a:buFont typeface="Wingdings" panose="05000000000000000000" pitchFamily="2" charset="2"/>
              <a:buChar char="§"/>
            </a:pPr>
            <a:r>
              <a:rPr lang="en-US" sz="1600" dirty="0" smtClean="0"/>
              <a:t>Late </a:t>
            </a:r>
            <a:r>
              <a:rPr lang="en-US" sz="1600" dirty="0"/>
              <a:t>pmts. $20 after 5 days late</a:t>
            </a:r>
            <a:r>
              <a:rPr lang="en-US" sz="1600" dirty="0" smtClean="0"/>
              <a:t>.</a:t>
            </a:r>
          </a:p>
          <a:p>
            <a:pPr>
              <a:buFont typeface="Wingdings" panose="05000000000000000000" pitchFamily="2" charset="2"/>
              <a:buChar char="§"/>
            </a:pPr>
            <a:r>
              <a:rPr lang="en-US" sz="1800" dirty="0"/>
              <a:t>That night on the way home you remember you really need to go shopping this month so you spend $200, which will last the entire month of February.</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376485619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Content Placeholder 3"/>
          <p:cNvGraphicFramePr>
            <a:graphicFrameLocks noGrp="1"/>
          </p:cNvGraphicFramePr>
          <p:nvPr>
            <p:ph sz="quarter" idx="1"/>
            <p:extLst>
              <p:ext uri="{D42A27DB-BD31-4B8C-83A1-F6EECF244321}">
                <p14:modId xmlns="" xmlns:p14="http://schemas.microsoft.com/office/powerpoint/2010/main" val="497765063"/>
              </p:ext>
            </p:extLst>
          </p:nvPr>
        </p:nvGraphicFramePr>
        <p:xfrm>
          <a:off x="2530580" y="1032451"/>
          <a:ext cx="8033145" cy="5486400"/>
        </p:xfrm>
        <a:graphic>
          <a:graphicData uri="http://schemas.openxmlformats.org/drawingml/2006/table">
            <a:tbl>
              <a:tblPr firstRow="1" bandRow="1">
                <a:tableStyleId>{5C22544A-7EE6-4342-B048-85BDC9FD1C3A}</a:tableStyleId>
              </a:tblPr>
              <a:tblGrid>
                <a:gridCol w="1606629">
                  <a:extLst>
                    <a:ext uri="{9D8B030D-6E8A-4147-A177-3AD203B41FA5}">
                      <a16:colId xmlns="" xmlns:a16="http://schemas.microsoft.com/office/drawing/2014/main" val="20000"/>
                    </a:ext>
                  </a:extLst>
                </a:gridCol>
                <a:gridCol w="1606629">
                  <a:extLst>
                    <a:ext uri="{9D8B030D-6E8A-4147-A177-3AD203B41FA5}">
                      <a16:colId xmlns="" xmlns:a16="http://schemas.microsoft.com/office/drawing/2014/main" val="20001"/>
                    </a:ext>
                  </a:extLst>
                </a:gridCol>
                <a:gridCol w="1606629">
                  <a:extLst>
                    <a:ext uri="{9D8B030D-6E8A-4147-A177-3AD203B41FA5}">
                      <a16:colId xmlns="" xmlns:a16="http://schemas.microsoft.com/office/drawing/2014/main" val="20002"/>
                    </a:ext>
                  </a:extLst>
                </a:gridCol>
                <a:gridCol w="1606629">
                  <a:extLst>
                    <a:ext uri="{9D8B030D-6E8A-4147-A177-3AD203B41FA5}">
                      <a16:colId xmlns="" xmlns:a16="http://schemas.microsoft.com/office/drawing/2014/main" val="20003"/>
                    </a:ext>
                  </a:extLst>
                </a:gridCol>
                <a:gridCol w="1606629">
                  <a:extLst>
                    <a:ext uri="{9D8B030D-6E8A-4147-A177-3AD203B41FA5}">
                      <a16:colId xmlns="" xmlns:a16="http://schemas.microsoft.com/office/drawing/2014/main" val="20004"/>
                    </a:ext>
                  </a:extLst>
                </a:gridCol>
              </a:tblGrid>
              <a:tr h="329652">
                <a:tc>
                  <a:txBody>
                    <a:bodyPr/>
                    <a:lstStyle/>
                    <a:p>
                      <a:r>
                        <a:rPr lang="en-US" dirty="0" smtClean="0"/>
                        <a:t>Cash Inflow</a:t>
                      </a:r>
                    </a:p>
                  </a:txBody>
                  <a:tcPr/>
                </a:tc>
                <a:tc>
                  <a:txBody>
                    <a:bodyPr/>
                    <a:lstStyle/>
                    <a:p>
                      <a:r>
                        <a:rPr lang="en-US" dirty="0" smtClean="0"/>
                        <a:t>Morn. 2/1</a:t>
                      </a:r>
                      <a:endParaRPr lang="en-US" dirty="0"/>
                    </a:p>
                  </a:txBody>
                  <a:tcPr/>
                </a:tc>
                <a:tc>
                  <a:txBody>
                    <a:bodyPr/>
                    <a:lstStyle/>
                    <a:p>
                      <a:r>
                        <a:rPr lang="en-US" dirty="0" smtClean="0"/>
                        <a:t>Even. 2/1</a:t>
                      </a:r>
                      <a:endParaRPr lang="en-US" dirty="0"/>
                    </a:p>
                  </a:txBody>
                  <a:tcPr/>
                </a:tc>
                <a:tc>
                  <a:txBody>
                    <a:bodyPr/>
                    <a:lstStyle/>
                    <a:p>
                      <a:r>
                        <a:rPr lang="en-US" dirty="0" smtClean="0"/>
                        <a:t>2/16</a:t>
                      </a:r>
                      <a:endParaRPr lang="en-US" dirty="0"/>
                    </a:p>
                  </a:txBody>
                  <a:tcPr/>
                </a:tc>
                <a:tc>
                  <a:txBody>
                    <a:bodyPr/>
                    <a:lstStyle/>
                    <a:p>
                      <a:r>
                        <a:rPr lang="en-US" dirty="0" smtClean="0"/>
                        <a:t>2/28</a:t>
                      </a:r>
                      <a:endParaRPr lang="en-US" dirty="0"/>
                    </a:p>
                  </a:txBody>
                  <a:tcPr/>
                </a:tc>
                <a:extLst>
                  <a:ext uri="{0D108BD9-81ED-4DB2-BD59-A6C34878D82A}">
                    <a16:rowId xmlns="" xmlns:a16="http://schemas.microsoft.com/office/drawing/2014/main" val="10000"/>
                  </a:ext>
                </a:extLst>
              </a:tr>
              <a:tr h="329652">
                <a:tc>
                  <a:txBody>
                    <a:bodyPr/>
                    <a:lstStyle/>
                    <a:p>
                      <a:r>
                        <a:rPr lang="en-US" dirty="0" smtClean="0"/>
                        <a:t> Work</a:t>
                      </a:r>
                    </a:p>
                  </a:txBody>
                  <a:tcPr/>
                </a:tc>
                <a:tc>
                  <a:txBody>
                    <a:bodyPr/>
                    <a:lstStyle/>
                    <a:p>
                      <a:r>
                        <a:rPr lang="en-US" dirty="0" smtClean="0"/>
                        <a:t>2000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1"/>
                  </a:ext>
                </a:extLst>
              </a:tr>
              <a:tr h="329652">
                <a:tc>
                  <a:txBody>
                    <a:bodyPr/>
                    <a:lstStyle/>
                    <a:p>
                      <a:r>
                        <a:rPr lang="en-US" dirty="0" smtClean="0"/>
                        <a:t>Total Inflow</a:t>
                      </a:r>
                      <a:endParaRPr lang="en-US" dirty="0"/>
                    </a:p>
                  </a:txBody>
                  <a:tcPr/>
                </a:tc>
                <a:tc>
                  <a:txBody>
                    <a:bodyPr/>
                    <a:lstStyle/>
                    <a:p>
                      <a:r>
                        <a:rPr lang="en-US" dirty="0" smtClean="0"/>
                        <a:t>2000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02"/>
                  </a:ext>
                </a:extLst>
              </a:tr>
              <a:tr h="329652">
                <a:tc>
                  <a:txBody>
                    <a:bodyPr/>
                    <a:lstStyle/>
                    <a:p>
                      <a:r>
                        <a:rPr lang="en-US" dirty="0" smtClean="0"/>
                        <a:t>Cash</a:t>
                      </a:r>
                      <a:r>
                        <a:rPr lang="en-US" baseline="0" dirty="0" smtClean="0"/>
                        <a:t> Outflow</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3"/>
                  </a:ext>
                </a:extLst>
              </a:tr>
              <a:tr h="329652">
                <a:tc>
                  <a:txBody>
                    <a:bodyPr/>
                    <a:lstStyle/>
                    <a:p>
                      <a:r>
                        <a:rPr lang="en-US" dirty="0" smtClean="0"/>
                        <a:t> Taxes</a:t>
                      </a:r>
                      <a:endParaRPr lang="en-US" dirty="0"/>
                    </a:p>
                  </a:txBody>
                  <a:tcPr/>
                </a:tc>
                <a:tc>
                  <a:txBody>
                    <a:bodyPr/>
                    <a:lstStyle/>
                    <a:p>
                      <a:r>
                        <a:rPr lang="en-US" dirty="0" smtClean="0"/>
                        <a:t>600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4"/>
                  </a:ext>
                </a:extLst>
              </a:tr>
              <a:tr h="329652">
                <a:tc>
                  <a:txBody>
                    <a:bodyPr/>
                    <a:lstStyle/>
                    <a:p>
                      <a:r>
                        <a:rPr lang="en-US" dirty="0" smtClean="0"/>
                        <a:t> Rent</a:t>
                      </a:r>
                      <a:endParaRPr lang="en-US" dirty="0"/>
                    </a:p>
                  </a:txBody>
                  <a:tcPr/>
                </a:tc>
                <a:tc>
                  <a:txBody>
                    <a:bodyPr/>
                    <a:lstStyle/>
                    <a:p>
                      <a:endParaRPr lang="en-US" dirty="0"/>
                    </a:p>
                  </a:txBody>
                  <a:tcPr/>
                </a:tc>
                <a:tc>
                  <a:txBody>
                    <a:bodyPr/>
                    <a:lstStyle/>
                    <a:p>
                      <a:r>
                        <a:rPr lang="en-US" dirty="0" smtClean="0"/>
                        <a:t>800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5"/>
                  </a:ext>
                </a:extLst>
              </a:tr>
              <a:tr h="329652">
                <a:tc>
                  <a:txBody>
                    <a:bodyPr/>
                    <a:lstStyle/>
                    <a:p>
                      <a:r>
                        <a:rPr lang="en-US" dirty="0" smtClean="0"/>
                        <a:t> Utilities</a:t>
                      </a:r>
                      <a:endParaRPr lang="en-US" dirty="0"/>
                    </a:p>
                  </a:txBody>
                  <a:tcPr/>
                </a:tc>
                <a:tc>
                  <a:txBody>
                    <a:bodyPr/>
                    <a:lstStyle/>
                    <a:p>
                      <a:endParaRPr lang="en-US" dirty="0"/>
                    </a:p>
                  </a:txBody>
                  <a:tcPr/>
                </a:tc>
                <a:tc>
                  <a:txBody>
                    <a:bodyPr/>
                    <a:lstStyle/>
                    <a:p>
                      <a:r>
                        <a:rPr lang="en-US" dirty="0" smtClean="0"/>
                        <a:t>50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6"/>
                  </a:ext>
                </a:extLst>
              </a:tr>
              <a:tr h="329652">
                <a:tc>
                  <a:txBody>
                    <a:bodyPr/>
                    <a:lstStyle/>
                    <a:p>
                      <a:r>
                        <a:rPr lang="en-US" dirty="0" smtClean="0"/>
                        <a:t> Car Lease</a:t>
                      </a:r>
                      <a:endParaRPr lang="en-US" dirty="0"/>
                    </a:p>
                  </a:txBody>
                  <a:tcPr/>
                </a:tc>
                <a:tc>
                  <a:txBody>
                    <a:bodyPr/>
                    <a:lstStyle/>
                    <a:p>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7"/>
                  </a:ext>
                </a:extLst>
              </a:tr>
              <a:tr h="329652">
                <a:tc>
                  <a:txBody>
                    <a:bodyPr/>
                    <a:lstStyle/>
                    <a:p>
                      <a:r>
                        <a:rPr lang="en-US" dirty="0" smtClean="0"/>
                        <a:t> Auto Ins.</a:t>
                      </a:r>
                      <a:endParaRPr lang="en-US" dirty="0"/>
                    </a:p>
                  </a:txBody>
                  <a:tcPr/>
                </a:tc>
                <a:tc>
                  <a:txBody>
                    <a:bodyPr/>
                    <a:lstStyle/>
                    <a:p>
                      <a:endParaRPr lang="en-US" dirty="0"/>
                    </a:p>
                  </a:txBody>
                  <a:tcPr/>
                </a:tc>
                <a:tc>
                  <a:txBody>
                    <a:bodyPr/>
                    <a:lstStyle/>
                    <a:p>
                      <a:r>
                        <a:rPr lang="en-US" dirty="0" smtClean="0"/>
                        <a:t>45</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8"/>
                  </a:ext>
                </a:extLst>
              </a:tr>
              <a:tr h="329652">
                <a:tc>
                  <a:txBody>
                    <a:bodyPr/>
                    <a:lstStyle/>
                    <a:p>
                      <a:r>
                        <a:rPr lang="en-US" dirty="0" smtClean="0"/>
                        <a:t> Auto Fuel</a:t>
                      </a:r>
                      <a:endParaRPr lang="en-US" dirty="0"/>
                    </a:p>
                  </a:txBody>
                  <a:tcPr/>
                </a:tc>
                <a:tc>
                  <a:txBody>
                    <a:bodyPr/>
                    <a:lstStyle/>
                    <a:p>
                      <a:endParaRPr lang="en-US" dirty="0"/>
                    </a:p>
                  </a:txBody>
                  <a:tcPr/>
                </a:tc>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endParaRPr lang="en-US" dirty="0"/>
                    </a:p>
                  </a:txBody>
                  <a:tcPr/>
                </a:tc>
                <a:extLst>
                  <a:ext uri="{0D108BD9-81ED-4DB2-BD59-A6C34878D82A}">
                    <a16:rowId xmlns="" xmlns:a16="http://schemas.microsoft.com/office/drawing/2014/main" val="10009"/>
                  </a:ext>
                </a:extLst>
              </a:tr>
              <a:tr h="329652">
                <a:tc>
                  <a:txBody>
                    <a:bodyPr/>
                    <a:lstStyle/>
                    <a:p>
                      <a:r>
                        <a:rPr lang="en-US" baseline="0" dirty="0" smtClean="0"/>
                        <a:t> Food</a:t>
                      </a:r>
                      <a:endParaRPr lang="en-US" dirty="0"/>
                    </a:p>
                  </a:txBody>
                  <a:tcPr/>
                </a:tc>
                <a:tc>
                  <a:txBody>
                    <a:bodyPr/>
                    <a:lstStyle/>
                    <a:p>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10"/>
                  </a:ext>
                </a:extLst>
              </a:tr>
              <a:tr h="329652">
                <a:tc>
                  <a:txBody>
                    <a:bodyPr/>
                    <a:lstStyle/>
                    <a:p>
                      <a:r>
                        <a:rPr lang="en-US" dirty="0" smtClean="0"/>
                        <a:t>Total Outflow</a:t>
                      </a:r>
                      <a:endParaRPr lang="en-US" dirty="0"/>
                    </a:p>
                  </a:txBody>
                  <a:tcPr/>
                </a:tc>
                <a:tc>
                  <a:txBody>
                    <a:bodyPr/>
                    <a:lstStyle/>
                    <a:p>
                      <a:r>
                        <a:rPr lang="en-US" dirty="0" smtClean="0"/>
                        <a:t>600</a:t>
                      </a:r>
                      <a:endParaRPr lang="en-US" dirty="0"/>
                    </a:p>
                  </a:txBody>
                  <a:tcPr/>
                </a:tc>
                <a:tc>
                  <a:txBody>
                    <a:bodyPr/>
                    <a:lstStyle/>
                    <a:p>
                      <a:r>
                        <a:rPr lang="en-US" dirty="0" smtClean="0"/>
                        <a:t>1345</a:t>
                      </a:r>
                      <a:endParaRPr lang="en-US" dirty="0"/>
                    </a:p>
                  </a:txBody>
                  <a:tcPr/>
                </a:tc>
                <a:tc>
                  <a:txBody>
                    <a:bodyPr/>
                    <a:lstStyle/>
                    <a:p>
                      <a:r>
                        <a:rPr lang="en-US" dirty="0" smtClean="0"/>
                        <a:t>50</a:t>
                      </a:r>
                      <a:endParaRPr lang="en-US" dirty="0"/>
                    </a:p>
                  </a:txBody>
                  <a:tcPr/>
                </a:tc>
                <a:tc>
                  <a:txBody>
                    <a:bodyPr/>
                    <a:lstStyle/>
                    <a:p>
                      <a:r>
                        <a:rPr lang="en-US" dirty="0" smtClean="0"/>
                        <a:t>0</a:t>
                      </a:r>
                      <a:endParaRPr lang="en-US" dirty="0"/>
                    </a:p>
                  </a:txBody>
                  <a:tcPr/>
                </a:tc>
                <a:extLst>
                  <a:ext uri="{0D108BD9-81ED-4DB2-BD59-A6C34878D82A}">
                    <a16:rowId xmlns="" xmlns:a16="http://schemas.microsoft.com/office/drawing/2014/main" val="10011"/>
                  </a:ext>
                </a:extLst>
              </a:tr>
              <a:tr h="329652">
                <a:tc>
                  <a:txBody>
                    <a:bodyPr/>
                    <a:lstStyle/>
                    <a:p>
                      <a:r>
                        <a:rPr lang="en-US" dirty="0" smtClean="0"/>
                        <a:t>Cash</a:t>
                      </a:r>
                      <a:r>
                        <a:rPr lang="en-US" baseline="0" dirty="0" smtClean="0"/>
                        <a:t> Pos.</a:t>
                      </a:r>
                      <a:endParaRPr lang="en-US" dirty="0"/>
                    </a:p>
                  </a:txBody>
                  <a:tcPr/>
                </a:tc>
                <a:tc>
                  <a:txBody>
                    <a:bodyPr/>
                    <a:lstStyle/>
                    <a:p>
                      <a:r>
                        <a:rPr lang="en-US" dirty="0" smtClean="0"/>
                        <a:t>1400</a:t>
                      </a:r>
                      <a:endParaRPr lang="en-US" dirty="0"/>
                    </a:p>
                  </a:txBody>
                  <a:tcPr/>
                </a:tc>
                <a:tc>
                  <a:txBody>
                    <a:bodyPr/>
                    <a:lstStyle/>
                    <a:p>
                      <a:r>
                        <a:rPr lang="en-US" dirty="0" smtClean="0"/>
                        <a:t>55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extLst>
                  <a:ext uri="{0D108BD9-81ED-4DB2-BD59-A6C34878D82A}">
                    <a16:rowId xmlns="" xmlns:a16="http://schemas.microsoft.com/office/drawing/2014/main" val="10012"/>
                  </a:ext>
                </a:extLst>
              </a:tr>
              <a:tr h="35040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13"/>
                  </a:ext>
                </a:extLst>
              </a:tr>
              <a:tr h="329652">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14"/>
                  </a:ext>
                </a:extLst>
              </a:tr>
            </a:tbl>
          </a:graphicData>
        </a:graphic>
      </p:graphicFrame>
    </p:spTree>
    <p:extLst>
      <p:ext uri="{BB962C8B-B14F-4D97-AF65-F5344CB8AC3E}">
        <p14:creationId xmlns="" xmlns:p14="http://schemas.microsoft.com/office/powerpoint/2010/main" val="350241021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a:xfrm>
            <a:off x="609600" y="1740310"/>
            <a:ext cx="10972800" cy="3974690"/>
          </a:xfrm>
        </p:spPr>
        <p:txBody>
          <a:bodyPr/>
          <a:lstStyle/>
          <a:p>
            <a:pPr marL="0" indent="0" algn="ctr">
              <a:buNone/>
            </a:pPr>
            <a:endParaRPr lang="en-US" sz="4800" dirty="0"/>
          </a:p>
          <a:p>
            <a:pPr marL="0" indent="0" algn="ctr">
              <a:buNone/>
            </a:pPr>
            <a:r>
              <a:rPr lang="en-US" sz="4800" dirty="0" smtClean="0"/>
              <a:t>Cash and Accrual </a:t>
            </a:r>
          </a:p>
          <a:p>
            <a:pPr marL="0" indent="0" algn="ctr">
              <a:buNone/>
            </a:pPr>
            <a:r>
              <a:rPr lang="en-US" sz="4800" dirty="0" smtClean="0"/>
              <a:t>Based Accounting</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September 28, 2018</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22</a:t>
            </a:fld>
            <a:endParaRPr lang="en-US" altLang="en-US" dirty="0"/>
          </a:p>
        </p:txBody>
      </p:sp>
    </p:spTree>
    <p:extLst>
      <p:ext uri="{BB962C8B-B14F-4D97-AF65-F5344CB8AC3E}">
        <p14:creationId xmlns="" xmlns:p14="http://schemas.microsoft.com/office/powerpoint/2010/main" val="1764535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and Accrual Based Accounting </a:t>
            </a:r>
            <a:endParaRPr lang="en-US" sz="1800" dirty="0" smtClean="0"/>
          </a:p>
          <a:p>
            <a:pPr>
              <a:buFont typeface="Wingdings" panose="05000000000000000000" pitchFamily="2" charset="2"/>
              <a:buChar char="§"/>
            </a:pPr>
            <a:r>
              <a:rPr lang="en-US" altLang="en-US" dirty="0">
                <a:ea typeface="ＭＳ Ｐゴシック" panose="020B0600070205080204" pitchFamily="34" charset="-128"/>
              </a:rPr>
              <a:t>Set of rules determining when and how income and expenses are reported</a:t>
            </a:r>
          </a:p>
          <a:p>
            <a:pPr>
              <a:buFont typeface="Wingdings" panose="05000000000000000000" pitchFamily="2" charset="2"/>
              <a:buChar char="§"/>
            </a:pPr>
            <a:r>
              <a:rPr lang="en-US" altLang="en-US" dirty="0">
                <a:ea typeface="ＭＳ Ｐゴシック" panose="020B0600070205080204" pitchFamily="34" charset="-128"/>
              </a:rPr>
              <a:t>Selected at your first tax </a:t>
            </a:r>
            <a:r>
              <a:rPr lang="en-US" altLang="en-US" dirty="0" smtClean="0">
                <a:ea typeface="ＭＳ Ｐゴシック" panose="020B0600070205080204" pitchFamily="34" charset="-128"/>
              </a:rPr>
              <a:t>return</a:t>
            </a: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49445315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p>
          <a:p>
            <a:pPr>
              <a:buFont typeface="Wingdings" panose="05000000000000000000" pitchFamily="2" charset="2"/>
              <a:buChar char="§"/>
            </a:pPr>
            <a:r>
              <a:rPr lang="en-US" sz="2000" dirty="0"/>
              <a:t>Recognize </a:t>
            </a:r>
            <a:r>
              <a:rPr lang="en-US" sz="2000" dirty="0" smtClean="0"/>
              <a:t>income and expenses </a:t>
            </a:r>
            <a:r>
              <a:rPr lang="en-US" sz="2000" dirty="0"/>
              <a:t>when you </a:t>
            </a:r>
            <a:r>
              <a:rPr lang="en-US" sz="2000" dirty="0" smtClean="0"/>
              <a:t>receive or pay them</a:t>
            </a:r>
          </a:p>
          <a:p>
            <a:pPr>
              <a:buFont typeface="Wingdings" panose="05000000000000000000" pitchFamily="2" charset="2"/>
              <a:buChar char="§"/>
            </a:pPr>
            <a:r>
              <a:rPr lang="en-US" sz="2000" dirty="0" smtClean="0"/>
              <a:t>Follows </a:t>
            </a:r>
            <a:r>
              <a:rPr lang="en-US" sz="2000" dirty="0"/>
              <a:t>your bank balance</a:t>
            </a:r>
          </a:p>
          <a:p>
            <a:pPr marL="0" indent="0">
              <a:buNone/>
            </a:pPr>
            <a:endParaRPr lang="en-US" sz="2000" b="1" dirty="0"/>
          </a:p>
          <a:p>
            <a:pPr marL="0" indent="0">
              <a:buNone/>
            </a:pPr>
            <a:r>
              <a:rPr lang="en-US" sz="2000" b="1" dirty="0" smtClean="0"/>
              <a:t> </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11947371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Accrual Based Accounting</a:t>
            </a:r>
            <a:endParaRPr lang="en-US" sz="1800" dirty="0"/>
          </a:p>
          <a:p>
            <a:pPr>
              <a:buFont typeface="Wingdings" panose="05000000000000000000" pitchFamily="2" charset="2"/>
              <a:buChar char="§"/>
            </a:pPr>
            <a:r>
              <a:rPr lang="en-US" sz="1800" dirty="0"/>
              <a:t>Accrual accounting recognizes income in the year earned (rather than realized) and associates expenses with that income</a:t>
            </a:r>
          </a:p>
          <a:p>
            <a:pPr>
              <a:buFont typeface="Wingdings" panose="05000000000000000000" pitchFamily="2" charset="2"/>
              <a:buChar char="§"/>
            </a:pPr>
            <a:r>
              <a:rPr lang="en-US" sz="1800" dirty="0"/>
              <a:t>Inventories and </a:t>
            </a:r>
            <a:r>
              <a:rPr lang="en-US" sz="1800" dirty="0" smtClean="0"/>
              <a:t>receivables, payables </a:t>
            </a:r>
            <a:r>
              <a:rPr lang="en-US" sz="1800" dirty="0"/>
              <a:t>are the major differences from cash accounting</a:t>
            </a:r>
          </a:p>
          <a:p>
            <a:pPr marL="0" indent="0">
              <a:buNone/>
            </a:pPr>
            <a:r>
              <a:rPr lang="en-US" sz="1800" b="1" dirty="0" smtClean="0"/>
              <a:t>Example</a:t>
            </a:r>
            <a:endParaRPr lang="en-US" sz="1800" b="1" dirty="0"/>
          </a:p>
          <a:p>
            <a:pPr>
              <a:buFont typeface="Wingdings" panose="05000000000000000000" pitchFamily="2" charset="2"/>
              <a:buChar char="§"/>
            </a:pPr>
            <a:r>
              <a:rPr lang="en-US" sz="1800" dirty="0"/>
              <a:t>Contract and pay in 2007 irrigation supplier for $20,000 system</a:t>
            </a:r>
          </a:p>
          <a:p>
            <a:pPr>
              <a:buFont typeface="Wingdings" panose="05000000000000000000" pitchFamily="2" charset="2"/>
              <a:buChar char="§"/>
            </a:pPr>
            <a:r>
              <a:rPr lang="en-US" sz="1800" dirty="0"/>
              <a:t>System installed in 2008</a:t>
            </a:r>
          </a:p>
          <a:p>
            <a:pPr>
              <a:buFont typeface="Wingdings" panose="05000000000000000000" pitchFamily="2" charset="2"/>
              <a:buChar char="§"/>
            </a:pPr>
            <a:r>
              <a:rPr lang="en-US" sz="1800" dirty="0"/>
              <a:t>$20,000 expense only deductible in 2008</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135275636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endParaRPr lang="en-US" sz="1800" dirty="0" smtClean="0"/>
          </a:p>
          <a:p>
            <a:pPr>
              <a:buFont typeface="Wingdings" panose="05000000000000000000" pitchFamily="2" charset="2"/>
              <a:buChar char="§"/>
            </a:pPr>
            <a:r>
              <a:rPr lang="en-US" sz="2200" dirty="0"/>
              <a:t>Most farms and horticultural businesses use cash accounting</a:t>
            </a:r>
          </a:p>
          <a:p>
            <a:pPr>
              <a:buFont typeface="Wingdings" panose="05000000000000000000" pitchFamily="2" charset="2"/>
              <a:buChar char="§"/>
            </a:pPr>
            <a:r>
              <a:rPr lang="en-US" sz="2200" dirty="0"/>
              <a:t>Some must use accrual method</a:t>
            </a:r>
          </a:p>
          <a:p>
            <a:pPr lvl="1">
              <a:buFont typeface="Wingdings" panose="05000000000000000000" pitchFamily="2" charset="2"/>
              <a:buChar char="§"/>
            </a:pPr>
            <a:r>
              <a:rPr lang="en-US" sz="1800" dirty="0"/>
              <a:t>C Corporations (S Corps excepted)</a:t>
            </a:r>
          </a:p>
          <a:p>
            <a:pPr lvl="1">
              <a:buFont typeface="Wingdings" panose="05000000000000000000" pitchFamily="2" charset="2"/>
              <a:buChar char="§"/>
            </a:pPr>
            <a:r>
              <a:rPr lang="en-US" sz="1800" dirty="0"/>
              <a:t>Partnership with Corporation as partner</a:t>
            </a:r>
          </a:p>
          <a:p>
            <a:pPr lvl="1">
              <a:buFont typeface="Wingdings" panose="05000000000000000000" pitchFamily="2" charset="2"/>
              <a:buChar char="§"/>
            </a:pPr>
            <a:r>
              <a:rPr lang="en-US" sz="1800" dirty="0"/>
              <a:t>Businesses where inventories are required (excepting qualified taxpayers)</a:t>
            </a:r>
          </a:p>
          <a:p>
            <a:pPr>
              <a:buFont typeface="Wingdings" panose="05000000000000000000" pitchFamily="2" charset="2"/>
              <a:buChar char="§"/>
            </a:pPr>
            <a:r>
              <a:rPr lang="en-US" sz="2200" dirty="0"/>
              <a:t>Crop Method </a:t>
            </a:r>
          </a:p>
          <a:p>
            <a:pPr lvl="1">
              <a:buFont typeface="Wingdings" panose="05000000000000000000" pitchFamily="2" charset="2"/>
              <a:buChar char="§"/>
            </a:pPr>
            <a:r>
              <a:rPr lang="en-US" sz="1800" dirty="0" smtClean="0"/>
              <a:t>Hybrid </a:t>
            </a:r>
            <a:r>
              <a:rPr lang="en-US" sz="1800" dirty="0"/>
              <a:t>of Cash and Accrual Methods</a:t>
            </a:r>
          </a:p>
          <a:p>
            <a:pPr lvl="1">
              <a:buFont typeface="Wingdings" panose="05000000000000000000" pitchFamily="2" charset="2"/>
              <a:buChar char="§"/>
            </a:pPr>
            <a:r>
              <a:rPr lang="en-US" sz="1800" dirty="0"/>
              <a:t>Deduct entire cost of crop production in year you realize income from crop</a:t>
            </a:r>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410417151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endParaRPr lang="en-US" sz="1800" dirty="0" smtClean="0"/>
          </a:p>
          <a:p>
            <a:pPr>
              <a:buFont typeface="Wingdings" panose="05000000000000000000" pitchFamily="2" charset="2"/>
              <a:buChar char="§"/>
            </a:pPr>
            <a:r>
              <a:rPr lang="en-US" sz="2200" dirty="0"/>
              <a:t>Most farms and horticultural businesses use cash accounting</a:t>
            </a:r>
          </a:p>
          <a:p>
            <a:pPr>
              <a:buFont typeface="Wingdings" panose="05000000000000000000" pitchFamily="2" charset="2"/>
              <a:buChar char="§"/>
            </a:pPr>
            <a:r>
              <a:rPr lang="en-US" sz="2200" dirty="0"/>
              <a:t>Some must use accrual method</a:t>
            </a:r>
          </a:p>
          <a:p>
            <a:pPr lvl="1">
              <a:buFont typeface="Wingdings" panose="05000000000000000000" pitchFamily="2" charset="2"/>
              <a:buChar char="§"/>
            </a:pPr>
            <a:r>
              <a:rPr lang="en-US" sz="1800" dirty="0"/>
              <a:t>C Corporations (S Corps excepted)</a:t>
            </a:r>
          </a:p>
          <a:p>
            <a:pPr lvl="1">
              <a:buFont typeface="Wingdings" panose="05000000000000000000" pitchFamily="2" charset="2"/>
              <a:buChar char="§"/>
            </a:pPr>
            <a:r>
              <a:rPr lang="en-US" sz="1800" dirty="0"/>
              <a:t>Partnership with Corporation as partner</a:t>
            </a:r>
          </a:p>
          <a:p>
            <a:pPr lvl="1">
              <a:buFont typeface="Wingdings" panose="05000000000000000000" pitchFamily="2" charset="2"/>
              <a:buChar char="§"/>
            </a:pPr>
            <a:r>
              <a:rPr lang="en-US" sz="1800" dirty="0"/>
              <a:t>Businesses where inventories are required (excepting qualified taxpayers)</a:t>
            </a:r>
          </a:p>
          <a:p>
            <a:pPr>
              <a:buFont typeface="Wingdings" panose="05000000000000000000" pitchFamily="2" charset="2"/>
              <a:buChar char="§"/>
            </a:pPr>
            <a:r>
              <a:rPr lang="en-US" sz="2200" dirty="0"/>
              <a:t>Crop Method </a:t>
            </a:r>
          </a:p>
          <a:p>
            <a:pPr lvl="1">
              <a:buFont typeface="Wingdings" panose="05000000000000000000" pitchFamily="2" charset="2"/>
              <a:buChar char="§"/>
            </a:pPr>
            <a:r>
              <a:rPr lang="en-US" sz="1800" dirty="0" smtClean="0"/>
              <a:t>Hybrid </a:t>
            </a:r>
            <a:r>
              <a:rPr lang="en-US" sz="1800" dirty="0"/>
              <a:t>of Cash and Accrual Methods</a:t>
            </a:r>
          </a:p>
          <a:p>
            <a:pPr lvl="1">
              <a:buFont typeface="Wingdings" panose="05000000000000000000" pitchFamily="2" charset="2"/>
              <a:buChar char="§"/>
            </a:pPr>
            <a:r>
              <a:rPr lang="en-US" sz="1800" dirty="0"/>
              <a:t>Deduct entire cost of crop production in year you realize income from crop</a:t>
            </a:r>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633922512"/>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200" b="1" dirty="0" smtClean="0"/>
              <a:t>Cash Accounting</a:t>
            </a:r>
          </a:p>
          <a:p>
            <a:pPr>
              <a:buFont typeface="Wingdings" panose="05000000000000000000" pitchFamily="2" charset="2"/>
              <a:buChar char="§"/>
            </a:pPr>
            <a:r>
              <a:rPr lang="en-US" sz="2200" dirty="0" smtClean="0"/>
              <a:t>Simple</a:t>
            </a:r>
            <a:endParaRPr lang="en-US" sz="2200" dirty="0"/>
          </a:p>
          <a:p>
            <a:pPr>
              <a:buFont typeface="Wingdings" panose="05000000000000000000" pitchFamily="2" charset="2"/>
              <a:buChar char="§"/>
            </a:pPr>
            <a:r>
              <a:rPr lang="en-US" sz="2200" dirty="0"/>
              <a:t>Allows for some flexibility in timing of expenses and revenues</a:t>
            </a:r>
          </a:p>
          <a:p>
            <a:pPr marL="0" indent="0">
              <a:buNone/>
            </a:pPr>
            <a:r>
              <a:rPr lang="en-US" sz="2200" b="1" dirty="0" smtClean="0"/>
              <a:t>Accrual </a:t>
            </a:r>
            <a:r>
              <a:rPr lang="en-US" sz="2200" b="1" dirty="0"/>
              <a:t>Accounting</a:t>
            </a:r>
          </a:p>
          <a:p>
            <a:pPr>
              <a:buFont typeface="Wingdings" panose="05000000000000000000" pitchFamily="2" charset="2"/>
              <a:buChar char="§"/>
            </a:pPr>
            <a:r>
              <a:rPr lang="en-US" sz="2200" dirty="0"/>
              <a:t>More accurate measure of annual production and income</a:t>
            </a:r>
          </a:p>
          <a:p>
            <a:pPr>
              <a:buFont typeface="Wingdings" panose="05000000000000000000" pitchFamily="2" charset="2"/>
              <a:buChar char="§"/>
            </a:pPr>
            <a:r>
              <a:rPr lang="en-US" sz="2200" dirty="0"/>
              <a:t>Reduces income fluctuations</a:t>
            </a:r>
          </a:p>
          <a:p>
            <a:pPr>
              <a:buFont typeface="Wingdings" panose="05000000000000000000" pitchFamily="2" charset="2"/>
              <a:buChar char="§"/>
            </a:pPr>
            <a:endParaRPr lang="en-US" sz="22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 xmlns:p14="http://schemas.microsoft.com/office/powerpoint/2010/main" val="21395049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Financial Questions </a:t>
            </a:r>
            <a:endParaRPr lang="en-US" b="1" dirty="0"/>
          </a:p>
          <a:p>
            <a:pPr>
              <a:buFont typeface="Wingdings" panose="05000000000000000000" pitchFamily="2" charset="2"/>
              <a:buChar char="§"/>
            </a:pPr>
            <a:r>
              <a:rPr lang="en-US" sz="1600" dirty="0" smtClean="0"/>
              <a:t>How </a:t>
            </a:r>
            <a:r>
              <a:rPr lang="en-US" sz="1600" dirty="0"/>
              <a:t>are we doing? Are we making or losing money?</a:t>
            </a:r>
          </a:p>
          <a:p>
            <a:pPr>
              <a:buFont typeface="Wingdings" panose="05000000000000000000" pitchFamily="2" charset="2"/>
              <a:buChar char="§"/>
            </a:pPr>
            <a:r>
              <a:rPr lang="en-US" sz="1600" dirty="0" smtClean="0"/>
              <a:t>How </a:t>
            </a:r>
            <a:r>
              <a:rPr lang="en-US" sz="1600" dirty="0"/>
              <a:t>much cash do we have on hand?</a:t>
            </a:r>
          </a:p>
          <a:p>
            <a:pPr>
              <a:buFont typeface="Wingdings" panose="05000000000000000000" pitchFamily="2" charset="2"/>
              <a:buChar char="§"/>
            </a:pPr>
            <a:r>
              <a:rPr lang="en-US" sz="1600" dirty="0" smtClean="0"/>
              <a:t>Do </a:t>
            </a:r>
            <a:r>
              <a:rPr lang="en-US" sz="1600" dirty="0"/>
              <a:t>we have enough cash to meet our short-term obligations?</a:t>
            </a:r>
          </a:p>
          <a:p>
            <a:pPr>
              <a:buFont typeface="Wingdings" panose="05000000000000000000" pitchFamily="2" charset="2"/>
              <a:buChar char="§"/>
            </a:pPr>
            <a:r>
              <a:rPr lang="en-US" sz="1600" dirty="0" smtClean="0"/>
              <a:t>How </a:t>
            </a:r>
            <a:r>
              <a:rPr lang="en-US" sz="1600" dirty="0"/>
              <a:t>efficiently are we utilizing our assets?</a:t>
            </a:r>
          </a:p>
          <a:p>
            <a:pPr>
              <a:buFont typeface="Wingdings" panose="05000000000000000000" pitchFamily="2" charset="2"/>
              <a:buChar char="§"/>
            </a:pPr>
            <a:r>
              <a:rPr lang="en-US" sz="1600" dirty="0" smtClean="0"/>
              <a:t>How </a:t>
            </a:r>
            <a:r>
              <a:rPr lang="en-US" sz="1600" dirty="0"/>
              <a:t>do our growth and net profits compare to those of our industry peers? </a:t>
            </a:r>
          </a:p>
          <a:p>
            <a:pPr>
              <a:buFont typeface="Wingdings" panose="05000000000000000000" pitchFamily="2" charset="2"/>
              <a:buChar char="§"/>
            </a:pPr>
            <a:r>
              <a:rPr lang="en-US" sz="1600" dirty="0" smtClean="0"/>
              <a:t>Where </a:t>
            </a:r>
            <a:r>
              <a:rPr lang="en-US" sz="1600" dirty="0"/>
              <a:t>will the funds we need for capital improvements come from?</a:t>
            </a:r>
          </a:p>
          <a:p>
            <a:pPr>
              <a:buFont typeface="Wingdings" panose="05000000000000000000" pitchFamily="2" charset="2"/>
              <a:buChar char="§"/>
            </a:pPr>
            <a:r>
              <a:rPr lang="en-US" sz="1600" dirty="0" smtClean="0"/>
              <a:t>Are </a:t>
            </a:r>
            <a:r>
              <a:rPr lang="en-US" sz="1600" dirty="0"/>
              <a:t>there ways we can partner with other firms to share risk and reduce </a:t>
            </a:r>
            <a:r>
              <a:rPr lang="en-US" sz="1600" dirty="0" smtClean="0"/>
              <a:t>the amount </a:t>
            </a:r>
            <a:r>
              <a:rPr lang="en-US" sz="1600" dirty="0"/>
              <a:t>of cash we need?</a:t>
            </a:r>
          </a:p>
          <a:p>
            <a:pPr>
              <a:buFont typeface="Wingdings" panose="05000000000000000000" pitchFamily="2" charset="2"/>
              <a:buChar char="§"/>
            </a:pPr>
            <a:r>
              <a:rPr lang="en-US" sz="1600" dirty="0" smtClean="0"/>
              <a:t>Overall</a:t>
            </a:r>
            <a:r>
              <a:rPr lang="en-US" sz="1600" dirty="0"/>
              <a:t>, are we in good shape financially?</a:t>
            </a:r>
          </a:p>
          <a:p>
            <a:pPr marL="0" indent="0">
              <a:buNone/>
            </a:pPr>
            <a:endParaRPr lang="en-US"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dirty="0"/>
          </a:p>
        </p:txBody>
      </p:sp>
    </p:spTree>
    <p:extLst>
      <p:ext uri="{BB962C8B-B14F-4D97-AF65-F5344CB8AC3E}">
        <p14:creationId xmlns="" xmlns:p14="http://schemas.microsoft.com/office/powerpoint/2010/main" val="10337710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2081213"/>
            <a:ext cx="82169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1828800" y="1357075"/>
            <a:ext cx="3454792" cy="369332"/>
          </a:xfrm>
          <a:prstGeom prst="rect">
            <a:avLst/>
          </a:prstGeom>
        </p:spPr>
        <p:txBody>
          <a:bodyPr wrap="none">
            <a:spAutoFit/>
          </a:bodyPr>
          <a:lstStyle/>
          <a:p>
            <a:r>
              <a:rPr lang="en-US" b="1" dirty="0"/>
              <a:t>Financial Objectives of a Firm</a:t>
            </a:r>
          </a:p>
        </p:txBody>
      </p:sp>
    </p:spTree>
    <p:extLst>
      <p:ext uri="{BB962C8B-B14F-4D97-AF65-F5344CB8AC3E}">
        <p14:creationId xmlns="" xmlns:p14="http://schemas.microsoft.com/office/powerpoint/2010/main" val="32039063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Profitability</a:t>
            </a:r>
          </a:p>
          <a:p>
            <a:pPr>
              <a:buFont typeface="Wingdings" panose="05000000000000000000" pitchFamily="2" charset="2"/>
              <a:buChar char="§"/>
            </a:pPr>
            <a:r>
              <a:rPr lang="en-US" sz="2000" dirty="0"/>
              <a:t>Is the ability to earn a profit.</a:t>
            </a:r>
          </a:p>
          <a:p>
            <a:pPr>
              <a:buFont typeface="Wingdings" panose="05000000000000000000" pitchFamily="2" charset="2"/>
              <a:buChar char="§"/>
            </a:pPr>
            <a:r>
              <a:rPr lang="en-US" sz="2000" dirty="0"/>
              <a:t>Many start-ups are not profitable during their first one to three years while they are training employees and building their brands.</a:t>
            </a:r>
          </a:p>
          <a:p>
            <a:pPr>
              <a:buFont typeface="Wingdings" panose="05000000000000000000" pitchFamily="2" charset="2"/>
              <a:buChar char="§"/>
            </a:pPr>
            <a:r>
              <a:rPr lang="en-US" sz="2000" dirty="0"/>
              <a:t>However, a firm must become profitable to remain viable and provide a return to its owners.</a:t>
            </a:r>
            <a:endParaRPr lang="en-US" b="1"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Up Arrow 2"/>
          <p:cNvSpPr/>
          <p:nvPr/>
        </p:nvSpPr>
        <p:spPr bwMode="auto">
          <a:xfrm>
            <a:off x="63045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Tree>
    <p:extLst>
      <p:ext uri="{BB962C8B-B14F-4D97-AF65-F5344CB8AC3E}">
        <p14:creationId xmlns="" xmlns:p14="http://schemas.microsoft.com/office/powerpoint/2010/main" val="39516517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a:t>Is a company’s ability to meet its short-term financial obligations.</a:t>
            </a:r>
          </a:p>
          <a:p>
            <a:pPr>
              <a:buFont typeface="Wingdings" panose="05000000000000000000" pitchFamily="2" charset="2"/>
              <a:buChar char="§"/>
            </a:pPr>
            <a:r>
              <a:rPr lang="en-US" sz="2000" dirty="0"/>
              <a:t>Even if a firm is profitable, it is often a challenge to keep enough money in the bank to meet its routine obligations in a timely manner.</a:t>
            </a:r>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Tree>
    <p:extLst>
      <p:ext uri="{BB962C8B-B14F-4D97-AF65-F5344CB8AC3E}">
        <p14:creationId xmlns="" xmlns:p14="http://schemas.microsoft.com/office/powerpoint/2010/main" val="7959038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smtClean="0"/>
              <a:t>Cash is the most liquid asset</a:t>
            </a:r>
          </a:p>
          <a:p>
            <a:pPr>
              <a:buFont typeface="Wingdings" panose="05000000000000000000" pitchFamily="2" charset="2"/>
              <a:buChar char="§"/>
            </a:pPr>
            <a:r>
              <a:rPr lang="en-US" sz="2000" dirty="0" smtClean="0"/>
              <a:t>Example: You owe your car payment of $300 on July 1</a:t>
            </a:r>
            <a:r>
              <a:rPr lang="en-US" sz="2000" baseline="30000" dirty="0" smtClean="0"/>
              <a:t>st</a:t>
            </a:r>
            <a:r>
              <a:rPr lang="en-US" sz="2000" dirty="0" smtClean="0"/>
              <a:t> and have $120 in your bank account </a:t>
            </a:r>
          </a:p>
          <a:p>
            <a:pPr>
              <a:buFont typeface="Wingdings" panose="05000000000000000000" pitchFamily="2" charset="2"/>
              <a:buChar char="§"/>
            </a:pPr>
            <a:r>
              <a:rPr lang="en-US" sz="2000" dirty="0" smtClean="0"/>
              <a:t>You own a house worth $400,000</a:t>
            </a:r>
          </a:p>
          <a:p>
            <a:pPr>
              <a:buFont typeface="Wingdings" panose="05000000000000000000" pitchFamily="2" charset="2"/>
              <a:buChar char="§"/>
            </a:pPr>
            <a:r>
              <a:rPr lang="en-US" sz="2000" dirty="0" smtClean="0"/>
              <a:t>Real estate is not very liquid so even though you have something of value it does not help as readily to meet a short term cash obligation </a:t>
            </a:r>
            <a:endParaRPr lang="en-US" sz="2000" dirty="0"/>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Tree>
    <p:extLst>
      <p:ext uri="{BB962C8B-B14F-4D97-AF65-F5344CB8AC3E}">
        <p14:creationId xmlns="" xmlns:p14="http://schemas.microsoft.com/office/powerpoint/2010/main" val="3129001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Efficiency</a:t>
            </a:r>
          </a:p>
          <a:p>
            <a:pPr>
              <a:buFont typeface="Wingdings" panose="05000000000000000000" pitchFamily="2" charset="2"/>
              <a:buChar char="§"/>
            </a:pPr>
            <a:r>
              <a:rPr lang="en-US" sz="2000" dirty="0"/>
              <a:t>Is how productively a firm utilizes its assets relative to its revenue and its profits.</a:t>
            </a:r>
          </a:p>
          <a:p>
            <a:pPr>
              <a:buFont typeface="Wingdings" panose="05000000000000000000" pitchFamily="2" charset="2"/>
              <a:buChar char="§"/>
            </a:pPr>
            <a:r>
              <a:rPr lang="en-US" sz="2000" dirty="0"/>
              <a:t>Southwest Airlines, for example, uses its assets very productively.  Its turnaround time, or the time its airplanes sit on the ground while they are being unloaded and reloaded, is the lowest in the airline industry.</a:t>
            </a:r>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Up Arrow 2"/>
          <p:cNvSpPr/>
          <p:nvPr/>
        </p:nvSpPr>
        <p:spPr bwMode="auto">
          <a:xfrm>
            <a:off x="90477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Tree>
    <p:extLst>
      <p:ext uri="{BB962C8B-B14F-4D97-AF65-F5344CB8AC3E}">
        <p14:creationId xmlns="" xmlns:p14="http://schemas.microsoft.com/office/powerpoint/2010/main" val="31435468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Stability</a:t>
            </a:r>
          </a:p>
          <a:p>
            <a:pPr>
              <a:buFont typeface="Wingdings" panose="05000000000000000000" pitchFamily="2" charset="2"/>
              <a:buChar char="§"/>
            </a:pPr>
            <a:r>
              <a:rPr lang="en-US" sz="2000" dirty="0"/>
              <a:t>Is the strength and vigor of the firm’s overall financial posture.  </a:t>
            </a:r>
          </a:p>
          <a:p>
            <a:pPr>
              <a:buFont typeface="Wingdings" panose="05000000000000000000" pitchFamily="2" charset="2"/>
              <a:buChar char="§"/>
            </a:pPr>
            <a:r>
              <a:rPr lang="en-US" sz="2000" dirty="0"/>
              <a:t>For a firm to be stable, it must not only earn a profit and remain liquid but also keep its debt in check.</a:t>
            </a:r>
          </a:p>
        </p:txBody>
      </p:sp>
      <p:sp>
        <p:nvSpPr>
          <p:cNvPr id="4" name="Title 3"/>
          <p:cNvSpPr>
            <a:spLocks noGrp="1"/>
          </p:cNvSpPr>
          <p:nvPr>
            <p:ph type="title"/>
          </p:nvPr>
        </p:nvSpPr>
        <p:spPr/>
        <p:txBody>
          <a:bodyPr/>
          <a:lstStyle/>
          <a:p>
            <a:r>
              <a:rPr lang="en-US" dirty="0" smtClean="0"/>
              <a:t>AREC 213 Lecture 6</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September 28, 2018</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dirty="0"/>
          </a:p>
        </p:txBody>
      </p:sp>
      <p:pic>
        <p:nvPicPr>
          <p:cNvPr id="7" name="Picture 7"/>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Up Arrow 2"/>
          <p:cNvSpPr/>
          <p:nvPr/>
        </p:nvSpPr>
        <p:spPr bwMode="auto">
          <a:xfrm>
            <a:off x="10331115"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Tree>
    <p:extLst>
      <p:ext uri="{BB962C8B-B14F-4D97-AF65-F5344CB8AC3E}">
        <p14:creationId xmlns="" xmlns:p14="http://schemas.microsoft.com/office/powerpoint/2010/main" val="319746772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1329</TotalTime>
  <Words>1707</Words>
  <Application>Microsoft Office PowerPoint</Application>
  <PresentationFormat>Custom</PresentationFormat>
  <Paragraphs>390</Paragraphs>
  <Slides>29</Slides>
  <Notes>20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OSU_Template</vt:lpstr>
      <vt:lpstr>Slide 0</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Slide 11</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Slide 22</vt:lpstr>
      <vt:lpstr>AREC 213 Lecture 6</vt:lpstr>
      <vt:lpstr>AREC 213 Lecture 6</vt:lpstr>
      <vt:lpstr>AREC 213 Lecture 6</vt:lpstr>
      <vt:lpstr>AREC 213 Lecture 6</vt:lpstr>
      <vt:lpstr>AREC 213 Lecture 6</vt:lpstr>
      <vt:lpstr>AREC 213 Lecture 6</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202</cp:revision>
  <cp:lastPrinted>2015-06-15T21:41:48Z</cp:lastPrinted>
  <dcterms:created xsi:type="dcterms:W3CDTF">2015-04-25T20:13:14Z</dcterms:created>
  <dcterms:modified xsi:type="dcterms:W3CDTF">2018-09-28T19:52:10Z</dcterms:modified>
</cp:coreProperties>
</file>