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Average"/>
      <p:regular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Averag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466f3a4d4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466f3a4d4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466f3a4d4_0_1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466f3a4d4_0_1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466f3a4d4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466f3a4d4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466f3a4d4_0_1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466f3a4d4_0_1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a group by and then geocode to get lat lon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466f3a4d4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466f3a4d4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466f3a4d4_0_1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466f3a4d4_0_1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466f3a4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466f3a4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466f3a4d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466f3a4d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466f3a4d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466f3a4d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466f3a4d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466f3a4d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466f3a4d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466f3a4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started with brainstorming questions. We had more than this but some of them didn’t make the cut based on what data we were able to find and the time we were given for the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466f3a4d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466f3a4d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466f3a4d4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466f3a4d4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466f3a4d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466f3a4d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1466f3a4d4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1466f3a4d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c7a92336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c7a92336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c7a92336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c7a92336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the average total </a:t>
            </a:r>
            <a:r>
              <a:rPr lang="en"/>
              <a:t>contributions</a:t>
            </a:r>
            <a:r>
              <a:rPr lang="en"/>
              <a:t> by gender from 2013-2022. This includes a column for “undefined” genders.  A </a:t>
            </a:r>
            <a:r>
              <a:rPr lang="en"/>
              <a:t>limitation</a:t>
            </a:r>
            <a:r>
              <a:rPr lang="en"/>
              <a:t> of the data set is that the genders were based on the senator’s honorific title, such as MR and MRS.  Senators that did not select a gender based honorific title, were included in the undefined column.  Females had the highest average total contribution during this time period.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c7a92336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c7a92336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took it a step further to see if the political party of a senator made an impact on the results of our previous chart.  As you can see on the graph for the democratic party, females had a higher average contribution compared to their male counterparts. The opposite can be said for the republican party with males having a higher average contribution compared to females. We understand that there are different proportions of females to males in each political party during this time period. Instead of using total contributions, we took the average contribution by gender to normalize the data.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c7a923369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c7a923369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including the “independent” party to the dataset, we can see that the contributions are skewed heavily to the female senators in that political party.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2c7a923369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2c7a923369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looking at the data by year, there is not a clear trend for either gender. </a:t>
            </a:r>
            <a:r>
              <a:rPr lang="en"/>
              <a:t>In 2014, the average contributions between females and males were </a:t>
            </a:r>
            <a:r>
              <a:rPr lang="en"/>
              <a:t>disproportionately</a:t>
            </a:r>
            <a:r>
              <a:rPr lang="en"/>
              <a:t> skewed toward female senators.  There are several confounding factors influencing contributions that our dataset is not able to account for.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466f3a4d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1466f3a4d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466f3a4d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466f3a4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466f3a4d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1466f3a4d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1466f3a4d4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1466f3a4d4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1466f3a4d4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1466f3a4d4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466f3a4d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466f3a4d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48463ae0c_1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48463ae0c_1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466f3a4d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466f3a4d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48463ae0c_1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48463ae0c_1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48463ae0c_1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48463ae0c_1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466f3a4d4_0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466f3a4d4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 Id="rId10" Type="http://schemas.openxmlformats.org/officeDocument/2006/relationships/image" Target="../media/image5.png"/><Relationship Id="rId9"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 Look Inside the World of Lobbying and </a:t>
            </a:r>
            <a:r>
              <a:rPr lang="en"/>
              <a:t>Politicians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David Rodgers, Austin McClain, Carolyn Chu, </a:t>
            </a:r>
            <a:endParaRPr/>
          </a:p>
          <a:p>
            <a:pPr indent="0" lvl="0" marL="0" rtl="0" algn="ctr">
              <a:spcBef>
                <a:spcPts val="0"/>
              </a:spcBef>
              <a:spcAft>
                <a:spcPts val="0"/>
              </a:spcAft>
              <a:buNone/>
            </a:pPr>
            <a:r>
              <a:rPr lang="en"/>
              <a:t>Romario Leal, and Will O’Connor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State vs Out of State Contributions for 2022</a:t>
            </a:r>
            <a:endParaRPr/>
          </a:p>
        </p:txBody>
      </p:sp>
      <p:pic>
        <p:nvPicPr>
          <p:cNvPr id="154" name="Google Shape;154;p22"/>
          <p:cNvPicPr preferRelativeResize="0"/>
          <p:nvPr/>
        </p:nvPicPr>
        <p:blipFill>
          <a:blip r:embed="rId3">
            <a:alphaModFix/>
          </a:blip>
          <a:stretch>
            <a:fillRect/>
          </a:stretch>
        </p:blipFill>
        <p:spPr>
          <a:xfrm>
            <a:off x="152400" y="4421625"/>
            <a:ext cx="8839200" cy="3430627"/>
          </a:xfrm>
          <a:prstGeom prst="rect">
            <a:avLst/>
          </a:prstGeom>
          <a:noFill/>
          <a:ln>
            <a:noFill/>
          </a:ln>
        </p:spPr>
      </p:pic>
      <p:pic>
        <p:nvPicPr>
          <p:cNvPr id="155" name="Google Shape;155;p22"/>
          <p:cNvPicPr preferRelativeResize="0"/>
          <p:nvPr/>
        </p:nvPicPr>
        <p:blipFill>
          <a:blip r:embed="rId4">
            <a:alphaModFix/>
          </a:blip>
          <a:stretch>
            <a:fillRect/>
          </a:stretch>
        </p:blipFill>
        <p:spPr>
          <a:xfrm>
            <a:off x="0" y="1017716"/>
            <a:ext cx="9144000" cy="34678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3"/>
          <p:cNvPicPr preferRelativeResize="0"/>
          <p:nvPr/>
        </p:nvPicPr>
        <p:blipFill>
          <a:blip r:embed="rId3">
            <a:alphaModFix/>
          </a:blip>
          <a:stretch>
            <a:fillRect/>
          </a:stretch>
        </p:blipFill>
        <p:spPr>
          <a:xfrm>
            <a:off x="738188" y="347663"/>
            <a:ext cx="7667625" cy="4448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1884375"/>
            <a:ext cx="8520600" cy="173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the geographic distribution of contributions?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for Geographic Distribution</a:t>
            </a:r>
            <a:endParaRPr/>
          </a:p>
        </p:txBody>
      </p:sp>
      <p:pic>
        <p:nvPicPr>
          <p:cNvPr id="171" name="Google Shape;171;p25"/>
          <p:cNvPicPr preferRelativeResize="0"/>
          <p:nvPr/>
        </p:nvPicPr>
        <p:blipFill>
          <a:blip r:embed="rId3">
            <a:alphaModFix/>
          </a:blip>
          <a:stretch>
            <a:fillRect/>
          </a:stretch>
        </p:blipFill>
        <p:spPr>
          <a:xfrm>
            <a:off x="1466850" y="1272125"/>
            <a:ext cx="6210300" cy="361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2022 Geographic Contributions</a:t>
            </a:r>
            <a:endParaRPr/>
          </a:p>
        </p:txBody>
      </p:sp>
      <p:pic>
        <p:nvPicPr>
          <p:cNvPr id="177" name="Google Shape;177;p26"/>
          <p:cNvPicPr preferRelativeResize="0"/>
          <p:nvPr/>
        </p:nvPicPr>
        <p:blipFill>
          <a:blip r:embed="rId3">
            <a:alphaModFix/>
          </a:blip>
          <a:stretch>
            <a:fillRect/>
          </a:stretch>
        </p:blipFill>
        <p:spPr>
          <a:xfrm>
            <a:off x="152400" y="1170125"/>
            <a:ext cx="8761137"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2022 Geographic Contributions - Puerto Rico focus</a:t>
            </a:r>
            <a:endParaRPr/>
          </a:p>
        </p:txBody>
      </p:sp>
      <p:sp>
        <p:nvSpPr>
          <p:cNvPr id="183" name="Google Shape;183;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4" name="Google Shape;184;p2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7"/>
          <p:cNvPicPr preferRelativeResize="0"/>
          <p:nvPr/>
        </p:nvPicPr>
        <p:blipFill>
          <a:blip r:embed="rId3">
            <a:alphaModFix/>
          </a:blip>
          <a:stretch>
            <a:fillRect/>
          </a:stretch>
        </p:blipFill>
        <p:spPr>
          <a:xfrm>
            <a:off x="0" y="1152466"/>
            <a:ext cx="9144000" cy="39654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1884375"/>
            <a:ext cx="8520600" cy="1730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Which political party gets more lobbying money for a specific time frame? And what is the impact on elections?</a:t>
            </a:r>
            <a:endParaRPr/>
          </a:p>
        </p:txBody>
      </p:sp>
      <p:sp>
        <p:nvSpPr>
          <p:cNvPr id="191" name="Google Shape;191;p28"/>
          <p:cNvSpPr txBox="1"/>
          <p:nvPr/>
        </p:nvSpPr>
        <p:spPr>
          <a:xfrm>
            <a:off x="6082800" y="284425"/>
            <a:ext cx="274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Oswald"/>
                <a:ea typeface="Oswald"/>
                <a:cs typeface="Oswald"/>
                <a:sym typeface="Oswald"/>
              </a:rPr>
              <a:t>Presenter: </a:t>
            </a:r>
            <a:r>
              <a:rPr lang="en">
                <a:solidFill>
                  <a:schemeClr val="dk1"/>
                </a:solidFill>
                <a:latin typeface="Oswald"/>
                <a:ea typeface="Oswald"/>
                <a:cs typeface="Oswald"/>
                <a:sym typeface="Oswald"/>
              </a:rPr>
              <a:t>Austin</a:t>
            </a:r>
            <a:endParaRPr>
              <a:solidFill>
                <a:schemeClr val="dk1"/>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Table</a:t>
            </a:r>
            <a:endParaRPr/>
          </a:p>
        </p:txBody>
      </p:sp>
      <p:pic>
        <p:nvPicPr>
          <p:cNvPr id="197" name="Google Shape;197;p29"/>
          <p:cNvPicPr preferRelativeResize="0"/>
          <p:nvPr/>
        </p:nvPicPr>
        <p:blipFill>
          <a:blip r:embed="rId3">
            <a:alphaModFix/>
          </a:blip>
          <a:stretch>
            <a:fillRect/>
          </a:stretch>
        </p:blipFill>
        <p:spPr>
          <a:xfrm>
            <a:off x="152400" y="1170125"/>
            <a:ext cx="8839200" cy="38104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 in Contributions to Senators</a:t>
            </a:r>
            <a:endParaRPr/>
          </a:p>
        </p:txBody>
      </p:sp>
      <p:pic>
        <p:nvPicPr>
          <p:cNvPr id="203" name="Google Shape;203;p30"/>
          <p:cNvPicPr preferRelativeResize="0"/>
          <p:nvPr/>
        </p:nvPicPr>
        <p:blipFill>
          <a:blip r:embed="rId3">
            <a:alphaModFix/>
          </a:blip>
          <a:stretch>
            <a:fillRect/>
          </a:stretch>
        </p:blipFill>
        <p:spPr>
          <a:xfrm>
            <a:off x="993850" y="1017725"/>
            <a:ext cx="6877755"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31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Looking closer at 2020</a:t>
            </a:r>
            <a:endParaRPr/>
          </a:p>
        </p:txBody>
      </p:sp>
      <p:pic>
        <p:nvPicPr>
          <p:cNvPr id="209" name="Google Shape;209;p31"/>
          <p:cNvPicPr preferRelativeResize="0"/>
          <p:nvPr/>
        </p:nvPicPr>
        <p:blipFill>
          <a:blip r:embed="rId3">
            <a:alphaModFix/>
          </a:blip>
          <a:stretch>
            <a:fillRect/>
          </a:stretch>
        </p:blipFill>
        <p:spPr>
          <a:xfrm>
            <a:off x="638325" y="1801400"/>
            <a:ext cx="7641950" cy="3154150"/>
          </a:xfrm>
          <a:prstGeom prst="rect">
            <a:avLst/>
          </a:prstGeom>
          <a:noFill/>
          <a:ln>
            <a:noFill/>
          </a:ln>
        </p:spPr>
      </p:pic>
      <p:pic>
        <p:nvPicPr>
          <p:cNvPr id="210" name="Google Shape;210;p31"/>
          <p:cNvPicPr preferRelativeResize="0"/>
          <p:nvPr/>
        </p:nvPicPr>
        <p:blipFill>
          <a:blip r:embed="rId4">
            <a:alphaModFix/>
          </a:blip>
          <a:stretch>
            <a:fillRect/>
          </a:stretch>
        </p:blipFill>
        <p:spPr>
          <a:xfrm>
            <a:off x="638325" y="1093925"/>
            <a:ext cx="7641952" cy="108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p:nvPr/>
        </p:nvSpPr>
        <p:spPr>
          <a:xfrm>
            <a:off x="4578473" y="1664896"/>
            <a:ext cx="3073800" cy="6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5145251" y="2674922"/>
            <a:ext cx="3073800" cy="6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4126351" y="3690572"/>
            <a:ext cx="3073800" cy="6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544226" y="3472472"/>
            <a:ext cx="3073800" cy="6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6500" y="1235675"/>
            <a:ext cx="3073800" cy="6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type="title"/>
          </p:nvPr>
        </p:nvSpPr>
        <p:spPr>
          <a:xfrm>
            <a:off x="544225" y="340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Topics</a:t>
            </a:r>
            <a:endParaRPr/>
          </a:p>
        </p:txBody>
      </p:sp>
      <p:sp>
        <p:nvSpPr>
          <p:cNvPr id="71" name="Google Shape;71;p14"/>
          <p:cNvSpPr txBox="1"/>
          <p:nvPr/>
        </p:nvSpPr>
        <p:spPr>
          <a:xfrm>
            <a:off x="881725" y="1349525"/>
            <a:ext cx="2792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Geographic Distribution</a:t>
            </a:r>
            <a:endParaRPr sz="1700"/>
          </a:p>
        </p:txBody>
      </p:sp>
      <p:sp>
        <p:nvSpPr>
          <p:cNvPr id="72" name="Google Shape;72;p14"/>
          <p:cNvSpPr txBox="1"/>
          <p:nvPr/>
        </p:nvSpPr>
        <p:spPr>
          <a:xfrm>
            <a:off x="695425" y="3441425"/>
            <a:ext cx="27921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Over Time</a:t>
            </a:r>
            <a:endParaRPr sz="1700"/>
          </a:p>
          <a:p>
            <a:pPr indent="0" lvl="0" marL="0" rtl="0" algn="ctr">
              <a:spcBef>
                <a:spcPts val="0"/>
              </a:spcBef>
              <a:spcAft>
                <a:spcPts val="0"/>
              </a:spcAft>
              <a:buNone/>
            </a:pPr>
            <a:r>
              <a:rPr lang="en" sz="1700"/>
              <a:t>(Longitudinal)</a:t>
            </a:r>
            <a:endParaRPr sz="1700"/>
          </a:p>
        </p:txBody>
      </p:sp>
      <p:sp>
        <p:nvSpPr>
          <p:cNvPr id="73" name="Google Shape;73;p14"/>
          <p:cNvSpPr txBox="1"/>
          <p:nvPr/>
        </p:nvSpPr>
        <p:spPr>
          <a:xfrm>
            <a:off x="4808725" y="1795925"/>
            <a:ext cx="2792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By Political Party</a:t>
            </a:r>
            <a:endParaRPr sz="1700"/>
          </a:p>
        </p:txBody>
      </p:sp>
      <p:sp>
        <p:nvSpPr>
          <p:cNvPr id="74" name="Google Shape;74;p14"/>
          <p:cNvSpPr txBox="1"/>
          <p:nvPr/>
        </p:nvSpPr>
        <p:spPr>
          <a:xfrm>
            <a:off x="5286100" y="2777663"/>
            <a:ext cx="2792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By Gender</a:t>
            </a:r>
            <a:endParaRPr sz="1700"/>
          </a:p>
        </p:txBody>
      </p:sp>
      <p:sp>
        <p:nvSpPr>
          <p:cNvPr id="75" name="Google Shape;75;p14"/>
          <p:cNvSpPr txBox="1"/>
          <p:nvPr/>
        </p:nvSpPr>
        <p:spPr>
          <a:xfrm>
            <a:off x="4267200" y="3793325"/>
            <a:ext cx="2792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Differences Among States</a:t>
            </a:r>
            <a:endParaRPr sz="1700"/>
          </a:p>
        </p:txBody>
      </p:sp>
      <p:sp>
        <p:nvSpPr>
          <p:cNvPr id="76" name="Google Shape;76;p14"/>
          <p:cNvSpPr/>
          <p:nvPr/>
        </p:nvSpPr>
        <p:spPr>
          <a:xfrm>
            <a:off x="1477475" y="2338550"/>
            <a:ext cx="3073800" cy="6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1618325" y="2334688"/>
            <a:ext cx="27921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Within State vs Out of State</a:t>
            </a:r>
            <a:endParaRPr sz="1700"/>
          </a:p>
        </p:txBody>
      </p:sp>
      <p:sp>
        <p:nvSpPr>
          <p:cNvPr id="78" name="Google Shape;78;p14"/>
          <p:cNvSpPr txBox="1"/>
          <p:nvPr>
            <p:ph type="title"/>
          </p:nvPr>
        </p:nvSpPr>
        <p:spPr>
          <a:xfrm>
            <a:off x="3377750" y="631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Lobbying contributions ($) by…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Look at 2020: A Splitplot</a:t>
            </a:r>
            <a:endParaRPr/>
          </a:p>
        </p:txBody>
      </p:sp>
      <p:pic>
        <p:nvPicPr>
          <p:cNvPr id="216" name="Google Shape;216;p32"/>
          <p:cNvPicPr preferRelativeResize="0"/>
          <p:nvPr/>
        </p:nvPicPr>
        <p:blipFill>
          <a:blip r:embed="rId3">
            <a:alphaModFix/>
          </a:blip>
          <a:stretch>
            <a:fillRect/>
          </a:stretch>
        </p:blipFill>
        <p:spPr>
          <a:xfrm>
            <a:off x="751025" y="1087175"/>
            <a:ext cx="7641950"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nvSpPr>
        <p:spPr>
          <a:xfrm>
            <a:off x="643350" y="4610175"/>
            <a:ext cx="785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r= 0.20, p = 0.007</a:t>
            </a:r>
            <a:endParaRPr>
              <a:solidFill>
                <a:schemeClr val="dk1"/>
              </a:solidFill>
            </a:endParaRPr>
          </a:p>
        </p:txBody>
      </p:sp>
      <p:pic>
        <p:nvPicPr>
          <p:cNvPr id="222" name="Google Shape;222;p33"/>
          <p:cNvPicPr preferRelativeResize="0"/>
          <p:nvPr/>
        </p:nvPicPr>
        <p:blipFill>
          <a:blip r:embed="rId3">
            <a:alphaModFix/>
          </a:blip>
          <a:stretch>
            <a:fillRect/>
          </a:stretch>
        </p:blipFill>
        <p:spPr>
          <a:xfrm>
            <a:off x="1701750" y="304800"/>
            <a:ext cx="5740501" cy="43053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4"/>
          <p:cNvPicPr preferRelativeResize="0"/>
          <p:nvPr/>
        </p:nvPicPr>
        <p:blipFill>
          <a:blip r:embed="rId3">
            <a:alphaModFix/>
          </a:blip>
          <a:stretch>
            <a:fillRect/>
          </a:stretch>
        </p:blipFill>
        <p:spPr>
          <a:xfrm>
            <a:off x="751025" y="437663"/>
            <a:ext cx="7641950" cy="4268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5"/>
          <p:cNvPicPr preferRelativeResize="0"/>
          <p:nvPr/>
        </p:nvPicPr>
        <p:blipFill>
          <a:blip r:embed="rId3">
            <a:alphaModFix/>
          </a:blip>
          <a:stretch>
            <a:fillRect/>
          </a:stretch>
        </p:blipFill>
        <p:spPr>
          <a:xfrm>
            <a:off x="751025" y="508775"/>
            <a:ext cx="7641950" cy="4125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6886025" y="270700"/>
            <a:ext cx="1701000" cy="44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388"/>
              <a:t>Presenter: Carolyn Chu</a:t>
            </a:r>
            <a:endParaRPr sz="1388"/>
          </a:p>
        </p:txBody>
      </p:sp>
      <p:sp>
        <p:nvSpPr>
          <p:cNvPr id="238" name="Google Shape;238;p36"/>
          <p:cNvSpPr txBox="1"/>
          <p:nvPr/>
        </p:nvSpPr>
        <p:spPr>
          <a:xfrm>
            <a:off x="627300" y="2004400"/>
            <a:ext cx="7889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Oswald"/>
                <a:ea typeface="Oswald"/>
                <a:cs typeface="Oswald"/>
                <a:sym typeface="Oswald"/>
              </a:rPr>
              <a:t>Does gender have an effect on the average total contribution received?</a:t>
            </a:r>
            <a:endParaRPr sz="3000">
              <a:solidFill>
                <a:schemeClr val="dk1"/>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7"/>
          <p:cNvPicPr preferRelativeResize="0"/>
          <p:nvPr/>
        </p:nvPicPr>
        <p:blipFill>
          <a:blip r:embed="rId3">
            <a:alphaModFix/>
          </a:blip>
          <a:stretch>
            <a:fillRect/>
          </a:stretch>
        </p:blipFill>
        <p:spPr>
          <a:xfrm>
            <a:off x="1258000" y="86250"/>
            <a:ext cx="6628010" cy="497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8"/>
          <p:cNvPicPr preferRelativeResize="0"/>
          <p:nvPr/>
        </p:nvPicPr>
        <p:blipFill>
          <a:blip r:embed="rId3">
            <a:alphaModFix/>
          </a:blip>
          <a:stretch>
            <a:fillRect/>
          </a:stretch>
        </p:blipFill>
        <p:spPr>
          <a:xfrm>
            <a:off x="0" y="0"/>
            <a:ext cx="4716750" cy="3537575"/>
          </a:xfrm>
          <a:prstGeom prst="rect">
            <a:avLst/>
          </a:prstGeom>
          <a:noFill/>
          <a:ln>
            <a:noFill/>
          </a:ln>
        </p:spPr>
      </p:pic>
      <p:pic>
        <p:nvPicPr>
          <p:cNvPr id="249" name="Google Shape;249;p38"/>
          <p:cNvPicPr preferRelativeResize="0"/>
          <p:nvPr/>
        </p:nvPicPr>
        <p:blipFill>
          <a:blip r:embed="rId4">
            <a:alphaModFix/>
          </a:blip>
          <a:stretch>
            <a:fillRect/>
          </a:stretch>
        </p:blipFill>
        <p:spPr>
          <a:xfrm>
            <a:off x="4264375" y="1156325"/>
            <a:ext cx="4879626" cy="3659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9"/>
          <p:cNvPicPr preferRelativeResize="0"/>
          <p:nvPr/>
        </p:nvPicPr>
        <p:blipFill>
          <a:blip r:embed="rId3">
            <a:alphaModFix/>
          </a:blip>
          <a:stretch>
            <a:fillRect/>
          </a:stretch>
        </p:blipFill>
        <p:spPr>
          <a:xfrm>
            <a:off x="1193800" y="38100"/>
            <a:ext cx="6756400" cy="5067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0"/>
          <p:cNvPicPr preferRelativeResize="0"/>
          <p:nvPr/>
        </p:nvPicPr>
        <p:blipFill>
          <a:blip r:embed="rId3">
            <a:alphaModFix/>
          </a:blip>
          <a:stretch>
            <a:fillRect/>
          </a:stretch>
        </p:blipFill>
        <p:spPr>
          <a:xfrm>
            <a:off x="1185000" y="76200"/>
            <a:ext cx="6654800" cy="4991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nvSpPr>
        <p:spPr>
          <a:xfrm>
            <a:off x="355675" y="1573150"/>
            <a:ext cx="84948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solidFill>
                  <a:schemeClr val="dk1"/>
                </a:solidFill>
                <a:highlight>
                  <a:schemeClr val="lt1"/>
                </a:highlight>
                <a:latin typeface="Oswald"/>
                <a:ea typeface="Oswald"/>
                <a:cs typeface="Oswald"/>
                <a:sym typeface="Oswald"/>
              </a:rPr>
              <a:t>Does the average number of contributions made to a political party for elections vary </a:t>
            </a:r>
            <a:r>
              <a:rPr lang="en" sz="3200">
                <a:solidFill>
                  <a:schemeClr val="dk1"/>
                </a:solidFill>
                <a:highlight>
                  <a:schemeClr val="lt1"/>
                </a:highlight>
                <a:latin typeface="Oswald"/>
                <a:ea typeface="Oswald"/>
                <a:cs typeface="Oswald"/>
                <a:sym typeface="Oswald"/>
              </a:rPr>
              <a:t>significantly</a:t>
            </a:r>
            <a:r>
              <a:rPr lang="en" sz="3200">
                <a:solidFill>
                  <a:schemeClr val="dk1"/>
                </a:solidFill>
                <a:highlight>
                  <a:schemeClr val="lt1"/>
                </a:highlight>
                <a:latin typeface="Oswald"/>
                <a:ea typeface="Oswald"/>
                <a:cs typeface="Oswald"/>
                <a:sym typeface="Oswald"/>
              </a:rPr>
              <a:t> across states?</a:t>
            </a:r>
            <a:endParaRPr sz="3200">
              <a:solidFill>
                <a:schemeClr val="dk1"/>
              </a:solidFill>
              <a:highlight>
                <a:schemeClr val="lt1"/>
              </a:highlight>
              <a:latin typeface="Oswald"/>
              <a:ea typeface="Oswald"/>
              <a:cs typeface="Oswald"/>
              <a:sym typeface="Oswald"/>
            </a:endParaRPr>
          </a:p>
        </p:txBody>
      </p:sp>
      <p:sp>
        <p:nvSpPr>
          <p:cNvPr id="265" name="Google Shape;265;p41"/>
          <p:cNvSpPr txBox="1"/>
          <p:nvPr>
            <p:ph idx="4294967295" type="title"/>
          </p:nvPr>
        </p:nvSpPr>
        <p:spPr>
          <a:xfrm>
            <a:off x="6915275" y="291400"/>
            <a:ext cx="2064900" cy="44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71279"/>
              <a:buNone/>
            </a:pPr>
            <a:r>
              <a:rPr lang="en" sz="1388"/>
              <a:t>Presenter: Romario Leal</a:t>
            </a:r>
            <a:endParaRPr sz="1388"/>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Data Sources</a:t>
            </a:r>
            <a:endParaRPr/>
          </a:p>
        </p:txBody>
      </p:sp>
      <p:pic>
        <p:nvPicPr>
          <p:cNvPr id="84" name="Google Shape;84;p15"/>
          <p:cNvPicPr preferRelativeResize="0"/>
          <p:nvPr/>
        </p:nvPicPr>
        <p:blipFill>
          <a:blip r:embed="rId3">
            <a:alphaModFix/>
          </a:blip>
          <a:stretch>
            <a:fillRect/>
          </a:stretch>
        </p:blipFill>
        <p:spPr>
          <a:xfrm>
            <a:off x="502075" y="1333338"/>
            <a:ext cx="3084410" cy="584975"/>
          </a:xfrm>
          <a:prstGeom prst="rect">
            <a:avLst/>
          </a:prstGeom>
          <a:noFill/>
          <a:ln>
            <a:noFill/>
          </a:ln>
        </p:spPr>
      </p:pic>
      <p:pic>
        <p:nvPicPr>
          <p:cNvPr id="85" name="Google Shape;85;p15"/>
          <p:cNvPicPr preferRelativeResize="0"/>
          <p:nvPr/>
        </p:nvPicPr>
        <p:blipFill>
          <a:blip r:embed="rId4">
            <a:alphaModFix/>
          </a:blip>
          <a:stretch>
            <a:fillRect/>
          </a:stretch>
        </p:blipFill>
        <p:spPr>
          <a:xfrm>
            <a:off x="4698550" y="268275"/>
            <a:ext cx="2789476" cy="584975"/>
          </a:xfrm>
          <a:prstGeom prst="rect">
            <a:avLst/>
          </a:prstGeom>
          <a:noFill/>
          <a:ln>
            <a:noFill/>
          </a:ln>
        </p:spPr>
      </p:pic>
      <p:pic>
        <p:nvPicPr>
          <p:cNvPr id="86" name="Google Shape;86;p15"/>
          <p:cNvPicPr preferRelativeResize="0"/>
          <p:nvPr/>
        </p:nvPicPr>
        <p:blipFill>
          <a:blip r:embed="rId5">
            <a:alphaModFix/>
          </a:blip>
          <a:stretch>
            <a:fillRect/>
          </a:stretch>
        </p:blipFill>
        <p:spPr>
          <a:xfrm>
            <a:off x="1118475" y="2429162"/>
            <a:ext cx="3084400" cy="675630"/>
          </a:xfrm>
          <a:prstGeom prst="rect">
            <a:avLst/>
          </a:prstGeom>
          <a:noFill/>
          <a:ln>
            <a:noFill/>
          </a:ln>
        </p:spPr>
      </p:pic>
      <p:pic>
        <p:nvPicPr>
          <p:cNvPr id="87" name="Google Shape;87;p15"/>
          <p:cNvPicPr preferRelativeResize="0"/>
          <p:nvPr/>
        </p:nvPicPr>
        <p:blipFill>
          <a:blip r:embed="rId6">
            <a:alphaModFix/>
          </a:blip>
          <a:stretch>
            <a:fillRect/>
          </a:stretch>
        </p:blipFill>
        <p:spPr>
          <a:xfrm>
            <a:off x="5220175" y="1294218"/>
            <a:ext cx="3448050" cy="428625"/>
          </a:xfrm>
          <a:prstGeom prst="rect">
            <a:avLst/>
          </a:prstGeom>
          <a:noFill/>
          <a:ln>
            <a:noFill/>
          </a:ln>
        </p:spPr>
      </p:pic>
      <p:pic>
        <p:nvPicPr>
          <p:cNvPr id="88" name="Google Shape;88;p15"/>
          <p:cNvPicPr preferRelativeResize="0"/>
          <p:nvPr/>
        </p:nvPicPr>
        <p:blipFill>
          <a:blip r:embed="rId7">
            <a:alphaModFix/>
          </a:blip>
          <a:stretch>
            <a:fillRect/>
          </a:stretch>
        </p:blipFill>
        <p:spPr>
          <a:xfrm>
            <a:off x="4951675" y="2044526"/>
            <a:ext cx="3084400" cy="1054434"/>
          </a:xfrm>
          <a:prstGeom prst="rect">
            <a:avLst/>
          </a:prstGeom>
          <a:noFill/>
          <a:ln>
            <a:noFill/>
          </a:ln>
        </p:spPr>
      </p:pic>
      <p:pic>
        <p:nvPicPr>
          <p:cNvPr id="89" name="Google Shape;89;p15"/>
          <p:cNvPicPr preferRelativeResize="0"/>
          <p:nvPr/>
        </p:nvPicPr>
        <p:blipFill>
          <a:blip r:embed="rId8">
            <a:alphaModFix/>
          </a:blip>
          <a:stretch>
            <a:fillRect/>
          </a:stretch>
        </p:blipFill>
        <p:spPr>
          <a:xfrm>
            <a:off x="5324950" y="3338800"/>
            <a:ext cx="3238500" cy="1219200"/>
          </a:xfrm>
          <a:prstGeom prst="rect">
            <a:avLst/>
          </a:prstGeom>
          <a:noFill/>
          <a:ln>
            <a:noFill/>
          </a:ln>
        </p:spPr>
      </p:pic>
      <p:pic>
        <p:nvPicPr>
          <p:cNvPr id="90" name="Google Shape;90;p15"/>
          <p:cNvPicPr preferRelativeResize="0"/>
          <p:nvPr/>
        </p:nvPicPr>
        <p:blipFill>
          <a:blip r:embed="rId9">
            <a:alphaModFix/>
          </a:blip>
          <a:stretch>
            <a:fillRect/>
          </a:stretch>
        </p:blipFill>
        <p:spPr>
          <a:xfrm>
            <a:off x="2216850" y="3513623"/>
            <a:ext cx="2481697" cy="1219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2"/>
          <p:cNvPicPr preferRelativeResize="0"/>
          <p:nvPr/>
        </p:nvPicPr>
        <p:blipFill>
          <a:blip r:embed="rId3">
            <a:alphaModFix/>
          </a:blip>
          <a:stretch>
            <a:fillRect/>
          </a:stretch>
        </p:blipFill>
        <p:spPr>
          <a:xfrm>
            <a:off x="460825" y="270650"/>
            <a:ext cx="8125376" cy="4872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nvSpPr>
        <p:spPr>
          <a:xfrm>
            <a:off x="273600" y="205200"/>
            <a:ext cx="6908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Oswald"/>
                <a:ea typeface="Oswald"/>
                <a:cs typeface="Oswald"/>
                <a:sym typeface="Oswald"/>
              </a:rPr>
              <a:t>Focused Study: Colorado</a:t>
            </a:r>
            <a:endParaRPr sz="2600">
              <a:solidFill>
                <a:schemeClr val="dk1"/>
              </a:solidFill>
              <a:latin typeface="Oswald"/>
              <a:ea typeface="Oswald"/>
              <a:cs typeface="Oswald"/>
              <a:sym typeface="Oswald"/>
            </a:endParaRPr>
          </a:p>
        </p:txBody>
      </p:sp>
      <p:pic>
        <p:nvPicPr>
          <p:cNvPr id="276" name="Google Shape;276;p43"/>
          <p:cNvPicPr preferRelativeResize="0"/>
          <p:nvPr/>
        </p:nvPicPr>
        <p:blipFill>
          <a:blip r:embed="rId3">
            <a:alphaModFix/>
          </a:blip>
          <a:stretch>
            <a:fillRect/>
          </a:stretch>
        </p:blipFill>
        <p:spPr>
          <a:xfrm>
            <a:off x="2106748" y="1683400"/>
            <a:ext cx="5432303" cy="3356300"/>
          </a:xfrm>
          <a:prstGeom prst="rect">
            <a:avLst/>
          </a:prstGeom>
          <a:noFill/>
          <a:ln>
            <a:noFill/>
          </a:ln>
        </p:spPr>
      </p:pic>
      <p:pic>
        <p:nvPicPr>
          <p:cNvPr id="277" name="Google Shape;277;p43"/>
          <p:cNvPicPr preferRelativeResize="0"/>
          <p:nvPr/>
        </p:nvPicPr>
        <p:blipFill>
          <a:blip r:embed="rId4">
            <a:alphaModFix/>
          </a:blip>
          <a:stretch>
            <a:fillRect/>
          </a:stretch>
        </p:blipFill>
        <p:spPr>
          <a:xfrm>
            <a:off x="4948176" y="205200"/>
            <a:ext cx="3648075" cy="1323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nvSpPr>
        <p:spPr>
          <a:xfrm>
            <a:off x="300950" y="246225"/>
            <a:ext cx="7701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Oswald"/>
                <a:ea typeface="Oswald"/>
                <a:cs typeface="Oswald"/>
                <a:sym typeface="Oswald"/>
              </a:rPr>
              <a:t>Focused Study: Wisconsin</a:t>
            </a:r>
            <a:endParaRPr sz="2600">
              <a:solidFill>
                <a:schemeClr val="dk1"/>
              </a:solidFill>
              <a:latin typeface="Oswald"/>
              <a:ea typeface="Oswald"/>
              <a:cs typeface="Oswald"/>
              <a:sym typeface="Oswald"/>
            </a:endParaRPr>
          </a:p>
        </p:txBody>
      </p:sp>
      <p:pic>
        <p:nvPicPr>
          <p:cNvPr id="283" name="Google Shape;283;p44"/>
          <p:cNvPicPr preferRelativeResize="0"/>
          <p:nvPr/>
        </p:nvPicPr>
        <p:blipFill>
          <a:blip r:embed="rId3">
            <a:alphaModFix/>
          </a:blip>
          <a:stretch>
            <a:fillRect/>
          </a:stretch>
        </p:blipFill>
        <p:spPr>
          <a:xfrm>
            <a:off x="4357794" y="294575"/>
            <a:ext cx="3848100" cy="1314450"/>
          </a:xfrm>
          <a:prstGeom prst="rect">
            <a:avLst/>
          </a:prstGeom>
          <a:noFill/>
          <a:ln>
            <a:noFill/>
          </a:ln>
        </p:spPr>
      </p:pic>
      <p:pic>
        <p:nvPicPr>
          <p:cNvPr id="284" name="Google Shape;284;p44"/>
          <p:cNvPicPr preferRelativeResize="0"/>
          <p:nvPr/>
        </p:nvPicPr>
        <p:blipFill>
          <a:blip r:embed="rId4">
            <a:alphaModFix/>
          </a:blip>
          <a:stretch>
            <a:fillRect/>
          </a:stretch>
        </p:blipFill>
        <p:spPr>
          <a:xfrm>
            <a:off x="1915231" y="1787175"/>
            <a:ext cx="5583994" cy="3182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6"/>
          <p:cNvPicPr preferRelativeResize="0"/>
          <p:nvPr/>
        </p:nvPicPr>
        <p:blipFill>
          <a:blip r:embed="rId3">
            <a:alphaModFix/>
          </a:blip>
          <a:stretch>
            <a:fillRect/>
          </a:stretch>
        </p:blipFill>
        <p:spPr>
          <a:xfrm>
            <a:off x="2216850" y="3513623"/>
            <a:ext cx="2481697" cy="1219200"/>
          </a:xfrm>
          <a:prstGeom prst="rect">
            <a:avLst/>
          </a:prstGeom>
          <a:noFill/>
          <a:ln>
            <a:noFill/>
          </a:ln>
        </p:spPr>
      </p:pic>
      <p:sp>
        <p:nvSpPr>
          <p:cNvPr id="96" name="Google Shape;9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 Used</a:t>
            </a:r>
            <a:endParaRPr/>
          </a:p>
        </p:txBody>
      </p:sp>
      <p:pic>
        <p:nvPicPr>
          <p:cNvPr id="97" name="Google Shape;97;p16"/>
          <p:cNvPicPr preferRelativeResize="0"/>
          <p:nvPr/>
        </p:nvPicPr>
        <p:blipFill>
          <a:blip r:embed="rId4">
            <a:alphaModFix/>
          </a:blip>
          <a:stretch>
            <a:fillRect/>
          </a:stretch>
        </p:blipFill>
        <p:spPr>
          <a:xfrm>
            <a:off x="502075" y="1333338"/>
            <a:ext cx="3084410" cy="584975"/>
          </a:xfrm>
          <a:prstGeom prst="rect">
            <a:avLst/>
          </a:prstGeom>
          <a:noFill/>
          <a:ln>
            <a:noFill/>
          </a:ln>
        </p:spPr>
      </p:pic>
      <p:pic>
        <p:nvPicPr>
          <p:cNvPr id="98" name="Google Shape;98;p16"/>
          <p:cNvPicPr preferRelativeResize="0"/>
          <p:nvPr/>
        </p:nvPicPr>
        <p:blipFill>
          <a:blip r:embed="rId5">
            <a:alphaModFix/>
          </a:blip>
          <a:stretch>
            <a:fillRect/>
          </a:stretch>
        </p:blipFill>
        <p:spPr>
          <a:xfrm>
            <a:off x="4698550" y="268275"/>
            <a:ext cx="2789476" cy="584975"/>
          </a:xfrm>
          <a:prstGeom prst="rect">
            <a:avLst/>
          </a:prstGeom>
          <a:noFill/>
          <a:ln>
            <a:noFill/>
          </a:ln>
        </p:spPr>
      </p:pic>
      <p:pic>
        <p:nvPicPr>
          <p:cNvPr id="99" name="Google Shape;99;p16"/>
          <p:cNvPicPr preferRelativeResize="0"/>
          <p:nvPr/>
        </p:nvPicPr>
        <p:blipFill>
          <a:blip r:embed="rId6">
            <a:alphaModFix/>
          </a:blip>
          <a:stretch>
            <a:fillRect/>
          </a:stretch>
        </p:blipFill>
        <p:spPr>
          <a:xfrm>
            <a:off x="1118475" y="2429162"/>
            <a:ext cx="3084400" cy="675630"/>
          </a:xfrm>
          <a:prstGeom prst="rect">
            <a:avLst/>
          </a:prstGeom>
          <a:noFill/>
          <a:ln>
            <a:noFill/>
          </a:ln>
        </p:spPr>
      </p:pic>
      <p:pic>
        <p:nvPicPr>
          <p:cNvPr id="100" name="Google Shape;100;p16"/>
          <p:cNvPicPr preferRelativeResize="0"/>
          <p:nvPr/>
        </p:nvPicPr>
        <p:blipFill>
          <a:blip r:embed="rId7">
            <a:alphaModFix/>
          </a:blip>
          <a:stretch>
            <a:fillRect/>
          </a:stretch>
        </p:blipFill>
        <p:spPr>
          <a:xfrm>
            <a:off x="5220175" y="1294218"/>
            <a:ext cx="3448050" cy="428625"/>
          </a:xfrm>
          <a:prstGeom prst="rect">
            <a:avLst/>
          </a:prstGeom>
          <a:noFill/>
          <a:ln>
            <a:noFill/>
          </a:ln>
        </p:spPr>
      </p:pic>
      <p:pic>
        <p:nvPicPr>
          <p:cNvPr id="101" name="Google Shape;101;p16"/>
          <p:cNvPicPr preferRelativeResize="0"/>
          <p:nvPr/>
        </p:nvPicPr>
        <p:blipFill>
          <a:blip r:embed="rId8">
            <a:alphaModFix/>
          </a:blip>
          <a:stretch>
            <a:fillRect/>
          </a:stretch>
        </p:blipFill>
        <p:spPr>
          <a:xfrm>
            <a:off x="4951675" y="2044526"/>
            <a:ext cx="3084400" cy="1054434"/>
          </a:xfrm>
          <a:prstGeom prst="rect">
            <a:avLst/>
          </a:prstGeom>
          <a:noFill/>
          <a:ln>
            <a:noFill/>
          </a:ln>
        </p:spPr>
      </p:pic>
      <p:pic>
        <p:nvPicPr>
          <p:cNvPr id="102" name="Google Shape;102;p16"/>
          <p:cNvPicPr preferRelativeResize="0"/>
          <p:nvPr/>
        </p:nvPicPr>
        <p:blipFill>
          <a:blip r:embed="rId9">
            <a:alphaModFix/>
          </a:blip>
          <a:stretch>
            <a:fillRect/>
          </a:stretch>
        </p:blipFill>
        <p:spPr>
          <a:xfrm>
            <a:off x="2329175" y="3615643"/>
            <a:ext cx="1257300" cy="447675"/>
          </a:xfrm>
          <a:prstGeom prst="rect">
            <a:avLst/>
          </a:prstGeom>
          <a:noFill/>
          <a:ln>
            <a:noFill/>
          </a:ln>
        </p:spPr>
      </p:pic>
      <p:pic>
        <p:nvPicPr>
          <p:cNvPr id="103" name="Google Shape;103;p16"/>
          <p:cNvPicPr preferRelativeResize="0"/>
          <p:nvPr/>
        </p:nvPicPr>
        <p:blipFill>
          <a:blip r:embed="rId10">
            <a:alphaModFix/>
          </a:blip>
          <a:stretch>
            <a:fillRect/>
          </a:stretch>
        </p:blipFill>
        <p:spPr>
          <a:xfrm>
            <a:off x="5324950" y="3338800"/>
            <a:ext cx="3238500" cy="1219200"/>
          </a:xfrm>
          <a:prstGeom prst="rect">
            <a:avLst/>
          </a:prstGeom>
          <a:noFill/>
          <a:ln>
            <a:noFill/>
          </a:ln>
        </p:spPr>
      </p:pic>
      <p:sp>
        <p:nvSpPr>
          <p:cNvPr id="104" name="Google Shape;104;p16"/>
          <p:cNvSpPr/>
          <p:nvPr/>
        </p:nvSpPr>
        <p:spPr>
          <a:xfrm>
            <a:off x="311700" y="1098575"/>
            <a:ext cx="3613500" cy="1054500"/>
          </a:xfrm>
          <a:prstGeom prst="ellipse">
            <a:avLst/>
          </a:prstGeom>
          <a:noFill/>
          <a:ln cap="flat" cmpd="sng" w="7620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4687125" y="2044500"/>
            <a:ext cx="3613500" cy="1054500"/>
          </a:xfrm>
          <a:prstGeom prst="ellipse">
            <a:avLst/>
          </a:prstGeom>
          <a:noFill/>
          <a:ln cap="flat" cmpd="sng" w="7620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5137450" y="981288"/>
            <a:ext cx="3613500" cy="1054500"/>
          </a:xfrm>
          <a:prstGeom prst="ellipse">
            <a:avLst/>
          </a:prstGeom>
          <a:noFill/>
          <a:ln cap="flat" cmpd="sng" w="7620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632525" y="2111325"/>
            <a:ext cx="4056300" cy="1311300"/>
          </a:xfrm>
          <a:prstGeom prst="mathMultiply">
            <a:avLst>
              <a:gd fmla="val 23520" name="adj1"/>
            </a:avLst>
          </a:prstGeom>
          <a:solidFill>
            <a:srgbClr val="FF0000"/>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1429550" y="3467563"/>
            <a:ext cx="4056300" cy="1311300"/>
          </a:xfrm>
          <a:prstGeom prst="mathMultiply">
            <a:avLst>
              <a:gd fmla="val 23520" name="adj1"/>
            </a:avLst>
          </a:prstGeom>
          <a:solidFill>
            <a:srgbClr val="FF0000"/>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4916050" y="3292750"/>
            <a:ext cx="4056300" cy="1311300"/>
          </a:xfrm>
          <a:prstGeom prst="mathMultiply">
            <a:avLst>
              <a:gd fmla="val 23520" name="adj1"/>
            </a:avLst>
          </a:prstGeom>
          <a:solidFill>
            <a:srgbClr val="FF0000"/>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4065138" y="-94887"/>
            <a:ext cx="4056300" cy="1311300"/>
          </a:xfrm>
          <a:prstGeom prst="mathMultiply">
            <a:avLst>
              <a:gd fmla="val 23520" name="adj1"/>
            </a:avLst>
          </a:prstGeom>
          <a:solidFill>
            <a:srgbClr val="FF0000"/>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 Used</a:t>
            </a:r>
            <a:endParaRPr/>
          </a:p>
        </p:txBody>
      </p:sp>
      <p:pic>
        <p:nvPicPr>
          <p:cNvPr id="116" name="Google Shape;116;p17"/>
          <p:cNvPicPr preferRelativeResize="0"/>
          <p:nvPr/>
        </p:nvPicPr>
        <p:blipFill>
          <a:blip r:embed="rId3">
            <a:alphaModFix/>
          </a:blip>
          <a:stretch>
            <a:fillRect/>
          </a:stretch>
        </p:blipFill>
        <p:spPr>
          <a:xfrm>
            <a:off x="697900" y="1206175"/>
            <a:ext cx="3084410" cy="584975"/>
          </a:xfrm>
          <a:prstGeom prst="rect">
            <a:avLst/>
          </a:prstGeom>
          <a:noFill/>
          <a:ln>
            <a:noFill/>
          </a:ln>
        </p:spPr>
      </p:pic>
      <p:pic>
        <p:nvPicPr>
          <p:cNvPr id="117" name="Google Shape;117;p17"/>
          <p:cNvPicPr preferRelativeResize="0"/>
          <p:nvPr/>
        </p:nvPicPr>
        <p:blipFill>
          <a:blip r:embed="rId4">
            <a:alphaModFix/>
          </a:blip>
          <a:stretch>
            <a:fillRect/>
          </a:stretch>
        </p:blipFill>
        <p:spPr>
          <a:xfrm>
            <a:off x="5015650" y="1294218"/>
            <a:ext cx="3448050" cy="428625"/>
          </a:xfrm>
          <a:prstGeom prst="rect">
            <a:avLst/>
          </a:prstGeom>
          <a:noFill/>
          <a:ln>
            <a:noFill/>
          </a:ln>
        </p:spPr>
      </p:pic>
      <p:pic>
        <p:nvPicPr>
          <p:cNvPr id="118" name="Google Shape;118;p17"/>
          <p:cNvPicPr preferRelativeResize="0"/>
          <p:nvPr/>
        </p:nvPicPr>
        <p:blipFill>
          <a:blip r:embed="rId5">
            <a:alphaModFix/>
          </a:blip>
          <a:stretch>
            <a:fillRect/>
          </a:stretch>
        </p:blipFill>
        <p:spPr>
          <a:xfrm>
            <a:off x="1225325" y="3808839"/>
            <a:ext cx="3084400" cy="1054434"/>
          </a:xfrm>
          <a:prstGeom prst="rect">
            <a:avLst/>
          </a:prstGeom>
          <a:noFill/>
          <a:ln>
            <a:noFill/>
          </a:ln>
        </p:spPr>
      </p:pic>
      <p:sp>
        <p:nvSpPr>
          <p:cNvPr id="119" name="Google Shape;119;p17"/>
          <p:cNvSpPr/>
          <p:nvPr/>
        </p:nvSpPr>
        <p:spPr>
          <a:xfrm>
            <a:off x="4811275" y="1885475"/>
            <a:ext cx="3856800" cy="152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nvSpPr>
        <p:spPr>
          <a:xfrm>
            <a:off x="4854175" y="2270300"/>
            <a:ext cx="3771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Average"/>
                <a:ea typeface="Average"/>
                <a:cs typeface="Average"/>
                <a:sym typeface="Average"/>
              </a:rPr>
              <a:t>Congress Member Details:</a:t>
            </a:r>
            <a:endParaRPr sz="2000">
              <a:latin typeface="Average"/>
              <a:ea typeface="Average"/>
              <a:cs typeface="Average"/>
              <a:sym typeface="Average"/>
            </a:endParaRPr>
          </a:p>
          <a:p>
            <a:pPr indent="0" lvl="0" marL="0" rtl="0" algn="ctr">
              <a:spcBef>
                <a:spcPts val="0"/>
              </a:spcBef>
              <a:spcAft>
                <a:spcPts val="0"/>
              </a:spcAft>
              <a:buNone/>
            </a:pPr>
            <a:r>
              <a:rPr lang="en" sz="2000">
                <a:latin typeface="Average"/>
                <a:ea typeface="Average"/>
                <a:cs typeface="Average"/>
                <a:sym typeface="Average"/>
              </a:rPr>
              <a:t>Name, Start, End, Party, Gender</a:t>
            </a:r>
            <a:endParaRPr sz="2000">
              <a:latin typeface="Average"/>
              <a:ea typeface="Average"/>
              <a:cs typeface="Average"/>
              <a:sym typeface="Average"/>
            </a:endParaRPr>
          </a:p>
        </p:txBody>
      </p:sp>
      <p:sp>
        <p:nvSpPr>
          <p:cNvPr id="121" name="Google Shape;121;p17"/>
          <p:cNvSpPr/>
          <p:nvPr/>
        </p:nvSpPr>
        <p:spPr>
          <a:xfrm>
            <a:off x="311700" y="1903400"/>
            <a:ext cx="3856800" cy="152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nvSpPr>
        <p:spPr>
          <a:xfrm>
            <a:off x="311625" y="2421200"/>
            <a:ext cx="3856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Average"/>
                <a:ea typeface="Average"/>
                <a:cs typeface="Average"/>
                <a:sym typeface="Average"/>
              </a:rPr>
              <a:t>Contributions from 2013-2023</a:t>
            </a:r>
            <a:endParaRPr sz="2000">
              <a:latin typeface="Average"/>
              <a:ea typeface="Average"/>
              <a:cs typeface="Average"/>
              <a:sym typeface="Average"/>
            </a:endParaRPr>
          </a:p>
          <a:p>
            <a:pPr indent="0" lvl="0" marL="0" rtl="0" algn="ctr">
              <a:spcBef>
                <a:spcPts val="0"/>
              </a:spcBef>
              <a:spcAft>
                <a:spcPts val="0"/>
              </a:spcAft>
              <a:buNone/>
            </a:pPr>
            <a:r>
              <a:rPr lang="en" sz="2000">
                <a:latin typeface="Average"/>
                <a:ea typeface="Average"/>
                <a:cs typeface="Average"/>
                <a:sym typeface="Average"/>
              </a:rPr>
              <a:t>(1.6 million datapoints)</a:t>
            </a:r>
            <a:endParaRPr sz="2000">
              <a:latin typeface="Average"/>
              <a:ea typeface="Average"/>
              <a:cs typeface="Average"/>
              <a:sym typeface="Average"/>
            </a:endParaRPr>
          </a:p>
        </p:txBody>
      </p:sp>
      <p:sp>
        <p:nvSpPr>
          <p:cNvPr id="123" name="Google Shape;123;p17"/>
          <p:cNvSpPr/>
          <p:nvPr/>
        </p:nvSpPr>
        <p:spPr>
          <a:xfrm>
            <a:off x="4309725" y="4000938"/>
            <a:ext cx="3856800" cy="67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nvSpPr>
        <p:spPr>
          <a:xfrm>
            <a:off x="4309725" y="4116263"/>
            <a:ext cx="3856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Average"/>
                <a:ea typeface="Average"/>
                <a:cs typeface="Average"/>
                <a:sym typeface="Average"/>
              </a:rPr>
              <a:t>Contained both in CSV</a:t>
            </a:r>
            <a:endParaRPr sz="2000">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and Discrepancies in the Data	</a:t>
            </a:r>
            <a:endParaRPr/>
          </a:p>
        </p:txBody>
      </p:sp>
      <p:pic>
        <p:nvPicPr>
          <p:cNvPr id="130" name="Google Shape;130;p18"/>
          <p:cNvPicPr preferRelativeResize="0"/>
          <p:nvPr/>
        </p:nvPicPr>
        <p:blipFill>
          <a:blip r:embed="rId3">
            <a:alphaModFix/>
          </a:blip>
          <a:stretch>
            <a:fillRect/>
          </a:stretch>
        </p:blipFill>
        <p:spPr>
          <a:xfrm>
            <a:off x="557200" y="1121200"/>
            <a:ext cx="8029575" cy="35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1591725" y="152400"/>
            <a:ext cx="5960540"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0"/>
          <p:cNvPicPr preferRelativeResize="0"/>
          <p:nvPr/>
        </p:nvPicPr>
        <p:blipFill>
          <a:blip r:embed="rId3">
            <a:alphaModFix/>
          </a:blip>
          <a:stretch>
            <a:fillRect/>
          </a:stretch>
        </p:blipFill>
        <p:spPr>
          <a:xfrm>
            <a:off x="1591725" y="152400"/>
            <a:ext cx="5960540" cy="4838701"/>
          </a:xfrm>
          <a:prstGeom prst="rect">
            <a:avLst/>
          </a:prstGeom>
          <a:noFill/>
          <a:ln>
            <a:noFill/>
          </a:ln>
        </p:spPr>
      </p:pic>
      <p:cxnSp>
        <p:nvCxnSpPr>
          <p:cNvPr id="141" name="Google Shape;141;p20"/>
          <p:cNvCxnSpPr/>
          <p:nvPr/>
        </p:nvCxnSpPr>
        <p:spPr>
          <a:xfrm flipH="1">
            <a:off x="6326775" y="3007425"/>
            <a:ext cx="830400" cy="612000"/>
          </a:xfrm>
          <a:prstGeom prst="straightConnector1">
            <a:avLst/>
          </a:prstGeom>
          <a:noFill/>
          <a:ln cap="flat" cmpd="sng" w="38100">
            <a:solidFill>
              <a:srgbClr val="FF0000"/>
            </a:solidFill>
            <a:prstDash val="solid"/>
            <a:round/>
            <a:headEnd len="med" w="med" type="none"/>
            <a:tailEnd len="med" w="med" type="triangle"/>
          </a:ln>
        </p:spPr>
      </p:cxnSp>
      <p:sp>
        <p:nvSpPr>
          <p:cNvPr id="142" name="Google Shape;142;p20"/>
          <p:cNvSpPr txBox="1"/>
          <p:nvPr/>
        </p:nvSpPr>
        <p:spPr>
          <a:xfrm>
            <a:off x="6472350" y="2571750"/>
            <a:ext cx="235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latin typeface="Average"/>
                <a:ea typeface="Average"/>
                <a:cs typeface="Average"/>
                <a:sym typeface="Average"/>
              </a:rPr>
              <a:t>Lots of name formatting</a:t>
            </a:r>
            <a:endParaRPr sz="1600">
              <a:solidFill>
                <a:srgbClr val="FF0000"/>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1884375"/>
            <a:ext cx="8520600" cy="173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portion of a senator’s lobbying contributions come from out of state vs within state. </a:t>
            </a:r>
            <a:endParaRPr/>
          </a:p>
        </p:txBody>
      </p:sp>
      <p:sp>
        <p:nvSpPr>
          <p:cNvPr id="148" name="Google Shape;148;p21"/>
          <p:cNvSpPr txBox="1"/>
          <p:nvPr/>
        </p:nvSpPr>
        <p:spPr>
          <a:xfrm>
            <a:off x="6082800" y="284425"/>
            <a:ext cx="274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Oswald"/>
                <a:ea typeface="Oswald"/>
                <a:cs typeface="Oswald"/>
                <a:sym typeface="Oswald"/>
              </a:rPr>
              <a:t>Presenter: </a:t>
            </a:r>
            <a:r>
              <a:rPr lang="en">
                <a:solidFill>
                  <a:schemeClr val="dk1"/>
                </a:solidFill>
                <a:latin typeface="Oswald"/>
                <a:ea typeface="Oswald"/>
                <a:cs typeface="Oswald"/>
                <a:sym typeface="Oswald"/>
              </a:rPr>
              <a:t>David</a:t>
            </a:r>
            <a:endParaRPr>
              <a:solidFill>
                <a:schemeClr val="dk1"/>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