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66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C8405-A68D-4808-94E2-7A1C8A2AB962}"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F27FA-FE84-495B-B519-B150D1D55D80}" type="slidenum">
              <a:rPr lang="en-US" smtClean="0"/>
              <a:t>‹#›</a:t>
            </a:fld>
            <a:endParaRPr lang="en-US"/>
          </a:p>
        </p:txBody>
      </p:sp>
    </p:spTree>
    <p:extLst>
      <p:ext uri="{BB962C8B-B14F-4D97-AF65-F5344CB8AC3E}">
        <p14:creationId xmlns:p14="http://schemas.microsoft.com/office/powerpoint/2010/main" val="107007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F27FA-FE84-495B-B519-B150D1D55D80}" type="slidenum">
              <a:rPr lang="en-US" smtClean="0"/>
              <a:t>1</a:t>
            </a:fld>
            <a:endParaRPr lang="en-US" dirty="0"/>
          </a:p>
        </p:txBody>
      </p:sp>
    </p:spTree>
    <p:extLst>
      <p:ext uri="{BB962C8B-B14F-4D97-AF65-F5344CB8AC3E}">
        <p14:creationId xmlns:p14="http://schemas.microsoft.com/office/powerpoint/2010/main" val="980462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10</a:t>
            </a:fld>
            <a:endParaRPr lang="en-US"/>
          </a:p>
        </p:txBody>
      </p:sp>
    </p:spTree>
    <p:extLst>
      <p:ext uri="{BB962C8B-B14F-4D97-AF65-F5344CB8AC3E}">
        <p14:creationId xmlns:p14="http://schemas.microsoft.com/office/powerpoint/2010/main" val="323212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11</a:t>
            </a:fld>
            <a:endParaRPr lang="en-US"/>
          </a:p>
        </p:txBody>
      </p:sp>
    </p:spTree>
    <p:extLst>
      <p:ext uri="{BB962C8B-B14F-4D97-AF65-F5344CB8AC3E}">
        <p14:creationId xmlns:p14="http://schemas.microsoft.com/office/powerpoint/2010/main" val="2195657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12</a:t>
            </a:fld>
            <a:endParaRPr lang="en-US"/>
          </a:p>
        </p:txBody>
      </p:sp>
    </p:spTree>
    <p:extLst>
      <p:ext uri="{BB962C8B-B14F-4D97-AF65-F5344CB8AC3E}">
        <p14:creationId xmlns:p14="http://schemas.microsoft.com/office/powerpoint/2010/main" val="59584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13</a:t>
            </a:fld>
            <a:endParaRPr lang="en-US"/>
          </a:p>
        </p:txBody>
      </p:sp>
    </p:spTree>
    <p:extLst>
      <p:ext uri="{BB962C8B-B14F-4D97-AF65-F5344CB8AC3E}">
        <p14:creationId xmlns:p14="http://schemas.microsoft.com/office/powerpoint/2010/main" val="399549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14</a:t>
            </a:fld>
            <a:endParaRPr lang="en-US"/>
          </a:p>
        </p:txBody>
      </p:sp>
    </p:spTree>
    <p:extLst>
      <p:ext uri="{BB962C8B-B14F-4D97-AF65-F5344CB8AC3E}">
        <p14:creationId xmlns:p14="http://schemas.microsoft.com/office/powerpoint/2010/main" val="4018334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15</a:t>
            </a:fld>
            <a:endParaRPr lang="en-US"/>
          </a:p>
        </p:txBody>
      </p:sp>
    </p:spTree>
    <p:extLst>
      <p:ext uri="{BB962C8B-B14F-4D97-AF65-F5344CB8AC3E}">
        <p14:creationId xmlns:p14="http://schemas.microsoft.com/office/powerpoint/2010/main" val="40316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16</a:t>
            </a:fld>
            <a:endParaRPr lang="en-US"/>
          </a:p>
        </p:txBody>
      </p:sp>
    </p:spTree>
    <p:extLst>
      <p:ext uri="{BB962C8B-B14F-4D97-AF65-F5344CB8AC3E}">
        <p14:creationId xmlns:p14="http://schemas.microsoft.com/office/powerpoint/2010/main" val="232826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17</a:t>
            </a:fld>
            <a:endParaRPr lang="en-US"/>
          </a:p>
        </p:txBody>
      </p:sp>
    </p:spTree>
    <p:extLst>
      <p:ext uri="{BB962C8B-B14F-4D97-AF65-F5344CB8AC3E}">
        <p14:creationId xmlns:p14="http://schemas.microsoft.com/office/powerpoint/2010/main" val="157436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18</a:t>
            </a:fld>
            <a:endParaRPr lang="en-US"/>
          </a:p>
        </p:txBody>
      </p:sp>
    </p:spTree>
    <p:extLst>
      <p:ext uri="{BB962C8B-B14F-4D97-AF65-F5344CB8AC3E}">
        <p14:creationId xmlns:p14="http://schemas.microsoft.com/office/powerpoint/2010/main" val="403967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19</a:t>
            </a:fld>
            <a:endParaRPr lang="en-US"/>
          </a:p>
        </p:txBody>
      </p:sp>
    </p:spTree>
    <p:extLst>
      <p:ext uri="{BB962C8B-B14F-4D97-AF65-F5344CB8AC3E}">
        <p14:creationId xmlns:p14="http://schemas.microsoft.com/office/powerpoint/2010/main" val="323882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F27FA-FE84-495B-B519-B150D1D55D80}" type="slidenum">
              <a:rPr lang="en-US" smtClean="0"/>
              <a:t>2</a:t>
            </a:fld>
            <a:endParaRPr lang="en-US" dirty="0"/>
          </a:p>
        </p:txBody>
      </p:sp>
    </p:spTree>
    <p:extLst>
      <p:ext uri="{BB962C8B-B14F-4D97-AF65-F5344CB8AC3E}">
        <p14:creationId xmlns:p14="http://schemas.microsoft.com/office/powerpoint/2010/main" val="52004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F27FA-FE84-495B-B519-B150D1D55D80}" type="slidenum">
              <a:rPr lang="en-US" smtClean="0"/>
              <a:t>3</a:t>
            </a:fld>
            <a:endParaRPr lang="en-US" dirty="0"/>
          </a:p>
        </p:txBody>
      </p:sp>
    </p:spTree>
    <p:extLst>
      <p:ext uri="{BB962C8B-B14F-4D97-AF65-F5344CB8AC3E}">
        <p14:creationId xmlns:p14="http://schemas.microsoft.com/office/powerpoint/2010/main" val="104651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F27FA-FE84-495B-B519-B150D1D55D80}" type="slidenum">
              <a:rPr lang="en-US" smtClean="0"/>
              <a:t>4</a:t>
            </a:fld>
            <a:endParaRPr lang="en-US" dirty="0"/>
          </a:p>
        </p:txBody>
      </p:sp>
    </p:spTree>
    <p:extLst>
      <p:ext uri="{BB962C8B-B14F-4D97-AF65-F5344CB8AC3E}">
        <p14:creationId xmlns:p14="http://schemas.microsoft.com/office/powerpoint/2010/main" val="200092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5</a:t>
            </a:fld>
            <a:endParaRPr lang="en-US"/>
          </a:p>
        </p:txBody>
      </p:sp>
    </p:spTree>
    <p:extLst>
      <p:ext uri="{BB962C8B-B14F-4D97-AF65-F5344CB8AC3E}">
        <p14:creationId xmlns:p14="http://schemas.microsoft.com/office/powerpoint/2010/main" val="7623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6</a:t>
            </a:fld>
            <a:endParaRPr lang="en-US"/>
          </a:p>
        </p:txBody>
      </p:sp>
    </p:spTree>
    <p:extLst>
      <p:ext uri="{BB962C8B-B14F-4D97-AF65-F5344CB8AC3E}">
        <p14:creationId xmlns:p14="http://schemas.microsoft.com/office/powerpoint/2010/main" val="2059992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7</a:t>
            </a:fld>
            <a:endParaRPr lang="en-US"/>
          </a:p>
        </p:txBody>
      </p:sp>
    </p:spTree>
    <p:extLst>
      <p:ext uri="{BB962C8B-B14F-4D97-AF65-F5344CB8AC3E}">
        <p14:creationId xmlns:p14="http://schemas.microsoft.com/office/powerpoint/2010/main" val="140180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8</a:t>
            </a:fld>
            <a:endParaRPr lang="en-US"/>
          </a:p>
        </p:txBody>
      </p:sp>
    </p:spTree>
    <p:extLst>
      <p:ext uri="{BB962C8B-B14F-4D97-AF65-F5344CB8AC3E}">
        <p14:creationId xmlns:p14="http://schemas.microsoft.com/office/powerpoint/2010/main" val="824440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7F27FA-FE84-495B-B519-B150D1D55D80}" type="slidenum">
              <a:rPr lang="en-US" smtClean="0"/>
              <a:t>9</a:t>
            </a:fld>
            <a:endParaRPr lang="en-US"/>
          </a:p>
        </p:txBody>
      </p:sp>
    </p:spTree>
    <p:extLst>
      <p:ext uri="{BB962C8B-B14F-4D97-AF65-F5344CB8AC3E}">
        <p14:creationId xmlns:p14="http://schemas.microsoft.com/office/powerpoint/2010/main" val="84583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79440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53412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532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2365391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2225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717584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523232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72000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81195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2137-3D2B-4281-9C05-1F0C423CE1A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56533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892137-3D2B-4281-9C05-1F0C423CE1AC}"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151449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92137-3D2B-4281-9C05-1F0C423CE1AC}"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56646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892137-3D2B-4281-9C05-1F0C423CE1AC}"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370918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92137-3D2B-4281-9C05-1F0C423CE1AC}"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197678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892137-3D2B-4281-9C05-1F0C423CE1AC}"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200744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92137-3D2B-4281-9C05-1F0C423CE1AC}"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6057C-1A74-48AC-993F-138E531B5760}" type="slidenum">
              <a:rPr lang="en-US" smtClean="0"/>
              <a:t>‹#›</a:t>
            </a:fld>
            <a:endParaRPr lang="en-US"/>
          </a:p>
        </p:txBody>
      </p:sp>
    </p:spTree>
    <p:extLst>
      <p:ext uri="{BB962C8B-B14F-4D97-AF65-F5344CB8AC3E}">
        <p14:creationId xmlns:p14="http://schemas.microsoft.com/office/powerpoint/2010/main" val="180588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892137-3D2B-4281-9C05-1F0C423CE1AC}" type="datetimeFigureOut">
              <a:rPr lang="en-US" smtClean="0"/>
              <a:t>4/24/2023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B6057C-1A74-48AC-993F-138E531B5760}" type="slidenum">
              <a:rPr lang="en-US" smtClean="0"/>
              <a:t>‹#›</a:t>
            </a:fld>
            <a:endParaRPr lang="en-US"/>
          </a:p>
        </p:txBody>
      </p:sp>
    </p:spTree>
    <p:extLst>
      <p:ext uri="{BB962C8B-B14F-4D97-AF65-F5344CB8AC3E}">
        <p14:creationId xmlns:p14="http://schemas.microsoft.com/office/powerpoint/2010/main" val="64480009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st tubes with one test tube in orange with drops">
            <a:extLst>
              <a:ext uri="{FF2B5EF4-FFF2-40B4-BE49-F238E27FC236}">
                <a16:creationId xmlns:a16="http://schemas.microsoft.com/office/drawing/2014/main" id="{B30964D1-B4EF-F5BC-F63A-DB439B8B7B03}"/>
              </a:ext>
            </a:extLst>
          </p:cNvPr>
          <p:cNvPicPr>
            <a:picLocks noChangeAspect="1"/>
          </p:cNvPicPr>
          <p:nvPr/>
        </p:nvPicPr>
        <p:blipFill rotWithShape="1">
          <a:blip r:embed="rId3"/>
          <a:srcRect t="17582"/>
          <a:stretch/>
        </p:blipFill>
        <p:spPr>
          <a:xfrm>
            <a:off x="20" y="10"/>
            <a:ext cx="12191980" cy="6857990"/>
          </a:xfrm>
          <a:prstGeom prst="rect">
            <a:avLst/>
          </a:prstGeom>
        </p:spPr>
      </p:pic>
      <p:sp>
        <p:nvSpPr>
          <p:cNvPr id="2" name="Title 1">
            <a:extLst>
              <a:ext uri="{FF2B5EF4-FFF2-40B4-BE49-F238E27FC236}">
                <a16:creationId xmlns:a16="http://schemas.microsoft.com/office/drawing/2014/main" id="{F2659FFB-7952-8927-22ED-35EB798881D4}"/>
              </a:ext>
            </a:extLst>
          </p:cNvPr>
          <p:cNvSpPr>
            <a:spLocks noGrp="1"/>
          </p:cNvSpPr>
          <p:nvPr>
            <p:ph type="ctrTitle"/>
          </p:nvPr>
        </p:nvSpPr>
        <p:spPr/>
        <p:txBody>
          <a:bodyPr>
            <a:normAutofit fontScale="90000"/>
          </a:bodyPr>
          <a:lstStyle/>
          <a:p>
            <a:r>
              <a:rPr lang="en-US" sz="3900">
                <a:solidFill>
                  <a:srgbClr val="FFFFFF"/>
                </a:solidFill>
              </a:rPr>
              <a:t>Extracting Biological Mechanisms From PubMed Titles for Information Retrieval</a:t>
            </a:r>
          </a:p>
        </p:txBody>
      </p:sp>
      <p:sp>
        <p:nvSpPr>
          <p:cNvPr id="3" name="Subtitle 2">
            <a:extLst>
              <a:ext uri="{FF2B5EF4-FFF2-40B4-BE49-F238E27FC236}">
                <a16:creationId xmlns:a16="http://schemas.microsoft.com/office/drawing/2014/main" id="{BE295104-BD14-DF0E-532D-FA7BAC185A0D}"/>
              </a:ext>
            </a:extLst>
          </p:cNvPr>
          <p:cNvSpPr>
            <a:spLocks noGrp="1"/>
          </p:cNvSpPr>
          <p:nvPr>
            <p:ph type="subTitle" idx="1"/>
          </p:nvPr>
        </p:nvSpPr>
        <p:spPr/>
        <p:txBody>
          <a:bodyPr>
            <a:normAutofit/>
          </a:bodyPr>
          <a:lstStyle/>
          <a:p>
            <a:r>
              <a:rPr lang="en-US">
                <a:solidFill>
                  <a:srgbClr val="FFFFFF"/>
                </a:solidFill>
              </a:rPr>
              <a:t>A Title Based Approach Using Biomolecular Event Extraction</a:t>
            </a:r>
          </a:p>
        </p:txBody>
      </p:sp>
    </p:spTree>
    <p:extLst>
      <p:ext uri="{BB962C8B-B14F-4D97-AF65-F5344CB8AC3E}">
        <p14:creationId xmlns:p14="http://schemas.microsoft.com/office/powerpoint/2010/main" val="173096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00E9-44F3-1222-2BD9-98657738E3AA}"/>
              </a:ext>
            </a:extLst>
          </p:cNvPr>
          <p:cNvSpPr>
            <a:spLocks noGrp="1"/>
          </p:cNvSpPr>
          <p:nvPr>
            <p:ph type="title"/>
          </p:nvPr>
        </p:nvSpPr>
        <p:spPr>
          <a:xfrm>
            <a:off x="677334" y="435665"/>
            <a:ext cx="8596668" cy="1224170"/>
          </a:xfrm>
        </p:spPr>
        <p:txBody>
          <a:bodyPr>
            <a:normAutofit fontScale="90000"/>
          </a:bodyPr>
          <a:lstStyle/>
          <a:p>
            <a:r>
              <a:rPr lang="en-US" dirty="0"/>
              <a:t>Try to Further Improve Performance Through Semi-supervised Contrastive Learning</a:t>
            </a:r>
          </a:p>
        </p:txBody>
      </p:sp>
      <p:sp>
        <p:nvSpPr>
          <p:cNvPr id="3" name="Content Placeholder 2">
            <a:extLst>
              <a:ext uri="{FF2B5EF4-FFF2-40B4-BE49-F238E27FC236}">
                <a16:creationId xmlns:a16="http://schemas.microsoft.com/office/drawing/2014/main" id="{D3EC3EDF-98B7-2B28-2410-698AD9DB22A1}"/>
              </a:ext>
            </a:extLst>
          </p:cNvPr>
          <p:cNvSpPr>
            <a:spLocks noGrp="1"/>
          </p:cNvSpPr>
          <p:nvPr>
            <p:ph idx="1"/>
          </p:nvPr>
        </p:nvSpPr>
        <p:spPr>
          <a:xfrm>
            <a:off x="677334" y="1659835"/>
            <a:ext cx="8596668" cy="4762500"/>
          </a:xfrm>
        </p:spPr>
        <p:txBody>
          <a:bodyPr>
            <a:normAutofit/>
          </a:bodyPr>
          <a:lstStyle/>
          <a:p>
            <a:r>
              <a:rPr lang="en-US" sz="2000" dirty="0"/>
              <a:t>Idea was inspired by the observation that AMR parsing could be used to create augmented negative examples.</a:t>
            </a:r>
          </a:p>
          <a:p>
            <a:r>
              <a:rPr lang="en-US" sz="2000" dirty="0"/>
              <a:t>Involves no annotation of the titles, just running the AMR parser, and an algorithm to process the parse tree in order to produce the augmented title. </a:t>
            </a:r>
          </a:p>
          <a:p>
            <a:r>
              <a:rPr lang="en-US" sz="2000" dirty="0"/>
              <a:t>Only problem is positive examples still needed to be produced. </a:t>
            </a:r>
          </a:p>
          <a:p>
            <a:r>
              <a:rPr lang="en-US" sz="2000" dirty="0"/>
              <a:t>Solutions, use Bio Verb Net or even just plane Word Net to replace non-entity related tokens in a title with close synonyms for positive augmentation.</a:t>
            </a:r>
          </a:p>
          <a:p>
            <a:r>
              <a:rPr lang="en-US" sz="2000" dirty="0"/>
              <a:t>Also looked at the </a:t>
            </a:r>
            <a:r>
              <a:rPr lang="en-US" sz="2000" dirty="0" err="1"/>
              <a:t>SimCSE</a:t>
            </a:r>
            <a:r>
              <a:rPr lang="en-US" sz="2000" dirty="0"/>
              <a:t> paper, which produced in batch augmented sentences in the latent embedding space by producing embeddings for the same text twice, and performing random dropout in between. </a:t>
            </a:r>
          </a:p>
        </p:txBody>
      </p:sp>
    </p:spTree>
    <p:extLst>
      <p:ext uri="{BB962C8B-B14F-4D97-AF65-F5344CB8AC3E}">
        <p14:creationId xmlns:p14="http://schemas.microsoft.com/office/powerpoint/2010/main" val="370464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F35-ED68-17D2-3B57-80917808BD10}"/>
              </a:ext>
            </a:extLst>
          </p:cNvPr>
          <p:cNvSpPr>
            <a:spLocks noGrp="1"/>
          </p:cNvSpPr>
          <p:nvPr>
            <p:ph type="title"/>
          </p:nvPr>
        </p:nvSpPr>
        <p:spPr/>
        <p:txBody>
          <a:bodyPr>
            <a:normAutofit fontScale="90000"/>
          </a:bodyPr>
          <a:lstStyle/>
          <a:p>
            <a:r>
              <a:rPr lang="en-US" dirty="0"/>
              <a:t>Try to Further Improve Performance Through Semi-supervised Contrastive Learning</a:t>
            </a:r>
          </a:p>
        </p:txBody>
      </p:sp>
      <p:sp>
        <p:nvSpPr>
          <p:cNvPr id="3" name="Content Placeholder 2">
            <a:extLst>
              <a:ext uri="{FF2B5EF4-FFF2-40B4-BE49-F238E27FC236}">
                <a16:creationId xmlns:a16="http://schemas.microsoft.com/office/drawing/2014/main" id="{93AD3F3B-F30E-80DE-AFA5-D8F825E8602B}"/>
              </a:ext>
            </a:extLst>
          </p:cNvPr>
          <p:cNvSpPr>
            <a:spLocks noGrp="1"/>
          </p:cNvSpPr>
          <p:nvPr>
            <p:ph idx="1"/>
          </p:nvPr>
        </p:nvSpPr>
        <p:spPr/>
        <p:txBody>
          <a:bodyPr>
            <a:normAutofit lnSpcReduction="10000"/>
          </a:bodyPr>
          <a:lstStyle/>
          <a:p>
            <a:r>
              <a:rPr lang="en-US" dirty="0"/>
              <a:t>Performing drop-out in between acts as minimal positive augmentation.</a:t>
            </a:r>
          </a:p>
          <a:p>
            <a:r>
              <a:rPr lang="en-US" dirty="0"/>
              <a:t>So the supervised setting of the </a:t>
            </a:r>
            <a:r>
              <a:rPr lang="en-US" dirty="0" err="1"/>
              <a:t>SimCSE</a:t>
            </a:r>
            <a:r>
              <a:rPr lang="en-US" dirty="0"/>
              <a:t> code was used to perform contrastive pretraining of BERT. </a:t>
            </a:r>
          </a:p>
          <a:p>
            <a:r>
              <a:rPr lang="en-US" dirty="0"/>
              <a:t>The hope was that this would allow BERT to produce embeddings that would help DYGIE++ to learn the differences between argument types and help ensure they are classified with the correct regulation verb. </a:t>
            </a:r>
          </a:p>
          <a:p>
            <a:r>
              <a:rPr lang="en-US" dirty="0"/>
              <a:t>The main reason for this was based on the negative pairs which swapped the entity spans around the regulation verb so that the negative pair was an informationally nonsensical version of the original title. </a:t>
            </a:r>
          </a:p>
          <a:p>
            <a:r>
              <a:rPr lang="en-US" dirty="0"/>
              <a:t>Maybe if BERT can successfully separate the negative nonsense examples from the informationally correct positives in latent space more informative embeddings can be produced for entity spans. </a:t>
            </a:r>
          </a:p>
          <a:p>
            <a:endParaRPr lang="en-US" dirty="0"/>
          </a:p>
        </p:txBody>
      </p:sp>
    </p:spTree>
    <p:extLst>
      <p:ext uri="{BB962C8B-B14F-4D97-AF65-F5344CB8AC3E}">
        <p14:creationId xmlns:p14="http://schemas.microsoft.com/office/powerpoint/2010/main" val="55859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30E0-CEC2-802D-2F7B-D6CB693CBD11}"/>
              </a:ext>
            </a:extLst>
          </p:cNvPr>
          <p:cNvSpPr>
            <a:spLocks noGrp="1"/>
          </p:cNvSpPr>
          <p:nvPr>
            <p:ph type="title"/>
          </p:nvPr>
        </p:nvSpPr>
        <p:spPr>
          <a:xfrm>
            <a:off x="717090" y="296517"/>
            <a:ext cx="8596668" cy="1320800"/>
          </a:xfrm>
        </p:spPr>
        <p:txBody>
          <a:bodyPr>
            <a:normAutofit fontScale="90000"/>
          </a:bodyPr>
          <a:lstStyle/>
          <a:p>
            <a:r>
              <a:rPr lang="en-US" dirty="0"/>
              <a:t>Illustration of Producing a Negative Example for Performing Contrastive Learning with PubMed Title</a:t>
            </a:r>
          </a:p>
        </p:txBody>
      </p:sp>
      <p:pic>
        <p:nvPicPr>
          <p:cNvPr id="5" name="Content Placeholder 4" descr="Diagram&#10;&#10;Description automatically generated">
            <a:extLst>
              <a:ext uri="{FF2B5EF4-FFF2-40B4-BE49-F238E27FC236}">
                <a16:creationId xmlns:a16="http://schemas.microsoft.com/office/drawing/2014/main" id="{0D810EEA-0F48-B251-B2AA-037ADE0418D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9981" y="2002735"/>
            <a:ext cx="4843661" cy="2446970"/>
          </a:xfrm>
        </p:spPr>
      </p:pic>
      <p:pic>
        <p:nvPicPr>
          <p:cNvPr id="10" name="Content Placeholder 9" descr="Diagram&#10;&#10;Description automatically generated">
            <a:extLst>
              <a:ext uri="{FF2B5EF4-FFF2-40B4-BE49-F238E27FC236}">
                <a16:creationId xmlns:a16="http://schemas.microsoft.com/office/drawing/2014/main" id="{C9249A8A-6ABE-ADC7-7ADB-00AAC8A34A8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233642" y="3493605"/>
            <a:ext cx="4678180" cy="1644374"/>
          </a:xfrm>
        </p:spPr>
      </p:pic>
      <p:pic>
        <p:nvPicPr>
          <p:cNvPr id="12" name="Picture 11" descr="Diagram&#10;&#10;Description automatically generated">
            <a:extLst>
              <a:ext uri="{FF2B5EF4-FFF2-40B4-BE49-F238E27FC236}">
                <a16:creationId xmlns:a16="http://schemas.microsoft.com/office/drawing/2014/main" id="{78937160-A43C-793F-8348-9AFA46699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2362" y="5516217"/>
            <a:ext cx="7618616" cy="1114575"/>
          </a:xfrm>
          <a:prstGeom prst="rect">
            <a:avLst/>
          </a:prstGeom>
        </p:spPr>
      </p:pic>
    </p:spTree>
    <p:extLst>
      <p:ext uri="{BB962C8B-B14F-4D97-AF65-F5344CB8AC3E}">
        <p14:creationId xmlns:p14="http://schemas.microsoft.com/office/powerpoint/2010/main" val="151990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24F-4431-80A7-89EA-3AC9D4063FE8}"/>
              </a:ext>
            </a:extLst>
          </p:cNvPr>
          <p:cNvSpPr>
            <a:spLocks noGrp="1"/>
          </p:cNvSpPr>
          <p:nvPr>
            <p:ph type="title"/>
          </p:nvPr>
        </p:nvSpPr>
        <p:spPr/>
        <p:txBody>
          <a:bodyPr/>
          <a:lstStyle/>
          <a:p>
            <a:r>
              <a:rPr lang="en-US" dirty="0"/>
              <a:t>AUROC CL results</a:t>
            </a:r>
          </a:p>
        </p:txBody>
      </p:sp>
      <p:sp>
        <p:nvSpPr>
          <p:cNvPr id="3" name="Content Placeholder 2">
            <a:extLst>
              <a:ext uri="{FF2B5EF4-FFF2-40B4-BE49-F238E27FC236}">
                <a16:creationId xmlns:a16="http://schemas.microsoft.com/office/drawing/2014/main" id="{0A8C00A2-1BB0-4EA3-C4F1-B0AD97739C4C}"/>
              </a:ext>
            </a:extLst>
          </p:cNvPr>
          <p:cNvSpPr>
            <a:spLocks noGrp="1"/>
          </p:cNvSpPr>
          <p:nvPr>
            <p:ph idx="1"/>
          </p:nvPr>
        </p:nvSpPr>
        <p:spPr>
          <a:xfrm>
            <a:off x="677334" y="1515717"/>
            <a:ext cx="8596668" cy="4525645"/>
          </a:xfrm>
        </p:spPr>
        <p:txBody>
          <a:bodyPr/>
          <a:lstStyle/>
          <a:p>
            <a:r>
              <a:rPr lang="en-US" dirty="0"/>
              <a:t>8.5k titles were used for contrastive pretraining</a:t>
            </a:r>
          </a:p>
          <a:p>
            <a:r>
              <a:rPr lang="en-US" dirty="0"/>
              <a:t>Contrastive pretraining was performed on all three BERT PLMs</a:t>
            </a:r>
          </a:p>
          <a:p>
            <a:r>
              <a:rPr lang="en-US" dirty="0"/>
              <a:t>Contrastive pretraining did not improve AUROC over all on any baseline models</a:t>
            </a:r>
          </a:p>
          <a:p>
            <a:r>
              <a:rPr lang="en-US" dirty="0"/>
              <a:t>model with best over all AUROC was clinical PubMed BERT base without contrastive learning</a:t>
            </a:r>
          </a:p>
          <a:p>
            <a:endParaRPr lang="en-US" dirty="0"/>
          </a:p>
        </p:txBody>
      </p:sp>
      <p:graphicFrame>
        <p:nvGraphicFramePr>
          <p:cNvPr id="4" name="Table 3">
            <a:extLst>
              <a:ext uri="{FF2B5EF4-FFF2-40B4-BE49-F238E27FC236}">
                <a16:creationId xmlns:a16="http://schemas.microsoft.com/office/drawing/2014/main" id="{7E4CCA9A-1A27-8268-5EC7-FFC0D273EE8D}"/>
              </a:ext>
            </a:extLst>
          </p:cNvPr>
          <p:cNvGraphicFramePr>
            <a:graphicFrameLocks noGrp="1"/>
          </p:cNvGraphicFramePr>
          <p:nvPr>
            <p:extLst>
              <p:ext uri="{D42A27DB-BD31-4B8C-83A1-F6EECF244321}">
                <p14:modId xmlns:p14="http://schemas.microsoft.com/office/powerpoint/2010/main" val="3009535478"/>
              </p:ext>
            </p:extLst>
          </p:nvPr>
        </p:nvGraphicFramePr>
        <p:xfrm>
          <a:off x="677334" y="3778539"/>
          <a:ext cx="10419710" cy="2835953"/>
        </p:xfrm>
        <a:graphic>
          <a:graphicData uri="http://schemas.openxmlformats.org/drawingml/2006/table">
            <a:tbl>
              <a:tblPr>
                <a:tableStyleId>{5C22544A-7EE6-4342-B048-85BDC9FD1C3A}</a:tableStyleId>
              </a:tblPr>
              <a:tblGrid>
                <a:gridCol w="1488530">
                  <a:extLst>
                    <a:ext uri="{9D8B030D-6E8A-4147-A177-3AD203B41FA5}">
                      <a16:colId xmlns:a16="http://schemas.microsoft.com/office/drawing/2014/main" val="781276194"/>
                    </a:ext>
                  </a:extLst>
                </a:gridCol>
                <a:gridCol w="1488530">
                  <a:extLst>
                    <a:ext uri="{9D8B030D-6E8A-4147-A177-3AD203B41FA5}">
                      <a16:colId xmlns:a16="http://schemas.microsoft.com/office/drawing/2014/main" val="1195774139"/>
                    </a:ext>
                  </a:extLst>
                </a:gridCol>
                <a:gridCol w="1488530">
                  <a:extLst>
                    <a:ext uri="{9D8B030D-6E8A-4147-A177-3AD203B41FA5}">
                      <a16:colId xmlns:a16="http://schemas.microsoft.com/office/drawing/2014/main" val="3078025390"/>
                    </a:ext>
                  </a:extLst>
                </a:gridCol>
                <a:gridCol w="1488530">
                  <a:extLst>
                    <a:ext uri="{9D8B030D-6E8A-4147-A177-3AD203B41FA5}">
                      <a16:colId xmlns:a16="http://schemas.microsoft.com/office/drawing/2014/main" val="2448794185"/>
                    </a:ext>
                  </a:extLst>
                </a:gridCol>
                <a:gridCol w="1488530">
                  <a:extLst>
                    <a:ext uri="{9D8B030D-6E8A-4147-A177-3AD203B41FA5}">
                      <a16:colId xmlns:a16="http://schemas.microsoft.com/office/drawing/2014/main" val="2702754850"/>
                    </a:ext>
                  </a:extLst>
                </a:gridCol>
                <a:gridCol w="1488530">
                  <a:extLst>
                    <a:ext uri="{9D8B030D-6E8A-4147-A177-3AD203B41FA5}">
                      <a16:colId xmlns:a16="http://schemas.microsoft.com/office/drawing/2014/main" val="2536277585"/>
                    </a:ext>
                  </a:extLst>
                </a:gridCol>
                <a:gridCol w="1488530">
                  <a:extLst>
                    <a:ext uri="{9D8B030D-6E8A-4147-A177-3AD203B41FA5}">
                      <a16:colId xmlns:a16="http://schemas.microsoft.com/office/drawing/2014/main" val="1607648552"/>
                    </a:ext>
                  </a:extLst>
                </a:gridCol>
              </a:tblGrid>
              <a:tr h="279710">
                <a:tc>
                  <a:txBody>
                    <a:bodyPr/>
                    <a:lstStyle/>
                    <a:p>
                      <a:pPr marL="0" marR="0">
                        <a:lnSpc>
                          <a:spcPct val="107000"/>
                        </a:lnSpc>
                        <a:spcBef>
                          <a:spcPts val="0"/>
                        </a:spcBef>
                        <a:spcAft>
                          <a:spcPts val="0"/>
                        </a:spcAft>
                      </a:pPr>
                      <a:r>
                        <a:rPr lang="en-US" sz="1400" kern="100">
                          <a:effectLst/>
                        </a:rPr>
                        <a:t>Model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Trigger AUROC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Arg1 AUROC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Arg2 AUROC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Arg3 AUROC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Arg4 AUROC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Status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422684"/>
                  </a:ext>
                </a:extLst>
              </a:tr>
              <a:tr h="279710">
                <a:tc>
                  <a:txBody>
                    <a:bodyPr/>
                    <a:lstStyle/>
                    <a:p>
                      <a:pPr marL="0" marR="0">
                        <a:lnSpc>
                          <a:spcPct val="107000"/>
                        </a:lnSpc>
                        <a:spcBef>
                          <a:spcPts val="0"/>
                        </a:spcBef>
                        <a:spcAft>
                          <a:spcPts val="0"/>
                        </a:spcAft>
                      </a:pPr>
                      <a:r>
                        <a:rPr lang="en-US" sz="1400" kern="100">
                          <a:effectLst/>
                        </a:rPr>
                        <a:t>PMB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0.698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0.756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0.571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0.595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0.696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worse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514423"/>
                  </a:ext>
                </a:extLst>
              </a:tr>
              <a:tr h="279710">
                <a:tc>
                  <a:txBody>
                    <a:bodyPr/>
                    <a:lstStyle/>
                    <a:p>
                      <a:pPr marL="0" marR="0">
                        <a:lnSpc>
                          <a:spcPct val="107000"/>
                        </a:lnSpc>
                        <a:spcBef>
                          <a:spcPts val="0"/>
                        </a:spcBef>
                        <a:spcAft>
                          <a:spcPts val="0"/>
                        </a:spcAft>
                      </a:pPr>
                      <a:r>
                        <a:rPr lang="en-US" sz="1400" kern="100">
                          <a:effectLst/>
                        </a:rPr>
                        <a:t>PMB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0.697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0.810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0.636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0.659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0.690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Better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8450816"/>
                  </a:ext>
                </a:extLst>
              </a:tr>
              <a:tr h="572371">
                <a:tc>
                  <a:txBody>
                    <a:bodyPr/>
                    <a:lstStyle/>
                    <a:p>
                      <a:pPr marL="0" marR="0">
                        <a:lnSpc>
                          <a:spcPct val="107000"/>
                        </a:lnSpc>
                        <a:spcBef>
                          <a:spcPts val="0"/>
                        </a:spcBef>
                        <a:spcAft>
                          <a:spcPts val="0"/>
                        </a:spcAft>
                      </a:pPr>
                      <a:r>
                        <a:rPr lang="en-US" sz="1400" kern="100">
                          <a:effectLst/>
                        </a:rPr>
                        <a:t>PMBL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dirty="0">
                          <a:effectLst/>
                        </a:rPr>
                        <a:t>0.699</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0.741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0.656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0.740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0.866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Argument trade-off</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3499451"/>
                  </a:ext>
                </a:extLst>
              </a:tr>
              <a:tr h="572371">
                <a:tc>
                  <a:txBody>
                    <a:bodyPr/>
                    <a:lstStyle/>
                    <a:p>
                      <a:pPr marL="0" marR="0">
                        <a:lnSpc>
                          <a:spcPct val="107000"/>
                        </a:lnSpc>
                        <a:spcBef>
                          <a:spcPts val="0"/>
                        </a:spcBef>
                        <a:spcAft>
                          <a:spcPts val="0"/>
                        </a:spcAft>
                      </a:pPr>
                      <a:r>
                        <a:rPr lang="en-US" sz="1400" kern="100">
                          <a:effectLst/>
                        </a:rPr>
                        <a:t>PMBL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0.617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0.846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0.745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0.719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0.760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Argument trade-off</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5614909"/>
                  </a:ext>
                </a:extLst>
              </a:tr>
              <a:tr h="279710">
                <a:tc>
                  <a:txBody>
                    <a:bodyPr/>
                    <a:lstStyle/>
                    <a:p>
                      <a:pPr marL="0" marR="0">
                        <a:lnSpc>
                          <a:spcPct val="107000"/>
                        </a:lnSpc>
                        <a:spcBef>
                          <a:spcPts val="0"/>
                        </a:spcBef>
                        <a:spcAft>
                          <a:spcPts val="0"/>
                        </a:spcAft>
                      </a:pPr>
                      <a:r>
                        <a:rPr lang="en-US" sz="1400" kern="100">
                          <a:effectLst/>
                        </a:rPr>
                        <a:t>CPMB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0.623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0.718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0.628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0.657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0.691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worse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991959"/>
                  </a:ext>
                </a:extLst>
              </a:tr>
              <a:tr h="572371">
                <a:tc>
                  <a:txBody>
                    <a:bodyPr/>
                    <a:lstStyle/>
                    <a:p>
                      <a:pPr marL="0" marR="0">
                        <a:lnSpc>
                          <a:spcPct val="107000"/>
                        </a:lnSpc>
                        <a:spcBef>
                          <a:spcPts val="0"/>
                        </a:spcBef>
                        <a:spcAft>
                          <a:spcPts val="0"/>
                        </a:spcAft>
                      </a:pPr>
                      <a:r>
                        <a:rPr lang="en-US" sz="1400" kern="100">
                          <a:effectLst/>
                        </a:rPr>
                        <a:t>CPMB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0.762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0.827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0.675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0.638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0.804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dirty="0">
                          <a:effectLst/>
                        </a:rPr>
                        <a:t>Better, best over all model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207926"/>
                  </a:ext>
                </a:extLst>
              </a:tr>
            </a:tbl>
          </a:graphicData>
        </a:graphic>
      </p:graphicFrame>
    </p:spTree>
    <p:extLst>
      <p:ext uri="{BB962C8B-B14F-4D97-AF65-F5344CB8AC3E}">
        <p14:creationId xmlns:p14="http://schemas.microsoft.com/office/powerpoint/2010/main" val="357610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FD72-D2A0-F332-F31E-33D58622148F}"/>
              </a:ext>
            </a:extLst>
          </p:cNvPr>
          <p:cNvSpPr>
            <a:spLocks noGrp="1"/>
          </p:cNvSpPr>
          <p:nvPr>
            <p:ph type="title"/>
          </p:nvPr>
        </p:nvSpPr>
        <p:spPr/>
        <p:txBody>
          <a:bodyPr/>
          <a:lstStyle/>
          <a:p>
            <a:r>
              <a:rPr lang="en-US" dirty="0"/>
              <a:t>Precision CL Results</a:t>
            </a:r>
          </a:p>
        </p:txBody>
      </p:sp>
      <p:sp>
        <p:nvSpPr>
          <p:cNvPr id="3" name="Content Placeholder 2">
            <a:extLst>
              <a:ext uri="{FF2B5EF4-FFF2-40B4-BE49-F238E27FC236}">
                <a16:creationId xmlns:a16="http://schemas.microsoft.com/office/drawing/2014/main" id="{42A335A8-0E0B-A9C7-1829-861CA3430C3A}"/>
              </a:ext>
            </a:extLst>
          </p:cNvPr>
          <p:cNvSpPr>
            <a:spLocks noGrp="1"/>
          </p:cNvSpPr>
          <p:nvPr>
            <p:ph idx="1"/>
          </p:nvPr>
        </p:nvSpPr>
        <p:spPr>
          <a:xfrm>
            <a:off x="677334" y="1436205"/>
            <a:ext cx="8596668" cy="4605158"/>
          </a:xfrm>
        </p:spPr>
        <p:txBody>
          <a:bodyPr/>
          <a:lstStyle/>
          <a:p>
            <a:r>
              <a:rPr lang="en-US" dirty="0"/>
              <a:t>PubMed BERT large when using contrastive learning for performing further pretraining performs best on precision. </a:t>
            </a:r>
          </a:p>
        </p:txBody>
      </p:sp>
      <p:graphicFrame>
        <p:nvGraphicFramePr>
          <p:cNvPr id="4" name="Table 3">
            <a:extLst>
              <a:ext uri="{FF2B5EF4-FFF2-40B4-BE49-F238E27FC236}">
                <a16:creationId xmlns:a16="http://schemas.microsoft.com/office/drawing/2014/main" id="{51450C1F-428E-470F-B368-426A6BBA2C2A}"/>
              </a:ext>
            </a:extLst>
          </p:cNvPr>
          <p:cNvGraphicFramePr>
            <a:graphicFrameLocks noGrp="1"/>
          </p:cNvGraphicFramePr>
          <p:nvPr>
            <p:extLst>
              <p:ext uri="{D42A27DB-BD31-4B8C-83A1-F6EECF244321}">
                <p14:modId xmlns:p14="http://schemas.microsoft.com/office/powerpoint/2010/main" val="1317378626"/>
              </p:ext>
            </p:extLst>
          </p:nvPr>
        </p:nvGraphicFramePr>
        <p:xfrm>
          <a:off x="824945" y="2231337"/>
          <a:ext cx="10202519" cy="3967009"/>
        </p:xfrm>
        <a:graphic>
          <a:graphicData uri="http://schemas.openxmlformats.org/drawingml/2006/table">
            <a:tbl>
              <a:tblPr>
                <a:tableStyleId>{5C22544A-7EE6-4342-B048-85BDC9FD1C3A}</a:tableStyleId>
              </a:tblPr>
              <a:tblGrid>
                <a:gridCol w="1679716">
                  <a:extLst>
                    <a:ext uri="{9D8B030D-6E8A-4147-A177-3AD203B41FA5}">
                      <a16:colId xmlns:a16="http://schemas.microsoft.com/office/drawing/2014/main" val="1271815362"/>
                    </a:ext>
                  </a:extLst>
                </a:gridCol>
                <a:gridCol w="1589819">
                  <a:extLst>
                    <a:ext uri="{9D8B030D-6E8A-4147-A177-3AD203B41FA5}">
                      <a16:colId xmlns:a16="http://schemas.microsoft.com/office/drawing/2014/main" val="3870694061"/>
                    </a:ext>
                  </a:extLst>
                </a:gridCol>
                <a:gridCol w="1361440">
                  <a:extLst>
                    <a:ext uri="{9D8B030D-6E8A-4147-A177-3AD203B41FA5}">
                      <a16:colId xmlns:a16="http://schemas.microsoft.com/office/drawing/2014/main" val="1221288496"/>
                    </a:ext>
                  </a:extLst>
                </a:gridCol>
                <a:gridCol w="1381760">
                  <a:extLst>
                    <a:ext uri="{9D8B030D-6E8A-4147-A177-3AD203B41FA5}">
                      <a16:colId xmlns:a16="http://schemas.microsoft.com/office/drawing/2014/main" val="87628341"/>
                    </a:ext>
                  </a:extLst>
                </a:gridCol>
                <a:gridCol w="1280160">
                  <a:extLst>
                    <a:ext uri="{9D8B030D-6E8A-4147-A177-3AD203B41FA5}">
                      <a16:colId xmlns:a16="http://schemas.microsoft.com/office/drawing/2014/main" val="3677277245"/>
                    </a:ext>
                  </a:extLst>
                </a:gridCol>
                <a:gridCol w="1219200">
                  <a:extLst>
                    <a:ext uri="{9D8B030D-6E8A-4147-A177-3AD203B41FA5}">
                      <a16:colId xmlns:a16="http://schemas.microsoft.com/office/drawing/2014/main" val="2325065930"/>
                    </a:ext>
                  </a:extLst>
                </a:gridCol>
                <a:gridCol w="1690424">
                  <a:extLst>
                    <a:ext uri="{9D8B030D-6E8A-4147-A177-3AD203B41FA5}">
                      <a16:colId xmlns:a16="http://schemas.microsoft.com/office/drawing/2014/main" val="180012987"/>
                    </a:ext>
                  </a:extLst>
                </a:gridCol>
              </a:tblGrid>
              <a:tr h="349610">
                <a:tc>
                  <a:txBody>
                    <a:bodyPr/>
                    <a:lstStyle/>
                    <a:p>
                      <a:pPr marL="0" marR="0">
                        <a:lnSpc>
                          <a:spcPct val="107000"/>
                        </a:lnSpc>
                        <a:spcBef>
                          <a:spcPts val="0"/>
                        </a:spcBef>
                        <a:spcAft>
                          <a:spcPts val="0"/>
                        </a:spcAft>
                      </a:pPr>
                      <a:r>
                        <a:rPr lang="en-US" sz="1200" kern="100">
                          <a:effectLst/>
                        </a:rPr>
                        <a:t>Model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Trigger 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Arg1 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Arg2 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Arg3 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Arg4 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Status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2266206860"/>
                  </a:ext>
                </a:extLst>
              </a:tr>
              <a:tr h="168747">
                <a:tc>
                  <a:txBody>
                    <a:bodyPr/>
                    <a:lstStyle/>
                    <a:p>
                      <a:pPr marL="0" marR="0">
                        <a:lnSpc>
                          <a:spcPct val="107000"/>
                        </a:lnSpc>
                        <a:spcBef>
                          <a:spcPts val="0"/>
                        </a:spcBef>
                        <a:spcAft>
                          <a:spcPts val="0"/>
                        </a:spcAft>
                      </a:pPr>
                      <a:r>
                        <a:rPr lang="en-US" sz="1200" kern="100">
                          <a:effectLst/>
                        </a:rPr>
                        <a:t>PMB with CL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0.977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0.879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0.885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0.899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0.798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worse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453689142"/>
                  </a:ext>
                </a:extLst>
              </a:tr>
              <a:tr h="168747">
                <a:tc>
                  <a:txBody>
                    <a:bodyPr/>
                    <a:lstStyle/>
                    <a:p>
                      <a:pPr marL="0" marR="0">
                        <a:lnSpc>
                          <a:spcPct val="107000"/>
                        </a:lnSpc>
                        <a:spcBef>
                          <a:spcPts val="0"/>
                        </a:spcBef>
                        <a:spcAft>
                          <a:spcPts val="0"/>
                        </a:spcAft>
                      </a:pPr>
                      <a:r>
                        <a:rPr lang="en-US" sz="1200" kern="100">
                          <a:effectLst/>
                        </a:rPr>
                        <a:t>PMB no CL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0.977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0.912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0.852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0.881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0.818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better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3950027970"/>
                  </a:ext>
                </a:extLst>
              </a:tr>
              <a:tr h="822736">
                <a:tc>
                  <a:txBody>
                    <a:bodyPr/>
                    <a:lstStyle/>
                    <a:p>
                      <a:pPr marL="0" marR="0">
                        <a:lnSpc>
                          <a:spcPct val="107000"/>
                        </a:lnSpc>
                        <a:spcBef>
                          <a:spcPts val="0"/>
                        </a:spcBef>
                        <a:spcAft>
                          <a:spcPts val="0"/>
                        </a:spcAft>
                      </a:pPr>
                      <a:r>
                        <a:rPr lang="en-US" sz="1200" kern="100">
                          <a:effectLst/>
                        </a:rPr>
                        <a:t>PMBL with CL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0.990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0.965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0.957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0.937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0.927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Much better, best over all model by far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3780074350"/>
                  </a:ext>
                </a:extLst>
              </a:tr>
              <a:tr h="1532424">
                <a:tc>
                  <a:txBody>
                    <a:bodyPr/>
                    <a:lstStyle/>
                    <a:p>
                      <a:pPr marL="0" marR="0">
                        <a:lnSpc>
                          <a:spcPct val="107000"/>
                        </a:lnSpc>
                        <a:spcBef>
                          <a:spcPts val="0"/>
                        </a:spcBef>
                        <a:spcAft>
                          <a:spcPts val="0"/>
                        </a:spcAft>
                      </a:pPr>
                      <a:r>
                        <a:rPr lang="en-US" sz="1200" kern="100">
                          <a:effectLst/>
                        </a:rPr>
                        <a:t>PMBL no CL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0.976</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0.898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0.834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0.853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0.890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Worse than CL counter-part, but still performs well compared to others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3902730044"/>
                  </a:ext>
                </a:extLst>
              </a:tr>
              <a:tr h="704455">
                <a:tc>
                  <a:txBody>
                    <a:bodyPr/>
                    <a:lstStyle/>
                    <a:p>
                      <a:pPr marL="0" marR="0">
                        <a:lnSpc>
                          <a:spcPct val="107000"/>
                        </a:lnSpc>
                        <a:spcBef>
                          <a:spcPts val="0"/>
                        </a:spcBef>
                        <a:spcAft>
                          <a:spcPts val="0"/>
                        </a:spcAft>
                      </a:pPr>
                      <a:r>
                        <a:rPr lang="en-US" sz="1200" kern="100">
                          <a:effectLst/>
                        </a:rPr>
                        <a:t>CPMB with CL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0.971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0.903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0.867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0.868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0.812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Better, one of the better models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3684906828"/>
                  </a:ext>
                </a:extLst>
              </a:tr>
              <a:tr h="168747">
                <a:tc>
                  <a:txBody>
                    <a:bodyPr/>
                    <a:lstStyle/>
                    <a:p>
                      <a:pPr marL="0" marR="0">
                        <a:lnSpc>
                          <a:spcPct val="107000"/>
                        </a:lnSpc>
                        <a:spcBef>
                          <a:spcPts val="0"/>
                        </a:spcBef>
                        <a:spcAft>
                          <a:spcPts val="0"/>
                        </a:spcAft>
                      </a:pPr>
                      <a:r>
                        <a:rPr lang="en-US" sz="1200" kern="100">
                          <a:effectLst/>
                        </a:rPr>
                        <a:t>CPMB no CL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0.969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0.894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0.851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0.862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a:effectLst/>
                        </a:rPr>
                        <a:t>0.775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tc>
                  <a:txBody>
                    <a:bodyPr/>
                    <a:lstStyle/>
                    <a:p>
                      <a:pPr marL="0" marR="0">
                        <a:lnSpc>
                          <a:spcPct val="107000"/>
                        </a:lnSpc>
                        <a:spcBef>
                          <a:spcPts val="0"/>
                        </a:spcBef>
                        <a:spcAft>
                          <a:spcPts val="0"/>
                        </a:spcAft>
                      </a:pPr>
                      <a:r>
                        <a:rPr lang="en-US" sz="1200" kern="100" dirty="0">
                          <a:effectLst/>
                        </a:rPr>
                        <a:t>worse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824" marR="46824" marT="0" marB="0"/>
                </a:tc>
                <a:extLst>
                  <a:ext uri="{0D108BD9-81ED-4DB2-BD59-A6C34878D82A}">
                    <a16:rowId xmlns:a16="http://schemas.microsoft.com/office/drawing/2014/main" val="676298371"/>
                  </a:ext>
                </a:extLst>
              </a:tr>
            </a:tbl>
          </a:graphicData>
        </a:graphic>
      </p:graphicFrame>
    </p:spTree>
    <p:extLst>
      <p:ext uri="{BB962C8B-B14F-4D97-AF65-F5344CB8AC3E}">
        <p14:creationId xmlns:p14="http://schemas.microsoft.com/office/powerpoint/2010/main" val="259992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F029-EDBE-E40A-79FF-EF5806AFE3A2}"/>
              </a:ext>
            </a:extLst>
          </p:cNvPr>
          <p:cNvSpPr>
            <a:spLocks noGrp="1"/>
          </p:cNvSpPr>
          <p:nvPr>
            <p:ph type="title"/>
          </p:nvPr>
        </p:nvSpPr>
        <p:spPr/>
        <p:txBody>
          <a:bodyPr/>
          <a:lstStyle/>
          <a:p>
            <a:r>
              <a:rPr lang="en-US" dirty="0"/>
              <a:t>Recall CL Results</a:t>
            </a:r>
          </a:p>
        </p:txBody>
      </p:sp>
      <p:sp>
        <p:nvSpPr>
          <p:cNvPr id="3" name="Content Placeholder 2">
            <a:extLst>
              <a:ext uri="{FF2B5EF4-FFF2-40B4-BE49-F238E27FC236}">
                <a16:creationId xmlns:a16="http://schemas.microsoft.com/office/drawing/2014/main" id="{6ED60949-04C8-37D8-4634-8F3798FCF2D1}"/>
              </a:ext>
            </a:extLst>
          </p:cNvPr>
          <p:cNvSpPr>
            <a:spLocks noGrp="1"/>
          </p:cNvSpPr>
          <p:nvPr>
            <p:ph idx="1"/>
          </p:nvPr>
        </p:nvSpPr>
        <p:spPr>
          <a:xfrm>
            <a:off x="677334" y="1402081"/>
            <a:ext cx="8596668" cy="4639282"/>
          </a:xfrm>
        </p:spPr>
        <p:txBody>
          <a:bodyPr/>
          <a:lstStyle/>
          <a:p>
            <a:r>
              <a:rPr lang="en-US" dirty="0"/>
              <a:t>PubMed BERT Large when contrastive learning is used for further pretraining achieves the best recall.</a:t>
            </a:r>
          </a:p>
        </p:txBody>
      </p:sp>
      <p:graphicFrame>
        <p:nvGraphicFramePr>
          <p:cNvPr id="4" name="Table 3">
            <a:extLst>
              <a:ext uri="{FF2B5EF4-FFF2-40B4-BE49-F238E27FC236}">
                <a16:creationId xmlns:a16="http://schemas.microsoft.com/office/drawing/2014/main" id="{CAAD47FE-DC8C-3A71-FCFD-DE387D8BE3D0}"/>
              </a:ext>
            </a:extLst>
          </p:cNvPr>
          <p:cNvGraphicFramePr>
            <a:graphicFrameLocks noGrp="1"/>
          </p:cNvGraphicFramePr>
          <p:nvPr>
            <p:extLst>
              <p:ext uri="{D42A27DB-BD31-4B8C-83A1-F6EECF244321}">
                <p14:modId xmlns:p14="http://schemas.microsoft.com/office/powerpoint/2010/main" val="4231148208"/>
              </p:ext>
            </p:extLst>
          </p:nvPr>
        </p:nvGraphicFramePr>
        <p:xfrm>
          <a:off x="677862" y="2206487"/>
          <a:ext cx="10066336" cy="3267030"/>
        </p:xfrm>
        <a:graphic>
          <a:graphicData uri="http://schemas.openxmlformats.org/drawingml/2006/table">
            <a:tbl>
              <a:tblPr>
                <a:tableStyleId>{5C22544A-7EE6-4342-B048-85BDC9FD1C3A}</a:tableStyleId>
              </a:tblPr>
              <a:tblGrid>
                <a:gridCol w="1438048">
                  <a:extLst>
                    <a:ext uri="{9D8B030D-6E8A-4147-A177-3AD203B41FA5}">
                      <a16:colId xmlns:a16="http://schemas.microsoft.com/office/drawing/2014/main" val="1759154337"/>
                    </a:ext>
                  </a:extLst>
                </a:gridCol>
                <a:gridCol w="1438048">
                  <a:extLst>
                    <a:ext uri="{9D8B030D-6E8A-4147-A177-3AD203B41FA5}">
                      <a16:colId xmlns:a16="http://schemas.microsoft.com/office/drawing/2014/main" val="3248982082"/>
                    </a:ext>
                  </a:extLst>
                </a:gridCol>
                <a:gridCol w="1438048">
                  <a:extLst>
                    <a:ext uri="{9D8B030D-6E8A-4147-A177-3AD203B41FA5}">
                      <a16:colId xmlns:a16="http://schemas.microsoft.com/office/drawing/2014/main" val="2422870627"/>
                    </a:ext>
                  </a:extLst>
                </a:gridCol>
                <a:gridCol w="1438048">
                  <a:extLst>
                    <a:ext uri="{9D8B030D-6E8A-4147-A177-3AD203B41FA5}">
                      <a16:colId xmlns:a16="http://schemas.microsoft.com/office/drawing/2014/main" val="4268536310"/>
                    </a:ext>
                  </a:extLst>
                </a:gridCol>
                <a:gridCol w="1438048">
                  <a:extLst>
                    <a:ext uri="{9D8B030D-6E8A-4147-A177-3AD203B41FA5}">
                      <a16:colId xmlns:a16="http://schemas.microsoft.com/office/drawing/2014/main" val="3819262928"/>
                    </a:ext>
                  </a:extLst>
                </a:gridCol>
                <a:gridCol w="1438048">
                  <a:extLst>
                    <a:ext uri="{9D8B030D-6E8A-4147-A177-3AD203B41FA5}">
                      <a16:colId xmlns:a16="http://schemas.microsoft.com/office/drawing/2014/main" val="1171606245"/>
                    </a:ext>
                  </a:extLst>
                </a:gridCol>
                <a:gridCol w="1438048">
                  <a:extLst>
                    <a:ext uri="{9D8B030D-6E8A-4147-A177-3AD203B41FA5}">
                      <a16:colId xmlns:a16="http://schemas.microsoft.com/office/drawing/2014/main" val="3936180133"/>
                    </a:ext>
                  </a:extLst>
                </a:gridCol>
              </a:tblGrid>
              <a:tr h="320492">
                <a:tc>
                  <a:txBody>
                    <a:bodyPr/>
                    <a:lstStyle/>
                    <a:p>
                      <a:pPr marL="0" marR="0">
                        <a:lnSpc>
                          <a:spcPct val="107000"/>
                        </a:lnSpc>
                        <a:spcBef>
                          <a:spcPts val="0"/>
                        </a:spcBef>
                        <a:spcAft>
                          <a:spcPts val="0"/>
                        </a:spcAft>
                      </a:pPr>
                      <a:r>
                        <a:rPr lang="en-US" sz="1400" kern="100">
                          <a:effectLst/>
                        </a:rPr>
                        <a:t>Model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Trigger Recall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Arg1 Recall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Arg2 Recall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Arg3 Recall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Arg4 Recall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Status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8606071"/>
                  </a:ext>
                </a:extLst>
              </a:tr>
              <a:tr h="320492">
                <a:tc>
                  <a:txBody>
                    <a:bodyPr/>
                    <a:lstStyle/>
                    <a:p>
                      <a:pPr marL="0" marR="0">
                        <a:lnSpc>
                          <a:spcPct val="107000"/>
                        </a:lnSpc>
                        <a:spcBef>
                          <a:spcPts val="0"/>
                        </a:spcBef>
                        <a:spcAft>
                          <a:spcPts val="0"/>
                        </a:spcAft>
                      </a:pPr>
                      <a:r>
                        <a:rPr lang="en-US" sz="1400" kern="100">
                          <a:effectLst/>
                        </a:rPr>
                        <a:t>PMB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0.962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0.855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0.851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0.753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 little better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832952"/>
                  </a:ext>
                </a:extLst>
              </a:tr>
              <a:tr h="320492">
                <a:tc>
                  <a:txBody>
                    <a:bodyPr/>
                    <a:lstStyle/>
                    <a:p>
                      <a:pPr marL="0" marR="0">
                        <a:lnSpc>
                          <a:spcPct val="107000"/>
                        </a:lnSpc>
                        <a:spcBef>
                          <a:spcPts val="0"/>
                        </a:spcBef>
                        <a:spcAft>
                          <a:spcPts val="0"/>
                        </a:spcAft>
                      </a:pPr>
                      <a:r>
                        <a:rPr lang="en-US" sz="1400" kern="100">
                          <a:effectLst/>
                        </a:rPr>
                        <a:t>PMB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0.967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0.887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0.794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0.828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0.753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 little worse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461766"/>
                  </a:ext>
                </a:extLst>
              </a:tr>
              <a:tr h="655822">
                <a:tc>
                  <a:txBody>
                    <a:bodyPr/>
                    <a:lstStyle/>
                    <a:p>
                      <a:pPr marL="0" marR="0">
                        <a:lnSpc>
                          <a:spcPct val="107000"/>
                        </a:lnSpc>
                        <a:spcBef>
                          <a:spcPts val="0"/>
                        </a:spcBef>
                        <a:spcAft>
                          <a:spcPts val="0"/>
                        </a:spcAft>
                      </a:pPr>
                      <a:r>
                        <a:rPr lang="en-US" sz="1400" kern="100">
                          <a:effectLst/>
                        </a:rPr>
                        <a:t>PMBL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0.985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0.924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0.927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0.867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Much better, best over all by far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0358752"/>
                  </a:ext>
                </a:extLst>
              </a:tr>
              <a:tr h="320492">
                <a:tc>
                  <a:txBody>
                    <a:bodyPr/>
                    <a:lstStyle/>
                    <a:p>
                      <a:pPr marL="0" marR="0">
                        <a:lnSpc>
                          <a:spcPct val="107000"/>
                        </a:lnSpc>
                        <a:spcBef>
                          <a:spcPts val="0"/>
                        </a:spcBef>
                        <a:spcAft>
                          <a:spcPts val="0"/>
                        </a:spcAft>
                      </a:pPr>
                      <a:r>
                        <a:rPr lang="en-US" sz="1400" kern="100">
                          <a:effectLst/>
                        </a:rPr>
                        <a:t>PMBL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0.946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0.826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0.721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0.726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0.616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Much worse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492160"/>
                  </a:ext>
                </a:extLst>
              </a:tr>
              <a:tr h="655822">
                <a:tc>
                  <a:txBody>
                    <a:bodyPr/>
                    <a:lstStyle/>
                    <a:p>
                      <a:pPr marL="0" marR="0">
                        <a:lnSpc>
                          <a:spcPct val="107000"/>
                        </a:lnSpc>
                        <a:spcBef>
                          <a:spcPts val="0"/>
                        </a:spcBef>
                        <a:spcAft>
                          <a:spcPts val="0"/>
                        </a:spcAft>
                      </a:pPr>
                      <a:r>
                        <a:rPr lang="en-US" sz="1400" kern="100">
                          <a:effectLst/>
                        </a:rPr>
                        <a:t>CPMB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0.874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0.799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0.805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0.688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Argument trade-off</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817267"/>
                  </a:ext>
                </a:extLst>
              </a:tr>
              <a:tr h="655822">
                <a:tc>
                  <a:txBody>
                    <a:bodyPr/>
                    <a:lstStyle/>
                    <a:p>
                      <a:pPr marL="0" marR="0">
                        <a:lnSpc>
                          <a:spcPct val="107000"/>
                        </a:lnSpc>
                        <a:spcBef>
                          <a:spcPts val="0"/>
                        </a:spcBef>
                        <a:spcAft>
                          <a:spcPts val="0"/>
                        </a:spcAft>
                      </a:pPr>
                      <a:r>
                        <a:rPr lang="en-US" sz="1400" kern="100">
                          <a:effectLst/>
                        </a:rPr>
                        <a:t>CPMB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0.954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0.861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0.762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0.805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0.734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dirty="0">
                          <a:effectLst/>
                        </a:rPr>
                        <a:t>Argument trade-off</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8361922"/>
                  </a:ext>
                </a:extLst>
              </a:tr>
            </a:tbl>
          </a:graphicData>
        </a:graphic>
      </p:graphicFrame>
    </p:spTree>
    <p:extLst>
      <p:ext uri="{BB962C8B-B14F-4D97-AF65-F5344CB8AC3E}">
        <p14:creationId xmlns:p14="http://schemas.microsoft.com/office/powerpoint/2010/main" val="422753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19A6-CABE-A518-6C86-C7BB1E3E931A}"/>
              </a:ext>
            </a:extLst>
          </p:cNvPr>
          <p:cNvSpPr>
            <a:spLocks noGrp="1"/>
          </p:cNvSpPr>
          <p:nvPr>
            <p:ph type="title"/>
          </p:nvPr>
        </p:nvSpPr>
        <p:spPr/>
        <p:txBody>
          <a:bodyPr/>
          <a:lstStyle/>
          <a:p>
            <a:r>
              <a:rPr lang="en-US" dirty="0"/>
              <a:t>F1 CL Results</a:t>
            </a:r>
          </a:p>
        </p:txBody>
      </p:sp>
      <p:sp>
        <p:nvSpPr>
          <p:cNvPr id="3" name="Content Placeholder 2">
            <a:extLst>
              <a:ext uri="{FF2B5EF4-FFF2-40B4-BE49-F238E27FC236}">
                <a16:creationId xmlns:a16="http://schemas.microsoft.com/office/drawing/2014/main" id="{1B23F5A8-DA15-2109-6E0A-8D431EE34F1D}"/>
              </a:ext>
            </a:extLst>
          </p:cNvPr>
          <p:cNvSpPr>
            <a:spLocks noGrp="1"/>
          </p:cNvSpPr>
          <p:nvPr>
            <p:ph idx="1"/>
          </p:nvPr>
        </p:nvSpPr>
        <p:spPr>
          <a:xfrm>
            <a:off x="677334" y="1321905"/>
            <a:ext cx="8596668" cy="4719458"/>
          </a:xfrm>
        </p:spPr>
        <p:txBody>
          <a:bodyPr/>
          <a:lstStyle/>
          <a:p>
            <a:r>
              <a:rPr lang="en-US" dirty="0"/>
              <a:t>PubMed BERT Large performed best when contrastive learning was used for further pretraining.</a:t>
            </a:r>
          </a:p>
          <a:p>
            <a:r>
              <a:rPr lang="en-US" dirty="0"/>
              <a:t>Use of 24 attention layers instead of 12 might factor into this result in improved embeddings. </a:t>
            </a:r>
          </a:p>
        </p:txBody>
      </p:sp>
      <p:graphicFrame>
        <p:nvGraphicFramePr>
          <p:cNvPr id="4" name="Table 3">
            <a:extLst>
              <a:ext uri="{FF2B5EF4-FFF2-40B4-BE49-F238E27FC236}">
                <a16:creationId xmlns:a16="http://schemas.microsoft.com/office/drawing/2014/main" id="{004040AF-0927-A102-CCC6-8ABA3BE4E008}"/>
              </a:ext>
            </a:extLst>
          </p:cNvPr>
          <p:cNvGraphicFramePr>
            <a:graphicFrameLocks noGrp="1"/>
          </p:cNvGraphicFramePr>
          <p:nvPr>
            <p:extLst>
              <p:ext uri="{D42A27DB-BD31-4B8C-83A1-F6EECF244321}">
                <p14:modId xmlns:p14="http://schemas.microsoft.com/office/powerpoint/2010/main" val="2036439369"/>
              </p:ext>
            </p:extLst>
          </p:nvPr>
        </p:nvGraphicFramePr>
        <p:xfrm>
          <a:off x="839857" y="2773017"/>
          <a:ext cx="10306877" cy="3368697"/>
        </p:xfrm>
        <a:graphic>
          <a:graphicData uri="http://schemas.openxmlformats.org/drawingml/2006/table">
            <a:tbl>
              <a:tblPr>
                <a:tableStyleId>{5C22544A-7EE6-4342-B048-85BDC9FD1C3A}</a:tableStyleId>
              </a:tblPr>
              <a:tblGrid>
                <a:gridCol w="1502023">
                  <a:extLst>
                    <a:ext uri="{9D8B030D-6E8A-4147-A177-3AD203B41FA5}">
                      <a16:colId xmlns:a16="http://schemas.microsoft.com/office/drawing/2014/main" val="4009607652"/>
                    </a:ext>
                  </a:extLst>
                </a:gridCol>
                <a:gridCol w="1478280">
                  <a:extLst>
                    <a:ext uri="{9D8B030D-6E8A-4147-A177-3AD203B41FA5}">
                      <a16:colId xmlns:a16="http://schemas.microsoft.com/office/drawing/2014/main" val="4046083370"/>
                    </a:ext>
                  </a:extLst>
                </a:gridCol>
                <a:gridCol w="1381760">
                  <a:extLst>
                    <a:ext uri="{9D8B030D-6E8A-4147-A177-3AD203B41FA5}">
                      <a16:colId xmlns:a16="http://schemas.microsoft.com/office/drawing/2014/main" val="3802334323"/>
                    </a:ext>
                  </a:extLst>
                </a:gridCol>
                <a:gridCol w="1488440">
                  <a:extLst>
                    <a:ext uri="{9D8B030D-6E8A-4147-A177-3AD203B41FA5}">
                      <a16:colId xmlns:a16="http://schemas.microsoft.com/office/drawing/2014/main" val="3469661926"/>
                    </a:ext>
                  </a:extLst>
                </a:gridCol>
                <a:gridCol w="1386840">
                  <a:extLst>
                    <a:ext uri="{9D8B030D-6E8A-4147-A177-3AD203B41FA5}">
                      <a16:colId xmlns:a16="http://schemas.microsoft.com/office/drawing/2014/main" val="2299628060"/>
                    </a:ext>
                  </a:extLst>
                </a:gridCol>
                <a:gridCol w="1454317">
                  <a:extLst>
                    <a:ext uri="{9D8B030D-6E8A-4147-A177-3AD203B41FA5}">
                      <a16:colId xmlns:a16="http://schemas.microsoft.com/office/drawing/2014/main" val="1344687725"/>
                    </a:ext>
                  </a:extLst>
                </a:gridCol>
                <a:gridCol w="1615217">
                  <a:extLst>
                    <a:ext uri="{9D8B030D-6E8A-4147-A177-3AD203B41FA5}">
                      <a16:colId xmlns:a16="http://schemas.microsoft.com/office/drawing/2014/main" val="1525755412"/>
                    </a:ext>
                  </a:extLst>
                </a:gridCol>
              </a:tblGrid>
              <a:tr h="319637">
                <a:tc>
                  <a:txBody>
                    <a:bodyPr/>
                    <a:lstStyle/>
                    <a:p>
                      <a:pPr marL="0" marR="0">
                        <a:lnSpc>
                          <a:spcPct val="107000"/>
                        </a:lnSpc>
                        <a:spcBef>
                          <a:spcPts val="0"/>
                        </a:spcBef>
                        <a:spcAft>
                          <a:spcPts val="0"/>
                        </a:spcAft>
                      </a:pPr>
                      <a:r>
                        <a:rPr lang="en-US" sz="1400" kern="100">
                          <a:effectLst/>
                        </a:rPr>
                        <a:t>Model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Trigger F1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Arg1 F1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Arg2 F1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Arg3 F1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Arg4 F1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Status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2037937213"/>
                  </a:ext>
                </a:extLst>
              </a:tr>
              <a:tr h="481242">
                <a:tc>
                  <a:txBody>
                    <a:bodyPr/>
                    <a:lstStyle/>
                    <a:p>
                      <a:pPr marL="0" marR="0">
                        <a:lnSpc>
                          <a:spcPct val="107000"/>
                        </a:lnSpc>
                        <a:spcBef>
                          <a:spcPts val="0"/>
                        </a:spcBef>
                        <a:spcAft>
                          <a:spcPts val="0"/>
                        </a:spcAft>
                      </a:pPr>
                      <a:r>
                        <a:rPr lang="en-US" sz="1400" kern="100">
                          <a:effectLst/>
                        </a:rPr>
                        <a:t>PMB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0.969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0.867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0.852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0.875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0.775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Worse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1426360226"/>
                  </a:ext>
                </a:extLst>
              </a:tr>
              <a:tr h="481242">
                <a:tc>
                  <a:txBody>
                    <a:bodyPr/>
                    <a:lstStyle/>
                    <a:p>
                      <a:pPr marL="0" marR="0">
                        <a:lnSpc>
                          <a:spcPct val="107000"/>
                        </a:lnSpc>
                        <a:spcBef>
                          <a:spcPts val="0"/>
                        </a:spcBef>
                        <a:spcAft>
                          <a:spcPts val="0"/>
                        </a:spcAft>
                      </a:pPr>
                      <a:r>
                        <a:rPr lang="en-US" sz="1400" kern="100">
                          <a:effectLst/>
                        </a:rPr>
                        <a:t>PMB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0.972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0.899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0.821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0.784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Better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3737426703"/>
                  </a:ext>
                </a:extLst>
              </a:tr>
              <a:tr h="481242">
                <a:tc>
                  <a:txBody>
                    <a:bodyPr/>
                    <a:lstStyle/>
                    <a:p>
                      <a:pPr marL="0" marR="0">
                        <a:lnSpc>
                          <a:spcPct val="107000"/>
                        </a:lnSpc>
                        <a:spcBef>
                          <a:spcPts val="0"/>
                        </a:spcBef>
                        <a:spcAft>
                          <a:spcPts val="0"/>
                        </a:spcAft>
                      </a:pPr>
                      <a:r>
                        <a:rPr lang="en-US" sz="1400" kern="100">
                          <a:effectLst/>
                        </a:rPr>
                        <a:t>PMBL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0.987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0.960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0.940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0.932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0.896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Much better, best over all model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75431561"/>
                  </a:ext>
                </a:extLst>
              </a:tr>
              <a:tr h="481242">
                <a:tc>
                  <a:txBody>
                    <a:bodyPr/>
                    <a:lstStyle/>
                    <a:p>
                      <a:pPr marL="0" marR="0">
                        <a:lnSpc>
                          <a:spcPct val="107000"/>
                        </a:lnSpc>
                        <a:spcBef>
                          <a:spcPts val="0"/>
                        </a:spcBef>
                        <a:spcAft>
                          <a:spcPts val="0"/>
                        </a:spcAft>
                      </a:pPr>
                      <a:r>
                        <a:rPr lang="en-US" sz="1400" kern="100">
                          <a:effectLst/>
                        </a:rPr>
                        <a:t>PMBL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0.961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0.860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0.773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0.784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0.728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Much worse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1064518421"/>
                  </a:ext>
                </a:extLst>
              </a:tr>
              <a:tr h="562046">
                <a:tc>
                  <a:txBody>
                    <a:bodyPr/>
                    <a:lstStyle/>
                    <a:p>
                      <a:pPr marL="0" marR="0">
                        <a:lnSpc>
                          <a:spcPct val="107000"/>
                        </a:lnSpc>
                        <a:spcBef>
                          <a:spcPts val="0"/>
                        </a:spcBef>
                        <a:spcAft>
                          <a:spcPts val="0"/>
                        </a:spcAft>
                      </a:pPr>
                      <a:r>
                        <a:rPr lang="en-US" sz="1400" kern="100">
                          <a:effectLst/>
                        </a:rPr>
                        <a:t>CPMB with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0.963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0.888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0.831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0.836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0.745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Very slightly better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1508079014"/>
                  </a:ext>
                </a:extLst>
              </a:tr>
              <a:tr h="562046">
                <a:tc>
                  <a:txBody>
                    <a:bodyPr/>
                    <a:lstStyle/>
                    <a:p>
                      <a:pPr marL="0" marR="0">
                        <a:lnSpc>
                          <a:spcPct val="107000"/>
                        </a:lnSpc>
                        <a:spcBef>
                          <a:spcPts val="0"/>
                        </a:spcBef>
                        <a:spcAft>
                          <a:spcPts val="0"/>
                        </a:spcAft>
                      </a:pPr>
                      <a:r>
                        <a:rPr lang="en-US" sz="1400" kern="100">
                          <a:effectLst/>
                        </a:rPr>
                        <a:t>CPMB no CL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0.961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0.877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0.804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0.833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a:effectLst/>
                        </a:rPr>
                        <a:t>0.754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tc>
                  <a:txBody>
                    <a:bodyPr/>
                    <a:lstStyle/>
                    <a:p>
                      <a:pPr marL="0" marR="0">
                        <a:lnSpc>
                          <a:spcPct val="107000"/>
                        </a:lnSpc>
                        <a:spcBef>
                          <a:spcPts val="0"/>
                        </a:spcBef>
                        <a:spcAft>
                          <a:spcPts val="0"/>
                        </a:spcAft>
                      </a:pPr>
                      <a:r>
                        <a:rPr lang="en-US" sz="1400" kern="100" dirty="0">
                          <a:effectLst/>
                        </a:rPr>
                        <a:t>Very slightly worse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593" marR="35593" marT="0" marB="0"/>
                </a:tc>
                <a:extLst>
                  <a:ext uri="{0D108BD9-81ED-4DB2-BD59-A6C34878D82A}">
                    <a16:rowId xmlns:a16="http://schemas.microsoft.com/office/drawing/2014/main" val="1746873256"/>
                  </a:ext>
                </a:extLst>
              </a:tr>
            </a:tbl>
          </a:graphicData>
        </a:graphic>
      </p:graphicFrame>
    </p:spTree>
    <p:extLst>
      <p:ext uri="{BB962C8B-B14F-4D97-AF65-F5344CB8AC3E}">
        <p14:creationId xmlns:p14="http://schemas.microsoft.com/office/powerpoint/2010/main" val="80876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5BA9-117E-9C8C-ABB9-708E946E95C9}"/>
              </a:ext>
            </a:extLst>
          </p:cNvPr>
          <p:cNvSpPr>
            <a:spLocks noGrp="1"/>
          </p:cNvSpPr>
          <p:nvPr>
            <p:ph type="title"/>
          </p:nvPr>
        </p:nvSpPr>
        <p:spPr/>
        <p:txBody>
          <a:bodyPr/>
          <a:lstStyle/>
          <a:p>
            <a:r>
              <a:rPr lang="en-US" dirty="0"/>
              <a:t>Ethical Concerns</a:t>
            </a:r>
          </a:p>
        </p:txBody>
      </p:sp>
      <p:sp>
        <p:nvSpPr>
          <p:cNvPr id="3" name="Content Placeholder 2">
            <a:extLst>
              <a:ext uri="{FF2B5EF4-FFF2-40B4-BE49-F238E27FC236}">
                <a16:creationId xmlns:a16="http://schemas.microsoft.com/office/drawing/2014/main" id="{EAE2A139-1D54-9B2A-66A1-664812FEA0FA}"/>
              </a:ext>
            </a:extLst>
          </p:cNvPr>
          <p:cNvSpPr>
            <a:spLocks noGrp="1"/>
          </p:cNvSpPr>
          <p:nvPr>
            <p:ph idx="1"/>
          </p:nvPr>
        </p:nvSpPr>
        <p:spPr>
          <a:xfrm>
            <a:off x="677334" y="1498601"/>
            <a:ext cx="8596668" cy="4542762"/>
          </a:xfrm>
        </p:spPr>
        <p:txBody>
          <a:bodyPr>
            <a:normAutofit/>
          </a:bodyPr>
          <a:lstStyle/>
          <a:p>
            <a:r>
              <a:rPr lang="en-US" dirty="0"/>
              <a:t>If such a model is going to be deployed for information retrieval to support a query and inference system for research, it is probably important that the system can cite its sources in some way.</a:t>
            </a:r>
          </a:p>
          <a:p>
            <a:r>
              <a:rPr lang="en-US" dirty="0"/>
              <a:t>There is always still the chance that information extraction goes wrong, and people making use of the model should be able to sanity check.</a:t>
            </a:r>
          </a:p>
          <a:p>
            <a:r>
              <a:rPr lang="en-US" dirty="0"/>
              <a:t>Also, if at any point the PLM is used directly for producing answers to questions directly in some way similar to Chat GPT, it needs to be ensured that the model is not just spouting untruths that sound correct.</a:t>
            </a:r>
          </a:p>
          <a:p>
            <a:r>
              <a:rPr lang="en-US" dirty="0"/>
              <a:t>The model should  probably be able to deal with a constantly evolving field of research and constantly extract or train on new information.</a:t>
            </a:r>
          </a:p>
          <a:p>
            <a:r>
              <a:rPr lang="en-US" dirty="0"/>
              <a:t>Research papers can be altered or retracted, and such changes need to be able to be accounted for in an ideal scenario. </a:t>
            </a:r>
          </a:p>
        </p:txBody>
      </p:sp>
    </p:spTree>
    <p:extLst>
      <p:ext uri="{BB962C8B-B14F-4D97-AF65-F5344CB8AC3E}">
        <p14:creationId xmlns:p14="http://schemas.microsoft.com/office/powerpoint/2010/main" val="245319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6D26-DAAB-FD64-15EE-21E255A3347F}"/>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E0923B8-5CA8-FADA-E5DA-4200EB407442}"/>
              </a:ext>
            </a:extLst>
          </p:cNvPr>
          <p:cNvSpPr>
            <a:spLocks noGrp="1"/>
          </p:cNvSpPr>
          <p:nvPr>
            <p:ph idx="1"/>
          </p:nvPr>
        </p:nvSpPr>
        <p:spPr>
          <a:xfrm>
            <a:off x="677334" y="1534161"/>
            <a:ext cx="8596668" cy="4507202"/>
          </a:xfrm>
        </p:spPr>
        <p:txBody>
          <a:bodyPr>
            <a:normAutofit/>
          </a:bodyPr>
          <a:lstStyle/>
          <a:p>
            <a:r>
              <a:rPr lang="en-US" dirty="0"/>
              <a:t>A possibility is to experiment with contrastive learning more by producing other patterns of span swaps, or seeing if a tool such as Chat GPT could be used in order to reword titles for better positive examples.</a:t>
            </a:r>
          </a:p>
          <a:p>
            <a:r>
              <a:rPr lang="en-US" dirty="0"/>
              <a:t>Need to run further experiments to see if using knowledge graphs for inference is necessary, or if a neural language model such as GPT can answer questions on Biological Mechanisms directly if pretrained in a domain of biological mechanisms or something highly related.</a:t>
            </a:r>
          </a:p>
          <a:p>
            <a:r>
              <a:rPr lang="en-US" dirty="0"/>
              <a:t>A text classifier needs to be trained in order to allow titles to be classified that contain extractable biological mechanisms in them.</a:t>
            </a:r>
          </a:p>
          <a:p>
            <a:r>
              <a:rPr lang="en-US" dirty="0"/>
              <a:t>If making use of a knowledge graph proves necessary, experiments need to be run to produce knowledge graphs from a specific biological subject such as some specific topic in immunology. </a:t>
            </a:r>
          </a:p>
        </p:txBody>
      </p:sp>
    </p:spTree>
    <p:extLst>
      <p:ext uri="{BB962C8B-B14F-4D97-AF65-F5344CB8AC3E}">
        <p14:creationId xmlns:p14="http://schemas.microsoft.com/office/powerpoint/2010/main" val="282980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C72B-6C4D-E1DA-2793-0633B6B73638}"/>
              </a:ext>
            </a:extLst>
          </p:cNvPr>
          <p:cNvSpPr>
            <a:spLocks noGrp="1"/>
          </p:cNvSpPr>
          <p:nvPr>
            <p:ph type="title"/>
          </p:nvPr>
        </p:nvSpPr>
        <p:spPr/>
        <p:txBody>
          <a:bodyPr/>
          <a:lstStyle/>
          <a:p>
            <a:r>
              <a:rPr lang="en-US" dirty="0"/>
              <a:t>Acknowledgements </a:t>
            </a:r>
          </a:p>
        </p:txBody>
      </p:sp>
      <p:sp>
        <p:nvSpPr>
          <p:cNvPr id="3" name="Content Placeholder 2">
            <a:extLst>
              <a:ext uri="{FF2B5EF4-FFF2-40B4-BE49-F238E27FC236}">
                <a16:creationId xmlns:a16="http://schemas.microsoft.com/office/drawing/2014/main" id="{32AA4822-A052-F57D-9E26-3A9FA9EBC764}"/>
              </a:ext>
            </a:extLst>
          </p:cNvPr>
          <p:cNvSpPr>
            <a:spLocks noGrp="1"/>
          </p:cNvSpPr>
          <p:nvPr>
            <p:ph idx="1"/>
          </p:nvPr>
        </p:nvSpPr>
        <p:spPr>
          <a:xfrm>
            <a:off x="833230" y="1825625"/>
            <a:ext cx="10515600" cy="4351338"/>
          </a:xfrm>
        </p:spPr>
        <p:txBody>
          <a:bodyPr/>
          <a:lstStyle/>
          <a:p>
            <a:r>
              <a:rPr lang="en-US" dirty="0"/>
              <a:t>This work was done under the guidance of Dr. </a:t>
            </a:r>
            <a:r>
              <a:rPr lang="en-US" dirty="0" err="1"/>
              <a:t>Yufei</a:t>
            </a:r>
            <a:r>
              <a:rPr lang="en-US" dirty="0"/>
              <a:t> Huang at the UPMC Hillman Cancer Center, and was mentored by Jason Dou, a PHD student who works in Dr. Huang’s lab. </a:t>
            </a:r>
          </a:p>
        </p:txBody>
      </p:sp>
    </p:spTree>
    <p:extLst>
      <p:ext uri="{BB962C8B-B14F-4D97-AF65-F5344CB8AC3E}">
        <p14:creationId xmlns:p14="http://schemas.microsoft.com/office/powerpoint/2010/main" val="31650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EE64-8390-DD1C-E433-470F5E520185}"/>
              </a:ext>
            </a:extLst>
          </p:cNvPr>
          <p:cNvSpPr>
            <a:spLocks noGrp="1"/>
          </p:cNvSpPr>
          <p:nvPr>
            <p:ph type="title"/>
          </p:nvPr>
        </p:nvSpPr>
        <p:spPr/>
        <p:txBody>
          <a:bodyPr/>
          <a:lstStyle/>
          <a:p>
            <a:r>
              <a:rPr lang="en-US" dirty="0"/>
              <a:t>Reviewing Motivation and Purpose</a:t>
            </a:r>
          </a:p>
        </p:txBody>
      </p:sp>
      <p:sp>
        <p:nvSpPr>
          <p:cNvPr id="3" name="Content Placeholder 2">
            <a:extLst>
              <a:ext uri="{FF2B5EF4-FFF2-40B4-BE49-F238E27FC236}">
                <a16:creationId xmlns:a16="http://schemas.microsoft.com/office/drawing/2014/main" id="{6CCD5B26-73D8-654B-4C74-769D4D3515CF}"/>
              </a:ext>
            </a:extLst>
          </p:cNvPr>
          <p:cNvSpPr>
            <a:spLocks noGrp="1"/>
          </p:cNvSpPr>
          <p:nvPr>
            <p:ph idx="1"/>
          </p:nvPr>
        </p:nvSpPr>
        <p:spPr/>
        <p:txBody>
          <a:bodyPr>
            <a:normAutofit fontScale="92500" lnSpcReduction="10000"/>
          </a:bodyPr>
          <a:lstStyle/>
          <a:p>
            <a:r>
              <a:rPr lang="en-US" dirty="0"/>
              <a:t>Goal is to use best model or ensemble of models to produce an inference and information retrieval system for biomedical researchers.</a:t>
            </a:r>
          </a:p>
          <a:p>
            <a:r>
              <a:rPr lang="en-US" dirty="0"/>
              <a:t>This will likely be done in the form of producing a knowledge graph with the information extracted from literature. </a:t>
            </a:r>
          </a:p>
          <a:p>
            <a:r>
              <a:rPr lang="en-US" dirty="0"/>
              <a:t>The knowledge graph would be used with search and inference algorithms to answer questions about genes, diseases, proteins, pathways, targets, or processes.</a:t>
            </a:r>
          </a:p>
          <a:p>
            <a:r>
              <a:rPr lang="en-US" dirty="0"/>
              <a:t>However, moving forward we are investigating if a PLM can serve the role of a knowledge graph.</a:t>
            </a:r>
          </a:p>
          <a:p>
            <a:r>
              <a:rPr lang="en-US" dirty="0"/>
              <a:t>If we train a language model to recognize biological mechanisms in literature, could we eventually also have a model that takes biological research questions and produces a nicely summarized answer as output.</a:t>
            </a:r>
          </a:p>
          <a:p>
            <a:r>
              <a:rPr lang="en-US" dirty="0"/>
              <a:t>If possible, this solution would turn out to be something like a biological mechanism focused Chat GPT. </a:t>
            </a:r>
          </a:p>
        </p:txBody>
      </p:sp>
    </p:spTree>
    <p:extLst>
      <p:ext uri="{BB962C8B-B14F-4D97-AF65-F5344CB8AC3E}">
        <p14:creationId xmlns:p14="http://schemas.microsoft.com/office/powerpoint/2010/main" val="218007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B0C4-E00D-2747-BCFE-8F424DB0A4EE}"/>
              </a:ext>
            </a:extLst>
          </p:cNvPr>
          <p:cNvSpPr>
            <a:spLocks noGrp="1"/>
          </p:cNvSpPr>
          <p:nvPr>
            <p:ph type="title"/>
          </p:nvPr>
        </p:nvSpPr>
        <p:spPr/>
        <p:txBody>
          <a:bodyPr/>
          <a:lstStyle/>
          <a:p>
            <a:r>
              <a:rPr lang="en-US" dirty="0"/>
              <a:t>Why Event Extraction from Titles</a:t>
            </a:r>
          </a:p>
        </p:txBody>
      </p:sp>
      <p:sp>
        <p:nvSpPr>
          <p:cNvPr id="3" name="Content Placeholder 2">
            <a:extLst>
              <a:ext uri="{FF2B5EF4-FFF2-40B4-BE49-F238E27FC236}">
                <a16:creationId xmlns:a16="http://schemas.microsoft.com/office/drawing/2014/main" id="{87D2598D-BADA-8E34-4546-10ACC6B04810}"/>
              </a:ext>
            </a:extLst>
          </p:cNvPr>
          <p:cNvSpPr>
            <a:spLocks noGrp="1"/>
          </p:cNvSpPr>
          <p:nvPr>
            <p:ph idx="1"/>
          </p:nvPr>
        </p:nvSpPr>
        <p:spPr/>
        <p:txBody>
          <a:bodyPr>
            <a:normAutofit fontScale="92500"/>
          </a:bodyPr>
          <a:lstStyle/>
          <a:p>
            <a:r>
              <a:rPr lang="en-US" dirty="0"/>
              <a:t>Title is very often the most concise summary of a papers key mechanistic contributions to the field.</a:t>
            </a:r>
          </a:p>
          <a:p>
            <a:r>
              <a:rPr lang="en-US" dirty="0"/>
              <a:t>The title is naturally the best place to start for information seeking.</a:t>
            </a:r>
          </a:p>
          <a:p>
            <a:r>
              <a:rPr lang="en-US" dirty="0"/>
              <a:t>If there are critical gaps in the mechanistic information, the abstract can be extracted from as a second step once some base information is obtained.</a:t>
            </a:r>
          </a:p>
          <a:p>
            <a:r>
              <a:rPr lang="en-US" dirty="0"/>
              <a:t>Event extraction allows for a flexible information filling template to be developed that has a more specific meaning than the relations or lone entities extracted with RE or NER. </a:t>
            </a:r>
          </a:p>
          <a:p>
            <a:r>
              <a:rPr lang="en-US" dirty="0"/>
              <a:t>This biological mechanism event extraction template extracts the information in a form that would be more concise and meaningful to researchers in the field. </a:t>
            </a:r>
          </a:p>
          <a:p>
            <a:r>
              <a:rPr lang="en-US" dirty="0"/>
              <a:t>Using titles makes it faster and less labor intensive to make a quality event extraction dataset.</a:t>
            </a:r>
          </a:p>
        </p:txBody>
      </p:sp>
    </p:spTree>
    <p:extLst>
      <p:ext uri="{BB962C8B-B14F-4D97-AF65-F5344CB8AC3E}">
        <p14:creationId xmlns:p14="http://schemas.microsoft.com/office/powerpoint/2010/main" val="3498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124D-0BD1-B4B8-91E7-0B0FB8F5B990}"/>
              </a:ext>
            </a:extLst>
          </p:cNvPr>
          <p:cNvSpPr>
            <a:spLocks noGrp="1"/>
          </p:cNvSpPr>
          <p:nvPr>
            <p:ph type="title"/>
          </p:nvPr>
        </p:nvSpPr>
        <p:spPr/>
        <p:txBody>
          <a:bodyPr/>
          <a:lstStyle/>
          <a:p>
            <a:r>
              <a:rPr lang="en-US" dirty="0"/>
              <a:t>Title Event Extraction Template</a:t>
            </a:r>
          </a:p>
        </p:txBody>
      </p:sp>
      <p:sp>
        <p:nvSpPr>
          <p:cNvPr id="3" name="Content Placeholder 2">
            <a:extLst>
              <a:ext uri="{FF2B5EF4-FFF2-40B4-BE49-F238E27FC236}">
                <a16:creationId xmlns:a16="http://schemas.microsoft.com/office/drawing/2014/main" id="{9D913474-B5E7-8C0B-A684-572812C5483D}"/>
              </a:ext>
            </a:extLst>
          </p:cNvPr>
          <p:cNvSpPr>
            <a:spLocks noGrp="1"/>
          </p:cNvSpPr>
          <p:nvPr>
            <p:ph idx="1"/>
          </p:nvPr>
        </p:nvSpPr>
        <p:spPr/>
        <p:txBody>
          <a:bodyPr>
            <a:normAutofit fontScale="92500" lnSpcReduction="10000"/>
          </a:bodyPr>
          <a:lstStyle/>
          <a:p>
            <a:r>
              <a:rPr lang="en-US" dirty="0"/>
              <a:t>The biological mechanisms template consists of four arguments and a regulation related verb. </a:t>
            </a:r>
          </a:p>
          <a:p>
            <a:r>
              <a:rPr lang="en-US" dirty="0"/>
              <a:t>Arg 1: Best described as the initiator, usually is a gene, protein, RNA, small molecule, or a condition</a:t>
            </a:r>
          </a:p>
          <a:p>
            <a:r>
              <a:rPr lang="en-US" dirty="0"/>
              <a:t>Arg 2: Best described as the affected entity or process</a:t>
            </a:r>
          </a:p>
          <a:p>
            <a:r>
              <a:rPr lang="en-US" dirty="0"/>
              <a:t>Arg 3: Best described as the context</a:t>
            </a:r>
          </a:p>
          <a:p>
            <a:r>
              <a:rPr lang="en-US" dirty="0"/>
              <a:t>Arg 4: Is the target, often another gene, RNA, protein, or pathway.</a:t>
            </a:r>
          </a:p>
          <a:p>
            <a:r>
              <a:rPr lang="en-US" dirty="0"/>
              <a:t>Arg 5 was removed from template, since it can be more reliably extracted as a second extraction task once Arg 4 is identified. </a:t>
            </a:r>
          </a:p>
          <a:p>
            <a:r>
              <a:rPr lang="en-US" dirty="0"/>
              <a:t>Regulation verbs express what type of regulation is being performed by the biological mechanism described.</a:t>
            </a:r>
          </a:p>
          <a:p>
            <a:r>
              <a:rPr lang="en-US" dirty="0"/>
              <a:t>Examples are promotes, inhibits, down-regulates, reduces, and degrades </a:t>
            </a:r>
          </a:p>
        </p:txBody>
      </p:sp>
    </p:spTree>
    <p:extLst>
      <p:ext uri="{BB962C8B-B14F-4D97-AF65-F5344CB8AC3E}">
        <p14:creationId xmlns:p14="http://schemas.microsoft.com/office/powerpoint/2010/main" val="189921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olecules">
            <a:extLst>
              <a:ext uri="{FF2B5EF4-FFF2-40B4-BE49-F238E27FC236}">
                <a16:creationId xmlns:a16="http://schemas.microsoft.com/office/drawing/2014/main" id="{34241AE8-1F2C-EA72-5885-0A0C9FDFEE3E}"/>
              </a:ext>
            </a:extLst>
          </p:cNvPr>
          <p:cNvPicPr>
            <a:picLocks noChangeAspect="1"/>
          </p:cNvPicPr>
          <p:nvPr/>
        </p:nvPicPr>
        <p:blipFill rotWithShape="1">
          <a:blip r:embed="rId3"/>
          <a:srcRect l="19979" r="291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02F1459-929F-BDDB-C027-A8A14D6E86CA}"/>
              </a:ext>
            </a:extLst>
          </p:cNvPr>
          <p:cNvSpPr>
            <a:spLocks noGrp="1"/>
          </p:cNvSpPr>
          <p:nvPr>
            <p:ph type="title"/>
          </p:nvPr>
        </p:nvSpPr>
        <p:spPr>
          <a:xfrm>
            <a:off x="677333" y="609600"/>
            <a:ext cx="3851123" cy="1320800"/>
          </a:xfrm>
        </p:spPr>
        <p:txBody>
          <a:bodyPr>
            <a:normAutofit/>
          </a:bodyPr>
          <a:lstStyle/>
          <a:p>
            <a:pPr>
              <a:lnSpc>
                <a:spcPct val="90000"/>
              </a:lnSpc>
            </a:pPr>
            <a:r>
              <a:rPr lang="en-US" sz="2800"/>
              <a:t>Comparison of Title EE and Other Current Methods</a:t>
            </a:r>
          </a:p>
        </p:txBody>
      </p:sp>
      <p:sp>
        <p:nvSpPr>
          <p:cNvPr id="3" name="Content Placeholder 2">
            <a:extLst>
              <a:ext uri="{FF2B5EF4-FFF2-40B4-BE49-F238E27FC236}">
                <a16:creationId xmlns:a16="http://schemas.microsoft.com/office/drawing/2014/main" id="{367DF856-9AEF-0266-F129-0EACAEDBECE2}"/>
              </a:ext>
            </a:extLst>
          </p:cNvPr>
          <p:cNvSpPr>
            <a:spLocks noGrp="1"/>
          </p:cNvSpPr>
          <p:nvPr>
            <p:ph idx="1"/>
          </p:nvPr>
        </p:nvSpPr>
        <p:spPr>
          <a:xfrm>
            <a:off x="677334" y="2160589"/>
            <a:ext cx="3851122" cy="3880773"/>
          </a:xfrm>
        </p:spPr>
        <p:txBody>
          <a:bodyPr>
            <a:normAutofit/>
          </a:bodyPr>
          <a:lstStyle/>
          <a:p>
            <a:r>
              <a:rPr lang="en-US" dirty="0" err="1"/>
              <a:t>PubTator</a:t>
            </a:r>
            <a:r>
              <a:rPr lang="en-US" dirty="0"/>
              <a:t> is a currently available tool on the NIH website for Biological IE</a:t>
            </a:r>
          </a:p>
          <a:p>
            <a:r>
              <a:rPr lang="en-US" dirty="0"/>
              <a:t>Here is a comparison of the Title based EE with </a:t>
            </a:r>
            <a:r>
              <a:rPr lang="en-US" dirty="0" err="1"/>
              <a:t>PubTator’s</a:t>
            </a:r>
            <a:r>
              <a:rPr lang="en-US" dirty="0"/>
              <a:t> extraction from the abstract on the same PubMed Article.</a:t>
            </a:r>
          </a:p>
          <a:p>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Graphical user interface, text, application, website&#10;&#10;Description automatically generated">
            <a:extLst>
              <a:ext uri="{FF2B5EF4-FFF2-40B4-BE49-F238E27FC236}">
                <a16:creationId xmlns:a16="http://schemas.microsoft.com/office/drawing/2014/main" id="{568D2D4B-9E10-D9B2-66CF-6653684C4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785" y="425361"/>
            <a:ext cx="5997460" cy="4149450"/>
          </a:xfrm>
          <a:prstGeom prst="rect">
            <a:avLst/>
          </a:prstGeom>
        </p:spPr>
      </p:pic>
      <p:pic>
        <p:nvPicPr>
          <p:cNvPr id="8" name="Picture 7" descr="Diagram&#10;&#10;Description automatically generated">
            <a:extLst>
              <a:ext uri="{FF2B5EF4-FFF2-40B4-BE49-F238E27FC236}">
                <a16:creationId xmlns:a16="http://schemas.microsoft.com/office/drawing/2014/main" id="{D9387082-0821-F882-D9C7-A1C8D90EF7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5956" y="4856645"/>
            <a:ext cx="6523285" cy="1665114"/>
          </a:xfrm>
          <a:prstGeom prst="rect">
            <a:avLst/>
          </a:prstGeom>
        </p:spPr>
      </p:pic>
    </p:spTree>
    <p:extLst>
      <p:ext uri="{BB962C8B-B14F-4D97-AF65-F5344CB8AC3E}">
        <p14:creationId xmlns:p14="http://schemas.microsoft.com/office/powerpoint/2010/main" val="394926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AD8E-DFB8-1E6E-457A-B7F68AF972D5}"/>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35AFA4AB-8C9F-52D6-57C5-9720B5EC42F0}"/>
              </a:ext>
            </a:extLst>
          </p:cNvPr>
          <p:cNvSpPr>
            <a:spLocks noGrp="1"/>
          </p:cNvSpPr>
          <p:nvPr>
            <p:ph idx="1"/>
          </p:nvPr>
        </p:nvSpPr>
        <p:spPr/>
        <p:txBody>
          <a:bodyPr>
            <a:normAutofit fontScale="85000" lnSpcReduction="10000"/>
          </a:bodyPr>
          <a:lstStyle/>
          <a:p>
            <a:r>
              <a:rPr lang="en-US" dirty="0"/>
              <a:t>The model being employed here is based on BERT, and also uses an algorithm called dynamic span graphs in order to facilitate information extraction.</a:t>
            </a:r>
          </a:p>
          <a:p>
            <a:r>
              <a:rPr lang="en-US" dirty="0"/>
              <a:t>The dynamic span graph algorithm was originally from the DYGIE paper produced from The Allen Institute for AI, (</a:t>
            </a:r>
            <a:r>
              <a:rPr lang="en-US" dirty="0" err="1"/>
              <a:t>Wadden</a:t>
            </a:r>
            <a:r>
              <a:rPr lang="en-US" dirty="0"/>
              <a:t> et al, 2019).</a:t>
            </a:r>
          </a:p>
          <a:p>
            <a:r>
              <a:rPr lang="en-US" dirty="0"/>
              <a:t>This first DYGIE paper was extended with DYGIE++ that improved the span, graph algorithm, and used BERT to produce the span embeddings instead of ELMO and GLOVE.</a:t>
            </a:r>
          </a:p>
          <a:p>
            <a:r>
              <a:rPr lang="en-US" dirty="0"/>
              <a:t>DYGIE++ first uses BERT to produce embeddings for all spans, and these embeddings are then used to greedily produce a fully connected graph of all potentially relevant entity spans. </a:t>
            </a:r>
          </a:p>
          <a:p>
            <a:r>
              <a:rPr lang="en-US" dirty="0"/>
              <a:t>The last component of DYGIE++ is a fully-connected graph pruning network that is trained to prune the entities out of the graph that do not fit a certain argument, or do not match the current regulation verb being extracted.</a:t>
            </a:r>
          </a:p>
          <a:p>
            <a:r>
              <a:rPr lang="en-US" dirty="0"/>
              <a:t>This greedy approach works well for obtaining high accuracy on title based event extraction since there are not all that many potential entity spans that can be formed from a single title. </a:t>
            </a:r>
          </a:p>
        </p:txBody>
      </p:sp>
    </p:spTree>
    <p:extLst>
      <p:ext uri="{BB962C8B-B14F-4D97-AF65-F5344CB8AC3E}">
        <p14:creationId xmlns:p14="http://schemas.microsoft.com/office/powerpoint/2010/main" val="301937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746E-6642-F2D1-2EBD-B2A928C3B3D1}"/>
              </a:ext>
            </a:extLst>
          </p:cNvPr>
          <p:cNvSpPr>
            <a:spLocks noGrp="1"/>
          </p:cNvSpPr>
          <p:nvPr>
            <p:ph type="title"/>
          </p:nvPr>
        </p:nvSpPr>
        <p:spPr/>
        <p:txBody>
          <a:bodyPr>
            <a:normAutofit/>
          </a:bodyPr>
          <a:lstStyle/>
          <a:p>
            <a:r>
              <a:rPr lang="en-US" dirty="0"/>
              <a:t>Supervised fine-tuning of BERT and Training of the Graph Pruner Network</a:t>
            </a:r>
          </a:p>
        </p:txBody>
      </p:sp>
      <p:sp>
        <p:nvSpPr>
          <p:cNvPr id="3" name="Content Placeholder 2">
            <a:extLst>
              <a:ext uri="{FF2B5EF4-FFF2-40B4-BE49-F238E27FC236}">
                <a16:creationId xmlns:a16="http://schemas.microsoft.com/office/drawing/2014/main" id="{522F51AD-5EBF-1416-3F1F-0BF6F2D4A5E8}"/>
              </a:ext>
            </a:extLst>
          </p:cNvPr>
          <p:cNvSpPr>
            <a:spLocks noGrp="1"/>
          </p:cNvSpPr>
          <p:nvPr>
            <p:ph idx="1"/>
          </p:nvPr>
        </p:nvSpPr>
        <p:spPr/>
        <p:txBody>
          <a:bodyPr>
            <a:normAutofit/>
          </a:bodyPr>
          <a:lstStyle/>
          <a:p>
            <a:r>
              <a:rPr lang="en-US" dirty="0"/>
              <a:t>Used 400 carefully annotated titles</a:t>
            </a:r>
          </a:p>
          <a:p>
            <a:r>
              <a:rPr lang="en-US" dirty="0"/>
              <a:t>Performed evaluations with 5-fold cross validation</a:t>
            </a:r>
          </a:p>
          <a:p>
            <a:r>
              <a:rPr lang="en-US" dirty="0"/>
              <a:t>Tokenized the titles by splitting on spaces and punctuation</a:t>
            </a:r>
          </a:p>
          <a:p>
            <a:r>
              <a:rPr lang="en-US" dirty="0"/>
              <a:t>The baseline model used </a:t>
            </a:r>
            <a:r>
              <a:rPr lang="en-US" dirty="0" err="1"/>
              <a:t>SciBERT</a:t>
            </a:r>
            <a:r>
              <a:rPr lang="en-US" dirty="0"/>
              <a:t> PLM</a:t>
            </a:r>
          </a:p>
          <a:p>
            <a:r>
              <a:rPr lang="en-US" dirty="0"/>
              <a:t>Experimented with three other BERT PLMs</a:t>
            </a:r>
          </a:p>
          <a:p>
            <a:r>
              <a:rPr lang="en-US" dirty="0"/>
              <a:t>PubMed BERT base (12 attention layers) trained on PubMed abstracts</a:t>
            </a:r>
          </a:p>
          <a:p>
            <a:r>
              <a:rPr lang="en-US" dirty="0"/>
              <a:t>Clinical PubMed BERT base (12 attention layers) trained on clinical notes</a:t>
            </a:r>
          </a:p>
          <a:p>
            <a:r>
              <a:rPr lang="en-US" dirty="0"/>
              <a:t>PubMed BERT large (24 attention layers) trained on full PubMed articles</a:t>
            </a:r>
          </a:p>
          <a:p>
            <a:r>
              <a:rPr lang="en-US" dirty="0"/>
              <a:t>All trained on masked language modeling pretraining tasks</a:t>
            </a:r>
          </a:p>
        </p:txBody>
      </p:sp>
    </p:spTree>
    <p:extLst>
      <p:ext uri="{BB962C8B-B14F-4D97-AF65-F5344CB8AC3E}">
        <p14:creationId xmlns:p14="http://schemas.microsoft.com/office/powerpoint/2010/main" val="113830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431C-6C41-A5C8-47BB-40CC3C9B28E2}"/>
              </a:ext>
            </a:extLst>
          </p:cNvPr>
          <p:cNvSpPr>
            <a:spLocks noGrp="1"/>
          </p:cNvSpPr>
          <p:nvPr>
            <p:ph type="title"/>
          </p:nvPr>
        </p:nvSpPr>
        <p:spPr/>
        <p:txBody>
          <a:bodyPr>
            <a:normAutofit fontScale="90000"/>
          </a:bodyPr>
          <a:lstStyle/>
          <a:p>
            <a:r>
              <a:rPr lang="en-US" dirty="0"/>
              <a:t>Experimenting with Variation of Available Training Titles used During 5-fold CV</a:t>
            </a:r>
          </a:p>
        </p:txBody>
      </p:sp>
      <p:sp>
        <p:nvSpPr>
          <p:cNvPr id="3" name="Content Placeholder 2">
            <a:extLst>
              <a:ext uri="{FF2B5EF4-FFF2-40B4-BE49-F238E27FC236}">
                <a16:creationId xmlns:a16="http://schemas.microsoft.com/office/drawing/2014/main" id="{E6ADB3F8-B1FA-13E2-FADF-9CB16397F940}"/>
              </a:ext>
            </a:extLst>
          </p:cNvPr>
          <p:cNvSpPr>
            <a:spLocks noGrp="1"/>
          </p:cNvSpPr>
          <p:nvPr>
            <p:ph sz="half" idx="1"/>
          </p:nvPr>
        </p:nvSpPr>
        <p:spPr/>
        <p:txBody>
          <a:bodyPr/>
          <a:lstStyle/>
          <a:p>
            <a:r>
              <a:rPr lang="en-US" dirty="0"/>
              <a:t>Each fold of training had a maximum of 240 titles available </a:t>
            </a:r>
          </a:p>
          <a:p>
            <a:r>
              <a:rPr lang="en-US" dirty="0"/>
              <a:t>10 % used 24 titles, and 100% used 240 per fold</a:t>
            </a:r>
          </a:p>
          <a:p>
            <a:r>
              <a:rPr lang="en-US" dirty="0"/>
              <a:t>Wanted to see if over all performance trending slightly upward when using more training examples.</a:t>
            </a:r>
          </a:p>
        </p:txBody>
      </p:sp>
      <p:pic>
        <p:nvPicPr>
          <p:cNvPr id="5" name="Content Placeholder 4" descr="Graphical user interface, diagram, application&#10;&#10;Description automatically generated">
            <a:extLst>
              <a:ext uri="{FF2B5EF4-FFF2-40B4-BE49-F238E27FC236}">
                <a16:creationId xmlns:a16="http://schemas.microsoft.com/office/drawing/2014/main" id="{9E111A28-72EC-BA6B-BCCD-04EEB32446B5}"/>
              </a:ext>
            </a:extLst>
          </p:cNvPr>
          <p:cNvPicPr>
            <a:picLocks noGrp="1" noChangeAspect="1"/>
          </p:cNvPicPr>
          <p:nvPr>
            <p:ph sz="half" idx="2"/>
          </p:nvPr>
        </p:nvPicPr>
        <p:blipFill>
          <a:blip r:embed="rId3"/>
          <a:stretch>
            <a:fillRect/>
          </a:stretch>
        </p:blipFill>
        <p:spPr>
          <a:xfrm>
            <a:off x="5089525" y="2327265"/>
            <a:ext cx="4184650" cy="3548082"/>
          </a:xfrm>
          <a:prstGeom prst="rect">
            <a:avLst/>
          </a:prstGeom>
        </p:spPr>
      </p:pic>
    </p:spTree>
    <p:extLst>
      <p:ext uri="{BB962C8B-B14F-4D97-AF65-F5344CB8AC3E}">
        <p14:creationId xmlns:p14="http://schemas.microsoft.com/office/powerpoint/2010/main" val="127260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7501-196D-A2A6-AD96-CA01E08AE407}"/>
              </a:ext>
            </a:extLst>
          </p:cNvPr>
          <p:cNvSpPr>
            <a:spLocks noGrp="1"/>
          </p:cNvSpPr>
          <p:nvPr>
            <p:ph type="title"/>
          </p:nvPr>
        </p:nvSpPr>
        <p:spPr/>
        <p:txBody>
          <a:bodyPr>
            <a:normAutofit fontScale="90000"/>
          </a:bodyPr>
          <a:lstStyle/>
          <a:p>
            <a:r>
              <a:rPr lang="en-US" dirty="0"/>
              <a:t>Most interesting Trends from Train Variation Experiment on an Argument by Argument Basis</a:t>
            </a:r>
          </a:p>
        </p:txBody>
      </p:sp>
      <p:pic>
        <p:nvPicPr>
          <p:cNvPr id="4" name="Content Placeholder 3" descr="A picture containing graphical user interface&#10;&#10;Description automatically generated">
            <a:extLst>
              <a:ext uri="{FF2B5EF4-FFF2-40B4-BE49-F238E27FC236}">
                <a16:creationId xmlns:a16="http://schemas.microsoft.com/office/drawing/2014/main" id="{19EDAC0F-3B67-1128-DFD5-9E8125EABBAA}"/>
              </a:ext>
            </a:extLst>
          </p:cNvPr>
          <p:cNvPicPr>
            <a:picLocks noGrp="1" noChangeAspect="1"/>
          </p:cNvPicPr>
          <p:nvPr>
            <p:ph idx="1"/>
          </p:nvPr>
        </p:nvPicPr>
        <p:blipFill>
          <a:blip r:embed="rId3"/>
          <a:stretch>
            <a:fillRect/>
          </a:stretch>
        </p:blipFill>
        <p:spPr>
          <a:xfrm>
            <a:off x="3573521" y="2183914"/>
            <a:ext cx="4577812" cy="3881437"/>
          </a:xfrm>
          <a:prstGeom prst="rect">
            <a:avLst/>
          </a:prstGeom>
        </p:spPr>
      </p:pic>
    </p:spTree>
    <p:extLst>
      <p:ext uri="{BB962C8B-B14F-4D97-AF65-F5344CB8AC3E}">
        <p14:creationId xmlns:p14="http://schemas.microsoft.com/office/powerpoint/2010/main" val="34997276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434</TotalTime>
  <Words>1883</Words>
  <Application>Microsoft Office PowerPoint</Application>
  <PresentationFormat>Widescreen</PresentationFormat>
  <Paragraphs>303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Extracting Biological Mechanisms From PubMed Titles for Information Retrieval</vt:lpstr>
      <vt:lpstr>Reviewing Motivation and Purpose</vt:lpstr>
      <vt:lpstr>Why Event Extraction from Titles</vt:lpstr>
      <vt:lpstr>Title Event Extraction Template</vt:lpstr>
      <vt:lpstr>Comparison of Title EE and Other Current Methods</vt:lpstr>
      <vt:lpstr>Model Architecture</vt:lpstr>
      <vt:lpstr>Supervised fine-tuning of BERT and Training of the Graph Pruner Network</vt:lpstr>
      <vt:lpstr>Experimenting with Variation of Available Training Titles used During 5-fold CV</vt:lpstr>
      <vt:lpstr>Most interesting Trends from Train Variation Experiment on an Argument by Argument Basis</vt:lpstr>
      <vt:lpstr>Try to Further Improve Performance Through Semi-supervised Contrastive Learning</vt:lpstr>
      <vt:lpstr>Try to Further Improve Performance Through Semi-supervised Contrastive Learning</vt:lpstr>
      <vt:lpstr>Illustration of Producing a Negative Example for Performing Contrastive Learning with PubMed Title</vt:lpstr>
      <vt:lpstr>AUROC CL results</vt:lpstr>
      <vt:lpstr>Precision CL Results</vt:lpstr>
      <vt:lpstr>Recall CL Results</vt:lpstr>
      <vt:lpstr>F1 CL Results</vt:lpstr>
      <vt:lpstr>Ethical Concerns</vt:lpstr>
      <vt:lpstr>Future Work</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Biological Mechanisms From PubMed Titles for Information Retrieval</dc:title>
  <dc:creator>Spellman, David Alexander</dc:creator>
  <cp:lastModifiedBy>Spellman, David Alexander</cp:lastModifiedBy>
  <cp:revision>26</cp:revision>
  <dcterms:created xsi:type="dcterms:W3CDTF">2023-04-20T14:48:54Z</dcterms:created>
  <dcterms:modified xsi:type="dcterms:W3CDTF">2023-04-24T19:09:42Z</dcterms:modified>
</cp:coreProperties>
</file>