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4"/>
  </p:sldMasterIdLst>
  <p:notesMasterIdLst>
    <p:notesMasterId r:id="rId87"/>
  </p:notesMasterIdLst>
  <p:sldIdLst>
    <p:sldId id="256" r:id="rId5"/>
    <p:sldId id="257" r:id="rId6"/>
    <p:sldId id="402" r:id="rId7"/>
    <p:sldId id="403" r:id="rId8"/>
    <p:sldId id="378" r:id="rId9"/>
    <p:sldId id="404" r:id="rId10"/>
    <p:sldId id="401" r:id="rId11"/>
    <p:sldId id="409" r:id="rId12"/>
    <p:sldId id="420" r:id="rId13"/>
    <p:sldId id="411" r:id="rId14"/>
    <p:sldId id="412" r:id="rId15"/>
    <p:sldId id="414" r:id="rId16"/>
    <p:sldId id="417" r:id="rId17"/>
    <p:sldId id="418" r:id="rId18"/>
    <p:sldId id="419" r:id="rId19"/>
    <p:sldId id="413" r:id="rId20"/>
    <p:sldId id="410" r:id="rId21"/>
    <p:sldId id="379" r:id="rId22"/>
    <p:sldId id="415" r:id="rId23"/>
    <p:sldId id="383" r:id="rId24"/>
    <p:sldId id="416" r:id="rId25"/>
    <p:sldId id="370" r:id="rId26"/>
    <p:sldId id="398" r:id="rId27"/>
    <p:sldId id="399" r:id="rId28"/>
    <p:sldId id="371" r:id="rId29"/>
    <p:sldId id="380" r:id="rId30"/>
    <p:sldId id="381" r:id="rId31"/>
    <p:sldId id="382" r:id="rId32"/>
    <p:sldId id="372" r:id="rId33"/>
    <p:sldId id="373" r:id="rId34"/>
    <p:sldId id="397" r:id="rId35"/>
    <p:sldId id="384" r:id="rId36"/>
    <p:sldId id="385" r:id="rId37"/>
    <p:sldId id="386" r:id="rId38"/>
    <p:sldId id="387" r:id="rId39"/>
    <p:sldId id="388" r:id="rId40"/>
    <p:sldId id="391" r:id="rId41"/>
    <p:sldId id="392" r:id="rId42"/>
    <p:sldId id="393" r:id="rId43"/>
    <p:sldId id="394" r:id="rId44"/>
    <p:sldId id="421" r:id="rId45"/>
    <p:sldId id="395" r:id="rId46"/>
    <p:sldId id="396" r:id="rId47"/>
    <p:sldId id="302" r:id="rId48"/>
    <p:sldId id="341" r:id="rId49"/>
    <p:sldId id="264" r:id="rId50"/>
    <p:sldId id="265" r:id="rId51"/>
    <p:sldId id="303" r:id="rId52"/>
    <p:sldId id="304" r:id="rId53"/>
    <p:sldId id="268" r:id="rId54"/>
    <p:sldId id="405" r:id="rId55"/>
    <p:sldId id="362" r:id="rId56"/>
    <p:sldId id="359" r:id="rId57"/>
    <p:sldId id="408" r:id="rId58"/>
    <p:sldId id="280" r:id="rId59"/>
    <p:sldId id="281" r:id="rId60"/>
    <p:sldId id="282" r:id="rId61"/>
    <p:sldId id="285" r:id="rId62"/>
    <p:sldId id="286" r:id="rId63"/>
    <p:sldId id="287" r:id="rId64"/>
    <p:sldId id="288" r:id="rId65"/>
    <p:sldId id="289" r:id="rId66"/>
    <p:sldId id="290" r:id="rId67"/>
    <p:sldId id="291" r:id="rId68"/>
    <p:sldId id="308" r:id="rId69"/>
    <p:sldId id="307" r:id="rId70"/>
    <p:sldId id="312" r:id="rId71"/>
    <p:sldId id="329" r:id="rId72"/>
    <p:sldId id="335" r:id="rId73"/>
    <p:sldId id="336" r:id="rId74"/>
    <p:sldId id="337" r:id="rId75"/>
    <p:sldId id="338" r:id="rId76"/>
    <p:sldId id="328" r:id="rId77"/>
    <p:sldId id="342" r:id="rId78"/>
    <p:sldId id="343" r:id="rId79"/>
    <p:sldId id="344" r:id="rId80"/>
    <p:sldId id="366" r:id="rId81"/>
    <p:sldId id="406" r:id="rId82"/>
    <p:sldId id="407" r:id="rId83"/>
    <p:sldId id="363" r:id="rId84"/>
    <p:sldId id="364" r:id="rId85"/>
    <p:sldId id="400" r:id="rId8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000000"/>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30" autoAdjust="0"/>
    <p:restoredTop sz="86482" autoAdjust="0"/>
  </p:normalViewPr>
  <p:slideViewPr>
    <p:cSldViewPr>
      <p:cViewPr varScale="1">
        <p:scale>
          <a:sx n="64" d="100"/>
          <a:sy n="64" d="100"/>
        </p:scale>
        <p:origin x="-1066" y="-62"/>
      </p:cViewPr>
      <p:guideLst>
        <p:guide orient="horz" pos="2160"/>
        <p:guide pos="2880"/>
      </p:guideLst>
    </p:cSldViewPr>
  </p:slideViewPr>
  <p:outlineViewPr>
    <p:cViewPr>
      <p:scale>
        <a:sx n="33" d="100"/>
        <a:sy n="33" d="100"/>
      </p:scale>
      <p:origin x="0" y="13978"/>
    </p:cViewPr>
  </p:outlineViewPr>
  <p:notesTextViewPr>
    <p:cViewPr>
      <p:scale>
        <a:sx n="100" d="100"/>
        <a:sy n="100" d="100"/>
      </p:scale>
      <p:origin x="0" y="0"/>
    </p:cViewPr>
  </p:notesTextViewPr>
  <p:sorterViewPr>
    <p:cViewPr>
      <p:scale>
        <a:sx n="100" d="100"/>
        <a:sy n="100" d="100"/>
      </p:scale>
      <p:origin x="0" y="1296"/>
    </p:cViewPr>
  </p:sorterViewPr>
  <p:notesViewPr>
    <p:cSldViewPr>
      <p:cViewPr varScale="1">
        <p:scale>
          <a:sx n="42" d="100"/>
          <a:sy n="42" d="100"/>
        </p:scale>
        <p:origin x="-2078"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cs typeface="+mn-cs"/>
              </a:defRPr>
            </a:lvl1pPr>
          </a:lstStyle>
          <a:p>
            <a:pPr>
              <a:defRPr/>
            </a:pPr>
            <a:endParaRPr lang="en-US"/>
          </a:p>
        </p:txBody>
      </p:sp>
      <p:sp>
        <p:nvSpPr>
          <p:cNvPr id="68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8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cs typeface="+mn-cs"/>
              </a:defRPr>
            </a:lvl1pPr>
          </a:lstStyle>
          <a:p>
            <a:pPr>
              <a:defRPr/>
            </a:pPr>
            <a:endParaRPr lang="en-US"/>
          </a:p>
        </p:txBody>
      </p:sp>
      <p:sp>
        <p:nvSpPr>
          <p:cNvPr id="68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133698F4-0BCF-409F-9A34-956392EA060A}" type="slidenum">
              <a:rPr lang="en-US"/>
              <a:pPr>
                <a:defRPr/>
              </a:pPr>
              <a:t>‹#›</a:t>
            </a:fld>
            <a:endParaRPr lang="en-US"/>
          </a:p>
        </p:txBody>
      </p:sp>
    </p:spTree>
    <p:extLst>
      <p:ext uri="{BB962C8B-B14F-4D97-AF65-F5344CB8AC3E}">
        <p14:creationId xmlns:p14="http://schemas.microsoft.com/office/powerpoint/2010/main" val="37687660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r" eaLnBrk="1" hangingPunct="1">
              <a:defRPr/>
            </a:pPr>
            <a:fld id="{20E06155-A338-49FD-838B-3338E326D6F7}" type="slidenum">
              <a:rPr lang="en-US" sz="1200" smtClean="0"/>
              <a:pPr algn="r" eaLnBrk="1" hangingPunct="1">
                <a:defRPr/>
              </a:pPr>
              <a:t>0</a:t>
            </a:fld>
            <a:endParaRPr lang="en-US"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r>
              <a:rPr lang="en-US" smtClean="0"/>
              <a:t>No hypertext linking policy was found starting from: http://www.consumerfinance.gov/developers/sourcecodepolicy</a:t>
            </a:r>
          </a:p>
          <a:p>
            <a:endParaRPr lang="en-US" smtClean="0"/>
          </a:p>
        </p:txBody>
      </p:sp>
      <p:sp>
        <p:nvSpPr>
          <p:cNvPr id="4" name="Slide Number Placeholder 3"/>
          <p:cNvSpPr>
            <a:spLocks noGrp="1"/>
          </p:cNvSpPr>
          <p:nvPr>
            <p:ph type="sldNum" sz="quarter" idx="5"/>
          </p:nvPr>
        </p:nvSpPr>
        <p:spPr/>
        <p:txBody>
          <a:bodyPr/>
          <a:lstStyle/>
          <a:p>
            <a:pPr>
              <a:defRPr/>
            </a:pPr>
            <a:fld id="{FB030966-819A-4953-A10C-969B6DC26B06}"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US" smtClean="0"/>
              <a:t>This figure is from “Open Technology Development (OTD): Lessons Learned &amp; Best Practices for Military Software”, OSD Report, May 2011, http://dodcio.defense.gov/Portals/0/Documents/FOSS/OTD-lessons-learned-military-signed.pdf</a:t>
            </a:r>
          </a:p>
          <a:p>
            <a:r>
              <a:rPr lang="en-US" smtClean="0"/>
              <a:t>No hypertext linking policy found.</a:t>
            </a:r>
          </a:p>
          <a:p>
            <a:endParaRPr lang="en-US" smtClean="0"/>
          </a:p>
        </p:txBody>
      </p:sp>
      <p:sp>
        <p:nvSpPr>
          <p:cNvPr id="4" name="Slide Number Placeholder 3"/>
          <p:cNvSpPr>
            <a:spLocks noGrp="1"/>
          </p:cNvSpPr>
          <p:nvPr>
            <p:ph type="sldNum" sz="quarter" idx="5"/>
          </p:nvPr>
        </p:nvSpPr>
        <p:spPr/>
        <p:txBody>
          <a:bodyPr/>
          <a:lstStyle/>
          <a:p>
            <a:pPr>
              <a:defRPr/>
            </a:pPr>
            <a:fld id="{3CF6663B-BF9F-4D06-BCC6-58076930BD70}" type="slidenum">
              <a:rPr lang="en-US" smtClean="0"/>
              <a:pPr>
                <a:defRPr/>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945AFAD-ECCD-4659-BEAE-2921D819CC50}" type="slidenum">
              <a:rPr lang="en-US" sz="1200" smtClean="0"/>
              <a:pPr eaLnBrk="1" hangingPunct="1"/>
              <a:t>19</a:t>
            </a:fld>
            <a:endParaRPr lang="en-US" sz="12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Rocket from:</a:t>
            </a:r>
          </a:p>
          <a:p>
            <a:r>
              <a:rPr lang="en-US" dirty="0" smtClean="0"/>
              <a:t>http://commons.wikimedia.org/wiki/File:Delta_II_rocket_lift_off.jpg</a:t>
            </a:r>
          </a:p>
          <a:p>
            <a:endParaRPr lang="en-US" dirty="0"/>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29</a:t>
            </a:fld>
            <a:endParaRPr lang="en-US"/>
          </a:p>
        </p:txBody>
      </p:sp>
    </p:spTree>
    <p:extLst>
      <p:ext uri="{BB962C8B-B14F-4D97-AF65-F5344CB8AC3E}">
        <p14:creationId xmlns:p14="http://schemas.microsoft.com/office/powerpoint/2010/main" val="785638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r" eaLnBrk="1" hangingPunct="1">
              <a:defRPr/>
            </a:pPr>
            <a:fld id="{ABB7B2CD-408E-4B68-812E-1BA597C96D9A}" type="slidenum">
              <a:rPr lang="en-US" sz="1200" smtClean="0"/>
              <a:pPr algn="r" eaLnBrk="1" hangingPunct="1">
                <a:defRPr/>
              </a:pPr>
              <a:t>1</a:t>
            </a:fld>
            <a:endParaRPr lang="en-US"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The figure is from “Monty Python and the Holy Grail”; used as a fair use.</a:t>
            </a:r>
          </a:p>
          <a:p>
            <a:endParaRPr lang="en-US" dirty="0" smtClean="0"/>
          </a:p>
          <a:p>
            <a:r>
              <a:rPr lang="en-US" dirty="0" smtClean="0"/>
              <a:t>Fair use justification:</a:t>
            </a:r>
          </a:p>
          <a:p>
            <a:r>
              <a:rPr lang="en-US" dirty="0" smtClean="0"/>
              <a:t>1.  “The purpose and character of the use, including whether such use is of a commercial nature or is for nonprofit educational purposes” – the work is for nonprofit educational purposes</a:t>
            </a:r>
          </a:p>
          <a:p>
            <a:r>
              <a:rPr lang="en-US" dirty="0" smtClean="0"/>
              <a:t>2. “the nature of the copyrighted work;” – The original copyrighted works are for other purposes, typically movies for entertainment. In contrast, the use here is as humorous illustrative support for serious technical discussions, and thus are fundamentally transformative.</a:t>
            </a:r>
          </a:p>
          <a:p>
            <a:r>
              <a:rPr lang="en-US" dirty="0" smtClean="0"/>
              <a:t>3. “the amount and substantiality of the portion used in relation to the copyrighted work as a whole”  - These images as presented in the presentation are smaller, lower-quality versions of the real images. In many cases they are single images (snippets) from entire movies.</a:t>
            </a:r>
          </a:p>
          <a:p>
            <a:r>
              <a:rPr lang="en-US" dirty="0" smtClean="0"/>
              <a:t>4. “the effect of the use upon the potential market for or value of the copyrighted work.” – the use of these images does not in any way reduce the potential  market for, or value of, the copyrighted work.  In particular, it does not supersede or substitute the use of the original work.  In fact, if anything they increase their value, since they remind viewers about them.</a:t>
            </a:r>
          </a:p>
          <a:p>
            <a:endParaRPr lang="en-US" dirty="0"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26EDBB2-7828-4F98-8D94-FCED4FB349F1}" type="slidenum">
              <a:rPr lang="en-US" sz="1200" smtClean="0"/>
              <a:pPr eaLnBrk="1" hangingPunct="1"/>
              <a:t>31</a:t>
            </a:fld>
            <a:endParaRPr lang="en-US" sz="12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7285A25-24E5-4381-B912-4DED1454DCD7}" type="slidenum">
              <a:rPr lang="en-US" sz="1200" smtClean="0"/>
              <a:pPr eaLnBrk="1" hangingPunct="1"/>
              <a:t>32</a:t>
            </a:fld>
            <a:endParaRPr lang="en-US" sz="120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0757C16-F84C-48B1-BC1C-2E8C9D7B28DB}" type="slidenum">
              <a:rPr lang="en-US" sz="1200" smtClean="0"/>
              <a:pPr eaLnBrk="1" hangingPunct="1"/>
              <a:t>33</a:t>
            </a:fld>
            <a:endParaRPr lang="en-US" sz="12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72F66AD-D9E8-4ECD-B774-D26486E9379A}" type="slidenum">
              <a:rPr lang="en-US" sz="1200" smtClean="0"/>
              <a:pPr eaLnBrk="1" hangingPunct="1"/>
              <a:t>34</a:t>
            </a:fld>
            <a:endParaRPr lang="en-US" sz="120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7B23D68-5DD4-4E63-9721-74E490126A3F}" type="slidenum">
              <a:rPr lang="en-US" sz="1200" smtClean="0"/>
              <a:pPr eaLnBrk="1" hangingPunct="1"/>
              <a:t>35</a:t>
            </a:fld>
            <a:endParaRPr lang="en-US" sz="12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B7E1C5E-6A67-401E-BC98-B3784A65418D}" type="slidenum">
              <a:rPr lang="en-US" sz="1200" smtClean="0"/>
              <a:pPr eaLnBrk="1" hangingPunct="1"/>
              <a:t>36</a:t>
            </a:fld>
            <a:endParaRPr lang="en-US" sz="120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D86DB56-3628-4E87-B4FB-1432BEECECC4}" type="slidenum">
              <a:rPr lang="en-US" sz="1200" smtClean="0"/>
              <a:pPr eaLnBrk="1" hangingPunct="1"/>
              <a:t>37</a:t>
            </a:fld>
            <a:endParaRPr lang="en-US" sz="120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846E9EB-ED51-4CA0-945C-01F22662D0D7}" type="slidenum">
              <a:rPr lang="en-US" sz="1200" smtClean="0"/>
              <a:pPr eaLnBrk="1" hangingPunct="1"/>
              <a:t>38</a:t>
            </a:fld>
            <a:endParaRPr lang="en-US" sz="12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8F9D9DA-5936-4327-8C93-536B1FC2B9C9}" type="slidenum">
              <a:rPr lang="en-US" sz="1200" smtClean="0"/>
              <a:pPr eaLnBrk="1" hangingPunct="1"/>
              <a:t>39</a:t>
            </a:fld>
            <a:endParaRPr lang="en-US" sz="12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http://www.whitehouse.gov/blog/2010/04/21/whitehousegov-releases-open-source-code</a:t>
            </a:r>
          </a:p>
          <a:p>
            <a:r>
              <a:rPr lang="en-US" dirty="0" smtClean="0"/>
              <a:t> - Scalability;</a:t>
            </a:r>
            <a:r>
              <a:rPr lang="en-US" baseline="0" dirty="0" smtClean="0"/>
              <a:t> communications (email to public);</a:t>
            </a:r>
            <a:r>
              <a:rPr lang="en-US" dirty="0" smtClean="0"/>
              <a:t> Accessibility</a:t>
            </a:r>
            <a:r>
              <a:rPr lang="en-US" baseline="0" dirty="0" smtClean="0"/>
              <a:t> (section 508)</a:t>
            </a:r>
            <a:endParaRPr lang="en-US" dirty="0" smtClean="0"/>
          </a:p>
          <a:p>
            <a:endParaRPr lang="en-US" dirty="0" smtClean="0"/>
          </a:p>
          <a:p>
            <a:r>
              <a:rPr lang="en-US" dirty="0" smtClean="0"/>
              <a:t>http://www.whitehouse.gov/blog/2011/02/11/whitehousegov-releases-second-set-open-source-code</a:t>
            </a:r>
          </a:p>
          <a:p>
            <a:endParaRPr lang="en-US" dirty="0" smtClean="0"/>
          </a:p>
          <a:p>
            <a:r>
              <a:rPr lang="en-US" dirty="0" smtClean="0"/>
              <a:t>https://association.drupal.org/node/17438</a:t>
            </a:r>
          </a:p>
          <a:p>
            <a:r>
              <a:rPr lang="en-US" dirty="0" smtClean="0"/>
              <a:t>  - “We the people” petitions</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40</a:t>
            </a:fld>
            <a:endParaRPr lang="en-US"/>
          </a:p>
        </p:txBody>
      </p:sp>
    </p:spTree>
    <p:extLst>
      <p:ext uri="{BB962C8B-B14F-4D97-AF65-F5344CB8AC3E}">
        <p14:creationId xmlns:p14="http://schemas.microsoft.com/office/powerpoint/2010/main" val="2217438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p>
        </p:txBody>
      </p:sp>
      <p:sp>
        <p:nvSpPr>
          <p:cNvPr id="4506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r" eaLnBrk="1" hangingPunct="1">
              <a:defRPr/>
            </a:pPr>
            <a:fld id="{685DF556-5768-4B10-9A1A-16DE946A6481}" type="slidenum">
              <a:rPr lang="en-US" sz="1200" smtClean="0"/>
              <a:pPr algn="r" eaLnBrk="1" hangingPunct="1">
                <a:defRPr/>
              </a:pPr>
              <a:t>2</a:t>
            </a:fld>
            <a:endParaRPr lang="en-US" sz="120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4182A2A-AB09-487D-B23D-3CE10E8A3ABC}" type="slidenum">
              <a:rPr lang="en-US" sz="1200" smtClean="0"/>
              <a:pPr eaLnBrk="1" hangingPunct="1"/>
              <a:t>41</a:t>
            </a:fld>
            <a:endParaRPr lang="en-US" sz="120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en-US" dirty="0" smtClean="0"/>
              <a:t>The U.S. federal government is divided into three branches; the executive branch is divided into a number of departments and agencies.  The Department of Defense (DoD) is further divided, typically down to program/project managers (PMs), who often have lead contractors, who often have subcontractors at one or more tiers.</a:t>
            </a:r>
          </a:p>
          <a:p>
            <a:endParaRPr lang="en-US" dirty="0" smtClean="0"/>
          </a:p>
          <a:p>
            <a:r>
              <a:rPr lang="en-US" dirty="0" smtClean="0"/>
              <a:t>Legally, these are governed at the top by the U.S. Constitution.  Under this is the law (including the codified law – the US Code), and under this are various regulations such as the Federal Acquisition Regulation (FAR) that governs most acquisitions.  There are often more and more local regulations, for example, the DoD has its DoD FAR Supplement (DFARS) that supplements the FAR.</a:t>
            </a:r>
          </a:p>
          <a:p>
            <a:endParaRPr lang="en-US" dirty="0" smtClean="0"/>
          </a:p>
          <a:p>
            <a:r>
              <a:rPr lang="en-US" dirty="0" smtClean="0"/>
              <a:t>Contractors are typically acquired through a 3-step process: The government sends out a request for proposal, proposals are submitted by various proposers, and then the government selects the “best” one and awards a contract.  This is grossly oversimplified.</a:t>
            </a:r>
          </a:p>
          <a:p>
            <a:endParaRPr lang="en-US" dirty="0" smtClean="0"/>
          </a:p>
          <a:p>
            <a:r>
              <a:rPr lang="en-US" dirty="0" smtClean="0"/>
              <a:t>Federal IT dashboard is available at: http://www.itdashboard.gov/</a:t>
            </a:r>
          </a:p>
          <a:p>
            <a:r>
              <a:rPr lang="en-US" dirty="0" smtClean="0"/>
              <a:t>(No hypertext link policy found.)</a:t>
            </a:r>
          </a:p>
          <a:p>
            <a:r>
              <a:rPr lang="en-US" dirty="0" smtClean="0"/>
              <a:t>The records retrieved 2012-04-16 report that, among the IT major project investments of FY2012,</a:t>
            </a:r>
          </a:p>
          <a:p>
            <a:r>
              <a:rPr lang="en-US" dirty="0" smtClean="0"/>
              <a:t>$75.0B was spent in the Executive branch; $33.8B in defense.</a:t>
            </a:r>
          </a:p>
          <a:p>
            <a:endParaRPr lang="en-US" dirty="0" smtClean="0"/>
          </a:p>
          <a:p>
            <a:r>
              <a:rPr lang="en-US" dirty="0" smtClean="0"/>
              <a:t>Gartner says Worldwide IT spending in 2011  $3661B (IT services $845B, Enterprise SW $267B), in 2012 $3751B</a:t>
            </a:r>
          </a:p>
          <a:p>
            <a:r>
              <a:rPr lang="en-US" dirty="0" smtClean="0"/>
              <a:t>(IT services $856B, $472B) http://www.zdnet.com/blog/service-oriented/analysts-bullish-on-it-spending-where-will-the-money-go/8779</a:t>
            </a:r>
          </a:p>
          <a:p>
            <a:r>
              <a:rPr lang="en-US" dirty="0" smtClean="0"/>
              <a:t>(No hypertext link policy found when searching for “link” in their FAQ.)</a:t>
            </a:r>
          </a:p>
          <a:p>
            <a:endParaRPr lang="en-US" dirty="0" smtClean="0"/>
          </a:p>
          <a:p>
            <a:endParaRPr lang="en-US" dirty="0" smtClean="0"/>
          </a:p>
        </p:txBody>
      </p:sp>
      <p:sp>
        <p:nvSpPr>
          <p:cNvPr id="4" name="Slide Number Placeholder 3"/>
          <p:cNvSpPr>
            <a:spLocks noGrp="1"/>
          </p:cNvSpPr>
          <p:nvPr>
            <p:ph type="sldNum" sz="quarter" idx="5"/>
          </p:nvPr>
        </p:nvSpPr>
        <p:spPr/>
        <p:txBody>
          <a:bodyPr/>
          <a:lstStyle/>
          <a:p>
            <a:pPr>
              <a:defRPr/>
            </a:pPr>
            <a:fld id="{0FA23597-E2ED-4B14-8A16-12167D62915F}" type="slidenum">
              <a:rPr lang="en-US" smtClean="0"/>
              <a:pPr>
                <a:defRPr/>
              </a:pPr>
              <a:t>43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400">
                <a:solidFill>
                  <a:schemeClr val="tx1"/>
                </a:solidFill>
                <a:latin typeface="Times New Roman" pitchFamily="18" charset="0"/>
              </a:defRPr>
            </a:lvl1pPr>
            <a:lvl2pPr marL="742950" indent="-285750" algn="ctr" eaLnBrk="0" hangingPunct="0">
              <a:defRPr sz="2400">
                <a:solidFill>
                  <a:schemeClr val="tx1"/>
                </a:solidFill>
                <a:latin typeface="Times New Roman" pitchFamily="18" charset="0"/>
              </a:defRPr>
            </a:lvl2pPr>
            <a:lvl3pPr marL="1143000" indent="-228600" algn="ctr" eaLnBrk="0" hangingPunct="0">
              <a:defRPr sz="2400">
                <a:solidFill>
                  <a:schemeClr val="tx1"/>
                </a:solidFill>
                <a:latin typeface="Times New Roman" pitchFamily="18" charset="0"/>
              </a:defRPr>
            </a:lvl3pPr>
            <a:lvl4pPr marL="1600200" indent="-228600" algn="ctr" eaLnBrk="0" hangingPunct="0">
              <a:defRPr sz="2400">
                <a:solidFill>
                  <a:schemeClr val="tx1"/>
                </a:solidFill>
                <a:latin typeface="Times New Roman" pitchFamily="18" charset="0"/>
              </a:defRPr>
            </a:lvl4pPr>
            <a:lvl5pPr marL="2057400" indent="-228600" algn="ctr"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r" eaLnBrk="1" hangingPunct="1">
              <a:defRPr/>
            </a:pPr>
            <a:fld id="{ABB7B2CD-408E-4B68-812E-1BA597C96D9A}" type="slidenum">
              <a:rPr lang="en-US" sz="1200" smtClean="0"/>
              <a:pPr algn="r" eaLnBrk="1" hangingPunct="1">
                <a:defRPr/>
              </a:pPr>
              <a:t>44</a:t>
            </a:fld>
            <a:endParaRPr lang="en-US" sz="120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45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46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47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48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49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6C183324-4561-476C-8EE0-FB29F80F72FC}" type="slidenum">
              <a:rPr lang="en-US" sz="1200" smtClean="0"/>
              <a:pPr eaLnBrk="1" hangingPunct="1"/>
              <a:t>51</a:t>
            </a:fld>
            <a:endParaRPr lang="en-US" sz="120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DB2DE40-9A04-43D0-96FE-1582FECED42C}" type="slidenum">
              <a:rPr lang="en-US" sz="1200" smtClean="0"/>
              <a:pPr eaLnBrk="1" hangingPunct="1"/>
              <a:t>52</a:t>
            </a:fld>
            <a:endParaRPr 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3</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53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50B03873-5D04-4AE1-A2F0-ADBE48D384F2}" type="slidenum">
              <a:rPr lang="en-US" smtClean="0"/>
              <a:pPr>
                <a:defRPr/>
              </a:pPr>
              <a:t>54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55</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56</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57</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58</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59</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60</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61</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62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4</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63</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A295E59-11FB-4E7B-A4C7-EE78766A103E}" type="slidenum">
              <a:rPr lang="en-US" sz="1200" smtClean="0"/>
              <a:pPr eaLnBrk="1" hangingPunct="1"/>
              <a:t>66</a:t>
            </a:fld>
            <a:endParaRPr lang="en-US" sz="120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r>
              <a:rPr lang="en-US" smtClean="0"/>
              <a:t>Image from: http://www.defense.gov/bios/biographydetail.aspx?biographyid=186</a:t>
            </a:r>
          </a:p>
          <a:p>
            <a:r>
              <a:rPr lang="en-US" smtClean="0"/>
              <a:t>No special terms of use were found, including for hyperlinks.</a:t>
            </a:r>
          </a:p>
          <a:p>
            <a:endParaRPr lang="en-US" smtClean="0"/>
          </a:p>
        </p:txBody>
      </p:sp>
      <p:sp>
        <p:nvSpPr>
          <p:cNvPr id="4" name="Slide Number Placeholder 3"/>
          <p:cNvSpPr>
            <a:spLocks noGrp="1"/>
          </p:cNvSpPr>
          <p:nvPr>
            <p:ph type="sldNum" sz="quarter" idx="5"/>
          </p:nvPr>
        </p:nvSpPr>
        <p:spPr/>
        <p:txBody>
          <a:bodyPr/>
          <a:lstStyle/>
          <a:p>
            <a:pPr>
              <a:defRPr/>
            </a:pPr>
            <a:fld id="{30F36AA8-FB14-4D83-8091-661F55E2E76B}" type="slidenum">
              <a:rPr lang="en-US" smtClean="0"/>
              <a:pPr>
                <a:defRPr/>
              </a:pPr>
              <a:t>67</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r>
              <a:rPr lang="en-US" smtClean="0"/>
              <a:t>Quotations are from the following sources:</a:t>
            </a:r>
          </a:p>
          <a:p>
            <a:r>
              <a:rPr lang="en-US" smtClean="0"/>
              <a:t>“Modern-day sort of communists” quote from “Bill Gates: Free Culture advocates = Commies” by Xeni Jardin, Wednesday, Jan 5th at 8:30pm, http://boingboing.net/2005/01/05/bill-gates-free-cult.html</a:t>
            </a:r>
          </a:p>
          <a:p>
            <a:r>
              <a:rPr lang="en-US" smtClean="0"/>
              <a:t>Boing Boing’s general policy (http://boingboing.net/policies) links to its “policy” for hypertext linking, which mocks the idea of having a policy on hypertext linking (e.g., “Boing Boing doesn't believe in linking policies. They're dangerous, have no basis in law, and they break the norms that make the Web possible”) (http://boingboing.net/2004/10/04/boing-boing-has-a-li.html).</a:t>
            </a:r>
          </a:p>
          <a:p>
            <a:r>
              <a:rPr lang="en-US" smtClean="0"/>
              <a:t/>
            </a:r>
            <a:br>
              <a:rPr lang="en-US" smtClean="0"/>
            </a:br>
            <a:r>
              <a:rPr lang="en-US" smtClean="0"/>
              <a:t>“GPL Pacman will eat your business, warns Gates: Timely warning from The Great Engulfer himself” by John Lettice , 20th June 2001 14:06 GMT, http://www.theregister.co.uk/2001/06/20/gpl_pacman_will_eat_your/</a:t>
            </a:r>
          </a:p>
          <a:p>
            <a:r>
              <a:rPr lang="en-US" smtClean="0"/>
              <a:t>The terms and conditions of “http://www.theregister.co.uk/2008/09/30/reg_ts_and_cs/” do not limit the use of hypertext links.</a:t>
            </a:r>
          </a:p>
          <a:p>
            <a:endParaRPr lang="en-US" smtClean="0"/>
          </a:p>
          <a:p>
            <a:r>
              <a:rPr lang="en-US" smtClean="0"/>
              <a:t>Craig Mundie’s speech, plus commentary, is available here:</a:t>
            </a:r>
          </a:p>
          <a:p>
            <a:r>
              <a:rPr lang="en-US" smtClean="0"/>
              <a:t>http://mindplusplus.wordpress.com/2002/10/26/my_response_to__1/</a:t>
            </a:r>
          </a:p>
          <a:p>
            <a:r>
              <a:rPr lang="en-US" smtClean="0"/>
              <a:t>No hypertext linking policy is noted there.</a:t>
            </a:r>
          </a:p>
          <a:p>
            <a:endParaRPr lang="en-US" smtClean="0"/>
          </a:p>
          <a:p>
            <a:r>
              <a:rPr lang="en-US" smtClean="0"/>
              <a:t>“Ballmer: ‘Linux is a cancer’: Contaminates all other software with Hippie GPL rubbish” by Thomas C Greene, 2nd June 2001 18:19 GMT,</a:t>
            </a:r>
          </a:p>
          <a:p>
            <a:r>
              <a:rPr lang="en-US" smtClean="0"/>
              <a:t>http://www.theregister.co.uk/2001/06/02/ballmer_linux_is_a_cancer/</a:t>
            </a:r>
          </a:p>
          <a:p>
            <a:endParaRPr lang="en-US" smtClean="0"/>
          </a:p>
          <a:p>
            <a:r>
              <a:rPr lang="en-US" smtClean="0"/>
              <a:t>Clarifications on Jim Allchin’s comments are in:</a:t>
            </a:r>
          </a:p>
          <a:p>
            <a:r>
              <a:rPr lang="en-US" smtClean="0"/>
              <a:t>“Microsoft Defends Jim Allchin's Comments” by Seumas, Feb 21, 2001 at 11:23:39 AM EST </a:t>
            </a:r>
          </a:p>
          <a:p>
            <a:r>
              <a:rPr lang="en-US" smtClean="0"/>
              <a:t>http://www.kuro5hin.org/?op=displaystory;sid=2001/2/21/41423/3184</a:t>
            </a:r>
          </a:p>
          <a:p>
            <a:r>
              <a:rPr lang="en-US" smtClean="0"/>
              <a:t>There is no evidence of a hypertext linking policy at: http://www.kuro5hin.org/special/faq</a:t>
            </a:r>
          </a:p>
          <a:p>
            <a:endParaRPr lang="en-US" smtClean="0"/>
          </a:p>
          <a:p>
            <a:r>
              <a:rPr lang="en-US" smtClean="0"/>
              <a:t>“Microsoft, co-author of the Linux kernel”</a:t>
            </a:r>
          </a:p>
          <a:p>
            <a:r>
              <a:rPr lang="en-US" smtClean="0"/>
              <a:t>http://www.dwheeler.com/blog/2011/07/14/#microsoft-linux-author</a:t>
            </a:r>
          </a:p>
          <a:p>
            <a:r>
              <a:rPr lang="en-US" smtClean="0"/>
              <a:t>The hypertext linking policy says “You don't need to ask permission to link to the material on my website; </a:t>
            </a:r>
            <a:r>
              <a:rPr lang="en-US" i="1" smtClean="0"/>
              <a:t>just link to it</a:t>
            </a:r>
            <a:r>
              <a:rPr lang="en-US" smtClean="0"/>
              <a:t>.” (http://www.dwheeler.com/aboutsite.html)</a:t>
            </a:r>
          </a:p>
          <a:p>
            <a:endParaRPr lang="en-US" smtClean="0"/>
          </a:p>
          <a:p>
            <a:r>
              <a:rPr lang="en-US" smtClean="0"/>
              <a:t>Images of Bill Gates, Craig Mundie, and Jim Allchin courtesy of Microsoft’s press material:</a:t>
            </a:r>
          </a:p>
          <a:p>
            <a:r>
              <a:rPr lang="en-US" smtClean="0"/>
              <a:t>http://www.microsoft.com/presspass/exec/craig/</a:t>
            </a:r>
          </a:p>
          <a:p>
            <a:r>
              <a:rPr lang="en-US" smtClean="0"/>
              <a:t>http://www.microsoft.com/presspass/exec/jim/default.mspx</a:t>
            </a:r>
          </a:p>
          <a:p>
            <a:r>
              <a:rPr lang="en-US" smtClean="0"/>
              <a:t>http://www.microsoft.com/presspass/exec/billg/</a:t>
            </a:r>
          </a:p>
          <a:p>
            <a:r>
              <a:rPr lang="en-US" smtClean="0"/>
              <a:t>The website terms of use do not say anything about quoting hypertext links (http://www.microsoft.com/About/Legal/EN/US/IntellectualProperty/Copyright/default.aspx).</a:t>
            </a:r>
          </a:p>
          <a:p>
            <a:endParaRPr lang="en-US" smtClean="0"/>
          </a:p>
          <a:p>
            <a:r>
              <a:rPr lang="en-US" smtClean="0"/>
              <a:t>The list of quotes given here, and the underlining, were previously reported in the IDA presentation “Why the GPL </a:t>
            </a:r>
            <a:r>
              <a:rPr lang="en-US" i="1" u="sng" smtClean="0"/>
              <a:t>might</a:t>
            </a:r>
            <a:r>
              <a:rPr lang="en-US" smtClean="0"/>
              <a:t> not Destroy the Universe”.</a:t>
            </a:r>
          </a:p>
        </p:txBody>
      </p:sp>
      <p:sp>
        <p:nvSpPr>
          <p:cNvPr id="4" name="Slide Number Placeholder 3"/>
          <p:cNvSpPr>
            <a:spLocks noGrp="1"/>
          </p:cNvSpPr>
          <p:nvPr>
            <p:ph type="sldNum" sz="quarter" idx="5"/>
          </p:nvPr>
        </p:nvSpPr>
        <p:spPr/>
        <p:txBody>
          <a:bodyPr/>
          <a:lstStyle/>
          <a:p>
            <a:pPr>
              <a:defRPr/>
            </a:pPr>
            <a:fld id="{8C892E7C-DC3B-4CD2-BC52-9797B3385669}" type="slidenum">
              <a:rPr lang="en-US" smtClean="0"/>
              <a:pPr>
                <a:defRPr/>
              </a:pPr>
              <a:t>68</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69</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r>
              <a:rPr lang="en-US" smtClean="0"/>
              <a:t>All quotes here from the MITRE study “Use of FOSS in DoD” </a:t>
            </a:r>
          </a:p>
          <a:p>
            <a:endParaRPr lang="en-US" smtClean="0"/>
          </a:p>
        </p:txBody>
      </p:sp>
      <p:sp>
        <p:nvSpPr>
          <p:cNvPr id="4" name="Slide Number Placeholder 3"/>
          <p:cNvSpPr>
            <a:spLocks noGrp="1"/>
          </p:cNvSpPr>
          <p:nvPr>
            <p:ph type="sldNum" sz="quarter" idx="5"/>
          </p:nvPr>
        </p:nvSpPr>
        <p:spPr/>
        <p:txBody>
          <a:bodyPr/>
          <a:lstStyle/>
          <a:p>
            <a:pPr>
              <a:defRPr/>
            </a:pPr>
            <a:fld id="{66311EF9-595A-4779-B154-C85A7EA2A290}" type="slidenum">
              <a:rPr lang="en-US" smtClean="0"/>
              <a:pPr>
                <a:defRPr/>
              </a:pPr>
              <a:t>70</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r>
              <a:rPr lang="en-US" smtClean="0"/>
              <a:t>All quotes here from the MITRE study “Use of FOSS in DoD”.</a:t>
            </a:r>
          </a:p>
          <a:p>
            <a:endParaRPr lang="en-US" smtClean="0"/>
          </a:p>
          <a:p>
            <a:r>
              <a:rPr lang="en-US" smtClean="0"/>
              <a:t>The slideshare.net site terms of use do not say anything about quoting hypertext links (http://www.slideshare.net/terms).</a:t>
            </a:r>
          </a:p>
        </p:txBody>
      </p:sp>
      <p:sp>
        <p:nvSpPr>
          <p:cNvPr id="4" name="Slide Number Placeholder 3"/>
          <p:cNvSpPr>
            <a:spLocks noGrp="1"/>
          </p:cNvSpPr>
          <p:nvPr>
            <p:ph type="sldNum" sz="quarter" idx="5"/>
          </p:nvPr>
        </p:nvSpPr>
        <p:spPr/>
        <p:txBody>
          <a:bodyPr/>
          <a:lstStyle/>
          <a:p>
            <a:pPr>
              <a:defRPr/>
            </a:pPr>
            <a:fld id="{3E38CDB2-CA11-4954-81CE-66CB1ABCC1B3}" type="slidenum">
              <a:rPr lang="en-US" smtClean="0"/>
              <a:pPr>
                <a:defRPr/>
              </a:pPr>
              <a:t>71</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72</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73</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74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5</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75</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76</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A868985-B6B8-44FD-B93B-58EBE867F8FB}" type="slidenum">
              <a:rPr lang="en-US" sz="1200" smtClean="0"/>
              <a:pPr eaLnBrk="1" hangingPunct="1"/>
              <a:t>77</a:t>
            </a:fld>
            <a:endParaRPr lang="en-US" sz="120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4137CB8-9DEA-4E6A-8261-759183DFD3DE}" type="slidenum">
              <a:rPr lang="en-US" sz="1200" smtClean="0"/>
              <a:pPr eaLnBrk="1" hangingPunct="1"/>
              <a:t>78</a:t>
            </a:fld>
            <a:endParaRPr lang="en-US" sz="120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79</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80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Capitol</a:t>
            </a:r>
            <a:r>
              <a:rPr lang="en-US" baseline="0" dirty="0" smtClean="0"/>
              <a:t> building - </a:t>
            </a:r>
            <a:r>
              <a:rPr lang="en-US" dirty="0" smtClean="0"/>
              <a:t>http://commons.wikimedia.org/wiki/File:US_Capitol_Building_090422.jpg</a:t>
            </a:r>
          </a:p>
          <a:p>
            <a:r>
              <a:rPr lang="en-US" dirty="0" smtClean="0"/>
              <a:t>(CC-BY-SA</a:t>
            </a:r>
            <a:r>
              <a:rPr lang="en-US" baseline="0" dirty="0" smtClean="0"/>
              <a:t> 3.0 </a:t>
            </a:r>
            <a:r>
              <a:rPr lang="en-US" baseline="0" dirty="0" err="1" smtClean="0"/>
              <a:t>unported</a:t>
            </a:r>
            <a:r>
              <a:rPr lang="en-US" baseline="0" dirty="0" smtClean="0"/>
              <a:t>)</a:t>
            </a:r>
          </a:p>
          <a:p>
            <a:endParaRPr lang="en-US" baseline="0" dirty="0" smtClean="0"/>
          </a:p>
          <a:p>
            <a:r>
              <a:rPr lang="en-US" dirty="0" smtClean="0"/>
              <a:t>http://en.wikipedia.org/wiki/File:NewYorkSeagram_04.30.2008.JPG</a:t>
            </a:r>
          </a:p>
          <a:p>
            <a:r>
              <a:rPr lang="en-US" dirty="0" smtClean="0"/>
              <a:t>Public</a:t>
            </a:r>
            <a:r>
              <a:rPr lang="en-US" baseline="0" dirty="0" smtClean="0"/>
              <a:t> domain</a:t>
            </a:r>
            <a:endParaRPr lang="en-US" dirty="0" smtClean="0"/>
          </a:p>
          <a:p>
            <a:endParaRPr lang="en-US" dirty="0" smtClean="0"/>
          </a:p>
          <a:p>
            <a:r>
              <a:rPr lang="en-US" dirty="0" smtClean="0"/>
              <a:t>http://upload.wikimedia.org/wikipedia/commons/e/ec/Dartmouth_College_campus_2007-10-20_09.JPG</a:t>
            </a:r>
          </a:p>
          <a:p>
            <a:r>
              <a:rPr lang="en-US" dirty="0" smtClean="0"/>
              <a:t>Public domain</a:t>
            </a:r>
          </a:p>
          <a:p>
            <a:endParaRPr lang="en-US" dirty="0" smtClean="0"/>
          </a:p>
          <a:p>
            <a:r>
              <a:rPr lang="en-US" dirty="0" smtClean="0"/>
              <a:t>http://commons.wikimedia.org/wiki/File:Stick_Figure.svg</a:t>
            </a:r>
          </a:p>
          <a:p>
            <a:endParaRPr lang="en-US" dirty="0" smtClean="0"/>
          </a:p>
          <a:p>
            <a:r>
              <a:rPr lang="en-US" dirty="0" smtClean="0"/>
              <a:t>Once used:</a:t>
            </a:r>
          </a:p>
          <a:p>
            <a:r>
              <a:rPr lang="en-US" baseline="0" dirty="0" smtClean="0"/>
              <a:t>http://commons.wikimedia.org/wiki/File:New_york_city_skyline_panorama.jpg</a:t>
            </a:r>
          </a:p>
          <a:p>
            <a:r>
              <a:rPr lang="en-US" dirty="0" smtClean="0"/>
              <a:t>CC-BY</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6</a:t>
            </a:fld>
            <a:endParaRPr lang="en-US"/>
          </a:p>
        </p:txBody>
      </p:sp>
    </p:spTree>
    <p:extLst>
      <p:ext uri="{BB962C8B-B14F-4D97-AF65-F5344CB8AC3E}">
        <p14:creationId xmlns:p14="http://schemas.microsoft.com/office/powerpoint/2010/main" val="2899707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33698F4-0BCF-409F-9A34-956392EA060A}"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5"/>
          <p:cNvSpPr>
            <a:spLocks noChangeShapeType="1"/>
          </p:cNvSpPr>
          <p:nvPr/>
        </p:nvSpPr>
        <p:spPr bwMode="auto">
          <a:xfrm>
            <a:off x="457200" y="6477000"/>
            <a:ext cx="8229600" cy="0"/>
          </a:xfrm>
          <a:prstGeom prst="line">
            <a:avLst/>
          </a:prstGeom>
          <a:noFill/>
          <a:ln w="9525">
            <a:solidFill>
              <a:srgbClr val="000000"/>
            </a:solidFill>
            <a:round/>
            <a:headEnd/>
            <a:tailEnd/>
          </a:ln>
        </p:spPr>
        <p:txBody>
          <a:bodyPr/>
          <a:lstStyle/>
          <a:p>
            <a:endParaRPr lang="en-US"/>
          </a:p>
        </p:txBody>
      </p:sp>
      <p:sp>
        <p:nvSpPr>
          <p:cNvPr id="5" name="Rectangle 22"/>
          <p:cNvSpPr>
            <a:spLocks noChangeArrowheads="1"/>
          </p:cNvSpPr>
          <p:nvPr userDrawn="1"/>
        </p:nvSpPr>
        <p:spPr bwMode="auto">
          <a:xfrm>
            <a:off x="1524000" y="555625"/>
            <a:ext cx="6858000" cy="1143000"/>
          </a:xfrm>
          <a:prstGeom prst="rect">
            <a:avLst/>
          </a:prstGeom>
          <a:noFill/>
          <a:ln w="9525">
            <a:noFill/>
            <a:miter lim="800000"/>
            <a:headEnd/>
            <a:tailEnd/>
          </a:ln>
        </p:spPr>
        <p:txBody>
          <a:bodyPr/>
          <a:lstStyle/>
          <a:p>
            <a:pPr algn="ctr"/>
            <a:r>
              <a:rPr lang="en-US" sz="2800">
                <a:solidFill>
                  <a:srgbClr val="000000"/>
                </a:solidFill>
                <a:latin typeface="Arial" charset="0"/>
              </a:rPr>
              <a:t>Institute for Defense Analyses</a:t>
            </a:r>
            <a:br>
              <a:rPr lang="en-US" sz="2800">
                <a:solidFill>
                  <a:srgbClr val="000000"/>
                </a:solidFill>
                <a:latin typeface="Arial" charset="0"/>
              </a:rPr>
            </a:br>
            <a:r>
              <a:rPr lang="en-US" sz="1800">
                <a:solidFill>
                  <a:srgbClr val="000000"/>
                </a:solidFill>
                <a:latin typeface="Arial" charset="0"/>
              </a:rPr>
              <a:t>4850 Mark Center Drive </a:t>
            </a:r>
            <a:r>
              <a:rPr lang="en-US" sz="1000" baseline="30000">
                <a:solidFill>
                  <a:srgbClr val="000000"/>
                </a:solidFill>
                <a:latin typeface="Arial" charset="0"/>
                <a:sym typeface="Wingdings" pitchFamily="2" charset="2"/>
              </a:rPr>
              <a:t></a:t>
            </a:r>
            <a:r>
              <a:rPr lang="en-US" sz="1800">
                <a:solidFill>
                  <a:srgbClr val="000000"/>
                </a:solidFill>
                <a:latin typeface="Arial" charset="0"/>
              </a:rPr>
              <a:t> Alexandria, Virginia 22311-1882</a:t>
            </a:r>
          </a:p>
        </p:txBody>
      </p:sp>
      <p:sp>
        <p:nvSpPr>
          <p:cNvPr id="6" name="Line 23"/>
          <p:cNvSpPr>
            <a:spLocks noChangeShapeType="1"/>
          </p:cNvSpPr>
          <p:nvPr userDrawn="1"/>
        </p:nvSpPr>
        <p:spPr bwMode="auto">
          <a:xfrm>
            <a:off x="457200" y="1447800"/>
            <a:ext cx="8229600" cy="0"/>
          </a:xfrm>
          <a:prstGeom prst="line">
            <a:avLst/>
          </a:prstGeom>
          <a:noFill/>
          <a:ln w="15875">
            <a:solidFill>
              <a:srgbClr val="000000"/>
            </a:solidFill>
            <a:round/>
            <a:headEnd/>
            <a:tailEnd/>
          </a:ln>
        </p:spPr>
        <p:txBody>
          <a:bodyPr/>
          <a:lstStyle/>
          <a:p>
            <a:endParaRPr lang="en-US"/>
          </a:p>
        </p:txBody>
      </p:sp>
      <p:pic>
        <p:nvPicPr>
          <p:cNvPr id="7" name="Picture 12" descr="IDA Logo.png"/>
          <p:cNvPicPr>
            <a:picLocks noChangeAspect="1"/>
          </p:cNvPicPr>
          <p:nvPr userDrawn="1"/>
        </p:nvPicPr>
        <p:blipFill>
          <a:blip r:embed="rId2" cstate="print"/>
          <a:srcRect/>
          <a:stretch>
            <a:fillRect/>
          </a:stretch>
        </p:blipFill>
        <p:spPr bwMode="auto">
          <a:xfrm>
            <a:off x="474663" y="609600"/>
            <a:ext cx="1412875" cy="658813"/>
          </a:xfrm>
          <a:prstGeom prst="rect">
            <a:avLst/>
          </a:prstGeom>
          <a:noFill/>
          <a:ln w="9525">
            <a:noFill/>
            <a:miter lim="800000"/>
            <a:headEnd/>
            <a:tailEnd/>
          </a:ln>
        </p:spPr>
      </p:pic>
      <p:sp>
        <p:nvSpPr>
          <p:cNvPr id="36869" name="Rectangle 5"/>
          <p:cNvSpPr>
            <a:spLocks noGrp="1" noChangeArrowheads="1"/>
          </p:cNvSpPr>
          <p:nvPr>
            <p:ph type="ctrTitle"/>
          </p:nvPr>
        </p:nvSpPr>
        <p:spPr>
          <a:xfrm>
            <a:off x="685800" y="1905000"/>
            <a:ext cx="7772400" cy="1143000"/>
          </a:xfrm>
        </p:spPr>
        <p:txBody>
          <a:bodyPr/>
          <a:lstStyle>
            <a:lvl1pPr algn="ctr">
              <a:defRPr sz="3600"/>
            </a:lvl1pPr>
          </a:lstStyle>
          <a:p>
            <a:r>
              <a:rPr lang="en-US" smtClean="0"/>
              <a:t>Click to edit Master title style</a:t>
            </a:r>
            <a:endParaRPr lang="en-US"/>
          </a:p>
        </p:txBody>
      </p:sp>
      <p:sp>
        <p:nvSpPr>
          <p:cNvPr id="36870" name="Rectangle 6"/>
          <p:cNvSpPr>
            <a:spLocks noGrp="1" noChangeArrowheads="1"/>
          </p:cNvSpPr>
          <p:nvPr>
            <p:ph type="subTitle" idx="1"/>
          </p:nvPr>
        </p:nvSpPr>
        <p:spPr>
          <a:xfrm>
            <a:off x="1524000" y="3492500"/>
            <a:ext cx="6102350" cy="1752600"/>
          </a:xfrm>
        </p:spPr>
        <p:txBody>
          <a:bodyPr/>
          <a:lstStyle>
            <a:lvl1pPr marL="0" indent="0" algn="ctr">
              <a:buFont typeface="Wingdings" pitchFamily="2" charset="2"/>
              <a:buNone/>
              <a:defRPr sz="1800"/>
            </a:lvl1pPr>
          </a:lstStyle>
          <a:p>
            <a:r>
              <a:rPr lang="en-US" smtClean="0"/>
              <a:t>Click to edit Master subtitle style</a:t>
            </a:r>
            <a:endParaRPr lang="en-US"/>
          </a:p>
        </p:txBody>
      </p:sp>
      <p:sp>
        <p:nvSpPr>
          <p:cNvPr id="8" name="Rectangle 7"/>
          <p:cNvSpPr>
            <a:spLocks noGrp="1" noChangeArrowheads="1"/>
          </p:cNvSpPr>
          <p:nvPr>
            <p:ph type="dt" sz="half" idx="10"/>
          </p:nvPr>
        </p:nvSpPr>
        <p:spPr>
          <a:xfrm>
            <a:off x="-152400" y="6248400"/>
            <a:ext cx="1905000" cy="457200"/>
          </a:xfrm>
        </p:spPr>
        <p:txBody>
          <a:bodyPr/>
          <a:lstStyle>
            <a:lvl1pPr algn="ctr">
              <a:defRPr sz="900"/>
            </a:lvl1pPr>
          </a:lstStyle>
          <a:p>
            <a:pPr>
              <a:defRPr/>
            </a:pPr>
            <a:fld id="{224A17F7-D982-487A-A37A-6DAA2CF55A96}" type="datetime3">
              <a:rPr lang="en-US"/>
              <a:pPr>
                <a:defRPr/>
              </a:pPr>
              <a:t>13 August 2013</a:t>
            </a:fld>
            <a:endParaRPr lang="en-US"/>
          </a:p>
        </p:txBody>
      </p:sp>
      <p:sp>
        <p:nvSpPr>
          <p:cNvPr id="9" name="Rectangle 8"/>
          <p:cNvSpPr>
            <a:spLocks noGrp="1" noChangeArrowheads="1"/>
          </p:cNvSpPr>
          <p:nvPr>
            <p:ph type="ftr" sz="quarter" idx="11"/>
          </p:nvPr>
        </p:nvSpPr>
        <p:spPr>
          <a:xfrm>
            <a:off x="6019800" y="6343650"/>
            <a:ext cx="2895600" cy="457200"/>
          </a:xfrm>
        </p:spPr>
        <p:txBody>
          <a:bodyPr/>
          <a:lstStyle>
            <a:lvl1pPr>
              <a:defRPr sz="900"/>
            </a:lvl1pPr>
          </a:lstStyle>
          <a:p>
            <a:pPr>
              <a:defRPr/>
            </a:pPr>
            <a:endParaRPr lang="en-US"/>
          </a:p>
        </p:txBody>
      </p:sp>
      <p:sp>
        <p:nvSpPr>
          <p:cNvPr id="10" name="Rectangle 9"/>
          <p:cNvSpPr>
            <a:spLocks noGrp="1" noChangeArrowheads="1"/>
          </p:cNvSpPr>
          <p:nvPr>
            <p:ph type="sldNum" sz="quarter" idx="12"/>
          </p:nvPr>
        </p:nvSpPr>
        <p:spPr>
          <a:xfrm>
            <a:off x="7010400" y="6324600"/>
            <a:ext cx="1905000" cy="457200"/>
          </a:xfrm>
        </p:spPr>
        <p:txBody>
          <a:bodyPr/>
          <a:lstStyle>
            <a:lvl1pPr>
              <a:defRPr sz="900"/>
            </a:lvl1pPr>
          </a:lstStyle>
          <a:p>
            <a:pPr>
              <a:defRPr/>
            </a:pPr>
            <a:fld id="{1D3B940D-7091-47D4-89D7-2559BB528C6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AF2EB06E-95CC-4589-94A8-78C12820BF2A}" type="datetime3">
              <a:rPr lang="en-US"/>
              <a:pPr>
                <a:defRPr/>
              </a:pPr>
              <a:t>13 August 2013</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188630C7-BD2B-462E-99AE-208399C46FB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1950" y="395288"/>
            <a:ext cx="2127250" cy="5776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8613" y="395288"/>
            <a:ext cx="6230937" cy="5776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3CBEB6A3-7D2E-454F-97E2-2805AAC29044}" type="datetime3">
              <a:rPr lang="en-US"/>
              <a:pPr>
                <a:defRPr/>
              </a:pPr>
              <a:t>13 August 2013</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0A6F2C22-3806-4ED9-B33C-8CE50F2DFA2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C1C562D3-B068-4D13-BE47-8AB86B06A518}" type="datetime3">
              <a:rPr lang="en-US"/>
              <a:pPr>
                <a:defRPr/>
              </a:pPr>
              <a:t>13 August 2013</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3BFFE917-0E43-452B-B168-724EC72DC9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fld id="{3F925968-0175-4D77-A09E-45DDB8A03F79}" type="datetime3">
              <a:rPr lang="en-US"/>
              <a:pPr>
                <a:defRPr/>
              </a:pPr>
              <a:t>13 August 2013</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723703E2-0411-46A6-AA6F-D2DFD20CA85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8613" y="1143000"/>
            <a:ext cx="4027487"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08500" y="1143000"/>
            <a:ext cx="402907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fld id="{A9DED0F3-454D-4C4B-AE65-1060066B7CFE}" type="datetime3">
              <a:rPr lang="en-US"/>
              <a:pPr>
                <a:defRPr/>
              </a:pPr>
              <a:t>13 August 2013</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A75205F0-1B00-4A15-9837-92D739577FD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fld id="{0B4E41A5-8C7B-443F-AFE6-2FEAB8A0FA47}" type="datetime3">
              <a:rPr lang="en-US"/>
              <a:pPr>
                <a:defRPr/>
              </a:pPr>
              <a:t>13 August 2013</a:t>
            </a:fld>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C43E1E40-29FE-4B8A-89DA-6424AC76452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fld id="{648E0FA5-555E-47B7-A587-735B7F6FC0D9}" type="datetime3">
              <a:rPr lang="en-US"/>
              <a:pPr>
                <a:defRPr/>
              </a:pPr>
              <a:t>13 August 2013</a:t>
            </a:fld>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3522B863-71B1-451F-9AD0-1651D3B30CA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6F164179-FE6A-493E-AF5C-5E81C2868ED5}" type="datetime3">
              <a:rPr lang="en-US"/>
              <a:pPr>
                <a:defRPr/>
              </a:pPr>
              <a:t>13 August 2013</a:t>
            </a:fld>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D233CB44-5BE2-4FAC-BF8D-A650599BE36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BD5B532F-63E6-4C9B-BC20-AFB2C00FE86E}" type="datetime3">
              <a:rPr lang="en-US"/>
              <a:pPr>
                <a:defRPr/>
              </a:pPr>
              <a:t>13 August 2013</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D553E194-EF3D-4385-BCEB-D836661B08A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799E81C5-5E39-431B-A68F-71FA059890D4}" type="datetime3">
              <a:rPr lang="en-US"/>
              <a:pPr>
                <a:defRPr/>
              </a:pPr>
              <a:t>13 August 2013</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857A79F0-EF14-455D-99EA-2610385BD49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2590800" y="395288"/>
            <a:ext cx="6248400" cy="5191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1027" name="Rectangle 7"/>
          <p:cNvSpPr>
            <a:spLocks noGrp="1" noChangeArrowheads="1"/>
          </p:cNvSpPr>
          <p:nvPr>
            <p:ph type="body" idx="1"/>
          </p:nvPr>
        </p:nvSpPr>
        <p:spPr bwMode="auto">
          <a:xfrm>
            <a:off x="328613" y="1143000"/>
            <a:ext cx="8208962"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8" name="Rectangle 8"/>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800">
                <a:solidFill>
                  <a:srgbClr val="000000"/>
                </a:solidFill>
                <a:latin typeface="+mn-lt"/>
                <a:cs typeface="+mn-cs"/>
              </a:defRPr>
            </a:lvl1pPr>
          </a:lstStyle>
          <a:p>
            <a:pPr>
              <a:defRPr/>
            </a:pPr>
            <a:fld id="{354B0C4B-68AD-498E-A160-4659448F4D33}" type="datetime3">
              <a:rPr lang="en-US"/>
              <a:pPr>
                <a:defRPr/>
              </a:pPr>
              <a:t>13 August 2013</a:t>
            </a:fld>
            <a:endParaRPr lang="en-US"/>
          </a:p>
        </p:txBody>
      </p:sp>
      <p:sp>
        <p:nvSpPr>
          <p:cNvPr id="5129" name="Rectangle 9"/>
          <p:cNvSpPr>
            <a:spLocks noGrp="1" noChangeArrowheads="1"/>
          </p:cNvSpPr>
          <p:nvPr>
            <p:ph type="ftr" sz="quarter" idx="3"/>
          </p:nvPr>
        </p:nvSpPr>
        <p:spPr bwMode="auto">
          <a:xfrm>
            <a:off x="61087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solidFill>
                  <a:srgbClr val="000000"/>
                </a:solidFill>
                <a:latin typeface="+mn-lt"/>
                <a:cs typeface="+mn-cs"/>
              </a:defRPr>
            </a:lvl1pPr>
          </a:lstStyle>
          <a:p>
            <a:pPr>
              <a:defRPr/>
            </a:pPr>
            <a:endParaRPr lang="en-US"/>
          </a:p>
        </p:txBody>
      </p:sp>
      <p:sp>
        <p:nvSpPr>
          <p:cNvPr id="5130" name="Rectangle 10"/>
          <p:cNvSpPr>
            <a:spLocks noGrp="1" noChangeArrowheads="1"/>
          </p:cNvSpPr>
          <p:nvPr>
            <p:ph type="sldNum" sz="quarter" idx="4"/>
          </p:nvPr>
        </p:nvSpPr>
        <p:spPr bwMode="auto">
          <a:xfrm>
            <a:off x="67183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a:solidFill>
                  <a:srgbClr val="000000"/>
                </a:solidFill>
                <a:latin typeface="+mn-lt"/>
                <a:cs typeface="+mn-cs"/>
              </a:defRPr>
            </a:lvl1pPr>
          </a:lstStyle>
          <a:p>
            <a:pPr>
              <a:defRPr/>
            </a:pPr>
            <a:fld id="{474697C0-5D1F-4766-B288-9CCE996581F0}" type="slidenum">
              <a:rPr lang="en-US"/>
              <a:pPr>
                <a:defRPr/>
              </a:pPr>
              <a:t>‹#›</a:t>
            </a:fld>
            <a:endParaRPr lang="en-US"/>
          </a:p>
        </p:txBody>
      </p:sp>
      <p:sp>
        <p:nvSpPr>
          <p:cNvPr id="1031" name="Line 22"/>
          <p:cNvSpPr>
            <a:spLocks noChangeShapeType="1"/>
          </p:cNvSpPr>
          <p:nvPr/>
        </p:nvSpPr>
        <p:spPr bwMode="auto">
          <a:xfrm>
            <a:off x="457200" y="838200"/>
            <a:ext cx="8305800" cy="0"/>
          </a:xfrm>
          <a:prstGeom prst="line">
            <a:avLst/>
          </a:prstGeom>
          <a:noFill/>
          <a:ln w="9525">
            <a:solidFill>
              <a:srgbClr val="000000"/>
            </a:solidFill>
            <a:round/>
            <a:headEnd/>
            <a:tailEnd/>
          </a:ln>
        </p:spPr>
        <p:txBody>
          <a:bodyPr/>
          <a:lstStyle/>
          <a:p>
            <a:endParaRPr lang="en-US"/>
          </a:p>
        </p:txBody>
      </p:sp>
      <p:pic>
        <p:nvPicPr>
          <p:cNvPr id="1032" name="Picture 9" descr="IDA Logo.png"/>
          <p:cNvPicPr>
            <a:picLocks noChangeAspect="1"/>
          </p:cNvPicPr>
          <p:nvPr/>
        </p:nvPicPr>
        <p:blipFill>
          <a:blip r:embed="rId13" cstate="print"/>
          <a:srcRect/>
          <a:stretch>
            <a:fillRect/>
          </a:stretch>
        </p:blipFill>
        <p:spPr bwMode="auto">
          <a:xfrm>
            <a:off x="474663" y="400050"/>
            <a:ext cx="941387" cy="4381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6"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p:txStyles>
    <p:titleStyle>
      <a:lvl1pPr algn="r" rtl="0" eaLnBrk="0" fontAlgn="base" hangingPunct="0">
        <a:spcBef>
          <a:spcPct val="0"/>
        </a:spcBef>
        <a:spcAft>
          <a:spcPct val="0"/>
        </a:spcAft>
        <a:defRPr sz="2800" b="1">
          <a:solidFill>
            <a:srgbClr val="000000"/>
          </a:solidFill>
          <a:latin typeface="+mj-lt"/>
          <a:ea typeface="+mj-ea"/>
          <a:cs typeface="+mj-cs"/>
        </a:defRPr>
      </a:lvl1pPr>
      <a:lvl2pPr algn="r" rtl="0" eaLnBrk="0" fontAlgn="base" hangingPunct="0">
        <a:spcBef>
          <a:spcPct val="0"/>
        </a:spcBef>
        <a:spcAft>
          <a:spcPct val="0"/>
        </a:spcAft>
        <a:defRPr sz="2800" b="1">
          <a:solidFill>
            <a:srgbClr val="000000"/>
          </a:solidFill>
          <a:latin typeface="Arial" charset="0"/>
        </a:defRPr>
      </a:lvl2pPr>
      <a:lvl3pPr algn="r" rtl="0" eaLnBrk="0" fontAlgn="base" hangingPunct="0">
        <a:spcBef>
          <a:spcPct val="0"/>
        </a:spcBef>
        <a:spcAft>
          <a:spcPct val="0"/>
        </a:spcAft>
        <a:defRPr sz="2800" b="1">
          <a:solidFill>
            <a:srgbClr val="000000"/>
          </a:solidFill>
          <a:latin typeface="Arial" charset="0"/>
        </a:defRPr>
      </a:lvl3pPr>
      <a:lvl4pPr algn="r" rtl="0" eaLnBrk="0" fontAlgn="base" hangingPunct="0">
        <a:spcBef>
          <a:spcPct val="0"/>
        </a:spcBef>
        <a:spcAft>
          <a:spcPct val="0"/>
        </a:spcAft>
        <a:defRPr sz="2800" b="1">
          <a:solidFill>
            <a:srgbClr val="000000"/>
          </a:solidFill>
          <a:latin typeface="Arial" charset="0"/>
        </a:defRPr>
      </a:lvl4pPr>
      <a:lvl5pPr algn="r" rtl="0" eaLnBrk="0" fontAlgn="base" hangingPunct="0">
        <a:spcBef>
          <a:spcPct val="0"/>
        </a:spcBef>
        <a:spcAft>
          <a:spcPct val="0"/>
        </a:spcAft>
        <a:defRPr sz="2800" b="1">
          <a:solidFill>
            <a:srgbClr val="000000"/>
          </a:solidFill>
          <a:latin typeface="Arial" charset="0"/>
        </a:defRPr>
      </a:lvl5pPr>
      <a:lvl6pPr marL="457200" algn="r" rtl="0" eaLnBrk="1" fontAlgn="base" hangingPunct="1">
        <a:spcBef>
          <a:spcPct val="0"/>
        </a:spcBef>
        <a:spcAft>
          <a:spcPct val="0"/>
        </a:spcAft>
        <a:defRPr sz="2800" b="1">
          <a:solidFill>
            <a:srgbClr val="000000"/>
          </a:solidFill>
          <a:latin typeface="Arial" charset="0"/>
        </a:defRPr>
      </a:lvl6pPr>
      <a:lvl7pPr marL="914400" algn="r" rtl="0" eaLnBrk="1" fontAlgn="base" hangingPunct="1">
        <a:spcBef>
          <a:spcPct val="0"/>
        </a:spcBef>
        <a:spcAft>
          <a:spcPct val="0"/>
        </a:spcAft>
        <a:defRPr sz="2800" b="1">
          <a:solidFill>
            <a:srgbClr val="000000"/>
          </a:solidFill>
          <a:latin typeface="Arial" charset="0"/>
        </a:defRPr>
      </a:lvl7pPr>
      <a:lvl8pPr marL="1371600" algn="r" rtl="0" eaLnBrk="1" fontAlgn="base" hangingPunct="1">
        <a:spcBef>
          <a:spcPct val="0"/>
        </a:spcBef>
        <a:spcAft>
          <a:spcPct val="0"/>
        </a:spcAft>
        <a:defRPr sz="2800" b="1">
          <a:solidFill>
            <a:srgbClr val="000000"/>
          </a:solidFill>
          <a:latin typeface="Arial" charset="0"/>
        </a:defRPr>
      </a:lvl8pPr>
      <a:lvl9pPr marL="1828800" algn="r" rtl="0" eaLnBrk="1" fontAlgn="base" hangingPunct="1">
        <a:spcBef>
          <a:spcPct val="0"/>
        </a:spcBef>
        <a:spcAft>
          <a:spcPct val="0"/>
        </a:spcAft>
        <a:defRPr sz="2800" b="1">
          <a:solidFill>
            <a:srgbClr val="000000"/>
          </a:solidFill>
          <a:latin typeface="Arial" charset="0"/>
        </a:defRPr>
      </a:lvl9pPr>
    </p:titleStyle>
    <p:bodyStyle>
      <a:lvl1pPr marL="342900" indent="-342900" algn="l" rtl="0" eaLnBrk="0" fontAlgn="base" hangingPunct="0">
        <a:spcBef>
          <a:spcPct val="20000"/>
        </a:spcBef>
        <a:spcAft>
          <a:spcPct val="0"/>
        </a:spcAft>
        <a:buClr>
          <a:srgbClr val="000000"/>
        </a:buClr>
        <a:buFont typeface="Arial" charset="0"/>
        <a:buChar char="•"/>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000000"/>
        </a:buClr>
        <a:buFont typeface="Courier New" pitchFamily="49" charset="0"/>
        <a:buChar char="o"/>
        <a:defRPr sz="2000">
          <a:solidFill>
            <a:srgbClr val="000000"/>
          </a:solidFill>
          <a:latin typeface="+mn-lt"/>
        </a:defRPr>
      </a:lvl2pPr>
      <a:lvl3pPr marL="1143000" indent="-228600" algn="l" rtl="0" eaLnBrk="0" fontAlgn="base" hangingPunct="0">
        <a:spcBef>
          <a:spcPct val="20000"/>
        </a:spcBef>
        <a:spcAft>
          <a:spcPct val="0"/>
        </a:spcAft>
        <a:buClr>
          <a:srgbClr val="000000"/>
        </a:buClr>
        <a:buFont typeface="Wingdings" pitchFamily="2" charset="2"/>
        <a:buChar char="§"/>
        <a:defRPr>
          <a:solidFill>
            <a:srgbClr val="000000"/>
          </a:solidFill>
          <a:latin typeface="+mn-lt"/>
        </a:defRPr>
      </a:lvl3pPr>
      <a:lvl4pPr marL="1600200" indent="-228600" algn="l" rtl="0" eaLnBrk="0" fontAlgn="base" hangingPunct="0">
        <a:spcBef>
          <a:spcPct val="20000"/>
        </a:spcBef>
        <a:spcAft>
          <a:spcPct val="0"/>
        </a:spcAft>
        <a:buClr>
          <a:srgbClr val="000000"/>
        </a:buClr>
        <a:buFont typeface="Arial" charset="0"/>
        <a:buChar char="–"/>
        <a:defRPr sz="1600">
          <a:solidFill>
            <a:srgbClr val="000000"/>
          </a:solidFill>
          <a:latin typeface="+mn-lt"/>
        </a:defRPr>
      </a:lvl4pPr>
      <a:lvl5pPr marL="2057400" indent="-228600" algn="l" rtl="0" eaLnBrk="0" fontAlgn="base" hangingPunct="0">
        <a:spcBef>
          <a:spcPct val="20000"/>
        </a:spcBef>
        <a:spcAft>
          <a:spcPct val="0"/>
        </a:spcAft>
        <a:buClr>
          <a:srgbClr val="000000"/>
        </a:buClr>
        <a:buFont typeface="Arial" charset="0"/>
        <a:buChar char="▫"/>
        <a:defRPr sz="1400">
          <a:solidFill>
            <a:srgbClr val="000000"/>
          </a:solidFill>
          <a:latin typeface="+mn-lt"/>
        </a:defRPr>
      </a:lvl5pPr>
      <a:lvl6pPr marL="2514600" indent="-228600" algn="l" rtl="0" eaLnBrk="1" fontAlgn="base" hangingPunct="1">
        <a:spcBef>
          <a:spcPct val="20000"/>
        </a:spcBef>
        <a:spcAft>
          <a:spcPct val="0"/>
        </a:spcAft>
        <a:buClr>
          <a:srgbClr val="000000"/>
        </a:buClr>
        <a:buFont typeface="Wingdings" pitchFamily="2" charset="2"/>
        <a:buChar char="§"/>
        <a:defRPr sz="2000">
          <a:solidFill>
            <a:srgbClr val="000000"/>
          </a:solidFill>
          <a:latin typeface="+mn-lt"/>
        </a:defRPr>
      </a:lvl6pPr>
      <a:lvl7pPr marL="2971800" indent="-228600" algn="l" rtl="0" eaLnBrk="1" fontAlgn="base" hangingPunct="1">
        <a:spcBef>
          <a:spcPct val="20000"/>
        </a:spcBef>
        <a:spcAft>
          <a:spcPct val="0"/>
        </a:spcAft>
        <a:buClr>
          <a:srgbClr val="000000"/>
        </a:buClr>
        <a:buFont typeface="Wingdings" pitchFamily="2" charset="2"/>
        <a:buChar char="§"/>
        <a:defRPr sz="2000">
          <a:solidFill>
            <a:srgbClr val="000000"/>
          </a:solidFill>
          <a:latin typeface="+mn-lt"/>
        </a:defRPr>
      </a:lvl7pPr>
      <a:lvl8pPr marL="3429000" indent="-228600" algn="l" rtl="0" eaLnBrk="1" fontAlgn="base" hangingPunct="1">
        <a:spcBef>
          <a:spcPct val="20000"/>
        </a:spcBef>
        <a:spcAft>
          <a:spcPct val="0"/>
        </a:spcAft>
        <a:buClr>
          <a:srgbClr val="000000"/>
        </a:buClr>
        <a:buFont typeface="Wingdings" pitchFamily="2" charset="2"/>
        <a:buChar char="§"/>
        <a:defRPr sz="2000">
          <a:solidFill>
            <a:srgbClr val="000000"/>
          </a:solidFill>
          <a:latin typeface="+mn-lt"/>
        </a:defRPr>
      </a:lvl8pPr>
      <a:lvl9pPr marL="3886200" indent="-228600" algn="l" rtl="0" eaLnBrk="1" fontAlgn="base" hangingPunct="1">
        <a:spcBef>
          <a:spcPct val="20000"/>
        </a:spcBef>
        <a:spcAft>
          <a:spcPct val="0"/>
        </a:spcAft>
        <a:buClr>
          <a:srgbClr val="000000"/>
        </a:buClr>
        <a:buFont typeface="Wingdings" pitchFamily="2" charset="2"/>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58.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png"/><Relationship Id="rId5" Type="http://schemas.openxmlformats.org/officeDocument/2006/relationships/oleObject" Target="../embeddings/Microsoft_Excel_97-2003_Worksheet2.xls"/><Relationship Id="rId4" Type="http://schemas.openxmlformats.org/officeDocument/2006/relationships/oleObject" Target="../embeddings/oleObject2.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54069"/>
            <a:ext cx="7772400" cy="646331"/>
          </a:xfrm>
        </p:spPr>
        <p:txBody>
          <a:bodyPr/>
          <a:lstStyle/>
          <a:p>
            <a:pPr eaLnBrk="1" hangingPunct="1"/>
            <a:r>
              <a:rPr lang="en-US" dirty="0" smtClean="0"/>
              <a:t>How to </a:t>
            </a:r>
            <a:r>
              <a:rPr lang="en-US" smtClean="0"/>
              <a:t>Open </a:t>
            </a:r>
            <a:r>
              <a:rPr lang="en-US" smtClean="0"/>
              <a:t>Source</a:t>
            </a:r>
            <a:endParaRPr lang="en-US" dirty="0" smtClean="0"/>
          </a:p>
        </p:txBody>
      </p:sp>
      <p:sp>
        <p:nvSpPr>
          <p:cNvPr id="3075" name="Rectangle 3"/>
          <p:cNvSpPr>
            <a:spLocks noGrp="1" noChangeArrowheads="1"/>
          </p:cNvSpPr>
          <p:nvPr>
            <p:ph type="subTitle" idx="1"/>
          </p:nvPr>
        </p:nvSpPr>
        <p:spPr>
          <a:xfrm>
            <a:off x="1524000" y="3492500"/>
            <a:ext cx="6102350" cy="1003300"/>
          </a:xfrm>
        </p:spPr>
        <p:txBody>
          <a:bodyPr/>
          <a:lstStyle/>
          <a:p>
            <a:pPr>
              <a:spcBef>
                <a:spcPct val="50000"/>
              </a:spcBef>
            </a:pPr>
            <a:r>
              <a:rPr lang="en-US" dirty="0">
                <a:latin typeface="Arial" charset="0"/>
              </a:rPr>
              <a:t>Dr. David A. Wheeler</a:t>
            </a:r>
          </a:p>
          <a:p>
            <a:pPr>
              <a:spcBef>
                <a:spcPct val="50000"/>
              </a:spcBef>
            </a:pPr>
            <a:r>
              <a:rPr lang="en-US" dirty="0" err="1">
                <a:latin typeface="Arial" charset="0"/>
              </a:rPr>
              <a:t>dwheeler</a:t>
            </a:r>
            <a:r>
              <a:rPr lang="en-US" dirty="0">
                <a:latin typeface="Arial" charset="0"/>
              </a:rPr>
              <a:t> @ </a:t>
            </a:r>
            <a:r>
              <a:rPr lang="en-US" dirty="0" err="1">
                <a:latin typeface="Arial" charset="0"/>
              </a:rPr>
              <a:t>ida</a:t>
            </a:r>
            <a:r>
              <a:rPr lang="en-US" dirty="0">
                <a:latin typeface="Arial" charset="0"/>
              </a:rPr>
              <a:t> . org</a:t>
            </a:r>
          </a:p>
          <a:p>
            <a:pPr>
              <a:spcBef>
                <a:spcPct val="50000"/>
              </a:spcBef>
            </a:pPr>
            <a:r>
              <a:rPr lang="en-US" dirty="0" smtClean="0">
                <a:latin typeface="Arial" charset="0"/>
              </a:rPr>
              <a:t>2013-08-13</a:t>
            </a:r>
            <a:endParaRPr lang="en-US" dirty="0">
              <a:latin typeface="Arial" charset="0"/>
            </a:endParaRPr>
          </a:p>
        </p:txBody>
      </p:sp>
      <p:sp>
        <p:nvSpPr>
          <p:cNvPr id="3076" name="Text Box 4"/>
          <p:cNvSpPr txBox="1">
            <a:spLocks noChangeArrowheads="1"/>
          </p:cNvSpPr>
          <p:nvPr/>
        </p:nvSpPr>
        <p:spPr bwMode="auto">
          <a:xfrm>
            <a:off x="2714625" y="5562600"/>
            <a:ext cx="3733800" cy="457200"/>
          </a:xfrm>
          <a:prstGeom prst="rect">
            <a:avLst/>
          </a:prstGeom>
          <a:noFill/>
          <a:ln w="9525">
            <a:noFill/>
            <a:miter lim="800000"/>
            <a:headEnd/>
            <a:tailEnd/>
          </a:ln>
        </p:spPr>
        <p:txBody>
          <a:bodyPr>
            <a:spAutoFit/>
          </a:bodyPr>
          <a:lstStyle/>
          <a:p>
            <a:pPr>
              <a:spcBef>
                <a:spcPct val="50000"/>
              </a:spcBef>
            </a:pP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590800" y="-39688"/>
            <a:ext cx="6248400" cy="954088"/>
          </a:xfrm>
        </p:spPr>
        <p:txBody>
          <a:bodyPr/>
          <a:lstStyle/>
          <a:p>
            <a:pPr eaLnBrk="1" hangingPunct="1"/>
            <a:r>
              <a:rPr lang="en-US" dirty="0" smtClean="0"/>
              <a:t>Myth: OSS is non-commercial.</a:t>
            </a:r>
            <a:br>
              <a:rPr lang="en-US" dirty="0" smtClean="0"/>
            </a:br>
            <a:r>
              <a:rPr lang="en-US" dirty="0" smtClean="0"/>
              <a:t>Reality: OSS is commercial (1)</a:t>
            </a:r>
          </a:p>
        </p:txBody>
      </p:sp>
      <p:sp>
        <p:nvSpPr>
          <p:cNvPr id="21507" name="Content Placeholder 2"/>
          <p:cNvSpPr>
            <a:spLocks noGrp="1"/>
          </p:cNvSpPr>
          <p:nvPr>
            <p:ph idx="1"/>
          </p:nvPr>
        </p:nvSpPr>
        <p:spPr/>
        <p:txBody>
          <a:bodyPr/>
          <a:lstStyle/>
          <a:p>
            <a:pPr eaLnBrk="1" hangingPunct="1"/>
            <a:r>
              <a:rPr lang="en-US" dirty="0" smtClean="0"/>
              <a:t>Nearly all OSS are commercial items, &amp; if extant, COTS</a:t>
            </a:r>
          </a:p>
          <a:p>
            <a:pPr eaLnBrk="1" hangingPunct="1"/>
            <a:r>
              <a:rPr lang="en-US" dirty="0" smtClean="0"/>
              <a:t>U.S. Law (41 USC 403), FAR (2.101), &amp; DFARS (212.212 </a:t>
            </a:r>
            <a:r>
              <a:rPr lang="en-US" dirty="0"/>
              <a:t>&amp; 252.227-7014(a)(1</a:t>
            </a:r>
            <a:r>
              <a:rPr lang="en-US" dirty="0" smtClean="0"/>
              <a:t>)):</a:t>
            </a:r>
          </a:p>
          <a:p>
            <a:pPr lvl="1" eaLnBrk="1" hangingPunct="1"/>
            <a:r>
              <a:rPr lang="en-US" dirty="0" smtClean="0"/>
              <a:t>Commercial item is “(1) Any item, other than real property, that is of a type customarily </a:t>
            </a:r>
            <a:r>
              <a:rPr lang="en-US" u="sng" dirty="0" smtClean="0"/>
              <a:t>used</a:t>
            </a:r>
            <a:r>
              <a:rPr lang="en-US" dirty="0" smtClean="0"/>
              <a:t> by the general public or by non-governmental entities for purposes [not government-unique], and (</a:t>
            </a:r>
            <a:r>
              <a:rPr lang="en-US" dirty="0" err="1" smtClean="0"/>
              <a:t>i</a:t>
            </a:r>
            <a:r>
              <a:rPr lang="en-US" dirty="0" smtClean="0"/>
              <a:t>) Has been sold, leased, or </a:t>
            </a:r>
            <a:r>
              <a:rPr lang="en-US" u="sng" dirty="0" smtClean="0"/>
              <a:t>licensed</a:t>
            </a:r>
            <a:r>
              <a:rPr lang="en-US" dirty="0" smtClean="0"/>
              <a:t> to the general public; or (ii) Has been offered for sale, lease, or license to the general public... (3) [Above with] (</a:t>
            </a:r>
            <a:r>
              <a:rPr lang="en-US" dirty="0" err="1" smtClean="0"/>
              <a:t>i</a:t>
            </a:r>
            <a:r>
              <a:rPr lang="en-US" dirty="0" smtClean="0"/>
              <a:t>) Modifications of a type customarily available in the commercial marketplace; or (ii) Minor modifications…”</a:t>
            </a:r>
          </a:p>
          <a:p>
            <a:pPr lvl="1" eaLnBrk="1" hangingPunct="1"/>
            <a:r>
              <a:rPr lang="en-US" dirty="0" smtClean="0"/>
              <a:t>Intentionally broad; "enables the Government to take greater advantage of the commercial marketplace” [DoD AT&amp;L]</a:t>
            </a:r>
          </a:p>
          <a:p>
            <a:pPr eaLnBrk="1" hangingPunct="1"/>
            <a:r>
              <a:rPr lang="en-US" dirty="0" smtClean="0"/>
              <a:t>Confirmed by DoD “Clarifying Guidance Regarding OSS” (Oct 16, 2009) &amp; Navy “OSS Guidance” (June 5, 2007)</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67E00963-764F-4729-9502-DF2BC740075F}" type="slidenum">
              <a:rPr lang="en-US" smtClean="0"/>
              <a:pPr>
                <a:defRPr/>
              </a:pPr>
              <a:t>9</a:t>
            </a:fld>
            <a:endParaRPr lang="en-US"/>
          </a:p>
        </p:txBody>
      </p:sp>
    </p:spTree>
    <p:extLst>
      <p:ext uri="{BB962C8B-B14F-4D97-AF65-F5344CB8AC3E}">
        <p14:creationId xmlns:p14="http://schemas.microsoft.com/office/powerpoint/2010/main" val="3583367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590800" y="-39688"/>
            <a:ext cx="6248400" cy="954088"/>
          </a:xfrm>
        </p:spPr>
        <p:txBody>
          <a:bodyPr/>
          <a:lstStyle/>
          <a:p>
            <a:pPr eaLnBrk="1" hangingPunct="1"/>
            <a:r>
              <a:rPr lang="en-US" smtClean="0"/>
              <a:t>Myth: OSS is non-commercial.</a:t>
            </a:r>
            <a:br>
              <a:rPr lang="en-US" smtClean="0"/>
            </a:br>
            <a:r>
              <a:rPr lang="en-US" smtClean="0"/>
              <a:t>Reality: OSS is commercial (2)</a:t>
            </a:r>
          </a:p>
        </p:txBody>
      </p:sp>
      <p:sp>
        <p:nvSpPr>
          <p:cNvPr id="3" name="Content Placeholder 2"/>
          <p:cNvSpPr>
            <a:spLocks noGrp="1"/>
          </p:cNvSpPr>
          <p:nvPr>
            <p:ph idx="1"/>
          </p:nvPr>
        </p:nvSpPr>
        <p:spPr/>
        <p:txBody>
          <a:bodyPr/>
          <a:lstStyle/>
          <a:p>
            <a:pPr eaLnBrk="1" hangingPunct="1">
              <a:defRPr/>
            </a:pPr>
            <a:r>
              <a:rPr lang="en-US" dirty="0"/>
              <a:t>OSS projects seek improvements = financial gain per</a:t>
            </a:r>
          </a:p>
          <a:p>
            <a:pPr lvl="1" eaLnBrk="1" hangingPunct="1">
              <a:defRPr/>
            </a:pPr>
            <a:r>
              <a:rPr lang="en-US" dirty="0"/>
              <a:t>17 USC 101: “financial gain” </a:t>
            </a:r>
            <a:r>
              <a:rPr lang="en-US" dirty="0" err="1"/>
              <a:t>inc.</a:t>
            </a:r>
            <a:r>
              <a:rPr lang="en-US" dirty="0"/>
              <a:t> “receipt, or expectation of receipt, of anything of value, including the receipt of other copyrighted works.”</a:t>
            </a:r>
          </a:p>
          <a:p>
            <a:pPr eaLnBrk="1" hangingPunct="1">
              <a:defRPr/>
            </a:pPr>
            <a:r>
              <a:rPr lang="en-US" dirty="0"/>
              <a:t>OMB Memo M-03-14: Commercial software, OSS support</a:t>
            </a:r>
          </a:p>
          <a:p>
            <a:pPr eaLnBrk="1" hangingPunct="1">
              <a:defRPr/>
            </a:pPr>
            <a:r>
              <a:rPr lang="en-US" dirty="0"/>
              <a:t>Important because U.S. Law (41 USC 403), FAR, </a:t>
            </a:r>
            <a:r>
              <a:rPr lang="en-US" dirty="0" smtClean="0"/>
              <a:t>&amp; DFARS </a:t>
            </a:r>
            <a:r>
              <a:rPr lang="en-US" dirty="0"/>
              <a:t>require preference of commercial items (</a:t>
            </a:r>
            <a:r>
              <a:rPr lang="en-US" dirty="0" err="1"/>
              <a:t>inc.</a:t>
            </a:r>
            <a:r>
              <a:rPr lang="en-US" dirty="0"/>
              <a:t> COTS) &amp; NDI:</a:t>
            </a:r>
          </a:p>
          <a:p>
            <a:pPr lvl="1" eaLnBrk="1" hangingPunct="1">
              <a:defRPr/>
            </a:pPr>
            <a:r>
              <a:rPr lang="en-US" dirty="0"/>
              <a:t>Agencies must “(a) Conduct market research to determine [if] commercial items or </a:t>
            </a:r>
            <a:r>
              <a:rPr lang="en-US" dirty="0" err="1"/>
              <a:t>nondevelopmental</a:t>
            </a:r>
            <a:r>
              <a:rPr lang="en-US" dirty="0"/>
              <a:t> items are available … (b) Acquire [them when available] (c) Require prime contractors and subcontractors at all tiers to incorporate, to the maximum extent practicable, [them] as components...”</a:t>
            </a:r>
          </a:p>
          <a:p>
            <a:pPr marL="0" indent="0" eaLnBrk="1" hangingPunct="1">
              <a:buFont typeface="Arial" charset="0"/>
              <a:buNone/>
              <a:defRPr/>
            </a:pPr>
            <a:endParaRPr lang="en-US" dirty="0"/>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EC1E44FC-CE40-49AD-9CC9-18F233701D4A}" type="slidenum">
              <a:rPr lang="en-US" smtClean="0"/>
              <a:pPr>
                <a:defRPr/>
              </a:pPr>
              <a:t>10</a:t>
            </a:fld>
            <a:endParaRPr lang="en-US"/>
          </a:p>
        </p:txBody>
      </p:sp>
    </p:spTree>
    <p:extLst>
      <p:ext uri="{BB962C8B-B14F-4D97-AF65-F5344CB8AC3E}">
        <p14:creationId xmlns:p14="http://schemas.microsoft.com/office/powerpoint/2010/main" val="832148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Watch your language</a:t>
            </a:r>
          </a:p>
        </p:txBody>
      </p:sp>
      <p:sp>
        <p:nvSpPr>
          <p:cNvPr id="3" name="Content Placeholder 2"/>
          <p:cNvSpPr>
            <a:spLocks noGrp="1"/>
          </p:cNvSpPr>
          <p:nvPr>
            <p:ph idx="1"/>
          </p:nvPr>
        </p:nvSpPr>
        <p:spPr/>
        <p:txBody>
          <a:bodyPr/>
          <a:lstStyle/>
          <a:p>
            <a:pPr marL="0" indent="0" eaLnBrk="1" hangingPunct="1">
              <a:buFont typeface="Arial" charset="0"/>
              <a:buNone/>
              <a:defRPr/>
            </a:pPr>
            <a:r>
              <a:rPr lang="en-US" dirty="0" smtClean="0"/>
              <a:t>In a US government context, never say nonsense like:</a:t>
            </a:r>
            <a:endParaRPr lang="en-US" dirty="0"/>
          </a:p>
          <a:p>
            <a:pPr marL="0" indent="0" eaLnBrk="1" hangingPunct="1">
              <a:buFont typeface="Arial" charset="0"/>
              <a:buNone/>
              <a:defRPr/>
            </a:pPr>
            <a:r>
              <a:rPr lang="en-US" dirty="0"/>
              <a:t>“Open source software or commercial software”</a:t>
            </a:r>
          </a:p>
          <a:p>
            <a:pPr eaLnBrk="1" hangingPunct="1">
              <a:defRPr/>
            </a:pPr>
            <a:endParaRPr lang="en-US" dirty="0"/>
          </a:p>
          <a:p>
            <a:pPr marL="0" indent="0" eaLnBrk="1" hangingPunct="1">
              <a:buFont typeface="Arial" charset="0"/>
              <a:buNone/>
              <a:defRPr/>
            </a:pPr>
            <a:r>
              <a:rPr lang="en-US" dirty="0" smtClean="0"/>
              <a:t>Instead, say:</a:t>
            </a:r>
            <a:endParaRPr lang="en-US" dirty="0"/>
          </a:p>
          <a:p>
            <a:pPr marL="0" indent="0" eaLnBrk="1" hangingPunct="1">
              <a:buFont typeface="Arial" charset="0"/>
              <a:buNone/>
              <a:defRPr/>
            </a:pPr>
            <a:r>
              <a:rPr lang="en-US" dirty="0"/>
              <a:t>“Commercial software, including proprietary and open source software, </a:t>
            </a:r>
            <a:r>
              <a:rPr lang="en-US" dirty="0" smtClean="0"/>
              <a:t>…”</a:t>
            </a:r>
          </a:p>
          <a:p>
            <a:pPr marL="0" indent="0" eaLnBrk="1" hangingPunct="1">
              <a:buFont typeface="Arial" charset="0"/>
              <a:buNone/>
              <a:defRPr/>
            </a:pPr>
            <a:endParaRPr lang="en-US" dirty="0"/>
          </a:p>
          <a:p>
            <a:pPr marL="0" indent="0" eaLnBrk="1" hangingPunct="1">
              <a:buFont typeface="Arial" charset="0"/>
              <a:buNone/>
              <a:defRPr/>
            </a:pPr>
            <a:endParaRPr lang="en-US" dirty="0"/>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B7F7AE84-66F9-46D2-95CC-F39904667896}" type="slidenum">
              <a:rPr lang="en-US" smtClean="0"/>
              <a:pPr>
                <a:defRPr/>
              </a:pPr>
              <a:t>11</a:t>
            </a:fld>
            <a:endParaRPr lang="en-US"/>
          </a:p>
        </p:txBody>
      </p:sp>
    </p:spTree>
    <p:extLst>
      <p:ext uri="{BB962C8B-B14F-4D97-AF65-F5344CB8AC3E}">
        <p14:creationId xmlns:p14="http://schemas.microsoft.com/office/powerpoint/2010/main" val="1305175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2590800" y="-39688"/>
            <a:ext cx="6248400" cy="954088"/>
          </a:xfrm>
        </p:spPr>
        <p:txBody>
          <a:bodyPr/>
          <a:lstStyle/>
          <a:p>
            <a:pPr eaLnBrk="1" hangingPunct="1"/>
            <a:r>
              <a:rPr lang="en-US" smtClean="0"/>
              <a:t>Myth: OSS always or never</a:t>
            </a:r>
            <a:br>
              <a:rPr lang="en-US" smtClean="0"/>
            </a:br>
            <a:r>
              <a:rPr lang="en-US" smtClean="0"/>
              <a:t>more secure</a:t>
            </a:r>
          </a:p>
        </p:txBody>
      </p:sp>
      <p:sp>
        <p:nvSpPr>
          <p:cNvPr id="39939" name="Content Placeholder 2"/>
          <p:cNvSpPr>
            <a:spLocks noGrp="1"/>
          </p:cNvSpPr>
          <p:nvPr>
            <p:ph idx="1"/>
          </p:nvPr>
        </p:nvSpPr>
        <p:spPr/>
        <p:txBody>
          <a:bodyPr/>
          <a:lstStyle/>
          <a:p>
            <a:pPr eaLnBrk="1" hangingPunct="1"/>
            <a:r>
              <a:rPr lang="en-US" dirty="0" smtClean="0"/>
              <a:t>Extreme claims</a:t>
            </a:r>
          </a:p>
          <a:p>
            <a:pPr lvl="1" eaLnBrk="1" hangingPunct="1"/>
            <a:r>
              <a:rPr lang="en-US" dirty="0" smtClean="0"/>
              <a:t>“OSS is always more secure”</a:t>
            </a:r>
          </a:p>
          <a:p>
            <a:pPr lvl="1" eaLnBrk="1" hangingPunct="1"/>
            <a:r>
              <a:rPr lang="en-US" dirty="0" smtClean="0"/>
              <a:t>“Proprietary is always more secure”</a:t>
            </a:r>
          </a:p>
          <a:p>
            <a:pPr eaLnBrk="1" hangingPunct="1"/>
            <a:r>
              <a:rPr lang="en-US" dirty="0" smtClean="0"/>
              <a:t>Reality: Neither OSS nor proprietary always better</a:t>
            </a:r>
          </a:p>
          <a:p>
            <a:pPr lvl="1" eaLnBrk="1" hangingPunct="1"/>
            <a:r>
              <a:rPr lang="en-US" dirty="0" smtClean="0"/>
              <a:t>Some specific OSS programs are more secure than their competing proprietary competitors</a:t>
            </a:r>
          </a:p>
          <a:p>
            <a:pPr lvl="1" eaLnBrk="1" hangingPunct="1"/>
            <a:r>
              <a:rPr lang="en-US" dirty="0" smtClean="0"/>
              <a:t>Include OSS options when acquiring, then evaluate</a:t>
            </a:r>
          </a:p>
          <a:p>
            <a:pPr eaLnBrk="1" hangingPunct="1"/>
            <a:r>
              <a:rPr lang="en-US" dirty="0" smtClean="0"/>
              <a:t>There is a principle that gives OSS a potential advantage…</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B73C422B-772A-4D8D-9619-C53CB22326D4}" type="slidenum">
              <a:rPr lang="en-US" smtClean="0"/>
              <a:pPr>
                <a:defRPr/>
              </a:pPr>
              <a:t>12</a:t>
            </a:fld>
            <a:endParaRPr lang="en-US"/>
          </a:p>
        </p:txBody>
      </p:sp>
    </p:spTree>
    <p:extLst>
      <p:ext uri="{BB962C8B-B14F-4D97-AF65-F5344CB8AC3E}">
        <p14:creationId xmlns:p14="http://schemas.microsoft.com/office/powerpoint/2010/main" val="1227726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2590800" y="-39688"/>
            <a:ext cx="6248400" cy="954088"/>
          </a:xfrm>
        </p:spPr>
        <p:txBody>
          <a:bodyPr/>
          <a:lstStyle/>
          <a:p>
            <a:pPr eaLnBrk="1" hangingPunct="1"/>
            <a:r>
              <a:rPr lang="en-US" smtClean="0"/>
              <a:t>Open design:</a:t>
            </a:r>
            <a:br>
              <a:rPr lang="en-US" smtClean="0"/>
            </a:br>
            <a:r>
              <a:rPr lang="en-US" smtClean="0"/>
              <a:t>A security fundamental</a:t>
            </a:r>
          </a:p>
        </p:txBody>
      </p:sp>
      <p:sp>
        <p:nvSpPr>
          <p:cNvPr id="40963" name="Content Placeholder 2"/>
          <p:cNvSpPr>
            <a:spLocks noGrp="1"/>
          </p:cNvSpPr>
          <p:nvPr>
            <p:ph idx="1"/>
          </p:nvPr>
        </p:nvSpPr>
        <p:spPr/>
        <p:txBody>
          <a:bodyPr/>
          <a:lstStyle/>
          <a:p>
            <a:pPr eaLnBrk="1" hangingPunct="1"/>
            <a:r>
              <a:rPr lang="en-US" dirty="0" err="1" smtClean="0"/>
              <a:t>Saltzer</a:t>
            </a:r>
            <a:r>
              <a:rPr lang="en-US" dirty="0" smtClean="0"/>
              <a:t> &amp; Schroeder [1974/1975] - Open design principle</a:t>
            </a:r>
          </a:p>
          <a:p>
            <a:pPr lvl="1" eaLnBrk="1" hangingPunct="1"/>
            <a:r>
              <a:rPr lang="en-US" dirty="0" smtClean="0"/>
              <a:t>the protection mechanism must not depend on attacker ignorance</a:t>
            </a:r>
          </a:p>
          <a:p>
            <a:pPr eaLnBrk="1" hangingPunct="1"/>
            <a:r>
              <a:rPr lang="en-US" dirty="0" smtClean="0"/>
              <a:t>OSS better fulfills this principle</a:t>
            </a:r>
          </a:p>
          <a:p>
            <a:pPr eaLnBrk="1" hangingPunct="1"/>
            <a:r>
              <a:rPr lang="en-US" dirty="0" smtClean="0"/>
              <a:t>Security experts perceive OSS advantage</a:t>
            </a:r>
          </a:p>
          <a:p>
            <a:pPr lvl="1" eaLnBrk="1" hangingPunct="1"/>
            <a:r>
              <a:rPr lang="en-US" dirty="0" smtClean="0"/>
              <a:t>Bruce </a:t>
            </a:r>
            <a:r>
              <a:rPr lang="en-US" dirty="0" err="1" smtClean="0"/>
              <a:t>Schneier</a:t>
            </a:r>
            <a:r>
              <a:rPr lang="en-US" dirty="0" smtClean="0"/>
              <a:t>: “demand OSS for anything related to security”</a:t>
            </a:r>
          </a:p>
          <a:p>
            <a:pPr lvl="1" eaLnBrk="1" hangingPunct="1"/>
            <a:r>
              <a:rPr lang="en-US" dirty="0" smtClean="0"/>
              <a:t>Vincent </a:t>
            </a:r>
            <a:r>
              <a:rPr lang="en-US" dirty="0" err="1" smtClean="0"/>
              <a:t>Rijmen</a:t>
            </a:r>
            <a:r>
              <a:rPr lang="en-US" dirty="0" smtClean="0"/>
              <a:t> (AES): “forces people to write more clear code &amp; adhere to standards”</a:t>
            </a:r>
          </a:p>
          <a:p>
            <a:pPr lvl="1" eaLnBrk="1" hangingPunct="1"/>
            <a:r>
              <a:rPr lang="en-US" dirty="0" smtClean="0"/>
              <a:t>Whitfield Diffie: “it’s simply unrealistic to depend on secrecy for security”</a:t>
            </a:r>
          </a:p>
          <a:p>
            <a:pPr eaLnBrk="1" hangingPunct="1"/>
            <a:r>
              <a:rPr lang="en-US" dirty="0" smtClean="0"/>
              <a:t>Assume nothing; evaluate specific products</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719983AB-4A05-4A71-A5D0-3CC375E939F6}" type="slidenum">
              <a:rPr lang="en-US" smtClean="0"/>
              <a:pPr>
                <a:defRPr/>
              </a:pPr>
              <a:t>13</a:t>
            </a:fld>
            <a:endParaRPr lang="en-US"/>
          </a:p>
        </p:txBody>
      </p:sp>
    </p:spTree>
    <p:extLst>
      <p:ext uri="{BB962C8B-B14F-4D97-AF65-F5344CB8AC3E}">
        <p14:creationId xmlns:p14="http://schemas.microsoft.com/office/powerpoint/2010/main" val="2581399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590800" y="-39688"/>
            <a:ext cx="6248400" cy="954088"/>
          </a:xfrm>
        </p:spPr>
        <p:txBody>
          <a:bodyPr/>
          <a:lstStyle/>
          <a:p>
            <a:pPr eaLnBrk="1" hangingPunct="1"/>
            <a:r>
              <a:rPr lang="en-US" smtClean="0"/>
              <a:t>Myth: OSS conflicts with DoDD 8500.1/DoDI 8500.2 DCPD-1</a:t>
            </a:r>
          </a:p>
        </p:txBody>
      </p:sp>
      <p:sp>
        <p:nvSpPr>
          <p:cNvPr id="25603" name="Content Placeholder 2"/>
          <p:cNvSpPr>
            <a:spLocks noGrp="1"/>
          </p:cNvSpPr>
          <p:nvPr>
            <p:ph idx="1"/>
          </p:nvPr>
        </p:nvSpPr>
        <p:spPr/>
        <p:txBody>
          <a:bodyPr/>
          <a:lstStyle/>
          <a:p>
            <a:pPr eaLnBrk="1" hangingPunct="1"/>
            <a:r>
              <a:rPr lang="en-US" dirty="0" err="1" smtClean="0"/>
              <a:t>DoDD</a:t>
            </a:r>
            <a:r>
              <a:rPr lang="en-US" dirty="0" smtClean="0"/>
              <a:t> 8500.1/</a:t>
            </a:r>
            <a:r>
              <a:rPr lang="en-US" dirty="0" err="1" smtClean="0"/>
              <a:t>DoDI</a:t>
            </a:r>
            <a:r>
              <a:rPr lang="en-US" dirty="0" smtClean="0"/>
              <a:t> 8500.2 DCPD-1 "Public Domain Software Controls” often misinterpreted</a:t>
            </a:r>
          </a:p>
          <a:p>
            <a:pPr lvl="1" eaLnBrk="1" hangingPunct="1"/>
            <a:r>
              <a:rPr lang="en-US" dirty="0" smtClean="0"/>
              <a:t>“Binary or machine executable ... software products and other software products with limited or no warranty such as those commonly known as freeware or shareware are not [to be] used in DoD information systems ...”  don’t stop here!</a:t>
            </a:r>
          </a:p>
          <a:p>
            <a:pPr lvl="1" eaLnBrk="1" hangingPunct="1"/>
            <a:r>
              <a:rPr lang="en-US" dirty="0" smtClean="0"/>
              <a:t>“[because they’re] difficult or impossible to review, repair, or extend, given that the Government does not have access to the original source code and there is no owner who could make such repairs on behalf of the Government.”</a:t>
            </a:r>
          </a:p>
          <a:p>
            <a:pPr eaLnBrk="1" hangingPunct="1"/>
            <a:r>
              <a:rPr lang="en-US" dirty="0" smtClean="0"/>
              <a:t>Clearly doesn’t apply to OSS – source code is available</a:t>
            </a:r>
          </a:p>
          <a:p>
            <a:pPr lvl="1" eaLnBrk="1" hangingPunct="1"/>
            <a:r>
              <a:rPr lang="en-US" dirty="0" smtClean="0"/>
              <a:t>Applies to abandoned binary-only. OSS is not freeware</a:t>
            </a:r>
          </a:p>
          <a:p>
            <a:pPr lvl="1" eaLnBrk="1" hangingPunct="1"/>
            <a:r>
              <a:rPr lang="en-US" dirty="0" smtClean="0"/>
              <a:t>NIST Special Publication (SP) 800-53 clearer</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dirty="0"/>
          </a:p>
        </p:txBody>
      </p:sp>
      <p:sp>
        <p:nvSpPr>
          <p:cNvPr id="5" name="Slide Number Placeholder 4"/>
          <p:cNvSpPr>
            <a:spLocks noGrp="1"/>
          </p:cNvSpPr>
          <p:nvPr>
            <p:ph type="sldNum" sz="quarter" idx="12"/>
          </p:nvPr>
        </p:nvSpPr>
        <p:spPr/>
        <p:txBody>
          <a:bodyPr/>
          <a:lstStyle/>
          <a:p>
            <a:pPr>
              <a:defRPr/>
            </a:pPr>
            <a:fld id="{911D08D0-D4C3-4199-8673-AAEB2C8C3F24}" type="slidenum">
              <a:rPr lang="en-US" smtClean="0"/>
              <a:pPr>
                <a:defRPr/>
              </a:pPr>
              <a:t>14</a:t>
            </a:fld>
            <a:endParaRPr lang="en-US" dirty="0"/>
          </a:p>
        </p:txBody>
      </p:sp>
      <p:sp>
        <p:nvSpPr>
          <p:cNvPr id="8" name="TextBox 7"/>
          <p:cNvSpPr txBox="1"/>
          <p:nvPr/>
        </p:nvSpPr>
        <p:spPr>
          <a:xfrm>
            <a:off x="1905000" y="5763491"/>
            <a:ext cx="5798382" cy="646331"/>
          </a:xfrm>
          <a:prstGeom prst="rect">
            <a:avLst/>
          </a:prstGeom>
          <a:noFill/>
        </p:spPr>
        <p:txBody>
          <a:bodyPr wrap="none" rtlCol="0">
            <a:spAutoFit/>
          </a:bodyPr>
          <a:lstStyle/>
          <a:p>
            <a:r>
              <a:rPr lang="en-US" sz="3600" dirty="0">
                <a:ln w="12700">
                  <a:solidFill>
                    <a:schemeClr val="accent4">
                      <a:shade val="50000"/>
                      <a:satMod val="120000"/>
                    </a:schemeClr>
                  </a:solidFill>
                </a:ln>
                <a:solidFill>
                  <a:srgbClr val="7030A0"/>
                </a:solidFill>
                <a:effectLst>
                  <a:glow rad="63500">
                    <a:schemeClr val="accent1">
                      <a:satMod val="175000"/>
                      <a:alpha val="40000"/>
                    </a:schemeClr>
                  </a:glow>
                  <a:reflection blurRad="6350" stA="60000" endA="900" endPos="60000" dist="29997" dir="5400000" sy="-100000" algn="bl" rotWithShape="0"/>
                </a:effectLst>
              </a:rPr>
              <a:t>OSS ≠ </a:t>
            </a:r>
            <a:r>
              <a:rPr lang="en-US" sz="3600" dirty="0" smtClean="0">
                <a:ln w="12700">
                  <a:solidFill>
                    <a:schemeClr val="accent4">
                      <a:shade val="50000"/>
                      <a:satMod val="120000"/>
                    </a:schemeClr>
                  </a:solidFill>
                </a:ln>
                <a:solidFill>
                  <a:srgbClr val="7030A0"/>
                </a:solidFill>
                <a:effectLst>
                  <a:glow rad="63500">
                    <a:schemeClr val="accent1">
                      <a:satMod val="175000"/>
                      <a:alpha val="40000"/>
                    </a:schemeClr>
                  </a:glow>
                  <a:reflection blurRad="6350" stA="60000" endA="900" endPos="60000" dist="29997" dir="5400000" sy="-100000" algn="bl" rotWithShape="0"/>
                </a:effectLst>
              </a:rPr>
              <a:t>Freeware or Shareware</a:t>
            </a:r>
            <a:endParaRPr lang="en-US" sz="3600" dirty="0">
              <a:ln w="12700">
                <a:solidFill>
                  <a:schemeClr val="accent4">
                    <a:shade val="50000"/>
                    <a:satMod val="120000"/>
                  </a:schemeClr>
                </a:solidFill>
              </a:ln>
              <a:solidFill>
                <a:srgbClr val="7030A0"/>
              </a:solidFill>
              <a:effectLst>
                <a:glow rad="63500">
                  <a:schemeClr val="accent1">
                    <a:satMod val="175000"/>
                    <a:alpha val="40000"/>
                  </a:schemeClr>
                </a:glow>
                <a:reflection blurRad="6350" stA="60000" endA="900" endPos="60000" dist="29997" dir="5400000" sy="-100000" algn="bl" rotWithShape="0"/>
              </a:effectLst>
            </a:endParaRPr>
          </a:p>
        </p:txBody>
      </p:sp>
    </p:spTree>
    <p:extLst>
      <p:ext uri="{BB962C8B-B14F-4D97-AF65-F5344CB8AC3E}">
        <p14:creationId xmlns:p14="http://schemas.microsoft.com/office/powerpoint/2010/main" val="2439705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590800" y="391180"/>
            <a:ext cx="6248400" cy="523220"/>
          </a:xfrm>
        </p:spPr>
        <p:txBody>
          <a:bodyPr/>
          <a:lstStyle/>
          <a:p>
            <a:r>
              <a:rPr lang="en-US" dirty="0" smtClean="0"/>
              <a:t>US government policies/guidance</a:t>
            </a:r>
          </a:p>
        </p:txBody>
      </p:sp>
      <p:sp>
        <p:nvSpPr>
          <p:cNvPr id="31747" name="Content Placeholder 2"/>
          <p:cNvSpPr>
            <a:spLocks noGrp="1"/>
          </p:cNvSpPr>
          <p:nvPr>
            <p:ph idx="1"/>
          </p:nvPr>
        </p:nvSpPr>
        <p:spPr/>
        <p:txBody>
          <a:bodyPr wrap="square">
            <a:normAutofit fontScale="92500" lnSpcReduction="10000"/>
          </a:bodyPr>
          <a:lstStyle/>
          <a:p>
            <a:r>
              <a:rPr lang="en-US" sz="2000" dirty="0" smtClean="0"/>
              <a:t>OMB “Technology Neutrality” memo, January 7, 2011</a:t>
            </a:r>
          </a:p>
          <a:p>
            <a:pPr lvl="1"/>
            <a:r>
              <a:rPr lang="en-US" sz="1800" dirty="0" smtClean="0"/>
              <a:t>“In… developing </a:t>
            </a:r>
            <a:r>
              <a:rPr lang="en-US" sz="1800" dirty="0"/>
              <a:t>requirements and </a:t>
            </a:r>
            <a:r>
              <a:rPr lang="en-US" sz="1800" dirty="0" smtClean="0"/>
              <a:t>planning </a:t>
            </a:r>
            <a:r>
              <a:rPr lang="en-US" sz="1800" dirty="0"/>
              <a:t>acquisitions for </a:t>
            </a:r>
            <a:r>
              <a:rPr lang="en-US" sz="1800" dirty="0" smtClean="0"/>
              <a:t>software… [generally] agencies </a:t>
            </a:r>
            <a:r>
              <a:rPr lang="en-US" sz="1800" dirty="0"/>
              <a:t>should analyze alternatives </a:t>
            </a:r>
            <a:r>
              <a:rPr lang="en-US" sz="1800" dirty="0" smtClean="0"/>
              <a:t>that include </a:t>
            </a:r>
            <a:r>
              <a:rPr lang="en-US" sz="1800" dirty="0"/>
              <a:t>proprietary, </a:t>
            </a:r>
            <a:r>
              <a:rPr lang="en-US" sz="1800" dirty="0" smtClean="0"/>
              <a:t>open source, </a:t>
            </a:r>
            <a:r>
              <a:rPr lang="en-US" sz="1800" dirty="0"/>
              <a:t>and mixed source </a:t>
            </a:r>
            <a:r>
              <a:rPr lang="en-US" sz="1800" dirty="0" smtClean="0"/>
              <a:t>technologies… [as] officials </a:t>
            </a:r>
            <a:r>
              <a:rPr lang="en-US" sz="1800" dirty="0"/>
              <a:t>work together to </a:t>
            </a:r>
            <a:r>
              <a:rPr lang="en-US" sz="1800" dirty="0" smtClean="0"/>
              <a:t>develop requirements </a:t>
            </a:r>
            <a:r>
              <a:rPr lang="en-US" sz="1800" dirty="0"/>
              <a:t>and plan acquisitions, they should follow technology neutral principles </a:t>
            </a:r>
            <a:r>
              <a:rPr lang="en-US" sz="1800" dirty="0" smtClean="0"/>
              <a:t>and practices.”</a:t>
            </a:r>
          </a:p>
          <a:p>
            <a:pPr marL="342900" lvl="1" indent="-342900">
              <a:buFont typeface="Arial" charset="0"/>
              <a:buChar char="•"/>
            </a:pPr>
            <a:r>
              <a:rPr lang="en-US" dirty="0"/>
              <a:t>"Clarifying Guidance Regarding Open Source Software (OSS)", signed by David M. </a:t>
            </a:r>
            <a:r>
              <a:rPr lang="en-US" dirty="0" err="1"/>
              <a:t>Wennergren</a:t>
            </a:r>
            <a:r>
              <a:rPr lang="en-US" dirty="0"/>
              <a:t> on 16 October 2009. This is the DoD policy memo on open source software (OSS)</a:t>
            </a:r>
          </a:p>
          <a:p>
            <a:r>
              <a:rPr lang="en-US" sz="2000" dirty="0" smtClean="0"/>
              <a:t>Cendi.gov, e.g., “Frequently </a:t>
            </a:r>
            <a:r>
              <a:rPr lang="en-US" sz="2000" dirty="0"/>
              <a:t>Asked Questions about Copyright and Computer </a:t>
            </a:r>
            <a:r>
              <a:rPr lang="en-US" sz="2000" dirty="0" smtClean="0"/>
              <a:t>Software” http</a:t>
            </a:r>
            <a:r>
              <a:rPr lang="en-US" sz="2000" dirty="0"/>
              <a:t>://</a:t>
            </a:r>
            <a:r>
              <a:rPr lang="en-US" sz="2000" dirty="0" smtClean="0"/>
              <a:t>www.cendi.gov/publications/09-1FAQ_OpenSourceSoftware_FINAL_110109.pdf</a:t>
            </a:r>
            <a:endParaRPr lang="en-US" sz="2000" dirty="0"/>
          </a:p>
          <a:p>
            <a:r>
              <a:rPr lang="en-US" sz="2000" dirty="0" smtClean="0"/>
              <a:t>Consumer Financial Protection Bureau (CFPB)’s Source Code Policy</a:t>
            </a:r>
          </a:p>
          <a:p>
            <a:pPr lvl="1"/>
            <a:r>
              <a:rPr lang="en-US" sz="1800" dirty="0" smtClean="0"/>
              <a:t>Two parts, “use of external OSS” &amp; “Redistribution,” based on </a:t>
            </a:r>
            <a:r>
              <a:rPr lang="en-US" sz="1800" dirty="0" err="1" smtClean="0"/>
              <a:t>DoD’s</a:t>
            </a:r>
            <a:endParaRPr lang="en-US" sz="1800" dirty="0" smtClean="0"/>
          </a:p>
          <a:p>
            <a:pPr lvl="1"/>
            <a:r>
              <a:rPr lang="en-US" sz="1800" dirty="0" smtClean="0"/>
              <a:t>http://www.consumerfinance.gov/developers/sourcecodepolicy/</a:t>
            </a:r>
          </a:p>
          <a:p>
            <a:r>
              <a:rPr lang="en-US" sz="2000" dirty="0" smtClean="0"/>
              <a:t>New Hampshire, HB418 (2012)</a:t>
            </a:r>
          </a:p>
          <a:p>
            <a:pPr lvl="1"/>
            <a:r>
              <a:rPr lang="en-US" sz="1800" dirty="0" smtClean="0"/>
              <a:t>Requires consideration of OSS in all acquisitions</a:t>
            </a:r>
          </a:p>
        </p:txBody>
      </p:sp>
      <p:sp>
        <p:nvSpPr>
          <p:cNvPr id="4" name="Date Placeholder 3"/>
          <p:cNvSpPr>
            <a:spLocks noGrp="1"/>
          </p:cNvSpPr>
          <p:nvPr>
            <p:ph type="dt" sz="quarter" idx="10"/>
          </p:nvPr>
        </p:nvSpPr>
        <p:spPr/>
        <p:txBody>
          <a:bodyPr/>
          <a:lstStyle/>
          <a:p>
            <a:pPr>
              <a:defRPr/>
            </a:pPr>
            <a:fld id="{1E8B044A-30E1-4C5C-952B-9D15FF2454F1}"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23D3FE2D-869D-479E-95D7-EE4E2BFB7B19}" type="slidenum">
              <a:rPr lang="en-US" smtClean="0"/>
              <a:pPr>
                <a:defRPr/>
              </a:pPr>
              <a:t>15</a:t>
            </a:fld>
            <a:endParaRPr lang="en-US"/>
          </a:p>
        </p:txBody>
      </p:sp>
      <p:sp>
        <p:nvSpPr>
          <p:cNvPr id="2" name="TextBox 1"/>
          <p:cNvSpPr txBox="1"/>
          <p:nvPr/>
        </p:nvSpPr>
        <p:spPr>
          <a:xfrm>
            <a:off x="1524000" y="6019800"/>
            <a:ext cx="6452407" cy="461665"/>
          </a:xfrm>
          <a:prstGeom prst="rect">
            <a:avLst/>
          </a:prstGeom>
          <a:noFill/>
        </p:spPr>
        <p:txBody>
          <a:bodyPr wrap="none" rtlCol="0">
            <a:spAutoFit/>
          </a:bodyPr>
          <a:lstStyle/>
          <a:p>
            <a:r>
              <a:rPr lang="en-US" b="1" i="1" dirty="0" smtClean="0"/>
              <a:t>US federal government requires considering OSS</a:t>
            </a:r>
            <a:endParaRPr lang="en-US" b="1" i="1" dirty="0"/>
          </a:p>
        </p:txBody>
      </p:sp>
    </p:spTree>
    <p:extLst>
      <p:ext uri="{BB962C8B-B14F-4D97-AF65-F5344CB8AC3E}">
        <p14:creationId xmlns:p14="http://schemas.microsoft.com/office/powerpoint/2010/main" val="42934785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a:t>
            </a:r>
            <a:endParaRPr lang="en-US" dirty="0"/>
          </a:p>
        </p:txBody>
      </p:sp>
      <p:sp>
        <p:nvSpPr>
          <p:cNvPr id="3" name="Date Placeholder 2"/>
          <p:cNvSpPr>
            <a:spLocks noGrp="1"/>
          </p:cNvSpPr>
          <p:nvPr>
            <p:ph type="dt" sz="half" idx="10"/>
          </p:nvPr>
        </p:nvSpPr>
        <p:spPr/>
        <p:txBody>
          <a:bodyPr/>
          <a:lstStyle/>
          <a:p>
            <a:pPr>
              <a:defRPr/>
            </a:pPr>
            <a:fld id="{648E0FA5-555E-47B7-A587-735B7F6FC0D9}" type="datetime3">
              <a:rPr lang="en-US" smtClean="0"/>
              <a:pPr>
                <a:defRPr/>
              </a:pPr>
              <a:t>13 August 2013</a:t>
            </a:fld>
            <a:endParaRPr lang="en-US"/>
          </a:p>
        </p:txBody>
      </p:sp>
      <p:sp>
        <p:nvSpPr>
          <p:cNvPr id="4" name="Slide Number Placeholder 3"/>
          <p:cNvSpPr>
            <a:spLocks noGrp="1"/>
          </p:cNvSpPr>
          <p:nvPr>
            <p:ph type="sldNum" sz="quarter" idx="12"/>
          </p:nvPr>
        </p:nvSpPr>
        <p:spPr/>
        <p:txBody>
          <a:bodyPr/>
          <a:lstStyle/>
          <a:p>
            <a:pPr>
              <a:defRPr/>
            </a:pPr>
            <a:fld id="{3522B863-71B1-451F-9AD0-1651D3B30CA0}" type="slidenum">
              <a:rPr lang="en-US" smtClean="0"/>
              <a:pPr>
                <a:defRPr/>
              </a:pPr>
              <a:t>16</a:t>
            </a:fld>
            <a:endParaRPr lang="en-US"/>
          </a:p>
        </p:txBody>
      </p:sp>
      <p:pic>
        <p:nvPicPr>
          <p:cNvPr id="11" name="Picture 2" descr="File:US Capitol Building 0904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271154"/>
            <a:ext cx="2133600" cy="160020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586827" y="3871355"/>
            <a:ext cx="1721946" cy="461665"/>
          </a:xfrm>
          <a:prstGeom prst="rect">
            <a:avLst/>
          </a:prstGeom>
          <a:noFill/>
        </p:spPr>
        <p:txBody>
          <a:bodyPr wrap="none" rtlCol="0">
            <a:spAutoFit/>
          </a:bodyPr>
          <a:lstStyle/>
          <a:p>
            <a:r>
              <a:rPr lang="en-US" dirty="0" smtClean="0">
                <a:solidFill>
                  <a:srgbClr val="0070C0"/>
                </a:solidFill>
              </a:rPr>
              <a:t>Government</a:t>
            </a:r>
            <a:endParaRPr lang="en-US" dirty="0">
              <a:solidFill>
                <a:srgbClr val="0070C0"/>
              </a:solidFill>
            </a:endParaRPr>
          </a:p>
        </p:txBody>
      </p:sp>
      <p:sp>
        <p:nvSpPr>
          <p:cNvPr id="13" name="Cloud 12"/>
          <p:cNvSpPr/>
          <p:nvPr/>
        </p:nvSpPr>
        <p:spPr bwMode="auto">
          <a:xfrm>
            <a:off x="3152989" y="1926020"/>
            <a:ext cx="3048000" cy="2290466"/>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Open Source</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Software Projects</a:t>
            </a:r>
          </a:p>
        </p:txBody>
      </p:sp>
      <p:sp>
        <p:nvSpPr>
          <p:cNvPr id="14" name="Curved Down Arrow 13"/>
          <p:cNvSpPr/>
          <p:nvPr/>
        </p:nvSpPr>
        <p:spPr bwMode="auto">
          <a:xfrm>
            <a:off x="2271484" y="3871355"/>
            <a:ext cx="1501227" cy="457200"/>
          </a:xfrm>
          <a:prstGeom prst="curvedDownArrow">
            <a:avLst/>
          </a:prstGeom>
          <a:solidFill>
            <a:srgbClr val="00B050"/>
          </a:solidFill>
          <a:ln w="9525" cap="flat" cmpd="sng" algn="ctr">
            <a:solidFill>
              <a:schemeClr val="tx1"/>
            </a:solidFill>
            <a:prstDash val="solid"/>
            <a:round/>
            <a:headEnd type="none" w="med" len="med"/>
            <a:tailEnd type="none" w="med" len="med"/>
          </a:ln>
          <a:effectLst/>
          <a:scene3d>
            <a:camera prst="orthographicFront">
              <a:rot lat="0" lon="10800011" rev="10799999"/>
            </a:camera>
            <a:lightRig rig="threePt" dir="t"/>
          </a:scene3d>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2962051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t>Quick aside: “Intellectual rights”</a:t>
            </a:r>
          </a:p>
        </p:txBody>
      </p:sp>
      <p:sp>
        <p:nvSpPr>
          <p:cNvPr id="32771" name="Content Placeholder 2"/>
          <p:cNvSpPr>
            <a:spLocks noGrp="1"/>
          </p:cNvSpPr>
          <p:nvPr>
            <p:ph idx="1"/>
          </p:nvPr>
        </p:nvSpPr>
        <p:spPr/>
        <p:txBody>
          <a:bodyPr/>
          <a:lstStyle/>
          <a:p>
            <a:pPr eaLnBrk="1" hangingPunct="1"/>
            <a:r>
              <a:rPr lang="en-US" smtClean="0"/>
              <a:t>Software laws often called “intellectual property rights”</a:t>
            </a:r>
          </a:p>
          <a:p>
            <a:pPr lvl="1" eaLnBrk="1" hangingPunct="1"/>
            <a:r>
              <a:rPr lang="en-US" smtClean="0"/>
              <a:t>Copyright, trademark, patent, trade secret, ...</a:t>
            </a:r>
          </a:p>
          <a:p>
            <a:pPr eaLnBrk="1" hangingPunct="1"/>
            <a:r>
              <a:rPr lang="en-US" smtClean="0"/>
              <a:t>“Property” term extremely misleading</a:t>
            </a:r>
          </a:p>
          <a:p>
            <a:pPr lvl="1" eaLnBrk="1" hangingPunct="1"/>
            <a:r>
              <a:rPr lang="en-US" smtClean="0"/>
              <a:t>If I take your car, you have no car</a:t>
            </a:r>
          </a:p>
          <a:p>
            <a:pPr lvl="1" eaLnBrk="1" hangingPunct="1"/>
            <a:r>
              <a:rPr lang="en-US" smtClean="0"/>
              <a:t>If I copy your software.. you still have the software</a:t>
            </a:r>
          </a:p>
          <a:p>
            <a:pPr lvl="1" eaLnBrk="1" hangingPunct="1"/>
            <a:r>
              <a:rPr lang="en-US" smtClean="0"/>
              <a:t>Formal term: non-rivalrous</a:t>
            </a:r>
          </a:p>
          <a:p>
            <a:pPr lvl="1" eaLnBrk="1" hangingPunct="1"/>
            <a:r>
              <a:rPr lang="en-US" smtClean="0"/>
              <a:t>Failure to understand differences of physical property vs. intellectual works leads to mistaken thinking, including re: OSS</a:t>
            </a:r>
          </a:p>
          <a:p>
            <a:pPr eaLnBrk="1" hangingPunct="1"/>
            <a:r>
              <a:rPr lang="en-US" smtClean="0"/>
              <a:t>Knowledge &amp; physical property fundamentally different</a:t>
            </a:r>
          </a:p>
          <a:p>
            <a:pPr lvl="1" eaLnBrk="1" hangingPunct="1"/>
            <a:r>
              <a:rPr lang="en-US" smtClean="0"/>
              <a:t>U.S. Constitution permits exclusive rights only for limited times, solely “to promote the progress of science and useful arts”</a:t>
            </a:r>
          </a:p>
          <a:p>
            <a:pPr eaLnBrk="1" hangingPunct="1"/>
            <a:r>
              <a:rPr lang="en-US" smtClean="0"/>
              <a:t>Use term “intellectual rights” or “data rights” instead</a:t>
            </a:r>
          </a:p>
          <a:p>
            <a:pPr lvl="1" eaLnBrk="1" hangingPunct="1"/>
            <a:r>
              <a:rPr lang="en-US" smtClean="0"/>
              <a:t>Avoids mis-thinking &amp; clarifies that all parties have rights</a:t>
            </a:r>
          </a:p>
          <a:p>
            <a:pPr lvl="1" eaLnBrk="1" hangingPunct="1"/>
            <a:r>
              <a:rPr lang="en-US" smtClean="0"/>
              <a:t>If you do say “property” understand why it can mislead</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dirty="0"/>
          </a:p>
        </p:txBody>
      </p:sp>
      <p:sp>
        <p:nvSpPr>
          <p:cNvPr id="5" name="Slide Number Placeholder 4"/>
          <p:cNvSpPr>
            <a:spLocks noGrp="1"/>
          </p:cNvSpPr>
          <p:nvPr>
            <p:ph type="sldNum" sz="quarter" idx="12"/>
          </p:nvPr>
        </p:nvSpPr>
        <p:spPr/>
        <p:txBody>
          <a:bodyPr/>
          <a:lstStyle/>
          <a:p>
            <a:pPr>
              <a:defRPr/>
            </a:pPr>
            <a:fld id="{190F5409-1271-4B71-8BBE-8124209C5655}" type="slidenum">
              <a:rPr lang="en-US" smtClean="0"/>
              <a:pPr>
                <a:defRPr/>
              </a:pPr>
              <a:t>17</a:t>
            </a:fld>
            <a:endParaRPr lang="en-US"/>
          </a:p>
        </p:txBody>
      </p:sp>
    </p:spTree>
    <p:extLst>
      <p:ext uri="{BB962C8B-B14F-4D97-AF65-F5344CB8AC3E}">
        <p14:creationId xmlns:p14="http://schemas.microsoft.com/office/powerpoint/2010/main" val="37685975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t>Open Technology Development</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E1C91ED9-0A2C-41DB-85F8-2CFC1C99A6ED}" type="slidenum">
              <a:rPr lang="en-US" smtClean="0"/>
              <a:pPr>
                <a:defRPr/>
              </a:pPr>
              <a:t>18</a:t>
            </a:fld>
            <a:endParaRPr lang="en-US"/>
          </a:p>
        </p:txBody>
      </p:sp>
      <p:pic>
        <p:nvPicPr>
          <p:cNvPr id="30725" name="Picture 3"/>
          <p:cNvPicPr>
            <a:picLocks noChangeAspect="1" noChangeArrowheads="1"/>
          </p:cNvPicPr>
          <p:nvPr/>
        </p:nvPicPr>
        <p:blipFill>
          <a:blip r:embed="rId3" cstate="print"/>
          <a:srcRect/>
          <a:stretch>
            <a:fillRect/>
          </a:stretch>
        </p:blipFill>
        <p:spPr bwMode="auto">
          <a:xfrm>
            <a:off x="328613" y="1371600"/>
            <a:ext cx="8562975" cy="4419600"/>
          </a:xfrm>
          <a:prstGeom prst="rect">
            <a:avLst/>
          </a:prstGeom>
          <a:noFill/>
          <a:ln w="9525">
            <a:noFill/>
            <a:miter lim="800000"/>
            <a:headEnd/>
            <a:tailEnd/>
          </a:ln>
        </p:spPr>
      </p:pic>
      <p:sp>
        <p:nvSpPr>
          <p:cNvPr id="30726" name="TextBox 2"/>
          <p:cNvSpPr txBox="1">
            <a:spLocks noChangeArrowheads="1"/>
          </p:cNvSpPr>
          <p:nvPr/>
        </p:nvSpPr>
        <p:spPr bwMode="auto">
          <a:xfrm>
            <a:off x="2286000" y="5638800"/>
            <a:ext cx="5562600" cy="830263"/>
          </a:xfrm>
          <a:prstGeom prst="rect">
            <a:avLst/>
          </a:prstGeom>
          <a:noFill/>
          <a:ln w="9525">
            <a:noFill/>
            <a:miter lim="800000"/>
            <a:headEnd/>
            <a:tailEnd/>
          </a:ln>
        </p:spPr>
        <p:txBody>
          <a:bodyPr>
            <a:spAutoFit/>
          </a:bodyPr>
          <a:lstStyle/>
          <a:p>
            <a:r>
              <a:rPr lang="en-US"/>
              <a:t>Working to increase community-developed software (including OSS), not just using it</a:t>
            </a:r>
          </a:p>
        </p:txBody>
      </p:sp>
    </p:spTree>
    <p:extLst>
      <p:ext uri="{BB962C8B-B14F-4D97-AF65-F5344CB8AC3E}">
        <p14:creationId xmlns:p14="http://schemas.microsoft.com/office/powerpoint/2010/main" val="3200605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A9E885F-53EB-4E19-8188-4A43B3B7ED13}" type="datetime3">
              <a:rPr lang="en-US"/>
              <a:pPr>
                <a:defRPr/>
              </a:pPr>
              <a:t>13 August 2013</a:t>
            </a:fld>
            <a:endParaRPr lang="en-US"/>
          </a:p>
        </p:txBody>
      </p:sp>
      <p:sp>
        <p:nvSpPr>
          <p:cNvPr id="6" name="Slide Number Placeholder 5"/>
          <p:cNvSpPr>
            <a:spLocks noGrp="1"/>
          </p:cNvSpPr>
          <p:nvPr>
            <p:ph type="sldNum" sz="quarter" idx="12"/>
          </p:nvPr>
        </p:nvSpPr>
        <p:spPr/>
        <p:txBody>
          <a:bodyPr/>
          <a:lstStyle/>
          <a:p>
            <a:pPr>
              <a:defRPr/>
            </a:pPr>
            <a:fld id="{E08A8F4F-35CB-440F-802B-EA5EBCB29536}" type="slidenum">
              <a:rPr lang="en-US"/>
              <a:pPr>
                <a:defRPr/>
              </a:pPr>
              <a:t>1</a:t>
            </a:fld>
            <a:endParaRPr lang="en-US"/>
          </a:p>
        </p:txBody>
      </p:sp>
      <p:sp>
        <p:nvSpPr>
          <p:cNvPr id="4100" name="Rectangle 2"/>
          <p:cNvSpPr>
            <a:spLocks noGrp="1" noChangeArrowheads="1"/>
          </p:cNvSpPr>
          <p:nvPr>
            <p:ph type="title"/>
          </p:nvPr>
        </p:nvSpPr>
        <p:spPr/>
        <p:txBody>
          <a:bodyPr/>
          <a:lstStyle/>
          <a:p>
            <a:pPr eaLnBrk="1" hangingPunct="1"/>
            <a:r>
              <a:rPr lang="en-US" dirty="0" smtClean="0"/>
              <a:t>Outline</a:t>
            </a:r>
          </a:p>
        </p:txBody>
      </p:sp>
      <p:sp>
        <p:nvSpPr>
          <p:cNvPr id="4101" name="Rectangle 3"/>
          <p:cNvSpPr>
            <a:spLocks noGrp="1" noChangeArrowheads="1"/>
          </p:cNvSpPr>
          <p:nvPr>
            <p:ph type="body" idx="1"/>
          </p:nvPr>
        </p:nvSpPr>
        <p:spPr/>
        <p:txBody>
          <a:bodyPr/>
          <a:lstStyle/>
          <a:p>
            <a:pPr eaLnBrk="1" hangingPunct="1">
              <a:defRPr/>
            </a:pPr>
            <a:r>
              <a:rPr lang="en-US" dirty="0" smtClean="0"/>
              <a:t>Introduction</a:t>
            </a:r>
          </a:p>
          <a:p>
            <a:pPr lvl="1" eaLnBrk="1" hangingPunct="1">
              <a:defRPr/>
            </a:pPr>
            <a:r>
              <a:rPr lang="en-US" dirty="0" smtClean="0"/>
              <a:t>What’s Open </a:t>
            </a:r>
            <a:r>
              <a:rPr lang="en-US" dirty="0"/>
              <a:t>s</a:t>
            </a:r>
            <a:r>
              <a:rPr lang="en-US" dirty="0" smtClean="0"/>
              <a:t>ource </a:t>
            </a:r>
            <a:r>
              <a:rPr lang="en-US" dirty="0"/>
              <a:t>s</a:t>
            </a:r>
            <a:r>
              <a:rPr lang="en-US" dirty="0" smtClean="0"/>
              <a:t>oftware (OSS) &amp; why government cares</a:t>
            </a:r>
          </a:p>
          <a:p>
            <a:pPr eaLnBrk="1" hangingPunct="1">
              <a:defRPr/>
            </a:pPr>
            <a:r>
              <a:rPr lang="en-US" dirty="0" smtClean="0"/>
              <a:t>Use</a:t>
            </a:r>
          </a:p>
          <a:p>
            <a:pPr lvl="1" eaLnBrk="1" hangingPunct="1">
              <a:defRPr/>
            </a:pPr>
            <a:r>
              <a:rPr lang="en-US" dirty="0" smtClean="0"/>
              <a:t>OSS is </a:t>
            </a:r>
            <a:r>
              <a:rPr lang="en-US" i="1" dirty="0" smtClean="0"/>
              <a:t>commercial</a:t>
            </a:r>
            <a:r>
              <a:rPr lang="en-US" dirty="0" smtClean="0"/>
              <a:t>, security doesn’t block, OSS not freeware</a:t>
            </a:r>
          </a:p>
          <a:p>
            <a:pPr eaLnBrk="1" hangingPunct="1">
              <a:defRPr/>
            </a:pPr>
            <a:r>
              <a:rPr lang="en-US" dirty="0" smtClean="0"/>
              <a:t>Release</a:t>
            </a:r>
          </a:p>
          <a:p>
            <a:pPr lvl="1" eaLnBrk="1" hangingPunct="1">
              <a:defRPr/>
            </a:pPr>
            <a:r>
              <a:rPr lang="en-US" dirty="0" smtClean="0"/>
              <a:t>“Intellectual rights” &amp; open </a:t>
            </a:r>
            <a:r>
              <a:rPr lang="en-US" dirty="0"/>
              <a:t>t</a:t>
            </a:r>
            <a:r>
              <a:rPr lang="en-US" dirty="0" smtClean="0"/>
              <a:t>echnology </a:t>
            </a:r>
            <a:r>
              <a:rPr lang="en-US" dirty="0"/>
              <a:t>d</a:t>
            </a:r>
            <a:r>
              <a:rPr lang="en-US" dirty="0" smtClean="0"/>
              <a:t>evelopment (OTD)</a:t>
            </a:r>
          </a:p>
          <a:p>
            <a:pPr lvl="1" eaLnBrk="1" hangingPunct="1">
              <a:defRPr/>
            </a:pPr>
            <a:r>
              <a:rPr lang="en-US" dirty="0"/>
              <a:t>Releasing new projects/new major capabilities</a:t>
            </a:r>
          </a:p>
          <a:p>
            <a:pPr lvl="2" eaLnBrk="1" hangingPunct="1">
              <a:defRPr/>
            </a:pPr>
            <a:r>
              <a:rPr lang="en-US" dirty="0" smtClean="0"/>
              <a:t>Need to Simplify, simplify, simplify</a:t>
            </a:r>
          </a:p>
          <a:p>
            <a:pPr lvl="2" eaLnBrk="1" hangingPunct="1">
              <a:defRPr/>
            </a:pPr>
            <a:r>
              <a:rPr lang="en-US" dirty="0" smtClean="0"/>
              <a:t>Lessons from “Internet success”</a:t>
            </a:r>
          </a:p>
          <a:p>
            <a:pPr lvl="2" eaLnBrk="1" hangingPunct="1">
              <a:defRPr/>
            </a:pPr>
            <a:r>
              <a:rPr lang="en-US" dirty="0" smtClean="0"/>
              <a:t>Basics of running an OTD project</a:t>
            </a:r>
          </a:p>
          <a:p>
            <a:pPr lvl="2" eaLnBrk="1" hangingPunct="1">
              <a:defRPr/>
            </a:pPr>
            <a:r>
              <a:rPr lang="en-US" dirty="0" smtClean="0"/>
              <a:t>Legal &amp; contracting</a:t>
            </a:r>
            <a:endParaRPr lang="en-US" dirty="0"/>
          </a:p>
          <a:p>
            <a:pPr eaLnBrk="1" hangingPunct="1">
              <a:defRPr/>
            </a:pPr>
            <a:r>
              <a:rPr lang="en-US" dirty="0" smtClean="0"/>
              <a:t>Conclusions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590800" y="-39688"/>
            <a:ext cx="6248400" cy="954088"/>
          </a:xfrm>
        </p:spPr>
        <p:txBody>
          <a:bodyPr/>
          <a:lstStyle/>
          <a:p>
            <a:r>
              <a:rPr lang="en-US" dirty="0" smtClean="0"/>
              <a:t>When should the government</a:t>
            </a:r>
            <a:br>
              <a:rPr lang="en-US" dirty="0" smtClean="0"/>
            </a:br>
            <a:r>
              <a:rPr lang="en-US" dirty="0" smtClean="0"/>
              <a:t>release as OSS?</a:t>
            </a:r>
          </a:p>
        </p:txBody>
      </p:sp>
      <p:sp>
        <p:nvSpPr>
          <p:cNvPr id="6147" name="Content Placeholder 2"/>
          <p:cNvSpPr>
            <a:spLocks noGrp="1"/>
          </p:cNvSpPr>
          <p:nvPr>
            <p:ph idx="1"/>
          </p:nvPr>
        </p:nvSpPr>
        <p:spPr/>
        <p:txBody>
          <a:bodyPr>
            <a:normAutofit fontScale="92500"/>
          </a:bodyPr>
          <a:lstStyle/>
          <a:p>
            <a:pPr>
              <a:defRPr/>
            </a:pPr>
            <a:r>
              <a:rPr lang="en-US" dirty="0"/>
              <a:t>Consumer Financial Protection Bureau (CFPB</a:t>
            </a:r>
            <a:r>
              <a:rPr lang="en-US" dirty="0" smtClean="0"/>
              <a:t>): Default!</a:t>
            </a:r>
            <a:endParaRPr lang="en-US" dirty="0"/>
          </a:p>
          <a:p>
            <a:pPr>
              <a:defRPr/>
            </a:pPr>
            <a:r>
              <a:rPr lang="en-US" dirty="0" smtClean="0"/>
              <a:t>DoD 2009 OSS memo says that “software items, including code fixes and enhancements, developed for the Government should be released to the public (such as under an open source license) when all of the following conditions are met:</a:t>
            </a:r>
          </a:p>
          <a:p>
            <a:pPr marL="914400" lvl="1" indent="-457200">
              <a:buFont typeface="Arial" charset="0"/>
              <a:buAutoNum type="arabicPeriod"/>
              <a:defRPr/>
            </a:pPr>
            <a:r>
              <a:rPr lang="en-US" dirty="0" smtClean="0"/>
              <a:t>The project manager, program manager, or other comparable official determines that it is in the Government’s interest to do so, such as through the expectation of future enhancements by others.</a:t>
            </a:r>
          </a:p>
          <a:p>
            <a:pPr marL="914400" lvl="1" indent="-457200">
              <a:buFont typeface="Arial" charset="0"/>
              <a:buAutoNum type="arabicPeriod"/>
              <a:defRPr/>
            </a:pPr>
            <a:r>
              <a:rPr lang="en-US" dirty="0" smtClean="0"/>
              <a:t>The Government has the rights …</a:t>
            </a:r>
          </a:p>
          <a:p>
            <a:pPr marL="914400" lvl="1" indent="-457200">
              <a:buFont typeface="Arial" charset="0"/>
              <a:buAutoNum type="arabicPeriod"/>
              <a:defRPr/>
            </a:pPr>
            <a:r>
              <a:rPr lang="en-US" dirty="0" smtClean="0"/>
              <a:t>The public release… is not restricted by other law or regulation…”</a:t>
            </a:r>
          </a:p>
          <a:p>
            <a:pPr marL="514350" indent="-457200">
              <a:defRPr/>
            </a:pPr>
            <a:r>
              <a:rPr lang="en-US" dirty="0" smtClean="0"/>
              <a:t>Releasing software as OSS enables future competition</a:t>
            </a:r>
          </a:p>
          <a:p>
            <a:pPr marL="514350" indent="-457200">
              <a:defRPr/>
            </a:pPr>
            <a:r>
              <a:rPr lang="en-US" dirty="0" smtClean="0"/>
              <a:t>“We the people” paid for it!</a:t>
            </a:r>
          </a:p>
        </p:txBody>
      </p:sp>
      <p:sp>
        <p:nvSpPr>
          <p:cNvPr id="4" name="Date Placeholder 3"/>
          <p:cNvSpPr>
            <a:spLocks noGrp="1"/>
          </p:cNvSpPr>
          <p:nvPr>
            <p:ph type="dt" sz="quarter" idx="10"/>
          </p:nvPr>
        </p:nvSpPr>
        <p:spPr/>
        <p:txBody>
          <a:bodyPr/>
          <a:lstStyle/>
          <a:p>
            <a:pPr>
              <a:defRPr/>
            </a:pPr>
            <a:fld id="{917C927F-7BBF-4841-831F-7A273B21B17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2431343F-59E6-4227-9DF8-DE0AE60A5668}" type="slidenum">
              <a:rPr lang="en-US" smtClean="0"/>
              <a:pPr>
                <a:defRPr/>
              </a:pPr>
              <a:t>19</a:t>
            </a:fld>
            <a:endParaRPr lang="en-US"/>
          </a:p>
        </p:txBody>
      </p:sp>
    </p:spTree>
    <p:extLst>
      <p:ext uri="{BB962C8B-B14F-4D97-AF65-F5344CB8AC3E}">
        <p14:creationId xmlns:p14="http://schemas.microsoft.com/office/powerpoint/2010/main" val="3429822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Releasing new projects/</a:t>
            </a:r>
            <a:br>
              <a:rPr lang="en-US" dirty="0" smtClean="0"/>
            </a:br>
            <a:r>
              <a:rPr lang="en-US" dirty="0" smtClean="0"/>
              <a:t>new major capabilities</a:t>
            </a:r>
            <a:endParaRPr lang="en-US" dirty="0"/>
          </a:p>
        </p:txBody>
      </p:sp>
      <p:sp>
        <p:nvSpPr>
          <p:cNvPr id="4" name="Date Placeholder 3"/>
          <p:cNvSpPr>
            <a:spLocks noGrp="1"/>
          </p:cNvSpPr>
          <p:nvPr>
            <p:ph type="dt" sz="half" idx="10"/>
          </p:nvPr>
        </p:nvSpPr>
        <p:spPr/>
        <p:txBody>
          <a:bodyPr/>
          <a:lstStyle/>
          <a:p>
            <a:pPr>
              <a:defRPr/>
            </a:pPr>
            <a:fld id="{C1C562D3-B068-4D13-BE47-8AB86B06A518}"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3BFFE917-0E43-452B-B168-724EC72DC9B8}" type="slidenum">
              <a:rPr lang="en-US" smtClean="0"/>
              <a:pPr>
                <a:defRPr/>
              </a:pPr>
              <a:t>20</a:t>
            </a:fld>
            <a:endParaRPr lang="en-US"/>
          </a:p>
        </p:txBody>
      </p:sp>
      <p:sp>
        <p:nvSpPr>
          <p:cNvPr id="6" name="Rounded Rectangular Callout 5"/>
          <p:cNvSpPr/>
          <p:nvPr/>
        </p:nvSpPr>
        <p:spPr bwMode="auto">
          <a:xfrm>
            <a:off x="2362200" y="2514600"/>
            <a:ext cx="4038600" cy="2286000"/>
          </a:xfrm>
          <a:prstGeom prst="wedgeRoundRectCallout">
            <a:avLst>
              <a:gd name="adj1" fmla="val 45882"/>
              <a:gd name="adj2" fmla="val 9143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smtClean="0">
                <a:ln>
                  <a:noFill/>
                </a:ln>
                <a:solidFill>
                  <a:schemeClr val="tx1"/>
                </a:solidFill>
                <a:effectLst/>
              </a:rPr>
              <a:t>You don’t just </a:t>
            </a:r>
            <a:r>
              <a:rPr kumimoji="0" lang="en-US" sz="2400" b="0" i="1" u="none" strike="noStrike" cap="none" normalizeH="0" baseline="0" dirty="0" smtClean="0">
                <a:ln>
                  <a:noFill/>
                </a:ln>
                <a:solidFill>
                  <a:schemeClr val="tx1"/>
                </a:solidFill>
                <a:effectLst/>
              </a:rPr>
              <a:t>release to</a:t>
            </a:r>
            <a:r>
              <a:rPr kumimoji="0" lang="en-US" sz="2400" b="0" u="none" strike="noStrike" cap="none" normalizeH="0" baseline="0" dirty="0" smtClean="0">
                <a:ln>
                  <a:noFill/>
                </a:ln>
                <a:solidFill>
                  <a:schemeClr val="tx1"/>
                </a:solidFill>
                <a:effectLst/>
              </a:rPr>
              <a:t> the</a:t>
            </a:r>
            <a:br>
              <a:rPr kumimoji="0" lang="en-US" sz="2400" b="0" u="none" strike="noStrike" cap="none" normalizeH="0" baseline="0" dirty="0" smtClean="0">
                <a:ln>
                  <a:noFill/>
                </a:ln>
                <a:solidFill>
                  <a:schemeClr val="tx1"/>
                </a:solidFill>
                <a:effectLst/>
              </a:rPr>
            </a:br>
            <a:r>
              <a:rPr kumimoji="0" lang="en-US" sz="2400" b="0" u="none" strike="noStrike" cap="none" normalizeH="0" baseline="0" dirty="0" smtClean="0">
                <a:ln>
                  <a:noFill/>
                </a:ln>
                <a:solidFill>
                  <a:schemeClr val="tx1"/>
                </a:solidFill>
                <a:effectLst/>
              </a:rPr>
              <a:t>OSS</a:t>
            </a:r>
            <a:r>
              <a:rPr kumimoji="0" lang="en-US" sz="2400" b="0" u="none" strike="noStrike" cap="none" normalizeH="0" dirty="0" smtClean="0">
                <a:ln>
                  <a:noFill/>
                </a:ln>
                <a:solidFill>
                  <a:schemeClr val="tx1"/>
                </a:solidFill>
                <a:effectLst/>
              </a:rPr>
              <a:t> community.</a:t>
            </a:r>
            <a:br>
              <a:rPr kumimoji="0" lang="en-US" sz="2400" b="0" u="none" strike="noStrike" cap="none" normalizeH="0" dirty="0" smtClean="0">
                <a:ln>
                  <a:noFill/>
                </a:ln>
                <a:solidFill>
                  <a:schemeClr val="tx1"/>
                </a:solidFill>
                <a:effectLst/>
              </a:rPr>
            </a:br>
            <a:endParaRPr kumimoji="0" lang="en-US" sz="2400" b="0" u="none" strike="noStrike" cap="none" normalizeH="0" dirty="0" smtClean="0">
              <a:ln>
                <a:noFill/>
              </a:ln>
              <a:solidFill>
                <a:schemeClr val="tx1"/>
              </a:solidFill>
              <a:effectLst/>
            </a:endParaRPr>
          </a:p>
          <a:p>
            <a:pPr marL="0" marR="0" indent="0" defTabSz="914400" rtl="0" eaLnBrk="1" fontAlgn="base" latinLnBrk="0" hangingPunct="1">
              <a:lnSpc>
                <a:spcPct val="100000"/>
              </a:lnSpc>
              <a:spcBef>
                <a:spcPct val="0"/>
              </a:spcBef>
              <a:spcAft>
                <a:spcPct val="0"/>
              </a:spcAft>
              <a:buClrTx/>
              <a:buSzTx/>
              <a:buFontTx/>
              <a:buNone/>
              <a:tabLst/>
            </a:pPr>
            <a:r>
              <a:rPr lang="en-US" baseline="0" dirty="0" smtClean="0"/>
              <a:t>You</a:t>
            </a:r>
            <a:r>
              <a:rPr lang="en-US" dirty="0" smtClean="0"/>
              <a:t> </a:t>
            </a:r>
            <a:r>
              <a:rPr lang="en-US" i="1" dirty="0" smtClean="0"/>
              <a:t>become part of</a:t>
            </a:r>
            <a:r>
              <a:rPr lang="en-US" i="1" dirty="0"/>
              <a:t/>
            </a:r>
            <a:br>
              <a:rPr lang="en-US" i="1" dirty="0"/>
            </a:br>
            <a:r>
              <a:rPr lang="en-US" dirty="0" smtClean="0"/>
              <a:t>the OSS community.</a:t>
            </a:r>
          </a:p>
        </p:txBody>
      </p:sp>
    </p:spTree>
    <p:extLst>
      <p:ext uri="{BB962C8B-B14F-4D97-AF65-F5344CB8AC3E}">
        <p14:creationId xmlns:p14="http://schemas.microsoft.com/office/powerpoint/2010/main" val="13477447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Simplify, simplify, simplify</a:t>
            </a:r>
          </a:p>
        </p:txBody>
      </p:sp>
      <p:sp>
        <p:nvSpPr>
          <p:cNvPr id="3" name="Content Placeholder 2"/>
          <p:cNvSpPr>
            <a:spLocks noGrp="1"/>
          </p:cNvSpPr>
          <p:nvPr>
            <p:ph idx="1"/>
          </p:nvPr>
        </p:nvSpPr>
        <p:spPr/>
        <p:txBody>
          <a:bodyPr/>
          <a:lstStyle/>
          <a:p>
            <a:pPr lvl="0"/>
            <a:r>
              <a:rPr lang="en-US" dirty="0" smtClean="0"/>
              <a:t>OTD is all about enabling </a:t>
            </a:r>
            <a:r>
              <a:rPr lang="en-US" i="1" dirty="0" smtClean="0"/>
              <a:t>collaboration</a:t>
            </a:r>
          </a:p>
          <a:p>
            <a:pPr lvl="0"/>
            <a:r>
              <a:rPr lang="en-US" dirty="0" smtClean="0"/>
              <a:t>Collaboration inhibited </a:t>
            </a:r>
            <a:r>
              <a:rPr lang="en-US" dirty="0"/>
              <a:t>by unnecessary </a:t>
            </a:r>
            <a:r>
              <a:rPr lang="en-US" dirty="0" smtClean="0"/>
              <a:t>complexity</a:t>
            </a:r>
            <a:endParaRPr lang="en-US" dirty="0"/>
          </a:p>
          <a:p>
            <a:r>
              <a:rPr lang="en-US" dirty="0" smtClean="0"/>
              <a:t>Continuously </a:t>
            </a:r>
            <a:r>
              <a:rPr lang="en-US" dirty="0"/>
              <a:t>strive to simplify the </a:t>
            </a:r>
            <a:r>
              <a:rPr lang="en-US" dirty="0" smtClean="0"/>
              <a:t>project</a:t>
            </a:r>
          </a:p>
          <a:p>
            <a:pPr lvl="1"/>
            <a:r>
              <a:rPr lang="en-US" dirty="0" smtClean="0"/>
              <a:t>Ensure intellectual </a:t>
            </a:r>
            <a:r>
              <a:rPr lang="en-US" dirty="0"/>
              <a:t>rights issues are simple and clear (e.g., through clear and common </a:t>
            </a:r>
            <a:r>
              <a:rPr lang="en-US" dirty="0" smtClean="0"/>
              <a:t>licenses)</a:t>
            </a:r>
          </a:p>
          <a:p>
            <a:pPr lvl="1"/>
            <a:r>
              <a:rPr lang="en-US" dirty="0"/>
              <a:t>M</a:t>
            </a:r>
            <a:r>
              <a:rPr lang="en-US" dirty="0" smtClean="0"/>
              <a:t>aterial </a:t>
            </a:r>
            <a:r>
              <a:rPr lang="en-US" dirty="0"/>
              <a:t>is easily available to all who should be able to access </a:t>
            </a:r>
            <a:r>
              <a:rPr lang="en-US" dirty="0" smtClean="0"/>
              <a:t>it</a:t>
            </a:r>
          </a:p>
          <a:p>
            <a:pPr lvl="1"/>
            <a:r>
              <a:rPr lang="en-US" dirty="0"/>
              <a:t>T</a:t>
            </a:r>
            <a:r>
              <a:rPr lang="en-US" dirty="0" smtClean="0"/>
              <a:t>echnical </a:t>
            </a:r>
            <a:r>
              <a:rPr lang="en-US" dirty="0"/>
              <a:t>designs are clearly </a:t>
            </a:r>
            <a:r>
              <a:rPr lang="en-US" dirty="0" smtClean="0"/>
              <a:t>modular</a:t>
            </a:r>
          </a:p>
          <a:p>
            <a:r>
              <a:rPr lang="en-US" dirty="0" smtClean="0"/>
              <a:t>Minimize number of minutes (seconds?) it takes someone new to:</a:t>
            </a:r>
          </a:p>
          <a:p>
            <a:pPr lvl="1"/>
            <a:r>
              <a:rPr lang="en-US" dirty="0" smtClean="0"/>
              <a:t>Find the project</a:t>
            </a:r>
          </a:p>
          <a:p>
            <a:pPr lvl="1"/>
            <a:r>
              <a:rPr lang="en-US" dirty="0" smtClean="0"/>
              <a:t>Learn what it does &amp; its status</a:t>
            </a:r>
          </a:p>
          <a:p>
            <a:pPr lvl="1"/>
            <a:r>
              <a:rPr lang="en-US" dirty="0" smtClean="0"/>
              <a:t>Download, install, “run to do something”</a:t>
            </a:r>
          </a:p>
          <a:p>
            <a:pPr lvl="1"/>
            <a:r>
              <a:rPr lang="en-US" dirty="0" smtClean="0"/>
              <a:t>Make a change/improvement (use standard conventions!)</a:t>
            </a:r>
          </a:p>
          <a:p>
            <a:pPr lvl="1"/>
            <a:r>
              <a:rPr lang="en-US" dirty="0" smtClean="0"/>
              <a:t>Get it submitted back to the larger project</a:t>
            </a:r>
          </a:p>
        </p:txBody>
      </p:sp>
      <p:sp>
        <p:nvSpPr>
          <p:cNvPr id="4" name="Date Placeholder 3"/>
          <p:cNvSpPr>
            <a:spLocks noGrp="1"/>
          </p:cNvSpPr>
          <p:nvPr>
            <p:ph type="dt" sz="half" idx="10"/>
          </p:nvPr>
        </p:nvSpPr>
        <p:spPr/>
        <p:txBody>
          <a:bodyPr/>
          <a:lstStyle/>
          <a:p>
            <a:pPr>
              <a:defRPr/>
            </a:pPr>
            <a:fld id="{C1C562D3-B068-4D13-BE47-8AB86B06A518}"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3BFFE917-0E43-452B-B168-724EC72DC9B8}" type="slidenum">
              <a:rPr lang="en-US" smtClean="0"/>
              <a:pPr>
                <a:defRPr/>
              </a:pPr>
              <a:t>21</a:t>
            </a:fld>
            <a:endParaRPr lang="en-US"/>
          </a:p>
        </p:txBody>
      </p:sp>
    </p:spTree>
    <p:extLst>
      <p:ext uri="{BB962C8B-B14F-4D97-AF65-F5344CB8AC3E}">
        <p14:creationId xmlns:p14="http://schemas.microsoft.com/office/powerpoint/2010/main" val="367305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Success” (1)</a:t>
            </a:r>
            <a:endParaRPr lang="en-US" dirty="0"/>
          </a:p>
        </p:txBody>
      </p:sp>
      <p:sp>
        <p:nvSpPr>
          <p:cNvPr id="3" name="Content Placeholder 2"/>
          <p:cNvSpPr>
            <a:spLocks noGrp="1"/>
          </p:cNvSpPr>
          <p:nvPr>
            <p:ph idx="1"/>
          </p:nvPr>
        </p:nvSpPr>
        <p:spPr/>
        <p:txBody>
          <a:bodyPr/>
          <a:lstStyle/>
          <a:p>
            <a:r>
              <a:rPr lang="en-US" sz="2000" dirty="0" smtClean="0"/>
              <a:t>“Internet </a:t>
            </a:r>
            <a:r>
              <a:rPr lang="en-US" sz="2000" dirty="0"/>
              <a:t>Success: A Study of Open-Source Software </a:t>
            </a:r>
            <a:r>
              <a:rPr lang="en-US" sz="2000" dirty="0" smtClean="0"/>
              <a:t>Commons” by </a:t>
            </a:r>
            <a:r>
              <a:rPr lang="en-US" sz="2000" dirty="0" err="1" smtClean="0"/>
              <a:t>Schweik</a:t>
            </a:r>
            <a:r>
              <a:rPr lang="en-US" sz="2000" dirty="0" smtClean="0"/>
              <a:t> </a:t>
            </a:r>
            <a:r>
              <a:rPr lang="en-US" sz="2000" dirty="0"/>
              <a:t>and </a:t>
            </a:r>
            <a:r>
              <a:rPr lang="en-US" sz="2000" dirty="0" smtClean="0"/>
              <a:t>English (MIT)</a:t>
            </a:r>
          </a:p>
          <a:p>
            <a:pPr lvl="1"/>
            <a:r>
              <a:rPr lang="en-US" sz="1800" dirty="0" smtClean="0"/>
              <a:t>5 years quantitative analysis “what factors lead to success?” in OSS initiation &amp; growth</a:t>
            </a:r>
          </a:p>
          <a:p>
            <a:r>
              <a:rPr lang="en-US" sz="2000" dirty="0"/>
              <a:t>D</a:t>
            </a:r>
            <a:r>
              <a:rPr lang="en-US" sz="2000" dirty="0" smtClean="0"/>
              <a:t>uring </a:t>
            </a:r>
            <a:r>
              <a:rPr lang="en-US" sz="2000" dirty="0"/>
              <a:t>initiation (before first release</a:t>
            </a:r>
            <a:r>
              <a:rPr lang="en-US" sz="2000" dirty="0" smtClean="0"/>
              <a:t>), in order:</a:t>
            </a:r>
          </a:p>
          <a:p>
            <a:pPr lvl="1"/>
            <a:r>
              <a:rPr lang="en-US" sz="1800" dirty="0" smtClean="0"/>
              <a:t>Put </a:t>
            </a:r>
            <a:r>
              <a:rPr lang="en-US" sz="1800" dirty="0"/>
              <a:t>in the hours. Work hard toward creating your first release.” </a:t>
            </a:r>
            <a:r>
              <a:rPr lang="en-US" sz="1800" dirty="0" smtClean="0"/>
              <a:t>If leader put &gt; 1.5 hours/week (average</a:t>
            </a:r>
            <a:r>
              <a:rPr lang="en-US" sz="1800" dirty="0"/>
              <a:t>), </a:t>
            </a:r>
            <a:r>
              <a:rPr lang="en-US" sz="1800" dirty="0" smtClean="0"/>
              <a:t>73% success, else 35%</a:t>
            </a:r>
          </a:p>
          <a:p>
            <a:pPr lvl="1"/>
            <a:r>
              <a:rPr lang="en-US" sz="1800" dirty="0" smtClean="0"/>
              <a:t>Practice </a:t>
            </a:r>
            <a:r>
              <a:rPr lang="en-US" sz="1800" dirty="0"/>
              <a:t>leadership </a:t>
            </a:r>
            <a:r>
              <a:rPr lang="en-US" sz="1800" dirty="0" smtClean="0"/>
              <a:t>- administering </a:t>
            </a:r>
            <a:r>
              <a:rPr lang="en-US" sz="1800" dirty="0"/>
              <a:t>your project well, </a:t>
            </a:r>
            <a:r>
              <a:rPr lang="en-US" sz="1800" dirty="0" smtClean="0"/>
              <a:t>think </a:t>
            </a:r>
            <a:r>
              <a:rPr lang="en-US" sz="1800" dirty="0"/>
              <a:t>through and </a:t>
            </a:r>
            <a:r>
              <a:rPr lang="en-US" sz="1800" dirty="0" smtClean="0"/>
              <a:t>articulate your </a:t>
            </a:r>
            <a:r>
              <a:rPr lang="en-US" sz="1800" dirty="0"/>
              <a:t>vision </a:t>
            </a:r>
            <a:r>
              <a:rPr lang="en-US" sz="1800" dirty="0" smtClean="0"/>
              <a:t>&amp; goals for project</a:t>
            </a:r>
          </a:p>
          <a:p>
            <a:pPr lvl="1"/>
            <a:r>
              <a:rPr lang="en-US" sz="1800" dirty="0" smtClean="0"/>
              <a:t>Establish </a:t>
            </a:r>
            <a:r>
              <a:rPr lang="en-US" sz="1800" dirty="0"/>
              <a:t>a high-quality Web </a:t>
            </a:r>
            <a:r>
              <a:rPr lang="en-US" sz="1800" dirty="0" smtClean="0"/>
              <a:t>site to showcase &amp; promote </a:t>
            </a:r>
            <a:r>
              <a:rPr lang="en-US" sz="1800" dirty="0"/>
              <a:t>your </a:t>
            </a:r>
            <a:r>
              <a:rPr lang="en-US" sz="1800" dirty="0" smtClean="0"/>
              <a:t>project</a:t>
            </a:r>
          </a:p>
          <a:p>
            <a:pPr lvl="1"/>
            <a:r>
              <a:rPr lang="en-US" sz="1800" dirty="0" smtClean="0"/>
              <a:t>“Create </a:t>
            </a:r>
            <a:r>
              <a:rPr lang="en-US" sz="1800" dirty="0"/>
              <a:t>good documentation for your </a:t>
            </a:r>
            <a:r>
              <a:rPr lang="en-US" sz="1800" dirty="0" smtClean="0"/>
              <a:t>user </a:t>
            </a:r>
            <a:r>
              <a:rPr lang="en-US" sz="1800" dirty="0"/>
              <a:t>and developer community</a:t>
            </a:r>
            <a:r>
              <a:rPr lang="en-US" sz="1800" dirty="0" smtClean="0"/>
              <a:t>.”</a:t>
            </a:r>
          </a:p>
          <a:p>
            <a:pPr lvl="1"/>
            <a:r>
              <a:rPr lang="en-US" sz="1800" dirty="0" smtClean="0"/>
              <a:t>“</a:t>
            </a:r>
            <a:r>
              <a:rPr lang="en-US" sz="1800" dirty="0"/>
              <a:t>Advertise and market your project, and communicate your plans and goals with the hope of getting help from others</a:t>
            </a:r>
            <a:r>
              <a:rPr lang="en-US" sz="1800" dirty="0" smtClean="0"/>
              <a:t>.”</a:t>
            </a:r>
          </a:p>
          <a:p>
            <a:pPr lvl="1"/>
            <a:r>
              <a:rPr lang="en-US" sz="1800" dirty="0" smtClean="0"/>
              <a:t>More users, better. Successful tend to have &gt;= 200 users</a:t>
            </a:r>
          </a:p>
        </p:txBody>
      </p:sp>
      <p:sp>
        <p:nvSpPr>
          <p:cNvPr id="4" name="Date Placeholder 3"/>
          <p:cNvSpPr>
            <a:spLocks noGrp="1"/>
          </p:cNvSpPr>
          <p:nvPr>
            <p:ph type="dt" sz="half" idx="10"/>
          </p:nvPr>
        </p:nvSpPr>
        <p:spPr/>
        <p:txBody>
          <a:bodyPr/>
          <a:lstStyle/>
          <a:p>
            <a:pPr>
              <a:defRPr/>
            </a:pPr>
            <a:fld id="{C1C562D3-B068-4D13-BE47-8AB86B06A518}"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3BFFE917-0E43-452B-B168-724EC72DC9B8}" type="slidenum">
              <a:rPr lang="en-US" smtClean="0"/>
              <a:pPr>
                <a:defRPr/>
              </a:pPr>
              <a:t>22</a:t>
            </a:fld>
            <a:endParaRPr lang="en-US"/>
          </a:p>
        </p:txBody>
      </p:sp>
    </p:spTree>
    <p:extLst>
      <p:ext uri="{BB962C8B-B14F-4D97-AF65-F5344CB8AC3E}">
        <p14:creationId xmlns:p14="http://schemas.microsoft.com/office/powerpoint/2010/main" val="5046747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Success” </a:t>
            </a:r>
            <a:r>
              <a:rPr lang="en-US" dirty="0" smtClean="0"/>
              <a:t>(2)</a:t>
            </a:r>
            <a:endParaRPr lang="en-US" dirty="0"/>
          </a:p>
        </p:txBody>
      </p:sp>
      <p:sp>
        <p:nvSpPr>
          <p:cNvPr id="3" name="Content Placeholder 2"/>
          <p:cNvSpPr>
            <a:spLocks noGrp="1"/>
          </p:cNvSpPr>
          <p:nvPr>
            <p:ph idx="1"/>
          </p:nvPr>
        </p:nvSpPr>
        <p:spPr/>
        <p:txBody>
          <a:bodyPr/>
          <a:lstStyle/>
          <a:p>
            <a:r>
              <a:rPr lang="en-US" dirty="0" smtClean="0"/>
              <a:t>Growth (post initial release):</a:t>
            </a:r>
            <a:endParaRPr lang="en-US" dirty="0"/>
          </a:p>
          <a:p>
            <a:pPr lvl="1"/>
            <a:r>
              <a:rPr lang="en-US" dirty="0" smtClean="0"/>
              <a:t>Goal: Create “virtuous circle” </a:t>
            </a:r>
            <a:r>
              <a:rPr lang="en-US" dirty="0"/>
              <a:t>where </a:t>
            </a:r>
            <a:r>
              <a:rPr lang="en-US" dirty="0" smtClean="0"/>
              <a:t>“others </a:t>
            </a:r>
            <a:r>
              <a:rPr lang="en-US" dirty="0"/>
              <a:t>help to improve the software, thereby attracting more users and other developers, which in turn leads to more improvements in the </a:t>
            </a:r>
            <a:r>
              <a:rPr lang="en-US" dirty="0" smtClean="0"/>
              <a:t>software” – continue initiation recommendations</a:t>
            </a:r>
          </a:p>
          <a:p>
            <a:pPr lvl="1"/>
            <a:r>
              <a:rPr lang="en-US" dirty="0" smtClean="0"/>
              <a:t>“Advertise </a:t>
            </a:r>
            <a:r>
              <a:rPr lang="en-US" dirty="0"/>
              <a:t>and market your project</a:t>
            </a:r>
            <a:r>
              <a:rPr lang="en-US" dirty="0" smtClean="0"/>
              <a:t>.”</a:t>
            </a:r>
          </a:p>
          <a:p>
            <a:pPr lvl="1"/>
            <a:r>
              <a:rPr lang="en-US" dirty="0"/>
              <a:t>S</a:t>
            </a:r>
            <a:r>
              <a:rPr lang="en-US" dirty="0" smtClean="0"/>
              <a:t>uccessful </a:t>
            </a:r>
            <a:r>
              <a:rPr lang="en-US" dirty="0"/>
              <a:t>growth projects </a:t>
            </a:r>
            <a:r>
              <a:rPr lang="en-US" dirty="0" smtClean="0"/>
              <a:t>frequently add at </a:t>
            </a:r>
            <a:r>
              <a:rPr lang="en-US" dirty="0"/>
              <a:t>least one new developer in the growth </a:t>
            </a:r>
            <a:r>
              <a:rPr lang="en-US" dirty="0" smtClean="0"/>
              <a:t>stage</a:t>
            </a:r>
            <a:endParaRPr lang="en-US" dirty="0"/>
          </a:p>
          <a:p>
            <a:pPr lvl="1"/>
            <a:r>
              <a:rPr lang="en-US" dirty="0" smtClean="0"/>
              <a:t>Have </a:t>
            </a:r>
            <a:r>
              <a:rPr lang="en-US" dirty="0"/>
              <a:t>some small tasks available for contributors with limited </a:t>
            </a:r>
            <a:r>
              <a:rPr lang="en-US" dirty="0" smtClean="0"/>
              <a:t>time</a:t>
            </a:r>
            <a:endParaRPr lang="en-US" dirty="0"/>
          </a:p>
          <a:p>
            <a:pPr lvl="1"/>
            <a:r>
              <a:rPr lang="en-US" dirty="0" smtClean="0"/>
              <a:t>Welcome competition - favors success</a:t>
            </a:r>
            <a:endParaRPr lang="en-US" dirty="0"/>
          </a:p>
          <a:p>
            <a:pPr lvl="1"/>
            <a:r>
              <a:rPr lang="en-US" dirty="0" smtClean="0"/>
              <a:t>Consider </a:t>
            </a:r>
            <a:r>
              <a:rPr lang="en-US" dirty="0"/>
              <a:t>accepting offers of financing or paid </a:t>
            </a:r>
            <a:r>
              <a:rPr lang="en-US" dirty="0" smtClean="0"/>
              <a:t>developers</a:t>
            </a:r>
            <a:endParaRPr lang="en-US" dirty="0"/>
          </a:p>
          <a:p>
            <a:pPr lvl="1"/>
            <a:r>
              <a:rPr lang="en-US" dirty="0" smtClean="0"/>
              <a:t>Keep </a:t>
            </a:r>
            <a:r>
              <a:rPr lang="en-US" dirty="0"/>
              <a:t>institutions (rules and project governance) </a:t>
            </a:r>
            <a:r>
              <a:rPr lang="en-US" dirty="0" smtClean="0"/>
              <a:t>“as </a:t>
            </a:r>
            <a:r>
              <a:rPr lang="en-US" dirty="0"/>
              <a:t>lean and informal as possible, but do not be afraid to move toward more formalization if it appears necessary</a:t>
            </a:r>
            <a:r>
              <a:rPr lang="en-US" dirty="0" smtClean="0"/>
              <a:t>.”</a:t>
            </a:r>
            <a:endParaRPr lang="en-US" dirty="0"/>
          </a:p>
        </p:txBody>
      </p:sp>
      <p:sp>
        <p:nvSpPr>
          <p:cNvPr id="4" name="Date Placeholder 3"/>
          <p:cNvSpPr>
            <a:spLocks noGrp="1"/>
          </p:cNvSpPr>
          <p:nvPr>
            <p:ph type="dt" sz="half" idx="10"/>
          </p:nvPr>
        </p:nvSpPr>
        <p:spPr/>
        <p:txBody>
          <a:bodyPr/>
          <a:lstStyle/>
          <a:p>
            <a:pPr>
              <a:defRPr/>
            </a:pPr>
            <a:fld id="{C1C562D3-B068-4D13-BE47-8AB86B06A518}"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3BFFE917-0E43-452B-B168-724EC72DC9B8}" type="slidenum">
              <a:rPr lang="en-US" smtClean="0"/>
              <a:pPr>
                <a:defRPr/>
              </a:pPr>
              <a:t>23</a:t>
            </a:fld>
            <a:endParaRPr lang="en-US"/>
          </a:p>
        </p:txBody>
      </p:sp>
    </p:spTree>
    <p:extLst>
      <p:ext uri="{BB962C8B-B14F-4D97-AF65-F5344CB8AC3E}">
        <p14:creationId xmlns:p14="http://schemas.microsoft.com/office/powerpoint/2010/main" val="15714559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Establishing</a:t>
            </a:r>
            <a:r>
              <a:rPr lang="en-US" baseline="0" dirty="0" smtClean="0"/>
              <a:t> an OTD program</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smtClean="0"/>
              <a:t>Step 1: Determine reuse options</a:t>
            </a:r>
          </a:p>
          <a:p>
            <a:pPr lvl="0"/>
            <a:r>
              <a:rPr lang="en-US" dirty="0" smtClean="0"/>
              <a:t>Step 2: Identify the projects to be established</a:t>
            </a:r>
          </a:p>
          <a:p>
            <a:pPr lvl="0"/>
            <a:r>
              <a:rPr lang="en-US" dirty="0" smtClean="0"/>
              <a:t>Step 3: Choose and apply a common </a:t>
            </a:r>
            <a:r>
              <a:rPr lang="en-US" dirty="0"/>
              <a:t>l</a:t>
            </a:r>
            <a:r>
              <a:rPr lang="en-US" dirty="0" smtClean="0"/>
              <a:t>icense</a:t>
            </a:r>
          </a:p>
          <a:p>
            <a:pPr lvl="0"/>
            <a:r>
              <a:rPr lang="en-US" dirty="0" smtClean="0"/>
              <a:t>Step 4: Establish governance</a:t>
            </a:r>
          </a:p>
          <a:p>
            <a:pPr lvl="1"/>
            <a:r>
              <a:rPr lang="en-US" dirty="0" err="1" smtClean="0"/>
              <a:t>Forkability</a:t>
            </a:r>
            <a:endParaRPr lang="en-US" dirty="0" smtClean="0"/>
          </a:p>
          <a:p>
            <a:pPr lvl="1"/>
            <a:r>
              <a:rPr lang="en-US" dirty="0" smtClean="0"/>
              <a:t>Governance models</a:t>
            </a:r>
          </a:p>
          <a:p>
            <a:pPr lvl="0"/>
            <a:r>
              <a:rPr lang="en-US" dirty="0" smtClean="0"/>
              <a:t>Step 5: Establish collaboration</a:t>
            </a:r>
          </a:p>
          <a:p>
            <a:pPr lvl="0"/>
            <a:r>
              <a:rPr lang="en-US" dirty="0" smtClean="0"/>
              <a:t>Step 6: Create project technical direction</a:t>
            </a:r>
          </a:p>
          <a:p>
            <a:pPr lvl="0"/>
            <a:r>
              <a:rPr lang="en-US" dirty="0" smtClean="0"/>
              <a:t>Step 7: Announcing</a:t>
            </a:r>
          </a:p>
          <a:p>
            <a:pPr lvl="0"/>
            <a:r>
              <a:rPr lang="en-US" dirty="0" smtClean="0"/>
              <a:t>Continuously review steps 1-7</a:t>
            </a:r>
          </a:p>
          <a:p>
            <a:pPr marL="0" lvl="0" indent="0">
              <a:buNone/>
            </a:pPr>
            <a:endParaRPr lang="en-US" dirty="0" smtClean="0"/>
          </a:p>
          <a:p>
            <a:pPr marL="0" indent="0">
              <a:buNone/>
            </a:pPr>
            <a:r>
              <a:rPr lang="en-US" dirty="0" smtClean="0"/>
              <a:t>Source:</a:t>
            </a:r>
          </a:p>
          <a:p>
            <a:pPr marL="0" indent="0">
              <a:buNone/>
            </a:pPr>
            <a:r>
              <a:rPr lang="en-US" i="1" dirty="0" smtClean="0"/>
              <a:t>Open </a:t>
            </a:r>
            <a:r>
              <a:rPr lang="en-US" i="1" dirty="0"/>
              <a:t>Technology Development (OTD): Lessons Learned &amp; Best Practices for Military Software</a:t>
            </a:r>
            <a:r>
              <a:rPr lang="en-US" dirty="0"/>
              <a:t>, by John Scott, David A. Wheeler, Mark Lucas, and J.C. </a:t>
            </a:r>
            <a:r>
              <a:rPr lang="en-US" dirty="0" smtClean="0"/>
              <a:t>Herz, http</a:t>
            </a:r>
            <a:r>
              <a:rPr lang="en-US" dirty="0"/>
              <a:t>://</a:t>
            </a:r>
            <a:r>
              <a:rPr lang="en-US" dirty="0" smtClean="0"/>
              <a:t>mil-oss.org/otd</a:t>
            </a:r>
          </a:p>
          <a:p>
            <a:pPr marL="0" indent="0">
              <a:buNone/>
            </a:pPr>
            <a:r>
              <a:rPr lang="en-US" dirty="0" smtClean="0"/>
              <a:t>… based on </a:t>
            </a:r>
            <a:r>
              <a:rPr lang="en-US" i="1" dirty="0" smtClean="0"/>
              <a:t>Producing </a:t>
            </a:r>
            <a:r>
              <a:rPr lang="en-US" i="1" dirty="0"/>
              <a:t>Open Source Software</a:t>
            </a:r>
            <a:r>
              <a:rPr lang="en-US" dirty="0"/>
              <a:t> by Karl Fogel, http://producingoss.com/</a:t>
            </a:r>
          </a:p>
          <a:p>
            <a:pPr marL="0" indent="0">
              <a:buNone/>
            </a:pPr>
            <a:endParaRPr lang="en-US" dirty="0"/>
          </a:p>
        </p:txBody>
      </p:sp>
      <p:sp>
        <p:nvSpPr>
          <p:cNvPr id="4" name="Date Placeholder 3"/>
          <p:cNvSpPr>
            <a:spLocks noGrp="1"/>
          </p:cNvSpPr>
          <p:nvPr>
            <p:ph type="dt" sz="half" idx="10"/>
          </p:nvPr>
        </p:nvSpPr>
        <p:spPr/>
        <p:txBody>
          <a:bodyPr/>
          <a:lstStyle/>
          <a:p>
            <a:pPr>
              <a:defRPr/>
            </a:pPr>
            <a:fld id="{C1C562D3-B068-4D13-BE47-8AB86B06A518}"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3BFFE917-0E43-452B-B168-724EC72DC9B8}" type="slidenum">
              <a:rPr lang="en-US" smtClean="0"/>
              <a:pPr>
                <a:defRPr/>
              </a:pPr>
              <a:t>24</a:t>
            </a:fld>
            <a:endParaRPr lang="en-US"/>
          </a:p>
        </p:txBody>
      </p:sp>
    </p:spTree>
    <p:extLst>
      <p:ext uri="{BB962C8B-B14F-4D97-AF65-F5344CB8AC3E}">
        <p14:creationId xmlns:p14="http://schemas.microsoft.com/office/powerpoint/2010/main" val="11430703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Technical Infrastructure for Collaboration</a:t>
            </a:r>
            <a:endParaRPr lang="en-US" dirty="0"/>
          </a:p>
        </p:txBody>
      </p:sp>
      <p:sp>
        <p:nvSpPr>
          <p:cNvPr id="3" name="Content Placeholder 2"/>
          <p:cNvSpPr>
            <a:spLocks noGrp="1"/>
          </p:cNvSpPr>
          <p:nvPr>
            <p:ph idx="1"/>
          </p:nvPr>
        </p:nvSpPr>
        <p:spPr/>
        <p:txBody>
          <a:bodyPr/>
          <a:lstStyle/>
          <a:p>
            <a:pPr lvl="0"/>
            <a:r>
              <a:rPr lang="en-US" dirty="0" smtClean="0"/>
              <a:t>Key Functions</a:t>
            </a:r>
          </a:p>
          <a:p>
            <a:pPr lvl="1"/>
            <a:r>
              <a:rPr lang="en-US" dirty="0"/>
              <a:t>Front door (web </a:t>
            </a:r>
            <a:r>
              <a:rPr lang="en-US" dirty="0" smtClean="0"/>
              <a:t>site)</a:t>
            </a:r>
          </a:p>
          <a:p>
            <a:pPr lvl="1"/>
            <a:r>
              <a:rPr lang="en-US" dirty="0" smtClean="0"/>
              <a:t>Bug </a:t>
            </a:r>
            <a:r>
              <a:rPr lang="en-US" dirty="0"/>
              <a:t>and feature </a:t>
            </a:r>
            <a:r>
              <a:rPr lang="en-US" dirty="0" smtClean="0"/>
              <a:t>tracking</a:t>
            </a:r>
            <a:endParaRPr lang="en-US" dirty="0"/>
          </a:p>
          <a:p>
            <a:pPr lvl="1"/>
            <a:r>
              <a:rPr lang="en-US" dirty="0"/>
              <a:t>Software Configuration Management (SCM</a:t>
            </a:r>
            <a:r>
              <a:rPr lang="en-US" dirty="0" smtClean="0"/>
              <a:t>), e.g., </a:t>
            </a:r>
            <a:r>
              <a:rPr lang="en-US" dirty="0" err="1" smtClean="0"/>
              <a:t>git</a:t>
            </a:r>
            <a:endParaRPr lang="en-US" dirty="0" smtClean="0"/>
          </a:p>
          <a:p>
            <a:pPr lvl="1"/>
            <a:r>
              <a:rPr lang="en-US" dirty="0" smtClean="0"/>
              <a:t>Community </a:t>
            </a:r>
            <a:r>
              <a:rPr lang="en-US" dirty="0"/>
              <a:t>interaction (mailing list, wiki, and/or IRC</a:t>
            </a:r>
            <a:r>
              <a:rPr lang="en-US" dirty="0" smtClean="0"/>
              <a:t>)</a:t>
            </a:r>
            <a:endParaRPr lang="en-US" dirty="0"/>
          </a:p>
          <a:p>
            <a:pPr lvl="1"/>
            <a:r>
              <a:rPr lang="en-US" dirty="0"/>
              <a:t>Release </a:t>
            </a:r>
            <a:r>
              <a:rPr lang="en-US" dirty="0" smtClean="0"/>
              <a:t>downloads</a:t>
            </a:r>
          </a:p>
          <a:p>
            <a:pPr lvl="0"/>
            <a:r>
              <a:rPr lang="en-US" dirty="0" smtClean="0"/>
              <a:t>Public access, classification, and export control</a:t>
            </a:r>
          </a:p>
          <a:p>
            <a:pPr lvl="0"/>
            <a:r>
              <a:rPr lang="en-US" dirty="0" smtClean="0"/>
              <a:t>Hosting: Where practical, reuse existing hosting services</a:t>
            </a:r>
          </a:p>
          <a:p>
            <a:pPr lvl="1"/>
            <a:r>
              <a:rPr lang="en-US" dirty="0" err="1" smtClean="0"/>
              <a:t>SourceForge</a:t>
            </a:r>
            <a:r>
              <a:rPr lang="en-US" dirty="0" smtClean="0"/>
              <a:t> </a:t>
            </a:r>
            <a:r>
              <a:rPr lang="en-US" dirty="0"/>
              <a:t>(http://</a:t>
            </a:r>
            <a:r>
              <a:rPr lang="en-US" dirty="0" smtClean="0"/>
              <a:t>www.sourceforge.net)</a:t>
            </a:r>
          </a:p>
          <a:p>
            <a:pPr lvl="1"/>
            <a:r>
              <a:rPr lang="en-US" dirty="0" err="1" smtClean="0"/>
              <a:t>GitHub</a:t>
            </a:r>
            <a:r>
              <a:rPr lang="en-US" dirty="0" smtClean="0"/>
              <a:t> </a:t>
            </a:r>
            <a:r>
              <a:rPr lang="en-US" dirty="0"/>
              <a:t>(http://</a:t>
            </a:r>
            <a:r>
              <a:rPr lang="en-US" dirty="0" smtClean="0"/>
              <a:t>www.github.com)</a:t>
            </a:r>
          </a:p>
          <a:p>
            <a:pPr lvl="1"/>
            <a:r>
              <a:rPr lang="en-US" dirty="0" err="1"/>
              <a:t>G</a:t>
            </a:r>
            <a:r>
              <a:rPr lang="en-US" dirty="0" err="1" smtClean="0"/>
              <a:t>itorious</a:t>
            </a:r>
            <a:r>
              <a:rPr lang="en-US" dirty="0" smtClean="0"/>
              <a:t> </a:t>
            </a:r>
            <a:r>
              <a:rPr lang="en-US" dirty="0"/>
              <a:t>(http://</a:t>
            </a:r>
            <a:r>
              <a:rPr lang="en-US" dirty="0" smtClean="0"/>
              <a:t>gitorious.org)</a:t>
            </a:r>
          </a:p>
          <a:p>
            <a:pPr lvl="1"/>
            <a:r>
              <a:rPr lang="en-US" dirty="0" smtClean="0"/>
              <a:t>Google </a:t>
            </a:r>
            <a:r>
              <a:rPr lang="en-US" dirty="0"/>
              <a:t>Code (http://code.google.com</a:t>
            </a:r>
            <a:r>
              <a:rPr lang="en-US" dirty="0" smtClean="0"/>
              <a:t>/)</a:t>
            </a:r>
          </a:p>
          <a:p>
            <a:pPr lvl="1"/>
            <a:r>
              <a:rPr lang="en-US" dirty="0" smtClean="0"/>
              <a:t>… and more</a:t>
            </a:r>
          </a:p>
        </p:txBody>
      </p:sp>
      <p:sp>
        <p:nvSpPr>
          <p:cNvPr id="4" name="Date Placeholder 3"/>
          <p:cNvSpPr>
            <a:spLocks noGrp="1"/>
          </p:cNvSpPr>
          <p:nvPr>
            <p:ph type="dt" sz="half" idx="10"/>
          </p:nvPr>
        </p:nvSpPr>
        <p:spPr/>
        <p:txBody>
          <a:bodyPr/>
          <a:lstStyle/>
          <a:p>
            <a:pPr>
              <a:defRPr/>
            </a:pPr>
            <a:fld id="{C1C562D3-B068-4D13-BE47-8AB86B06A518}"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3BFFE917-0E43-452B-B168-724EC72DC9B8}" type="slidenum">
              <a:rPr lang="en-US" smtClean="0"/>
              <a:pPr>
                <a:defRPr/>
              </a:pPr>
              <a:t>25</a:t>
            </a:fld>
            <a:endParaRPr lang="en-US"/>
          </a:p>
        </p:txBody>
      </p:sp>
    </p:spTree>
    <p:extLst>
      <p:ext uri="{BB962C8B-B14F-4D97-AF65-F5344CB8AC3E}">
        <p14:creationId xmlns:p14="http://schemas.microsoft.com/office/powerpoint/2010/main" val="39482842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Communication</a:t>
            </a:r>
            <a:endParaRPr lang="en-US" dirty="0"/>
          </a:p>
        </p:txBody>
      </p:sp>
      <p:sp>
        <p:nvSpPr>
          <p:cNvPr id="3" name="Content Placeholder 2"/>
          <p:cNvSpPr>
            <a:spLocks noGrp="1"/>
          </p:cNvSpPr>
          <p:nvPr>
            <p:ph idx="1"/>
          </p:nvPr>
        </p:nvSpPr>
        <p:spPr/>
        <p:txBody>
          <a:bodyPr/>
          <a:lstStyle/>
          <a:p>
            <a:pPr lvl="0"/>
            <a:r>
              <a:rPr lang="en-US" dirty="0" smtClean="0"/>
              <a:t>Be inclusive</a:t>
            </a:r>
          </a:p>
          <a:p>
            <a:pPr lvl="0"/>
            <a:r>
              <a:rPr lang="en-US" dirty="0" smtClean="0"/>
              <a:t>Avoid private discussions</a:t>
            </a:r>
          </a:p>
          <a:p>
            <a:pPr lvl="1"/>
            <a:r>
              <a:rPr lang="en-US" dirty="0" smtClean="0"/>
              <a:t>Even if you’re just down the hall</a:t>
            </a:r>
          </a:p>
          <a:p>
            <a:pPr lvl="1"/>
            <a:r>
              <a:rPr lang="en-US" dirty="0" smtClean="0"/>
              <a:t>Enables wider participation, perception of fairness, records</a:t>
            </a:r>
          </a:p>
          <a:p>
            <a:pPr lvl="0"/>
            <a:r>
              <a:rPr lang="en-US" dirty="0" smtClean="0"/>
              <a:t>Use communication mechanisms effectively</a:t>
            </a:r>
          </a:p>
          <a:p>
            <a:pPr lvl="0"/>
            <a:r>
              <a:rPr lang="en-US" dirty="0" smtClean="0"/>
              <a:t>Practice conspicuous code review</a:t>
            </a:r>
          </a:p>
          <a:p>
            <a:pPr lvl="0"/>
            <a:r>
              <a:rPr lang="en-US" dirty="0" smtClean="0"/>
              <a:t>Nip rudeness in the bud</a:t>
            </a:r>
          </a:p>
          <a:p>
            <a:pPr lvl="0"/>
            <a:r>
              <a:rPr lang="en-US" dirty="0" smtClean="0"/>
              <a:t>Counter poisonous people</a:t>
            </a:r>
          </a:p>
          <a:p>
            <a:pPr lvl="1"/>
            <a:r>
              <a:rPr lang="en-US" dirty="0"/>
              <a:t>P</a:t>
            </a:r>
            <a:r>
              <a:rPr lang="en-US" dirty="0" smtClean="0"/>
              <a:t>eople </a:t>
            </a:r>
            <a:r>
              <a:rPr lang="en-US" dirty="0"/>
              <a:t>who inhibit instead of enabling </a:t>
            </a:r>
            <a:r>
              <a:rPr lang="en-US" dirty="0" smtClean="0"/>
              <a:t>progress</a:t>
            </a:r>
          </a:p>
          <a:p>
            <a:pPr lvl="1"/>
            <a:r>
              <a:rPr lang="en-US" dirty="0"/>
              <a:t>M</a:t>
            </a:r>
            <a:r>
              <a:rPr lang="en-US" dirty="0" smtClean="0"/>
              <a:t>ight or might not be rude</a:t>
            </a:r>
          </a:p>
          <a:p>
            <a:pPr lvl="0"/>
            <a:r>
              <a:rPr lang="en-US" dirty="0" smtClean="0"/>
              <a:t>Be aware of roles</a:t>
            </a:r>
          </a:p>
        </p:txBody>
      </p:sp>
      <p:sp>
        <p:nvSpPr>
          <p:cNvPr id="4" name="Date Placeholder 3"/>
          <p:cNvSpPr>
            <a:spLocks noGrp="1"/>
          </p:cNvSpPr>
          <p:nvPr>
            <p:ph type="dt" sz="half" idx="10"/>
          </p:nvPr>
        </p:nvSpPr>
        <p:spPr/>
        <p:txBody>
          <a:bodyPr/>
          <a:lstStyle/>
          <a:p>
            <a:pPr>
              <a:defRPr/>
            </a:pPr>
            <a:fld id="{C1C562D3-B068-4D13-BE47-8AB86B06A518}"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3BFFE917-0E43-452B-B168-724EC72DC9B8}" type="slidenum">
              <a:rPr lang="en-US" smtClean="0"/>
              <a:pPr>
                <a:defRPr/>
              </a:pPr>
              <a:t>26</a:t>
            </a:fld>
            <a:endParaRPr lang="en-US"/>
          </a:p>
        </p:txBody>
      </p:sp>
    </p:spTree>
    <p:extLst>
      <p:ext uri="{BB962C8B-B14F-4D97-AF65-F5344CB8AC3E}">
        <p14:creationId xmlns:p14="http://schemas.microsoft.com/office/powerpoint/2010/main" val="24481043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39707"/>
            <a:ext cx="6248400" cy="954107"/>
          </a:xfrm>
        </p:spPr>
        <p:txBody>
          <a:bodyPr/>
          <a:lstStyle/>
          <a:p>
            <a:pPr lvl="0"/>
            <a:r>
              <a:rPr lang="en-US" dirty="0" smtClean="0"/>
              <a:t>Other points while running an OTD project</a:t>
            </a:r>
            <a:endParaRPr lang="en-US" dirty="0"/>
          </a:p>
        </p:txBody>
      </p:sp>
      <p:sp>
        <p:nvSpPr>
          <p:cNvPr id="3" name="Content Placeholder 2"/>
          <p:cNvSpPr>
            <a:spLocks noGrp="1"/>
          </p:cNvSpPr>
          <p:nvPr>
            <p:ph idx="1"/>
          </p:nvPr>
        </p:nvSpPr>
        <p:spPr/>
        <p:txBody>
          <a:bodyPr/>
          <a:lstStyle/>
          <a:p>
            <a:pPr lvl="0"/>
            <a:r>
              <a:rPr lang="en-US" dirty="0" smtClean="0"/>
              <a:t>Technical management/technical criteria</a:t>
            </a:r>
          </a:p>
          <a:p>
            <a:pPr lvl="1"/>
            <a:r>
              <a:rPr lang="en-US" dirty="0" smtClean="0"/>
              <a:t>Goals</a:t>
            </a:r>
          </a:p>
          <a:p>
            <a:pPr lvl="1"/>
            <a:r>
              <a:rPr lang="en-US" dirty="0" smtClean="0"/>
              <a:t>Reuse and collaborate on OTD components</a:t>
            </a:r>
          </a:p>
          <a:p>
            <a:pPr lvl="1"/>
            <a:r>
              <a:rPr lang="en-US" dirty="0" smtClean="0"/>
              <a:t>Don’t create a project fork solely for government use</a:t>
            </a:r>
          </a:p>
          <a:p>
            <a:pPr lvl="1"/>
            <a:r>
              <a:rPr lang="en-US" dirty="0" smtClean="0"/>
              <a:t>Open standards</a:t>
            </a:r>
          </a:p>
          <a:p>
            <a:pPr lvl="1"/>
            <a:r>
              <a:rPr lang="en-US" dirty="0" smtClean="0"/>
              <a:t>Managing contributions</a:t>
            </a:r>
          </a:p>
          <a:p>
            <a:pPr lvl="0"/>
            <a:r>
              <a:rPr lang="en-US" dirty="0" smtClean="0"/>
              <a:t>Continuous delivery (more on this later)</a:t>
            </a:r>
          </a:p>
          <a:p>
            <a:pPr lvl="1"/>
            <a:r>
              <a:rPr lang="en-US" dirty="0" smtClean="0"/>
              <a:t>Manage intellectual rights</a:t>
            </a:r>
            <a:endParaRPr lang="en-US" dirty="0"/>
          </a:p>
        </p:txBody>
      </p:sp>
      <p:sp>
        <p:nvSpPr>
          <p:cNvPr id="4" name="Date Placeholder 3"/>
          <p:cNvSpPr>
            <a:spLocks noGrp="1"/>
          </p:cNvSpPr>
          <p:nvPr>
            <p:ph type="dt" sz="half" idx="10"/>
          </p:nvPr>
        </p:nvSpPr>
        <p:spPr/>
        <p:txBody>
          <a:bodyPr/>
          <a:lstStyle/>
          <a:p>
            <a:pPr>
              <a:defRPr/>
            </a:pPr>
            <a:fld id="{C1C562D3-B068-4D13-BE47-8AB86B06A518}"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3BFFE917-0E43-452B-B168-724EC72DC9B8}" type="slidenum">
              <a:rPr lang="en-US" smtClean="0"/>
              <a:pPr>
                <a:defRPr/>
              </a:pPr>
              <a:t>27</a:t>
            </a:fld>
            <a:endParaRPr lang="en-US"/>
          </a:p>
        </p:txBody>
      </p:sp>
    </p:spTree>
    <p:extLst>
      <p:ext uri="{BB962C8B-B14F-4D97-AF65-F5344CB8AC3E}">
        <p14:creationId xmlns:p14="http://schemas.microsoft.com/office/powerpoint/2010/main" val="40099155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39707"/>
            <a:ext cx="6248400" cy="954107"/>
          </a:xfrm>
        </p:spPr>
        <p:txBody>
          <a:bodyPr/>
          <a:lstStyle/>
          <a:p>
            <a:pPr lvl="0"/>
            <a:r>
              <a:rPr lang="en-US" dirty="0" smtClean="0"/>
              <a:t>Chapter 3. OTD </a:t>
            </a:r>
            <a:r>
              <a:rPr lang="en-US" dirty="0" err="1"/>
              <a:t>p</a:t>
            </a:r>
            <a:r>
              <a:rPr lang="en-US" dirty="0" err="1" smtClean="0"/>
              <a:t>rogrammatics</a:t>
            </a:r>
            <a:r>
              <a:rPr lang="en-US" dirty="0" smtClean="0"/>
              <a:t>: Tactics, tools &amp; procedures</a:t>
            </a:r>
            <a:endParaRPr lang="en-US" dirty="0"/>
          </a:p>
        </p:txBody>
      </p:sp>
      <p:sp>
        <p:nvSpPr>
          <p:cNvPr id="3" name="Content Placeholder 2"/>
          <p:cNvSpPr>
            <a:spLocks noGrp="1"/>
          </p:cNvSpPr>
          <p:nvPr>
            <p:ph idx="1"/>
          </p:nvPr>
        </p:nvSpPr>
        <p:spPr/>
        <p:txBody>
          <a:bodyPr/>
          <a:lstStyle/>
          <a:p>
            <a:pPr lvl="0"/>
            <a:r>
              <a:rPr lang="en-US" dirty="0" smtClean="0"/>
              <a:t>Initiation and/or transition to OTD</a:t>
            </a:r>
          </a:p>
          <a:p>
            <a:pPr lvl="1"/>
            <a:r>
              <a:rPr lang="en-US" dirty="0" smtClean="0"/>
              <a:t>Analysis of alternatives (</a:t>
            </a:r>
            <a:r>
              <a:rPr lang="en-US" dirty="0" err="1" smtClean="0"/>
              <a:t>AoA</a:t>
            </a:r>
            <a:r>
              <a:rPr lang="en-US" dirty="0" smtClean="0"/>
              <a:t>)</a:t>
            </a:r>
          </a:p>
          <a:p>
            <a:pPr lvl="1"/>
            <a:r>
              <a:rPr lang="en-US" dirty="0" smtClean="0"/>
              <a:t>Request for information (RFI)</a:t>
            </a:r>
          </a:p>
          <a:p>
            <a:pPr lvl="0"/>
            <a:r>
              <a:rPr lang="en-US" dirty="0" smtClean="0"/>
              <a:t>Request for proposal (RFP)</a:t>
            </a:r>
          </a:p>
          <a:p>
            <a:pPr lvl="1"/>
            <a:r>
              <a:rPr lang="en-US" dirty="0" smtClean="0"/>
              <a:t>Statement of objectives (SOO) &amp; intent</a:t>
            </a:r>
          </a:p>
          <a:p>
            <a:pPr lvl="1"/>
            <a:r>
              <a:rPr lang="en-US" dirty="0" smtClean="0"/>
              <a:t>Intellectual rights</a:t>
            </a:r>
          </a:p>
          <a:p>
            <a:pPr lvl="1"/>
            <a:r>
              <a:rPr lang="en-US" dirty="0" smtClean="0"/>
              <a:t>Data formats, standards &amp; interfaces</a:t>
            </a:r>
          </a:p>
          <a:p>
            <a:pPr lvl="1"/>
            <a:r>
              <a:rPr lang="en-US" dirty="0" smtClean="0"/>
              <a:t>Off-the-shelf (OTS) technologies </a:t>
            </a:r>
          </a:p>
          <a:p>
            <a:pPr lvl="1"/>
            <a:r>
              <a:rPr lang="en-US" dirty="0" smtClean="0"/>
              <a:t>Open technology development practices</a:t>
            </a:r>
          </a:p>
          <a:p>
            <a:pPr lvl="1"/>
            <a:r>
              <a:rPr lang="en-US" dirty="0" smtClean="0"/>
              <a:t>Deliverables</a:t>
            </a:r>
          </a:p>
          <a:p>
            <a:pPr lvl="0"/>
            <a:r>
              <a:rPr lang="en-US" dirty="0" smtClean="0"/>
              <a:t>Source selection: Evaluating proposals</a:t>
            </a:r>
          </a:p>
          <a:p>
            <a:pPr lvl="1"/>
            <a:r>
              <a:rPr lang="en-US" dirty="0" smtClean="0"/>
              <a:t>Evaluate how well proposal responds to RFP</a:t>
            </a:r>
          </a:p>
          <a:p>
            <a:pPr lvl="1"/>
            <a:r>
              <a:rPr lang="en-US" dirty="0" smtClean="0"/>
              <a:t>Acceptance/approval criteria for deliverables</a:t>
            </a:r>
          </a:p>
          <a:p>
            <a:pPr lvl="1"/>
            <a:r>
              <a:rPr lang="en-US" dirty="0" smtClean="0"/>
              <a:t>Pitfalls to avoid</a:t>
            </a:r>
          </a:p>
        </p:txBody>
      </p:sp>
      <p:sp>
        <p:nvSpPr>
          <p:cNvPr id="4" name="Date Placeholder 3"/>
          <p:cNvSpPr>
            <a:spLocks noGrp="1"/>
          </p:cNvSpPr>
          <p:nvPr>
            <p:ph type="dt" sz="half" idx="10"/>
          </p:nvPr>
        </p:nvSpPr>
        <p:spPr/>
        <p:txBody>
          <a:bodyPr/>
          <a:lstStyle/>
          <a:p>
            <a:pPr>
              <a:defRPr/>
            </a:pPr>
            <a:fld id="{C1C562D3-B068-4D13-BE47-8AB86B06A518}"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3BFFE917-0E43-452B-B168-724EC72DC9B8}" type="slidenum">
              <a:rPr lang="en-US" smtClean="0"/>
              <a:pPr>
                <a:defRPr/>
              </a:pPr>
              <a:t>28</a:t>
            </a:fld>
            <a:endParaRPr lang="en-US"/>
          </a:p>
        </p:txBody>
      </p:sp>
    </p:spTree>
    <p:extLst>
      <p:ext uri="{BB962C8B-B14F-4D97-AF65-F5344CB8AC3E}">
        <p14:creationId xmlns:p14="http://schemas.microsoft.com/office/powerpoint/2010/main" val="3265118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590800" y="76200"/>
            <a:ext cx="6248400" cy="838200"/>
          </a:xfrm>
        </p:spPr>
        <p:txBody>
          <a:bodyPr/>
          <a:lstStyle/>
          <a:p>
            <a:pPr eaLnBrk="1" hangingPunct="1"/>
            <a:r>
              <a:rPr lang="en-US" dirty="0" smtClean="0"/>
              <a:t>What is Open Source Software (OSS)?</a:t>
            </a:r>
          </a:p>
        </p:txBody>
      </p:sp>
      <p:sp>
        <p:nvSpPr>
          <p:cNvPr id="8195" name="Content Placeholder 2"/>
          <p:cNvSpPr>
            <a:spLocks noGrp="1"/>
          </p:cNvSpPr>
          <p:nvPr>
            <p:ph idx="1"/>
          </p:nvPr>
        </p:nvSpPr>
        <p:spPr/>
        <p:txBody>
          <a:bodyPr/>
          <a:lstStyle/>
          <a:p>
            <a:pPr eaLnBrk="1" hangingPunct="1"/>
            <a:r>
              <a:rPr lang="en-US" dirty="0" smtClean="0"/>
              <a:t>OSS: software licensed to users with these freedoms:</a:t>
            </a:r>
          </a:p>
          <a:p>
            <a:pPr lvl="1" eaLnBrk="1" hangingPunct="1"/>
            <a:r>
              <a:rPr lang="en-US" dirty="0" smtClean="0"/>
              <a:t>to </a:t>
            </a:r>
            <a:r>
              <a:rPr lang="en-US" i="1" dirty="0" smtClean="0"/>
              <a:t>run</a:t>
            </a:r>
            <a:r>
              <a:rPr lang="en-US" dirty="0" smtClean="0"/>
              <a:t> the program for any purpose,</a:t>
            </a:r>
          </a:p>
          <a:p>
            <a:pPr lvl="1" eaLnBrk="1" hangingPunct="1"/>
            <a:r>
              <a:rPr lang="en-US" dirty="0" smtClean="0"/>
              <a:t>to </a:t>
            </a:r>
            <a:r>
              <a:rPr lang="en-US" i="1" dirty="0" smtClean="0"/>
              <a:t>study</a:t>
            </a:r>
            <a:r>
              <a:rPr lang="en-US" dirty="0" smtClean="0"/>
              <a:t> and </a:t>
            </a:r>
            <a:r>
              <a:rPr lang="en-US" i="1" dirty="0" smtClean="0"/>
              <a:t>modify</a:t>
            </a:r>
            <a:r>
              <a:rPr lang="en-US" dirty="0" smtClean="0"/>
              <a:t> the program, and</a:t>
            </a:r>
          </a:p>
          <a:p>
            <a:pPr lvl="1" eaLnBrk="1" hangingPunct="1"/>
            <a:r>
              <a:rPr lang="en-US" dirty="0" smtClean="0"/>
              <a:t>to freely </a:t>
            </a:r>
            <a:r>
              <a:rPr lang="en-US" i="1" dirty="0" smtClean="0"/>
              <a:t>redistribute</a:t>
            </a:r>
            <a:r>
              <a:rPr lang="en-US" dirty="0" smtClean="0"/>
              <a:t> copies of either the original or modified program (without royalties to original author, etc.) </a:t>
            </a:r>
          </a:p>
          <a:p>
            <a:pPr eaLnBrk="1" hangingPunct="1"/>
            <a:r>
              <a:rPr lang="en-US" dirty="0" smtClean="0"/>
              <a:t>Original term: “Free software” (confused with no-price)  </a:t>
            </a:r>
          </a:p>
          <a:p>
            <a:pPr eaLnBrk="1" hangingPunct="1"/>
            <a:r>
              <a:rPr lang="en-US" dirty="0" smtClean="0"/>
              <a:t>Other synonyms: </a:t>
            </a:r>
            <a:r>
              <a:rPr lang="en-US" dirty="0" err="1" smtClean="0"/>
              <a:t>libre</a:t>
            </a:r>
            <a:r>
              <a:rPr lang="en-US" dirty="0" smtClean="0"/>
              <a:t> </a:t>
            </a:r>
            <a:r>
              <a:rPr lang="en-US" dirty="0" err="1" smtClean="0"/>
              <a:t>sw</a:t>
            </a:r>
            <a:r>
              <a:rPr lang="en-US" dirty="0" smtClean="0"/>
              <a:t>, free-</a:t>
            </a:r>
            <a:r>
              <a:rPr lang="en-US" dirty="0" err="1" smtClean="0"/>
              <a:t>libre</a:t>
            </a:r>
            <a:r>
              <a:rPr lang="en-US" dirty="0" smtClean="0"/>
              <a:t> </a:t>
            </a:r>
            <a:r>
              <a:rPr lang="en-US" dirty="0" err="1" smtClean="0"/>
              <a:t>sw</a:t>
            </a:r>
            <a:r>
              <a:rPr lang="en-US" dirty="0" smtClean="0"/>
              <a:t>, FOSS, FLOSS</a:t>
            </a:r>
          </a:p>
          <a:p>
            <a:pPr eaLnBrk="1" hangingPunct="1"/>
            <a:r>
              <a:rPr lang="en-US" dirty="0" smtClean="0"/>
              <a:t>Antonyms: proprietary software, closed software</a:t>
            </a:r>
          </a:p>
          <a:p>
            <a:pPr eaLnBrk="1" hangingPunct="1"/>
            <a:r>
              <a:rPr lang="en-US" dirty="0" smtClean="0"/>
              <a:t>Widely used; OSS #1 or #2 in many markets</a:t>
            </a:r>
          </a:p>
          <a:p>
            <a:pPr lvl="1" eaLnBrk="1" hangingPunct="1"/>
            <a:r>
              <a:rPr lang="en-US" dirty="0" smtClean="0"/>
              <a:t>“… plays a more critical role in the DoD than has generally been recognized.” [MITRE 2003]</a:t>
            </a:r>
          </a:p>
          <a:p>
            <a:pPr eaLnBrk="1" hangingPunct="1"/>
            <a:r>
              <a:rPr lang="en-US" dirty="0" smtClean="0"/>
              <a:t>Not non-commercial; OSS almost always commercial</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E3D54756-A8E0-408D-897B-02727359BC5E}" type="slidenum">
              <a:rPr lang="en-US" smtClean="0"/>
              <a:pPr>
                <a:defRPr/>
              </a:pPr>
              <a:t>2</a:t>
            </a:fld>
            <a:endParaRPr lang="en-US"/>
          </a:p>
        </p:txBody>
      </p:sp>
    </p:spTree>
    <p:extLst>
      <p:ext uri="{BB962C8B-B14F-4D97-AF65-F5344CB8AC3E}">
        <p14:creationId xmlns:p14="http://schemas.microsoft.com/office/powerpoint/2010/main" val="38996438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Chapter 4. Continuous Development &amp; Delivery</a:t>
            </a:r>
            <a:endParaRPr lang="en-US" dirty="0"/>
          </a:p>
        </p:txBody>
      </p:sp>
      <p:sp>
        <p:nvSpPr>
          <p:cNvPr id="3" name="Content Placeholder 2"/>
          <p:cNvSpPr>
            <a:spLocks noGrp="1"/>
          </p:cNvSpPr>
          <p:nvPr>
            <p:ph idx="1"/>
          </p:nvPr>
        </p:nvSpPr>
        <p:spPr/>
        <p:txBody>
          <a:bodyPr/>
          <a:lstStyle/>
          <a:p>
            <a:pPr lvl="0"/>
            <a:r>
              <a:rPr lang="en-US" dirty="0" smtClean="0"/>
              <a:t>Rapid development cycles</a:t>
            </a:r>
          </a:p>
          <a:p>
            <a:pPr lvl="0"/>
            <a:r>
              <a:rPr lang="en-US" dirty="0" smtClean="0"/>
              <a:t>Testing, certification and accreditation</a:t>
            </a:r>
          </a:p>
          <a:p>
            <a:pPr lvl="0"/>
            <a:r>
              <a:rPr lang="en-US" dirty="0" smtClean="0"/>
              <a:t>Transition to operations &amp; maintenance</a:t>
            </a:r>
          </a:p>
          <a:p>
            <a:pPr lvl="0"/>
            <a:r>
              <a:rPr lang="en-US" dirty="0" err="1" smtClean="0"/>
              <a:t>Findability</a:t>
            </a:r>
            <a:endParaRPr lang="en-US" dirty="0" smtClean="0"/>
          </a:p>
          <a:p>
            <a:pPr lvl="0"/>
            <a:r>
              <a:rPr lang="en-US" dirty="0" smtClean="0"/>
              <a:t>Lessons learned</a:t>
            </a:r>
          </a:p>
          <a:p>
            <a:pPr lvl="0"/>
            <a:r>
              <a:rPr lang="en-US" dirty="0" smtClean="0"/>
              <a:t>See OTD success checklist</a:t>
            </a:r>
            <a:endParaRPr lang="en-US" dirty="0"/>
          </a:p>
        </p:txBody>
      </p:sp>
      <p:sp>
        <p:nvSpPr>
          <p:cNvPr id="4" name="Date Placeholder 3"/>
          <p:cNvSpPr>
            <a:spLocks noGrp="1"/>
          </p:cNvSpPr>
          <p:nvPr>
            <p:ph type="dt" sz="half" idx="10"/>
          </p:nvPr>
        </p:nvSpPr>
        <p:spPr/>
        <p:txBody>
          <a:bodyPr/>
          <a:lstStyle/>
          <a:p>
            <a:pPr>
              <a:defRPr/>
            </a:pPr>
            <a:fld id="{C1C562D3-B068-4D13-BE47-8AB86B06A518}"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3BFFE917-0E43-452B-B168-724EC72DC9B8}" type="slidenum">
              <a:rPr lang="en-US" smtClean="0"/>
              <a:pPr>
                <a:defRPr/>
              </a:pPr>
              <a:t>29</a:t>
            </a:fld>
            <a:endParaRPr lang="en-US"/>
          </a:p>
        </p:txBody>
      </p:sp>
      <p:sp>
        <p:nvSpPr>
          <p:cNvPr id="6" name="TextBox 5"/>
          <p:cNvSpPr txBox="1"/>
          <p:nvPr/>
        </p:nvSpPr>
        <p:spPr>
          <a:xfrm>
            <a:off x="2819400" y="4925837"/>
            <a:ext cx="1226618" cy="461665"/>
          </a:xfrm>
          <a:prstGeom prst="rect">
            <a:avLst/>
          </a:prstGeom>
          <a:noFill/>
        </p:spPr>
        <p:txBody>
          <a:bodyPr wrap="none" rtlCol="0">
            <a:spAutoFit/>
          </a:bodyPr>
          <a:lstStyle/>
          <a:p>
            <a:r>
              <a:rPr lang="en-US" dirty="0" smtClean="0"/>
              <a:t>Develop</a:t>
            </a:r>
            <a:endParaRPr lang="en-US" dirty="0"/>
          </a:p>
        </p:txBody>
      </p:sp>
      <p:sp>
        <p:nvSpPr>
          <p:cNvPr id="7" name="TextBox 6"/>
          <p:cNvSpPr txBox="1"/>
          <p:nvPr/>
        </p:nvSpPr>
        <p:spPr>
          <a:xfrm>
            <a:off x="4953000" y="4948535"/>
            <a:ext cx="663964" cy="461665"/>
          </a:xfrm>
          <a:prstGeom prst="rect">
            <a:avLst/>
          </a:prstGeom>
          <a:noFill/>
        </p:spPr>
        <p:txBody>
          <a:bodyPr wrap="none" rtlCol="0">
            <a:spAutoFit/>
          </a:bodyPr>
          <a:lstStyle/>
          <a:p>
            <a:r>
              <a:rPr lang="en-US" dirty="0" smtClean="0"/>
              <a:t>Use</a:t>
            </a:r>
            <a:endParaRPr lang="en-US" dirty="0"/>
          </a:p>
        </p:txBody>
      </p:sp>
      <p:sp>
        <p:nvSpPr>
          <p:cNvPr id="8" name="Curved Down Arrow 7"/>
          <p:cNvSpPr/>
          <p:nvPr/>
        </p:nvSpPr>
        <p:spPr bwMode="auto">
          <a:xfrm>
            <a:off x="3276600" y="4011437"/>
            <a:ext cx="2209800" cy="937098"/>
          </a:xfrm>
          <a:prstGeom prst="curvedDownArrow">
            <a:avLst/>
          </a:prstGeom>
          <a:pattFill prst="horzBrick">
            <a:fgClr>
              <a:srgbClr val="FF0000"/>
            </a:fgClr>
            <a:bgClr>
              <a:schemeClr val="bg1"/>
            </a:bgClr>
          </a:patt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Curved Up Arrow 8"/>
          <p:cNvSpPr/>
          <p:nvPr/>
        </p:nvSpPr>
        <p:spPr bwMode="auto">
          <a:xfrm>
            <a:off x="3276600" y="5387502"/>
            <a:ext cx="2133601" cy="937098"/>
          </a:xfrm>
          <a:prstGeom prst="curvedUpArrow">
            <a:avLst/>
          </a:prstGeom>
          <a:pattFill prst="horzBrick">
            <a:fgClr>
              <a:srgbClr val="FF0000"/>
            </a:fgClr>
            <a:bgClr>
              <a:schemeClr val="bg1"/>
            </a:bgClr>
          </a:pattFill>
          <a:ln w="9525" cap="flat" cmpd="sng" algn="ctr">
            <a:solidFill>
              <a:schemeClr val="tx1"/>
            </a:solidFill>
            <a:prstDash val="solid"/>
            <a:round/>
            <a:headEnd type="none" w="med" len="med"/>
            <a:tailEnd type="none" w="med" len="med"/>
          </a:ln>
          <a:effectLst/>
          <a:scene3d>
            <a:camera prst="orthographicFront">
              <a:rot lat="0" lon="10799995" rev="0"/>
            </a:camera>
            <a:lightRig rig="threePt" dir="t"/>
          </a:scene3d>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pic>
        <p:nvPicPr>
          <p:cNvPr id="39938" name="Picture 2" descr="http://upload.wikimedia.org/wikipedia/commons/8/87/Delta_II_rocket_lift_of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8716566">
            <a:off x="5056381" y="3461465"/>
            <a:ext cx="457200" cy="109994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upload.wikimedia.org/wikipedia/commons/8/87/Delta_II_rocket_lift_off.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9787770">
            <a:off x="2988845" y="5468374"/>
            <a:ext cx="457200" cy="1099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904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&amp; contracting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can existing software (developed using government funds) be released as OSS?</a:t>
            </a:r>
            <a:endParaRPr lang="en-US" dirty="0"/>
          </a:p>
        </p:txBody>
      </p:sp>
      <p:sp>
        <p:nvSpPr>
          <p:cNvPr id="4" name="Date Placeholder 3"/>
          <p:cNvSpPr>
            <a:spLocks noGrp="1"/>
          </p:cNvSpPr>
          <p:nvPr>
            <p:ph type="dt" sz="half" idx="10"/>
          </p:nvPr>
        </p:nvSpPr>
        <p:spPr/>
        <p:txBody>
          <a:bodyPr/>
          <a:lstStyle/>
          <a:p>
            <a:pPr>
              <a:defRPr/>
            </a:pPr>
            <a:fld id="{C1C562D3-B068-4D13-BE47-8AB86B06A518}"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3BFFE917-0E43-452B-B168-724EC72DC9B8}" type="slidenum">
              <a:rPr lang="en-US" smtClean="0"/>
              <a:pPr>
                <a:defRPr/>
              </a:pPr>
              <a:t>30</a:t>
            </a:fld>
            <a:endParaRPr lang="en-US"/>
          </a:p>
        </p:txBody>
      </p:sp>
    </p:spTree>
    <p:extLst>
      <p:ext uri="{BB962C8B-B14F-4D97-AF65-F5344CB8AC3E}">
        <p14:creationId xmlns:p14="http://schemas.microsoft.com/office/powerpoint/2010/main" val="5460894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t>“Answer me these questions ‘five’”</a:t>
            </a:r>
          </a:p>
        </p:txBody>
      </p:sp>
      <p:sp>
        <p:nvSpPr>
          <p:cNvPr id="4099" name="Content Placeholder 2"/>
          <p:cNvSpPr>
            <a:spLocks noGrp="1"/>
          </p:cNvSpPr>
          <p:nvPr>
            <p:ph idx="1"/>
          </p:nvPr>
        </p:nvSpPr>
        <p:spPr/>
        <p:txBody>
          <a:bodyPr/>
          <a:lstStyle/>
          <a:p>
            <a:pPr>
              <a:buFont typeface="Arial" charset="0"/>
              <a:buNone/>
              <a:defRPr/>
            </a:pPr>
            <a:r>
              <a:rPr lang="en-US" dirty="0" smtClean="0"/>
              <a:t>The US federal government or contractors may release software developed using government funds to the public, as open source software (OSS), depending on:</a:t>
            </a:r>
          </a:p>
          <a:p>
            <a:pPr marL="457200" indent="-457200">
              <a:buFont typeface="+mj-lt"/>
              <a:buAutoNum type="arabicPeriod"/>
              <a:defRPr/>
            </a:pPr>
            <a:r>
              <a:rPr lang="en-US" dirty="0" smtClean="0"/>
              <a:t>What contract applies (including terms &amp; decisions)?</a:t>
            </a:r>
          </a:p>
          <a:p>
            <a:pPr marL="457200" indent="-457200">
              <a:buFont typeface="+mj-lt"/>
              <a:buAutoNum type="arabicPeriod"/>
              <a:defRPr/>
            </a:pPr>
            <a:r>
              <a:rPr lang="en-US" dirty="0" smtClean="0"/>
              <a:t>Do you have the necessary copyright-related rights?</a:t>
            </a:r>
          </a:p>
          <a:p>
            <a:pPr marL="457200" indent="-457200">
              <a:buFont typeface="+mj-lt"/>
              <a:buAutoNum type="arabicPeriod"/>
              <a:defRPr/>
            </a:pPr>
            <a:r>
              <a:rPr lang="en-US" dirty="0" smtClean="0"/>
              <a:t>Do you have the other intellectual rights (e.g. patents)?</a:t>
            </a:r>
          </a:p>
          <a:p>
            <a:pPr marL="457200" indent="-457200">
              <a:buFont typeface="+mj-lt"/>
              <a:buAutoNum type="arabicPeriod"/>
              <a:defRPr/>
            </a:pPr>
            <a:r>
              <a:rPr lang="en-US" dirty="0" smtClean="0"/>
              <a:t>Do you have permission to release to the public?</a:t>
            </a:r>
          </a:p>
          <a:p>
            <a:pPr marL="457200" indent="-457200">
              <a:buFont typeface="+mj-lt"/>
              <a:buAutoNum type="arabicPeriod"/>
              <a:defRPr/>
            </a:pPr>
            <a:r>
              <a:rPr lang="en-US" dirty="0" smtClean="0"/>
              <a:t>Do you have all the materials (source code) &amp; are they properly marked?</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5A95B321-B8E5-4891-95F0-0DD425E28500}" type="slidenum">
              <a:rPr lang="en-US" smtClean="0"/>
              <a:pPr>
                <a:defRPr/>
              </a:pPr>
              <a:t>31</a:t>
            </a:fld>
            <a:endParaRPr lang="en-US"/>
          </a:p>
        </p:txBody>
      </p:sp>
      <p:pic>
        <p:nvPicPr>
          <p:cNvPr id="7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1338" y="4953000"/>
            <a:ext cx="2971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86301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590800" y="-39688"/>
            <a:ext cx="6248400" cy="954088"/>
          </a:xfrm>
        </p:spPr>
        <p:txBody>
          <a:bodyPr/>
          <a:lstStyle/>
          <a:p>
            <a:r>
              <a:rPr lang="en-US" smtClean="0"/>
              <a:t>What contract applies (including terms &amp; decisions)?</a:t>
            </a:r>
          </a:p>
        </p:txBody>
      </p:sp>
      <p:sp>
        <p:nvSpPr>
          <p:cNvPr id="8195" name="Content Placeholder 2"/>
          <p:cNvSpPr>
            <a:spLocks noGrp="1"/>
          </p:cNvSpPr>
          <p:nvPr>
            <p:ph idx="1"/>
          </p:nvPr>
        </p:nvSpPr>
        <p:spPr/>
        <p:txBody>
          <a:bodyPr/>
          <a:lstStyle/>
          <a:p>
            <a:r>
              <a:rPr lang="en-US" dirty="0" smtClean="0"/>
              <a:t>Most government contracts use one of a small set of standard “data rights” clauses – find out what they are</a:t>
            </a:r>
          </a:p>
          <a:p>
            <a:pPr lvl="1"/>
            <a:r>
              <a:rPr lang="en-US" dirty="0" smtClean="0"/>
              <a:t>Federal Acquisition Regulation (FAR) 52.227-14, 52.227-17</a:t>
            </a:r>
          </a:p>
          <a:p>
            <a:pPr lvl="1"/>
            <a:r>
              <a:rPr lang="en-US" dirty="0" smtClean="0"/>
              <a:t>Defense FAR Supplement (DFARS) 252.227-7014, 252.227-7017, 252.227-7020</a:t>
            </a:r>
          </a:p>
          <a:p>
            <a:r>
              <a:rPr lang="en-US" dirty="0" smtClean="0"/>
              <a:t>A contracting officer can make decisions that change what’s possible</a:t>
            </a:r>
          </a:p>
          <a:p>
            <a:r>
              <a:rPr lang="en-US" dirty="0" smtClean="0"/>
              <a:t>Pre-existing commercial software, </a:t>
            </a:r>
            <a:r>
              <a:rPr lang="en-US" b="1" i="1" dirty="0" smtClean="0"/>
              <a:t>including</a:t>
            </a:r>
            <a:r>
              <a:rPr lang="en-US" dirty="0" smtClean="0"/>
              <a:t> OSS</a:t>
            </a:r>
          </a:p>
          <a:p>
            <a:pPr lvl="1"/>
            <a:r>
              <a:rPr lang="en-US" dirty="0" smtClean="0"/>
              <a:t>Government usually accepts the usual license terms</a:t>
            </a:r>
          </a:p>
          <a:p>
            <a:r>
              <a:rPr lang="en-US" dirty="0" smtClean="0"/>
              <a:t>This talk focuses on software developed as part of a government contract (new software or modifications)</a:t>
            </a:r>
          </a:p>
        </p:txBody>
      </p:sp>
      <p:sp>
        <p:nvSpPr>
          <p:cNvPr id="4" name="Date Placeholder 3"/>
          <p:cNvSpPr>
            <a:spLocks noGrp="1"/>
          </p:cNvSpPr>
          <p:nvPr>
            <p:ph type="dt" sz="quarter" idx="10"/>
          </p:nvPr>
        </p:nvSpPr>
        <p:spPr/>
        <p:txBody>
          <a:bodyPr/>
          <a:lstStyle/>
          <a:p>
            <a:pPr>
              <a:defRPr/>
            </a:pPr>
            <a:fld id="{917C927F-7BBF-4841-831F-7A273B21B17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EA8FB4C2-EF9D-47A7-A7CB-2086215AB65C}" type="slidenum">
              <a:rPr lang="en-US" smtClean="0"/>
              <a:pPr>
                <a:defRPr/>
              </a:pPr>
              <a:t>32</a:t>
            </a:fld>
            <a:endParaRPr lang="en-US"/>
          </a:p>
        </p:txBody>
      </p:sp>
    </p:spTree>
    <p:extLst>
      <p:ext uri="{BB962C8B-B14F-4D97-AF65-F5344CB8AC3E}">
        <p14:creationId xmlns:p14="http://schemas.microsoft.com/office/powerpoint/2010/main" val="28110002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590800" y="-39688"/>
            <a:ext cx="6248400" cy="954088"/>
          </a:xfrm>
        </p:spPr>
        <p:txBody>
          <a:bodyPr/>
          <a:lstStyle/>
          <a:p>
            <a:r>
              <a:rPr lang="en-US" smtClean="0"/>
              <a:t>Do you have the necessary copyright-related rights?</a:t>
            </a:r>
          </a:p>
        </p:txBody>
      </p:sp>
      <p:sp>
        <p:nvSpPr>
          <p:cNvPr id="9219" name="Content Placeholder 2"/>
          <p:cNvSpPr>
            <a:spLocks noGrp="1"/>
          </p:cNvSpPr>
          <p:nvPr>
            <p:ph idx="1"/>
          </p:nvPr>
        </p:nvSpPr>
        <p:spPr/>
        <p:txBody>
          <a:bodyPr/>
          <a:lstStyle/>
          <a:p>
            <a:r>
              <a:rPr lang="en-US" smtClean="0">
                <a:solidFill>
                  <a:schemeClr val="tx1"/>
                </a:solidFill>
              </a:rPr>
              <a:t>If government employee (including military) develops software as part of official duties, it is a “work of the U.S. government”  (Case A)</a:t>
            </a:r>
          </a:p>
          <a:p>
            <a:pPr lvl="1"/>
            <a:r>
              <a:rPr lang="en-US" smtClean="0"/>
              <a:t>Then the government can effectively release it as OSS.  In practically all cases, the software is not subject to copyright protection inside US (17 USC 105), so if released, anyone in US can read, use, modify, redistribute it</a:t>
            </a:r>
          </a:p>
          <a:p>
            <a:pPr lvl="1"/>
            <a:r>
              <a:rPr lang="en-US" smtClean="0"/>
              <a:t>Outside US, government </a:t>
            </a:r>
            <a:r>
              <a:rPr lang="en-US" i="1" smtClean="0"/>
              <a:t>could</a:t>
            </a:r>
            <a:r>
              <a:rPr lang="en-US" smtClean="0"/>
              <a:t> apply copyright &amp; OSS release</a:t>
            </a:r>
          </a:p>
          <a:p>
            <a:pPr lvl="1"/>
            <a:r>
              <a:rPr lang="en-US" smtClean="0"/>
              <a:t>If this software is part of a larger work, the </a:t>
            </a:r>
            <a:r>
              <a:rPr lang="en-US" i="1" smtClean="0"/>
              <a:t>combined</a:t>
            </a:r>
            <a:r>
              <a:rPr lang="en-US" smtClean="0"/>
              <a:t> work can have an OSS license - so government employees </a:t>
            </a:r>
            <a:r>
              <a:rPr lang="en-US" i="1" smtClean="0"/>
              <a:t>can</a:t>
            </a:r>
            <a:r>
              <a:rPr lang="en-US" smtClean="0"/>
              <a:t> submit patches to a larger OSS work</a:t>
            </a:r>
          </a:p>
          <a:p>
            <a:r>
              <a:rPr lang="en-US" smtClean="0"/>
              <a:t>In other cases, depends on contract clause</a:t>
            </a:r>
          </a:p>
          <a:p>
            <a:pPr lvl="1"/>
            <a:r>
              <a:rPr lang="en-US" smtClean="0"/>
              <a:t> Following slides discuss some typical cases</a:t>
            </a:r>
          </a:p>
          <a:p>
            <a:pPr lvl="1"/>
            <a:r>
              <a:rPr lang="en-US" smtClean="0"/>
              <a:t>Just about anything is negotiable, so </a:t>
            </a:r>
            <a:r>
              <a:rPr lang="en-US" i="1" smtClean="0"/>
              <a:t>check the contract</a:t>
            </a:r>
          </a:p>
        </p:txBody>
      </p:sp>
      <p:sp>
        <p:nvSpPr>
          <p:cNvPr id="4" name="Date Placeholder 3"/>
          <p:cNvSpPr>
            <a:spLocks noGrp="1"/>
          </p:cNvSpPr>
          <p:nvPr>
            <p:ph type="dt" sz="quarter" idx="10"/>
          </p:nvPr>
        </p:nvSpPr>
        <p:spPr/>
        <p:txBody>
          <a:bodyPr/>
          <a:lstStyle/>
          <a:p>
            <a:pPr>
              <a:defRPr/>
            </a:pPr>
            <a:fld id="{917C927F-7BBF-4841-831F-7A273B21B170}" type="datetime3">
              <a:rPr lang="en-US" smtClean="0"/>
              <a:pPr>
                <a:defRPr/>
              </a:pPr>
              <a:t>13 August 2013</a:t>
            </a:fld>
            <a:endParaRPr lang="en-US" dirty="0"/>
          </a:p>
        </p:txBody>
      </p:sp>
      <p:sp>
        <p:nvSpPr>
          <p:cNvPr id="5" name="Slide Number Placeholder 4"/>
          <p:cNvSpPr>
            <a:spLocks noGrp="1"/>
          </p:cNvSpPr>
          <p:nvPr>
            <p:ph type="sldNum" sz="quarter" idx="12"/>
          </p:nvPr>
        </p:nvSpPr>
        <p:spPr/>
        <p:txBody>
          <a:bodyPr/>
          <a:lstStyle/>
          <a:p>
            <a:pPr>
              <a:defRPr/>
            </a:pPr>
            <a:fld id="{C152A48B-A9D6-4528-8C3F-30BFBA9F6904}" type="slidenum">
              <a:rPr lang="en-US" smtClean="0"/>
              <a:pPr>
                <a:defRPr/>
              </a:pPr>
              <a:t>33</a:t>
            </a:fld>
            <a:endParaRPr lang="en-US"/>
          </a:p>
        </p:txBody>
      </p:sp>
    </p:spTree>
    <p:extLst>
      <p:ext uri="{BB962C8B-B14F-4D97-AF65-F5344CB8AC3E}">
        <p14:creationId xmlns:p14="http://schemas.microsoft.com/office/powerpoint/2010/main" val="23080923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FAR 52.227-14 (Dec 2007)</a:t>
            </a:r>
          </a:p>
        </p:txBody>
      </p:sp>
      <p:graphicFrame>
        <p:nvGraphicFramePr>
          <p:cNvPr id="6" name="Content Placeholder 5"/>
          <p:cNvGraphicFramePr>
            <a:graphicFrameLocks noGrp="1"/>
          </p:cNvGraphicFramePr>
          <p:nvPr>
            <p:ph idx="1"/>
          </p:nvPr>
        </p:nvGraphicFramePr>
        <p:xfrm>
          <a:off x="328613" y="1143000"/>
          <a:ext cx="8208963" cy="4937724"/>
        </p:xfrm>
        <a:graphic>
          <a:graphicData uri="http://schemas.openxmlformats.org/drawingml/2006/table">
            <a:tbl>
              <a:tblPr firstRow="1" bandRow="1">
                <a:tableStyleId>{073A0DAA-6AF3-43AB-8588-CEC1D06C72B9}</a:tableStyleId>
              </a:tblPr>
              <a:tblGrid>
                <a:gridCol w="1576387"/>
                <a:gridCol w="762000"/>
                <a:gridCol w="3818335"/>
                <a:gridCol w="2052241"/>
              </a:tblGrid>
              <a:tr h="639998">
                <a:tc>
                  <a:txBody>
                    <a:bodyPr/>
                    <a:lstStyle/>
                    <a:p>
                      <a:r>
                        <a:rPr lang="en-US" sz="1800" dirty="0" smtClean="0"/>
                        <a:t>Conditions</a:t>
                      </a:r>
                      <a:endParaRPr lang="en-US" sz="1800" dirty="0"/>
                    </a:p>
                  </a:txBody>
                  <a:tcPr marT="45714" marB="45714"/>
                </a:tc>
                <a:tc>
                  <a:txBody>
                    <a:bodyPr/>
                    <a:lstStyle/>
                    <a:p>
                      <a:r>
                        <a:rPr lang="en-US" sz="1800" dirty="0" smtClean="0"/>
                        <a:t>Case</a:t>
                      </a:r>
                      <a:endParaRPr lang="en-US" sz="1800" dirty="0"/>
                    </a:p>
                  </a:txBody>
                  <a:tcPr marT="45714" marB="45714"/>
                </a:tc>
                <a:tc>
                  <a:txBody>
                    <a:bodyPr/>
                    <a:lstStyle/>
                    <a:p>
                      <a:r>
                        <a:rPr lang="en-US" sz="1800" dirty="0" smtClean="0"/>
                        <a:t>Can government release as OSS?</a:t>
                      </a:r>
                      <a:endParaRPr lang="en-US" sz="1800" dirty="0"/>
                    </a:p>
                  </a:txBody>
                  <a:tcPr marT="45714" marB="45714"/>
                </a:tc>
                <a:tc>
                  <a:txBody>
                    <a:bodyPr/>
                    <a:lstStyle/>
                    <a:p>
                      <a:r>
                        <a:rPr lang="en-US" sz="1800" dirty="0" smtClean="0"/>
                        <a:t>Can contractor release as OSS?</a:t>
                      </a:r>
                      <a:endParaRPr lang="en-US" sz="1800" dirty="0"/>
                    </a:p>
                  </a:txBody>
                  <a:tcPr marT="45714" marB="45714"/>
                </a:tc>
              </a:tr>
              <a:tr h="2011421">
                <a:tc>
                  <a:txBody>
                    <a:bodyPr/>
                    <a:lstStyle/>
                    <a:p>
                      <a:r>
                        <a:rPr lang="en-US" sz="1800" dirty="0" smtClean="0"/>
                        <a:t>Government</a:t>
                      </a:r>
                      <a:r>
                        <a:rPr lang="en-US" sz="1800" baseline="0" dirty="0" smtClean="0"/>
                        <a:t> has </a:t>
                      </a:r>
                      <a:r>
                        <a:rPr lang="en-US" sz="1800" u="sng" baseline="0" dirty="0" smtClean="0"/>
                        <a:t>not</a:t>
                      </a:r>
                      <a:r>
                        <a:rPr lang="en-US" sz="1800" baseline="0" dirty="0" smtClean="0"/>
                        <a:t> granted the contractor the right to assert copyright</a:t>
                      </a:r>
                      <a:endParaRPr lang="en-US" sz="1800" dirty="0"/>
                    </a:p>
                  </a:txBody>
                  <a:tcPr marT="45714" marB="45714"/>
                </a:tc>
                <a:tc>
                  <a:txBody>
                    <a:bodyPr/>
                    <a:lstStyle/>
                    <a:p>
                      <a:r>
                        <a:rPr lang="en-US" sz="1800" dirty="0" smtClean="0"/>
                        <a:t>B</a:t>
                      </a:r>
                      <a:endParaRPr lang="en-US" sz="1800" dirty="0"/>
                    </a:p>
                  </a:txBody>
                  <a:tcPr marT="45714" marB="45714"/>
                </a:tc>
                <a:tc>
                  <a:txBody>
                    <a:bodyPr/>
                    <a:lstStyle/>
                    <a:p>
                      <a:r>
                        <a:rPr lang="en-US" sz="1800" b="1" dirty="0" smtClean="0"/>
                        <a:t>Yes</a:t>
                      </a:r>
                      <a:r>
                        <a:rPr lang="en-US" sz="1800" dirty="0" smtClean="0"/>
                        <a:t>.  The government normally has unlimited</a:t>
                      </a:r>
                      <a:r>
                        <a:rPr lang="en-US" sz="1800" baseline="0" dirty="0" smtClean="0"/>
                        <a:t> rights (essentially the same rights as a copyright holder) per (b)(1).  </a:t>
                      </a:r>
                      <a:r>
                        <a:rPr lang="en-US" sz="1800" kern="1200" dirty="0" smtClean="0">
                          <a:solidFill>
                            <a:schemeClr val="dk1"/>
                          </a:solidFill>
                          <a:latin typeface="+mn-lt"/>
                          <a:ea typeface="+mn-ea"/>
                          <a:cs typeface="+mn-cs"/>
                        </a:rPr>
                        <a:t>In the FAR, source code is software, and software is data, so source code is data</a:t>
                      </a:r>
                      <a:endParaRPr lang="en-US" sz="1800" kern="1200" dirty="0">
                        <a:solidFill>
                          <a:schemeClr val="dk1"/>
                        </a:solidFill>
                        <a:latin typeface="+mn-lt"/>
                        <a:ea typeface="+mn-ea"/>
                        <a:cs typeface="+mn-cs"/>
                      </a:endParaRPr>
                    </a:p>
                  </a:txBody>
                  <a:tcPr marT="45714" marB="45714"/>
                </a:tc>
                <a:tc>
                  <a:txBody>
                    <a:bodyPr/>
                    <a:lstStyle/>
                    <a:p>
                      <a:r>
                        <a:rPr lang="en-US" sz="1800" b="1" dirty="0" smtClean="0"/>
                        <a:t>No</a:t>
                      </a:r>
                      <a:r>
                        <a:rPr lang="en-US" sz="1800" dirty="0" smtClean="0"/>
                        <a:t>.  The contractor may request permission</a:t>
                      </a:r>
                      <a:r>
                        <a:rPr lang="en-US" sz="1800" baseline="0" dirty="0" smtClean="0"/>
                        <a:t> to assert copyright</a:t>
                      </a:r>
                      <a:endParaRPr lang="en-US" sz="1800" dirty="0"/>
                    </a:p>
                  </a:txBody>
                  <a:tcPr marT="45714" marB="45714"/>
                </a:tc>
              </a:tr>
              <a:tr h="22857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Government</a:t>
                      </a:r>
                      <a:r>
                        <a:rPr lang="en-US" sz="1800" baseline="0" dirty="0" smtClean="0"/>
                        <a:t> </a:t>
                      </a:r>
                      <a:r>
                        <a:rPr lang="en-US" sz="1800" u="sng" baseline="0" dirty="0" smtClean="0"/>
                        <a:t>has</a:t>
                      </a:r>
                      <a:r>
                        <a:rPr lang="en-US" sz="1800" baseline="0" dirty="0" smtClean="0"/>
                        <a:t> granted the contractor the right to assert copyright</a:t>
                      </a:r>
                      <a:endParaRPr lang="en-US" sz="1800" dirty="0" smtClean="0"/>
                    </a:p>
                    <a:p>
                      <a:endParaRPr lang="en-US" sz="1800" dirty="0"/>
                    </a:p>
                  </a:txBody>
                  <a:tcPr marT="45714" marB="45714"/>
                </a:tc>
                <a:tc>
                  <a:txBody>
                    <a:bodyPr/>
                    <a:lstStyle/>
                    <a:p>
                      <a:r>
                        <a:rPr lang="en-US" sz="1800" dirty="0" smtClean="0"/>
                        <a:t>C</a:t>
                      </a:r>
                      <a:endParaRPr lang="en-US" sz="1800" dirty="0"/>
                    </a:p>
                  </a:txBody>
                  <a:tcPr marT="45714" marB="45714"/>
                </a:tc>
                <a:tc>
                  <a:txBody>
                    <a:bodyPr/>
                    <a:lstStyle/>
                    <a:p>
                      <a:r>
                        <a:rPr lang="en-US" sz="1800" b="1" dirty="0" smtClean="0"/>
                        <a:t>No</a:t>
                      </a:r>
                      <a:r>
                        <a:rPr lang="en-US" sz="1800" dirty="0" smtClean="0"/>
                        <a:t>.  The government does not have sufficient</a:t>
                      </a:r>
                      <a:r>
                        <a:rPr lang="en-US" sz="1800" baseline="0" dirty="0" smtClean="0"/>
                        <a:t> rights, per (c )(1)(iii); it cannot distribute copies to the public.  The government should be wary of granting a request to assert copyright, as it permanently loses many rights to data it paid to develop</a:t>
                      </a:r>
                      <a:endParaRPr lang="en-US" sz="1800" dirty="0"/>
                    </a:p>
                  </a:txBody>
                  <a:tcPr marT="45714" marB="45714"/>
                </a:tc>
                <a:tc>
                  <a:txBody>
                    <a:bodyPr/>
                    <a:lstStyle/>
                    <a:p>
                      <a:r>
                        <a:rPr lang="en-US" sz="1800" b="1" dirty="0" smtClean="0"/>
                        <a:t>Yes</a:t>
                      </a:r>
                      <a:r>
                        <a:rPr lang="en-US" sz="1800" dirty="0" smtClean="0"/>
                        <a:t>.  The contractor may assert copyright</a:t>
                      </a:r>
                      <a:endParaRPr lang="en-US" sz="1800" dirty="0"/>
                    </a:p>
                  </a:txBody>
                  <a:tcPr marT="45714" marB="45714"/>
                </a:tc>
              </a:tr>
            </a:tbl>
          </a:graphicData>
        </a:graphic>
      </p:graphicFrame>
      <p:sp>
        <p:nvSpPr>
          <p:cNvPr id="4" name="Date Placeholder 3"/>
          <p:cNvSpPr>
            <a:spLocks noGrp="1"/>
          </p:cNvSpPr>
          <p:nvPr>
            <p:ph type="dt" sz="quarter" idx="10"/>
          </p:nvPr>
        </p:nvSpPr>
        <p:spPr/>
        <p:txBody>
          <a:bodyPr/>
          <a:lstStyle/>
          <a:p>
            <a:pPr>
              <a:defRPr/>
            </a:pPr>
            <a:fld id="{917C927F-7BBF-4841-831F-7A273B21B17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2473E78C-EE4B-43AE-9EF4-8989A543F733}" type="slidenum">
              <a:rPr lang="en-US" smtClean="0"/>
              <a:pPr>
                <a:defRPr/>
              </a:pPr>
              <a:t>34</a:t>
            </a:fld>
            <a:endParaRPr lang="en-US"/>
          </a:p>
        </p:txBody>
      </p:sp>
    </p:spTree>
    <p:extLst>
      <p:ext uri="{BB962C8B-B14F-4D97-AF65-F5344CB8AC3E}">
        <p14:creationId xmlns:p14="http://schemas.microsoft.com/office/powerpoint/2010/main" val="4525883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DFARS 252.227-7014 (June 1995)</a:t>
            </a:r>
          </a:p>
        </p:txBody>
      </p:sp>
      <p:graphicFrame>
        <p:nvGraphicFramePr>
          <p:cNvPr id="6" name="Content Placeholder 5"/>
          <p:cNvGraphicFramePr>
            <a:graphicFrameLocks noGrp="1"/>
          </p:cNvGraphicFramePr>
          <p:nvPr>
            <p:ph idx="1"/>
          </p:nvPr>
        </p:nvGraphicFramePr>
        <p:xfrm>
          <a:off x="328613" y="1143000"/>
          <a:ext cx="8208961" cy="5029200"/>
        </p:xfrm>
        <a:graphic>
          <a:graphicData uri="http://schemas.openxmlformats.org/drawingml/2006/table">
            <a:tbl>
              <a:tblPr firstRow="1" bandRow="1">
                <a:tableStyleId>{073A0DAA-6AF3-43AB-8588-CEC1D06C72B9}</a:tableStyleId>
              </a:tblPr>
              <a:tblGrid>
                <a:gridCol w="2414586"/>
                <a:gridCol w="762000"/>
                <a:gridCol w="2971799"/>
                <a:gridCol w="2060576"/>
              </a:tblGrid>
              <a:tr h="370840">
                <a:tc>
                  <a:txBody>
                    <a:bodyPr/>
                    <a:lstStyle/>
                    <a:p>
                      <a:r>
                        <a:rPr lang="en-US" dirty="0" smtClean="0"/>
                        <a:t>Conditions</a:t>
                      </a:r>
                      <a:endParaRPr lang="en-US" dirty="0"/>
                    </a:p>
                  </a:txBody>
                  <a:tcPr/>
                </a:tc>
                <a:tc>
                  <a:txBody>
                    <a:bodyPr/>
                    <a:lstStyle/>
                    <a:p>
                      <a:r>
                        <a:rPr lang="en-US" dirty="0" smtClean="0"/>
                        <a:t>Case</a:t>
                      </a:r>
                      <a:endParaRPr lang="en-US" dirty="0"/>
                    </a:p>
                  </a:txBody>
                  <a:tcPr/>
                </a:tc>
                <a:tc>
                  <a:txBody>
                    <a:bodyPr/>
                    <a:lstStyle/>
                    <a:p>
                      <a:r>
                        <a:rPr lang="en-US" dirty="0" smtClean="0"/>
                        <a:t>Can government release as OSS?</a:t>
                      </a:r>
                      <a:endParaRPr lang="en-US" dirty="0"/>
                    </a:p>
                  </a:txBody>
                  <a:tcPr/>
                </a:tc>
                <a:tc>
                  <a:txBody>
                    <a:bodyPr/>
                    <a:lstStyle/>
                    <a:p>
                      <a:r>
                        <a:rPr lang="en-US" dirty="0" smtClean="0"/>
                        <a:t>Can contractor release as OSS?</a:t>
                      </a:r>
                      <a:endParaRPr lang="en-US" dirty="0"/>
                    </a:p>
                  </a:txBody>
                  <a:tcPr/>
                </a:tc>
              </a:tr>
              <a:tr h="370840">
                <a:tc>
                  <a:txBody>
                    <a:bodyPr/>
                    <a:lstStyle/>
                    <a:p>
                      <a:r>
                        <a:rPr lang="en-US" dirty="0" smtClean="0"/>
                        <a:t>Developed exclusively</a:t>
                      </a:r>
                      <a:r>
                        <a:rPr lang="en-US" baseline="0" dirty="0" smtClean="0"/>
                        <a:t> with government funds</a:t>
                      </a:r>
                      <a:endParaRPr lang="en-US" dirty="0"/>
                    </a:p>
                  </a:txBody>
                  <a:tcPr/>
                </a:tc>
                <a:tc>
                  <a:txBody>
                    <a:bodyPr/>
                    <a:lstStyle/>
                    <a:p>
                      <a:r>
                        <a:rPr lang="en-US" dirty="0" smtClean="0"/>
                        <a:t>D</a:t>
                      </a:r>
                      <a:endParaRPr lang="en-US" dirty="0"/>
                    </a:p>
                  </a:txBody>
                  <a:tcPr/>
                </a:tc>
                <a:tc rowSpan="2">
                  <a:txBody>
                    <a:bodyPr/>
                    <a:lstStyle/>
                    <a:p>
                      <a:r>
                        <a:rPr lang="en-US" b="1" dirty="0" smtClean="0"/>
                        <a:t>Yes</a:t>
                      </a:r>
                      <a:r>
                        <a:rPr lang="en-US" dirty="0" smtClean="0"/>
                        <a:t>.</a:t>
                      </a:r>
                      <a:r>
                        <a:rPr lang="en-US" baseline="0" dirty="0" smtClean="0"/>
                        <a:t>  The government has unlimited rights (essentially the same rights as a copyright holder).  Per (b)(2)(iii), the 5-year period can be negotiated</a:t>
                      </a:r>
                      <a:endParaRPr lang="en-US" dirty="0"/>
                    </a:p>
                  </a:txBody>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Yes</a:t>
                      </a:r>
                      <a:r>
                        <a:rPr lang="en-US" dirty="0" smtClean="0"/>
                        <a:t>.  The contractor may assert copyright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Developed</a:t>
                      </a:r>
                      <a:r>
                        <a:rPr lang="en-US" baseline="0" dirty="0" smtClean="0"/>
                        <a:t> by mixed funding &amp; contract mod &gt; 5 years ago</a:t>
                      </a:r>
                      <a:endParaRPr lang="en-US" dirty="0" smtClean="0"/>
                    </a:p>
                    <a:p>
                      <a:endParaRPr lang="en-US" dirty="0"/>
                    </a:p>
                  </a:txBody>
                  <a:tcPr/>
                </a:tc>
                <a:tc>
                  <a:txBody>
                    <a:bodyPr/>
                    <a:lstStyle/>
                    <a:p>
                      <a:r>
                        <a:rPr lang="en-US" dirty="0" smtClean="0"/>
                        <a:t>E</a:t>
                      </a:r>
                      <a:endParaRPr lang="en-US" dirty="0"/>
                    </a:p>
                  </a:txBody>
                  <a:tcPr/>
                </a:tc>
                <a:tc vMerge="1">
                  <a:txBody>
                    <a:bodyPr/>
                    <a:lstStyle/>
                    <a:p>
                      <a:endParaRPr lang="en-US" dirty="0"/>
                    </a:p>
                  </a:txBody>
                  <a:tcPr/>
                </a:tc>
                <a:tc vMerge="1">
                  <a:txBody>
                    <a:bodyPr/>
                    <a:lstStyle/>
                    <a:p>
                      <a:endParaRPr lang="en-US" dirty="0"/>
                    </a:p>
                  </a:txBody>
                  <a:tcPr/>
                </a:tc>
              </a:tr>
              <a:tr h="370840">
                <a:tc>
                  <a:txBody>
                    <a:bodyPr/>
                    <a:lstStyle/>
                    <a:p>
                      <a:r>
                        <a:rPr lang="en-US" dirty="0" smtClean="0"/>
                        <a:t>Developed by mixed funding, contract mod &lt; 5 years</a:t>
                      </a:r>
                      <a:endParaRPr lang="en-US" dirty="0"/>
                    </a:p>
                  </a:txBody>
                  <a:tcPr/>
                </a:tc>
                <a:tc>
                  <a:txBody>
                    <a:bodyPr/>
                    <a:lstStyle/>
                    <a:p>
                      <a:r>
                        <a:rPr lang="en-US" dirty="0" smtClean="0"/>
                        <a:t>F</a:t>
                      </a:r>
                      <a:endParaRPr lang="en-US" dirty="0"/>
                    </a:p>
                  </a:txBody>
                  <a:tcPr/>
                </a:tc>
                <a:tc rowSpan="2">
                  <a:txBody>
                    <a:bodyPr/>
                    <a:lstStyle/>
                    <a:p>
                      <a:r>
                        <a:rPr lang="en-US" b="1" dirty="0" smtClean="0"/>
                        <a:t>No</a:t>
                      </a:r>
                      <a:r>
                        <a:rPr lang="en-US" dirty="0" smtClean="0"/>
                        <a:t>.  The government doesn’t have sufficient rights.</a:t>
                      </a:r>
                      <a:r>
                        <a:rPr lang="en-US" baseline="0" dirty="0" smtClean="0"/>
                        <a:t> </a:t>
                      </a:r>
                      <a:r>
                        <a:rPr lang="en-US" dirty="0" smtClean="0"/>
                        <a:t>5-year period</a:t>
                      </a:r>
                      <a:r>
                        <a:rPr lang="en-US" baseline="0" dirty="0" smtClean="0"/>
                        <a:t> can be negotiated.  If mixed funding, has “government purpose rights”; if private expense only, “restricted rights</a:t>
                      </a:r>
                      <a:r>
                        <a:rPr lang="en-US" baseline="0" dirty="0" smtClean="0">
                          <a:solidFill>
                            <a:srgbClr val="FF0000"/>
                          </a:solidFill>
                        </a:rPr>
                        <a:t>.”</a:t>
                      </a:r>
                      <a:endParaRPr lang="en-US" dirty="0">
                        <a:solidFill>
                          <a:srgbClr val="FF0000"/>
                        </a:solidFill>
                      </a:endParaRPr>
                    </a:p>
                  </a:txBody>
                  <a:tcPr/>
                </a:tc>
                <a:tc vMerge="1">
                  <a:txBody>
                    <a:bodyPr/>
                    <a:lstStyle/>
                    <a:p>
                      <a:endParaRPr lang="en-US" dirty="0"/>
                    </a:p>
                  </a:txBody>
                  <a:tcPr/>
                </a:tc>
              </a:tr>
              <a:tr h="370840">
                <a:tc>
                  <a:txBody>
                    <a:bodyPr/>
                    <a:lstStyle/>
                    <a:p>
                      <a:r>
                        <a:rPr lang="en-US" dirty="0" smtClean="0"/>
                        <a:t>Developed</a:t>
                      </a:r>
                      <a:r>
                        <a:rPr lang="en-US" baseline="0" dirty="0" smtClean="0"/>
                        <a:t> exclusively at private expense</a:t>
                      </a:r>
                      <a:endParaRPr lang="en-US" dirty="0"/>
                    </a:p>
                  </a:txBody>
                  <a:tcPr/>
                </a:tc>
                <a:tc>
                  <a:txBody>
                    <a:bodyPr/>
                    <a:lstStyle/>
                    <a:p>
                      <a:r>
                        <a:rPr lang="en-US" dirty="0" smtClean="0"/>
                        <a:t>G</a:t>
                      </a:r>
                      <a:endParaRPr lang="en-US" dirty="0"/>
                    </a:p>
                  </a:txBody>
                  <a:tcPr/>
                </a:tc>
                <a:tc vMerge="1">
                  <a:txBody>
                    <a:bodyPr/>
                    <a:lstStyle/>
                    <a:p>
                      <a:endParaRPr lang="en-US" dirty="0"/>
                    </a:p>
                  </a:txBody>
                  <a:tcPr/>
                </a:tc>
                <a:tc vMerge="1">
                  <a:txBody>
                    <a:bodyPr/>
                    <a:lstStyle/>
                    <a:p>
                      <a:endParaRPr lang="en-US" dirty="0"/>
                    </a:p>
                  </a:txBody>
                  <a:tcPr/>
                </a:tc>
              </a:tr>
            </a:tbl>
          </a:graphicData>
        </a:graphic>
      </p:graphicFrame>
      <p:sp>
        <p:nvSpPr>
          <p:cNvPr id="4" name="Date Placeholder 3"/>
          <p:cNvSpPr>
            <a:spLocks noGrp="1"/>
          </p:cNvSpPr>
          <p:nvPr>
            <p:ph type="dt" sz="quarter" idx="10"/>
          </p:nvPr>
        </p:nvSpPr>
        <p:spPr/>
        <p:txBody>
          <a:bodyPr/>
          <a:lstStyle/>
          <a:p>
            <a:pPr>
              <a:defRPr/>
            </a:pPr>
            <a:fld id="{917C927F-7BBF-4841-831F-7A273B21B17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D16D21E5-B955-402C-90CE-6BEF2A7F6779}" type="slidenum">
              <a:rPr lang="en-US" smtClean="0"/>
              <a:pPr>
                <a:defRPr/>
              </a:pPr>
              <a:t>35</a:t>
            </a:fld>
            <a:endParaRPr lang="en-US"/>
          </a:p>
        </p:txBody>
      </p:sp>
    </p:spTree>
    <p:extLst>
      <p:ext uri="{BB962C8B-B14F-4D97-AF65-F5344CB8AC3E}">
        <p14:creationId xmlns:p14="http://schemas.microsoft.com/office/powerpoint/2010/main" val="6152656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590800" y="-39688"/>
            <a:ext cx="6248400" cy="954088"/>
          </a:xfrm>
        </p:spPr>
        <p:txBody>
          <a:bodyPr/>
          <a:lstStyle/>
          <a:p>
            <a:r>
              <a:rPr lang="en-US" smtClean="0"/>
              <a:t>Do you have the other intellectual rights (e.g., patents)?</a:t>
            </a:r>
          </a:p>
        </p:txBody>
      </p:sp>
      <p:sp>
        <p:nvSpPr>
          <p:cNvPr id="14339" name="Content Placeholder 2"/>
          <p:cNvSpPr>
            <a:spLocks noGrp="1"/>
          </p:cNvSpPr>
          <p:nvPr>
            <p:ph idx="1"/>
          </p:nvPr>
        </p:nvSpPr>
        <p:spPr/>
        <p:txBody>
          <a:bodyPr/>
          <a:lstStyle/>
          <a:p>
            <a:r>
              <a:rPr lang="en-US" dirty="0" smtClean="0"/>
              <a:t>FAR &amp; DFARS call these “data rights”</a:t>
            </a:r>
          </a:p>
          <a:p>
            <a:pPr lvl="1"/>
            <a:r>
              <a:rPr lang="en-US" dirty="0" smtClean="0"/>
              <a:t>Often called “intellectual property rights” —  but the term “property” is misleading</a:t>
            </a:r>
          </a:p>
          <a:p>
            <a:pPr lvl="1"/>
            <a:r>
              <a:rPr lang="en-US" dirty="0" smtClean="0"/>
              <a:t>Intellectual works (e.g., software) are </a:t>
            </a:r>
            <a:r>
              <a:rPr lang="en-US" i="1" dirty="0" smtClean="0"/>
              <a:t>fundamentally</a:t>
            </a:r>
            <a:r>
              <a:rPr lang="en-US" dirty="0" smtClean="0"/>
              <a:t> different from physical property; they can be consumed by one without preventing simultaneous consumption by others (“non-</a:t>
            </a:r>
            <a:r>
              <a:rPr lang="en-US" dirty="0" err="1" smtClean="0"/>
              <a:t>rivalrous</a:t>
            </a:r>
            <a:r>
              <a:rPr lang="en-US" dirty="0" smtClean="0"/>
              <a:t>”)</a:t>
            </a:r>
          </a:p>
          <a:p>
            <a:r>
              <a:rPr lang="en-US" dirty="0" smtClean="0"/>
              <a:t>Determine if there are any relevant patents, and if so, what they are</a:t>
            </a:r>
          </a:p>
          <a:p>
            <a:pPr lvl="1"/>
            <a:r>
              <a:rPr lang="en-US" dirty="0" smtClean="0"/>
              <a:t>Patents create many more complications!</a:t>
            </a:r>
          </a:p>
          <a:p>
            <a:r>
              <a:rPr lang="en-US" dirty="0" smtClean="0"/>
              <a:t>Trademarks &amp; government seals: Remove if needed (not usually a big deal)</a:t>
            </a:r>
          </a:p>
        </p:txBody>
      </p:sp>
      <p:sp>
        <p:nvSpPr>
          <p:cNvPr id="4" name="Date Placeholder 3"/>
          <p:cNvSpPr>
            <a:spLocks noGrp="1"/>
          </p:cNvSpPr>
          <p:nvPr>
            <p:ph type="dt" sz="quarter" idx="10"/>
          </p:nvPr>
        </p:nvSpPr>
        <p:spPr/>
        <p:txBody>
          <a:bodyPr/>
          <a:lstStyle/>
          <a:p>
            <a:pPr>
              <a:defRPr/>
            </a:pPr>
            <a:fld id="{EE957D15-033E-42BD-9BD2-9F03F70AAA69}"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0C59840C-1B39-417D-9F2C-1EE61927BA59}" type="slidenum">
              <a:rPr lang="en-US" smtClean="0"/>
              <a:pPr>
                <a:defRPr/>
              </a:pPr>
              <a:t>36</a:t>
            </a:fld>
            <a:endParaRPr lang="en-US"/>
          </a:p>
        </p:txBody>
      </p:sp>
    </p:spTree>
    <p:extLst>
      <p:ext uri="{BB962C8B-B14F-4D97-AF65-F5344CB8AC3E}">
        <p14:creationId xmlns:p14="http://schemas.microsoft.com/office/powerpoint/2010/main" val="2408111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590800" y="-39688"/>
            <a:ext cx="6248400" cy="954088"/>
          </a:xfrm>
        </p:spPr>
        <p:txBody>
          <a:bodyPr/>
          <a:lstStyle/>
          <a:p>
            <a:r>
              <a:rPr lang="en-US" smtClean="0"/>
              <a:t>Do you have permission to release to the public?</a:t>
            </a:r>
          </a:p>
        </p:txBody>
      </p:sp>
      <p:sp>
        <p:nvSpPr>
          <p:cNvPr id="15363" name="Content Placeholder 2"/>
          <p:cNvSpPr>
            <a:spLocks noGrp="1"/>
          </p:cNvSpPr>
          <p:nvPr>
            <p:ph idx="1"/>
          </p:nvPr>
        </p:nvSpPr>
        <p:spPr/>
        <p:txBody>
          <a:bodyPr/>
          <a:lstStyle/>
          <a:p>
            <a:r>
              <a:rPr lang="en-US" smtClean="0"/>
              <a:t>Classification</a:t>
            </a:r>
          </a:p>
          <a:p>
            <a:pPr lvl="1"/>
            <a:r>
              <a:rPr lang="en-US" smtClean="0"/>
              <a:t>Sometimes source code can be handled through document classification reviews</a:t>
            </a:r>
          </a:p>
          <a:p>
            <a:r>
              <a:rPr lang="en-US" smtClean="0"/>
              <a:t>Distribution statements (for contractors)</a:t>
            </a:r>
          </a:p>
          <a:p>
            <a:r>
              <a:rPr lang="en-US" smtClean="0"/>
              <a:t>Export controls</a:t>
            </a:r>
          </a:p>
          <a:p>
            <a:pPr lvl="1"/>
            <a:r>
              <a:rPr lang="en-US" smtClean="0"/>
              <a:t>Export Administration Regulations (EAR) issued by Dept of Commerce</a:t>
            </a:r>
          </a:p>
          <a:p>
            <a:pPr lvl="1"/>
            <a:r>
              <a:rPr lang="en-US" smtClean="0"/>
              <a:t>International Traffic in Arms Regulations (ITAR) issued by Dept of State</a:t>
            </a:r>
          </a:p>
          <a:p>
            <a:pPr lvl="1"/>
            <a:r>
              <a:rPr lang="en-US" smtClean="0"/>
              <a:t>DoD does </a:t>
            </a:r>
            <a:r>
              <a:rPr lang="en-US" i="1" smtClean="0"/>
              <a:t>not</a:t>
            </a:r>
            <a:r>
              <a:rPr lang="en-US" smtClean="0"/>
              <a:t> have the authority to grant export control licenses</a:t>
            </a:r>
          </a:p>
          <a:p>
            <a:pPr lvl="1"/>
            <a:r>
              <a:rPr lang="en-US" smtClean="0"/>
              <a:t>If software is intended to be released to the public, ask the cognizant U.S. government department or agency (e.g., DoD) approve its </a:t>
            </a:r>
            <a:r>
              <a:rPr lang="en-US" i="1" smtClean="0"/>
              <a:t>public</a:t>
            </a:r>
            <a:r>
              <a:rPr lang="en-US" smtClean="0"/>
              <a:t> release: 15 CFE 734.3(b)(3) &amp; 22 CFR 125.4(13)</a:t>
            </a:r>
          </a:p>
        </p:txBody>
      </p:sp>
      <p:sp>
        <p:nvSpPr>
          <p:cNvPr id="4" name="Date Placeholder 3"/>
          <p:cNvSpPr>
            <a:spLocks noGrp="1"/>
          </p:cNvSpPr>
          <p:nvPr>
            <p:ph type="dt" sz="quarter" idx="10"/>
          </p:nvPr>
        </p:nvSpPr>
        <p:spPr/>
        <p:txBody>
          <a:bodyPr/>
          <a:lstStyle/>
          <a:p>
            <a:pPr>
              <a:defRPr/>
            </a:pPr>
            <a:fld id="{EE957D15-033E-42BD-9BD2-9F03F70AAA69}"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C84A997E-425F-4831-B072-E0D9E60159D8}" type="slidenum">
              <a:rPr lang="en-US" smtClean="0"/>
              <a:pPr>
                <a:defRPr/>
              </a:pPr>
              <a:t>37</a:t>
            </a:fld>
            <a:endParaRPr lang="en-US"/>
          </a:p>
        </p:txBody>
      </p:sp>
    </p:spTree>
    <p:extLst>
      <p:ext uri="{BB962C8B-B14F-4D97-AF65-F5344CB8AC3E}">
        <p14:creationId xmlns:p14="http://schemas.microsoft.com/office/powerpoint/2010/main" val="33376992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Possession is 9/10ths of the law</a:t>
            </a:r>
          </a:p>
        </p:txBody>
      </p:sp>
      <p:sp>
        <p:nvSpPr>
          <p:cNvPr id="16387" name="Content Placeholder 2"/>
          <p:cNvSpPr>
            <a:spLocks noGrp="1"/>
          </p:cNvSpPr>
          <p:nvPr>
            <p:ph idx="1"/>
          </p:nvPr>
        </p:nvSpPr>
        <p:spPr/>
        <p:txBody>
          <a:bodyPr/>
          <a:lstStyle/>
          <a:p>
            <a:r>
              <a:rPr lang="en-US" dirty="0" smtClean="0"/>
              <a:t>You have to </a:t>
            </a:r>
            <a:r>
              <a:rPr lang="en-US" i="1" dirty="0" smtClean="0"/>
              <a:t>have</a:t>
            </a:r>
            <a:r>
              <a:rPr lang="en-US" dirty="0" smtClean="0"/>
              <a:t> the source code to release it</a:t>
            </a:r>
          </a:p>
          <a:p>
            <a:pPr lvl="1"/>
            <a:r>
              <a:rPr lang="en-US" dirty="0" smtClean="0"/>
              <a:t>Government &amp; upper-tier contractors should insist on receiving it</a:t>
            </a:r>
          </a:p>
          <a:p>
            <a:pPr lvl="1"/>
            <a:r>
              <a:rPr lang="en-US" dirty="0" smtClean="0"/>
              <a:t>Make sure it’s really the source, not just binaries or pictures of the source code or automatically-generated source code</a:t>
            </a:r>
          </a:p>
          <a:p>
            <a:r>
              <a:rPr lang="en-US" dirty="0" smtClean="0"/>
              <a:t>Make sure it’s marked correctly</a:t>
            </a:r>
          </a:p>
          <a:p>
            <a:pPr lvl="1"/>
            <a:r>
              <a:rPr lang="en-US" dirty="0" smtClean="0"/>
              <a:t>Companies may include inappropriate restrictive markings</a:t>
            </a:r>
          </a:p>
          <a:p>
            <a:pPr lvl="1"/>
            <a:r>
              <a:rPr lang="en-US" dirty="0" smtClean="0"/>
              <a:t>Challenge inappropriate markings </a:t>
            </a:r>
            <a:r>
              <a:rPr lang="en-US" i="1" dirty="0" smtClean="0"/>
              <a:t>promptly</a:t>
            </a:r>
            <a:r>
              <a:rPr lang="en-US" dirty="0" smtClean="0"/>
              <a:t> and </a:t>
            </a:r>
            <a:r>
              <a:rPr lang="en-US" i="1" dirty="0" smtClean="0"/>
              <a:t>early</a:t>
            </a:r>
            <a:endParaRPr lang="en-US" dirty="0" smtClean="0"/>
          </a:p>
          <a:p>
            <a:pPr lvl="2"/>
            <a:r>
              <a:rPr lang="en-US" dirty="0" smtClean="0"/>
              <a:t>DFARS 227.7203-13 includes a 3-year time limit for challenges</a:t>
            </a:r>
          </a:p>
          <a:p>
            <a:pPr lvl="2"/>
            <a:r>
              <a:rPr lang="en-US" dirty="0" smtClean="0"/>
              <a:t>Improper markings often copied elsewhere</a:t>
            </a:r>
          </a:p>
          <a:p>
            <a:pPr lvl="3"/>
            <a:r>
              <a:rPr lang="en-US" dirty="0" smtClean="0"/>
              <a:t>Fixing early fixes saves everyone time</a:t>
            </a:r>
            <a:endParaRPr lang="en-US" dirty="0" smtClean="0">
              <a:solidFill>
                <a:srgbClr val="FF0000"/>
              </a:solidFill>
            </a:endParaRPr>
          </a:p>
        </p:txBody>
      </p:sp>
      <p:sp>
        <p:nvSpPr>
          <p:cNvPr id="4" name="Date Placeholder 3"/>
          <p:cNvSpPr>
            <a:spLocks noGrp="1"/>
          </p:cNvSpPr>
          <p:nvPr>
            <p:ph type="dt" sz="quarter" idx="10"/>
          </p:nvPr>
        </p:nvSpPr>
        <p:spPr/>
        <p:txBody>
          <a:bodyPr/>
          <a:lstStyle/>
          <a:p>
            <a:pPr>
              <a:defRPr/>
            </a:pPr>
            <a:fld id="{EE957D15-033E-42BD-9BD2-9F03F70AAA69}"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C06E86EF-27B3-49A3-8DAC-4A8C26A2D973}" type="slidenum">
              <a:rPr lang="en-US" smtClean="0"/>
              <a:pPr>
                <a:defRPr/>
              </a:pPr>
              <a:t>38</a:t>
            </a:fld>
            <a:endParaRPr lang="en-US"/>
          </a:p>
        </p:txBody>
      </p:sp>
    </p:spTree>
    <p:extLst>
      <p:ext uri="{BB962C8B-B14F-4D97-AF65-F5344CB8AC3E}">
        <p14:creationId xmlns:p14="http://schemas.microsoft.com/office/powerpoint/2010/main" val="3297439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590800" y="-39688"/>
            <a:ext cx="6248400" cy="954088"/>
          </a:xfrm>
        </p:spPr>
        <p:txBody>
          <a:bodyPr/>
          <a:lstStyle/>
          <a:p>
            <a:pPr eaLnBrk="1" hangingPunct="1"/>
            <a:r>
              <a:rPr lang="en-US" smtClean="0"/>
              <a:t>Why government use/create OSS?</a:t>
            </a:r>
            <a:br>
              <a:rPr lang="en-US" smtClean="0"/>
            </a:br>
            <a:r>
              <a:rPr lang="en-US" smtClean="0"/>
              <a:t>Reasons follow from the definition</a:t>
            </a:r>
          </a:p>
        </p:txBody>
      </p:sp>
      <p:sp>
        <p:nvSpPr>
          <p:cNvPr id="10243" name="Content Placeholder 2"/>
          <p:cNvSpPr>
            <a:spLocks noGrp="1"/>
          </p:cNvSpPr>
          <p:nvPr>
            <p:ph idx="1"/>
          </p:nvPr>
        </p:nvSpPr>
        <p:spPr/>
        <p:txBody>
          <a:bodyPr/>
          <a:lstStyle/>
          <a:p>
            <a:pPr eaLnBrk="1" hangingPunct="1"/>
            <a:r>
              <a:rPr lang="en-US" smtClean="0"/>
              <a:t>Can evaluate in detail, lowering risk</a:t>
            </a:r>
          </a:p>
          <a:p>
            <a:pPr lvl="1" eaLnBrk="1" hangingPunct="1"/>
            <a:r>
              <a:rPr lang="en-US" smtClean="0"/>
              <a:t>Can see if meets needs (security, etc.) </a:t>
            </a:r>
          </a:p>
          <a:p>
            <a:pPr lvl="1" eaLnBrk="1" hangingPunct="1"/>
            <a:r>
              <a:rPr lang="en-US" smtClean="0"/>
              <a:t>Mass peer review typically greatly increases quality/security</a:t>
            </a:r>
          </a:p>
          <a:p>
            <a:pPr lvl="1" eaLnBrk="1" hangingPunct="1"/>
            <a:r>
              <a:rPr lang="en-US" smtClean="0"/>
              <a:t>Aids longevity of records, government transparency</a:t>
            </a:r>
          </a:p>
          <a:p>
            <a:pPr eaLnBrk="1" hangingPunct="1"/>
            <a:r>
              <a:rPr lang="en-US" smtClean="0"/>
              <a:t>Can copy at no additional charge (lower TCO) </a:t>
            </a:r>
          </a:p>
          <a:p>
            <a:pPr lvl="1" eaLnBrk="1" hangingPunct="1"/>
            <a:r>
              <a:rPr lang="en-US" smtClean="0"/>
              <a:t>Support may have per-use charges (compete-able) </a:t>
            </a:r>
          </a:p>
          <a:p>
            <a:pPr eaLnBrk="1" hangingPunct="1"/>
            <a:r>
              <a:rPr lang="en-US" smtClean="0"/>
              <a:t>Can share development costs with other users</a:t>
            </a:r>
          </a:p>
          <a:p>
            <a:pPr eaLnBrk="1" hangingPunct="1"/>
            <a:r>
              <a:rPr lang="en-US" smtClean="0"/>
              <a:t>Can modify for special needs &amp; to counter attacks</a:t>
            </a:r>
          </a:p>
          <a:p>
            <a:pPr lvl="1" eaLnBrk="1" hangingPunct="1"/>
            <a:r>
              <a:rPr lang="en-US" smtClean="0"/>
              <a:t>Even if you’re the only one who needs the modification</a:t>
            </a:r>
          </a:p>
          <a:p>
            <a:pPr eaLnBrk="1" hangingPunct="1"/>
            <a:r>
              <a:rPr lang="en-US" i="1" smtClean="0"/>
              <a:t>Control own destiny</a:t>
            </a:r>
            <a:r>
              <a:rPr lang="en-US" smtClean="0"/>
              <a:t>: Freedom from vendor lock-in, vendor abandonment, conflicting vendor goals, etc.</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FFC7B82C-D5B7-480B-8515-39C1552A811B}" type="slidenum">
              <a:rPr lang="en-US" smtClean="0"/>
              <a:pPr>
                <a:defRPr/>
              </a:pPr>
              <a:t>3</a:t>
            </a:fld>
            <a:endParaRPr lang="en-US"/>
          </a:p>
        </p:txBody>
      </p:sp>
      <p:sp>
        <p:nvSpPr>
          <p:cNvPr id="10246" name="Text Box 3"/>
          <p:cNvSpPr txBox="1">
            <a:spLocks noChangeArrowheads="1"/>
          </p:cNvSpPr>
          <p:nvPr/>
        </p:nvSpPr>
        <p:spPr bwMode="auto">
          <a:xfrm>
            <a:off x="1081088" y="5486400"/>
            <a:ext cx="7300912" cy="1190625"/>
          </a:xfrm>
          <a:prstGeom prst="rect">
            <a:avLst/>
          </a:prstGeom>
          <a:solidFill>
            <a:srgbClr val="FFFF00"/>
          </a:solidFill>
          <a:ln w="12600">
            <a:solidFill>
              <a:srgbClr val="000000"/>
            </a:solidFill>
            <a:miter lim="800000"/>
            <a:headEnd/>
            <a:tailEnd/>
          </a:ln>
        </p:spPr>
        <p:txBody>
          <a:bodyPr lIns="90000" tIns="46800" rIns="90000" bIns="46800">
            <a:spAutoFit/>
          </a:bodyPr>
          <a:lstStyle/>
          <a:p>
            <a:pPr algn="ctr">
              <a:spcBef>
                <a:spcPts val="1500"/>
              </a:spcBef>
              <a:tabLst>
                <a:tab pos="723900" algn="l"/>
                <a:tab pos="1447800" algn="l"/>
                <a:tab pos="2171700" algn="l"/>
                <a:tab pos="2895600" algn="l"/>
                <a:tab pos="3619500" algn="l"/>
                <a:tab pos="4343400" algn="l"/>
                <a:tab pos="5067300" algn="l"/>
                <a:tab pos="5791200" algn="l"/>
                <a:tab pos="6515100" algn="l"/>
                <a:tab pos="7239000" algn="l"/>
              </a:tabLst>
            </a:pPr>
            <a:r>
              <a:rPr lang="en-GB">
                <a:solidFill>
                  <a:srgbClr val="000000"/>
                </a:solidFill>
                <a:ea typeface="Arial Unicode MS" pitchFamily="34" charset="-128"/>
                <a:cs typeface="Arial Unicode MS" pitchFamily="34" charset="-128"/>
              </a:rPr>
              <a:t>In many cases, OSS approaches have the </a:t>
            </a:r>
            <a:r>
              <a:rPr lang="en-GB" i="1">
                <a:solidFill>
                  <a:srgbClr val="000000"/>
                </a:solidFill>
                <a:ea typeface="Arial Unicode MS" pitchFamily="34" charset="-128"/>
                <a:cs typeface="Arial Unicode MS" pitchFamily="34" charset="-128"/>
              </a:rPr>
              <a:t>potential</a:t>
            </a:r>
            <a:r>
              <a:rPr lang="en-GB">
                <a:solidFill>
                  <a:srgbClr val="000000"/>
                </a:solidFill>
                <a:ea typeface="Arial Unicode MS" pitchFamily="34" charset="-128"/>
                <a:cs typeface="Arial Unicode MS" pitchFamily="34" charset="-128"/>
              </a:rPr>
              <a:t> to increase functionality, quality, and flexibility, while lowering cost and development time</a:t>
            </a:r>
          </a:p>
        </p:txBody>
      </p:sp>
    </p:spTree>
    <p:extLst>
      <p:ext uri="{BB962C8B-B14F-4D97-AF65-F5344CB8AC3E}">
        <p14:creationId xmlns:p14="http://schemas.microsoft.com/office/powerpoint/2010/main" val="27304894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mtClean="0"/>
              <a:t>Who has authority?</a:t>
            </a:r>
          </a:p>
        </p:txBody>
      </p:sp>
      <p:sp>
        <p:nvSpPr>
          <p:cNvPr id="17411" name="Content Placeholder 2"/>
          <p:cNvSpPr>
            <a:spLocks noGrp="1"/>
          </p:cNvSpPr>
          <p:nvPr>
            <p:ph idx="1"/>
          </p:nvPr>
        </p:nvSpPr>
        <p:spPr/>
        <p:txBody>
          <a:bodyPr/>
          <a:lstStyle/>
          <a:p>
            <a:r>
              <a:rPr lang="en-US" smtClean="0"/>
              <a:t>Determining authority between contractors can be tricky</a:t>
            </a:r>
          </a:p>
          <a:p>
            <a:pPr lvl="1"/>
            <a:r>
              <a:rPr lang="en-US" smtClean="0"/>
              <a:t>Depends on the contracts, not always the lead contractor</a:t>
            </a:r>
          </a:p>
          <a:p>
            <a:r>
              <a:rPr lang="en-US" smtClean="0"/>
              <a:t>Inside contractor: Depends on the company</a:t>
            </a:r>
          </a:p>
          <a:p>
            <a:r>
              <a:rPr lang="en-US" smtClean="0"/>
              <a:t>On DoD government side, 2009 memo says it is decided by the “program manager, program manager, or other comparable official”</a:t>
            </a:r>
          </a:p>
        </p:txBody>
      </p:sp>
      <p:sp>
        <p:nvSpPr>
          <p:cNvPr id="4" name="Date Placeholder 3"/>
          <p:cNvSpPr>
            <a:spLocks noGrp="1"/>
          </p:cNvSpPr>
          <p:nvPr>
            <p:ph type="dt" sz="quarter" idx="10"/>
          </p:nvPr>
        </p:nvSpPr>
        <p:spPr/>
        <p:txBody>
          <a:bodyPr/>
          <a:lstStyle/>
          <a:p>
            <a:pPr>
              <a:defRPr/>
            </a:pPr>
            <a:fld id="{EE957D15-033E-42BD-9BD2-9F03F70AAA69}"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29971996-0BD6-42F1-98EC-B697867FB43F}" type="slidenum">
              <a:rPr lang="en-US" smtClean="0"/>
              <a:pPr>
                <a:defRPr/>
              </a:pPr>
              <a:t>39</a:t>
            </a:fld>
            <a:endParaRPr lang="en-US"/>
          </a:p>
        </p:txBody>
      </p:sp>
    </p:spTree>
    <p:extLst>
      <p:ext uri="{BB962C8B-B14F-4D97-AF65-F5344CB8AC3E}">
        <p14:creationId xmlns:p14="http://schemas.microsoft.com/office/powerpoint/2010/main" val="34700901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Government </a:t>
            </a:r>
            <a:r>
              <a:rPr lang="en-US" i="1" dirty="0" smtClean="0"/>
              <a:t>has</a:t>
            </a:r>
            <a:r>
              <a:rPr lang="en-US" dirty="0" smtClean="0"/>
              <a:t> released OSS</a:t>
            </a:r>
            <a:endParaRPr lang="en-US" dirty="0"/>
          </a:p>
        </p:txBody>
      </p:sp>
      <p:sp>
        <p:nvSpPr>
          <p:cNvPr id="3" name="Content Placeholder 2"/>
          <p:cNvSpPr>
            <a:spLocks noGrp="1"/>
          </p:cNvSpPr>
          <p:nvPr>
            <p:ph idx="1"/>
          </p:nvPr>
        </p:nvSpPr>
        <p:spPr/>
        <p:txBody>
          <a:bodyPr/>
          <a:lstStyle/>
          <a:p>
            <a:r>
              <a:rPr lang="en-US" dirty="0" smtClean="0"/>
              <a:t>Whitehouse.gov Drupal extensions</a:t>
            </a:r>
          </a:p>
          <a:p>
            <a:pPr lvl="1"/>
            <a:r>
              <a:rPr lang="en-US" dirty="0" smtClean="0"/>
              <a:t>Petitions (“We the people”), accessibility (section 508), mobile app display (Android &amp; </a:t>
            </a:r>
            <a:r>
              <a:rPr lang="en-US" dirty="0" err="1" smtClean="0"/>
              <a:t>iOS</a:t>
            </a:r>
            <a:r>
              <a:rPr lang="en-US" dirty="0" smtClean="0"/>
              <a:t>), </a:t>
            </a:r>
            <a:r>
              <a:rPr lang="en-US" dirty="0" err="1" smtClean="0"/>
              <a:t>scaleability</a:t>
            </a:r>
            <a:endParaRPr lang="en-US" dirty="0" smtClean="0"/>
          </a:p>
          <a:p>
            <a:r>
              <a:rPr lang="en-US" dirty="0" smtClean="0"/>
              <a:t>Security-enhanced Linux (</a:t>
            </a:r>
            <a:r>
              <a:rPr lang="en-US" dirty="0" err="1" smtClean="0"/>
              <a:t>SELinux</a:t>
            </a:r>
            <a:r>
              <a:rPr lang="en-US" dirty="0" smtClean="0"/>
              <a:t>)</a:t>
            </a:r>
          </a:p>
          <a:p>
            <a:r>
              <a:rPr lang="en-US" dirty="0" smtClean="0"/>
              <a:t>Longer lists:</a:t>
            </a:r>
          </a:p>
          <a:p>
            <a:pPr lvl="1"/>
            <a:r>
              <a:rPr lang="en-US" dirty="0"/>
              <a:t>http://www.dwheeler.com/government-oss-released</a:t>
            </a:r>
            <a:r>
              <a:rPr lang="en-US" dirty="0" smtClean="0"/>
              <a:t>/ - short URL to list started </a:t>
            </a:r>
            <a:r>
              <a:rPr lang="en-US" dirty="0"/>
              <a:t>by </a:t>
            </a:r>
            <a:r>
              <a:rPr lang="en-US" dirty="0" smtClean="0"/>
              <a:t>Scott Goodwin, CIO for Space Operations at NASA HQ</a:t>
            </a:r>
          </a:p>
          <a:p>
            <a:pPr lvl="1"/>
            <a:r>
              <a:rPr lang="en-US" dirty="0"/>
              <a:t>http://gsa.github.io/federal-open-source-repos</a:t>
            </a:r>
            <a:r>
              <a:rPr lang="en-US" dirty="0" smtClean="0"/>
              <a:t>/ - </a:t>
            </a:r>
            <a:r>
              <a:rPr lang="en-US" dirty="0" err="1" smtClean="0"/>
              <a:t>github</a:t>
            </a:r>
            <a:r>
              <a:rPr lang="en-US" dirty="0" smtClean="0"/>
              <a:t>-specific</a:t>
            </a:r>
            <a:endParaRPr lang="en-US" dirty="0"/>
          </a:p>
        </p:txBody>
      </p:sp>
      <p:sp>
        <p:nvSpPr>
          <p:cNvPr id="4" name="Date Placeholder 3"/>
          <p:cNvSpPr>
            <a:spLocks noGrp="1"/>
          </p:cNvSpPr>
          <p:nvPr>
            <p:ph type="dt" sz="half" idx="10"/>
          </p:nvPr>
        </p:nvSpPr>
        <p:spPr/>
        <p:txBody>
          <a:bodyPr/>
          <a:lstStyle/>
          <a:p>
            <a:pPr>
              <a:defRPr/>
            </a:pPr>
            <a:fld id="{C1C562D3-B068-4D13-BE47-8AB86B06A518}"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3BFFE917-0E43-452B-B168-724EC72DC9B8}" type="slidenum">
              <a:rPr lang="en-US" smtClean="0"/>
              <a:pPr>
                <a:defRPr/>
              </a:pPr>
              <a:t>40</a:t>
            </a:fld>
            <a:endParaRPr lang="en-US"/>
          </a:p>
        </p:txBody>
      </p:sp>
    </p:spTree>
    <p:extLst>
      <p:ext uri="{BB962C8B-B14F-4D97-AF65-F5344CB8AC3E}">
        <p14:creationId xmlns:p14="http://schemas.microsoft.com/office/powerpoint/2010/main" val="286717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590800" y="391180"/>
            <a:ext cx="6248400" cy="523220"/>
          </a:xfrm>
        </p:spPr>
        <p:txBody>
          <a:bodyPr/>
          <a:lstStyle/>
          <a:p>
            <a:r>
              <a:rPr lang="en-US" dirty="0" smtClean="0"/>
              <a:t>Conclusions</a:t>
            </a:r>
          </a:p>
        </p:txBody>
      </p:sp>
      <p:sp>
        <p:nvSpPr>
          <p:cNvPr id="18435" name="Content Placeholder 2"/>
          <p:cNvSpPr>
            <a:spLocks noGrp="1"/>
          </p:cNvSpPr>
          <p:nvPr>
            <p:ph idx="1"/>
          </p:nvPr>
        </p:nvSpPr>
        <p:spPr/>
        <p:txBody>
          <a:bodyPr/>
          <a:lstStyle/>
          <a:p>
            <a:r>
              <a:rPr lang="en-US" dirty="0" smtClean="0"/>
              <a:t>The government can </a:t>
            </a:r>
            <a:r>
              <a:rPr lang="en-US" b="1" dirty="0" smtClean="0"/>
              <a:t>use</a:t>
            </a:r>
            <a:r>
              <a:rPr lang="en-US" dirty="0" smtClean="0"/>
              <a:t> and </a:t>
            </a:r>
            <a:r>
              <a:rPr lang="en-US" b="1" dirty="0" smtClean="0"/>
              <a:t>release</a:t>
            </a:r>
            <a:r>
              <a:rPr lang="en-US" dirty="0" smtClean="0"/>
              <a:t> OSS</a:t>
            </a:r>
          </a:p>
          <a:p>
            <a:r>
              <a:rPr lang="en-US" dirty="0" smtClean="0"/>
              <a:t>If you (in the government) plan to </a:t>
            </a:r>
            <a:r>
              <a:rPr lang="en-US" b="1" dirty="0" smtClean="0"/>
              <a:t>release</a:t>
            </a:r>
            <a:r>
              <a:rPr lang="en-US" dirty="0" smtClean="0"/>
              <a:t> as OSS, plan ahead-of-time and include it in the contract</a:t>
            </a:r>
          </a:p>
          <a:p>
            <a:pPr lvl="1"/>
            <a:r>
              <a:rPr lang="en-US" dirty="0" smtClean="0"/>
              <a:t>Make sure software source code is delivered</a:t>
            </a:r>
          </a:p>
          <a:p>
            <a:pPr lvl="1"/>
            <a:r>
              <a:rPr lang="en-US" dirty="0" smtClean="0"/>
              <a:t>Make sure it’s released with the appropriate rights</a:t>
            </a:r>
          </a:p>
          <a:p>
            <a:pPr lvl="1"/>
            <a:r>
              <a:rPr lang="en-US" dirty="0" smtClean="0"/>
              <a:t>Talk to others who have experience with OSS</a:t>
            </a:r>
          </a:p>
          <a:p>
            <a:pPr lvl="1"/>
            <a:r>
              <a:rPr lang="en-US" dirty="0" smtClean="0"/>
              <a:t>For day-to-day how-to, see:</a:t>
            </a:r>
          </a:p>
          <a:p>
            <a:pPr lvl="2"/>
            <a:r>
              <a:rPr lang="en-US" i="1" dirty="0" smtClean="0"/>
              <a:t>Open Technology Development (OTD): Lessons Learned &amp; Best Practices for Military Software</a:t>
            </a:r>
          </a:p>
          <a:p>
            <a:pPr lvl="2"/>
            <a:r>
              <a:rPr lang="en-US" i="1" dirty="0" smtClean="0"/>
              <a:t>Producing Open Source Software</a:t>
            </a:r>
            <a:r>
              <a:rPr lang="en-US" dirty="0" smtClean="0"/>
              <a:t> by Karl Fogel, http://producingoss.com/</a:t>
            </a:r>
          </a:p>
          <a:p>
            <a:r>
              <a:rPr lang="en-US" dirty="0" smtClean="0"/>
              <a:t>IT CAN BE DONE!!</a:t>
            </a:r>
          </a:p>
          <a:p>
            <a:r>
              <a:rPr lang="en-US" dirty="0" smtClean="0"/>
              <a:t>Get started!</a:t>
            </a:r>
          </a:p>
        </p:txBody>
      </p:sp>
      <p:sp>
        <p:nvSpPr>
          <p:cNvPr id="4" name="Date Placeholder 3"/>
          <p:cNvSpPr>
            <a:spLocks noGrp="1"/>
          </p:cNvSpPr>
          <p:nvPr>
            <p:ph type="dt" sz="quarter" idx="10"/>
          </p:nvPr>
        </p:nvSpPr>
        <p:spPr/>
        <p:txBody>
          <a:bodyPr/>
          <a:lstStyle/>
          <a:p>
            <a:pPr>
              <a:defRPr/>
            </a:pPr>
            <a:fld id="{EE957D15-033E-42BD-9BD2-9F03F70AAA69}"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750CA1BD-F2C3-4093-9995-518C7EA8C873}" type="slidenum">
              <a:rPr lang="en-US" smtClean="0"/>
              <a:pPr>
                <a:defRPr/>
              </a:pPr>
              <a:t>41</a:t>
            </a:fld>
            <a:endParaRPr lang="en-US"/>
          </a:p>
        </p:txBody>
      </p:sp>
    </p:spTree>
    <p:extLst>
      <p:ext uri="{BB962C8B-B14F-4D97-AF65-F5344CB8AC3E}">
        <p14:creationId xmlns:p14="http://schemas.microsoft.com/office/powerpoint/2010/main" val="8322029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fld id="{C1C562D3-B068-4D13-BE47-8AB86B06A518}"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3BFFE917-0E43-452B-B168-724EC72DC9B8}" type="slidenum">
              <a:rPr lang="en-US" smtClean="0"/>
              <a:pPr>
                <a:defRPr/>
              </a:pPr>
              <a:t>42</a:t>
            </a:fld>
            <a:endParaRPr lang="en-US"/>
          </a:p>
        </p:txBody>
      </p:sp>
    </p:spTree>
    <p:extLst>
      <p:ext uri="{BB962C8B-B14F-4D97-AF65-F5344CB8AC3E}">
        <p14:creationId xmlns:p14="http://schemas.microsoft.com/office/powerpoint/2010/main" val="42407547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7"/>
          <p:cNvSpPr>
            <a:spLocks noGrp="1"/>
          </p:cNvSpPr>
          <p:nvPr>
            <p:ph type="title"/>
          </p:nvPr>
        </p:nvSpPr>
        <p:spPr>
          <a:xfrm>
            <a:off x="2590800" y="76200"/>
            <a:ext cx="6248400" cy="838200"/>
          </a:xfrm>
        </p:spPr>
        <p:txBody>
          <a:bodyPr/>
          <a:lstStyle/>
          <a:p>
            <a:r>
              <a:rPr lang="en-US" dirty="0" smtClean="0"/>
              <a:t>U.S. federal government acquisition 101 (grossly simplified)</a:t>
            </a:r>
          </a:p>
        </p:txBody>
      </p:sp>
      <p:sp>
        <p:nvSpPr>
          <p:cNvPr id="4" name="Date Placeholder 3"/>
          <p:cNvSpPr>
            <a:spLocks noGrp="1"/>
          </p:cNvSpPr>
          <p:nvPr>
            <p:ph type="dt" sz="quarter" idx="10"/>
          </p:nvPr>
        </p:nvSpPr>
        <p:spPr/>
        <p:txBody>
          <a:bodyPr/>
          <a:lstStyle/>
          <a:p>
            <a:pPr>
              <a:defRPr/>
            </a:pPr>
            <a:fld id="{D64A7874-24E3-471C-947F-1313F7207C38}"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4A5D6DA0-B969-4346-A490-C784C46E508D}" type="slidenum">
              <a:rPr lang="en-US" smtClean="0"/>
              <a:pPr>
                <a:defRPr/>
              </a:pPr>
              <a:t>43</a:t>
            </a:fld>
            <a:endParaRPr lang="en-US"/>
          </a:p>
        </p:txBody>
      </p:sp>
      <p:sp>
        <p:nvSpPr>
          <p:cNvPr id="6149" name="Rectangle 10"/>
          <p:cNvSpPr>
            <a:spLocks noChangeArrowheads="1"/>
          </p:cNvSpPr>
          <p:nvPr/>
        </p:nvSpPr>
        <p:spPr bwMode="auto">
          <a:xfrm>
            <a:off x="6961188" y="2622550"/>
            <a:ext cx="1371600" cy="457200"/>
          </a:xfrm>
          <a:prstGeom prst="rect">
            <a:avLst/>
          </a:prstGeom>
          <a:solidFill>
            <a:schemeClr val="accent1"/>
          </a:solidFill>
          <a:ln w="9525" algn="ctr">
            <a:solidFill>
              <a:schemeClr val="tx1"/>
            </a:solidFill>
            <a:round/>
            <a:headEnd/>
            <a:tailEnd/>
          </a:ln>
        </p:spPr>
        <p:txBody>
          <a:bodyPr wrap="none"/>
          <a:lstStyle/>
          <a:p>
            <a:pPr algn="ctr"/>
            <a:r>
              <a:rPr lang="en-US"/>
              <a:t>Judicial</a:t>
            </a:r>
          </a:p>
        </p:txBody>
      </p:sp>
      <p:cxnSp>
        <p:nvCxnSpPr>
          <p:cNvPr id="6150" name="Straight Connector 12"/>
          <p:cNvCxnSpPr>
            <a:cxnSpLocks noChangeShapeType="1"/>
            <a:stCxn id="6177" idx="2"/>
            <a:endCxn id="6153" idx="0"/>
          </p:cNvCxnSpPr>
          <p:nvPr/>
        </p:nvCxnSpPr>
        <p:spPr bwMode="auto">
          <a:xfrm flipH="1">
            <a:off x="4495800" y="2155825"/>
            <a:ext cx="1608138" cy="455613"/>
          </a:xfrm>
          <a:prstGeom prst="line">
            <a:avLst/>
          </a:prstGeom>
          <a:noFill/>
          <a:ln w="9525" algn="ctr">
            <a:solidFill>
              <a:schemeClr val="tx1"/>
            </a:solidFill>
            <a:round/>
            <a:headEnd/>
            <a:tailEnd/>
          </a:ln>
        </p:spPr>
      </p:cxnSp>
      <p:cxnSp>
        <p:nvCxnSpPr>
          <p:cNvPr id="6151" name="Straight Connector 14"/>
          <p:cNvCxnSpPr>
            <a:cxnSpLocks noChangeShapeType="1"/>
            <a:stCxn id="6177" idx="2"/>
            <a:endCxn id="6154" idx="0"/>
          </p:cNvCxnSpPr>
          <p:nvPr/>
        </p:nvCxnSpPr>
        <p:spPr bwMode="auto">
          <a:xfrm flipH="1">
            <a:off x="6096000" y="2155825"/>
            <a:ext cx="7938" cy="455613"/>
          </a:xfrm>
          <a:prstGeom prst="line">
            <a:avLst/>
          </a:prstGeom>
          <a:noFill/>
          <a:ln w="9525" algn="ctr">
            <a:solidFill>
              <a:schemeClr val="tx1"/>
            </a:solidFill>
            <a:round/>
            <a:headEnd/>
            <a:tailEnd/>
          </a:ln>
        </p:spPr>
      </p:cxnSp>
      <p:cxnSp>
        <p:nvCxnSpPr>
          <p:cNvPr id="6152" name="Straight Connector 16"/>
          <p:cNvCxnSpPr>
            <a:cxnSpLocks noChangeShapeType="1"/>
            <a:stCxn id="6177" idx="2"/>
          </p:cNvCxnSpPr>
          <p:nvPr/>
        </p:nvCxnSpPr>
        <p:spPr bwMode="auto">
          <a:xfrm>
            <a:off x="6103938" y="2155825"/>
            <a:ext cx="1543050" cy="466725"/>
          </a:xfrm>
          <a:prstGeom prst="line">
            <a:avLst/>
          </a:prstGeom>
          <a:noFill/>
          <a:ln w="9525" algn="ctr">
            <a:solidFill>
              <a:schemeClr val="tx1"/>
            </a:solidFill>
            <a:round/>
            <a:headEnd/>
            <a:tailEnd/>
          </a:ln>
        </p:spPr>
      </p:cxnSp>
      <p:sp>
        <p:nvSpPr>
          <p:cNvPr id="6153" name="Rectangle 8"/>
          <p:cNvSpPr>
            <a:spLocks noChangeArrowheads="1"/>
          </p:cNvSpPr>
          <p:nvPr/>
        </p:nvSpPr>
        <p:spPr bwMode="auto">
          <a:xfrm>
            <a:off x="3810000" y="2611438"/>
            <a:ext cx="1371600" cy="457200"/>
          </a:xfrm>
          <a:prstGeom prst="rect">
            <a:avLst/>
          </a:prstGeom>
          <a:solidFill>
            <a:schemeClr val="accent1"/>
          </a:solidFill>
          <a:ln w="9525" algn="ctr">
            <a:solidFill>
              <a:schemeClr val="tx1"/>
            </a:solidFill>
            <a:round/>
            <a:headEnd/>
            <a:tailEnd/>
          </a:ln>
        </p:spPr>
        <p:txBody>
          <a:bodyPr wrap="none"/>
          <a:lstStyle/>
          <a:p>
            <a:pPr algn="ctr"/>
            <a:r>
              <a:rPr lang="en-US"/>
              <a:t>Executive</a:t>
            </a:r>
          </a:p>
        </p:txBody>
      </p:sp>
      <p:sp>
        <p:nvSpPr>
          <p:cNvPr id="6154" name="Rectangle 9"/>
          <p:cNvSpPr>
            <a:spLocks noChangeArrowheads="1"/>
          </p:cNvSpPr>
          <p:nvPr/>
        </p:nvSpPr>
        <p:spPr bwMode="auto">
          <a:xfrm>
            <a:off x="5410200" y="2611438"/>
            <a:ext cx="1371600" cy="457200"/>
          </a:xfrm>
          <a:prstGeom prst="rect">
            <a:avLst/>
          </a:prstGeom>
          <a:solidFill>
            <a:schemeClr val="accent1"/>
          </a:solidFill>
          <a:ln w="9525" algn="ctr">
            <a:solidFill>
              <a:schemeClr val="tx1"/>
            </a:solidFill>
            <a:round/>
            <a:headEnd/>
            <a:tailEnd/>
          </a:ln>
        </p:spPr>
        <p:txBody>
          <a:bodyPr wrap="none"/>
          <a:lstStyle/>
          <a:p>
            <a:pPr algn="ctr"/>
            <a:r>
              <a:rPr lang="en-US"/>
              <a:t>Legislative</a:t>
            </a:r>
          </a:p>
        </p:txBody>
      </p:sp>
      <p:sp>
        <p:nvSpPr>
          <p:cNvPr id="6155" name="Rectangle 17"/>
          <p:cNvSpPr>
            <a:spLocks noChangeArrowheads="1"/>
          </p:cNvSpPr>
          <p:nvPr/>
        </p:nvSpPr>
        <p:spPr bwMode="auto">
          <a:xfrm>
            <a:off x="762000" y="1100138"/>
            <a:ext cx="1828800" cy="457200"/>
          </a:xfrm>
          <a:prstGeom prst="rect">
            <a:avLst/>
          </a:prstGeom>
          <a:solidFill>
            <a:srgbClr val="0099CC"/>
          </a:solidFill>
          <a:ln w="9525" algn="ctr">
            <a:solidFill>
              <a:schemeClr val="tx1"/>
            </a:solidFill>
            <a:round/>
            <a:headEnd/>
            <a:tailEnd/>
          </a:ln>
        </p:spPr>
        <p:txBody>
          <a:bodyPr wrap="none"/>
          <a:lstStyle/>
          <a:p>
            <a:pPr algn="ctr"/>
            <a:r>
              <a:rPr lang="en-US"/>
              <a:t>Constitution</a:t>
            </a:r>
          </a:p>
        </p:txBody>
      </p:sp>
      <p:sp>
        <p:nvSpPr>
          <p:cNvPr id="6156" name="Rectangle 18"/>
          <p:cNvSpPr>
            <a:spLocks noChangeArrowheads="1"/>
          </p:cNvSpPr>
          <p:nvPr/>
        </p:nvSpPr>
        <p:spPr bwMode="auto">
          <a:xfrm>
            <a:off x="533400" y="1600200"/>
            <a:ext cx="2209800" cy="457200"/>
          </a:xfrm>
          <a:prstGeom prst="rect">
            <a:avLst/>
          </a:prstGeom>
          <a:solidFill>
            <a:srgbClr val="0099CC"/>
          </a:solidFill>
          <a:ln w="9525" algn="ctr">
            <a:solidFill>
              <a:schemeClr val="tx1"/>
            </a:solidFill>
            <a:round/>
            <a:headEnd/>
            <a:tailEnd/>
          </a:ln>
        </p:spPr>
        <p:txBody>
          <a:bodyPr wrap="none"/>
          <a:lstStyle/>
          <a:p>
            <a:pPr algn="ctr"/>
            <a:r>
              <a:rPr lang="en-US"/>
              <a:t>Law (US Code)</a:t>
            </a:r>
          </a:p>
        </p:txBody>
      </p:sp>
      <p:sp>
        <p:nvSpPr>
          <p:cNvPr id="6157" name="Rectangle 19"/>
          <p:cNvSpPr>
            <a:spLocks noChangeArrowheads="1"/>
          </p:cNvSpPr>
          <p:nvPr/>
        </p:nvSpPr>
        <p:spPr bwMode="auto">
          <a:xfrm>
            <a:off x="3276600" y="3754438"/>
            <a:ext cx="1371600" cy="838200"/>
          </a:xfrm>
          <a:prstGeom prst="rect">
            <a:avLst/>
          </a:prstGeom>
          <a:solidFill>
            <a:schemeClr val="accent1"/>
          </a:solidFill>
          <a:ln w="9525" algn="ctr">
            <a:solidFill>
              <a:schemeClr val="tx1"/>
            </a:solidFill>
            <a:round/>
            <a:headEnd/>
            <a:tailEnd/>
          </a:ln>
        </p:spPr>
        <p:txBody>
          <a:bodyPr wrap="none" anchor="ctr"/>
          <a:lstStyle/>
          <a:p>
            <a:pPr algn="ctr"/>
            <a:r>
              <a:rPr lang="en-US"/>
              <a:t>Defense</a:t>
            </a:r>
          </a:p>
        </p:txBody>
      </p:sp>
      <p:sp>
        <p:nvSpPr>
          <p:cNvPr id="6158" name="Rectangle 20"/>
          <p:cNvSpPr>
            <a:spLocks noChangeArrowheads="1"/>
          </p:cNvSpPr>
          <p:nvPr/>
        </p:nvSpPr>
        <p:spPr bwMode="auto">
          <a:xfrm>
            <a:off x="5029200" y="3754438"/>
            <a:ext cx="1371600" cy="838200"/>
          </a:xfrm>
          <a:prstGeom prst="rect">
            <a:avLst/>
          </a:prstGeom>
          <a:solidFill>
            <a:schemeClr val="accent1"/>
          </a:solidFill>
          <a:ln w="9525" algn="ctr">
            <a:solidFill>
              <a:schemeClr val="tx1"/>
            </a:solidFill>
            <a:round/>
            <a:headEnd/>
            <a:tailEnd/>
          </a:ln>
        </p:spPr>
        <p:txBody>
          <a:bodyPr wrap="none" anchor="ctr"/>
          <a:lstStyle/>
          <a:p>
            <a:pPr algn="ctr"/>
            <a:r>
              <a:rPr lang="en-US"/>
              <a:t>Homeland</a:t>
            </a:r>
          </a:p>
          <a:p>
            <a:pPr algn="ctr"/>
            <a:r>
              <a:rPr lang="en-US"/>
              <a:t>Security</a:t>
            </a:r>
          </a:p>
        </p:txBody>
      </p:sp>
      <p:sp>
        <p:nvSpPr>
          <p:cNvPr id="6159" name="Rectangle 21"/>
          <p:cNvSpPr>
            <a:spLocks noChangeArrowheads="1"/>
          </p:cNvSpPr>
          <p:nvPr/>
        </p:nvSpPr>
        <p:spPr bwMode="auto">
          <a:xfrm>
            <a:off x="6705600" y="3765550"/>
            <a:ext cx="1371600" cy="838200"/>
          </a:xfrm>
          <a:prstGeom prst="rect">
            <a:avLst/>
          </a:prstGeom>
          <a:solidFill>
            <a:schemeClr val="accent1"/>
          </a:solidFill>
          <a:ln w="9525" algn="ctr">
            <a:solidFill>
              <a:schemeClr val="tx1"/>
            </a:solidFill>
            <a:round/>
            <a:headEnd/>
            <a:tailEnd/>
          </a:ln>
        </p:spPr>
        <p:txBody>
          <a:bodyPr wrap="none" anchor="ctr"/>
          <a:lstStyle/>
          <a:p>
            <a:pPr algn="ctr"/>
            <a:r>
              <a:rPr lang="en-US"/>
              <a:t>State</a:t>
            </a:r>
          </a:p>
        </p:txBody>
      </p:sp>
      <p:sp>
        <p:nvSpPr>
          <p:cNvPr id="6160" name="Rectangle 22"/>
          <p:cNvSpPr>
            <a:spLocks noChangeArrowheads="1"/>
          </p:cNvSpPr>
          <p:nvPr/>
        </p:nvSpPr>
        <p:spPr bwMode="auto">
          <a:xfrm>
            <a:off x="381000" y="2187575"/>
            <a:ext cx="2590800" cy="1230313"/>
          </a:xfrm>
          <a:prstGeom prst="rect">
            <a:avLst/>
          </a:prstGeom>
          <a:solidFill>
            <a:srgbClr val="0099CC"/>
          </a:solidFill>
          <a:ln w="9525" algn="ctr">
            <a:solidFill>
              <a:schemeClr val="tx1"/>
            </a:solidFill>
            <a:round/>
            <a:headEnd/>
            <a:tailEnd/>
          </a:ln>
        </p:spPr>
        <p:txBody>
          <a:bodyPr wrap="none"/>
          <a:lstStyle/>
          <a:p>
            <a:pPr algn="ctr"/>
            <a:r>
              <a:rPr lang="en-US"/>
              <a:t>Regulations, incl.</a:t>
            </a:r>
          </a:p>
          <a:p>
            <a:pPr algn="ctr"/>
            <a:r>
              <a:rPr lang="en-US"/>
              <a:t>Federal Acquisition</a:t>
            </a:r>
          </a:p>
          <a:p>
            <a:pPr algn="ctr"/>
            <a:r>
              <a:rPr lang="en-US"/>
              <a:t>Regulation (FAR)</a:t>
            </a:r>
          </a:p>
        </p:txBody>
      </p:sp>
      <p:sp>
        <p:nvSpPr>
          <p:cNvPr id="6161" name="Rectangle 23"/>
          <p:cNvSpPr>
            <a:spLocks noChangeArrowheads="1"/>
          </p:cNvSpPr>
          <p:nvPr/>
        </p:nvSpPr>
        <p:spPr bwMode="auto">
          <a:xfrm>
            <a:off x="342900" y="3733800"/>
            <a:ext cx="2781300" cy="1177925"/>
          </a:xfrm>
          <a:prstGeom prst="rect">
            <a:avLst/>
          </a:prstGeom>
          <a:solidFill>
            <a:srgbClr val="0099CC"/>
          </a:solidFill>
          <a:ln w="9525" algn="ctr">
            <a:solidFill>
              <a:schemeClr val="tx1"/>
            </a:solidFill>
            <a:round/>
            <a:headEnd/>
            <a:tailEnd/>
          </a:ln>
        </p:spPr>
        <p:txBody>
          <a:bodyPr wrap="none"/>
          <a:lstStyle/>
          <a:p>
            <a:pPr algn="ctr"/>
            <a:r>
              <a:rPr lang="en-US" dirty="0"/>
              <a:t>Regulations, incl.</a:t>
            </a:r>
          </a:p>
          <a:p>
            <a:pPr algn="ctr"/>
            <a:r>
              <a:rPr lang="en-US" dirty="0"/>
              <a:t>DoD FAR</a:t>
            </a:r>
          </a:p>
          <a:p>
            <a:pPr algn="ctr"/>
            <a:r>
              <a:rPr lang="en-US" dirty="0"/>
              <a:t>Supplement (DFARS)</a:t>
            </a:r>
          </a:p>
        </p:txBody>
      </p:sp>
      <p:cxnSp>
        <p:nvCxnSpPr>
          <p:cNvPr id="6162" name="Straight Connector 27"/>
          <p:cNvCxnSpPr>
            <a:cxnSpLocks noChangeShapeType="1"/>
            <a:stCxn id="6153" idx="2"/>
            <a:endCxn id="6157" idx="0"/>
          </p:cNvCxnSpPr>
          <p:nvPr/>
        </p:nvCxnSpPr>
        <p:spPr bwMode="auto">
          <a:xfrm flipH="1">
            <a:off x="3962400" y="3068638"/>
            <a:ext cx="533400" cy="685800"/>
          </a:xfrm>
          <a:prstGeom prst="line">
            <a:avLst/>
          </a:prstGeom>
          <a:noFill/>
          <a:ln w="9525" algn="ctr">
            <a:solidFill>
              <a:schemeClr val="tx1"/>
            </a:solidFill>
            <a:round/>
            <a:headEnd/>
            <a:tailEnd/>
          </a:ln>
        </p:spPr>
      </p:cxnSp>
      <p:cxnSp>
        <p:nvCxnSpPr>
          <p:cNvPr id="6163" name="Straight Connector 29"/>
          <p:cNvCxnSpPr>
            <a:cxnSpLocks noChangeShapeType="1"/>
            <a:stCxn id="6153" idx="2"/>
            <a:endCxn id="6158" idx="0"/>
          </p:cNvCxnSpPr>
          <p:nvPr/>
        </p:nvCxnSpPr>
        <p:spPr bwMode="auto">
          <a:xfrm>
            <a:off x="4495800" y="3068638"/>
            <a:ext cx="1219200" cy="685800"/>
          </a:xfrm>
          <a:prstGeom prst="line">
            <a:avLst/>
          </a:prstGeom>
          <a:noFill/>
          <a:ln w="9525" algn="ctr">
            <a:solidFill>
              <a:schemeClr val="tx1"/>
            </a:solidFill>
            <a:round/>
            <a:headEnd/>
            <a:tailEnd/>
          </a:ln>
        </p:spPr>
      </p:cxnSp>
      <p:cxnSp>
        <p:nvCxnSpPr>
          <p:cNvPr id="6164" name="Straight Connector 33"/>
          <p:cNvCxnSpPr>
            <a:cxnSpLocks noChangeShapeType="1"/>
            <a:stCxn id="6153" idx="2"/>
            <a:endCxn id="6159" idx="0"/>
          </p:cNvCxnSpPr>
          <p:nvPr/>
        </p:nvCxnSpPr>
        <p:spPr bwMode="auto">
          <a:xfrm>
            <a:off x="4495800" y="3068638"/>
            <a:ext cx="2895600" cy="696912"/>
          </a:xfrm>
          <a:prstGeom prst="line">
            <a:avLst/>
          </a:prstGeom>
          <a:noFill/>
          <a:ln w="9525" algn="ctr">
            <a:solidFill>
              <a:schemeClr val="tx1"/>
            </a:solidFill>
            <a:round/>
            <a:headEnd/>
            <a:tailEnd/>
          </a:ln>
        </p:spPr>
      </p:cxnSp>
      <p:sp>
        <p:nvSpPr>
          <p:cNvPr id="6165" name="TextBox 34"/>
          <p:cNvSpPr txBox="1">
            <a:spLocks noChangeArrowheads="1"/>
          </p:cNvSpPr>
          <p:nvPr/>
        </p:nvSpPr>
        <p:spPr bwMode="auto">
          <a:xfrm>
            <a:off x="8077200" y="3886200"/>
            <a:ext cx="492125" cy="461963"/>
          </a:xfrm>
          <a:prstGeom prst="rect">
            <a:avLst/>
          </a:prstGeom>
          <a:noFill/>
          <a:ln w="9525">
            <a:noFill/>
            <a:miter lim="800000"/>
            <a:headEnd/>
            <a:tailEnd/>
          </a:ln>
        </p:spPr>
        <p:txBody>
          <a:bodyPr wrap="none">
            <a:spAutoFit/>
          </a:bodyPr>
          <a:lstStyle/>
          <a:p>
            <a:r>
              <a:rPr lang="en-US"/>
              <a:t>…</a:t>
            </a:r>
          </a:p>
        </p:txBody>
      </p:sp>
      <p:sp>
        <p:nvSpPr>
          <p:cNvPr id="6166" name="Rectangle 35"/>
          <p:cNvSpPr>
            <a:spLocks noChangeArrowheads="1"/>
          </p:cNvSpPr>
          <p:nvPr/>
        </p:nvSpPr>
        <p:spPr bwMode="auto">
          <a:xfrm>
            <a:off x="3276600" y="4832350"/>
            <a:ext cx="1219200" cy="381000"/>
          </a:xfrm>
          <a:prstGeom prst="rect">
            <a:avLst/>
          </a:prstGeom>
          <a:solidFill>
            <a:schemeClr val="accent1"/>
          </a:solidFill>
          <a:ln w="9525" algn="ctr">
            <a:solidFill>
              <a:schemeClr val="tx1"/>
            </a:solidFill>
            <a:round/>
            <a:headEnd/>
            <a:tailEnd/>
          </a:ln>
        </p:spPr>
        <p:txBody>
          <a:bodyPr wrap="none" anchor="ctr"/>
          <a:lstStyle/>
          <a:p>
            <a:pPr algn="ctr"/>
            <a:r>
              <a:rPr lang="en-US"/>
              <a:t>PM</a:t>
            </a:r>
          </a:p>
        </p:txBody>
      </p:sp>
      <p:sp>
        <p:nvSpPr>
          <p:cNvPr id="6167" name="TextBox 37"/>
          <p:cNvSpPr txBox="1">
            <a:spLocks noChangeArrowheads="1"/>
          </p:cNvSpPr>
          <p:nvPr/>
        </p:nvSpPr>
        <p:spPr bwMode="auto">
          <a:xfrm>
            <a:off x="3640138" y="4449763"/>
            <a:ext cx="492125" cy="461962"/>
          </a:xfrm>
          <a:prstGeom prst="rect">
            <a:avLst/>
          </a:prstGeom>
          <a:noFill/>
          <a:ln w="9525">
            <a:noFill/>
            <a:miter lim="800000"/>
            <a:headEnd/>
            <a:tailEnd/>
          </a:ln>
        </p:spPr>
        <p:txBody>
          <a:bodyPr wrap="none">
            <a:spAutoFit/>
          </a:bodyPr>
          <a:lstStyle/>
          <a:p>
            <a:r>
              <a:rPr lang="en-US"/>
              <a:t>…</a:t>
            </a:r>
          </a:p>
        </p:txBody>
      </p:sp>
      <p:sp>
        <p:nvSpPr>
          <p:cNvPr id="6168" name="Rectangle 38"/>
          <p:cNvSpPr>
            <a:spLocks noChangeArrowheads="1"/>
          </p:cNvSpPr>
          <p:nvPr/>
        </p:nvSpPr>
        <p:spPr bwMode="auto">
          <a:xfrm>
            <a:off x="3048000" y="5370513"/>
            <a:ext cx="2057400" cy="344487"/>
          </a:xfrm>
          <a:prstGeom prst="rect">
            <a:avLst/>
          </a:prstGeom>
          <a:solidFill>
            <a:schemeClr val="accent1"/>
          </a:solidFill>
          <a:ln w="9525" algn="ctr">
            <a:solidFill>
              <a:schemeClr val="tx1"/>
            </a:solidFill>
            <a:round/>
            <a:headEnd/>
            <a:tailEnd/>
          </a:ln>
        </p:spPr>
        <p:txBody>
          <a:bodyPr wrap="none" anchor="ctr"/>
          <a:lstStyle/>
          <a:p>
            <a:pPr algn="ctr"/>
            <a:r>
              <a:rPr lang="en-US"/>
              <a:t>Lead Contractor</a:t>
            </a:r>
          </a:p>
        </p:txBody>
      </p:sp>
      <p:sp>
        <p:nvSpPr>
          <p:cNvPr id="6169" name="Rectangle 39"/>
          <p:cNvSpPr>
            <a:spLocks noChangeArrowheads="1"/>
          </p:cNvSpPr>
          <p:nvPr/>
        </p:nvSpPr>
        <p:spPr bwMode="auto">
          <a:xfrm>
            <a:off x="2362200" y="5856288"/>
            <a:ext cx="3048000" cy="342900"/>
          </a:xfrm>
          <a:prstGeom prst="rect">
            <a:avLst/>
          </a:prstGeom>
          <a:solidFill>
            <a:schemeClr val="accent1"/>
          </a:solidFill>
          <a:ln w="9525" algn="ctr">
            <a:solidFill>
              <a:schemeClr val="tx1"/>
            </a:solidFill>
            <a:round/>
            <a:headEnd/>
            <a:tailEnd/>
          </a:ln>
        </p:spPr>
        <p:txBody>
          <a:bodyPr wrap="none" anchor="ctr"/>
          <a:lstStyle/>
          <a:p>
            <a:pPr algn="ctr"/>
            <a:r>
              <a:rPr lang="en-US"/>
              <a:t>Subcontractors</a:t>
            </a:r>
          </a:p>
        </p:txBody>
      </p:sp>
      <p:sp>
        <p:nvSpPr>
          <p:cNvPr id="41" name="TextBox 40"/>
          <p:cNvSpPr txBox="1"/>
          <p:nvPr/>
        </p:nvSpPr>
        <p:spPr>
          <a:xfrm>
            <a:off x="5535613" y="4702175"/>
            <a:ext cx="3227387" cy="1200150"/>
          </a:xfrm>
          <a:prstGeom prst="rect">
            <a:avLst/>
          </a:prstGeom>
          <a:solidFill>
            <a:schemeClr val="accent1">
              <a:lumMod val="60000"/>
              <a:lumOff val="40000"/>
            </a:schemeClr>
          </a:solidFill>
        </p:spPr>
        <p:txBody>
          <a:bodyPr wrap="none">
            <a:spAutoFit/>
          </a:bodyPr>
          <a:lstStyle/>
          <a:p>
            <a:pPr marL="457200" indent="-457200">
              <a:buFontTx/>
              <a:buAutoNum type="arabicPeriod"/>
              <a:defRPr/>
            </a:pPr>
            <a:r>
              <a:rPr lang="en-US" dirty="0"/>
              <a:t>Request for Proposal</a:t>
            </a:r>
          </a:p>
          <a:p>
            <a:pPr marL="457200" indent="-457200">
              <a:buFontTx/>
              <a:buAutoNum type="arabicPeriod"/>
              <a:defRPr/>
            </a:pPr>
            <a:r>
              <a:rPr lang="en-US" dirty="0"/>
              <a:t>Proposals Submitted</a:t>
            </a:r>
          </a:p>
          <a:p>
            <a:pPr marL="457200" indent="-457200">
              <a:buFontTx/>
              <a:buAutoNum type="arabicPeriod"/>
              <a:defRPr/>
            </a:pPr>
            <a:r>
              <a:rPr lang="en-US" dirty="0"/>
              <a:t>Contract Awarded</a:t>
            </a:r>
          </a:p>
        </p:txBody>
      </p:sp>
      <p:cxnSp>
        <p:nvCxnSpPr>
          <p:cNvPr id="6171" name="Curved Connector 45"/>
          <p:cNvCxnSpPr>
            <a:cxnSpLocks noChangeShapeType="1"/>
            <a:stCxn id="41" idx="1"/>
            <a:endCxn id="6168" idx="3"/>
          </p:cNvCxnSpPr>
          <p:nvPr/>
        </p:nvCxnSpPr>
        <p:spPr bwMode="auto">
          <a:xfrm rot="10800000" flipV="1">
            <a:off x="5105400" y="5302250"/>
            <a:ext cx="430213" cy="239713"/>
          </a:xfrm>
          <a:prstGeom prst="curvedConnector3">
            <a:avLst>
              <a:gd name="adj1" fmla="val 50000"/>
            </a:avLst>
          </a:prstGeom>
          <a:noFill/>
          <a:ln w="9525" algn="ctr">
            <a:solidFill>
              <a:schemeClr val="tx1"/>
            </a:solidFill>
            <a:round/>
            <a:headEnd/>
            <a:tailEnd type="arrow" w="med" len="med"/>
          </a:ln>
        </p:spPr>
      </p:cxnSp>
      <p:sp>
        <p:nvSpPr>
          <p:cNvPr id="6172" name="TextBox 49"/>
          <p:cNvSpPr txBox="1">
            <a:spLocks noChangeArrowheads="1"/>
          </p:cNvSpPr>
          <p:nvPr/>
        </p:nvSpPr>
        <p:spPr bwMode="auto">
          <a:xfrm>
            <a:off x="5715000" y="6027738"/>
            <a:ext cx="492125" cy="461962"/>
          </a:xfrm>
          <a:prstGeom prst="rect">
            <a:avLst/>
          </a:prstGeom>
          <a:noFill/>
          <a:ln w="9525">
            <a:noFill/>
            <a:miter lim="800000"/>
            <a:headEnd/>
            <a:tailEnd/>
          </a:ln>
        </p:spPr>
        <p:txBody>
          <a:bodyPr wrap="none">
            <a:spAutoFit/>
          </a:bodyPr>
          <a:lstStyle/>
          <a:p>
            <a:r>
              <a:rPr lang="en-US"/>
              <a:t>…</a:t>
            </a:r>
          </a:p>
        </p:txBody>
      </p:sp>
      <p:sp>
        <p:nvSpPr>
          <p:cNvPr id="6173" name="TextBox 52"/>
          <p:cNvSpPr txBox="1">
            <a:spLocks noChangeArrowheads="1"/>
          </p:cNvSpPr>
          <p:nvPr/>
        </p:nvSpPr>
        <p:spPr bwMode="auto">
          <a:xfrm rot="-5400000">
            <a:off x="8272462" y="2544763"/>
            <a:ext cx="923925" cy="400050"/>
          </a:xfrm>
          <a:prstGeom prst="rect">
            <a:avLst/>
          </a:prstGeom>
          <a:noFill/>
          <a:ln w="9525">
            <a:noFill/>
            <a:miter lim="800000"/>
            <a:headEnd/>
            <a:tailEnd/>
          </a:ln>
        </p:spPr>
        <p:txBody>
          <a:bodyPr wrap="none">
            <a:spAutoFit/>
          </a:bodyPr>
          <a:lstStyle/>
          <a:p>
            <a:r>
              <a:rPr lang="en-US" sz="2000"/>
              <a:t>Branch</a:t>
            </a:r>
          </a:p>
        </p:txBody>
      </p:sp>
      <p:sp>
        <p:nvSpPr>
          <p:cNvPr id="6174" name="TextBox 53"/>
          <p:cNvSpPr txBox="1">
            <a:spLocks noChangeArrowheads="1"/>
          </p:cNvSpPr>
          <p:nvPr/>
        </p:nvSpPr>
        <p:spPr bwMode="auto">
          <a:xfrm rot="-5400000">
            <a:off x="8037512" y="3751263"/>
            <a:ext cx="1393825" cy="400050"/>
          </a:xfrm>
          <a:prstGeom prst="rect">
            <a:avLst/>
          </a:prstGeom>
          <a:noFill/>
          <a:ln w="9525">
            <a:noFill/>
            <a:miter lim="800000"/>
            <a:headEnd/>
            <a:tailEnd/>
          </a:ln>
        </p:spPr>
        <p:txBody>
          <a:bodyPr wrap="none">
            <a:spAutoFit/>
          </a:bodyPr>
          <a:lstStyle/>
          <a:p>
            <a:r>
              <a:rPr lang="en-US" sz="2000"/>
              <a:t>Department</a:t>
            </a:r>
          </a:p>
        </p:txBody>
      </p:sp>
      <p:sp>
        <p:nvSpPr>
          <p:cNvPr id="6175" name="Rectangle 39"/>
          <p:cNvSpPr>
            <a:spLocks noChangeArrowheads="1"/>
          </p:cNvSpPr>
          <p:nvPr/>
        </p:nvSpPr>
        <p:spPr bwMode="auto">
          <a:xfrm>
            <a:off x="2236788" y="6284913"/>
            <a:ext cx="3325812" cy="344487"/>
          </a:xfrm>
          <a:prstGeom prst="rect">
            <a:avLst/>
          </a:prstGeom>
          <a:solidFill>
            <a:schemeClr val="accent1"/>
          </a:solidFill>
          <a:ln w="9525" algn="ctr">
            <a:solidFill>
              <a:schemeClr val="tx1"/>
            </a:solidFill>
            <a:round/>
            <a:headEnd/>
            <a:tailEnd/>
          </a:ln>
        </p:spPr>
        <p:txBody>
          <a:bodyPr wrap="none" anchor="ctr"/>
          <a:lstStyle/>
          <a:p>
            <a:pPr algn="ctr"/>
            <a:r>
              <a:rPr lang="en-US"/>
              <a:t>Sub-subcontractors</a:t>
            </a:r>
          </a:p>
        </p:txBody>
      </p:sp>
      <p:sp>
        <p:nvSpPr>
          <p:cNvPr id="6176" name="Rectangle 23"/>
          <p:cNvSpPr>
            <a:spLocks noChangeArrowheads="1"/>
          </p:cNvSpPr>
          <p:nvPr/>
        </p:nvSpPr>
        <p:spPr bwMode="auto">
          <a:xfrm>
            <a:off x="342900" y="5011738"/>
            <a:ext cx="2628900" cy="563562"/>
          </a:xfrm>
          <a:prstGeom prst="rect">
            <a:avLst/>
          </a:prstGeom>
          <a:solidFill>
            <a:srgbClr val="0099CC"/>
          </a:solidFill>
          <a:ln w="9525" algn="ctr">
            <a:solidFill>
              <a:schemeClr val="tx1"/>
            </a:solidFill>
            <a:round/>
            <a:headEnd/>
            <a:tailEnd/>
          </a:ln>
        </p:spPr>
        <p:txBody>
          <a:bodyPr wrap="none"/>
          <a:lstStyle/>
          <a:p>
            <a:pPr algn="ctr"/>
            <a:r>
              <a:rPr lang="en-US"/>
              <a:t>Local regulations…</a:t>
            </a:r>
          </a:p>
        </p:txBody>
      </p:sp>
      <p:sp>
        <p:nvSpPr>
          <p:cNvPr id="6177" name="Rectangle 19"/>
          <p:cNvSpPr>
            <a:spLocks noChangeArrowheads="1"/>
          </p:cNvSpPr>
          <p:nvPr/>
        </p:nvSpPr>
        <p:spPr bwMode="auto">
          <a:xfrm>
            <a:off x="5122863" y="950913"/>
            <a:ext cx="1963737" cy="1204912"/>
          </a:xfrm>
          <a:prstGeom prst="rect">
            <a:avLst/>
          </a:prstGeom>
          <a:solidFill>
            <a:schemeClr val="accent1"/>
          </a:solidFill>
          <a:ln w="9525" algn="ctr">
            <a:solidFill>
              <a:schemeClr val="tx1"/>
            </a:solidFill>
            <a:round/>
            <a:headEnd/>
            <a:tailEnd/>
          </a:ln>
        </p:spPr>
        <p:txBody>
          <a:bodyPr wrap="none" anchor="ctr"/>
          <a:lstStyle/>
          <a:p>
            <a:pPr algn="ctr"/>
            <a:r>
              <a:rPr lang="en-US"/>
              <a:t>U.S. Federal</a:t>
            </a:r>
          </a:p>
          <a:p>
            <a:pPr algn="ctr"/>
            <a:r>
              <a:rPr lang="en-US"/>
              <a:t>Government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A9E885F-53EB-4E19-8188-4A43B3B7ED13}" type="datetime3">
              <a:rPr lang="en-US"/>
              <a:pPr>
                <a:defRPr/>
              </a:pPr>
              <a:t>13 August 2013</a:t>
            </a:fld>
            <a:endParaRPr lang="en-US"/>
          </a:p>
        </p:txBody>
      </p:sp>
      <p:sp>
        <p:nvSpPr>
          <p:cNvPr id="6" name="Slide Number Placeholder 5"/>
          <p:cNvSpPr>
            <a:spLocks noGrp="1"/>
          </p:cNvSpPr>
          <p:nvPr>
            <p:ph type="sldNum" sz="quarter" idx="12"/>
          </p:nvPr>
        </p:nvSpPr>
        <p:spPr/>
        <p:txBody>
          <a:bodyPr/>
          <a:lstStyle/>
          <a:p>
            <a:pPr>
              <a:defRPr/>
            </a:pPr>
            <a:fld id="{E08A8F4F-35CB-440F-802B-EA5EBCB29536}" type="slidenum">
              <a:rPr lang="en-US"/>
              <a:pPr>
                <a:defRPr/>
              </a:pPr>
              <a:t>44</a:t>
            </a:fld>
            <a:endParaRPr lang="en-US"/>
          </a:p>
        </p:txBody>
      </p:sp>
      <p:sp>
        <p:nvSpPr>
          <p:cNvPr id="4100" name="Rectangle 2"/>
          <p:cNvSpPr>
            <a:spLocks noGrp="1" noChangeArrowheads="1"/>
          </p:cNvSpPr>
          <p:nvPr>
            <p:ph type="title"/>
          </p:nvPr>
        </p:nvSpPr>
        <p:spPr/>
        <p:txBody>
          <a:bodyPr/>
          <a:lstStyle/>
          <a:p>
            <a:pPr eaLnBrk="1" hangingPunct="1"/>
            <a:r>
              <a:rPr lang="en-US" dirty="0" smtClean="0"/>
              <a:t>Useful DoD sources</a:t>
            </a:r>
          </a:p>
        </p:txBody>
      </p:sp>
      <p:sp>
        <p:nvSpPr>
          <p:cNvPr id="4101" name="Rectangle 3"/>
          <p:cNvSpPr>
            <a:spLocks noGrp="1" noChangeArrowheads="1"/>
          </p:cNvSpPr>
          <p:nvPr>
            <p:ph type="body" idx="1"/>
          </p:nvPr>
        </p:nvSpPr>
        <p:spPr/>
        <p:txBody>
          <a:bodyPr/>
          <a:lstStyle/>
          <a:p>
            <a:pPr eaLnBrk="1" hangingPunct="1">
              <a:defRPr/>
            </a:pPr>
            <a:r>
              <a:rPr lang="en-US" dirty="0"/>
              <a:t>DoD Chief Information Officer (CIO) Free Open Source Software (FOSS) Communities of Interest (COI) </a:t>
            </a:r>
            <a:r>
              <a:rPr lang="en-US" dirty="0" smtClean="0"/>
              <a:t>site</a:t>
            </a:r>
          </a:p>
          <a:p>
            <a:pPr marL="457200" lvl="1" indent="0" eaLnBrk="1" hangingPunct="1">
              <a:buNone/>
              <a:defRPr/>
            </a:pPr>
            <a:r>
              <a:rPr lang="en-US" dirty="0"/>
              <a:t>http://</a:t>
            </a:r>
            <a:r>
              <a:rPr lang="en-US" dirty="0" smtClean="0"/>
              <a:t>dodcio.defense.gov/Home/Topics/UseofFreeOpenSourceSoftwareFOSS.aspx</a:t>
            </a:r>
            <a:endParaRPr lang="en-US" dirty="0"/>
          </a:p>
          <a:p>
            <a:pPr lvl="1" eaLnBrk="1" hangingPunct="1">
              <a:defRPr/>
            </a:pPr>
            <a:r>
              <a:rPr lang="en-US" dirty="0" smtClean="0"/>
              <a:t>"</a:t>
            </a:r>
            <a:r>
              <a:rPr lang="en-US" dirty="0"/>
              <a:t>Clarifying Guidance Regarding Open Source Software (OSS)", </a:t>
            </a:r>
            <a:r>
              <a:rPr lang="en-US" dirty="0" smtClean="0"/>
              <a:t>signed </a:t>
            </a:r>
            <a:r>
              <a:rPr lang="en-US" dirty="0"/>
              <a:t>by David M. </a:t>
            </a:r>
            <a:r>
              <a:rPr lang="en-US" dirty="0" err="1"/>
              <a:t>Wennergren</a:t>
            </a:r>
            <a:r>
              <a:rPr lang="en-US" dirty="0"/>
              <a:t> on 16 October 2009. This is the </a:t>
            </a:r>
            <a:r>
              <a:rPr lang="en-US" dirty="0" smtClean="0"/>
              <a:t>DoD </a:t>
            </a:r>
            <a:r>
              <a:rPr lang="en-US" dirty="0"/>
              <a:t>policy memo on open source software (OSS</a:t>
            </a:r>
            <a:r>
              <a:rPr lang="en-US" dirty="0" smtClean="0"/>
              <a:t>)</a:t>
            </a:r>
            <a:endParaRPr lang="en-US" dirty="0"/>
          </a:p>
          <a:p>
            <a:pPr lvl="1" eaLnBrk="1" hangingPunct="1">
              <a:defRPr/>
            </a:pPr>
            <a:r>
              <a:rPr lang="en-US" dirty="0" smtClean="0"/>
              <a:t>“Open </a:t>
            </a:r>
            <a:r>
              <a:rPr lang="en-US" dirty="0"/>
              <a:t>Technology Development (OTD): Lessons Learned &amp; Best Practices for Military </a:t>
            </a:r>
            <a:r>
              <a:rPr lang="en-US" dirty="0" smtClean="0"/>
              <a:t>Software” </a:t>
            </a:r>
            <a:r>
              <a:rPr lang="en-US" dirty="0"/>
              <a:t>- OSD Report, May </a:t>
            </a:r>
            <a:r>
              <a:rPr lang="en-US" dirty="0" smtClean="0"/>
              <a:t>2011</a:t>
            </a:r>
            <a:endParaRPr lang="en-US" dirty="0"/>
          </a:p>
          <a:p>
            <a:pPr lvl="1" eaLnBrk="1" hangingPunct="1">
              <a:defRPr/>
            </a:pPr>
            <a:r>
              <a:rPr lang="en-US" dirty="0" smtClean="0"/>
              <a:t>DoD </a:t>
            </a:r>
            <a:r>
              <a:rPr lang="en-US" dirty="0"/>
              <a:t>Open Source Software (OSS) </a:t>
            </a:r>
            <a:r>
              <a:rPr lang="en-US" dirty="0" smtClean="0"/>
              <a:t>FAQ</a:t>
            </a:r>
            <a:endParaRPr lang="en-US" dirty="0"/>
          </a:p>
          <a:p>
            <a:pPr lvl="1" eaLnBrk="1" hangingPunct="1">
              <a:defRPr/>
            </a:pPr>
            <a:r>
              <a:rPr lang="en-US" dirty="0" smtClean="0"/>
              <a:t>“Use </a:t>
            </a:r>
            <a:r>
              <a:rPr lang="en-US" dirty="0"/>
              <a:t>of Free and Open-Source Software (FOSS) in the U.S. Department of </a:t>
            </a:r>
            <a:r>
              <a:rPr lang="en-US" dirty="0" smtClean="0"/>
              <a:t>Defense” </a:t>
            </a:r>
            <a:r>
              <a:rPr lang="en-US" dirty="0"/>
              <a:t>- 2003 Study by </a:t>
            </a:r>
            <a:r>
              <a:rPr lang="en-US" dirty="0" smtClean="0"/>
              <a:t>MITRE</a:t>
            </a:r>
          </a:p>
          <a:p>
            <a:pPr eaLnBrk="1" hangingPunct="1">
              <a:defRPr/>
            </a:pPr>
            <a:r>
              <a:rPr lang="en-US" dirty="0" smtClean="0"/>
              <a:t>MIL-OSS (http://mil-oss.org)</a:t>
            </a:r>
          </a:p>
          <a:p>
            <a:pPr lvl="1" eaLnBrk="1" hangingPunct="1">
              <a:defRPr/>
            </a:pPr>
            <a:r>
              <a:rPr lang="en-US" dirty="0" smtClean="0"/>
              <a:t>Including its FAQ</a:t>
            </a:r>
            <a:endParaRPr lang="en-US" dirty="0"/>
          </a:p>
        </p:txBody>
      </p:sp>
      <p:sp>
        <p:nvSpPr>
          <p:cNvPr id="3" name="Right Arrow 2"/>
          <p:cNvSpPr/>
          <p:nvPr/>
        </p:nvSpPr>
        <p:spPr bwMode="auto">
          <a:xfrm>
            <a:off x="381000" y="2895600"/>
            <a:ext cx="68580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4640232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590800" y="390525"/>
            <a:ext cx="6248400" cy="523875"/>
          </a:xfrm>
        </p:spPr>
        <p:txBody>
          <a:bodyPr/>
          <a:lstStyle/>
          <a:p>
            <a:pPr eaLnBrk="1" hangingPunct="1"/>
            <a:r>
              <a:rPr lang="pl-PL" smtClean="0"/>
              <a:t>DoD 2009 OSS policy memo (1)</a:t>
            </a:r>
            <a:endParaRPr lang="en-US" smtClean="0"/>
          </a:p>
        </p:txBody>
      </p:sp>
      <p:sp>
        <p:nvSpPr>
          <p:cNvPr id="3" name="Content Placeholder 2"/>
          <p:cNvSpPr>
            <a:spLocks noGrp="1"/>
          </p:cNvSpPr>
          <p:nvPr>
            <p:ph idx="1"/>
          </p:nvPr>
        </p:nvSpPr>
        <p:spPr/>
        <p:txBody>
          <a:bodyPr/>
          <a:lstStyle/>
          <a:p>
            <a:pPr marL="0" indent="0" eaLnBrk="1" hangingPunct="1">
              <a:buFont typeface="Arial" charset="0"/>
              <a:buNone/>
              <a:defRPr/>
            </a:pPr>
            <a:r>
              <a:rPr lang="en-US" sz="2000" dirty="0"/>
              <a:t>“Clarifying Guidance Regarding OSS” (Oct 16, 2009):</a:t>
            </a:r>
          </a:p>
          <a:p>
            <a:pPr marL="457200" indent="-457200" eaLnBrk="1" hangingPunct="1">
              <a:buFont typeface="+mj-lt"/>
              <a:buAutoNum type="alphaLcPeriod"/>
              <a:defRPr/>
            </a:pPr>
            <a:r>
              <a:rPr lang="en-US" sz="2000" dirty="0"/>
              <a:t>In almost all cases, OSS meets the definition of “commercial computer software” and shall be given appropriate statutory preference in accordance with 10 USC 2377…</a:t>
            </a:r>
          </a:p>
          <a:p>
            <a:pPr marL="457200" indent="-457200" eaLnBrk="1" hangingPunct="1">
              <a:buFont typeface="+mj-lt"/>
              <a:buAutoNum type="alphaLcPeriod"/>
              <a:defRPr/>
            </a:pPr>
            <a:r>
              <a:rPr lang="en-US" sz="2000" dirty="0"/>
              <a:t>Executive agencies, including the DoD, are required to conduct market research [which should] include OSS…  There are positive aspects of OSS that should be </a:t>
            </a:r>
            <a:r>
              <a:rPr lang="en-US" sz="2000" dirty="0" smtClean="0"/>
              <a:t>considered…</a:t>
            </a:r>
            <a:endParaRPr lang="en-US" sz="2000" dirty="0"/>
          </a:p>
          <a:p>
            <a:pPr marL="457200" indent="-457200" eaLnBrk="1" hangingPunct="1">
              <a:buFont typeface="+mj-lt"/>
              <a:buAutoNum type="alphaLcPeriod"/>
              <a:defRPr/>
            </a:pPr>
            <a:r>
              <a:rPr lang="en-US" sz="2000" dirty="0"/>
              <a:t>DoDI8500.2 control “DCPD-1 Public Domain Software Controls,” doesn’t forbid the use of OSS</a:t>
            </a:r>
          </a:p>
          <a:p>
            <a:pPr marL="457200" indent="-457200" eaLnBrk="1" hangingPunct="1">
              <a:buFont typeface="+mj-lt"/>
              <a:buAutoNum type="alphaLcPeriod"/>
              <a:defRPr/>
            </a:pPr>
            <a:r>
              <a:rPr lang="en-US" sz="2000" dirty="0"/>
              <a:t>Ensure that the plan for software support (e.g., commercial or Government program office support) is adequate for mission need.</a:t>
            </a:r>
          </a:p>
          <a:p>
            <a:pPr marL="457200" indent="-457200" eaLnBrk="1" hangingPunct="1">
              <a:buFont typeface="+mj-lt"/>
              <a:buAutoNum type="alphaLcPeriod"/>
              <a:defRPr/>
            </a:pPr>
            <a:r>
              <a:rPr lang="en-US" sz="2000" dirty="0"/>
              <a:t>Government is </a:t>
            </a:r>
            <a:r>
              <a:rPr lang="en-US" sz="2000" i="1" dirty="0"/>
              <a:t>not</a:t>
            </a:r>
            <a:r>
              <a:rPr lang="en-US" sz="2000" dirty="0"/>
              <a:t> always obligated to distribute the source code of any modified OSS to the public</a:t>
            </a:r>
          </a:p>
          <a:p>
            <a:pPr eaLnBrk="1" hangingPunct="1">
              <a:defRPr/>
            </a:pPr>
            <a:endParaRPr lang="en-US" sz="2000" dirty="0"/>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15314C08-59B2-4BF4-9B3E-6BB5DF795AC7}" type="slidenum">
              <a:rPr lang="en-US" smtClean="0"/>
              <a:pPr>
                <a:defRPr/>
              </a:pPr>
              <a:t>45</a:t>
            </a:fld>
            <a:endParaRPr lang="en-US"/>
          </a:p>
        </p:txBody>
      </p:sp>
      <p:sp>
        <p:nvSpPr>
          <p:cNvPr id="2" name="5-Point Star 1"/>
          <p:cNvSpPr/>
          <p:nvPr/>
        </p:nvSpPr>
        <p:spPr bwMode="auto">
          <a:xfrm>
            <a:off x="7670074" y="1524000"/>
            <a:ext cx="838200" cy="685800"/>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pl-PL" smtClean="0"/>
              <a:t>DoD 2009 OSS policy memo (2)</a:t>
            </a:r>
            <a:endParaRPr lang="en-US" smtClean="0"/>
          </a:p>
        </p:txBody>
      </p:sp>
      <p:sp>
        <p:nvSpPr>
          <p:cNvPr id="18435" name="Content Placeholder 2"/>
          <p:cNvSpPr>
            <a:spLocks noGrp="1"/>
          </p:cNvSpPr>
          <p:nvPr>
            <p:ph idx="1"/>
          </p:nvPr>
        </p:nvSpPr>
        <p:spPr/>
        <p:txBody>
          <a:bodyPr/>
          <a:lstStyle/>
          <a:p>
            <a:pPr marL="457200" indent="-457200" eaLnBrk="1" hangingPunct="1">
              <a:buFont typeface="Arial" charset="0"/>
              <a:buAutoNum type="alphaLcPeriod" startAt="5"/>
            </a:pPr>
            <a:r>
              <a:rPr lang="en-US" sz="2000" smtClean="0"/>
              <a:t>Software source code and associated design documents are “data”… and therefore shall be shared across the DoD as widely as possible </a:t>
            </a:r>
          </a:p>
          <a:p>
            <a:pPr marL="457200" indent="-457200" eaLnBrk="1" hangingPunct="1">
              <a:buFont typeface="Arial" charset="0"/>
              <a:buAutoNum type="alphaLcPeriod" startAt="5"/>
            </a:pPr>
            <a:r>
              <a:rPr lang="en-US" sz="2000" smtClean="0"/>
              <a:t>Software items, including code fixes and enhancements, developed for the Government should be released to the public (such as under an open source license) when:</a:t>
            </a:r>
          </a:p>
          <a:p>
            <a:pPr marL="914400" lvl="1" indent="-457200" eaLnBrk="1" hangingPunct="1">
              <a:buFont typeface="Arial" charset="0"/>
              <a:buAutoNum type="arabicPeriod"/>
            </a:pPr>
            <a:r>
              <a:rPr lang="en-US" sz="1800" smtClean="0"/>
              <a:t>The project manager, program manager, or other comparable official determines that it is in the Government’s interest to do so, such as through the expectation of future enhancements by others.</a:t>
            </a:r>
          </a:p>
          <a:p>
            <a:pPr marL="914400" lvl="1" indent="-457200" eaLnBrk="1" hangingPunct="1">
              <a:buFont typeface="Arial" charset="0"/>
              <a:buAutoNum type="arabicPeriod"/>
            </a:pPr>
            <a:r>
              <a:rPr lang="en-US" sz="1800" smtClean="0"/>
              <a:t>The Government has the rights to reproduce and release the item, and to authorize others to do so. </a:t>
            </a:r>
          </a:p>
          <a:p>
            <a:pPr marL="914400" lvl="1" indent="-457200" eaLnBrk="1" hangingPunct="1">
              <a:buFont typeface="Arial" charset="0"/>
              <a:buAutoNum type="arabicPeriod"/>
            </a:pPr>
            <a:r>
              <a:rPr lang="en-US" sz="1800" smtClean="0"/>
              <a:t>The public release of the item is not restricted by other law or regulation</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8459D2E6-0780-401F-95AF-BD74B3049C7E}"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590800" y="-39688"/>
            <a:ext cx="6248400" cy="954088"/>
          </a:xfrm>
        </p:spPr>
        <p:txBody>
          <a:bodyPr/>
          <a:lstStyle/>
          <a:p>
            <a:r>
              <a:rPr lang="en-US" smtClean="0"/>
              <a:t>Positive OSS aspects stated in DoD 2009 OSS memo (1)</a:t>
            </a:r>
          </a:p>
        </p:txBody>
      </p:sp>
      <p:sp>
        <p:nvSpPr>
          <p:cNvPr id="19459" name="Content Placeholder 2"/>
          <p:cNvSpPr>
            <a:spLocks noGrp="1"/>
          </p:cNvSpPr>
          <p:nvPr>
            <p:ph idx="1"/>
          </p:nvPr>
        </p:nvSpPr>
        <p:spPr/>
        <p:txBody>
          <a:bodyPr/>
          <a:lstStyle/>
          <a:p>
            <a:pPr marL="400050" indent="-400050">
              <a:buFont typeface="Arial" charset="0"/>
              <a:buAutoNum type="romanLcPeriod"/>
            </a:pPr>
            <a:r>
              <a:rPr lang="en-US" sz="1800" smtClean="0"/>
              <a:t>“The continuous and broad peer-review enabled by publicly available source code supports software reliability and security efforts through the identification and elimination of defects that might otherwise go unrecognized by a more limited core development team.</a:t>
            </a:r>
          </a:p>
          <a:p>
            <a:pPr marL="400050" indent="-400050">
              <a:buFont typeface="Arial" charset="0"/>
              <a:buAutoNum type="romanLcPeriod"/>
            </a:pPr>
            <a:r>
              <a:rPr lang="en-US" sz="1800" smtClean="0"/>
              <a:t>The unrestricted ability to modify software source code enables the Department to respond more rapidly to changing situations, missions, and future threats.</a:t>
            </a:r>
          </a:p>
          <a:p>
            <a:pPr marL="400050" indent="-400050">
              <a:buFont typeface="Arial" charset="0"/>
              <a:buAutoNum type="romanLcPeriod"/>
            </a:pPr>
            <a:r>
              <a:rPr lang="en-US" sz="1800" smtClean="0"/>
              <a:t>Reliance on a particular software developer or vendor due to proprietary restrictions may be reduced by the use of OSS, which can be operated and maintained by multiple vendors, thus reducing barriers to entry and exit.</a:t>
            </a:r>
          </a:p>
          <a:p>
            <a:pPr marL="400050" indent="-400050">
              <a:buFont typeface="Arial" charset="0"/>
              <a:buAutoNum type="romanLcPeriod"/>
            </a:pPr>
            <a:r>
              <a:rPr lang="en-US" sz="1800" smtClean="0"/>
              <a:t>Open source licenses do not restrict who can use the software or the fields of endeavor in which the software can be used. Therefore, OSS provides a net-centric licensing model that enables rapid provisioning of both known and unanticipated users.</a:t>
            </a:r>
          </a:p>
        </p:txBody>
      </p:sp>
      <p:sp>
        <p:nvSpPr>
          <p:cNvPr id="4" name="Date Placeholder 3"/>
          <p:cNvSpPr>
            <a:spLocks noGrp="1"/>
          </p:cNvSpPr>
          <p:nvPr>
            <p:ph type="dt" sz="quarter" idx="10"/>
          </p:nvPr>
        </p:nvSpPr>
        <p:spPr/>
        <p:txBody>
          <a:bodyPr/>
          <a:lstStyle/>
          <a:p>
            <a:pPr>
              <a:defRPr/>
            </a:pPr>
            <a:fld id="{1E8B044A-30E1-4C5C-952B-9D15FF2454F1}"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546C0F02-2851-4202-9CB5-B0F3C92C6370}" type="slidenum">
              <a:rPr lang="en-US" smtClean="0"/>
              <a:pPr>
                <a:defRPr/>
              </a:pPr>
              <a:t>47</a:t>
            </a:fld>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590800" y="-39688"/>
            <a:ext cx="6248400" cy="954088"/>
          </a:xfrm>
        </p:spPr>
        <p:txBody>
          <a:bodyPr/>
          <a:lstStyle/>
          <a:p>
            <a:r>
              <a:rPr lang="en-US" smtClean="0"/>
              <a:t>Positive OSS aspects stated in DoD 2009 OSS memo (2)</a:t>
            </a:r>
          </a:p>
        </p:txBody>
      </p:sp>
      <p:sp>
        <p:nvSpPr>
          <p:cNvPr id="20483" name="Content Placeholder 2"/>
          <p:cNvSpPr>
            <a:spLocks noGrp="1"/>
          </p:cNvSpPr>
          <p:nvPr>
            <p:ph idx="1"/>
          </p:nvPr>
        </p:nvSpPr>
        <p:spPr/>
        <p:txBody>
          <a:bodyPr/>
          <a:lstStyle/>
          <a:p>
            <a:pPr marL="400050" indent="-400050">
              <a:buFont typeface="Arial" charset="0"/>
              <a:buAutoNum type="romanLcPeriod" startAt="5"/>
            </a:pPr>
            <a:r>
              <a:rPr lang="en-US" sz="1800" smtClean="0"/>
              <a:t>Since OSS typically does not have a per-seat licensing cost, it can provide a cost advantage in situations where many copies of the software may be required, and can mitigate risk of cost growth due to licensing in situations where the total number of users may not be known in advance.</a:t>
            </a:r>
          </a:p>
          <a:p>
            <a:pPr marL="400050" indent="-400050">
              <a:buFont typeface="Arial" charset="0"/>
              <a:buAutoNum type="romanLcPeriod" startAt="5"/>
            </a:pPr>
            <a:r>
              <a:rPr lang="en-US" sz="1800" smtClean="0"/>
              <a:t>By sharing the responsibility for maintenance of OSS with other users, the Department can benefit by reducing the total cost of ownership for software, particularly compared with software for which the Department has sole responsibility for maintenance (e.g., GOTS).</a:t>
            </a:r>
          </a:p>
          <a:p>
            <a:pPr marL="400050" indent="-400050">
              <a:buFont typeface="Arial" charset="0"/>
              <a:buAutoNum type="romanLcPeriod" startAt="5"/>
            </a:pPr>
            <a:r>
              <a:rPr lang="en-US" sz="1800" smtClean="0"/>
              <a:t>OSS is particularly suitable for rapid prototyping and experimentation, where the ability to ‘test drive’ the software with minimal costs and administrative delays can be important.”</a:t>
            </a:r>
            <a:endParaRPr lang="en-US" sz="3200" smtClean="0"/>
          </a:p>
        </p:txBody>
      </p:sp>
      <p:sp>
        <p:nvSpPr>
          <p:cNvPr id="4" name="Date Placeholder 3"/>
          <p:cNvSpPr>
            <a:spLocks noGrp="1"/>
          </p:cNvSpPr>
          <p:nvPr>
            <p:ph type="dt" sz="quarter" idx="10"/>
          </p:nvPr>
        </p:nvSpPr>
        <p:spPr/>
        <p:txBody>
          <a:bodyPr/>
          <a:lstStyle/>
          <a:p>
            <a:pPr>
              <a:defRPr/>
            </a:pPr>
            <a:fld id="{1E8B044A-30E1-4C5C-952B-9D15FF2454F1}"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8380314B-9DB6-4039-8F7C-57D2E80DD9B4}" type="slidenum">
              <a:rPr lang="en-US" smtClean="0"/>
              <a:pPr>
                <a:defRPr/>
              </a:pPr>
              <a:t>48</a:t>
            </a:fld>
            <a:endParaRPr lang="en-US"/>
          </a:p>
        </p:txBody>
      </p:sp>
      <p:sp>
        <p:nvSpPr>
          <p:cNvPr id="6" name="TextBox 5"/>
          <p:cNvSpPr txBox="1"/>
          <p:nvPr/>
        </p:nvSpPr>
        <p:spPr>
          <a:xfrm>
            <a:off x="990600" y="4783138"/>
            <a:ext cx="7391400" cy="1200150"/>
          </a:xfrm>
          <a:prstGeom prst="rect">
            <a:avLst/>
          </a:prstGeom>
          <a:solidFill>
            <a:schemeClr val="accent6">
              <a:lumMod val="20000"/>
              <a:lumOff val="80000"/>
            </a:schemeClr>
          </a:solidFill>
        </p:spPr>
        <p:txBody>
          <a:bodyPr>
            <a:spAutoFit/>
          </a:bodyPr>
          <a:lstStyle/>
          <a:p>
            <a:pPr>
              <a:defRPr/>
            </a:pPr>
            <a:r>
              <a:rPr lang="en-US" sz="1800" dirty="0"/>
              <a:t>“While these considerations may be relevant, they may not be the overriding aspects to any decision… Ultimately, the software that best meets the needs and mission of the Department should be used, regardless of whether the software is open source.”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590800" y="-39688"/>
            <a:ext cx="6248400" cy="954088"/>
          </a:xfrm>
        </p:spPr>
        <p:txBody>
          <a:bodyPr/>
          <a:lstStyle/>
          <a:p>
            <a:pPr eaLnBrk="1" hangingPunct="1"/>
            <a:r>
              <a:rPr lang="en-US" smtClean="0"/>
              <a:t>Government: Comparing GOTS, COTS Proprietary, and COTS OSS</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3FC3477F-F8C6-4524-824A-7A7DF0C3A135}" type="slidenum">
              <a:rPr lang="en-US" smtClean="0"/>
              <a:pPr>
                <a:defRPr/>
              </a:pPr>
              <a:t>4</a:t>
            </a:fld>
            <a:endParaRPr lang="en-US"/>
          </a:p>
        </p:txBody>
      </p:sp>
      <p:graphicFrame>
        <p:nvGraphicFramePr>
          <p:cNvPr id="7" name="Table 6"/>
          <p:cNvGraphicFramePr>
            <a:graphicFrameLocks noGrp="1"/>
          </p:cNvGraphicFramePr>
          <p:nvPr/>
        </p:nvGraphicFramePr>
        <p:xfrm>
          <a:off x="657225" y="1143000"/>
          <a:ext cx="8153401" cy="3413304"/>
        </p:xfrm>
        <a:graphic>
          <a:graphicData uri="http://schemas.openxmlformats.org/drawingml/2006/table">
            <a:tbl>
              <a:tblPr firstRow="1" bandRow="1">
                <a:tableStyleId>{5C22544A-7EE6-4342-B048-85BDC9FD1C3A}</a:tableStyleId>
              </a:tblPr>
              <a:tblGrid>
                <a:gridCol w="2038350"/>
                <a:gridCol w="1266825"/>
                <a:gridCol w="1676400"/>
                <a:gridCol w="3171826"/>
              </a:tblGrid>
              <a:tr h="700890">
                <a:tc>
                  <a:txBody>
                    <a:bodyPr/>
                    <a:lstStyle/>
                    <a:p>
                      <a:r>
                        <a:rPr lang="en-US" sz="2000" dirty="0" smtClean="0"/>
                        <a:t>Support Strategy</a:t>
                      </a:r>
                      <a:endParaRPr lang="en-US" sz="2000" dirty="0"/>
                    </a:p>
                  </a:txBody>
                  <a:tcPr marT="45663" marB="45663"/>
                </a:tc>
                <a:tc>
                  <a:txBody>
                    <a:bodyPr/>
                    <a:lstStyle/>
                    <a:p>
                      <a:r>
                        <a:rPr lang="en-US" sz="2000" dirty="0" smtClean="0"/>
                        <a:t>Cost</a:t>
                      </a:r>
                      <a:endParaRPr lang="en-US" sz="2000" dirty="0"/>
                    </a:p>
                  </a:txBody>
                  <a:tcPr marT="45663" marB="45663"/>
                </a:tc>
                <a:tc>
                  <a:txBody>
                    <a:bodyPr/>
                    <a:lstStyle/>
                    <a:p>
                      <a:r>
                        <a:rPr lang="en-US" sz="2000" dirty="0" smtClean="0"/>
                        <a:t>Flexibility</a:t>
                      </a:r>
                      <a:endParaRPr lang="en-US" sz="2000" dirty="0"/>
                    </a:p>
                  </a:txBody>
                  <a:tcPr marT="45663" marB="45663"/>
                </a:tc>
                <a:tc>
                  <a:txBody>
                    <a:bodyPr/>
                    <a:lstStyle/>
                    <a:p>
                      <a:r>
                        <a:rPr lang="en-US" sz="2000" dirty="0" smtClean="0"/>
                        <a:t>Risks</a:t>
                      </a:r>
                      <a:endParaRPr lang="en-US" sz="2000" dirty="0"/>
                    </a:p>
                  </a:txBody>
                  <a:tcPr marT="45663" marB="45663"/>
                </a:tc>
              </a:tr>
              <a:tr h="1005672">
                <a:tc>
                  <a:txBody>
                    <a:bodyPr/>
                    <a:lstStyle/>
                    <a:p>
                      <a:r>
                        <a:rPr lang="en-US" sz="2000" dirty="0" smtClean="0"/>
                        <a:t>Government-owned / GOTS</a:t>
                      </a:r>
                      <a:endParaRPr lang="en-US" sz="2000" dirty="0"/>
                    </a:p>
                  </a:txBody>
                  <a:tcPr marT="45663" marB="45663"/>
                </a:tc>
                <a:tc>
                  <a:txBody>
                    <a:bodyPr/>
                    <a:lstStyle/>
                    <a:p>
                      <a:r>
                        <a:rPr lang="en-US" sz="2000" dirty="0" smtClean="0"/>
                        <a:t>High</a:t>
                      </a:r>
                      <a:endParaRPr lang="en-US" sz="2000" dirty="0"/>
                    </a:p>
                  </a:txBody>
                  <a:tcPr marT="45663" marB="45663"/>
                </a:tc>
                <a:tc>
                  <a:txBody>
                    <a:bodyPr/>
                    <a:lstStyle/>
                    <a:p>
                      <a:r>
                        <a:rPr lang="en-US" sz="2000" dirty="0" smtClean="0"/>
                        <a:t>High</a:t>
                      </a:r>
                      <a:endParaRPr lang="en-US" sz="2000" dirty="0"/>
                    </a:p>
                  </a:txBody>
                  <a:tcPr marT="45663" marB="45663"/>
                </a:tc>
                <a:tc>
                  <a:txBody>
                    <a:bodyPr/>
                    <a:lstStyle/>
                    <a:p>
                      <a:r>
                        <a:rPr lang="en-US" sz="2000" dirty="0" smtClean="0"/>
                        <a:t>Become obsolescent (government</a:t>
                      </a:r>
                      <a:r>
                        <a:rPr lang="en-US" sz="2000" baseline="0" dirty="0" smtClean="0"/>
                        <a:t> bears all costs &amp; can’t afford them)</a:t>
                      </a:r>
                      <a:endParaRPr lang="en-US" sz="2000" dirty="0"/>
                    </a:p>
                  </a:txBody>
                  <a:tcPr marT="45663" marB="45663"/>
                </a:tc>
              </a:tr>
              <a:tr h="700890">
                <a:tc>
                  <a:txBody>
                    <a:bodyPr/>
                    <a:lstStyle/>
                    <a:p>
                      <a:r>
                        <a:rPr lang="en-US" sz="2000" dirty="0" smtClean="0"/>
                        <a:t>COTS – Proprietary</a:t>
                      </a:r>
                      <a:endParaRPr lang="en-US" sz="2000" dirty="0"/>
                    </a:p>
                  </a:txBody>
                  <a:tcPr marT="45663" marB="45663"/>
                </a:tc>
                <a:tc>
                  <a:txBody>
                    <a:bodyPr/>
                    <a:lstStyle/>
                    <a:p>
                      <a:r>
                        <a:rPr lang="en-US" sz="2000" dirty="0" smtClean="0"/>
                        <a:t>Medium*</a:t>
                      </a:r>
                      <a:endParaRPr lang="en-US" sz="2000" dirty="0"/>
                    </a:p>
                  </a:txBody>
                  <a:tcPr marT="45663" marB="45663"/>
                </a:tc>
                <a:tc>
                  <a:txBody>
                    <a:bodyPr/>
                    <a:lstStyle/>
                    <a:p>
                      <a:r>
                        <a:rPr lang="en-US" sz="2000" dirty="0" smtClean="0"/>
                        <a:t>Low</a:t>
                      </a:r>
                      <a:endParaRPr lang="en-US" sz="2000" dirty="0"/>
                    </a:p>
                  </a:txBody>
                  <a:tcPr marT="45663" marB="45663"/>
                </a:tc>
                <a:tc>
                  <a:txBody>
                    <a:bodyPr/>
                    <a:lstStyle/>
                    <a:p>
                      <a:r>
                        <a:rPr lang="en-US" sz="2000" dirty="0" smtClean="0"/>
                        <a:t>Abandonment</a:t>
                      </a:r>
                      <a:r>
                        <a:rPr lang="en-US" sz="2000" baseline="0" dirty="0" smtClean="0"/>
                        <a:t> &amp; *high cost if monopoly </a:t>
                      </a:r>
                      <a:endParaRPr lang="en-US" sz="2000" dirty="0"/>
                    </a:p>
                  </a:txBody>
                  <a:tcPr marT="45663" marB="45663"/>
                </a:tc>
              </a:tr>
              <a:tr h="1005672">
                <a:tc>
                  <a:txBody>
                    <a:bodyPr/>
                    <a:lstStyle/>
                    <a:p>
                      <a:r>
                        <a:rPr lang="en-US" sz="2000" dirty="0" smtClean="0"/>
                        <a:t>COTS – OSS</a:t>
                      </a:r>
                      <a:endParaRPr lang="en-US" sz="2000" dirty="0"/>
                    </a:p>
                  </a:txBody>
                  <a:tcPr marT="45663" marB="45663"/>
                </a:tc>
                <a:tc>
                  <a:txBody>
                    <a:bodyPr/>
                    <a:lstStyle/>
                    <a:p>
                      <a:r>
                        <a:rPr lang="en-US" sz="2000" dirty="0" smtClean="0"/>
                        <a:t>Low*</a:t>
                      </a:r>
                      <a:endParaRPr lang="en-US" sz="2000" dirty="0"/>
                    </a:p>
                  </a:txBody>
                  <a:tcPr marT="45663" marB="45663"/>
                </a:tc>
                <a:tc>
                  <a:txBody>
                    <a:bodyPr/>
                    <a:lstStyle/>
                    <a:p>
                      <a:r>
                        <a:rPr lang="en-US" sz="2000" dirty="0" smtClean="0"/>
                        <a:t>High</a:t>
                      </a:r>
                      <a:endParaRPr lang="en-US" sz="2000" dirty="0"/>
                    </a:p>
                  </a:txBody>
                  <a:tcPr marT="45663" marB="45663"/>
                </a:tc>
                <a:tc>
                  <a:txBody>
                    <a:bodyPr/>
                    <a:lstStyle/>
                    <a:p>
                      <a:r>
                        <a:rPr lang="en-US" sz="2000" dirty="0" smtClean="0"/>
                        <a:t>*As costly as GOTS if fail to build/work with dev.</a:t>
                      </a:r>
                      <a:r>
                        <a:rPr lang="en-US" sz="2000" baseline="0" dirty="0" smtClean="0"/>
                        <a:t> community</a:t>
                      </a:r>
                      <a:endParaRPr lang="en-US" sz="2000" dirty="0"/>
                    </a:p>
                  </a:txBody>
                  <a:tcPr marT="45663" marB="45663"/>
                </a:tc>
              </a:tr>
            </a:tbl>
          </a:graphicData>
        </a:graphic>
      </p:graphicFrame>
      <p:sp>
        <p:nvSpPr>
          <p:cNvPr id="12320" name="AutoShape 3"/>
          <p:cNvSpPr>
            <a:spLocks noChangeArrowheads="1"/>
          </p:cNvSpPr>
          <p:nvPr/>
        </p:nvSpPr>
        <p:spPr bwMode="auto">
          <a:xfrm>
            <a:off x="990600" y="4724400"/>
            <a:ext cx="7315200" cy="1143000"/>
          </a:xfrm>
          <a:prstGeom prst="roundRect">
            <a:avLst>
              <a:gd name="adj" fmla="val 116"/>
            </a:avLst>
          </a:prstGeom>
          <a:solidFill>
            <a:srgbClr val="99CCFF"/>
          </a:solidFill>
          <a:ln w="9360">
            <a:solidFill>
              <a:srgbClr val="000000"/>
            </a:solidFill>
            <a:miter lim="800000"/>
            <a:headEnd/>
            <a:tailEnd/>
          </a:ln>
        </p:spPr>
        <p:txBody>
          <a:bodyPr lIns="90000" tIns="45000" rIns="90000" bIns="45000" anchor="ctr" anchorCtr="1"/>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solidFill>
                  <a:srgbClr val="000000"/>
                </a:solidFill>
              </a:rPr>
              <a:t>OSS is not always the right answer...</a:t>
            </a:r>
          </a:p>
          <a:p>
            <a:pPr algn="ctr">
              <a:tabLst>
                <a:tab pos="723900" algn="l"/>
                <a:tab pos="1447800" algn="l"/>
                <a:tab pos="2171700" algn="l"/>
                <a:tab pos="2895600" algn="l"/>
                <a:tab pos="3619500" algn="l"/>
                <a:tab pos="4343400" algn="l"/>
                <a:tab pos="5067300" algn="l"/>
                <a:tab pos="5791200" algn="l"/>
                <a:tab pos="6515100" algn="l"/>
                <a:tab pos="7239000" algn="l"/>
              </a:tabLst>
            </a:pPr>
            <a:r>
              <a:rPr lang="en-GB">
                <a:solidFill>
                  <a:srgbClr val="000000"/>
                </a:solidFill>
              </a:rPr>
              <a:t>but it’s clear why it’s worth considering</a:t>
            </a:r>
          </a:p>
          <a:p>
            <a:pPr algn="ctr">
              <a:tabLst>
                <a:tab pos="723900" algn="l"/>
                <a:tab pos="1447800" algn="l"/>
                <a:tab pos="2171700" algn="l"/>
                <a:tab pos="2895600" algn="l"/>
                <a:tab pos="3619500" algn="l"/>
                <a:tab pos="4343400" algn="l"/>
                <a:tab pos="5067300" algn="l"/>
                <a:tab pos="5791200" algn="l"/>
                <a:tab pos="6515100" algn="l"/>
                <a:tab pos="7239000" algn="l"/>
              </a:tabLst>
            </a:pPr>
            <a:r>
              <a:rPr lang="en-GB">
                <a:solidFill>
                  <a:srgbClr val="000000"/>
                </a:solidFill>
              </a:rPr>
              <a:t>(both reusing OSS and creating new/modified OSS) </a:t>
            </a:r>
          </a:p>
        </p:txBody>
      </p:sp>
      <p:sp>
        <p:nvSpPr>
          <p:cNvPr id="12321" name="Text Box 22"/>
          <p:cNvSpPr txBox="1">
            <a:spLocks noChangeArrowheads="1"/>
          </p:cNvSpPr>
          <p:nvPr/>
        </p:nvSpPr>
        <p:spPr bwMode="auto">
          <a:xfrm>
            <a:off x="4419600" y="6019800"/>
            <a:ext cx="3800475" cy="698500"/>
          </a:xfrm>
          <a:prstGeom prst="rect">
            <a:avLst/>
          </a:prstGeom>
          <a:noFill/>
          <a:ln w="9525">
            <a:noFill/>
            <a:round/>
            <a:headEnd/>
            <a:tailEnd/>
          </a:ln>
        </p:spPr>
        <p:txBody>
          <a:bodyPr wrap="none" lIns="82800" tIns="41400" rIns="82800" bIns="41400">
            <a:spAutoFit/>
          </a:bodyPr>
          <a:lstStyle/>
          <a:p>
            <a:pPr>
              <a:tabLst>
                <a:tab pos="723900" algn="l"/>
                <a:tab pos="1447800" algn="l"/>
                <a:tab pos="2171700" algn="l"/>
                <a:tab pos="2895600" algn="l"/>
              </a:tabLst>
            </a:pPr>
            <a:r>
              <a:rPr lang="en-GB" sz="2000" dirty="0">
                <a:solidFill>
                  <a:srgbClr val="000000"/>
                </a:solidFill>
                <a:ea typeface="Arial Unicode MS" pitchFamily="34" charset="-128"/>
                <a:cs typeface="Arial Unicode MS" pitchFamily="34" charset="-128"/>
              </a:rPr>
              <a:t>COTS = Commercial Off-the-Shelf</a:t>
            </a:r>
          </a:p>
          <a:p>
            <a:pPr>
              <a:tabLst>
                <a:tab pos="723900" algn="l"/>
                <a:tab pos="1447800" algn="l"/>
                <a:tab pos="2171700" algn="l"/>
                <a:tab pos="2895600" algn="l"/>
              </a:tabLst>
            </a:pPr>
            <a:r>
              <a:rPr lang="en-GB" sz="2000" dirty="0">
                <a:solidFill>
                  <a:srgbClr val="000000"/>
                </a:solidFill>
                <a:ea typeface="Arial Unicode MS" pitchFamily="34" charset="-128"/>
                <a:cs typeface="Arial Unicode MS" pitchFamily="34" charset="-128"/>
              </a:rPr>
              <a:t>GOTS = Government Off-the-Shelf</a:t>
            </a:r>
          </a:p>
        </p:txBody>
      </p:sp>
    </p:spTree>
    <p:extLst>
      <p:ext uri="{BB962C8B-B14F-4D97-AF65-F5344CB8AC3E}">
        <p14:creationId xmlns:p14="http://schemas.microsoft.com/office/powerpoint/2010/main" val="31488734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590800" y="-39688"/>
            <a:ext cx="6248400" cy="954088"/>
          </a:xfrm>
        </p:spPr>
        <p:txBody>
          <a:bodyPr/>
          <a:lstStyle/>
          <a:p>
            <a:pPr eaLnBrk="1" hangingPunct="1"/>
            <a:r>
              <a:rPr lang="en-US" smtClean="0"/>
              <a:t>Myth: OSS is non-commercial.</a:t>
            </a:r>
            <a:br>
              <a:rPr lang="en-US" smtClean="0"/>
            </a:br>
            <a:r>
              <a:rPr lang="en-US" smtClean="0"/>
              <a:t>Reality: OSS is commercial (3)</a:t>
            </a:r>
          </a:p>
        </p:txBody>
      </p:sp>
      <p:sp>
        <p:nvSpPr>
          <p:cNvPr id="23555" name="Content Placeholder 2"/>
          <p:cNvSpPr>
            <a:spLocks noGrp="1"/>
          </p:cNvSpPr>
          <p:nvPr>
            <p:ph idx="1"/>
          </p:nvPr>
        </p:nvSpPr>
        <p:spPr/>
        <p:txBody>
          <a:bodyPr/>
          <a:lstStyle/>
          <a:p>
            <a:pPr eaLnBrk="1" hangingPunct="1"/>
            <a:r>
              <a:rPr lang="en-US" sz="2000" dirty="0" smtClean="0"/>
              <a:t>Many OSS projects supported by commercial companies</a:t>
            </a:r>
          </a:p>
          <a:p>
            <a:pPr lvl="1" eaLnBrk="1" hangingPunct="1"/>
            <a:r>
              <a:rPr lang="en-US" sz="1800" dirty="0" smtClean="0"/>
              <a:t>IBM, Red Hat (solely OSS, market cap $4.3B), Novell, Microsoft (WiX, </a:t>
            </a:r>
            <a:r>
              <a:rPr lang="en-US" sz="1800" dirty="0" err="1" smtClean="0"/>
              <a:t>IronPython</a:t>
            </a:r>
            <a:r>
              <a:rPr lang="en-US" sz="1800" dirty="0" smtClean="0"/>
              <a:t>, SFU, </a:t>
            </a:r>
            <a:r>
              <a:rPr lang="en-US" sz="1800" dirty="0" err="1" smtClean="0"/>
              <a:t>Codeplex</a:t>
            </a:r>
            <a:r>
              <a:rPr lang="en-US" sz="1800" dirty="0" smtClean="0"/>
              <a:t> site)  </a:t>
            </a:r>
          </a:p>
          <a:p>
            <a:pPr eaLnBrk="1" hangingPunct="1"/>
            <a:r>
              <a:rPr lang="en-US" sz="2000" dirty="0" smtClean="0"/>
              <a:t>Big money in OSS companies</a:t>
            </a:r>
          </a:p>
          <a:p>
            <a:pPr lvl="1" eaLnBrk="1" hangingPunct="1"/>
            <a:r>
              <a:rPr lang="en-US" sz="1800" dirty="0" smtClean="0"/>
              <a:t>Red Hat bought </a:t>
            </a:r>
            <a:r>
              <a:rPr lang="en-US" sz="1800" dirty="0" err="1" smtClean="0"/>
              <a:t>JBoss</a:t>
            </a:r>
            <a:r>
              <a:rPr lang="en-US" sz="1800" dirty="0" smtClean="0"/>
              <a:t> ($350 million), ...</a:t>
            </a:r>
          </a:p>
          <a:p>
            <a:pPr lvl="1" eaLnBrk="1" hangingPunct="1"/>
            <a:r>
              <a:rPr lang="en-US" sz="1800" dirty="0" smtClean="0"/>
              <a:t>IBM reports invested $1B in 2001, made it back in 2002</a:t>
            </a:r>
          </a:p>
          <a:p>
            <a:pPr lvl="1" eaLnBrk="1" hangingPunct="1"/>
            <a:r>
              <a:rPr lang="en-US" sz="1800" dirty="0" smtClean="0"/>
              <a:t>Venture capital invested $1.44B in OSS 2001-2006 [InfoWorld]</a:t>
            </a:r>
          </a:p>
          <a:p>
            <a:pPr eaLnBrk="1" hangingPunct="1"/>
            <a:r>
              <a:rPr lang="en-US" sz="2000" dirty="0" smtClean="0"/>
              <a:t>Paid developers</a:t>
            </a:r>
          </a:p>
          <a:p>
            <a:pPr lvl="1" eaLnBrk="1" hangingPunct="1"/>
            <a:r>
              <a:rPr lang="en-US" sz="1800" dirty="0" smtClean="0"/>
              <a:t>Linux: 37K/38K changes; 70%+ of its developers paid to do it</a:t>
            </a:r>
          </a:p>
          <a:p>
            <a:pPr lvl="1" eaLnBrk="1" hangingPunct="1"/>
            <a:r>
              <a:rPr lang="en-US" sz="1800" dirty="0" smtClean="0"/>
              <a:t>Apache: &gt;1000 committers, 1 unpaid</a:t>
            </a:r>
          </a:p>
          <a:p>
            <a:pPr eaLnBrk="1" hangingPunct="1"/>
            <a:r>
              <a:rPr lang="en-US" sz="2000" dirty="0" smtClean="0"/>
              <a:t>OSS licenses/projects approve of commercial support</a:t>
            </a:r>
          </a:p>
          <a:p>
            <a:pPr eaLnBrk="1" hangingPunct="1"/>
            <a:r>
              <a:rPr lang="en-US" sz="2000" dirty="0" smtClean="0"/>
              <a:t>Many </a:t>
            </a:r>
            <a:r>
              <a:rPr lang="en-US" sz="2000" dirty="0"/>
              <a:t>business models can build on OSS</a:t>
            </a:r>
          </a:p>
          <a:p>
            <a:pPr lvl="1" eaLnBrk="1" hangingPunct="1"/>
            <a:r>
              <a:rPr lang="en-US" sz="1800" dirty="0"/>
              <a:t>Sell service/hardware, commoditize complements, avoid </a:t>
            </a:r>
            <a:r>
              <a:rPr lang="en-US" sz="1800" dirty="0" smtClean="0"/>
              <a:t>costs</a:t>
            </a:r>
          </a:p>
          <a:p>
            <a:pPr eaLnBrk="1" hangingPunct="1"/>
            <a:r>
              <a:rPr lang="en-US" sz="2000" dirty="0" smtClean="0"/>
              <a:t>Use COTS/NDI because users share costs – OSS does!</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1C73217A-6771-4848-B810-8498D54EEF57}"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 &amp; More information</a:t>
            </a:r>
            <a:endParaRPr lang="en-US" dirty="0"/>
          </a:p>
        </p:txBody>
      </p:sp>
      <p:sp>
        <p:nvSpPr>
          <p:cNvPr id="3" name="Content Placeholder 2"/>
          <p:cNvSpPr>
            <a:spLocks noGrp="1"/>
          </p:cNvSpPr>
          <p:nvPr>
            <p:ph idx="1"/>
          </p:nvPr>
        </p:nvSpPr>
        <p:spPr/>
        <p:txBody>
          <a:bodyPr/>
          <a:lstStyle/>
          <a:p>
            <a:r>
              <a:rPr lang="en-US" dirty="0"/>
              <a:t>Material based on Open Technology Development (OTD): Lessons Learned &amp; Best Practices for Military Software, OSD Report, May 2011</a:t>
            </a:r>
          </a:p>
          <a:p>
            <a:pPr lvl="1"/>
            <a:r>
              <a:rPr lang="en-US" dirty="0"/>
              <a:t>http://</a:t>
            </a:r>
            <a:r>
              <a:rPr lang="en-US" dirty="0" smtClean="0"/>
              <a:t>dodcio.defense.gov/Home/Topics/UseofFreeOpenSourceSoftwareFOSS.aspx</a:t>
            </a:r>
          </a:p>
          <a:p>
            <a:r>
              <a:rPr lang="en-US" dirty="0" smtClean="0"/>
              <a:t>Which was based on </a:t>
            </a:r>
            <a:r>
              <a:rPr lang="en-US" i="1" dirty="0" smtClean="0"/>
              <a:t>Producing </a:t>
            </a:r>
            <a:r>
              <a:rPr lang="en-US" i="1" dirty="0"/>
              <a:t>Open Source Software</a:t>
            </a:r>
            <a:r>
              <a:rPr lang="en-US" dirty="0"/>
              <a:t> by Karl Fogel, http://producingoss.com</a:t>
            </a:r>
          </a:p>
        </p:txBody>
      </p:sp>
      <p:sp>
        <p:nvSpPr>
          <p:cNvPr id="4" name="Date Placeholder 3"/>
          <p:cNvSpPr>
            <a:spLocks noGrp="1"/>
          </p:cNvSpPr>
          <p:nvPr>
            <p:ph type="dt" sz="half" idx="10"/>
          </p:nvPr>
        </p:nvSpPr>
        <p:spPr/>
        <p:txBody>
          <a:bodyPr/>
          <a:lstStyle/>
          <a:p>
            <a:pPr>
              <a:defRPr/>
            </a:pPr>
            <a:fld id="{C1C562D3-B068-4D13-BE47-8AB86B06A518}"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3BFFE917-0E43-452B-B168-724EC72DC9B8}" type="slidenum">
              <a:rPr lang="en-US" smtClean="0"/>
              <a:pPr>
                <a:defRPr/>
              </a:pPr>
              <a:t>50</a:t>
            </a:fld>
            <a:endParaRPr lang="en-US"/>
          </a:p>
        </p:txBody>
      </p:sp>
    </p:spTree>
    <p:extLst>
      <p:ext uri="{BB962C8B-B14F-4D97-AF65-F5344CB8AC3E}">
        <p14:creationId xmlns:p14="http://schemas.microsoft.com/office/powerpoint/2010/main" val="26199726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A9E885F-53EB-4E19-8188-4A43B3B7ED13}" type="datetime3">
              <a:rPr lang="en-US"/>
              <a:pPr>
                <a:defRPr/>
              </a:pPr>
              <a:t>13 August 2013</a:t>
            </a:fld>
            <a:endParaRPr lang="en-US"/>
          </a:p>
        </p:txBody>
      </p:sp>
      <p:sp>
        <p:nvSpPr>
          <p:cNvPr id="6" name="Slide Number Placeholder 5"/>
          <p:cNvSpPr>
            <a:spLocks noGrp="1"/>
          </p:cNvSpPr>
          <p:nvPr>
            <p:ph type="sldNum" sz="quarter" idx="12"/>
          </p:nvPr>
        </p:nvSpPr>
        <p:spPr/>
        <p:txBody>
          <a:bodyPr/>
          <a:lstStyle/>
          <a:p>
            <a:pPr>
              <a:defRPr/>
            </a:pPr>
            <a:fld id="{A23114D3-DDC7-44CB-9CF5-24E8E4831115}" type="slidenum">
              <a:rPr lang="en-US"/>
              <a:pPr>
                <a:defRPr/>
              </a:pPr>
              <a:t>51</a:t>
            </a:fld>
            <a:endParaRPr lang="en-US"/>
          </a:p>
        </p:txBody>
      </p:sp>
      <p:sp>
        <p:nvSpPr>
          <p:cNvPr id="20484" name="Rectangle 2"/>
          <p:cNvSpPr>
            <a:spLocks noGrp="1" noChangeArrowheads="1"/>
          </p:cNvSpPr>
          <p:nvPr>
            <p:ph type="title"/>
          </p:nvPr>
        </p:nvSpPr>
        <p:spPr/>
        <p:txBody>
          <a:bodyPr/>
          <a:lstStyle/>
          <a:p>
            <a:pPr eaLnBrk="1" hangingPunct="1"/>
            <a:r>
              <a:rPr lang="en-US" dirty="0" smtClean="0"/>
              <a:t>Useful sources on </a:t>
            </a:r>
            <a:r>
              <a:rPr lang="en-US" i="1" dirty="0" smtClean="0"/>
              <a:t>releasing</a:t>
            </a:r>
            <a:r>
              <a:rPr lang="en-US" dirty="0" smtClean="0"/>
              <a:t> OSS</a:t>
            </a:r>
          </a:p>
        </p:txBody>
      </p:sp>
      <p:sp>
        <p:nvSpPr>
          <p:cNvPr id="20485" name="Rectangle 3"/>
          <p:cNvSpPr>
            <a:spLocks noGrp="1" noChangeArrowheads="1"/>
          </p:cNvSpPr>
          <p:nvPr>
            <p:ph type="body" idx="1"/>
          </p:nvPr>
        </p:nvSpPr>
        <p:spPr/>
        <p:txBody>
          <a:bodyPr/>
          <a:lstStyle/>
          <a:p>
            <a:pPr eaLnBrk="1" hangingPunct="1"/>
            <a:r>
              <a:rPr lang="en-US" sz="2000" dirty="0" smtClean="0"/>
              <a:t>“Publicly Releasing Open Source Software Developed for the U.S. Government” by Dr. David A. Wheeler, </a:t>
            </a:r>
            <a:r>
              <a:rPr lang="en-US" sz="2000" i="1" dirty="0" smtClean="0"/>
              <a:t>DoD Software Tech News</a:t>
            </a:r>
            <a:r>
              <a:rPr lang="en-US" sz="2000" dirty="0" smtClean="0"/>
              <a:t>, February 2011, Vol. 14, Number 1, http://journal.thedacs.com/issue/56/180</a:t>
            </a:r>
          </a:p>
          <a:p>
            <a:pPr lvl="1" eaLnBrk="1" hangingPunct="1"/>
            <a:r>
              <a:rPr lang="en-US" sz="1600" dirty="0" smtClean="0"/>
              <a:t>1-page summary “OSS </a:t>
            </a:r>
            <a:r>
              <a:rPr lang="en-US" sz="1600" dirty="0" err="1" smtClean="0"/>
              <a:t>Releasability</a:t>
            </a:r>
            <a:r>
              <a:rPr lang="en-US" sz="1600" dirty="0" smtClean="0"/>
              <a:t> Quick Reference” by Kane McLean, http:// mil-oss.org/resources/software-copyright-assertion-rights-quick-reference.pdf</a:t>
            </a:r>
          </a:p>
          <a:p>
            <a:pPr eaLnBrk="1" hangingPunct="1"/>
            <a:r>
              <a:rPr lang="en-US" sz="2000" i="1" dirty="0" smtClean="0"/>
              <a:t>Open Technology Development (OTD): Lessons Learned &amp; Best Practices for Military Software</a:t>
            </a:r>
            <a:r>
              <a:rPr lang="en-US" sz="2000" dirty="0" smtClean="0"/>
              <a:t>, by John Scott, David A. Wheeler, Mark Lucas, and J.C. Herz, http://mil-oss.org/otd (includes “Publicly Releasing...”)</a:t>
            </a:r>
          </a:p>
          <a:p>
            <a:pPr eaLnBrk="1" hangingPunct="1"/>
            <a:r>
              <a:rPr lang="en-US" sz="2000" i="1" dirty="0" smtClean="0"/>
              <a:t>Producing Open Source Software</a:t>
            </a:r>
            <a:r>
              <a:rPr lang="en-US" sz="2000" dirty="0" smtClean="0"/>
              <a:t> by Karl Fogel, http://producingoss.com/</a:t>
            </a:r>
          </a:p>
        </p:txBody>
      </p:sp>
      <p:sp>
        <p:nvSpPr>
          <p:cNvPr id="7" name="5-Point Star 6"/>
          <p:cNvSpPr/>
          <p:nvPr/>
        </p:nvSpPr>
        <p:spPr bwMode="auto">
          <a:xfrm>
            <a:off x="228600" y="1600200"/>
            <a:ext cx="533400" cy="457200"/>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algn="ctr">
              <a:defRPr/>
            </a:pPr>
            <a:endParaRPr lang="en-US"/>
          </a:p>
        </p:txBody>
      </p:sp>
    </p:spTree>
    <p:extLst>
      <p:ext uri="{BB962C8B-B14F-4D97-AF65-F5344CB8AC3E}">
        <p14:creationId xmlns:p14="http://schemas.microsoft.com/office/powerpoint/2010/main" val="12007928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Conclusions</a:t>
            </a:r>
          </a:p>
        </p:txBody>
      </p:sp>
      <p:sp>
        <p:nvSpPr>
          <p:cNvPr id="4099" name="Content Placeholder 2"/>
          <p:cNvSpPr>
            <a:spLocks noGrp="1"/>
          </p:cNvSpPr>
          <p:nvPr>
            <p:ph idx="1"/>
          </p:nvPr>
        </p:nvSpPr>
        <p:spPr/>
        <p:txBody>
          <a:bodyPr/>
          <a:lstStyle/>
          <a:p>
            <a:pPr eaLnBrk="1" hangingPunct="1"/>
            <a:r>
              <a:rPr lang="en-US" dirty="0"/>
              <a:t>OSS is practically always “commercial software”</a:t>
            </a:r>
          </a:p>
          <a:p>
            <a:pPr lvl="1" eaLnBrk="1" hangingPunct="1"/>
            <a:r>
              <a:rPr lang="en-US" dirty="0"/>
              <a:t>Federal organizations &amp; their contractors (at all tiers) are required to consider using </a:t>
            </a:r>
            <a:r>
              <a:rPr lang="en-US" dirty="0" smtClean="0"/>
              <a:t>it</a:t>
            </a:r>
          </a:p>
          <a:p>
            <a:pPr>
              <a:defRPr/>
            </a:pPr>
            <a:r>
              <a:rPr lang="en-US" dirty="0" smtClean="0"/>
              <a:t>To release software to the public as OSS, ask:</a:t>
            </a:r>
          </a:p>
          <a:p>
            <a:pPr marL="457200" indent="-457200">
              <a:buFont typeface="+mj-lt"/>
              <a:buAutoNum type="arabicPeriod"/>
              <a:defRPr/>
            </a:pPr>
            <a:r>
              <a:rPr lang="en-US" dirty="0" smtClean="0"/>
              <a:t>What contract applies (including terms &amp; decisions)?</a:t>
            </a:r>
          </a:p>
          <a:p>
            <a:pPr marL="457200" indent="-457200">
              <a:buFont typeface="+mj-lt"/>
              <a:buAutoNum type="arabicPeriod"/>
              <a:defRPr/>
            </a:pPr>
            <a:r>
              <a:rPr lang="en-US" dirty="0" smtClean="0"/>
              <a:t>Do you have the necessary copyright-related rights?</a:t>
            </a:r>
          </a:p>
          <a:p>
            <a:pPr marL="457200" indent="-457200">
              <a:buFont typeface="+mj-lt"/>
              <a:buAutoNum type="arabicPeriod"/>
              <a:defRPr/>
            </a:pPr>
            <a:r>
              <a:rPr lang="en-US" dirty="0" smtClean="0"/>
              <a:t>Do you have the other intellectual rights (e.g. patents)?</a:t>
            </a:r>
          </a:p>
          <a:p>
            <a:pPr marL="457200" indent="-457200">
              <a:buFont typeface="+mj-lt"/>
              <a:buAutoNum type="arabicPeriod"/>
              <a:defRPr/>
            </a:pPr>
            <a:r>
              <a:rPr lang="en-US" dirty="0" smtClean="0"/>
              <a:t>Do you have permission to release to the public?</a:t>
            </a:r>
          </a:p>
          <a:p>
            <a:pPr marL="457200" indent="-457200">
              <a:buFont typeface="+mj-lt"/>
              <a:buAutoNum type="arabicPeriod"/>
              <a:defRPr/>
            </a:pPr>
            <a:r>
              <a:rPr lang="en-US" dirty="0" smtClean="0"/>
              <a:t>Do you have all the materials (source code) &amp; are they properly marked?</a:t>
            </a:r>
          </a:p>
          <a:p>
            <a:pPr>
              <a:buFont typeface="Arial" charset="0"/>
              <a:buNone/>
              <a:defRPr/>
            </a:pPr>
            <a:r>
              <a:rPr lang="en-US" dirty="0" smtClean="0"/>
              <a:t>If you plan to do it ahead-of-time, put it in the contract!</a:t>
            </a:r>
          </a:p>
          <a:p>
            <a:pPr algn="ctr">
              <a:buFont typeface="Arial" charset="0"/>
              <a:buNone/>
              <a:defRPr/>
            </a:pPr>
            <a:r>
              <a:rPr lang="en-US" dirty="0" smtClean="0"/>
              <a:t>	</a:t>
            </a:r>
            <a:r>
              <a:rPr lang="en-US" b="1" dirty="0" smtClean="0"/>
              <a:t>It’s often possible to release, as OSS, software developed using government funds</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FC51E29E-BC54-487D-96A9-CF085B620ABC}" type="slidenum">
              <a:rPr lang="en-US" smtClean="0"/>
              <a:pPr>
                <a:defRPr/>
              </a:pPr>
              <a:t>52</a:t>
            </a:fld>
            <a:endParaRPr lang="en-US"/>
          </a:p>
        </p:txBody>
      </p:sp>
    </p:spTree>
    <p:extLst>
      <p:ext uri="{BB962C8B-B14F-4D97-AF65-F5344CB8AC3E}">
        <p14:creationId xmlns:p14="http://schemas.microsoft.com/office/powerpoint/2010/main" val="35279701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590800" y="-39688"/>
            <a:ext cx="6248400" cy="954088"/>
          </a:xfrm>
        </p:spPr>
        <p:txBody>
          <a:bodyPr/>
          <a:lstStyle/>
          <a:p>
            <a:pPr eaLnBrk="1" hangingPunct="1"/>
            <a:r>
              <a:rPr lang="en-US" smtClean="0"/>
              <a:t>Why would contractors use/develop OSS?</a:t>
            </a:r>
          </a:p>
        </p:txBody>
      </p:sp>
      <p:sp>
        <p:nvSpPr>
          <p:cNvPr id="11267" name="Content Placeholder 2"/>
          <p:cNvSpPr>
            <a:spLocks noGrp="1"/>
          </p:cNvSpPr>
          <p:nvPr>
            <p:ph idx="1"/>
          </p:nvPr>
        </p:nvSpPr>
        <p:spPr/>
        <p:txBody>
          <a:bodyPr/>
          <a:lstStyle/>
          <a:p>
            <a:pPr eaLnBrk="1" hangingPunct="1"/>
            <a:r>
              <a:rPr lang="en-US" dirty="0" smtClean="0"/>
              <a:t>Same list as previous, plus...</a:t>
            </a:r>
          </a:p>
          <a:p>
            <a:pPr eaLnBrk="1" hangingPunct="1"/>
            <a:r>
              <a:rPr lang="en-US" dirty="0" smtClean="0"/>
              <a:t>OSS use—similar advantages to use of proprietary commercial item</a:t>
            </a:r>
          </a:p>
          <a:p>
            <a:pPr lvl="1" eaLnBrk="1" hangingPunct="1"/>
            <a:r>
              <a:rPr lang="en-US" dirty="0" smtClean="0"/>
              <a:t>Competitive advantage (if uses &amp; others don’t), because shared development of item across many users (cost, time, quality, innovation) tends to produce better results</a:t>
            </a:r>
          </a:p>
          <a:p>
            <a:pPr lvl="1" eaLnBrk="1" hangingPunct="1"/>
            <a:r>
              <a:rPr lang="en-US" dirty="0" smtClean="0"/>
              <a:t>Can focus on problem not lower-level issues (if everyone uses)</a:t>
            </a:r>
          </a:p>
          <a:p>
            <a:pPr lvl="1" eaLnBrk="1" hangingPunct="1"/>
            <a:r>
              <a:rPr lang="en-US" dirty="0" smtClean="0"/>
              <a:t>Avoids risks of depending on proprietary commercial items</a:t>
            </a:r>
          </a:p>
          <a:p>
            <a:pPr lvl="2" eaLnBrk="1" hangingPunct="1"/>
            <a:r>
              <a:rPr lang="en-US" dirty="0" smtClean="0"/>
              <a:t>Proprietary third-party: Vendor lock-in risks (costs, abandon,...)</a:t>
            </a:r>
          </a:p>
          <a:p>
            <a:pPr lvl="2" eaLnBrk="1" hangingPunct="1"/>
            <a:r>
              <a:rPr lang="en-US" dirty="0" smtClean="0"/>
              <a:t>A contractor: All other contractors will avoid (to avoid the risk of complete dependence on a direct competitor), inhibiting sharing</a:t>
            </a:r>
          </a:p>
          <a:p>
            <a:pPr eaLnBrk="1" hangingPunct="1"/>
            <a:r>
              <a:rPr lang="en-US" dirty="0" smtClean="0"/>
              <a:t>OSS development: First-mover advantage</a:t>
            </a:r>
          </a:p>
          <a:p>
            <a:pPr lvl="1" eaLnBrk="1" hangingPunct="1"/>
            <a:r>
              <a:rPr lang="en-US" dirty="0" smtClean="0"/>
              <a:t>First one to release defines architecture &amp; has best expertise in the OSS component, leading to competitive advantage</a:t>
            </a:r>
          </a:p>
          <a:p>
            <a:pPr eaLnBrk="1" hangingPunct="1"/>
            <a:endParaRPr lang="en-US" dirty="0" smtClean="0"/>
          </a:p>
        </p:txBody>
      </p:sp>
      <p:sp>
        <p:nvSpPr>
          <p:cNvPr id="4" name="Date Placeholder 3"/>
          <p:cNvSpPr>
            <a:spLocks noGrp="1"/>
          </p:cNvSpPr>
          <p:nvPr>
            <p:ph type="dt" sz="quarter" idx="10"/>
          </p:nvPr>
        </p:nvSpPr>
        <p:spPr/>
        <p:txBody>
          <a:bodyPr/>
          <a:lstStyle/>
          <a:p>
            <a:pPr>
              <a:defRPr/>
            </a:pPr>
            <a:fld id="{810F6D71-B167-40B7-94B9-88A9AE61E9C4}" type="datetime3">
              <a:rPr lang="en-US" smtClean="0"/>
              <a:pPr>
                <a:defRPr/>
              </a:pPr>
              <a:t>13 August 2013</a:t>
            </a:fld>
            <a:endParaRPr lang="en-US" dirty="0"/>
          </a:p>
        </p:txBody>
      </p:sp>
      <p:sp>
        <p:nvSpPr>
          <p:cNvPr id="5" name="Slide Number Placeholder 4"/>
          <p:cNvSpPr>
            <a:spLocks noGrp="1"/>
          </p:cNvSpPr>
          <p:nvPr>
            <p:ph type="sldNum" sz="quarter" idx="12"/>
          </p:nvPr>
        </p:nvSpPr>
        <p:spPr/>
        <p:txBody>
          <a:bodyPr/>
          <a:lstStyle/>
          <a:p>
            <a:pPr>
              <a:defRPr/>
            </a:pPr>
            <a:fld id="{95E6DC0E-E766-4111-859C-EC759CEF55DD}" type="slidenum">
              <a:rPr lang="en-US" smtClean="0"/>
              <a:pPr>
                <a:defRPr/>
              </a:pPr>
              <a:t>53</a:t>
            </a:fld>
            <a:endParaRPr lang="en-US"/>
          </a:p>
        </p:txBody>
      </p:sp>
    </p:spTree>
    <p:extLst>
      <p:ext uri="{BB962C8B-B14F-4D97-AF65-F5344CB8AC3E}">
        <p14:creationId xmlns:p14="http://schemas.microsoft.com/office/powerpoint/2010/main" val="9641908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Types of OSS licenses</a:t>
            </a:r>
          </a:p>
        </p:txBody>
      </p:sp>
      <p:sp>
        <p:nvSpPr>
          <p:cNvPr id="33795" name="Content Placeholder 2"/>
          <p:cNvSpPr>
            <a:spLocks noGrp="1"/>
          </p:cNvSpPr>
          <p:nvPr>
            <p:ph idx="1"/>
          </p:nvPr>
        </p:nvSpPr>
        <p:spPr/>
        <p:txBody>
          <a:bodyPr/>
          <a:lstStyle/>
          <a:p>
            <a:pPr eaLnBrk="1" hangingPunct="1"/>
            <a:r>
              <a:rPr lang="en-US" smtClean="0"/>
              <a:t>Copyright law: Must have permission to copy software</a:t>
            </a:r>
          </a:p>
          <a:p>
            <a:pPr lvl="1" eaLnBrk="1" hangingPunct="1"/>
            <a:r>
              <a:rPr lang="en-US" smtClean="0"/>
              <a:t>Permission is given by a license</a:t>
            </a:r>
          </a:p>
          <a:p>
            <a:pPr lvl="1" eaLnBrk="1" hangingPunct="1"/>
            <a:r>
              <a:rPr lang="en-US" smtClean="0"/>
              <a:t>Proprietary software: Pay for a license to use a copy/copies</a:t>
            </a:r>
          </a:p>
          <a:p>
            <a:pPr lvl="1" eaLnBrk="1" hangingPunct="1"/>
            <a:r>
              <a:rPr lang="en-US" smtClean="0"/>
              <a:t>OSS licenses grant more rights, but still conditional licenses</a:t>
            </a:r>
          </a:p>
          <a:p>
            <a:pPr eaLnBrk="1" hangingPunct="1"/>
            <a:r>
              <a:rPr lang="en-US" smtClean="0"/>
              <a:t>Over 100 OSS licenses, but only a few widely used</a:t>
            </a:r>
          </a:p>
          <a:p>
            <a:pPr eaLnBrk="1" hangingPunct="1"/>
            <a:r>
              <a:rPr lang="en-US" smtClean="0"/>
              <a:t>Can be grouped into three categories (differing goals):</a:t>
            </a:r>
          </a:p>
          <a:p>
            <a:pPr lvl="1" eaLnBrk="1" hangingPunct="1"/>
            <a:r>
              <a:rPr lang="en-US" smtClean="0"/>
              <a:t>Permissive: Can make proprietary versions (MIT, BSD-new) </a:t>
            </a:r>
          </a:p>
          <a:p>
            <a:pPr lvl="1" eaLnBrk="1" hangingPunct="1"/>
            <a:r>
              <a:rPr lang="en-US" smtClean="0"/>
              <a:t>Strongly protective: Can’t distribute proprietary version or combined (linked) into proprietary work; if give someone the binary, must give them the source if asked (GPL)</a:t>
            </a:r>
          </a:p>
          <a:p>
            <a:pPr lvl="1" eaLnBrk="1" hangingPunct="1"/>
            <a:r>
              <a:rPr lang="en-US" smtClean="0"/>
              <a:t>Weakly protective: Can’t distribute proprietary version of this component, but can link into larger proprietary work (LGPL) </a:t>
            </a:r>
          </a:p>
          <a:p>
            <a:pPr eaLnBrk="1" hangingPunct="1"/>
            <a:r>
              <a:rPr lang="en-US" smtClean="0"/>
              <a:t>The most popular OSS licenses tend to be compatible</a:t>
            </a:r>
          </a:p>
          <a:p>
            <a:pPr lvl="1" eaLnBrk="1" hangingPunct="1"/>
            <a:r>
              <a:rPr lang="en-US" smtClean="0"/>
              <a:t>Compatible = you can create larger programs by combining software with different licenses (must obey all of them) </a:t>
            </a:r>
          </a:p>
          <a:p>
            <a:pPr eaLnBrk="1" hangingPunct="1"/>
            <a:endParaRPr lang="en-US" smtClean="0"/>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dirty="0"/>
          </a:p>
        </p:txBody>
      </p:sp>
      <p:sp>
        <p:nvSpPr>
          <p:cNvPr id="5" name="Slide Number Placeholder 4"/>
          <p:cNvSpPr>
            <a:spLocks noGrp="1"/>
          </p:cNvSpPr>
          <p:nvPr>
            <p:ph type="sldNum" sz="quarter" idx="12"/>
          </p:nvPr>
        </p:nvSpPr>
        <p:spPr/>
        <p:txBody>
          <a:bodyPr/>
          <a:lstStyle/>
          <a:p>
            <a:pPr>
              <a:defRPr/>
            </a:pPr>
            <a:fld id="{7AE9F3DD-5215-49D5-8F2C-0BCDE5809AC8}"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590800" y="-39688"/>
            <a:ext cx="6248400" cy="954088"/>
          </a:xfrm>
        </p:spPr>
        <p:txBody>
          <a:bodyPr/>
          <a:lstStyle/>
          <a:p>
            <a:pPr eaLnBrk="1" hangingPunct="1"/>
            <a:r>
              <a:rPr lang="en-US" smtClean="0"/>
              <a:t>FLOSS License Slide:</a:t>
            </a:r>
            <a:br>
              <a:rPr lang="en-US" smtClean="0"/>
            </a:br>
            <a:r>
              <a:rPr lang="en-US" smtClean="0"/>
              <a:t>Determining License Compatibility</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7BB5DEAB-EFF7-4BEC-B944-B1563D02084C}" type="slidenum">
              <a:rPr lang="en-US" smtClean="0"/>
              <a:pPr>
                <a:defRPr/>
              </a:pPr>
              <a:t>55</a:t>
            </a:fld>
            <a:endParaRPr lang="en-US"/>
          </a:p>
        </p:txBody>
      </p:sp>
      <p:sp>
        <p:nvSpPr>
          <p:cNvPr id="34821" name="AutoShape 2"/>
          <p:cNvSpPr>
            <a:spLocks noChangeArrowheads="1"/>
          </p:cNvSpPr>
          <p:nvPr/>
        </p:nvSpPr>
        <p:spPr bwMode="auto">
          <a:xfrm>
            <a:off x="565150" y="2173288"/>
            <a:ext cx="2057400" cy="457200"/>
          </a:xfrm>
          <a:prstGeom prst="roundRect">
            <a:avLst>
              <a:gd name="adj" fmla="val 347"/>
            </a:avLst>
          </a:prstGeom>
          <a:solidFill>
            <a:srgbClr val="99CCFF"/>
          </a:solidFill>
          <a:ln w="9360">
            <a:solidFill>
              <a:srgbClr val="000000"/>
            </a:solidFill>
            <a:miter lim="800000"/>
            <a:headEnd/>
            <a:tailEnd/>
          </a:ln>
        </p:spPr>
        <p:txBody>
          <a:bodyPr lIns="90000" tIns="45000" rIns="90000" bIns="45000" anchor="ctr" anchorCtr="1"/>
          <a:lstStyle/>
          <a:p>
            <a:pPr algn="ctr">
              <a:tabLst>
                <a:tab pos="723900" algn="l"/>
                <a:tab pos="1447800" algn="l"/>
              </a:tabLst>
            </a:pPr>
            <a:r>
              <a:rPr lang="en-GB">
                <a:solidFill>
                  <a:srgbClr val="000000"/>
                </a:solidFill>
              </a:rPr>
              <a:t>Public Domain</a:t>
            </a:r>
          </a:p>
        </p:txBody>
      </p:sp>
      <p:sp>
        <p:nvSpPr>
          <p:cNvPr id="34822" name="AutoShape 3"/>
          <p:cNvSpPr>
            <a:spLocks noChangeArrowheads="1"/>
          </p:cNvSpPr>
          <p:nvPr/>
        </p:nvSpPr>
        <p:spPr bwMode="auto">
          <a:xfrm>
            <a:off x="793750" y="3087688"/>
            <a:ext cx="1371600" cy="457200"/>
          </a:xfrm>
          <a:prstGeom prst="roundRect">
            <a:avLst>
              <a:gd name="adj" fmla="val 347"/>
            </a:avLst>
          </a:prstGeom>
          <a:solidFill>
            <a:srgbClr val="99CCFF"/>
          </a:solidFill>
          <a:ln w="9360">
            <a:solidFill>
              <a:srgbClr val="000000"/>
            </a:solidFill>
            <a:miter lim="800000"/>
            <a:headEnd/>
            <a:tailEnd/>
          </a:ln>
        </p:spPr>
        <p:txBody>
          <a:bodyPr lIns="90000" tIns="45000" rIns="90000" bIns="45000" anchor="ctr" anchorCtr="1"/>
          <a:lstStyle/>
          <a:p>
            <a:pPr algn="ctr">
              <a:tabLst>
                <a:tab pos="723900" algn="l"/>
              </a:tabLst>
            </a:pPr>
            <a:r>
              <a:rPr lang="en-GB">
                <a:solidFill>
                  <a:srgbClr val="000000"/>
                </a:solidFill>
              </a:rPr>
              <a:t>MIT/X11</a:t>
            </a:r>
          </a:p>
        </p:txBody>
      </p:sp>
      <p:sp>
        <p:nvSpPr>
          <p:cNvPr id="34823" name="AutoShape 4"/>
          <p:cNvSpPr>
            <a:spLocks noChangeArrowheads="1"/>
          </p:cNvSpPr>
          <p:nvPr/>
        </p:nvSpPr>
        <p:spPr bwMode="auto">
          <a:xfrm>
            <a:off x="1022350" y="4002088"/>
            <a:ext cx="1600200" cy="457200"/>
          </a:xfrm>
          <a:prstGeom prst="roundRect">
            <a:avLst>
              <a:gd name="adj" fmla="val 347"/>
            </a:avLst>
          </a:prstGeom>
          <a:solidFill>
            <a:srgbClr val="99CCFF"/>
          </a:solidFill>
          <a:ln w="9360">
            <a:solidFill>
              <a:srgbClr val="000000"/>
            </a:solidFill>
            <a:miter lim="800000"/>
            <a:headEnd/>
            <a:tailEnd/>
          </a:ln>
        </p:spPr>
        <p:txBody>
          <a:bodyPr lIns="90000" tIns="45000" rIns="90000" bIns="45000" anchor="ctr" anchorCtr="1"/>
          <a:lstStyle/>
          <a:p>
            <a:pPr algn="ctr">
              <a:tabLst>
                <a:tab pos="723900" algn="l"/>
                <a:tab pos="1447800" algn="l"/>
              </a:tabLst>
            </a:pPr>
            <a:r>
              <a:rPr lang="en-GB">
                <a:solidFill>
                  <a:srgbClr val="000000"/>
                </a:solidFill>
              </a:rPr>
              <a:t>BSD-new</a:t>
            </a:r>
          </a:p>
        </p:txBody>
      </p:sp>
      <p:sp>
        <p:nvSpPr>
          <p:cNvPr id="34824" name="AutoShape 5"/>
          <p:cNvSpPr>
            <a:spLocks noChangeArrowheads="1"/>
          </p:cNvSpPr>
          <p:nvPr/>
        </p:nvSpPr>
        <p:spPr bwMode="auto">
          <a:xfrm>
            <a:off x="1250950" y="4916488"/>
            <a:ext cx="1828800" cy="457200"/>
          </a:xfrm>
          <a:prstGeom prst="roundRect">
            <a:avLst>
              <a:gd name="adj" fmla="val 347"/>
            </a:avLst>
          </a:prstGeom>
          <a:solidFill>
            <a:srgbClr val="99CCFF"/>
          </a:solidFill>
          <a:ln w="9360">
            <a:solidFill>
              <a:srgbClr val="000000"/>
            </a:solidFill>
            <a:miter lim="800000"/>
            <a:headEnd/>
            <a:tailEnd/>
          </a:ln>
        </p:spPr>
        <p:txBody>
          <a:bodyPr lIns="90000" tIns="45000" rIns="90000" bIns="45000" anchor="ctr" anchorCtr="1"/>
          <a:lstStyle/>
          <a:p>
            <a:pPr algn="ctr">
              <a:tabLst>
                <a:tab pos="723900" algn="l"/>
                <a:tab pos="1447800" algn="l"/>
              </a:tabLst>
            </a:pPr>
            <a:r>
              <a:rPr lang="en-GB">
                <a:solidFill>
                  <a:srgbClr val="000000"/>
                </a:solidFill>
              </a:rPr>
              <a:t>Apache 2.0</a:t>
            </a:r>
          </a:p>
        </p:txBody>
      </p:sp>
      <p:sp>
        <p:nvSpPr>
          <p:cNvPr id="34825" name="Text Box 6"/>
          <p:cNvSpPr txBox="1">
            <a:spLocks noChangeArrowheads="1"/>
          </p:cNvSpPr>
          <p:nvPr/>
        </p:nvSpPr>
        <p:spPr bwMode="auto">
          <a:xfrm>
            <a:off x="1250950" y="1258888"/>
            <a:ext cx="1738313" cy="484187"/>
          </a:xfrm>
          <a:prstGeom prst="rect">
            <a:avLst/>
          </a:prstGeom>
          <a:noFill/>
          <a:ln w="9525">
            <a:noFill/>
            <a:round/>
            <a:headEnd/>
            <a:tailEnd/>
          </a:ln>
        </p:spPr>
        <p:txBody>
          <a:bodyPr wrap="none" lIns="90000" tIns="45000" rIns="90000" bIns="45000"/>
          <a:lstStyle/>
          <a:p>
            <a:pPr algn="ctr">
              <a:tabLst>
                <a:tab pos="723900" algn="l"/>
                <a:tab pos="1447800" algn="l"/>
              </a:tabLst>
            </a:pPr>
            <a:r>
              <a:rPr lang="en-GB" sz="2800" i="1">
                <a:solidFill>
                  <a:srgbClr val="000000"/>
                </a:solidFill>
                <a:ea typeface="Arial Unicode MS" pitchFamily="34" charset="-128"/>
                <a:cs typeface="Arial Unicode MS" pitchFamily="34" charset="-128"/>
              </a:rPr>
              <a:t>Permissive</a:t>
            </a:r>
          </a:p>
        </p:txBody>
      </p:sp>
      <p:sp>
        <p:nvSpPr>
          <p:cNvPr id="34826" name="Text Box 7"/>
          <p:cNvSpPr txBox="1">
            <a:spLocks noChangeArrowheads="1"/>
          </p:cNvSpPr>
          <p:nvPr/>
        </p:nvSpPr>
        <p:spPr bwMode="auto">
          <a:xfrm>
            <a:off x="3994150" y="1066800"/>
            <a:ext cx="1638300" cy="877888"/>
          </a:xfrm>
          <a:prstGeom prst="rect">
            <a:avLst/>
          </a:prstGeom>
          <a:noFill/>
          <a:ln w="9525">
            <a:noFill/>
            <a:round/>
            <a:headEnd/>
            <a:tailEnd/>
          </a:ln>
        </p:spPr>
        <p:txBody>
          <a:bodyPr wrap="none" lIns="90000" tIns="45000" rIns="90000" bIns="45000"/>
          <a:lstStyle/>
          <a:p>
            <a:pPr algn="ctr">
              <a:tabLst>
                <a:tab pos="723900" algn="l"/>
                <a:tab pos="1447800" algn="l"/>
              </a:tabLst>
            </a:pPr>
            <a:r>
              <a:rPr lang="en-GB" sz="2800" i="1">
                <a:solidFill>
                  <a:srgbClr val="000000"/>
                </a:solidFill>
                <a:ea typeface="Arial Unicode MS" pitchFamily="34" charset="-128"/>
                <a:cs typeface="Arial Unicode MS" pitchFamily="34" charset="-128"/>
              </a:rPr>
              <a:t>Weakly</a:t>
            </a:r>
          </a:p>
          <a:p>
            <a:pPr algn="ctr">
              <a:tabLst>
                <a:tab pos="723900" algn="l"/>
                <a:tab pos="1447800" algn="l"/>
              </a:tabLst>
            </a:pPr>
            <a:r>
              <a:rPr lang="en-GB" sz="2800" i="1">
                <a:solidFill>
                  <a:srgbClr val="000000"/>
                </a:solidFill>
                <a:ea typeface="Arial Unicode MS" pitchFamily="34" charset="-128"/>
                <a:cs typeface="Arial Unicode MS" pitchFamily="34" charset="-128"/>
              </a:rPr>
              <a:t>Protective</a:t>
            </a:r>
          </a:p>
        </p:txBody>
      </p:sp>
      <p:sp>
        <p:nvSpPr>
          <p:cNvPr id="34827" name="Text Box 8"/>
          <p:cNvSpPr txBox="1">
            <a:spLocks noChangeArrowheads="1"/>
          </p:cNvSpPr>
          <p:nvPr/>
        </p:nvSpPr>
        <p:spPr bwMode="auto">
          <a:xfrm>
            <a:off x="6280150" y="1066800"/>
            <a:ext cx="1638300" cy="877888"/>
          </a:xfrm>
          <a:prstGeom prst="rect">
            <a:avLst/>
          </a:prstGeom>
          <a:noFill/>
          <a:ln w="9525">
            <a:noFill/>
            <a:round/>
            <a:headEnd/>
            <a:tailEnd/>
          </a:ln>
        </p:spPr>
        <p:txBody>
          <a:bodyPr wrap="none" lIns="90000" tIns="45000" rIns="90000" bIns="45000"/>
          <a:lstStyle/>
          <a:p>
            <a:pPr algn="ctr">
              <a:tabLst>
                <a:tab pos="723900" algn="l"/>
                <a:tab pos="1447800" algn="l"/>
              </a:tabLst>
            </a:pPr>
            <a:r>
              <a:rPr lang="en-GB" sz="2800" i="1">
                <a:solidFill>
                  <a:srgbClr val="000000"/>
                </a:solidFill>
                <a:ea typeface="Arial Unicode MS" pitchFamily="34" charset="-128"/>
                <a:cs typeface="Arial Unicode MS" pitchFamily="34" charset="-128"/>
              </a:rPr>
              <a:t>Strongly</a:t>
            </a:r>
          </a:p>
          <a:p>
            <a:pPr algn="ctr">
              <a:tabLst>
                <a:tab pos="723900" algn="l"/>
                <a:tab pos="1447800" algn="l"/>
              </a:tabLst>
            </a:pPr>
            <a:r>
              <a:rPr lang="en-GB" sz="2800" i="1">
                <a:solidFill>
                  <a:srgbClr val="000000"/>
                </a:solidFill>
                <a:ea typeface="Arial Unicode MS" pitchFamily="34" charset="-128"/>
                <a:cs typeface="Arial Unicode MS" pitchFamily="34" charset="-128"/>
              </a:rPr>
              <a:t>Protective</a:t>
            </a:r>
          </a:p>
        </p:txBody>
      </p:sp>
      <p:sp>
        <p:nvSpPr>
          <p:cNvPr id="34828" name="AutoShape 9"/>
          <p:cNvSpPr>
            <a:spLocks noChangeArrowheads="1"/>
          </p:cNvSpPr>
          <p:nvPr/>
        </p:nvSpPr>
        <p:spPr bwMode="auto">
          <a:xfrm>
            <a:off x="3765550" y="2173288"/>
            <a:ext cx="1828800" cy="457200"/>
          </a:xfrm>
          <a:prstGeom prst="roundRect">
            <a:avLst>
              <a:gd name="adj" fmla="val 347"/>
            </a:avLst>
          </a:prstGeom>
          <a:solidFill>
            <a:srgbClr val="99CCFF"/>
          </a:solidFill>
          <a:ln w="9360">
            <a:solidFill>
              <a:srgbClr val="000000"/>
            </a:solidFill>
            <a:miter lim="800000"/>
            <a:headEnd/>
            <a:tailEnd/>
          </a:ln>
        </p:spPr>
        <p:txBody>
          <a:bodyPr lIns="90000" tIns="45000" rIns="90000" bIns="45000" anchor="ctr" anchorCtr="1"/>
          <a:lstStyle/>
          <a:p>
            <a:pPr algn="ctr">
              <a:tabLst>
                <a:tab pos="723900" algn="l"/>
                <a:tab pos="1447800" algn="l"/>
              </a:tabLst>
            </a:pPr>
            <a:r>
              <a:rPr lang="en-GB">
                <a:solidFill>
                  <a:srgbClr val="000000"/>
                </a:solidFill>
              </a:rPr>
              <a:t>LGPLv2.1</a:t>
            </a:r>
          </a:p>
        </p:txBody>
      </p:sp>
      <p:sp>
        <p:nvSpPr>
          <p:cNvPr id="34829" name="AutoShape 10"/>
          <p:cNvSpPr>
            <a:spLocks noChangeArrowheads="1"/>
          </p:cNvSpPr>
          <p:nvPr/>
        </p:nvSpPr>
        <p:spPr bwMode="auto">
          <a:xfrm>
            <a:off x="3765550" y="3087688"/>
            <a:ext cx="1828800" cy="457200"/>
          </a:xfrm>
          <a:prstGeom prst="roundRect">
            <a:avLst>
              <a:gd name="adj" fmla="val 347"/>
            </a:avLst>
          </a:prstGeom>
          <a:solidFill>
            <a:srgbClr val="99CCFF"/>
          </a:solidFill>
          <a:ln w="9360">
            <a:solidFill>
              <a:srgbClr val="000000"/>
            </a:solidFill>
            <a:miter lim="800000"/>
            <a:headEnd/>
            <a:tailEnd/>
          </a:ln>
        </p:spPr>
        <p:txBody>
          <a:bodyPr lIns="90000" tIns="45000" rIns="90000" bIns="45000" anchor="ctr" anchorCtr="1"/>
          <a:lstStyle/>
          <a:p>
            <a:pPr algn="ctr">
              <a:tabLst>
                <a:tab pos="723900" algn="l"/>
                <a:tab pos="1447800" algn="l"/>
              </a:tabLst>
            </a:pPr>
            <a:r>
              <a:rPr lang="en-GB">
                <a:solidFill>
                  <a:srgbClr val="000000"/>
                </a:solidFill>
              </a:rPr>
              <a:t>LGPLv2.1+</a:t>
            </a:r>
          </a:p>
        </p:txBody>
      </p:sp>
      <p:sp>
        <p:nvSpPr>
          <p:cNvPr id="34830" name="AutoShape 11"/>
          <p:cNvSpPr>
            <a:spLocks noChangeArrowheads="1"/>
          </p:cNvSpPr>
          <p:nvPr/>
        </p:nvSpPr>
        <p:spPr bwMode="auto">
          <a:xfrm>
            <a:off x="3765550" y="4002088"/>
            <a:ext cx="1828800" cy="457200"/>
          </a:xfrm>
          <a:prstGeom prst="roundRect">
            <a:avLst>
              <a:gd name="adj" fmla="val 347"/>
            </a:avLst>
          </a:prstGeom>
          <a:solidFill>
            <a:srgbClr val="99CCFF"/>
          </a:solidFill>
          <a:ln w="9360">
            <a:solidFill>
              <a:srgbClr val="000000"/>
            </a:solidFill>
            <a:miter lim="800000"/>
            <a:headEnd/>
            <a:tailEnd/>
          </a:ln>
        </p:spPr>
        <p:txBody>
          <a:bodyPr lIns="90000" tIns="45000" rIns="90000" bIns="45000" anchor="ctr" anchorCtr="1"/>
          <a:lstStyle/>
          <a:p>
            <a:pPr algn="ctr">
              <a:tabLst>
                <a:tab pos="723900" algn="l"/>
                <a:tab pos="1447800" algn="l"/>
              </a:tabLst>
            </a:pPr>
            <a:r>
              <a:rPr lang="en-GB">
                <a:solidFill>
                  <a:srgbClr val="000000"/>
                </a:solidFill>
              </a:rPr>
              <a:t>LGPLv3 (+)  </a:t>
            </a:r>
          </a:p>
        </p:txBody>
      </p:sp>
      <p:sp>
        <p:nvSpPr>
          <p:cNvPr id="34831" name="AutoShape 12"/>
          <p:cNvSpPr>
            <a:spLocks noChangeArrowheads="1"/>
          </p:cNvSpPr>
          <p:nvPr/>
        </p:nvSpPr>
        <p:spPr bwMode="auto">
          <a:xfrm>
            <a:off x="3765550" y="4916488"/>
            <a:ext cx="1600200" cy="457200"/>
          </a:xfrm>
          <a:prstGeom prst="roundRect">
            <a:avLst>
              <a:gd name="adj" fmla="val 347"/>
            </a:avLst>
          </a:prstGeom>
          <a:solidFill>
            <a:srgbClr val="99CCFF"/>
          </a:solidFill>
          <a:ln w="9360">
            <a:solidFill>
              <a:srgbClr val="000000"/>
            </a:solidFill>
            <a:miter lim="800000"/>
            <a:headEnd/>
            <a:tailEnd/>
          </a:ln>
        </p:spPr>
        <p:txBody>
          <a:bodyPr lIns="90000" tIns="45000" rIns="90000" bIns="45000" anchor="ctr" anchorCtr="1"/>
          <a:lstStyle/>
          <a:p>
            <a:pPr algn="ctr">
              <a:tabLst>
                <a:tab pos="723900" algn="l"/>
                <a:tab pos="1447800" algn="l"/>
              </a:tabLst>
            </a:pPr>
            <a:r>
              <a:rPr lang="en-GB">
                <a:solidFill>
                  <a:srgbClr val="000000"/>
                </a:solidFill>
              </a:rPr>
              <a:t>MPL 1.1</a:t>
            </a:r>
          </a:p>
        </p:txBody>
      </p:sp>
      <p:sp>
        <p:nvSpPr>
          <p:cNvPr id="34832" name="AutoShape 13"/>
          <p:cNvSpPr>
            <a:spLocks noChangeArrowheads="1"/>
          </p:cNvSpPr>
          <p:nvPr/>
        </p:nvSpPr>
        <p:spPr bwMode="auto">
          <a:xfrm>
            <a:off x="6318250" y="2173288"/>
            <a:ext cx="1371600" cy="457200"/>
          </a:xfrm>
          <a:prstGeom prst="roundRect">
            <a:avLst>
              <a:gd name="adj" fmla="val 347"/>
            </a:avLst>
          </a:prstGeom>
          <a:solidFill>
            <a:srgbClr val="99CCFF"/>
          </a:solidFill>
          <a:ln w="9360">
            <a:solidFill>
              <a:srgbClr val="000000"/>
            </a:solidFill>
            <a:miter lim="800000"/>
            <a:headEnd/>
            <a:tailEnd/>
          </a:ln>
        </p:spPr>
        <p:txBody>
          <a:bodyPr lIns="90000" tIns="45000" rIns="90000" bIns="45000" anchor="ctr" anchorCtr="1"/>
          <a:lstStyle/>
          <a:p>
            <a:pPr algn="ctr">
              <a:tabLst>
                <a:tab pos="723900" algn="l"/>
              </a:tabLst>
            </a:pPr>
            <a:r>
              <a:rPr lang="en-GB">
                <a:solidFill>
                  <a:srgbClr val="000000"/>
                </a:solidFill>
              </a:rPr>
              <a:t>GPLv2</a:t>
            </a:r>
          </a:p>
        </p:txBody>
      </p:sp>
      <p:sp>
        <p:nvSpPr>
          <p:cNvPr id="34833" name="AutoShape 14"/>
          <p:cNvSpPr>
            <a:spLocks noChangeArrowheads="1"/>
          </p:cNvSpPr>
          <p:nvPr/>
        </p:nvSpPr>
        <p:spPr bwMode="auto">
          <a:xfrm>
            <a:off x="6318250" y="3087688"/>
            <a:ext cx="1371600" cy="457200"/>
          </a:xfrm>
          <a:prstGeom prst="roundRect">
            <a:avLst>
              <a:gd name="adj" fmla="val 347"/>
            </a:avLst>
          </a:prstGeom>
          <a:solidFill>
            <a:srgbClr val="99CCFF"/>
          </a:solidFill>
          <a:ln w="9360">
            <a:solidFill>
              <a:srgbClr val="000000"/>
            </a:solidFill>
            <a:miter lim="800000"/>
            <a:headEnd/>
            <a:tailEnd/>
          </a:ln>
        </p:spPr>
        <p:txBody>
          <a:bodyPr lIns="90000" tIns="45000" rIns="90000" bIns="45000" anchor="ctr" anchorCtr="1"/>
          <a:lstStyle/>
          <a:p>
            <a:pPr algn="ctr">
              <a:tabLst>
                <a:tab pos="723900" algn="l"/>
              </a:tabLst>
            </a:pPr>
            <a:r>
              <a:rPr lang="en-GB">
                <a:solidFill>
                  <a:srgbClr val="000000"/>
                </a:solidFill>
              </a:rPr>
              <a:t>GPLv2+</a:t>
            </a:r>
          </a:p>
        </p:txBody>
      </p:sp>
      <p:sp>
        <p:nvSpPr>
          <p:cNvPr id="34834" name="AutoShape 15"/>
          <p:cNvSpPr>
            <a:spLocks noChangeArrowheads="1"/>
          </p:cNvSpPr>
          <p:nvPr/>
        </p:nvSpPr>
        <p:spPr bwMode="auto">
          <a:xfrm>
            <a:off x="6318250" y="4002088"/>
            <a:ext cx="1600200" cy="457200"/>
          </a:xfrm>
          <a:prstGeom prst="roundRect">
            <a:avLst>
              <a:gd name="adj" fmla="val 347"/>
            </a:avLst>
          </a:prstGeom>
          <a:solidFill>
            <a:srgbClr val="99CCFF"/>
          </a:solidFill>
          <a:ln w="9360">
            <a:solidFill>
              <a:srgbClr val="000000"/>
            </a:solidFill>
            <a:miter lim="800000"/>
            <a:headEnd/>
            <a:tailEnd/>
          </a:ln>
        </p:spPr>
        <p:txBody>
          <a:bodyPr lIns="90000" tIns="45000" rIns="90000" bIns="45000" anchor="ctr" anchorCtr="1"/>
          <a:lstStyle/>
          <a:p>
            <a:pPr algn="ctr">
              <a:tabLst>
                <a:tab pos="723900" algn="l"/>
                <a:tab pos="1447800" algn="l"/>
              </a:tabLst>
            </a:pPr>
            <a:r>
              <a:rPr lang="en-GB">
                <a:solidFill>
                  <a:srgbClr val="000000"/>
                </a:solidFill>
              </a:rPr>
              <a:t>GPLv3 (+)  </a:t>
            </a:r>
          </a:p>
        </p:txBody>
      </p:sp>
      <p:sp>
        <p:nvSpPr>
          <p:cNvPr id="34835" name="AutoShape 16"/>
          <p:cNvSpPr>
            <a:spLocks noChangeArrowheads="1"/>
          </p:cNvSpPr>
          <p:nvPr/>
        </p:nvSpPr>
        <p:spPr bwMode="auto">
          <a:xfrm>
            <a:off x="6508750" y="4916488"/>
            <a:ext cx="2324100" cy="457200"/>
          </a:xfrm>
          <a:prstGeom prst="roundRect">
            <a:avLst>
              <a:gd name="adj" fmla="val 347"/>
            </a:avLst>
          </a:prstGeom>
          <a:solidFill>
            <a:srgbClr val="99CCFF"/>
          </a:solidFill>
          <a:ln w="9360">
            <a:solidFill>
              <a:srgbClr val="000000"/>
            </a:solidFill>
            <a:miter lim="800000"/>
            <a:headEnd/>
            <a:tailEnd/>
          </a:ln>
        </p:spPr>
        <p:txBody>
          <a:bodyPr lIns="90000" tIns="45000" rIns="90000" bIns="45000" anchor="ctr" anchorCtr="1"/>
          <a:lstStyle/>
          <a:p>
            <a:pPr algn="ctr">
              <a:tabLst>
                <a:tab pos="723900" algn="l"/>
                <a:tab pos="1447800" algn="l"/>
                <a:tab pos="2171700" algn="l"/>
              </a:tabLst>
            </a:pPr>
            <a:r>
              <a:rPr lang="en-GB">
                <a:solidFill>
                  <a:srgbClr val="000000"/>
                </a:solidFill>
              </a:rPr>
              <a:t>Affero GPLv3</a:t>
            </a:r>
          </a:p>
        </p:txBody>
      </p:sp>
      <p:sp>
        <p:nvSpPr>
          <p:cNvPr id="34836" name="Line 18"/>
          <p:cNvSpPr>
            <a:spLocks noChangeShapeType="1"/>
          </p:cNvSpPr>
          <p:nvPr/>
        </p:nvSpPr>
        <p:spPr bwMode="auto">
          <a:xfrm>
            <a:off x="1022350" y="2630488"/>
            <a:ext cx="457200" cy="457200"/>
          </a:xfrm>
          <a:prstGeom prst="line">
            <a:avLst/>
          </a:prstGeom>
          <a:noFill/>
          <a:ln w="9360">
            <a:solidFill>
              <a:srgbClr val="000000"/>
            </a:solidFill>
            <a:miter lim="800000"/>
            <a:headEnd/>
            <a:tailEnd type="triangle" w="med" len="med"/>
          </a:ln>
        </p:spPr>
        <p:txBody>
          <a:bodyPr/>
          <a:lstStyle/>
          <a:p>
            <a:endParaRPr lang="en-US"/>
          </a:p>
        </p:txBody>
      </p:sp>
      <p:sp>
        <p:nvSpPr>
          <p:cNvPr id="34837" name="Line 19"/>
          <p:cNvSpPr>
            <a:spLocks noChangeShapeType="1"/>
          </p:cNvSpPr>
          <p:nvPr/>
        </p:nvSpPr>
        <p:spPr bwMode="auto">
          <a:xfrm>
            <a:off x="1479550" y="3544888"/>
            <a:ext cx="457200" cy="457200"/>
          </a:xfrm>
          <a:prstGeom prst="line">
            <a:avLst/>
          </a:prstGeom>
          <a:noFill/>
          <a:ln w="9360">
            <a:solidFill>
              <a:srgbClr val="000000"/>
            </a:solidFill>
            <a:miter lim="800000"/>
            <a:headEnd/>
            <a:tailEnd type="triangle" w="med" len="med"/>
          </a:ln>
        </p:spPr>
        <p:txBody>
          <a:bodyPr/>
          <a:lstStyle/>
          <a:p>
            <a:endParaRPr lang="en-US"/>
          </a:p>
        </p:txBody>
      </p:sp>
      <p:sp>
        <p:nvSpPr>
          <p:cNvPr id="34838" name="Line 20"/>
          <p:cNvSpPr>
            <a:spLocks noChangeShapeType="1"/>
          </p:cNvSpPr>
          <p:nvPr/>
        </p:nvSpPr>
        <p:spPr bwMode="auto">
          <a:xfrm>
            <a:off x="1936750" y="4459288"/>
            <a:ext cx="457200" cy="457200"/>
          </a:xfrm>
          <a:prstGeom prst="line">
            <a:avLst/>
          </a:prstGeom>
          <a:noFill/>
          <a:ln w="9360">
            <a:solidFill>
              <a:srgbClr val="000000"/>
            </a:solidFill>
            <a:miter lim="800000"/>
            <a:headEnd/>
            <a:tailEnd type="triangle" w="med" len="med"/>
          </a:ln>
        </p:spPr>
        <p:txBody>
          <a:bodyPr/>
          <a:lstStyle/>
          <a:p>
            <a:endParaRPr lang="en-US"/>
          </a:p>
        </p:txBody>
      </p:sp>
      <p:sp>
        <p:nvSpPr>
          <p:cNvPr id="34839" name="Line 21"/>
          <p:cNvSpPr>
            <a:spLocks noChangeShapeType="1"/>
          </p:cNvSpPr>
          <p:nvPr/>
        </p:nvSpPr>
        <p:spPr bwMode="auto">
          <a:xfrm flipV="1">
            <a:off x="2622550" y="2398713"/>
            <a:ext cx="1143000" cy="1835150"/>
          </a:xfrm>
          <a:prstGeom prst="line">
            <a:avLst/>
          </a:prstGeom>
          <a:noFill/>
          <a:ln w="9360">
            <a:solidFill>
              <a:srgbClr val="000000"/>
            </a:solidFill>
            <a:miter lim="800000"/>
            <a:headEnd/>
            <a:tailEnd type="triangle" w="med" len="med"/>
          </a:ln>
        </p:spPr>
        <p:txBody>
          <a:bodyPr/>
          <a:lstStyle/>
          <a:p>
            <a:endParaRPr lang="en-US"/>
          </a:p>
        </p:txBody>
      </p:sp>
      <p:sp>
        <p:nvSpPr>
          <p:cNvPr id="34840" name="Line 22"/>
          <p:cNvSpPr>
            <a:spLocks noChangeShapeType="1"/>
          </p:cNvSpPr>
          <p:nvPr/>
        </p:nvSpPr>
        <p:spPr bwMode="auto">
          <a:xfrm flipV="1">
            <a:off x="2622550" y="3313113"/>
            <a:ext cx="1143000" cy="920750"/>
          </a:xfrm>
          <a:prstGeom prst="line">
            <a:avLst/>
          </a:prstGeom>
          <a:noFill/>
          <a:ln w="9360">
            <a:solidFill>
              <a:srgbClr val="000000"/>
            </a:solidFill>
            <a:miter lim="800000"/>
            <a:headEnd/>
            <a:tailEnd type="triangle" w="med" len="med"/>
          </a:ln>
        </p:spPr>
        <p:txBody>
          <a:bodyPr/>
          <a:lstStyle/>
          <a:p>
            <a:endParaRPr lang="en-US"/>
          </a:p>
        </p:txBody>
      </p:sp>
      <p:sp>
        <p:nvSpPr>
          <p:cNvPr id="34841" name="Line 23"/>
          <p:cNvSpPr>
            <a:spLocks noChangeShapeType="1"/>
          </p:cNvSpPr>
          <p:nvPr/>
        </p:nvSpPr>
        <p:spPr bwMode="auto">
          <a:xfrm>
            <a:off x="2622550" y="4230688"/>
            <a:ext cx="1143000" cy="1587"/>
          </a:xfrm>
          <a:prstGeom prst="line">
            <a:avLst/>
          </a:prstGeom>
          <a:noFill/>
          <a:ln w="9360">
            <a:solidFill>
              <a:srgbClr val="000000"/>
            </a:solidFill>
            <a:miter lim="800000"/>
            <a:headEnd/>
            <a:tailEnd type="triangle" w="med" len="med"/>
          </a:ln>
        </p:spPr>
        <p:txBody>
          <a:bodyPr/>
          <a:lstStyle/>
          <a:p>
            <a:endParaRPr lang="en-US"/>
          </a:p>
        </p:txBody>
      </p:sp>
      <p:sp>
        <p:nvSpPr>
          <p:cNvPr id="34842" name="Line 24"/>
          <p:cNvSpPr>
            <a:spLocks noChangeShapeType="1"/>
          </p:cNvSpPr>
          <p:nvPr/>
        </p:nvSpPr>
        <p:spPr bwMode="auto">
          <a:xfrm flipV="1">
            <a:off x="4451350" y="2627313"/>
            <a:ext cx="1588" cy="463550"/>
          </a:xfrm>
          <a:prstGeom prst="line">
            <a:avLst/>
          </a:prstGeom>
          <a:noFill/>
          <a:ln w="9360">
            <a:solidFill>
              <a:srgbClr val="000000"/>
            </a:solidFill>
            <a:miter lim="800000"/>
            <a:headEnd/>
            <a:tailEnd type="triangle" w="med" len="med"/>
          </a:ln>
        </p:spPr>
        <p:txBody>
          <a:bodyPr/>
          <a:lstStyle/>
          <a:p>
            <a:endParaRPr lang="en-US"/>
          </a:p>
        </p:txBody>
      </p:sp>
      <p:sp>
        <p:nvSpPr>
          <p:cNvPr id="34843" name="Line 25"/>
          <p:cNvSpPr>
            <a:spLocks noChangeShapeType="1"/>
          </p:cNvSpPr>
          <p:nvPr/>
        </p:nvSpPr>
        <p:spPr bwMode="auto">
          <a:xfrm>
            <a:off x="4451350" y="3544888"/>
            <a:ext cx="1588" cy="457200"/>
          </a:xfrm>
          <a:prstGeom prst="line">
            <a:avLst/>
          </a:prstGeom>
          <a:noFill/>
          <a:ln w="9360">
            <a:solidFill>
              <a:srgbClr val="000000"/>
            </a:solidFill>
            <a:miter lim="800000"/>
            <a:headEnd/>
            <a:tailEnd type="triangle" w="med" len="med"/>
          </a:ln>
        </p:spPr>
        <p:txBody>
          <a:bodyPr/>
          <a:lstStyle/>
          <a:p>
            <a:endParaRPr lang="en-US"/>
          </a:p>
        </p:txBody>
      </p:sp>
      <p:sp>
        <p:nvSpPr>
          <p:cNvPr id="34844" name="Line 26"/>
          <p:cNvSpPr>
            <a:spLocks noChangeShapeType="1"/>
          </p:cNvSpPr>
          <p:nvPr/>
        </p:nvSpPr>
        <p:spPr bwMode="auto">
          <a:xfrm>
            <a:off x="5594350" y="2401888"/>
            <a:ext cx="685800" cy="1587"/>
          </a:xfrm>
          <a:prstGeom prst="line">
            <a:avLst/>
          </a:prstGeom>
          <a:noFill/>
          <a:ln w="9360">
            <a:solidFill>
              <a:srgbClr val="000000"/>
            </a:solidFill>
            <a:miter lim="800000"/>
            <a:headEnd/>
            <a:tailEnd type="triangle" w="med" len="med"/>
          </a:ln>
        </p:spPr>
        <p:txBody>
          <a:bodyPr/>
          <a:lstStyle/>
          <a:p>
            <a:endParaRPr lang="en-US"/>
          </a:p>
        </p:txBody>
      </p:sp>
      <p:sp>
        <p:nvSpPr>
          <p:cNvPr id="34845" name="Line 27"/>
          <p:cNvSpPr>
            <a:spLocks noChangeShapeType="1"/>
          </p:cNvSpPr>
          <p:nvPr/>
        </p:nvSpPr>
        <p:spPr bwMode="auto">
          <a:xfrm>
            <a:off x="5594350" y="3316288"/>
            <a:ext cx="685800" cy="1587"/>
          </a:xfrm>
          <a:prstGeom prst="line">
            <a:avLst/>
          </a:prstGeom>
          <a:noFill/>
          <a:ln w="9360">
            <a:solidFill>
              <a:srgbClr val="000000"/>
            </a:solidFill>
            <a:miter lim="800000"/>
            <a:headEnd/>
            <a:tailEnd type="triangle" w="med" len="med"/>
          </a:ln>
        </p:spPr>
        <p:txBody>
          <a:bodyPr/>
          <a:lstStyle/>
          <a:p>
            <a:endParaRPr lang="en-US"/>
          </a:p>
        </p:txBody>
      </p:sp>
      <p:sp>
        <p:nvSpPr>
          <p:cNvPr id="34846" name="Line 28"/>
          <p:cNvSpPr>
            <a:spLocks noChangeShapeType="1"/>
          </p:cNvSpPr>
          <p:nvPr/>
        </p:nvSpPr>
        <p:spPr bwMode="auto">
          <a:xfrm>
            <a:off x="5594350" y="4230688"/>
            <a:ext cx="685800" cy="1587"/>
          </a:xfrm>
          <a:prstGeom prst="line">
            <a:avLst/>
          </a:prstGeom>
          <a:noFill/>
          <a:ln w="9360">
            <a:solidFill>
              <a:srgbClr val="000000"/>
            </a:solidFill>
            <a:miter lim="800000"/>
            <a:headEnd/>
            <a:tailEnd type="triangle" w="med" len="med"/>
          </a:ln>
        </p:spPr>
        <p:txBody>
          <a:bodyPr/>
          <a:lstStyle/>
          <a:p>
            <a:endParaRPr lang="en-US"/>
          </a:p>
        </p:txBody>
      </p:sp>
      <p:sp>
        <p:nvSpPr>
          <p:cNvPr id="34847" name="Line 29"/>
          <p:cNvSpPr>
            <a:spLocks noChangeShapeType="1"/>
          </p:cNvSpPr>
          <p:nvPr/>
        </p:nvSpPr>
        <p:spPr bwMode="auto">
          <a:xfrm>
            <a:off x="5594350" y="2401888"/>
            <a:ext cx="685800" cy="914400"/>
          </a:xfrm>
          <a:prstGeom prst="line">
            <a:avLst/>
          </a:prstGeom>
          <a:noFill/>
          <a:ln w="9360">
            <a:solidFill>
              <a:srgbClr val="000000"/>
            </a:solidFill>
            <a:miter lim="800000"/>
            <a:headEnd/>
            <a:tailEnd type="triangle" w="med" len="med"/>
          </a:ln>
        </p:spPr>
        <p:txBody>
          <a:bodyPr/>
          <a:lstStyle/>
          <a:p>
            <a:endParaRPr lang="en-US"/>
          </a:p>
        </p:txBody>
      </p:sp>
      <p:sp>
        <p:nvSpPr>
          <p:cNvPr id="34848" name="Line 30"/>
          <p:cNvSpPr>
            <a:spLocks noChangeShapeType="1"/>
          </p:cNvSpPr>
          <p:nvPr/>
        </p:nvSpPr>
        <p:spPr bwMode="auto">
          <a:xfrm flipV="1">
            <a:off x="3079750" y="4227513"/>
            <a:ext cx="685800" cy="920750"/>
          </a:xfrm>
          <a:prstGeom prst="line">
            <a:avLst/>
          </a:prstGeom>
          <a:noFill/>
          <a:ln w="9360">
            <a:solidFill>
              <a:srgbClr val="000000"/>
            </a:solidFill>
            <a:miter lim="800000"/>
            <a:headEnd/>
            <a:tailEnd type="triangle" w="med" len="med"/>
          </a:ln>
        </p:spPr>
        <p:txBody>
          <a:bodyPr/>
          <a:lstStyle/>
          <a:p>
            <a:endParaRPr lang="en-US"/>
          </a:p>
        </p:txBody>
      </p:sp>
      <p:sp>
        <p:nvSpPr>
          <p:cNvPr id="34849" name="Line 31"/>
          <p:cNvSpPr>
            <a:spLocks noChangeShapeType="1"/>
          </p:cNvSpPr>
          <p:nvPr/>
        </p:nvSpPr>
        <p:spPr bwMode="auto">
          <a:xfrm>
            <a:off x="2622550" y="4459288"/>
            <a:ext cx="1143000" cy="685800"/>
          </a:xfrm>
          <a:prstGeom prst="line">
            <a:avLst/>
          </a:prstGeom>
          <a:noFill/>
          <a:ln w="9360">
            <a:solidFill>
              <a:srgbClr val="000000"/>
            </a:solidFill>
            <a:miter lim="800000"/>
            <a:headEnd/>
            <a:tailEnd type="triangle" w="med" len="med"/>
          </a:ln>
        </p:spPr>
        <p:txBody>
          <a:bodyPr/>
          <a:lstStyle/>
          <a:p>
            <a:endParaRPr lang="en-US"/>
          </a:p>
        </p:txBody>
      </p:sp>
      <p:sp>
        <p:nvSpPr>
          <p:cNvPr id="34850" name="Line 32"/>
          <p:cNvSpPr>
            <a:spLocks noChangeShapeType="1"/>
          </p:cNvSpPr>
          <p:nvPr/>
        </p:nvSpPr>
        <p:spPr bwMode="auto">
          <a:xfrm flipV="1">
            <a:off x="6965950" y="2627313"/>
            <a:ext cx="1588" cy="463550"/>
          </a:xfrm>
          <a:prstGeom prst="line">
            <a:avLst/>
          </a:prstGeom>
          <a:noFill/>
          <a:ln w="9360">
            <a:solidFill>
              <a:srgbClr val="000000"/>
            </a:solidFill>
            <a:miter lim="800000"/>
            <a:headEnd/>
            <a:tailEnd type="triangle" w="med" len="med"/>
          </a:ln>
        </p:spPr>
        <p:txBody>
          <a:bodyPr/>
          <a:lstStyle/>
          <a:p>
            <a:endParaRPr lang="en-US"/>
          </a:p>
        </p:txBody>
      </p:sp>
      <p:sp>
        <p:nvSpPr>
          <p:cNvPr id="34851" name="Line 33"/>
          <p:cNvSpPr>
            <a:spLocks noChangeShapeType="1"/>
          </p:cNvSpPr>
          <p:nvPr/>
        </p:nvSpPr>
        <p:spPr bwMode="auto">
          <a:xfrm>
            <a:off x="6965950" y="3544888"/>
            <a:ext cx="1588" cy="457200"/>
          </a:xfrm>
          <a:prstGeom prst="line">
            <a:avLst/>
          </a:prstGeom>
          <a:noFill/>
          <a:ln w="9360">
            <a:solidFill>
              <a:srgbClr val="000000"/>
            </a:solidFill>
            <a:miter lim="800000"/>
            <a:headEnd/>
            <a:tailEnd type="triangle" w="med" len="med"/>
          </a:ln>
        </p:spPr>
        <p:txBody>
          <a:bodyPr/>
          <a:lstStyle/>
          <a:p>
            <a:endParaRPr lang="en-US"/>
          </a:p>
        </p:txBody>
      </p:sp>
      <p:sp>
        <p:nvSpPr>
          <p:cNvPr id="34852" name="Line 34"/>
          <p:cNvSpPr>
            <a:spLocks noChangeShapeType="1"/>
          </p:cNvSpPr>
          <p:nvPr/>
        </p:nvSpPr>
        <p:spPr bwMode="auto">
          <a:xfrm>
            <a:off x="6965950" y="4459288"/>
            <a:ext cx="685800" cy="457200"/>
          </a:xfrm>
          <a:prstGeom prst="line">
            <a:avLst/>
          </a:prstGeom>
          <a:noFill/>
          <a:ln w="9360">
            <a:solidFill>
              <a:srgbClr val="000000"/>
            </a:solidFill>
            <a:miter lim="800000"/>
            <a:headEnd/>
            <a:tailEnd type="triangle" w="med" len="med"/>
          </a:ln>
        </p:spPr>
        <p:txBody>
          <a:bodyPr/>
          <a:lstStyle/>
          <a:p>
            <a:endParaRPr lang="en-US"/>
          </a:p>
        </p:txBody>
      </p:sp>
      <p:sp>
        <p:nvSpPr>
          <p:cNvPr id="34853" name="AutoShape 35"/>
          <p:cNvSpPr>
            <a:spLocks noChangeArrowheads="1"/>
          </p:cNvSpPr>
          <p:nvPr/>
        </p:nvSpPr>
        <p:spPr bwMode="auto">
          <a:xfrm>
            <a:off x="228600" y="5457825"/>
            <a:ext cx="2286000" cy="685800"/>
          </a:xfrm>
          <a:prstGeom prst="roundRect">
            <a:avLst>
              <a:gd name="adj" fmla="val 347"/>
            </a:avLst>
          </a:prstGeom>
          <a:solidFill>
            <a:srgbClr val="FFFF66"/>
          </a:solidFill>
          <a:ln w="9525">
            <a:noFill/>
            <a:round/>
            <a:headEnd/>
            <a:tailEnd/>
          </a:ln>
        </p:spPr>
        <p:txBody>
          <a:bodyPr lIns="90000" tIns="45000" rIns="90000" bIns="45000" anchor="ctr" anchorCtr="1"/>
          <a:lstStyle/>
          <a:p>
            <a:pPr algn="ctr">
              <a:tabLst>
                <a:tab pos="723900" algn="l"/>
                <a:tab pos="1447800" algn="l"/>
                <a:tab pos="2171700" algn="l"/>
              </a:tabLst>
            </a:pPr>
            <a:r>
              <a:rPr lang="en-GB" sz="1800">
                <a:solidFill>
                  <a:srgbClr val="000000"/>
                </a:solidFill>
              </a:rPr>
              <a:t>A</a:t>
            </a:r>
            <a:r>
              <a:rPr lang="en-GB" sz="1800">
                <a:solidFill>
                  <a:srgbClr val="000000"/>
                </a:solidFill>
                <a:cs typeface="Times New Roman" pitchFamily="18" charset="0"/>
              </a:rPr>
              <a:t>→</a:t>
            </a:r>
            <a:r>
              <a:rPr lang="en-GB" sz="1800">
                <a:solidFill>
                  <a:srgbClr val="000000"/>
                </a:solidFill>
              </a:rPr>
              <a:t>B means A can</a:t>
            </a:r>
            <a:br>
              <a:rPr lang="en-GB" sz="1800">
                <a:solidFill>
                  <a:srgbClr val="000000"/>
                </a:solidFill>
              </a:rPr>
            </a:br>
            <a:r>
              <a:rPr lang="en-GB" sz="1800">
                <a:solidFill>
                  <a:srgbClr val="000000"/>
                </a:solidFill>
              </a:rPr>
              <a:t>be merged into B</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mtClean="0"/>
              <a:t>Most Popular OSS licenses</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8CF8CF21-C5D6-4DF8-8344-FD055A02174C}" type="slidenum">
              <a:rPr lang="en-US" smtClean="0"/>
              <a:pPr>
                <a:defRPr/>
              </a:pPr>
              <a:t>56</a:t>
            </a:fld>
            <a:endParaRPr lang="en-US"/>
          </a:p>
        </p:txBody>
      </p:sp>
      <p:sp>
        <p:nvSpPr>
          <p:cNvPr id="37893" name="Text Box 3"/>
          <p:cNvSpPr txBox="1">
            <a:spLocks noChangeArrowheads="1"/>
          </p:cNvSpPr>
          <p:nvPr/>
        </p:nvSpPr>
        <p:spPr bwMode="auto">
          <a:xfrm>
            <a:off x="5715000" y="1371600"/>
            <a:ext cx="2971800" cy="4773613"/>
          </a:xfrm>
          <a:prstGeom prst="rect">
            <a:avLst/>
          </a:prstGeom>
          <a:noFill/>
          <a:ln w="9525">
            <a:noFill/>
            <a:round/>
            <a:headEnd/>
            <a:tailEnd/>
          </a:ln>
        </p:spPr>
        <p:txBody>
          <a:bodyPr lIns="0" tIns="0" rIns="0" bIns="0"/>
          <a:lstStyle/>
          <a:p>
            <a:pPr marL="339725" indent="-339725">
              <a:spcBef>
                <a:spcPts val="700"/>
              </a:spcBef>
              <a:buFont typeface="Arial"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b="1">
                <a:solidFill>
                  <a:srgbClr val="000000"/>
                </a:solidFill>
                <a:latin typeface="Arial" charset="0"/>
                <a:ea typeface="Arial Unicode MS" pitchFamily="34" charset="-128"/>
                <a:cs typeface="Arial Unicode MS" pitchFamily="34" charset="-128"/>
              </a:rPr>
              <a:t>Most OSS projects GPL</a:t>
            </a:r>
          </a:p>
          <a:p>
            <a:pPr marL="339725" indent="-339725">
              <a:spcBef>
                <a:spcPts val="700"/>
              </a:spcBef>
              <a:buFont typeface="Arial"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b="1">
                <a:solidFill>
                  <a:srgbClr val="000000"/>
                </a:solidFill>
                <a:latin typeface="Arial" charset="0"/>
                <a:ea typeface="Arial Unicode MS" pitchFamily="34" charset="-128"/>
                <a:cs typeface="Arial Unicode MS" pitchFamily="34" charset="-128"/>
              </a:rPr>
              <a:t>GPL incompatibility foolish (MPL, BSD-old) </a:t>
            </a:r>
          </a:p>
          <a:p>
            <a:pPr marL="339725" indent="-339725">
              <a:spcBef>
                <a:spcPts val="700"/>
              </a:spcBef>
              <a:buFont typeface="Arial"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b="1">
                <a:solidFill>
                  <a:srgbClr val="000000"/>
                </a:solidFill>
                <a:latin typeface="Arial" charset="0"/>
                <a:ea typeface="Arial Unicode MS" pitchFamily="34" charset="-128"/>
                <a:cs typeface="Arial Unicode MS" pitchFamily="34" charset="-128"/>
              </a:rPr>
              <a:t>Over 3/4 OSS projects use a top 10 license</a:t>
            </a:r>
          </a:p>
          <a:p>
            <a:pPr marL="339725" indent="-339725">
              <a:spcBef>
                <a:spcPts val="700"/>
              </a:spcBef>
              <a:buFont typeface="Arial" charset="0"/>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b="1">
                <a:solidFill>
                  <a:srgbClr val="000000"/>
                </a:solidFill>
                <a:latin typeface="Arial" charset="0"/>
                <a:ea typeface="Arial Unicode MS" pitchFamily="34" charset="-128"/>
                <a:cs typeface="Arial Unicode MS" pitchFamily="34" charset="-128"/>
              </a:rPr>
              <a:t>"Do not write a new license if it is possible to use [an existing common one]... many different and incompatible licenses works to the detriment of OSS because fragments of one program can not be used in another...” - Bruce Perens</a:t>
            </a:r>
          </a:p>
        </p:txBody>
      </p:sp>
      <p:sp>
        <p:nvSpPr>
          <p:cNvPr id="37894" name="AutoShape 4"/>
          <p:cNvSpPr>
            <a:spLocks noChangeArrowheads="1"/>
          </p:cNvSpPr>
          <p:nvPr/>
        </p:nvSpPr>
        <p:spPr bwMode="auto">
          <a:xfrm>
            <a:off x="2743200" y="2590800"/>
            <a:ext cx="2743200" cy="685800"/>
          </a:xfrm>
          <a:prstGeom prst="roundRect">
            <a:avLst>
              <a:gd name="adj" fmla="val 231"/>
            </a:avLst>
          </a:prstGeom>
          <a:solidFill>
            <a:srgbClr val="FFFF99"/>
          </a:solidFill>
          <a:ln w="9525">
            <a:noFill/>
            <a:round/>
            <a:headEnd/>
            <a:tailEnd/>
          </a:ln>
        </p:spPr>
        <p:txBody>
          <a:bodyPr lIns="90000" tIns="45000" rIns="90000" bIns="45000" anchor="ctr" anchorCtr="1"/>
          <a:lstStyle/>
          <a:p>
            <a:pPr algn="r">
              <a:tabLst>
                <a:tab pos="723900" algn="l"/>
                <a:tab pos="1447800" algn="l"/>
                <a:tab pos="2171700" algn="l"/>
              </a:tabLst>
            </a:pPr>
            <a:r>
              <a:rPr lang="en-GB" sz="1600">
                <a:solidFill>
                  <a:srgbClr val="000000"/>
                </a:solidFill>
              </a:rPr>
              <a:t>Top ten licenses by project</a:t>
            </a:r>
            <a:br>
              <a:rPr lang="en-GB" sz="1600">
                <a:solidFill>
                  <a:srgbClr val="000000"/>
                </a:solidFill>
              </a:rPr>
            </a:br>
            <a:r>
              <a:rPr lang="en-GB" sz="1600">
                <a:solidFill>
                  <a:srgbClr val="000000"/>
                </a:solidFill>
              </a:rPr>
              <a:t>[Freshmeat 2007-07-31]</a:t>
            </a:r>
          </a:p>
        </p:txBody>
      </p:sp>
      <p:graphicFrame>
        <p:nvGraphicFramePr>
          <p:cNvPr id="37895" name="Chart 5"/>
          <p:cNvGraphicFramePr>
            <a:graphicFrameLocks/>
          </p:cNvGraphicFramePr>
          <p:nvPr/>
        </p:nvGraphicFramePr>
        <p:xfrm>
          <a:off x="304800" y="1066800"/>
          <a:ext cx="4953000" cy="5334000"/>
        </p:xfrm>
        <a:graphic>
          <a:graphicData uri="http://schemas.openxmlformats.org/presentationml/2006/ole">
            <mc:AlternateContent xmlns:mc="http://schemas.openxmlformats.org/markup-compatibility/2006">
              <mc:Choice xmlns:v="urn:schemas-microsoft-com:vml" Requires="v">
                <p:oleObj spid="_x0000_s37997" r:id="rId5" imgW="4956478" imgH="5334462" progId="Excel.Chart.8">
                  <p:embed/>
                </p:oleObj>
              </mc:Choice>
              <mc:Fallback>
                <p:oleObj r:id="rId5" imgW="4956478" imgH="5334462" progId="Excel.Chart.8">
                  <p:embed/>
                  <p:pic>
                    <p:nvPicPr>
                      <p:cNvPr id="0" name="Char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066800"/>
                        <a:ext cx="4953000" cy="533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Common OSS programs</a:t>
            </a:r>
          </a:p>
        </p:txBody>
      </p:sp>
      <p:sp>
        <p:nvSpPr>
          <p:cNvPr id="3" name="Content Placeholder 2"/>
          <p:cNvSpPr>
            <a:spLocks noGrp="1"/>
          </p:cNvSpPr>
          <p:nvPr>
            <p:ph idx="1"/>
          </p:nvPr>
        </p:nvSpPr>
        <p:spPr/>
        <p:txBody>
          <a:bodyPr/>
          <a:lstStyle/>
          <a:p>
            <a:pPr eaLnBrk="1" hangingPunct="1">
              <a:defRPr/>
            </a:pPr>
            <a:r>
              <a:rPr lang="en-US" sz="2000" dirty="0"/>
              <a:t>Apache, </a:t>
            </a:r>
            <a:r>
              <a:rPr lang="en-US" sz="2000" dirty="0" err="1"/>
              <a:t>lighttpd</a:t>
            </a:r>
            <a:r>
              <a:rPr lang="en-US" sz="2000" dirty="0"/>
              <a:t> (“</a:t>
            </a:r>
            <a:r>
              <a:rPr lang="en-US" sz="2000" dirty="0" err="1"/>
              <a:t>lighty</a:t>
            </a:r>
            <a:r>
              <a:rPr lang="en-US" sz="2000" dirty="0"/>
              <a:t>”) – Web servers</a:t>
            </a:r>
          </a:p>
          <a:p>
            <a:pPr eaLnBrk="1" hangingPunct="1">
              <a:defRPr/>
            </a:pPr>
            <a:r>
              <a:rPr lang="en-US" sz="2000" dirty="0"/>
              <a:t>Mozilla Firefox, Google Chrome – Web browsers</a:t>
            </a:r>
          </a:p>
          <a:p>
            <a:pPr eaLnBrk="1" hangingPunct="1">
              <a:defRPr/>
            </a:pPr>
            <a:r>
              <a:rPr lang="en-US" sz="2000" dirty="0"/>
              <a:t>OpenOffice.org/</a:t>
            </a:r>
            <a:r>
              <a:rPr lang="en-US" sz="2000" dirty="0" err="1"/>
              <a:t>LibreOffice</a:t>
            </a:r>
            <a:r>
              <a:rPr lang="en-US" sz="2000" dirty="0"/>
              <a:t> – Office suite</a:t>
            </a:r>
          </a:p>
          <a:p>
            <a:pPr eaLnBrk="1" hangingPunct="1">
              <a:defRPr/>
            </a:pPr>
            <a:r>
              <a:rPr lang="en-US" sz="2000" dirty="0"/>
              <a:t>VLC – Media viewer</a:t>
            </a:r>
          </a:p>
          <a:p>
            <a:pPr eaLnBrk="1" hangingPunct="1">
              <a:defRPr/>
            </a:pPr>
            <a:r>
              <a:rPr lang="en-US" sz="2000" dirty="0"/>
              <a:t>Audacity – Sound editor</a:t>
            </a:r>
          </a:p>
          <a:p>
            <a:pPr eaLnBrk="1" hangingPunct="1">
              <a:defRPr/>
            </a:pPr>
            <a:r>
              <a:rPr lang="en-US" sz="2000" dirty="0"/>
              <a:t>GIMP – Graphic editor</a:t>
            </a:r>
          </a:p>
          <a:p>
            <a:pPr eaLnBrk="1" hangingPunct="1">
              <a:defRPr/>
            </a:pPr>
            <a:r>
              <a:rPr lang="en-US" sz="2000" dirty="0"/>
              <a:t>MySQL, </a:t>
            </a:r>
            <a:r>
              <a:rPr lang="en-US" sz="2000" dirty="0" err="1"/>
              <a:t>PostgreSQL</a:t>
            </a:r>
            <a:r>
              <a:rPr lang="en-US" sz="2000" dirty="0"/>
              <a:t> – RDBMSs</a:t>
            </a:r>
          </a:p>
          <a:p>
            <a:pPr eaLnBrk="1" hangingPunct="1">
              <a:defRPr/>
            </a:pPr>
            <a:r>
              <a:rPr lang="en-US" sz="2000" dirty="0"/>
              <a:t>Linux – Operating system kernel (term also used for whole operating systems built on the kernel)</a:t>
            </a:r>
          </a:p>
          <a:p>
            <a:pPr eaLnBrk="1" hangingPunct="1">
              <a:defRPr/>
            </a:pPr>
            <a:r>
              <a:rPr lang="en-US" sz="2000" dirty="0"/>
              <a:t>GCC &amp; GNAT – Compilers</a:t>
            </a:r>
          </a:p>
          <a:p>
            <a:pPr eaLnBrk="1" hangingPunct="1">
              <a:defRPr/>
            </a:pPr>
            <a:r>
              <a:rPr lang="en-US" sz="2000" dirty="0"/>
              <a:t>Perl, Python, PHP, Ruby – Scripting languages</a:t>
            </a:r>
          </a:p>
          <a:p>
            <a:pPr marL="0" indent="0" eaLnBrk="1" hangingPunct="1">
              <a:buFont typeface="Arial" charset="0"/>
              <a:buNone/>
              <a:defRPr/>
            </a:pPr>
            <a:r>
              <a:rPr lang="en-US" sz="2000" dirty="0"/>
              <a:t>Many more &amp; growing. Fedora 9 (2008)=$10.9B of effort [Linux Foundation], my older 2001 study RHL7.1 = $1B effort</a:t>
            </a:r>
          </a:p>
          <a:p>
            <a:pPr eaLnBrk="1" hangingPunct="1">
              <a:defRPr/>
            </a:pPr>
            <a:endParaRPr lang="en-US" sz="2000" dirty="0"/>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8D532A7B-473E-468B-95CC-2477609C1C96}"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2590800" y="-39688"/>
            <a:ext cx="6248400" cy="954088"/>
          </a:xfrm>
        </p:spPr>
        <p:txBody>
          <a:bodyPr/>
          <a:lstStyle/>
          <a:p>
            <a:pPr eaLnBrk="1" hangingPunct="1"/>
            <a:r>
              <a:rPr lang="en-US" smtClean="0"/>
              <a:t>Problems with hiding source &amp; vulnerability secrecy</a:t>
            </a:r>
          </a:p>
        </p:txBody>
      </p:sp>
      <p:sp>
        <p:nvSpPr>
          <p:cNvPr id="41987" name="Content Placeholder 2"/>
          <p:cNvSpPr>
            <a:spLocks noGrp="1"/>
          </p:cNvSpPr>
          <p:nvPr>
            <p:ph idx="1"/>
          </p:nvPr>
        </p:nvSpPr>
        <p:spPr/>
        <p:txBody>
          <a:bodyPr/>
          <a:lstStyle/>
          <a:p>
            <a:pPr eaLnBrk="1" hangingPunct="1"/>
            <a:r>
              <a:rPr lang="en-US" smtClean="0"/>
              <a:t>Hiding source doesn’t halt attacks</a:t>
            </a:r>
          </a:p>
          <a:p>
            <a:pPr lvl="1" eaLnBrk="1" hangingPunct="1"/>
            <a:r>
              <a:rPr lang="en-US" smtClean="0"/>
              <a:t>Presumes you can keep source secret</a:t>
            </a:r>
          </a:p>
          <a:p>
            <a:pPr lvl="2" eaLnBrk="1" hangingPunct="1"/>
            <a:r>
              <a:rPr lang="en-US" smtClean="0"/>
              <a:t>Attackers may extract or legitimately get it</a:t>
            </a:r>
          </a:p>
          <a:p>
            <a:pPr lvl="1" eaLnBrk="1" hangingPunct="1"/>
            <a:r>
              <a:rPr lang="en-US" smtClean="0"/>
              <a:t>Dynamic attacks don’t need source or binary</a:t>
            </a:r>
          </a:p>
          <a:p>
            <a:pPr lvl="2" eaLnBrk="1" hangingPunct="1"/>
            <a:r>
              <a:rPr lang="en-US" smtClean="0"/>
              <a:t>Observing output from inputs sufficient for attack</a:t>
            </a:r>
          </a:p>
          <a:p>
            <a:pPr lvl="1" eaLnBrk="1" hangingPunct="1"/>
            <a:r>
              <a:rPr lang="en-US" smtClean="0"/>
              <a:t>Static attacks can use pattern-matches against binaries</a:t>
            </a:r>
          </a:p>
          <a:p>
            <a:pPr lvl="1" eaLnBrk="1" hangingPunct="1"/>
            <a:r>
              <a:rPr lang="en-US" smtClean="0"/>
              <a:t>Source can be regenerated by disassemblers &amp; decompilers sufficiently to search for vulnerabilities</a:t>
            </a:r>
          </a:p>
          <a:p>
            <a:pPr lvl="1" eaLnBrk="1" hangingPunct="1"/>
            <a:r>
              <a:rPr lang="en-US" smtClean="0"/>
              <a:t>“Security by Obscurity” widely denigrated</a:t>
            </a:r>
          </a:p>
          <a:p>
            <a:pPr eaLnBrk="1" hangingPunct="1"/>
            <a:r>
              <a:rPr lang="en-US" smtClean="0"/>
              <a:t>Hiding source slows vulnerability response</a:t>
            </a:r>
          </a:p>
          <a:p>
            <a:pPr eaLnBrk="1" hangingPunct="1"/>
            <a:r>
              <a:rPr lang="en-US" smtClean="0"/>
              <a:t>Vulnerability secrecy doesn’t halt attacks</a:t>
            </a:r>
          </a:p>
          <a:p>
            <a:pPr lvl="1" eaLnBrk="1" hangingPunct="1"/>
            <a:r>
              <a:rPr lang="en-US" smtClean="0"/>
              <a:t>Vulnerabilities are a time bomb and are likely to be rediscovered by attackers</a:t>
            </a:r>
          </a:p>
          <a:p>
            <a:pPr lvl="1" eaLnBrk="1" hangingPunct="1"/>
            <a:r>
              <a:rPr lang="en-US" smtClean="0"/>
              <a:t>Brief secrecy works (10-30 days), not months/year</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DAAC0964-7FC5-4786-861F-C349A00EAC3C}"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Typical OSS development model</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A1F20D6A-D5F5-4779-A69D-F2CA1EEAC3C4}" type="slidenum">
              <a:rPr lang="en-US" smtClean="0"/>
              <a:pPr>
                <a:defRPr/>
              </a:pPr>
              <a:t>5</a:t>
            </a:fld>
            <a:endParaRPr lang="en-US"/>
          </a:p>
        </p:txBody>
      </p:sp>
      <p:sp>
        <p:nvSpPr>
          <p:cNvPr id="9221" name="Line 1"/>
          <p:cNvSpPr>
            <a:spLocks noChangeShapeType="1"/>
          </p:cNvSpPr>
          <p:nvPr/>
        </p:nvSpPr>
        <p:spPr bwMode="auto">
          <a:xfrm>
            <a:off x="4800600" y="3886200"/>
            <a:ext cx="1588" cy="685800"/>
          </a:xfrm>
          <a:prstGeom prst="line">
            <a:avLst/>
          </a:prstGeom>
          <a:noFill/>
          <a:ln w="9360">
            <a:solidFill>
              <a:srgbClr val="000000"/>
            </a:solidFill>
            <a:miter lim="800000"/>
            <a:headEnd/>
            <a:tailEnd/>
          </a:ln>
        </p:spPr>
        <p:txBody>
          <a:bodyPr/>
          <a:lstStyle/>
          <a:p>
            <a:endParaRPr lang="en-US"/>
          </a:p>
        </p:txBody>
      </p:sp>
      <p:sp>
        <p:nvSpPr>
          <p:cNvPr id="9222" name="Line 2"/>
          <p:cNvSpPr>
            <a:spLocks noChangeShapeType="1"/>
          </p:cNvSpPr>
          <p:nvPr/>
        </p:nvSpPr>
        <p:spPr bwMode="auto">
          <a:xfrm flipH="1">
            <a:off x="2282825" y="2286000"/>
            <a:ext cx="5492750" cy="1588"/>
          </a:xfrm>
          <a:prstGeom prst="line">
            <a:avLst/>
          </a:prstGeom>
          <a:noFill/>
          <a:ln w="9360">
            <a:solidFill>
              <a:srgbClr val="000000"/>
            </a:solidFill>
            <a:miter lim="800000"/>
            <a:headEnd/>
            <a:tailEnd type="triangle" w="med" len="med"/>
          </a:ln>
        </p:spPr>
        <p:txBody>
          <a:bodyPr/>
          <a:lstStyle/>
          <a:p>
            <a:endParaRPr lang="en-US"/>
          </a:p>
        </p:txBody>
      </p:sp>
      <p:sp>
        <p:nvSpPr>
          <p:cNvPr id="9223" name="Line 3"/>
          <p:cNvSpPr>
            <a:spLocks noChangeShapeType="1"/>
          </p:cNvSpPr>
          <p:nvPr/>
        </p:nvSpPr>
        <p:spPr bwMode="auto">
          <a:xfrm flipV="1">
            <a:off x="7772400" y="2282825"/>
            <a:ext cx="1588" cy="2063750"/>
          </a:xfrm>
          <a:prstGeom prst="line">
            <a:avLst/>
          </a:prstGeom>
          <a:noFill/>
          <a:ln w="9360">
            <a:solidFill>
              <a:srgbClr val="000000"/>
            </a:solidFill>
            <a:miter lim="800000"/>
            <a:headEnd/>
            <a:tailEnd/>
          </a:ln>
        </p:spPr>
        <p:txBody>
          <a:bodyPr/>
          <a:lstStyle/>
          <a:p>
            <a:endParaRPr lang="en-US"/>
          </a:p>
        </p:txBody>
      </p:sp>
      <p:sp>
        <p:nvSpPr>
          <p:cNvPr id="9224" name="Rectangle 5"/>
          <p:cNvSpPr>
            <a:spLocks noChangeArrowheads="1"/>
          </p:cNvSpPr>
          <p:nvPr/>
        </p:nvSpPr>
        <p:spPr bwMode="auto">
          <a:xfrm>
            <a:off x="7396163" y="4216400"/>
            <a:ext cx="966787" cy="414338"/>
          </a:xfrm>
          <a:prstGeom prst="rect">
            <a:avLst/>
          </a:prstGeom>
          <a:solidFill>
            <a:srgbClr val="00CC99"/>
          </a:solidFill>
          <a:ln w="9360">
            <a:solidFill>
              <a:srgbClr val="000000"/>
            </a:solidFill>
            <a:miter lim="800000"/>
            <a:headEnd/>
            <a:tailEnd/>
          </a:ln>
        </p:spPr>
        <p:txBody>
          <a:bodyPr wrap="none" anchor="ctr"/>
          <a:lstStyle/>
          <a:p>
            <a:pPr algn="ctr"/>
            <a:endParaRPr lang="en-US"/>
          </a:p>
        </p:txBody>
      </p:sp>
      <p:sp>
        <p:nvSpPr>
          <p:cNvPr id="9225" name="Rectangle 6"/>
          <p:cNvSpPr>
            <a:spLocks noChangeArrowheads="1"/>
          </p:cNvSpPr>
          <p:nvPr/>
        </p:nvSpPr>
        <p:spPr bwMode="auto">
          <a:xfrm>
            <a:off x="5805488" y="3802063"/>
            <a:ext cx="1314450" cy="414337"/>
          </a:xfrm>
          <a:prstGeom prst="rect">
            <a:avLst/>
          </a:prstGeom>
          <a:solidFill>
            <a:srgbClr val="00CC99"/>
          </a:solidFill>
          <a:ln w="9360">
            <a:solidFill>
              <a:srgbClr val="000000"/>
            </a:solidFill>
            <a:miter lim="800000"/>
            <a:headEnd/>
            <a:tailEnd/>
          </a:ln>
        </p:spPr>
        <p:txBody>
          <a:bodyPr wrap="none" anchor="ctr"/>
          <a:lstStyle/>
          <a:p>
            <a:pPr algn="ctr"/>
            <a:endParaRPr lang="en-US"/>
          </a:p>
        </p:txBody>
      </p:sp>
      <p:sp>
        <p:nvSpPr>
          <p:cNvPr id="9226" name="Rectangle 7"/>
          <p:cNvSpPr>
            <a:spLocks noChangeArrowheads="1"/>
          </p:cNvSpPr>
          <p:nvPr/>
        </p:nvSpPr>
        <p:spPr bwMode="auto">
          <a:xfrm>
            <a:off x="2419350" y="2419350"/>
            <a:ext cx="1312863" cy="830263"/>
          </a:xfrm>
          <a:prstGeom prst="rect">
            <a:avLst/>
          </a:prstGeom>
          <a:solidFill>
            <a:srgbClr val="00CC99"/>
          </a:solidFill>
          <a:ln w="9360">
            <a:solidFill>
              <a:srgbClr val="000000"/>
            </a:solidFill>
            <a:miter lim="800000"/>
            <a:headEnd/>
            <a:tailEnd/>
          </a:ln>
        </p:spPr>
        <p:txBody>
          <a:bodyPr wrap="none" anchor="ctr"/>
          <a:lstStyle/>
          <a:p>
            <a:pPr algn="ctr"/>
            <a:endParaRPr lang="en-US"/>
          </a:p>
        </p:txBody>
      </p:sp>
      <p:sp>
        <p:nvSpPr>
          <p:cNvPr id="9227" name="Rectangle 8"/>
          <p:cNvSpPr>
            <a:spLocks noChangeArrowheads="1"/>
          </p:cNvSpPr>
          <p:nvPr/>
        </p:nvSpPr>
        <p:spPr bwMode="auto">
          <a:xfrm>
            <a:off x="1036638" y="1866900"/>
            <a:ext cx="1312862" cy="414338"/>
          </a:xfrm>
          <a:prstGeom prst="rect">
            <a:avLst/>
          </a:prstGeom>
          <a:solidFill>
            <a:srgbClr val="00CC99"/>
          </a:solidFill>
          <a:ln w="9360">
            <a:solidFill>
              <a:srgbClr val="000000"/>
            </a:solidFill>
            <a:miter lim="800000"/>
            <a:headEnd/>
            <a:tailEnd/>
          </a:ln>
        </p:spPr>
        <p:txBody>
          <a:bodyPr wrap="none" anchor="ctr"/>
          <a:lstStyle/>
          <a:p>
            <a:pPr algn="ctr"/>
            <a:endParaRPr lang="en-US"/>
          </a:p>
        </p:txBody>
      </p:sp>
      <p:sp>
        <p:nvSpPr>
          <p:cNvPr id="9228" name="Rectangle 9"/>
          <p:cNvSpPr>
            <a:spLocks noChangeArrowheads="1"/>
          </p:cNvSpPr>
          <p:nvPr/>
        </p:nvSpPr>
        <p:spPr bwMode="auto">
          <a:xfrm>
            <a:off x="968375" y="2005013"/>
            <a:ext cx="1312863" cy="414337"/>
          </a:xfrm>
          <a:prstGeom prst="rect">
            <a:avLst/>
          </a:prstGeom>
          <a:solidFill>
            <a:srgbClr val="00CC99"/>
          </a:solidFill>
          <a:ln w="9360">
            <a:solidFill>
              <a:srgbClr val="000000"/>
            </a:solidFill>
            <a:miter lim="800000"/>
            <a:headEnd/>
            <a:tailEnd/>
          </a:ln>
        </p:spPr>
        <p:txBody>
          <a:bodyPr wrap="none" lIns="82800" tIns="41400" rIns="82800" bIns="41400" anchor="ctr"/>
          <a:lstStyle/>
          <a:p>
            <a:pPr algn="ctr">
              <a:tabLst>
                <a:tab pos="723900" algn="l"/>
              </a:tabLst>
            </a:pPr>
            <a:r>
              <a:rPr lang="en-GB" sz="2200">
                <a:solidFill>
                  <a:srgbClr val="000000"/>
                </a:solidFill>
              </a:rPr>
              <a:t>Developer</a:t>
            </a:r>
          </a:p>
        </p:txBody>
      </p:sp>
      <p:sp>
        <p:nvSpPr>
          <p:cNvPr id="9229" name="Rectangle 10"/>
          <p:cNvSpPr>
            <a:spLocks noChangeArrowheads="1"/>
          </p:cNvSpPr>
          <p:nvPr/>
        </p:nvSpPr>
        <p:spPr bwMode="auto">
          <a:xfrm>
            <a:off x="2281238" y="2557463"/>
            <a:ext cx="1312862" cy="830262"/>
          </a:xfrm>
          <a:prstGeom prst="rect">
            <a:avLst/>
          </a:prstGeom>
          <a:solidFill>
            <a:srgbClr val="00CC99"/>
          </a:solidFill>
          <a:ln w="9360">
            <a:solidFill>
              <a:srgbClr val="000000"/>
            </a:solidFill>
            <a:miter lim="800000"/>
            <a:headEnd/>
            <a:tailEnd/>
          </a:ln>
        </p:spPr>
        <p:txBody>
          <a:bodyPr wrap="none" lIns="82800" tIns="41400" rIns="82800" bIns="41400" anchor="ctr"/>
          <a:lstStyle/>
          <a:p>
            <a:pPr algn="ctr">
              <a:tabLst>
                <a:tab pos="723900" algn="l"/>
              </a:tabLst>
            </a:pPr>
            <a:r>
              <a:rPr lang="en-GB" sz="2200">
                <a:solidFill>
                  <a:srgbClr val="000000"/>
                </a:solidFill>
              </a:rPr>
              <a:t>Trusted</a:t>
            </a:r>
            <a:br>
              <a:rPr lang="en-GB" sz="2200">
                <a:solidFill>
                  <a:srgbClr val="000000"/>
                </a:solidFill>
              </a:rPr>
            </a:br>
            <a:r>
              <a:rPr lang="en-GB" sz="2200">
                <a:solidFill>
                  <a:srgbClr val="000000"/>
                </a:solidFill>
              </a:rPr>
              <a:t>Developer</a:t>
            </a:r>
          </a:p>
        </p:txBody>
      </p:sp>
      <p:sp>
        <p:nvSpPr>
          <p:cNvPr id="9230" name="Rectangle 11"/>
          <p:cNvSpPr>
            <a:spLocks noChangeArrowheads="1"/>
          </p:cNvSpPr>
          <p:nvPr/>
        </p:nvSpPr>
        <p:spPr bwMode="auto">
          <a:xfrm>
            <a:off x="531813" y="4800600"/>
            <a:ext cx="8154987" cy="1600200"/>
          </a:xfrm>
          <a:prstGeom prst="rect">
            <a:avLst/>
          </a:prstGeom>
          <a:solidFill>
            <a:srgbClr val="00FF00"/>
          </a:solidFill>
          <a:ln w="9360">
            <a:solidFill>
              <a:srgbClr val="000000"/>
            </a:solidFill>
            <a:miter lim="800000"/>
            <a:headEnd/>
            <a:tailEnd/>
          </a:ln>
        </p:spPr>
        <p:txBody>
          <a:bodyPr wrap="none" lIns="82800" tIns="41400" rIns="82800" bIns="41400" anchor="ctr"/>
          <a:lstStyle/>
          <a:p>
            <a:pPr>
              <a:buFont typeface="Times New Roman"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a:solidFill>
                  <a:srgbClr val="000000"/>
                </a:solidFill>
              </a:rPr>
              <a:t> OSS users typically use software without paying licensing fees</a:t>
            </a:r>
          </a:p>
          <a:p>
            <a:pPr>
              <a:buFont typeface="Times New Roman"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a:solidFill>
                  <a:srgbClr val="000000"/>
                </a:solidFill>
              </a:rPr>
              <a:t> OSS users typically pay for training &amp; support (competed) </a:t>
            </a:r>
          </a:p>
          <a:p>
            <a:pPr>
              <a:buFont typeface="Times New Roman"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a:solidFill>
                  <a:srgbClr val="000000"/>
                </a:solidFill>
              </a:rPr>
              <a:t> OSS users are responsible for paying/developing new improvements &amp;</a:t>
            </a:r>
            <a:br>
              <a:rPr lang="en-GB" sz="2200">
                <a:solidFill>
                  <a:srgbClr val="000000"/>
                </a:solidFill>
              </a:rPr>
            </a:br>
            <a:r>
              <a:rPr lang="en-GB" sz="2200">
                <a:solidFill>
                  <a:srgbClr val="000000"/>
                </a:solidFill>
              </a:rPr>
              <a:t>any evaluations that they need; often cooperate with others to do so</a:t>
            </a:r>
          </a:p>
          <a:p>
            <a:pPr>
              <a:buFont typeface="Times New Roman" pitchFamily="18"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200">
                <a:solidFill>
                  <a:srgbClr val="000000"/>
                </a:solidFill>
              </a:rPr>
              <a:t> Goal: Active development community (like a consortium) </a:t>
            </a:r>
          </a:p>
        </p:txBody>
      </p:sp>
      <p:sp>
        <p:nvSpPr>
          <p:cNvPr id="9231" name="Rectangle 12"/>
          <p:cNvSpPr>
            <a:spLocks noChangeArrowheads="1"/>
          </p:cNvSpPr>
          <p:nvPr/>
        </p:nvSpPr>
        <p:spPr bwMode="auto">
          <a:xfrm>
            <a:off x="4113213" y="3111500"/>
            <a:ext cx="1373187" cy="828675"/>
          </a:xfrm>
          <a:prstGeom prst="rect">
            <a:avLst/>
          </a:prstGeom>
          <a:solidFill>
            <a:srgbClr val="00B8FF"/>
          </a:solidFill>
          <a:ln w="45720">
            <a:solidFill>
              <a:srgbClr val="000000"/>
            </a:solidFill>
            <a:miter lim="800000"/>
            <a:headEnd/>
            <a:tailEnd/>
          </a:ln>
        </p:spPr>
        <p:txBody>
          <a:bodyPr wrap="none" lIns="100800" tIns="59400" rIns="100800" bIns="59400" anchor="ctr"/>
          <a:lstStyle/>
          <a:p>
            <a:pPr algn="ctr">
              <a:tabLst>
                <a:tab pos="723900" algn="l"/>
              </a:tabLst>
            </a:pPr>
            <a:r>
              <a:rPr lang="en-GB" sz="2200">
                <a:solidFill>
                  <a:srgbClr val="000000"/>
                </a:solidFill>
              </a:rPr>
              <a:t>Trusted</a:t>
            </a:r>
            <a:br>
              <a:rPr lang="en-GB" sz="2200">
                <a:solidFill>
                  <a:srgbClr val="000000"/>
                </a:solidFill>
              </a:rPr>
            </a:br>
            <a:r>
              <a:rPr lang="en-GB" sz="2200">
                <a:solidFill>
                  <a:srgbClr val="000000"/>
                </a:solidFill>
              </a:rPr>
              <a:t>Repository</a:t>
            </a:r>
          </a:p>
        </p:txBody>
      </p:sp>
      <p:sp>
        <p:nvSpPr>
          <p:cNvPr id="9232" name="Rectangle 13"/>
          <p:cNvSpPr>
            <a:spLocks noChangeArrowheads="1"/>
          </p:cNvSpPr>
          <p:nvPr/>
        </p:nvSpPr>
        <p:spPr bwMode="auto">
          <a:xfrm>
            <a:off x="5737225" y="3871913"/>
            <a:ext cx="1349375" cy="414337"/>
          </a:xfrm>
          <a:prstGeom prst="rect">
            <a:avLst/>
          </a:prstGeom>
          <a:solidFill>
            <a:srgbClr val="00CC99"/>
          </a:solidFill>
          <a:ln w="9360">
            <a:solidFill>
              <a:srgbClr val="000000"/>
            </a:solidFill>
            <a:miter lim="800000"/>
            <a:headEnd/>
            <a:tailEnd/>
          </a:ln>
        </p:spPr>
        <p:txBody>
          <a:bodyPr wrap="none" lIns="82800" tIns="41400" rIns="82800" bIns="41400" anchor="ctr"/>
          <a:lstStyle/>
          <a:p>
            <a:pPr algn="ctr">
              <a:tabLst>
                <a:tab pos="723900" algn="l"/>
              </a:tabLst>
            </a:pPr>
            <a:r>
              <a:rPr lang="en-GB" sz="2200">
                <a:solidFill>
                  <a:srgbClr val="000000"/>
                </a:solidFill>
              </a:rPr>
              <a:t>Distributor</a:t>
            </a:r>
          </a:p>
        </p:txBody>
      </p:sp>
      <p:sp>
        <p:nvSpPr>
          <p:cNvPr id="9233" name="Rectangle 14"/>
          <p:cNvSpPr>
            <a:spLocks noChangeArrowheads="1"/>
          </p:cNvSpPr>
          <p:nvPr/>
        </p:nvSpPr>
        <p:spPr bwMode="auto">
          <a:xfrm>
            <a:off x="7326313" y="4286250"/>
            <a:ext cx="968375" cy="414338"/>
          </a:xfrm>
          <a:prstGeom prst="rect">
            <a:avLst/>
          </a:prstGeom>
          <a:solidFill>
            <a:srgbClr val="00CC99"/>
          </a:solidFill>
          <a:ln w="9360">
            <a:solidFill>
              <a:srgbClr val="000000"/>
            </a:solidFill>
            <a:miter lim="800000"/>
            <a:headEnd/>
            <a:tailEnd/>
          </a:ln>
        </p:spPr>
        <p:txBody>
          <a:bodyPr wrap="none" lIns="82800" tIns="41400" rIns="82800" bIns="41400" anchor="ctr"/>
          <a:lstStyle/>
          <a:p>
            <a:pPr algn="ctr">
              <a:tabLst>
                <a:tab pos="723900" algn="l"/>
              </a:tabLst>
            </a:pPr>
            <a:r>
              <a:rPr lang="en-GB" sz="2200">
                <a:solidFill>
                  <a:srgbClr val="000000"/>
                </a:solidFill>
              </a:rPr>
              <a:t>User</a:t>
            </a:r>
          </a:p>
        </p:txBody>
      </p:sp>
      <p:cxnSp>
        <p:nvCxnSpPr>
          <p:cNvPr id="9234" name="AutoShape 15"/>
          <p:cNvCxnSpPr>
            <a:cxnSpLocks noChangeShapeType="1"/>
            <a:stCxn id="9228" idx="2"/>
            <a:endCxn id="9229" idx="1"/>
          </p:cNvCxnSpPr>
          <p:nvPr/>
        </p:nvCxnSpPr>
        <p:spPr bwMode="auto">
          <a:xfrm>
            <a:off x="1624013" y="2419350"/>
            <a:ext cx="658812" cy="554038"/>
          </a:xfrm>
          <a:prstGeom prst="straightConnector1">
            <a:avLst/>
          </a:prstGeom>
          <a:noFill/>
          <a:ln w="9360">
            <a:solidFill>
              <a:srgbClr val="000000"/>
            </a:solidFill>
            <a:miter lim="800000"/>
            <a:headEnd/>
            <a:tailEnd type="triangle" w="med" len="med"/>
          </a:ln>
        </p:spPr>
      </p:cxnSp>
      <p:cxnSp>
        <p:nvCxnSpPr>
          <p:cNvPr id="9235" name="AutoShape 16"/>
          <p:cNvCxnSpPr>
            <a:cxnSpLocks noChangeShapeType="1"/>
            <a:stCxn id="9229" idx="2"/>
            <a:endCxn id="9231" idx="1"/>
          </p:cNvCxnSpPr>
          <p:nvPr/>
        </p:nvCxnSpPr>
        <p:spPr bwMode="auto">
          <a:xfrm>
            <a:off x="2936875" y="3387725"/>
            <a:ext cx="1177925" cy="139700"/>
          </a:xfrm>
          <a:prstGeom prst="straightConnector1">
            <a:avLst/>
          </a:prstGeom>
          <a:noFill/>
          <a:ln w="9360">
            <a:solidFill>
              <a:srgbClr val="000000"/>
            </a:solidFill>
            <a:miter lim="800000"/>
            <a:headEnd/>
            <a:tailEnd type="triangle" w="med" len="med"/>
          </a:ln>
        </p:spPr>
      </p:cxnSp>
      <p:cxnSp>
        <p:nvCxnSpPr>
          <p:cNvPr id="9236" name="AutoShape 17"/>
          <p:cNvCxnSpPr>
            <a:cxnSpLocks noChangeShapeType="1"/>
            <a:stCxn id="9231" idx="2"/>
            <a:endCxn id="9232" idx="1"/>
          </p:cNvCxnSpPr>
          <p:nvPr/>
        </p:nvCxnSpPr>
        <p:spPr bwMode="auto">
          <a:xfrm>
            <a:off x="4800600" y="3940175"/>
            <a:ext cx="938213" cy="139700"/>
          </a:xfrm>
          <a:prstGeom prst="straightConnector1">
            <a:avLst/>
          </a:prstGeom>
          <a:noFill/>
          <a:ln w="9360">
            <a:solidFill>
              <a:srgbClr val="000000"/>
            </a:solidFill>
            <a:miter lim="800000"/>
            <a:headEnd/>
            <a:tailEnd type="triangle" w="med" len="med"/>
          </a:ln>
        </p:spPr>
      </p:cxnSp>
      <p:cxnSp>
        <p:nvCxnSpPr>
          <p:cNvPr id="9237" name="AutoShape 18"/>
          <p:cNvCxnSpPr>
            <a:cxnSpLocks noChangeShapeType="1"/>
            <a:stCxn id="9232" idx="2"/>
            <a:endCxn id="9233" idx="1"/>
          </p:cNvCxnSpPr>
          <p:nvPr/>
        </p:nvCxnSpPr>
        <p:spPr bwMode="auto">
          <a:xfrm>
            <a:off x="6411913" y="4286250"/>
            <a:ext cx="914400" cy="209550"/>
          </a:xfrm>
          <a:prstGeom prst="straightConnector1">
            <a:avLst/>
          </a:prstGeom>
          <a:noFill/>
          <a:ln w="9360">
            <a:solidFill>
              <a:srgbClr val="000000"/>
            </a:solidFill>
            <a:miter lim="800000"/>
            <a:headEnd/>
            <a:tailEnd type="triangle" w="med" len="med"/>
          </a:ln>
        </p:spPr>
      </p:cxnSp>
      <p:sp>
        <p:nvSpPr>
          <p:cNvPr id="9238" name="Text Box 19"/>
          <p:cNvSpPr txBox="1">
            <a:spLocks noChangeArrowheads="1"/>
          </p:cNvSpPr>
          <p:nvPr/>
        </p:nvSpPr>
        <p:spPr bwMode="auto">
          <a:xfrm rot="1260000">
            <a:off x="2398713" y="3754438"/>
            <a:ext cx="1947862" cy="419100"/>
          </a:xfrm>
          <a:prstGeom prst="rect">
            <a:avLst/>
          </a:prstGeom>
          <a:noFill/>
          <a:ln w="9525">
            <a:noFill/>
            <a:round/>
            <a:headEnd/>
            <a:tailEnd/>
          </a:ln>
        </p:spPr>
        <p:txBody>
          <a:bodyPr wrap="none" lIns="82800" tIns="41400" rIns="82800" bIns="41400">
            <a:spAutoFit/>
          </a:bodyPr>
          <a:lstStyle/>
          <a:p>
            <a:pPr algn="ctr">
              <a:tabLst>
                <a:tab pos="723900" algn="l"/>
                <a:tab pos="1447800" algn="l"/>
              </a:tabLst>
            </a:pPr>
            <a:r>
              <a:rPr lang="en-GB" sz="2200">
                <a:solidFill>
                  <a:srgbClr val="000000"/>
                </a:solidFill>
                <a:ea typeface="Arial Unicode MS" pitchFamily="34" charset="-128"/>
                <a:cs typeface="Arial Unicode MS" pitchFamily="34" charset="-128"/>
              </a:rPr>
              <a:t>Source Code </a:t>
            </a:r>
            <a:r>
              <a:rPr lang="en-GB" sz="2200">
                <a:solidFill>
                  <a:srgbClr val="000000"/>
                </a:solidFill>
                <a:latin typeface="Symbol" pitchFamily="18" charset="2"/>
                <a:ea typeface="Arial Unicode MS" pitchFamily="34" charset="-128"/>
                <a:cs typeface="Arial Unicode MS" pitchFamily="34" charset="-128"/>
              </a:rPr>
              <a:t></a:t>
            </a:r>
          </a:p>
        </p:txBody>
      </p:sp>
      <p:sp>
        <p:nvSpPr>
          <p:cNvPr id="9239" name="Text Box 20"/>
          <p:cNvSpPr txBox="1">
            <a:spLocks noChangeArrowheads="1"/>
          </p:cNvSpPr>
          <p:nvPr/>
        </p:nvSpPr>
        <p:spPr bwMode="auto">
          <a:xfrm>
            <a:off x="4156075" y="2579688"/>
            <a:ext cx="1571625" cy="419100"/>
          </a:xfrm>
          <a:prstGeom prst="rect">
            <a:avLst/>
          </a:prstGeom>
          <a:noFill/>
          <a:ln w="9525">
            <a:noFill/>
            <a:round/>
            <a:headEnd/>
            <a:tailEnd/>
          </a:ln>
        </p:spPr>
        <p:txBody>
          <a:bodyPr wrap="none" lIns="82800" tIns="41400" rIns="82800" bIns="41400">
            <a:spAutoFit/>
          </a:bodyPr>
          <a:lstStyle/>
          <a:p>
            <a:pPr algn="ctr">
              <a:tabLst>
                <a:tab pos="723900" algn="l"/>
                <a:tab pos="1447800" algn="l"/>
              </a:tabLst>
            </a:pPr>
            <a:r>
              <a:rPr lang="en-GB" sz="2200">
                <a:solidFill>
                  <a:srgbClr val="000000"/>
                </a:solidFill>
                <a:ea typeface="Arial Unicode MS" pitchFamily="34" charset="-128"/>
                <a:cs typeface="Arial Unicode MS" pitchFamily="34" charset="-128"/>
              </a:rPr>
              <a:t>Bug Reports</a:t>
            </a:r>
          </a:p>
        </p:txBody>
      </p:sp>
      <p:sp>
        <p:nvSpPr>
          <p:cNvPr id="9240" name="Text Box 21"/>
          <p:cNvSpPr txBox="1">
            <a:spLocks noChangeArrowheads="1"/>
          </p:cNvSpPr>
          <p:nvPr/>
        </p:nvSpPr>
        <p:spPr bwMode="auto">
          <a:xfrm>
            <a:off x="4194175" y="1600200"/>
            <a:ext cx="4492625" cy="754063"/>
          </a:xfrm>
          <a:prstGeom prst="rect">
            <a:avLst/>
          </a:prstGeom>
          <a:noFill/>
          <a:ln w="9525">
            <a:noFill/>
            <a:round/>
            <a:headEnd/>
            <a:tailEnd/>
          </a:ln>
        </p:spPr>
        <p:txBody>
          <a:bodyPr lIns="82800" tIns="41400" rIns="82800" bIns="41400">
            <a:spAutoFit/>
          </a:bodyPr>
          <a:lstStyle/>
          <a:p>
            <a:pPr algn="ctr">
              <a:tabLst>
                <a:tab pos="723900" algn="l"/>
                <a:tab pos="1447800" algn="l"/>
                <a:tab pos="2171700" algn="l"/>
                <a:tab pos="2895600" algn="l"/>
                <a:tab pos="3619500" algn="l"/>
                <a:tab pos="4343400" algn="l"/>
              </a:tabLst>
            </a:pPr>
            <a:r>
              <a:rPr lang="en-GB" sz="2200">
                <a:solidFill>
                  <a:srgbClr val="000000"/>
                </a:solidFill>
                <a:ea typeface="Arial Unicode MS" pitchFamily="34" charset="-128"/>
                <a:cs typeface="Arial Unicode MS" pitchFamily="34" charset="-128"/>
              </a:rPr>
              <a:t>Improvements (as source code) and evaluation results: </a:t>
            </a:r>
            <a:r>
              <a:rPr lang="en-GB" sz="2200" b="1" i="1">
                <a:solidFill>
                  <a:srgbClr val="000000"/>
                </a:solidFill>
                <a:ea typeface="Arial Unicode MS" pitchFamily="34" charset="-128"/>
                <a:cs typeface="Arial Unicode MS" pitchFamily="34" charset="-128"/>
              </a:rPr>
              <a:t>User as Developer</a:t>
            </a:r>
          </a:p>
        </p:txBody>
      </p:sp>
      <p:sp>
        <p:nvSpPr>
          <p:cNvPr id="9241" name="Text Box 22"/>
          <p:cNvSpPr txBox="1">
            <a:spLocks noChangeArrowheads="1"/>
          </p:cNvSpPr>
          <p:nvPr/>
        </p:nvSpPr>
        <p:spPr bwMode="auto">
          <a:xfrm>
            <a:off x="752475" y="4408488"/>
            <a:ext cx="3160713" cy="419100"/>
          </a:xfrm>
          <a:prstGeom prst="rect">
            <a:avLst/>
          </a:prstGeom>
          <a:noFill/>
          <a:ln w="9525">
            <a:noFill/>
            <a:round/>
            <a:headEnd/>
            <a:tailEnd/>
          </a:ln>
        </p:spPr>
        <p:txBody>
          <a:bodyPr wrap="none" lIns="82800" tIns="41400" rIns="82800" bIns="41400">
            <a:spAutoFit/>
          </a:bodyPr>
          <a:lstStyle/>
          <a:p>
            <a:pPr algn="ctr">
              <a:tabLst>
                <a:tab pos="723900" algn="l"/>
                <a:tab pos="1447800" algn="l"/>
                <a:tab pos="2171700" algn="l"/>
                <a:tab pos="2895600" algn="l"/>
              </a:tabLst>
            </a:pPr>
            <a:r>
              <a:rPr lang="en-GB" sz="2200">
                <a:solidFill>
                  <a:srgbClr val="000000"/>
                </a:solidFill>
                <a:ea typeface="Arial Unicode MS" pitchFamily="34" charset="-128"/>
                <a:cs typeface="Arial Unicode MS" pitchFamily="34" charset="-128"/>
              </a:rPr>
              <a:t>“Stone soup development”</a:t>
            </a:r>
          </a:p>
        </p:txBody>
      </p:sp>
      <p:sp>
        <p:nvSpPr>
          <p:cNvPr id="9242" name="Text Box 23"/>
          <p:cNvSpPr txBox="1">
            <a:spLocks noChangeArrowheads="1"/>
          </p:cNvSpPr>
          <p:nvPr/>
        </p:nvSpPr>
        <p:spPr bwMode="auto">
          <a:xfrm>
            <a:off x="230188" y="2514600"/>
            <a:ext cx="1550987" cy="703263"/>
          </a:xfrm>
          <a:prstGeom prst="rect">
            <a:avLst/>
          </a:prstGeom>
          <a:noFill/>
          <a:ln w="9525">
            <a:noFill/>
            <a:round/>
            <a:headEnd/>
            <a:tailEnd/>
          </a:ln>
        </p:spPr>
        <p:txBody>
          <a:bodyPr wrap="none" lIns="90000" tIns="46800" rIns="90000" bIns="46800">
            <a:spAutoFit/>
          </a:bodyPr>
          <a:lstStyle/>
          <a:p>
            <a:pPr algn="ctr">
              <a:tabLst>
                <a:tab pos="723900" algn="l"/>
                <a:tab pos="1447800" algn="l"/>
              </a:tabLst>
            </a:pPr>
            <a:r>
              <a:rPr lang="en-GB" sz="2000">
                <a:solidFill>
                  <a:srgbClr val="000000"/>
                </a:solidFill>
                <a:ea typeface="Arial Unicode MS" pitchFamily="34" charset="-128"/>
                <a:cs typeface="Arial Unicode MS" pitchFamily="34" charset="-128"/>
              </a:rPr>
              <a:t>Development</a:t>
            </a:r>
          </a:p>
          <a:p>
            <a:pPr algn="ctr">
              <a:tabLst>
                <a:tab pos="723900" algn="l"/>
                <a:tab pos="1447800" algn="l"/>
              </a:tabLst>
            </a:pPr>
            <a:r>
              <a:rPr lang="en-GB" sz="2000">
                <a:solidFill>
                  <a:srgbClr val="000000"/>
                </a:solidFill>
                <a:ea typeface="Arial Unicode MS" pitchFamily="34" charset="-128"/>
                <a:cs typeface="Arial Unicode MS" pitchFamily="34" charset="-128"/>
              </a:rPr>
              <a:t>Community</a:t>
            </a:r>
          </a:p>
        </p:txBody>
      </p:sp>
      <p:sp>
        <p:nvSpPr>
          <p:cNvPr id="9243" name="Line 24"/>
          <p:cNvSpPr>
            <a:spLocks noChangeShapeType="1"/>
          </p:cNvSpPr>
          <p:nvPr/>
        </p:nvSpPr>
        <p:spPr bwMode="auto">
          <a:xfrm>
            <a:off x="4800600" y="4572000"/>
            <a:ext cx="2514600" cy="1588"/>
          </a:xfrm>
          <a:prstGeom prst="line">
            <a:avLst/>
          </a:prstGeom>
          <a:noFill/>
          <a:ln w="9360">
            <a:solidFill>
              <a:srgbClr val="000000"/>
            </a:solidFill>
            <a:miter lim="800000"/>
            <a:headEnd/>
            <a:tailEnd type="triangle" w="med" len="med"/>
          </a:ln>
        </p:spPr>
        <p:txBody>
          <a:bodyPr/>
          <a:lstStyle/>
          <a:p>
            <a:endParaRPr lang="en-US"/>
          </a:p>
        </p:txBody>
      </p:sp>
      <p:sp>
        <p:nvSpPr>
          <p:cNvPr id="9244" name="Line 25"/>
          <p:cNvSpPr>
            <a:spLocks noChangeShapeType="1"/>
          </p:cNvSpPr>
          <p:nvPr/>
        </p:nvSpPr>
        <p:spPr bwMode="auto">
          <a:xfrm flipH="1">
            <a:off x="3654425" y="2971800"/>
            <a:ext cx="4121150" cy="1588"/>
          </a:xfrm>
          <a:prstGeom prst="line">
            <a:avLst/>
          </a:prstGeom>
          <a:noFill/>
          <a:ln w="9360">
            <a:solidFill>
              <a:srgbClr val="000000"/>
            </a:solidFill>
            <a:miter lim="800000"/>
            <a:headEnd/>
            <a:tailEnd type="triangle" w="med" len="med"/>
          </a:ln>
        </p:spPr>
        <p:txBody>
          <a:bodyPr/>
          <a:lstStyle/>
          <a:p>
            <a:endParaRPr lang="en-US"/>
          </a:p>
        </p:txBody>
      </p:sp>
    </p:spTree>
    <p:extLst>
      <p:ext uri="{BB962C8B-B14F-4D97-AF65-F5344CB8AC3E}">
        <p14:creationId xmlns:p14="http://schemas.microsoft.com/office/powerpoint/2010/main" val="32963764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2590800" y="-39688"/>
            <a:ext cx="6248400" cy="954088"/>
          </a:xfrm>
        </p:spPr>
        <p:txBody>
          <a:bodyPr/>
          <a:lstStyle/>
          <a:p>
            <a:pPr eaLnBrk="1" hangingPunct="1"/>
            <a:r>
              <a:rPr lang="en-US" smtClean="0"/>
              <a:t>Can “security by obscurity” be a basis for security?</a:t>
            </a:r>
          </a:p>
        </p:txBody>
      </p:sp>
      <p:sp>
        <p:nvSpPr>
          <p:cNvPr id="43011" name="Content Placeholder 2"/>
          <p:cNvSpPr>
            <a:spLocks noGrp="1"/>
          </p:cNvSpPr>
          <p:nvPr>
            <p:ph idx="1"/>
          </p:nvPr>
        </p:nvSpPr>
        <p:spPr/>
        <p:txBody>
          <a:bodyPr/>
          <a:lstStyle/>
          <a:p>
            <a:pPr eaLnBrk="1" hangingPunct="1"/>
            <a:r>
              <a:rPr lang="en-US" smtClean="0"/>
              <a:t>“Security by Obscurity” can work, but iff:</a:t>
            </a:r>
          </a:p>
          <a:p>
            <a:pPr lvl="1" eaLnBrk="1" hangingPunct="1"/>
            <a:r>
              <a:rPr lang="en-US" smtClean="0"/>
              <a:t>Keeping secret actually improves security</a:t>
            </a:r>
          </a:p>
          <a:p>
            <a:pPr lvl="1" eaLnBrk="1" hangingPunct="1"/>
            <a:r>
              <a:rPr lang="en-US" smtClean="0"/>
              <a:t>You can keep the critical information a secret</a:t>
            </a:r>
          </a:p>
          <a:p>
            <a:pPr eaLnBrk="1" hangingPunct="1"/>
            <a:r>
              <a:rPr lang="en-US" smtClean="0"/>
              <a:t>For obscurity itself to give significant security:</a:t>
            </a:r>
          </a:p>
          <a:p>
            <a:pPr lvl="1" eaLnBrk="1" hangingPunct="1"/>
            <a:r>
              <a:rPr lang="en-US" smtClean="0"/>
              <a:t>Keep source secret from all but a few people. Never sell or reveal source to many.  E.G.: Classify</a:t>
            </a:r>
          </a:p>
          <a:p>
            <a:pPr lvl="1" eaLnBrk="1" hangingPunct="1"/>
            <a:r>
              <a:rPr lang="en-US" smtClean="0"/>
              <a:t>Keep binary secret; never sell binary to outsiders</a:t>
            </a:r>
          </a:p>
          <a:p>
            <a:pPr lvl="2" eaLnBrk="1" hangingPunct="1"/>
            <a:r>
              <a:rPr lang="en-US" smtClean="0"/>
              <a:t>Use software protection mechanisms (goo, etc.) </a:t>
            </a:r>
          </a:p>
          <a:p>
            <a:pPr lvl="2" eaLnBrk="1" hangingPunct="1"/>
            <a:r>
              <a:rPr lang="en-US" smtClean="0"/>
              <a:t>Remove software binary before exporting system</a:t>
            </a:r>
          </a:p>
          <a:p>
            <a:pPr lvl="1" eaLnBrk="1" hangingPunct="1"/>
            <a:r>
              <a:rPr lang="en-US" smtClean="0"/>
              <a:t>Do not allow inputs/outputs of program to be accessible by others – no Internet/web access</a:t>
            </a:r>
          </a:p>
          <a:p>
            <a:pPr eaLnBrk="1" hangingPunct="1"/>
            <a:r>
              <a:rPr lang="en-US" smtClean="0"/>
              <a:t>Incompatible with off-the-shelf development approaches</a:t>
            </a:r>
          </a:p>
          <a:p>
            <a:pPr lvl="1" eaLnBrk="1" hangingPunct="1"/>
            <a:r>
              <a:rPr lang="en-US" smtClean="0"/>
              <a:t>Fine for (custom) classified software, but that’s costly</a:t>
            </a:r>
          </a:p>
          <a:p>
            <a:pPr eaLnBrk="1" hangingPunct="1"/>
            <a:r>
              <a:rPr lang="en-US" smtClean="0"/>
              <a:t>Proprietary software can be secure – but not this way</a:t>
            </a:r>
          </a:p>
          <a:p>
            <a:pPr eaLnBrk="1" hangingPunct="1"/>
            <a:endParaRPr lang="en-US" smtClean="0"/>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C9FA48F0-CFE4-4937-BAF5-C98C9B613CA1}"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mtClean="0"/>
              <a:t>Proprietary advantages? Not really</a:t>
            </a:r>
          </a:p>
        </p:txBody>
      </p:sp>
      <p:sp>
        <p:nvSpPr>
          <p:cNvPr id="44035" name="Content Placeholder 2"/>
          <p:cNvSpPr>
            <a:spLocks noGrp="1"/>
          </p:cNvSpPr>
          <p:nvPr>
            <p:ph idx="1"/>
          </p:nvPr>
        </p:nvSpPr>
        <p:spPr/>
        <p:txBody>
          <a:bodyPr/>
          <a:lstStyle/>
          <a:p>
            <a:pPr eaLnBrk="1" hangingPunct="1"/>
            <a:r>
              <a:rPr lang="en-US" smtClean="0"/>
              <a:t>Experienced developers who understand security produce better results</a:t>
            </a:r>
          </a:p>
          <a:p>
            <a:pPr lvl="1" eaLnBrk="1" hangingPunct="1"/>
            <a:r>
              <a:rPr lang="en-US" smtClean="0"/>
              <a:t>Experience &amp; knowledge are critical, but...</a:t>
            </a:r>
          </a:p>
          <a:p>
            <a:pPr lvl="1" eaLnBrk="1" hangingPunct="1"/>
            <a:r>
              <a:rPr lang="en-US" smtClean="0"/>
              <a:t>OSS developers often very experienced &amp; knowledgeable too (BCG study: average 11yrs experience, 30 yrs old) – often same people</a:t>
            </a:r>
          </a:p>
          <a:p>
            <a:pPr eaLnBrk="1" hangingPunct="1"/>
            <a:r>
              <a:rPr lang="en-US" smtClean="0"/>
              <a:t>Proprietary developers higher quality?</a:t>
            </a:r>
          </a:p>
          <a:p>
            <a:pPr lvl="1" eaLnBrk="1" hangingPunct="1"/>
            <a:r>
              <a:rPr lang="en-US" smtClean="0"/>
              <a:t>Dubious; OSS often higher reliability, security</a:t>
            </a:r>
          </a:p>
          <a:p>
            <a:pPr lvl="1" eaLnBrk="1" hangingPunct="1"/>
            <a:r>
              <a:rPr lang="en-US" smtClean="0"/>
              <a:t>Market rush often impairs proprietary quality</a:t>
            </a:r>
          </a:p>
          <a:p>
            <a:pPr eaLnBrk="1" hangingPunct="1"/>
            <a:r>
              <a:rPr lang="en-US" smtClean="0"/>
              <a:t>No guarantee OSS is widely reviewed</a:t>
            </a:r>
          </a:p>
          <a:p>
            <a:pPr lvl="1" eaLnBrk="1" hangingPunct="1"/>
            <a:r>
              <a:rPr lang="en-US" smtClean="0"/>
              <a:t>True! Unreviewed OSS may be very insecure</a:t>
            </a:r>
          </a:p>
          <a:p>
            <a:pPr lvl="1" eaLnBrk="1" hangingPunct="1"/>
            <a:r>
              <a:rPr lang="en-US" smtClean="0"/>
              <a:t>Also true for proprietary (rarely reviewed!). Check it!</a:t>
            </a:r>
          </a:p>
          <a:p>
            <a:pPr eaLnBrk="1" hangingPunct="1"/>
            <a:r>
              <a:rPr lang="en-US" smtClean="0"/>
              <a:t>Can sue vendor if insecure/inadequate</a:t>
            </a:r>
          </a:p>
          <a:p>
            <a:pPr lvl="1" eaLnBrk="1" hangingPunct="1"/>
            <a:r>
              <a:rPr lang="en-US" smtClean="0"/>
              <a:t>Nonsense.  EULAs forbid, courts rarely accept, costly to sue with improbable results, you want sw not a suit</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dirty="0"/>
          </a:p>
        </p:txBody>
      </p:sp>
      <p:sp>
        <p:nvSpPr>
          <p:cNvPr id="5" name="Slide Number Placeholder 4"/>
          <p:cNvSpPr>
            <a:spLocks noGrp="1"/>
          </p:cNvSpPr>
          <p:nvPr>
            <p:ph type="sldNum" sz="quarter" idx="12"/>
          </p:nvPr>
        </p:nvSpPr>
        <p:spPr/>
        <p:txBody>
          <a:bodyPr/>
          <a:lstStyle/>
          <a:p>
            <a:pPr>
              <a:defRPr/>
            </a:pPr>
            <a:fld id="{A259A6D6-70EC-4C9A-AF9E-327264A9204A}" type="slidenum">
              <a:rPr lang="en-US" smtClean="0"/>
              <a:pPr>
                <a:defRPr/>
              </a:pPr>
              <a:t>60</a:t>
            </a:fld>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590800" y="-39688"/>
            <a:ext cx="6248400" cy="954088"/>
          </a:xfrm>
        </p:spPr>
        <p:txBody>
          <a:bodyPr/>
          <a:lstStyle/>
          <a:p>
            <a:pPr eaLnBrk="1" hangingPunct="1"/>
            <a:r>
              <a:rPr lang="en-US" smtClean="0"/>
              <a:t>OSS Security Preconditions</a:t>
            </a:r>
            <a:br>
              <a:rPr lang="en-US" smtClean="0"/>
            </a:br>
            <a:r>
              <a:rPr lang="en-US" smtClean="0"/>
              <a:t>(Unintentional vulnerabilities) </a:t>
            </a:r>
          </a:p>
        </p:txBody>
      </p:sp>
      <p:sp>
        <p:nvSpPr>
          <p:cNvPr id="45059" name="Content Placeholder 2"/>
          <p:cNvSpPr>
            <a:spLocks noGrp="1"/>
          </p:cNvSpPr>
          <p:nvPr>
            <p:ph idx="1"/>
          </p:nvPr>
        </p:nvSpPr>
        <p:spPr/>
        <p:txBody>
          <a:bodyPr/>
          <a:lstStyle/>
          <a:p>
            <a:pPr eaLnBrk="1" hangingPunct="1"/>
            <a:r>
              <a:rPr lang="en-US" smtClean="0"/>
              <a:t>Developers/reviewers need security knowledge</a:t>
            </a:r>
          </a:p>
          <a:p>
            <a:pPr lvl="1" eaLnBrk="1" hangingPunct="1"/>
            <a:r>
              <a:rPr lang="en-US" smtClean="0"/>
              <a:t>Knowledge more important than licensing</a:t>
            </a:r>
          </a:p>
          <a:p>
            <a:pPr eaLnBrk="1" hangingPunct="1"/>
            <a:r>
              <a:rPr lang="en-US" smtClean="0"/>
              <a:t>People have to actually review the code</a:t>
            </a:r>
          </a:p>
          <a:p>
            <a:pPr lvl="1" eaLnBrk="1" hangingPunct="1"/>
            <a:r>
              <a:rPr lang="en-US" smtClean="0"/>
              <a:t>Reduced likelihood if niche/rarely-used, few developers, rare computer language, not really OSS</a:t>
            </a:r>
          </a:p>
          <a:p>
            <a:pPr lvl="1" eaLnBrk="1" hangingPunct="1"/>
            <a:r>
              <a:rPr lang="en-US" smtClean="0"/>
              <a:t>More contributors, more review</a:t>
            </a:r>
          </a:p>
          <a:p>
            <a:pPr lvl="2" eaLnBrk="1" hangingPunct="1"/>
            <a:r>
              <a:rPr lang="en-US" smtClean="0"/>
              <a:t>Is it truly community-developed?</a:t>
            </a:r>
          </a:p>
          <a:p>
            <a:pPr lvl="1" eaLnBrk="1" hangingPunct="1"/>
            <a:r>
              <a:rPr lang="en-US" smtClean="0"/>
              <a:t>Review really does happen</a:t>
            </a:r>
          </a:p>
          <a:p>
            <a:pPr lvl="2" eaLnBrk="1" hangingPunct="1"/>
            <a:r>
              <a:rPr lang="en-US" smtClean="0"/>
              <a:t>Tool vendors: Coverity, Fortify, etc.</a:t>
            </a:r>
          </a:p>
          <a:p>
            <a:pPr lvl="2" eaLnBrk="1" hangingPunct="1"/>
            <a:r>
              <a:rPr lang="en-US" smtClean="0"/>
              <a:t>Review projects: OpenBSD, Debian Security Audit, ...</a:t>
            </a:r>
          </a:p>
          <a:p>
            <a:pPr lvl="2" eaLnBrk="1" hangingPunct="1"/>
            <a:r>
              <a:rPr lang="en-US" smtClean="0"/>
              <a:t>Project-specific: Mozilla bounty, etc.</a:t>
            </a:r>
          </a:p>
          <a:p>
            <a:pPr eaLnBrk="1" hangingPunct="1"/>
            <a:r>
              <a:rPr lang="en-US" smtClean="0"/>
              <a:t>Problems must be fixed</a:t>
            </a:r>
          </a:p>
          <a:p>
            <a:pPr lvl="1" eaLnBrk="1" hangingPunct="1"/>
            <a:r>
              <a:rPr lang="en-US" smtClean="0"/>
              <a:t>Far better to fix before deployment</a:t>
            </a:r>
          </a:p>
          <a:p>
            <a:pPr lvl="1" eaLnBrk="1" hangingPunct="1"/>
            <a:r>
              <a:rPr lang="en-US" smtClean="0"/>
              <a:t>If already deployed, need to deploy fix</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E9274B72-B12F-4F7B-8173-DE7BF1B61853}"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2590800" y="-39688"/>
            <a:ext cx="6248400" cy="954088"/>
          </a:xfrm>
        </p:spPr>
        <p:txBody>
          <a:bodyPr/>
          <a:lstStyle/>
          <a:p>
            <a:pPr eaLnBrk="1" hangingPunct="1"/>
            <a:r>
              <a:rPr lang="en-US" smtClean="0"/>
              <a:t>Inserting malicious code &amp; OSS: Basic concepts</a:t>
            </a:r>
          </a:p>
        </p:txBody>
      </p:sp>
      <p:sp>
        <p:nvSpPr>
          <p:cNvPr id="46083" name="Content Placeholder 2"/>
          <p:cNvSpPr>
            <a:spLocks noGrp="1"/>
          </p:cNvSpPr>
          <p:nvPr>
            <p:ph idx="1"/>
          </p:nvPr>
        </p:nvSpPr>
        <p:spPr/>
        <p:txBody>
          <a:bodyPr/>
          <a:lstStyle/>
          <a:p>
            <a:pPr eaLnBrk="1" hangingPunct="1"/>
            <a:r>
              <a:rPr lang="en-US" smtClean="0"/>
              <a:t>“Anyone can modify OSS, including attackers”</a:t>
            </a:r>
          </a:p>
          <a:p>
            <a:pPr lvl="1" eaLnBrk="1" hangingPunct="1"/>
            <a:r>
              <a:rPr lang="en-US" smtClean="0"/>
              <a:t>Actually, you can modify proprietary programs too… just use a hex editor.  Legal niceties not protection!</a:t>
            </a:r>
          </a:p>
          <a:p>
            <a:pPr lvl="1" eaLnBrk="1" hangingPunct="1"/>
            <a:r>
              <a:rPr lang="en-US" smtClean="0"/>
              <a:t>Trick is to get result into user supply chain</a:t>
            </a:r>
          </a:p>
          <a:p>
            <a:pPr lvl="1" eaLnBrk="1" hangingPunct="1"/>
            <a:r>
              <a:rPr lang="en-US" smtClean="0"/>
              <a:t>In OSS, requires subverting/misleading the trusted developers or trusted repository/distribution…</a:t>
            </a:r>
          </a:p>
          <a:p>
            <a:pPr lvl="1" eaLnBrk="1" hangingPunct="1"/>
            <a:r>
              <a:rPr lang="en-US" smtClean="0"/>
              <a:t>and no one noticing the public malsource later</a:t>
            </a:r>
          </a:p>
          <a:p>
            <a:pPr eaLnBrk="1" hangingPunct="1"/>
            <a:r>
              <a:rPr lang="en-US" smtClean="0"/>
              <a:t>Different threat types: Individual...nation-state</a:t>
            </a:r>
          </a:p>
          <a:p>
            <a:pPr eaLnBrk="1" hangingPunct="1"/>
            <a:r>
              <a:rPr lang="en-US" smtClean="0"/>
              <a:t>Distributed source aids detection</a:t>
            </a:r>
          </a:p>
          <a:p>
            <a:pPr eaLnBrk="1" hangingPunct="1"/>
            <a:r>
              <a:rPr lang="en-US" smtClean="0"/>
              <a:t>Large community-based OSS projects tend to have many reviewers from many countries</a:t>
            </a:r>
          </a:p>
          <a:p>
            <a:pPr lvl="1" eaLnBrk="1" hangingPunct="1"/>
            <a:r>
              <a:rPr lang="en-US" smtClean="0"/>
              <a:t>Makes undetected subversion more difficult</a:t>
            </a:r>
          </a:p>
          <a:p>
            <a:pPr lvl="1" eaLnBrk="1" hangingPunct="1"/>
            <a:r>
              <a:rPr lang="en-US" smtClean="0"/>
              <a:t>Consider supplier as you would proprietary software</a:t>
            </a:r>
          </a:p>
          <a:p>
            <a:pPr lvl="1" eaLnBrk="1" hangingPunct="1"/>
            <a:r>
              <a:rPr lang="en-US" smtClean="0"/>
              <a:t>Risk larger for small OSS projects</a:t>
            </a:r>
          </a:p>
          <a:p>
            <a:pPr eaLnBrk="1" hangingPunct="1"/>
            <a:endParaRPr lang="en-US" smtClean="0"/>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3BDB3D14-A3D5-4A2C-BA36-BD31FAC9FF53}"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590800" y="390525"/>
            <a:ext cx="6248400" cy="523875"/>
          </a:xfrm>
        </p:spPr>
        <p:txBody>
          <a:bodyPr/>
          <a:lstStyle/>
          <a:p>
            <a:pPr eaLnBrk="1" hangingPunct="1"/>
            <a:r>
              <a:rPr lang="en-US" smtClean="0"/>
              <a:t>Malicious code &amp; OSS</a:t>
            </a:r>
          </a:p>
        </p:txBody>
      </p:sp>
      <p:sp>
        <p:nvSpPr>
          <p:cNvPr id="47107" name="Content Placeholder 2"/>
          <p:cNvSpPr>
            <a:spLocks noGrp="1"/>
          </p:cNvSpPr>
          <p:nvPr>
            <p:ph idx="1"/>
          </p:nvPr>
        </p:nvSpPr>
        <p:spPr/>
        <p:txBody>
          <a:bodyPr/>
          <a:lstStyle/>
          <a:p>
            <a:pPr eaLnBrk="1" hangingPunct="1"/>
            <a:r>
              <a:rPr lang="en-US" smtClean="0"/>
              <a:t>OSS repositories demo great resilience vs. attacks</a:t>
            </a:r>
          </a:p>
          <a:p>
            <a:pPr lvl="1" eaLnBrk="1" hangingPunct="1"/>
            <a:r>
              <a:rPr lang="en-US" smtClean="0"/>
              <a:t>Linux kernel (2003); hid via “= instead of ==”</a:t>
            </a:r>
          </a:p>
          <a:p>
            <a:pPr lvl="2" eaLnBrk="1" hangingPunct="1"/>
            <a:r>
              <a:rPr lang="en-US" smtClean="0"/>
              <a:t>Attack failed (CM, developer review, conventions) </a:t>
            </a:r>
          </a:p>
          <a:p>
            <a:pPr lvl="1" eaLnBrk="1" hangingPunct="1"/>
            <a:r>
              <a:rPr lang="en-US" smtClean="0"/>
              <a:t>SourceForge/Apache (2001), Debian (2003) </a:t>
            </a:r>
          </a:p>
          <a:p>
            <a:pPr eaLnBrk="1" hangingPunct="1"/>
            <a:r>
              <a:rPr lang="en-US" smtClean="0"/>
              <a:t>Countered &amp; restored via external copy comparisons</a:t>
            </a:r>
          </a:p>
          <a:p>
            <a:pPr eaLnBrk="1" hangingPunct="1"/>
            <a:r>
              <a:rPr lang="en-US" smtClean="0"/>
              <a:t>Malicious code can be made to look unintentional</a:t>
            </a:r>
          </a:p>
          <a:p>
            <a:pPr lvl="1" eaLnBrk="1" hangingPunct="1"/>
            <a:r>
              <a:rPr lang="en-US" smtClean="0"/>
              <a:t>Techniques to counter unintentional still apply</a:t>
            </a:r>
          </a:p>
          <a:p>
            <a:pPr lvl="1" eaLnBrk="1" hangingPunct="1"/>
            <a:r>
              <a:rPr lang="en-US" smtClean="0"/>
              <a:t>Attacker could try to work around tools... but for OSS won't know what tools will be used!</a:t>
            </a:r>
          </a:p>
          <a:p>
            <a:pPr eaLnBrk="1" hangingPunct="1"/>
            <a:r>
              <a:rPr lang="en-US" smtClean="0"/>
              <a:t>Borland InterBase/Firebird Back Door</a:t>
            </a:r>
          </a:p>
          <a:p>
            <a:pPr lvl="1" eaLnBrk="1" hangingPunct="1"/>
            <a:r>
              <a:rPr lang="en-US" smtClean="0"/>
              <a:t>user: politically, password: correct</a:t>
            </a:r>
          </a:p>
          <a:p>
            <a:pPr lvl="1" eaLnBrk="1" hangingPunct="1"/>
            <a:r>
              <a:rPr lang="en-US" smtClean="0"/>
              <a:t>Hidden for 7 years in proprietary product</a:t>
            </a:r>
          </a:p>
          <a:p>
            <a:pPr lvl="1" eaLnBrk="1" hangingPunct="1"/>
            <a:r>
              <a:rPr lang="en-US" smtClean="0"/>
              <a:t>Found after release as OSS in 5 months</a:t>
            </a:r>
          </a:p>
          <a:p>
            <a:pPr lvl="1" eaLnBrk="1" hangingPunct="1"/>
            <a:r>
              <a:rPr lang="en-US" smtClean="0"/>
              <a:t>Unclear if malicious, but has its form</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F7FA796B-4842-4795-965C-31B8CE2CFA26}"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GNU General Public License (GPL)</a:t>
            </a:r>
            <a:endParaRPr lang="en-US" dirty="0"/>
          </a:p>
        </p:txBody>
      </p:sp>
      <p:sp>
        <p:nvSpPr>
          <p:cNvPr id="3" name="Content Placeholder 2"/>
          <p:cNvSpPr>
            <a:spLocks noGrp="1"/>
          </p:cNvSpPr>
          <p:nvPr>
            <p:ph idx="1"/>
          </p:nvPr>
        </p:nvSpPr>
        <p:spPr/>
        <p:txBody>
          <a:bodyPr>
            <a:normAutofit fontScale="92500"/>
          </a:bodyPr>
          <a:lstStyle/>
          <a:p>
            <a:r>
              <a:rPr lang="en-US" dirty="0" smtClean="0"/>
              <a:t>Two versions of GPL: version 2 and version 3 (very similar)</a:t>
            </a:r>
          </a:p>
          <a:p>
            <a:r>
              <a:rPr lang="en-US" dirty="0" smtClean="0"/>
              <a:t>You can arbitrarily use &amp; internally modify </a:t>
            </a:r>
            <a:r>
              <a:rPr lang="en-US" dirty="0" err="1" smtClean="0"/>
              <a:t>GPL’d</a:t>
            </a:r>
            <a:r>
              <a:rPr lang="en-US" dirty="0" smtClean="0"/>
              <a:t> software</a:t>
            </a:r>
          </a:p>
          <a:p>
            <a:r>
              <a:rPr lang="en-US" dirty="0" smtClean="0"/>
              <a:t>If you distribute</a:t>
            </a:r>
            <a:r>
              <a:rPr lang="en-US" baseline="30000" dirty="0" smtClean="0"/>
              <a:t>v2</a:t>
            </a:r>
            <a:r>
              <a:rPr lang="en-US" dirty="0" smtClean="0"/>
              <a:t>/convey</a:t>
            </a:r>
            <a:r>
              <a:rPr lang="en-US" baseline="30000" dirty="0"/>
              <a:t>v</a:t>
            </a:r>
            <a:r>
              <a:rPr lang="en-US" baseline="30000" dirty="0" smtClean="0"/>
              <a:t>3</a:t>
            </a:r>
            <a:r>
              <a:rPr lang="en-US" dirty="0" smtClean="0"/>
              <a:t> an executable to another party:</a:t>
            </a:r>
          </a:p>
          <a:p>
            <a:pPr lvl="1"/>
            <a:r>
              <a:rPr lang="en-US" dirty="0" smtClean="0"/>
              <a:t>Must give/offer </a:t>
            </a:r>
            <a:r>
              <a:rPr lang="en-US" u="sng" dirty="0" smtClean="0"/>
              <a:t>recipient</a:t>
            </a:r>
            <a:r>
              <a:rPr lang="en-US" dirty="0" smtClean="0"/>
              <a:t> the corresponding source code. GPLv3:</a:t>
            </a:r>
          </a:p>
          <a:p>
            <a:pPr lvl="2"/>
            <a:r>
              <a:rPr lang="en-US" dirty="0" smtClean="0"/>
              <a:t>“You </a:t>
            </a:r>
            <a:r>
              <a:rPr lang="en-US" dirty="0"/>
              <a:t>may charge any price or no price for each copy that you convey, and you may offer support or warranty protection for a fee</a:t>
            </a:r>
            <a:r>
              <a:rPr lang="en-US" dirty="0" smtClean="0"/>
              <a:t>.”</a:t>
            </a:r>
          </a:p>
          <a:p>
            <a:pPr lvl="1"/>
            <a:r>
              <a:rPr lang="en-US" dirty="0" smtClean="0"/>
              <a:t>Must give </a:t>
            </a:r>
            <a:r>
              <a:rPr lang="en-US" u="sng" dirty="0" smtClean="0"/>
              <a:t>same rights</a:t>
            </a:r>
            <a:r>
              <a:rPr lang="en-US" dirty="0" smtClean="0"/>
              <a:t> </a:t>
            </a:r>
            <a:r>
              <a:rPr lang="en-US" dirty="0"/>
              <a:t>t</a:t>
            </a:r>
            <a:r>
              <a:rPr lang="en-US" dirty="0" smtClean="0"/>
              <a:t>o </a:t>
            </a:r>
            <a:r>
              <a:rPr lang="en-US" u="sng" dirty="0" smtClean="0"/>
              <a:t>recipient.</a:t>
            </a:r>
            <a:r>
              <a:rPr lang="en-US" dirty="0" smtClean="0"/>
              <a:t>  GPLv3:</a:t>
            </a:r>
          </a:p>
          <a:p>
            <a:pPr lvl="2"/>
            <a:r>
              <a:rPr lang="en-US" dirty="0" smtClean="0"/>
              <a:t>“Each </a:t>
            </a:r>
            <a:r>
              <a:rPr lang="en-US" dirty="0"/>
              <a:t>time you convey a covered work, the recipient automatically receives a license from the original licensors, to run, modify and propagate that work, subject to this </a:t>
            </a:r>
            <a:r>
              <a:rPr lang="en-US" dirty="0" smtClean="0"/>
              <a:t>License…</a:t>
            </a:r>
            <a:endParaRPr lang="en-US" dirty="0"/>
          </a:p>
          <a:p>
            <a:pPr lvl="2"/>
            <a:r>
              <a:rPr lang="en-US" dirty="0" smtClean="0"/>
              <a:t>You may </a:t>
            </a:r>
            <a:r>
              <a:rPr lang="en-US" u="sng" dirty="0" smtClean="0"/>
              <a:t>not</a:t>
            </a:r>
            <a:r>
              <a:rPr lang="en-US" dirty="0" smtClean="0"/>
              <a:t> impose any </a:t>
            </a:r>
            <a:r>
              <a:rPr lang="en-US" u="sng" dirty="0" smtClean="0"/>
              <a:t>further restrictions</a:t>
            </a:r>
            <a:r>
              <a:rPr lang="en-US" dirty="0" smtClean="0"/>
              <a:t> on the exercise of the rights granted or affirmed under this License. For example, you may not impose a license fee, royalty, or other charge for exercise of rights granted under this License...”</a:t>
            </a:r>
          </a:p>
          <a:p>
            <a:pPr lvl="2"/>
            <a:r>
              <a:rPr lang="en-US" dirty="0" smtClean="0"/>
              <a:t>Preamble: “</a:t>
            </a:r>
            <a:r>
              <a:rPr lang="en-US" dirty="0"/>
              <a:t>if you distribute </a:t>
            </a:r>
            <a:r>
              <a:rPr lang="en-US" dirty="0" smtClean="0"/>
              <a:t>copies… whether </a:t>
            </a:r>
            <a:r>
              <a:rPr lang="en-US" dirty="0"/>
              <a:t>gratis or for a fee, you must pass on to the recipients the same freedoms that you </a:t>
            </a:r>
            <a:r>
              <a:rPr lang="en-US" dirty="0" smtClean="0"/>
              <a:t>received”</a:t>
            </a:r>
          </a:p>
        </p:txBody>
      </p:sp>
      <p:sp>
        <p:nvSpPr>
          <p:cNvPr id="4" name="Date Placeholder 3"/>
          <p:cNvSpPr>
            <a:spLocks noGrp="1"/>
          </p:cNvSpPr>
          <p:nvPr>
            <p:ph type="dt" sz="half" idx="10"/>
          </p:nvPr>
        </p:nvSpPr>
        <p:spPr/>
        <p:txBody>
          <a:bodyPr/>
          <a:lstStyle/>
          <a:p>
            <a:pPr>
              <a:defRPr/>
            </a:pPr>
            <a:fld id="{C1C562D3-B068-4D13-BE47-8AB86B06A518}"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3BFFE917-0E43-452B-B168-724EC72DC9B8}" type="slidenum">
              <a:rPr lang="en-US" smtClean="0"/>
              <a:pPr>
                <a:defRPr/>
              </a:pPr>
              <a:t>64</a:t>
            </a:fld>
            <a:endParaRPr lang="en-US"/>
          </a:p>
        </p:txBody>
      </p:sp>
    </p:spTree>
    <p:extLst>
      <p:ext uri="{BB962C8B-B14F-4D97-AF65-F5344CB8AC3E}">
        <p14:creationId xmlns:p14="http://schemas.microsoft.com/office/powerpoint/2010/main" val="19444470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39707"/>
            <a:ext cx="6248400" cy="954107"/>
          </a:xfrm>
        </p:spPr>
        <p:txBody>
          <a:bodyPr/>
          <a:lstStyle/>
          <a:p>
            <a:r>
              <a:rPr lang="en-US" dirty="0" smtClean="0"/>
              <a:t>Does the GPL Require</a:t>
            </a:r>
            <a:br>
              <a:rPr lang="en-US" dirty="0" smtClean="0"/>
            </a:br>
            <a:r>
              <a:rPr lang="en-US" dirty="0" smtClean="0"/>
              <a:t>Release to the Public?</a:t>
            </a:r>
            <a:endParaRPr lang="en-US" dirty="0"/>
          </a:p>
        </p:txBody>
      </p:sp>
      <p:sp>
        <p:nvSpPr>
          <p:cNvPr id="3" name="Content Placeholder 2"/>
          <p:cNvSpPr>
            <a:spLocks noGrp="1"/>
          </p:cNvSpPr>
          <p:nvPr>
            <p:ph idx="1"/>
          </p:nvPr>
        </p:nvSpPr>
        <p:spPr/>
        <p:txBody>
          <a:bodyPr>
            <a:normAutofit fontScale="92500"/>
          </a:bodyPr>
          <a:lstStyle/>
          <a:p>
            <a:r>
              <a:rPr lang="en-US" dirty="0"/>
              <a:t> </a:t>
            </a:r>
            <a:r>
              <a:rPr lang="en-US" dirty="0" smtClean="0"/>
              <a:t>“The </a:t>
            </a:r>
            <a:r>
              <a:rPr lang="en-US" dirty="0"/>
              <a:t>GPL does </a:t>
            </a:r>
            <a:r>
              <a:rPr lang="en-US" u="sng" dirty="0"/>
              <a:t>not</a:t>
            </a:r>
            <a:r>
              <a:rPr lang="en-US" dirty="0"/>
              <a:t> require you to release your modified version, or any part of it. You are free to make modifications and use them privately, without ever releasing </a:t>
            </a:r>
            <a:r>
              <a:rPr lang="en-US" dirty="0" smtClean="0"/>
              <a:t>them.</a:t>
            </a:r>
          </a:p>
          <a:p>
            <a:r>
              <a:rPr lang="en-US" dirty="0" smtClean="0"/>
              <a:t>This </a:t>
            </a:r>
            <a:r>
              <a:rPr lang="en-US" dirty="0"/>
              <a:t>applies to organizations (including companies), too; an organization can make a modified version and use it internally without ever releasing it outside the </a:t>
            </a:r>
            <a:r>
              <a:rPr lang="en-US" dirty="0" smtClean="0"/>
              <a:t>organization.</a:t>
            </a:r>
          </a:p>
          <a:p>
            <a:r>
              <a:rPr lang="en-US" dirty="0" smtClean="0"/>
              <a:t>But </a:t>
            </a:r>
            <a:r>
              <a:rPr lang="en-US" u="sng" dirty="0"/>
              <a:t>if you release </a:t>
            </a:r>
            <a:r>
              <a:rPr lang="en-US" dirty="0"/>
              <a:t>the modified version to the public in some way, the GPL requires you to </a:t>
            </a:r>
            <a:r>
              <a:rPr lang="en-US" u="sng" dirty="0"/>
              <a:t>make</a:t>
            </a:r>
            <a:r>
              <a:rPr lang="en-US" dirty="0"/>
              <a:t> the modified </a:t>
            </a:r>
            <a:r>
              <a:rPr lang="en-US" u="sng" dirty="0"/>
              <a:t>source code available</a:t>
            </a:r>
            <a:r>
              <a:rPr lang="en-US" dirty="0"/>
              <a:t> to the </a:t>
            </a:r>
            <a:r>
              <a:rPr lang="en-US" u="sng" dirty="0" smtClean="0"/>
              <a:t>program’s </a:t>
            </a:r>
            <a:r>
              <a:rPr lang="en-US" u="sng" dirty="0"/>
              <a:t>users, under the </a:t>
            </a:r>
            <a:r>
              <a:rPr lang="en-US" u="sng" dirty="0" smtClean="0"/>
              <a:t>GPL</a:t>
            </a:r>
            <a:r>
              <a:rPr lang="en-US" dirty="0" smtClean="0"/>
              <a:t>.</a:t>
            </a:r>
          </a:p>
          <a:p>
            <a:r>
              <a:rPr lang="en-US" dirty="0" smtClean="0"/>
              <a:t>Thus</a:t>
            </a:r>
            <a:r>
              <a:rPr lang="en-US" dirty="0"/>
              <a:t>, the GPL gives permission to release the modified program in certain ways, and not in other ways; but the decision of whether to release it is up to </a:t>
            </a:r>
            <a:r>
              <a:rPr lang="en-US" dirty="0" smtClean="0"/>
              <a:t>you” – GPL FAQ (FSF)</a:t>
            </a:r>
            <a:endParaRPr lang="en-US" dirty="0"/>
          </a:p>
        </p:txBody>
      </p:sp>
      <p:sp>
        <p:nvSpPr>
          <p:cNvPr id="4" name="Date Placeholder 3"/>
          <p:cNvSpPr>
            <a:spLocks noGrp="1"/>
          </p:cNvSpPr>
          <p:nvPr>
            <p:ph type="dt" sz="half" idx="10"/>
          </p:nvPr>
        </p:nvSpPr>
        <p:spPr/>
        <p:txBody>
          <a:bodyPr/>
          <a:lstStyle/>
          <a:p>
            <a:pPr>
              <a:defRPr/>
            </a:pPr>
            <a:fld id="{C1C562D3-B068-4D13-BE47-8AB86B06A518}"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3BFFE917-0E43-452B-B168-724EC72DC9B8}" type="slidenum">
              <a:rPr lang="en-US" smtClean="0"/>
              <a:pPr>
                <a:defRPr/>
              </a:pPr>
              <a:t>65</a:t>
            </a:fld>
            <a:endParaRPr lang="en-US"/>
          </a:p>
        </p:txBody>
      </p:sp>
    </p:spTree>
    <p:extLst>
      <p:ext uri="{BB962C8B-B14F-4D97-AF65-F5344CB8AC3E}">
        <p14:creationId xmlns:p14="http://schemas.microsoft.com/office/powerpoint/2010/main" val="9193856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590800" y="84138"/>
            <a:ext cx="6248400" cy="830262"/>
          </a:xfrm>
        </p:spPr>
        <p:txBody>
          <a:bodyPr/>
          <a:lstStyle/>
          <a:p>
            <a:pPr eaLnBrk="1" hangingPunct="1"/>
            <a:r>
              <a:rPr lang="en-US" smtClean="0"/>
              <a:t>Open Source Software (OSS)</a:t>
            </a:r>
            <a:br>
              <a:rPr lang="en-US" smtClean="0"/>
            </a:br>
            <a:r>
              <a:rPr lang="en-US" smtClean="0"/>
              <a:t>is Commercial!</a:t>
            </a:r>
          </a:p>
        </p:txBody>
      </p:sp>
      <p:sp>
        <p:nvSpPr>
          <p:cNvPr id="5123" name="Content Placeholder 2"/>
          <p:cNvSpPr>
            <a:spLocks noGrp="1"/>
          </p:cNvSpPr>
          <p:nvPr>
            <p:ph idx="1"/>
          </p:nvPr>
        </p:nvSpPr>
        <p:spPr/>
        <p:txBody>
          <a:bodyPr/>
          <a:lstStyle/>
          <a:p>
            <a:pPr eaLnBrk="1" hangingPunct="1"/>
            <a:r>
              <a:rPr lang="en-US" sz="2000" dirty="0" smtClean="0"/>
              <a:t>“Open Source Software is software for which the human-readable source code is available for use, study, reuse, modification, enhancement, and redistribution by the users of that software” [DoD 2009]</a:t>
            </a:r>
          </a:p>
          <a:p>
            <a:pPr eaLnBrk="1" hangingPunct="1"/>
            <a:r>
              <a:rPr lang="en-US" sz="2000" dirty="0" smtClean="0"/>
              <a:t>OSS almost always commercial per U.S. law; a commercial item is “(A) Any item, other than real property, that is of a type customarily </a:t>
            </a:r>
            <a:r>
              <a:rPr lang="en-US" sz="2000" u="sng" dirty="0" smtClean="0"/>
              <a:t>used by the general public</a:t>
            </a:r>
            <a:r>
              <a:rPr lang="en-US" sz="2000" dirty="0" smtClean="0"/>
              <a:t> or by non-governmental entities for purposes other than governmental purposes, </a:t>
            </a:r>
            <a:r>
              <a:rPr lang="en-US" sz="2000" u="sng" dirty="0" smtClean="0"/>
              <a:t>and</a:t>
            </a:r>
            <a:r>
              <a:rPr lang="en-US" sz="2000" dirty="0" smtClean="0"/>
              <a:t> that (</a:t>
            </a:r>
            <a:r>
              <a:rPr lang="en-US" sz="2000" dirty="0" err="1" smtClean="0"/>
              <a:t>i</a:t>
            </a:r>
            <a:r>
              <a:rPr lang="en-US" sz="2000" dirty="0" smtClean="0"/>
              <a:t>) has been sold, leased, or </a:t>
            </a:r>
            <a:r>
              <a:rPr lang="en-US" sz="2000" u="sng" dirty="0" smtClean="0"/>
              <a:t>licensed to the general public</a:t>
            </a:r>
            <a:r>
              <a:rPr lang="en-US" sz="2000" dirty="0" smtClean="0"/>
              <a:t>…” [41 USC 403]</a:t>
            </a:r>
          </a:p>
          <a:p>
            <a:pPr lvl="1" eaLnBrk="1" hangingPunct="1"/>
            <a:r>
              <a:rPr lang="en-US" sz="1800" dirty="0" smtClean="0"/>
              <a:t>See also FAR 2.101, DFARS 212.212 &amp; 252.227-7014(a)(1)</a:t>
            </a:r>
          </a:p>
          <a:p>
            <a:pPr eaLnBrk="1" hangingPunct="1"/>
            <a:r>
              <a:rPr lang="en-US" sz="2000" dirty="0" smtClean="0"/>
              <a:t>Government &amp; and contractors at all tiers must prefer commercial software [10 USC 2377, FAR part 12]; government must conduct (commercial) market research in procurement prep [41 USC 253a]</a:t>
            </a:r>
          </a:p>
          <a:p>
            <a:pPr lvl="1" eaLnBrk="1" hangingPunct="1"/>
            <a:r>
              <a:rPr lang="en-US" sz="1800" dirty="0" smtClean="0"/>
              <a:t>Government employee/contractor who ignores OSS is </a:t>
            </a:r>
            <a:r>
              <a:rPr lang="en-US" sz="1800" u="sng" dirty="0" smtClean="0"/>
              <a:t>breaking the law</a:t>
            </a:r>
          </a:p>
          <a:p>
            <a:pPr lvl="1" eaLnBrk="1" hangingPunct="1"/>
            <a:r>
              <a:rPr lang="en-US" sz="1800" dirty="0" smtClean="0"/>
              <a:t>A rational decision must evaluate total cost</a:t>
            </a:r>
          </a:p>
          <a:p>
            <a:pPr algn="r" eaLnBrk="1" hangingPunct="1">
              <a:buFont typeface="Wingdings" pitchFamily="2" charset="2"/>
              <a:buNone/>
            </a:pPr>
            <a:r>
              <a:rPr lang="en-US" sz="1600" i="1" dirty="0" smtClean="0"/>
              <a:t>See: “Open Source Software Is Commercial”, DACS </a:t>
            </a:r>
          </a:p>
          <a:p>
            <a:pPr algn="r" eaLnBrk="1" hangingPunct="1">
              <a:buFont typeface="Wingdings" pitchFamily="2" charset="2"/>
              <a:buNone/>
            </a:pPr>
            <a:r>
              <a:rPr lang="en-US" sz="1600" i="1" dirty="0" smtClean="0"/>
              <a:t>Software Tech News, Feb 2011, http://journal.thedacs.com/issue/56/151</a:t>
            </a:r>
          </a:p>
        </p:txBody>
      </p:sp>
      <p:sp>
        <p:nvSpPr>
          <p:cNvPr id="4" name="Date Placeholder 3"/>
          <p:cNvSpPr>
            <a:spLocks noGrp="1"/>
          </p:cNvSpPr>
          <p:nvPr>
            <p:ph type="dt" sz="quarter" idx="10"/>
          </p:nvPr>
        </p:nvSpPr>
        <p:spPr/>
        <p:txBody>
          <a:bodyPr/>
          <a:lstStyle/>
          <a:p>
            <a:pPr>
              <a:defRPr/>
            </a:pPr>
            <a:fld id="{C25EA620-AD3E-4469-8EF7-8E3B9862FE2F}" type="datetime3">
              <a:rPr lang="en-US"/>
              <a:pPr>
                <a:defRPr/>
              </a:pPr>
              <a:t>13 August 2013</a:t>
            </a:fld>
            <a:endParaRPr lang="en-US"/>
          </a:p>
        </p:txBody>
      </p:sp>
      <p:sp>
        <p:nvSpPr>
          <p:cNvPr id="5" name="Slide Number Placeholder 4"/>
          <p:cNvSpPr>
            <a:spLocks noGrp="1"/>
          </p:cNvSpPr>
          <p:nvPr>
            <p:ph type="sldNum" sz="quarter" idx="12"/>
          </p:nvPr>
        </p:nvSpPr>
        <p:spPr/>
        <p:txBody>
          <a:bodyPr/>
          <a:lstStyle/>
          <a:p>
            <a:pPr>
              <a:defRPr/>
            </a:pPr>
            <a:fld id="{F44FC98A-8110-48E7-BBB9-1AEE64716C42}" type="slidenum">
              <a:rPr lang="en-US"/>
              <a:pPr>
                <a:defRPr/>
              </a:pPr>
              <a:t>66</a:t>
            </a:fld>
            <a:endParaRPr lang="en-US"/>
          </a:p>
        </p:txBody>
      </p:sp>
    </p:spTree>
    <p:extLst>
      <p:ext uri="{BB962C8B-B14F-4D97-AF65-F5344CB8AC3E}">
        <p14:creationId xmlns:p14="http://schemas.microsoft.com/office/powerpoint/2010/main" val="37386652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Competition is critical to the DoD</a:t>
            </a:r>
          </a:p>
        </p:txBody>
      </p:sp>
      <p:sp>
        <p:nvSpPr>
          <p:cNvPr id="7171" name="Content Placeholder 2"/>
          <p:cNvSpPr>
            <a:spLocks noGrp="1"/>
          </p:cNvSpPr>
          <p:nvPr>
            <p:ph idx="1"/>
          </p:nvPr>
        </p:nvSpPr>
        <p:spPr/>
        <p:txBody>
          <a:bodyPr/>
          <a:lstStyle/>
          <a:p>
            <a:pPr marL="0" indent="0" eaLnBrk="1" hangingPunct="1">
              <a:buFont typeface="Arial" charset="0"/>
              <a:buNone/>
            </a:pPr>
            <a:r>
              <a:rPr lang="en-US" smtClean="0"/>
              <a:t>“Promote Real Competition.  Real competition is the single most powerful tool available to the Department to drive productivity… I require a presentation of a competitive strategy for each program at each Milestone… require open systems architectures and set rules for acquisition of technical data rights… to ensure sustained consideration of competition…”</a:t>
            </a:r>
          </a:p>
        </p:txBody>
      </p:sp>
      <p:sp>
        <p:nvSpPr>
          <p:cNvPr id="4" name="Date Placeholder 3"/>
          <p:cNvSpPr>
            <a:spLocks noGrp="1"/>
          </p:cNvSpPr>
          <p:nvPr>
            <p:ph type="dt" sz="quarter" idx="10"/>
          </p:nvPr>
        </p:nvSpPr>
        <p:spPr/>
        <p:txBody>
          <a:bodyPr/>
          <a:lstStyle/>
          <a:p>
            <a:pPr>
              <a:defRPr/>
            </a:pPr>
            <a:fld id="{810F6D71-B167-40B7-94B9-88A9AE61E9C4}"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D3B05B9A-AE16-47A4-B680-17078F8C88D9}" type="slidenum">
              <a:rPr lang="en-US" smtClean="0"/>
              <a:pPr>
                <a:defRPr/>
              </a:pPr>
              <a:t>67</a:t>
            </a:fld>
            <a:endParaRPr lang="en-US"/>
          </a:p>
        </p:txBody>
      </p:sp>
      <p:pic>
        <p:nvPicPr>
          <p:cNvPr id="7174" name="Picture 6"/>
          <p:cNvPicPr>
            <a:picLocks noChangeAspect="1" noChangeArrowheads="1"/>
          </p:cNvPicPr>
          <p:nvPr/>
        </p:nvPicPr>
        <p:blipFill>
          <a:blip r:embed="rId3" cstate="print"/>
          <a:srcRect/>
          <a:stretch>
            <a:fillRect/>
          </a:stretch>
        </p:blipFill>
        <p:spPr bwMode="auto">
          <a:xfrm>
            <a:off x="2895600" y="3527425"/>
            <a:ext cx="2209800" cy="2757488"/>
          </a:xfrm>
          <a:prstGeom prst="rect">
            <a:avLst/>
          </a:prstGeom>
          <a:noFill/>
          <a:ln w="9525">
            <a:noFill/>
            <a:miter lim="800000"/>
            <a:headEnd/>
            <a:tailEnd/>
          </a:ln>
          <a:effectLst/>
        </p:spPr>
      </p:pic>
      <p:sp>
        <p:nvSpPr>
          <p:cNvPr id="7175" name="TextBox 1"/>
          <p:cNvSpPr txBox="1">
            <a:spLocks noChangeArrowheads="1"/>
          </p:cNvSpPr>
          <p:nvPr/>
        </p:nvSpPr>
        <p:spPr bwMode="auto">
          <a:xfrm>
            <a:off x="5410200" y="3730625"/>
            <a:ext cx="2514600" cy="2308225"/>
          </a:xfrm>
          <a:prstGeom prst="rect">
            <a:avLst/>
          </a:prstGeom>
          <a:noFill/>
          <a:ln w="9525">
            <a:noFill/>
            <a:miter lim="800000"/>
            <a:headEnd/>
            <a:tailEnd/>
          </a:ln>
        </p:spPr>
        <p:txBody>
          <a:bodyPr>
            <a:spAutoFit/>
          </a:bodyPr>
          <a:lstStyle/>
          <a:p>
            <a:pPr marL="0" lvl="1"/>
            <a:r>
              <a:rPr lang="en-US" sz="1800"/>
              <a:t>Source: “Better Buying Power: Guidance for Obtaining Greater Efficiency and Productivity in Defense Spending”, Ashton B. Carter, Sep 14, 2010</a:t>
            </a:r>
          </a:p>
          <a:p>
            <a:endParaRPr lang="en-US" sz="1800"/>
          </a:p>
        </p:txBody>
      </p:sp>
    </p:spTree>
    <p:extLst>
      <p:ext uri="{BB962C8B-B14F-4D97-AF65-F5344CB8AC3E}">
        <p14:creationId xmlns:p14="http://schemas.microsoft.com/office/powerpoint/2010/main" val="21508213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Early OSS history</a:t>
            </a:r>
          </a:p>
        </p:txBody>
      </p:sp>
      <p:sp>
        <p:nvSpPr>
          <p:cNvPr id="13315" name="Content Placeholder 2"/>
          <p:cNvSpPr>
            <a:spLocks noGrp="1"/>
          </p:cNvSpPr>
          <p:nvPr>
            <p:ph idx="1"/>
          </p:nvPr>
        </p:nvSpPr>
        <p:spPr/>
        <p:txBody>
          <a:bodyPr/>
          <a:lstStyle/>
          <a:p>
            <a:r>
              <a:rPr lang="en-US" smtClean="0"/>
              <a:t>1980s: FSF founded, Berkeley Unix &amp; TCP/IP</a:t>
            </a:r>
          </a:p>
          <a:p>
            <a:r>
              <a:rPr lang="en-US" smtClean="0"/>
              <a:t>1998: Term “OSS” created</a:t>
            </a:r>
          </a:p>
          <a:p>
            <a:r>
              <a:rPr lang="en-US" smtClean="0"/>
              <a:t>2001-2002: Public claims OSS or GPL “dangerous”</a:t>
            </a:r>
          </a:p>
          <a:p>
            <a:pPr lvl="1"/>
            <a:r>
              <a:rPr lang="en-US" smtClean="0"/>
              <a:t>Bill Gates: free culture advocates “modern-day sort of communists” &amp; “Do you understand the </a:t>
            </a:r>
            <a:r>
              <a:rPr lang="en-US" u="sng" smtClean="0"/>
              <a:t>GPL</a:t>
            </a:r>
            <a:r>
              <a:rPr lang="en-US" smtClean="0"/>
              <a:t>?... they’re pretty stunned when the </a:t>
            </a:r>
            <a:r>
              <a:rPr lang="en-US" u="sng" smtClean="0"/>
              <a:t>Pac-Man-like nature </a:t>
            </a:r>
            <a:r>
              <a:rPr lang="en-US" smtClean="0"/>
              <a:t>of it is described to them”</a:t>
            </a:r>
            <a:endParaRPr lang="en-US" sz="1600" smtClean="0"/>
          </a:p>
          <a:p>
            <a:pPr lvl="1"/>
            <a:r>
              <a:rPr lang="en-US" smtClean="0"/>
              <a:t>Craig Mundie: “When the resulting (GPL) software product is distributed, its creator must make the entire source code base freely available to everyone, at no additional charge. This </a:t>
            </a:r>
            <a:r>
              <a:rPr lang="en-US" u="sng" smtClean="0"/>
              <a:t>viral </a:t>
            </a:r>
            <a:r>
              <a:rPr lang="en-US" smtClean="0"/>
              <a:t>aspect of the GPL poses a </a:t>
            </a:r>
            <a:r>
              <a:rPr lang="en-US" u="sng" smtClean="0"/>
              <a:t>threat</a:t>
            </a:r>
            <a:r>
              <a:rPr lang="en-US" smtClean="0"/>
              <a:t> to the intellectual property of any organization making use of it [and] fundamentally </a:t>
            </a:r>
            <a:r>
              <a:rPr lang="en-US" u="sng" smtClean="0"/>
              <a:t>undermines</a:t>
            </a:r>
            <a:r>
              <a:rPr lang="en-US" smtClean="0"/>
              <a:t> the independent commercial software sector…”</a:t>
            </a:r>
          </a:p>
          <a:p>
            <a:pPr lvl="1"/>
            <a:r>
              <a:rPr lang="en-US" smtClean="0"/>
              <a:t> Steve Ballmer: “Linux is a </a:t>
            </a:r>
            <a:r>
              <a:rPr lang="en-US" u="sng" smtClean="0"/>
              <a:t>cancer</a:t>
            </a:r>
            <a:r>
              <a:rPr lang="en-US" smtClean="0"/>
              <a:t> that attaches itself in an intellectual property sense to everything it touches”</a:t>
            </a:r>
          </a:p>
          <a:p>
            <a:pPr lvl="1"/>
            <a:r>
              <a:rPr lang="en-US" smtClean="0"/>
              <a:t>Jim Allchin: OSS (or at least government-developed GPL) is </a:t>
            </a:r>
            <a:r>
              <a:rPr lang="en-US" u="sng" smtClean="0"/>
              <a:t>un‒American</a:t>
            </a:r>
            <a:r>
              <a:rPr lang="en-US" smtClean="0"/>
              <a:t>, a </a:t>
            </a:r>
            <a:r>
              <a:rPr lang="en-US" u="sng" smtClean="0"/>
              <a:t>threat</a:t>
            </a:r>
            <a:r>
              <a:rPr lang="en-US" smtClean="0"/>
              <a:t> to innovation, &amp; a direct </a:t>
            </a:r>
            <a:r>
              <a:rPr lang="en-US" u="sng" smtClean="0"/>
              <a:t>attack</a:t>
            </a:r>
            <a:r>
              <a:rPr lang="en-US" smtClean="0"/>
              <a:t> on IP</a:t>
            </a:r>
          </a:p>
        </p:txBody>
      </p:sp>
      <p:sp>
        <p:nvSpPr>
          <p:cNvPr id="4" name="Date Placeholder 3"/>
          <p:cNvSpPr>
            <a:spLocks noGrp="1"/>
          </p:cNvSpPr>
          <p:nvPr>
            <p:ph type="dt" sz="quarter" idx="10"/>
          </p:nvPr>
        </p:nvSpPr>
        <p:spPr/>
        <p:txBody>
          <a:bodyPr/>
          <a:lstStyle/>
          <a:p>
            <a:pPr>
              <a:defRPr/>
            </a:pPr>
            <a:fld id="{0BEE744C-6913-4603-BFA2-C1BE2A6B667C}" type="datetime3">
              <a:rPr lang="en-US" smtClean="0"/>
              <a:pPr>
                <a:defRPr/>
              </a:pPr>
              <a:t>13 August 2013</a:t>
            </a:fld>
            <a:endParaRPr lang="en-US" dirty="0"/>
          </a:p>
        </p:txBody>
      </p:sp>
      <p:sp>
        <p:nvSpPr>
          <p:cNvPr id="5" name="Slide Number Placeholder 4"/>
          <p:cNvSpPr>
            <a:spLocks noGrp="1"/>
          </p:cNvSpPr>
          <p:nvPr>
            <p:ph type="sldNum" sz="quarter" idx="12"/>
          </p:nvPr>
        </p:nvSpPr>
        <p:spPr/>
        <p:txBody>
          <a:bodyPr/>
          <a:lstStyle/>
          <a:p>
            <a:pPr>
              <a:defRPr/>
            </a:pPr>
            <a:fld id="{C0DDCC30-EEEE-4494-B95C-A9A495C749FD}" type="slidenum">
              <a:rPr lang="en-US" smtClean="0"/>
              <a:pPr>
                <a:defRPr/>
              </a:pPr>
              <a:t>68</a:t>
            </a:fld>
            <a:endParaRPr lang="en-US"/>
          </a:p>
        </p:txBody>
      </p:sp>
      <p:pic>
        <p:nvPicPr>
          <p:cNvPr id="13318" name="Picture 3"/>
          <p:cNvPicPr>
            <a:picLocks noChangeAspect="1" noChangeArrowheads="1"/>
          </p:cNvPicPr>
          <p:nvPr/>
        </p:nvPicPr>
        <p:blipFill>
          <a:blip r:embed="rId3" cstate="print"/>
          <a:srcRect/>
          <a:stretch>
            <a:fillRect/>
          </a:stretch>
        </p:blipFill>
        <p:spPr bwMode="auto">
          <a:xfrm>
            <a:off x="144463" y="3865563"/>
            <a:ext cx="914400" cy="762000"/>
          </a:xfrm>
          <a:prstGeom prst="rect">
            <a:avLst/>
          </a:prstGeom>
          <a:noFill/>
          <a:ln w="9525">
            <a:noFill/>
            <a:miter lim="800000"/>
            <a:headEnd/>
            <a:tailEnd/>
          </a:ln>
        </p:spPr>
      </p:pic>
      <p:pic>
        <p:nvPicPr>
          <p:cNvPr id="13319" name="Picture 4"/>
          <p:cNvPicPr>
            <a:picLocks noChangeAspect="1" noChangeArrowheads="1"/>
          </p:cNvPicPr>
          <p:nvPr/>
        </p:nvPicPr>
        <p:blipFill>
          <a:blip r:embed="rId4" cstate="print"/>
          <a:srcRect/>
          <a:stretch>
            <a:fillRect/>
          </a:stretch>
        </p:blipFill>
        <p:spPr bwMode="auto">
          <a:xfrm>
            <a:off x="7989888" y="4969042"/>
            <a:ext cx="677862" cy="914400"/>
          </a:xfrm>
          <a:prstGeom prst="rect">
            <a:avLst/>
          </a:prstGeom>
          <a:noFill/>
          <a:ln w="9525">
            <a:noFill/>
            <a:miter lim="800000"/>
            <a:headEnd/>
            <a:tailEnd/>
          </a:ln>
        </p:spPr>
      </p:pic>
      <p:pic>
        <p:nvPicPr>
          <p:cNvPr id="13320" name="Picture 5"/>
          <p:cNvPicPr>
            <a:picLocks noChangeAspect="1" noChangeArrowheads="1"/>
          </p:cNvPicPr>
          <p:nvPr/>
        </p:nvPicPr>
        <p:blipFill>
          <a:blip r:embed="rId5" cstate="print"/>
          <a:srcRect/>
          <a:stretch>
            <a:fillRect/>
          </a:stretch>
        </p:blipFill>
        <p:spPr bwMode="auto">
          <a:xfrm>
            <a:off x="284163" y="2819400"/>
            <a:ext cx="793750" cy="609600"/>
          </a:xfrm>
          <a:prstGeom prst="rect">
            <a:avLst/>
          </a:prstGeom>
          <a:noFill/>
          <a:ln w="9525">
            <a:noFill/>
            <a:miter lim="800000"/>
            <a:headEnd/>
            <a:tailEnd/>
          </a:ln>
        </p:spPr>
      </p:pic>
      <p:pic>
        <p:nvPicPr>
          <p:cNvPr id="13321" name="Picture 6"/>
          <p:cNvPicPr>
            <a:picLocks noChangeAspect="1" noChangeArrowheads="1"/>
          </p:cNvPicPr>
          <p:nvPr/>
        </p:nvPicPr>
        <p:blipFill>
          <a:blip r:embed="rId6" cstate="print"/>
          <a:srcRect/>
          <a:stretch>
            <a:fillRect/>
          </a:stretch>
        </p:blipFill>
        <p:spPr bwMode="auto">
          <a:xfrm>
            <a:off x="204788" y="5237163"/>
            <a:ext cx="609600" cy="457200"/>
          </a:xfrm>
          <a:prstGeom prst="rect">
            <a:avLst/>
          </a:prstGeom>
          <a:noFill/>
          <a:ln w="9525">
            <a:noFill/>
            <a:miter lim="800000"/>
            <a:headEnd/>
            <a:tailEnd/>
          </a:ln>
        </p:spPr>
      </p:pic>
    </p:spTree>
    <p:extLst>
      <p:ext uri="{BB962C8B-B14F-4D97-AF65-F5344CB8AC3E}">
        <p14:creationId xmlns:p14="http://schemas.microsoft.com/office/powerpoint/2010/main" val="1081049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urved Left Arrow 31"/>
          <p:cNvSpPr/>
          <p:nvPr/>
        </p:nvSpPr>
        <p:spPr bwMode="auto">
          <a:xfrm rot="14567601">
            <a:off x="6096448" y="1334383"/>
            <a:ext cx="361893" cy="1208565"/>
          </a:xfrm>
          <a:prstGeom prst="curvedLeftArrow">
            <a:avLst/>
          </a:prstGeom>
          <a:solidFill>
            <a:srgbClr val="00B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1" name="Curved Left Arrow 30"/>
          <p:cNvSpPr/>
          <p:nvPr/>
        </p:nvSpPr>
        <p:spPr bwMode="auto">
          <a:xfrm rot="18126573">
            <a:off x="6090301" y="3088168"/>
            <a:ext cx="361893" cy="1466221"/>
          </a:xfrm>
          <a:prstGeom prst="curvedLeftArrow">
            <a:avLst/>
          </a:prstGeom>
          <a:solidFill>
            <a:srgbClr val="00B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6" name="Curved Left Arrow 15"/>
          <p:cNvSpPr/>
          <p:nvPr/>
        </p:nvSpPr>
        <p:spPr bwMode="auto">
          <a:xfrm rot="20474720">
            <a:off x="5131991" y="3935164"/>
            <a:ext cx="350414" cy="1336677"/>
          </a:xfrm>
          <a:prstGeom prst="curvedLeftArrow">
            <a:avLst/>
          </a:prstGeom>
          <a:solidFill>
            <a:srgbClr val="00B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6" name="Title 5"/>
          <p:cNvSpPr>
            <a:spLocks noGrp="1"/>
          </p:cNvSpPr>
          <p:nvPr>
            <p:ph type="title"/>
          </p:nvPr>
        </p:nvSpPr>
        <p:spPr>
          <a:xfrm>
            <a:off x="2590800" y="-39707"/>
            <a:ext cx="6248400" cy="954107"/>
          </a:xfrm>
        </p:spPr>
        <p:txBody>
          <a:bodyPr/>
          <a:lstStyle/>
          <a:p>
            <a:r>
              <a:rPr lang="en-US" dirty="0" smtClean="0"/>
              <a:t>To take advantage of OSS,</a:t>
            </a:r>
            <a:br>
              <a:rPr lang="en-US" dirty="0" smtClean="0"/>
            </a:br>
            <a:r>
              <a:rPr lang="en-US" dirty="0" smtClean="0"/>
              <a:t>master its </a:t>
            </a:r>
            <a:r>
              <a:rPr lang="en-US" i="1" dirty="0" smtClean="0"/>
              <a:t>use</a:t>
            </a:r>
            <a:r>
              <a:rPr lang="en-US" dirty="0" smtClean="0"/>
              <a:t> and </a:t>
            </a:r>
            <a:r>
              <a:rPr lang="en-US" i="1" dirty="0" smtClean="0"/>
              <a:t>release</a:t>
            </a:r>
            <a:endParaRPr lang="en-US" i="1" dirty="0"/>
          </a:p>
        </p:txBody>
      </p:sp>
      <p:sp>
        <p:nvSpPr>
          <p:cNvPr id="4" name="Date Placeholder 3"/>
          <p:cNvSpPr>
            <a:spLocks noGrp="1"/>
          </p:cNvSpPr>
          <p:nvPr>
            <p:ph type="dt" sz="half" idx="10"/>
          </p:nvPr>
        </p:nvSpPr>
        <p:spPr/>
        <p:txBody>
          <a:bodyPr/>
          <a:lstStyle/>
          <a:p>
            <a:pPr>
              <a:defRPr/>
            </a:pPr>
            <a:fld id="{C1C562D3-B068-4D13-BE47-8AB86B06A518}"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3BFFE917-0E43-452B-B168-724EC72DC9B8}" type="slidenum">
              <a:rPr lang="en-US" smtClean="0"/>
              <a:pPr>
                <a:defRPr/>
              </a:pPr>
              <a:t>6</a:t>
            </a:fld>
            <a:endParaRPr lang="en-US"/>
          </a:p>
        </p:txBody>
      </p:sp>
      <p:pic>
        <p:nvPicPr>
          <p:cNvPr id="39938" name="Picture 2" descr="File:US Capitol Building 09042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2271154"/>
            <a:ext cx="2133600" cy="1600201"/>
          </a:xfrm>
          <a:prstGeom prst="rect">
            <a:avLst/>
          </a:prstGeom>
          <a:noFill/>
          <a:extLst>
            <a:ext uri="{909E8E84-426E-40DD-AFC4-6F175D3DCCD1}">
              <a14:hiddenFill xmlns:a14="http://schemas.microsoft.com/office/drawing/2010/main">
                <a:solidFill>
                  <a:srgbClr val="FFFFFF"/>
                </a:solidFill>
              </a14:hiddenFill>
            </a:ext>
          </a:extLst>
        </p:spPr>
      </p:pic>
      <p:pic>
        <p:nvPicPr>
          <p:cNvPr id="39942" name="Picture 6" descr="File:Dartmouth College campus 2007-10-20 0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46416" y="3515884"/>
            <a:ext cx="2096311" cy="15722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86827" y="3871355"/>
            <a:ext cx="1721946" cy="461665"/>
          </a:xfrm>
          <a:prstGeom prst="rect">
            <a:avLst/>
          </a:prstGeom>
          <a:noFill/>
        </p:spPr>
        <p:txBody>
          <a:bodyPr wrap="none" rtlCol="0">
            <a:spAutoFit/>
          </a:bodyPr>
          <a:lstStyle/>
          <a:p>
            <a:r>
              <a:rPr lang="en-US" dirty="0" smtClean="0">
                <a:solidFill>
                  <a:srgbClr val="0070C0"/>
                </a:solidFill>
              </a:rPr>
              <a:t>Government</a:t>
            </a:r>
            <a:endParaRPr lang="en-US" dirty="0">
              <a:solidFill>
                <a:srgbClr val="0070C0"/>
              </a:solidFill>
            </a:endParaRPr>
          </a:p>
        </p:txBody>
      </p:sp>
      <p:sp>
        <p:nvSpPr>
          <p:cNvPr id="13" name="TextBox 12"/>
          <p:cNvSpPr txBox="1"/>
          <p:nvPr/>
        </p:nvSpPr>
        <p:spPr>
          <a:xfrm>
            <a:off x="6938097" y="2938315"/>
            <a:ext cx="1210588" cy="461665"/>
          </a:xfrm>
          <a:prstGeom prst="rect">
            <a:avLst/>
          </a:prstGeom>
          <a:noFill/>
        </p:spPr>
        <p:txBody>
          <a:bodyPr wrap="none" rtlCol="0">
            <a:spAutoFit/>
          </a:bodyPr>
          <a:lstStyle/>
          <a:p>
            <a:r>
              <a:rPr lang="en-US" dirty="0" smtClean="0">
                <a:solidFill>
                  <a:srgbClr val="0070C0"/>
                </a:solidFill>
              </a:rPr>
              <a:t>Industry</a:t>
            </a:r>
            <a:endParaRPr lang="en-US" dirty="0">
              <a:solidFill>
                <a:srgbClr val="0070C0"/>
              </a:solidFill>
            </a:endParaRPr>
          </a:p>
        </p:txBody>
      </p:sp>
      <p:sp>
        <p:nvSpPr>
          <p:cNvPr id="14" name="TextBox 13"/>
          <p:cNvSpPr txBox="1"/>
          <p:nvPr/>
        </p:nvSpPr>
        <p:spPr>
          <a:xfrm>
            <a:off x="7079471" y="5076762"/>
            <a:ext cx="1430200" cy="461665"/>
          </a:xfrm>
          <a:prstGeom prst="rect">
            <a:avLst/>
          </a:prstGeom>
          <a:noFill/>
        </p:spPr>
        <p:txBody>
          <a:bodyPr wrap="none" rtlCol="0">
            <a:spAutoFit/>
          </a:bodyPr>
          <a:lstStyle/>
          <a:p>
            <a:r>
              <a:rPr lang="en-US" dirty="0" smtClean="0">
                <a:solidFill>
                  <a:srgbClr val="0070C0"/>
                </a:solidFill>
              </a:rPr>
              <a:t>Academia</a:t>
            </a:r>
            <a:endParaRPr lang="en-US" dirty="0">
              <a:solidFill>
                <a:srgbClr val="0070C0"/>
              </a:solidFill>
            </a:endParaRPr>
          </a:p>
        </p:txBody>
      </p:sp>
      <p:pic>
        <p:nvPicPr>
          <p:cNvPr id="39946" name="Picture 10" descr="File:NewYorkSeagram 04.30.2008.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0741" y="914400"/>
            <a:ext cx="1348827" cy="2023241"/>
          </a:xfrm>
          <a:prstGeom prst="rect">
            <a:avLst/>
          </a:prstGeom>
          <a:noFill/>
          <a:extLst>
            <a:ext uri="{909E8E84-426E-40DD-AFC4-6F175D3DCCD1}">
              <a14:hiddenFill xmlns:a14="http://schemas.microsoft.com/office/drawing/2010/main">
                <a:solidFill>
                  <a:srgbClr val="FFFFFF"/>
                </a:solidFill>
              </a14:hiddenFill>
            </a:ext>
          </a:extLst>
        </p:spPr>
      </p:pic>
      <p:pic>
        <p:nvPicPr>
          <p:cNvPr id="39948" name="Picture 12" descr="File:Stick Figure.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5489" y="5105400"/>
            <a:ext cx="714589" cy="10088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4267200" y="5954124"/>
            <a:ext cx="1568058" cy="461665"/>
          </a:xfrm>
          <a:prstGeom prst="rect">
            <a:avLst/>
          </a:prstGeom>
          <a:noFill/>
        </p:spPr>
        <p:txBody>
          <a:bodyPr wrap="none" rtlCol="0">
            <a:spAutoFit/>
          </a:bodyPr>
          <a:lstStyle/>
          <a:p>
            <a:r>
              <a:rPr lang="en-US" dirty="0" smtClean="0">
                <a:solidFill>
                  <a:srgbClr val="0070C0"/>
                </a:solidFill>
              </a:rPr>
              <a:t>Individuals</a:t>
            </a:r>
            <a:endParaRPr lang="en-US" dirty="0">
              <a:solidFill>
                <a:srgbClr val="0070C0"/>
              </a:solidFill>
            </a:endParaRPr>
          </a:p>
        </p:txBody>
      </p:sp>
      <p:sp>
        <p:nvSpPr>
          <p:cNvPr id="10" name="Curved Down Arrow 9"/>
          <p:cNvSpPr/>
          <p:nvPr/>
        </p:nvSpPr>
        <p:spPr bwMode="auto">
          <a:xfrm>
            <a:off x="2271484" y="1822060"/>
            <a:ext cx="1501227" cy="457200"/>
          </a:xfrm>
          <a:prstGeom prst="curvedDownArrow">
            <a:avLst/>
          </a:prstGeom>
          <a:solidFill>
            <a:srgbClr val="00B050"/>
          </a:solidFill>
          <a:ln w="9525" cap="flat" cmpd="sng" algn="ctr">
            <a:solidFill>
              <a:schemeClr val="tx1"/>
            </a:solidFill>
            <a:prstDash val="solid"/>
            <a:round/>
            <a:headEnd type="none" w="med" len="med"/>
            <a:tailEnd type="none" w="med" len="med"/>
          </a:ln>
          <a:effectLst/>
          <a:scene3d>
            <a:camera prst="orthographicFront">
              <a:rot lat="0" lon="10799999" rev="0"/>
            </a:camera>
            <a:lightRig rig="threePt" dir="t"/>
          </a:scene3d>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Cloud 8"/>
          <p:cNvSpPr/>
          <p:nvPr/>
        </p:nvSpPr>
        <p:spPr bwMode="auto">
          <a:xfrm>
            <a:off x="3152989" y="1926020"/>
            <a:ext cx="3048000" cy="2290466"/>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Open Source</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Software Projects</a:t>
            </a:r>
          </a:p>
        </p:txBody>
      </p:sp>
      <p:sp>
        <p:nvSpPr>
          <p:cNvPr id="20" name="TextBox 19"/>
          <p:cNvSpPr txBox="1"/>
          <p:nvPr/>
        </p:nvSpPr>
        <p:spPr>
          <a:xfrm>
            <a:off x="2514600" y="1183822"/>
            <a:ext cx="982961" cy="707886"/>
          </a:xfrm>
          <a:prstGeom prst="rect">
            <a:avLst/>
          </a:prstGeom>
          <a:noFill/>
        </p:spPr>
        <p:txBody>
          <a:bodyPr wrap="none" rtlCol="0">
            <a:spAutoFit/>
          </a:bodyPr>
          <a:lstStyle/>
          <a:p>
            <a:r>
              <a:rPr lang="en-US" sz="4000" b="1" i="1" dirty="0" smtClean="0"/>
              <a:t>Use</a:t>
            </a:r>
            <a:endParaRPr lang="en-US" sz="4000" b="1" i="1" dirty="0"/>
          </a:p>
        </p:txBody>
      </p:sp>
      <p:sp>
        <p:nvSpPr>
          <p:cNvPr id="21" name="Curved Down Arrow 20"/>
          <p:cNvSpPr/>
          <p:nvPr/>
        </p:nvSpPr>
        <p:spPr bwMode="auto">
          <a:xfrm>
            <a:off x="2271484" y="3871355"/>
            <a:ext cx="1501227" cy="457200"/>
          </a:xfrm>
          <a:prstGeom prst="curvedDownArrow">
            <a:avLst/>
          </a:prstGeom>
          <a:solidFill>
            <a:srgbClr val="00B050"/>
          </a:solidFill>
          <a:ln w="9525" cap="flat" cmpd="sng" algn="ctr">
            <a:solidFill>
              <a:schemeClr val="tx1"/>
            </a:solidFill>
            <a:prstDash val="solid"/>
            <a:round/>
            <a:headEnd type="none" w="med" len="med"/>
            <a:tailEnd type="none" w="med" len="med"/>
          </a:ln>
          <a:effectLst/>
          <a:scene3d>
            <a:camera prst="orthographicFront">
              <a:rot lat="0" lon="10800011" rev="10799999"/>
            </a:camera>
            <a:lightRig rig="threePt" dir="t"/>
          </a:scene3d>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1" name="Rectangle 10"/>
          <p:cNvSpPr/>
          <p:nvPr/>
        </p:nvSpPr>
        <p:spPr>
          <a:xfrm>
            <a:off x="2133600" y="4244659"/>
            <a:ext cx="1808508" cy="707886"/>
          </a:xfrm>
          <a:prstGeom prst="rect">
            <a:avLst/>
          </a:prstGeom>
        </p:spPr>
        <p:txBody>
          <a:bodyPr wrap="none">
            <a:spAutoFit/>
          </a:bodyPr>
          <a:lstStyle/>
          <a:p>
            <a:r>
              <a:rPr lang="en-US" sz="4000" b="1" i="1" dirty="0" smtClean="0"/>
              <a:t>Release</a:t>
            </a:r>
            <a:endParaRPr lang="en-US" sz="4000" dirty="0"/>
          </a:p>
        </p:txBody>
      </p:sp>
      <p:sp>
        <p:nvSpPr>
          <p:cNvPr id="29" name="Curved Left Arrow 28"/>
          <p:cNvSpPr/>
          <p:nvPr/>
        </p:nvSpPr>
        <p:spPr bwMode="auto">
          <a:xfrm rot="9706665">
            <a:off x="4334973" y="4130220"/>
            <a:ext cx="361893" cy="1466221"/>
          </a:xfrm>
          <a:prstGeom prst="curvedLeftArrow">
            <a:avLst/>
          </a:prstGeom>
          <a:solidFill>
            <a:srgbClr val="00B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0" name="Curved Left Arrow 29"/>
          <p:cNvSpPr/>
          <p:nvPr/>
        </p:nvSpPr>
        <p:spPr bwMode="auto">
          <a:xfrm rot="7423546">
            <a:off x="5892451" y="3681567"/>
            <a:ext cx="361893" cy="1466221"/>
          </a:xfrm>
          <a:prstGeom prst="curvedLeftArrow">
            <a:avLst/>
          </a:prstGeom>
          <a:solidFill>
            <a:srgbClr val="00B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3" name="Curved Left Arrow 32"/>
          <p:cNvSpPr/>
          <p:nvPr/>
        </p:nvSpPr>
        <p:spPr bwMode="auto">
          <a:xfrm rot="4541088">
            <a:off x="6436796" y="2748277"/>
            <a:ext cx="361893" cy="896454"/>
          </a:xfrm>
          <a:prstGeom prst="curvedLeftArrow">
            <a:avLst/>
          </a:prstGeom>
          <a:solidFill>
            <a:srgbClr val="00B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7" name="TextBox 16"/>
          <p:cNvSpPr txBox="1"/>
          <p:nvPr/>
        </p:nvSpPr>
        <p:spPr>
          <a:xfrm>
            <a:off x="1981200" y="4724400"/>
            <a:ext cx="2390398" cy="923330"/>
          </a:xfrm>
          <a:prstGeom prst="rect">
            <a:avLst/>
          </a:prstGeom>
          <a:noFill/>
        </p:spPr>
        <p:txBody>
          <a:bodyPr wrap="none" rtlCol="0">
            <a:spAutoFit/>
          </a:bodyPr>
          <a:lstStyle/>
          <a:p>
            <a:r>
              <a:rPr lang="en-US" sz="1800" dirty="0" smtClean="0"/>
              <a:t>(</a:t>
            </a:r>
            <a:r>
              <a:rPr lang="en-US" sz="1800" dirty="0" err="1" smtClean="0"/>
              <a:t>bugfixes</a:t>
            </a:r>
            <a:r>
              <a:rPr lang="en-US" sz="1800" dirty="0" smtClean="0"/>
              <a:t>,</a:t>
            </a:r>
          </a:p>
          <a:p>
            <a:r>
              <a:rPr lang="en-US" sz="1800" dirty="0" smtClean="0"/>
              <a:t>new functions/doc/</a:t>
            </a:r>
            <a:r>
              <a:rPr lang="en-US" sz="1800" dirty="0" err="1" smtClean="0"/>
              <a:t>eval</a:t>
            </a:r>
            <a:r>
              <a:rPr lang="en-US" sz="1800" dirty="0" smtClean="0"/>
              <a:t>,</a:t>
            </a:r>
          </a:p>
          <a:p>
            <a:r>
              <a:rPr lang="en-US" sz="1800" dirty="0" smtClean="0"/>
              <a:t>create new projects)</a:t>
            </a:r>
            <a:endParaRPr lang="en-US" sz="1800" dirty="0"/>
          </a:p>
        </p:txBody>
      </p:sp>
      <p:pic>
        <p:nvPicPr>
          <p:cNvPr id="35" name="Picture 12" descr="File:Stick Figure.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2932" y="5186535"/>
            <a:ext cx="714589" cy="10088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303902" y="5638800"/>
            <a:ext cx="2763898" cy="830997"/>
          </a:xfrm>
          <a:prstGeom prst="rect">
            <a:avLst/>
          </a:prstGeom>
          <a:noFill/>
        </p:spPr>
        <p:txBody>
          <a:bodyPr wrap="none" rtlCol="0">
            <a:spAutoFit/>
          </a:bodyPr>
          <a:lstStyle/>
          <a:p>
            <a:r>
              <a:rPr lang="en-US" i="1" dirty="0" smtClean="0"/>
              <a:t>OSS can be a public/</a:t>
            </a:r>
          </a:p>
          <a:p>
            <a:r>
              <a:rPr lang="en-US" i="1" dirty="0"/>
              <a:t>p</a:t>
            </a:r>
            <a:r>
              <a:rPr lang="en-US" i="1" dirty="0" smtClean="0"/>
              <a:t>rivate partnership</a:t>
            </a:r>
            <a:endParaRPr lang="en-US" i="1" dirty="0"/>
          </a:p>
        </p:txBody>
      </p:sp>
    </p:spTree>
    <p:extLst>
      <p:ext uri="{BB962C8B-B14F-4D97-AF65-F5344CB8AC3E}">
        <p14:creationId xmlns:p14="http://schemas.microsoft.com/office/powerpoint/2010/main" val="55104329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History of OSS in DoD</a:t>
            </a:r>
          </a:p>
        </p:txBody>
      </p:sp>
      <p:sp>
        <p:nvSpPr>
          <p:cNvPr id="14339" name="Content Placeholder 2"/>
          <p:cNvSpPr>
            <a:spLocks noGrp="1"/>
          </p:cNvSpPr>
          <p:nvPr>
            <p:ph idx="1"/>
          </p:nvPr>
        </p:nvSpPr>
        <p:spPr/>
        <p:txBody>
          <a:bodyPr/>
          <a:lstStyle/>
          <a:p>
            <a:pPr eaLnBrk="1" hangingPunct="1"/>
            <a:r>
              <a:rPr lang="en-US" dirty="0" smtClean="0"/>
              <a:t>Jan 2003: MITRE study “Use of FOSS in DoD” released</a:t>
            </a:r>
          </a:p>
          <a:p>
            <a:pPr lvl="1" eaLnBrk="1" hangingPunct="1"/>
            <a:r>
              <a:rPr lang="en-US" dirty="0" smtClean="0"/>
              <a:t>OSS already in wide use!</a:t>
            </a:r>
          </a:p>
          <a:p>
            <a:pPr eaLnBrk="1" hangingPunct="1"/>
            <a:r>
              <a:rPr lang="en-US" dirty="0" smtClean="0"/>
              <a:t>May 2003: DoD OSS policy memo</a:t>
            </a:r>
          </a:p>
          <a:p>
            <a:pPr eaLnBrk="1" hangingPunct="1"/>
            <a:r>
              <a:rPr lang="en-US" dirty="0" smtClean="0"/>
              <a:t>July 2004: OMB memo “Software Acquisition”</a:t>
            </a:r>
          </a:p>
          <a:p>
            <a:pPr eaLnBrk="1" hangingPunct="1"/>
            <a:r>
              <a:rPr lang="en-US" dirty="0" smtClean="0"/>
              <a:t>Apr 2006: OTD Roadmap</a:t>
            </a:r>
          </a:p>
          <a:p>
            <a:pPr eaLnBrk="1" hangingPunct="1"/>
            <a:r>
              <a:rPr lang="en-US" dirty="0" smtClean="0"/>
              <a:t>June 2007: Navy “OSS Guidance” (OSS = commercial)</a:t>
            </a:r>
          </a:p>
          <a:p>
            <a:pPr eaLnBrk="1" hangingPunct="1"/>
            <a:r>
              <a:rPr lang="en-US" dirty="0" smtClean="0"/>
              <a:t>Oct 2009: Updated DoD policy memo, + FAQ</a:t>
            </a:r>
          </a:p>
          <a:p>
            <a:pPr eaLnBrk="1" hangingPunct="1"/>
            <a:r>
              <a:rPr lang="en-US" dirty="0" smtClean="0"/>
              <a:t>May 2011: Open Technology Development (OTD): Lessons Learned &amp; Best Practices for Military Software</a:t>
            </a:r>
          </a:p>
          <a:p>
            <a:pPr eaLnBrk="1" hangingPunct="1"/>
            <a:r>
              <a:rPr lang="en-US" dirty="0" smtClean="0"/>
              <a:t>Oct 2011: Updated “Application Security &amp; Development Security Technical Implementation Guide (STIG)”</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5A235D09-E7AE-4E7F-A224-2F330E209705}" type="slidenum">
              <a:rPr lang="en-US" smtClean="0"/>
              <a:pPr>
                <a:defRPr/>
              </a:pPr>
              <a:t>69</a:t>
            </a:fld>
            <a:endParaRPr lang="en-US"/>
          </a:p>
        </p:txBody>
      </p:sp>
    </p:spTree>
    <p:extLst>
      <p:ext uri="{BB962C8B-B14F-4D97-AF65-F5344CB8AC3E}">
        <p14:creationId xmlns:p14="http://schemas.microsoft.com/office/powerpoint/2010/main" val="240317218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smtClean="0"/>
              <a:t>MITRE 2003 study</a:t>
            </a:r>
          </a:p>
        </p:txBody>
      </p:sp>
      <p:sp>
        <p:nvSpPr>
          <p:cNvPr id="15363" name="Content Placeholder 2"/>
          <p:cNvSpPr>
            <a:spLocks noGrp="1"/>
          </p:cNvSpPr>
          <p:nvPr>
            <p:ph idx="1"/>
          </p:nvPr>
        </p:nvSpPr>
        <p:spPr/>
        <p:txBody>
          <a:bodyPr/>
          <a:lstStyle/>
          <a:p>
            <a:pPr eaLnBrk="1" hangingPunct="1"/>
            <a:r>
              <a:rPr lang="en-US" sz="2000" dirty="0" smtClean="0"/>
              <a:t>“The main conclusion of the analysis was that </a:t>
            </a:r>
            <a:r>
              <a:rPr lang="en-US" sz="2000" u="sng" dirty="0" smtClean="0"/>
              <a:t>FOSS software plays a more critical role in the DoD than has generally been recognized</a:t>
            </a:r>
            <a:r>
              <a:rPr lang="en-US" sz="2000" dirty="0" smtClean="0"/>
              <a:t>.  FOSS applications are most important in four broad areas:”</a:t>
            </a:r>
          </a:p>
          <a:p>
            <a:pPr lvl="1" eaLnBrk="1" hangingPunct="1"/>
            <a:r>
              <a:rPr lang="en-US" sz="1800" i="1" dirty="0" smtClean="0"/>
              <a:t>Infrastructure Support</a:t>
            </a:r>
            <a:r>
              <a:rPr lang="en-US" sz="1800" dirty="0" smtClean="0"/>
              <a:t>: “banning FOSS products would… result in a significant short-term cost spike… no evidence [of] benefits”</a:t>
            </a:r>
          </a:p>
          <a:p>
            <a:pPr lvl="1" eaLnBrk="1" hangingPunct="1"/>
            <a:r>
              <a:rPr lang="en-US" sz="1800" i="1" dirty="0" smtClean="0"/>
              <a:t>Software Development</a:t>
            </a:r>
            <a:r>
              <a:rPr lang="en-US" sz="1800" dirty="0" smtClean="0"/>
              <a:t>: Alternatives often costly or none exist</a:t>
            </a:r>
          </a:p>
          <a:p>
            <a:pPr lvl="1" eaLnBrk="1" hangingPunct="1"/>
            <a:r>
              <a:rPr lang="en-US" sz="1800" i="1" dirty="0" smtClean="0"/>
              <a:t>Security</a:t>
            </a:r>
            <a:r>
              <a:rPr lang="en-US" sz="1800" dirty="0" smtClean="0"/>
              <a:t>: Security depends on FOSS, see next slide</a:t>
            </a:r>
          </a:p>
          <a:p>
            <a:pPr lvl="1" eaLnBrk="1" hangingPunct="1"/>
            <a:r>
              <a:rPr lang="en-US" sz="1800" i="1" dirty="0" smtClean="0"/>
              <a:t>Research</a:t>
            </a:r>
            <a:r>
              <a:rPr lang="en-US" sz="1800" dirty="0" smtClean="0"/>
              <a:t>: “DoD research would [be] seriously damaged by a ban on FOSS… [it extends] limited budgets… provides resources [with] no equivalent commercial alternatives… [and] provides a form of ‘</a:t>
            </a:r>
            <a:r>
              <a:rPr lang="en-US" sz="1800" u="sng" dirty="0" smtClean="0"/>
              <a:t>active publishing</a:t>
            </a:r>
            <a:r>
              <a:rPr lang="en-US" sz="1800" dirty="0" smtClean="0"/>
              <a:t>’ that researchers use to share not just printed results, but software that can be immediately used to support further work”</a:t>
            </a:r>
          </a:p>
          <a:p>
            <a:pPr eaLnBrk="1" hangingPunct="1"/>
            <a:r>
              <a:rPr lang="en-US" sz="2000" dirty="0" smtClean="0"/>
              <a:t>“Neither the survey nor the analysis supports the premise that banning or seriously restricting FOSS would benefit DoD security or defensive capabilities. To the contrary, the combination of an ambiguous status and largely ungrounded fears that it cannot be used with other types of software are keeping FOSS from reaching optimal levels of use.”</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E29DF82D-79E9-4C2C-8A43-7AF131EDA40C}" type="slidenum">
              <a:rPr lang="en-US" smtClean="0"/>
              <a:pPr>
                <a:defRPr/>
              </a:pPr>
              <a:t>70</a:t>
            </a:fld>
            <a:endParaRPr lang="en-US"/>
          </a:p>
        </p:txBody>
      </p:sp>
    </p:spTree>
    <p:extLst>
      <p:ext uri="{BB962C8B-B14F-4D97-AF65-F5344CB8AC3E}">
        <p14:creationId xmlns:p14="http://schemas.microsoft.com/office/powerpoint/2010/main" val="422726528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590800" y="390525"/>
            <a:ext cx="6248400" cy="523875"/>
          </a:xfrm>
        </p:spPr>
        <p:txBody>
          <a:bodyPr/>
          <a:lstStyle/>
          <a:p>
            <a:pPr eaLnBrk="1" hangingPunct="1"/>
            <a:r>
              <a:rPr lang="en-US" smtClean="0"/>
              <a:t>MITRE 2003 study: Security &amp; OSS</a:t>
            </a:r>
          </a:p>
        </p:txBody>
      </p:sp>
      <p:sp>
        <p:nvSpPr>
          <p:cNvPr id="3" name="Content Placeholder 2"/>
          <p:cNvSpPr>
            <a:spLocks noGrp="1"/>
          </p:cNvSpPr>
          <p:nvPr>
            <p:ph idx="1"/>
          </p:nvPr>
        </p:nvSpPr>
        <p:spPr/>
        <p:txBody>
          <a:bodyPr/>
          <a:lstStyle/>
          <a:p>
            <a:pPr marL="0" indent="0" eaLnBrk="1" hangingPunct="1">
              <a:buFont typeface="Arial" charset="0"/>
              <a:buNone/>
              <a:defRPr/>
            </a:pPr>
            <a:r>
              <a:rPr lang="en-US" sz="2000" dirty="0" smtClean="0"/>
              <a:t>“One </a:t>
            </a:r>
            <a:r>
              <a:rPr lang="en-US" sz="2000" dirty="0"/>
              <a:t>unexpected result was the </a:t>
            </a:r>
            <a:r>
              <a:rPr lang="en-US" sz="2000" dirty="0" smtClean="0"/>
              <a:t>degree… Security </a:t>
            </a:r>
            <a:r>
              <a:rPr lang="en-US" sz="2000" dirty="0"/>
              <a:t>depends on FOSS. Banning </a:t>
            </a:r>
            <a:r>
              <a:rPr lang="en-US" sz="2000" dirty="0" smtClean="0"/>
              <a:t>[it would]:</a:t>
            </a:r>
            <a:endParaRPr lang="en-US" sz="2000" dirty="0"/>
          </a:p>
          <a:p>
            <a:pPr eaLnBrk="1" hangingPunct="1">
              <a:defRPr/>
            </a:pPr>
            <a:r>
              <a:rPr lang="en-US" sz="2000" u="sng" dirty="0"/>
              <a:t>remove</a:t>
            </a:r>
            <a:r>
              <a:rPr lang="en-US" sz="2000" dirty="0"/>
              <a:t> certain types of infrastructure components (e.g., </a:t>
            </a:r>
            <a:r>
              <a:rPr lang="en-US" sz="2000" dirty="0" err="1"/>
              <a:t>OpenBSD</a:t>
            </a:r>
            <a:r>
              <a:rPr lang="en-US" sz="2000" dirty="0"/>
              <a:t>) that currently help support network security.</a:t>
            </a:r>
          </a:p>
          <a:p>
            <a:pPr eaLnBrk="1" hangingPunct="1">
              <a:defRPr/>
            </a:pPr>
            <a:r>
              <a:rPr lang="en-US" sz="2000" dirty="0"/>
              <a:t>... </a:t>
            </a:r>
            <a:r>
              <a:rPr lang="en-US" sz="2000" u="sng" dirty="0"/>
              <a:t>limit</a:t>
            </a:r>
            <a:r>
              <a:rPr lang="en-US" sz="2000" dirty="0"/>
              <a:t> DoD </a:t>
            </a:r>
            <a:r>
              <a:rPr lang="en-US" sz="2000" u="sng" dirty="0"/>
              <a:t>access</a:t>
            </a:r>
            <a:r>
              <a:rPr lang="en-US" sz="2000" dirty="0"/>
              <a:t> to—and overall expertise in—the use of powerful FOSS </a:t>
            </a:r>
            <a:r>
              <a:rPr lang="en-US" sz="2000" u="sng" dirty="0"/>
              <a:t>analysis and detection</a:t>
            </a:r>
            <a:r>
              <a:rPr lang="en-US" sz="2000" dirty="0"/>
              <a:t> applications that hostile groups could use to help stage </a:t>
            </a:r>
            <a:r>
              <a:rPr lang="en-US" sz="2000" dirty="0" err="1"/>
              <a:t>cyberattacks</a:t>
            </a:r>
            <a:r>
              <a:rPr lang="en-US" sz="2000" dirty="0"/>
              <a:t>.</a:t>
            </a:r>
          </a:p>
          <a:p>
            <a:pPr eaLnBrk="1" hangingPunct="1">
              <a:defRPr/>
            </a:pPr>
            <a:r>
              <a:rPr lang="en-US" sz="2000" dirty="0"/>
              <a:t>... </a:t>
            </a:r>
            <a:r>
              <a:rPr lang="en-US" sz="2000" u="sng" dirty="0"/>
              <a:t>remove</a:t>
            </a:r>
            <a:r>
              <a:rPr lang="en-US" sz="2000" dirty="0"/>
              <a:t> the demonstrated </a:t>
            </a:r>
            <a:r>
              <a:rPr lang="en-US" sz="2000" u="sng" dirty="0"/>
              <a:t>ability</a:t>
            </a:r>
            <a:r>
              <a:rPr lang="en-US" sz="2000" dirty="0"/>
              <a:t> of FOSS applications to be </a:t>
            </a:r>
            <a:r>
              <a:rPr lang="en-US" sz="2000" u="sng" dirty="0"/>
              <a:t>updated rapidly</a:t>
            </a:r>
            <a:r>
              <a:rPr lang="en-US" sz="2000" dirty="0"/>
              <a:t> in response to new types of </a:t>
            </a:r>
            <a:r>
              <a:rPr lang="en-US" sz="2000" dirty="0" err="1"/>
              <a:t>cyberattack</a:t>
            </a:r>
            <a:r>
              <a:rPr lang="en-US" sz="2000" dirty="0"/>
              <a:t>.</a:t>
            </a:r>
          </a:p>
          <a:p>
            <a:pPr marL="0" indent="0" eaLnBrk="1" hangingPunct="1">
              <a:buFont typeface="Arial" charset="0"/>
              <a:buNone/>
              <a:defRPr/>
            </a:pPr>
            <a:r>
              <a:rPr lang="en-US" sz="2000" dirty="0"/>
              <a:t>Taken together, these factors imply that banning FOSS would have immediate, broad, and strongly negative impacts on the ability of many sensitive and security-focused DoD groups to defend against </a:t>
            </a:r>
            <a:r>
              <a:rPr lang="en-US" sz="2000" dirty="0" err="1"/>
              <a:t>cyberattacks</a:t>
            </a:r>
            <a:r>
              <a:rPr lang="en-US" sz="2000" dirty="0"/>
              <a:t>.” - Use of Free and Open Source Software in the US Dept. of Defense (MITRE, sponsored by DISA), Jan. 2, 2003</a:t>
            </a:r>
          </a:p>
          <a:p>
            <a:pPr marL="0" indent="0" algn="ctr" eaLnBrk="1" hangingPunct="1">
              <a:buFont typeface="Arial" charset="0"/>
              <a:buNone/>
              <a:defRPr/>
            </a:pPr>
            <a:r>
              <a:rPr lang="en-US" sz="2000" dirty="0" smtClean="0"/>
              <a:t>Later summarized: “In </a:t>
            </a:r>
            <a:r>
              <a:rPr lang="en-US" sz="2000" dirty="0"/>
              <a:t>cyberspace, coding is maneuver” - Jim </a:t>
            </a:r>
            <a:r>
              <a:rPr lang="en-US" sz="2000" dirty="0" err="1"/>
              <a:t>Stogdill</a:t>
            </a:r>
            <a:r>
              <a:rPr lang="en-US" sz="2000" dirty="0"/>
              <a:t>; see http://</a:t>
            </a:r>
            <a:r>
              <a:rPr lang="en-US" sz="2000" dirty="0" smtClean="0"/>
              <a:t>www.slideshare.net/jstogdill/coding-is-maneuver</a:t>
            </a:r>
            <a:endParaRPr lang="en-US" sz="2000" dirty="0"/>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dirty="0"/>
          </a:p>
        </p:txBody>
      </p:sp>
      <p:sp>
        <p:nvSpPr>
          <p:cNvPr id="5" name="Slide Number Placeholder 4"/>
          <p:cNvSpPr>
            <a:spLocks noGrp="1"/>
          </p:cNvSpPr>
          <p:nvPr>
            <p:ph type="sldNum" sz="quarter" idx="12"/>
          </p:nvPr>
        </p:nvSpPr>
        <p:spPr/>
        <p:txBody>
          <a:bodyPr/>
          <a:lstStyle/>
          <a:p>
            <a:pPr>
              <a:defRPr/>
            </a:pPr>
            <a:fld id="{04403516-F52B-483F-A372-FB46BC837FEE}" type="slidenum">
              <a:rPr lang="en-US" smtClean="0"/>
              <a:pPr>
                <a:defRPr/>
              </a:pPr>
              <a:t>71</a:t>
            </a:fld>
            <a:endParaRPr lang="en-US" dirty="0"/>
          </a:p>
        </p:txBody>
      </p:sp>
    </p:spTree>
    <p:extLst>
      <p:ext uri="{BB962C8B-B14F-4D97-AF65-F5344CB8AC3E}">
        <p14:creationId xmlns:p14="http://schemas.microsoft.com/office/powerpoint/2010/main" val="266337827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3" cstate="print"/>
          <a:srcRect/>
          <a:stretch>
            <a:fillRect/>
          </a:stretch>
        </p:blipFill>
        <p:spPr bwMode="auto">
          <a:xfrm>
            <a:off x="2165350" y="230188"/>
            <a:ext cx="1739900" cy="1065212"/>
          </a:xfrm>
          <a:prstGeom prst="rect">
            <a:avLst/>
          </a:prstGeom>
          <a:noFill/>
          <a:ln w="9525">
            <a:noFill/>
            <a:round/>
            <a:headEnd/>
            <a:tailEnd/>
          </a:ln>
          <a:effectLst/>
        </p:spPr>
      </p:pic>
      <p:sp>
        <p:nvSpPr>
          <p:cNvPr id="5123" name="Title 1"/>
          <p:cNvSpPr>
            <a:spLocks noGrp="1"/>
          </p:cNvSpPr>
          <p:nvPr>
            <p:ph type="title"/>
          </p:nvPr>
        </p:nvSpPr>
        <p:spPr>
          <a:xfrm>
            <a:off x="2590800" y="390525"/>
            <a:ext cx="6248400" cy="523875"/>
          </a:xfrm>
        </p:spPr>
        <p:txBody>
          <a:bodyPr/>
          <a:lstStyle/>
          <a:p>
            <a:pPr eaLnBrk="1" hangingPunct="1"/>
            <a:r>
              <a:rPr lang="en-US" smtClean="0"/>
              <a:t>The magic cookie parable</a:t>
            </a:r>
          </a:p>
        </p:txBody>
      </p:sp>
      <p:sp>
        <p:nvSpPr>
          <p:cNvPr id="3" name="Content Placeholder 2"/>
          <p:cNvSpPr>
            <a:spLocks noGrp="1"/>
          </p:cNvSpPr>
          <p:nvPr>
            <p:ph idx="1"/>
          </p:nvPr>
        </p:nvSpPr>
        <p:spPr/>
        <p:txBody>
          <a:bodyPr/>
          <a:lstStyle/>
          <a:p>
            <a:pPr eaLnBrk="1" hangingPunct="1">
              <a:defRPr/>
            </a:pPr>
            <a:r>
              <a:rPr lang="en-US" dirty="0" smtClean="0"/>
              <a:t>Have a magic cookie!</a:t>
            </a:r>
          </a:p>
          <a:p>
            <a:pPr lvl="1" eaLnBrk="1" hangingPunct="1">
              <a:defRPr/>
            </a:pPr>
            <a:r>
              <a:rPr lang="en-US" dirty="0" smtClean="0"/>
              <a:t>One will supply all food needs for a whole year, first one $1</a:t>
            </a:r>
          </a:p>
          <a:p>
            <a:pPr lvl="1" eaLnBrk="1" hangingPunct="1">
              <a:defRPr/>
            </a:pPr>
            <a:r>
              <a:rPr lang="en-US" dirty="0" smtClean="0"/>
              <a:t>but there’s a catch...</a:t>
            </a:r>
          </a:p>
          <a:p>
            <a:pPr lvl="2" eaLnBrk="1" hangingPunct="1">
              <a:defRPr/>
            </a:pPr>
            <a:r>
              <a:rPr lang="en-US" dirty="0" smtClean="0"/>
              <a:t>Can only eat magic cookies (everything else poisonous afterwards)</a:t>
            </a:r>
          </a:p>
          <a:p>
            <a:pPr lvl="2" eaLnBrk="1" hangingPunct="1">
              <a:defRPr/>
            </a:pPr>
            <a:r>
              <a:rPr lang="en-US" dirty="0" smtClean="0"/>
              <a:t>There is only one supplier of magic cookies</a:t>
            </a:r>
          </a:p>
          <a:p>
            <a:pPr lvl="2" eaLnBrk="1" hangingPunct="1">
              <a:defRPr/>
            </a:pPr>
            <a:r>
              <a:rPr lang="en-US" dirty="0" smtClean="0"/>
              <a:t>Think it’ll be $1 next year?</a:t>
            </a:r>
          </a:p>
          <a:p>
            <a:pPr eaLnBrk="1" hangingPunct="1">
              <a:defRPr/>
            </a:pPr>
            <a:r>
              <a:rPr lang="en-US" dirty="0" smtClean="0"/>
              <a:t>Dependence on single supplier is a security problem</a:t>
            </a:r>
          </a:p>
          <a:p>
            <a:pPr lvl="1" eaLnBrk="1" hangingPunct="1">
              <a:defRPr/>
            </a:pPr>
            <a:r>
              <a:rPr lang="en-US" dirty="0" smtClean="0"/>
              <a:t>Not attacking suppliers… </a:t>
            </a:r>
            <a:r>
              <a:rPr lang="en-US" u="sng" dirty="0" smtClean="0"/>
              <a:t>need</a:t>
            </a:r>
            <a:r>
              <a:rPr lang="en-US" dirty="0" smtClean="0"/>
              <a:t> suppliers… not dependence on 1</a:t>
            </a:r>
          </a:p>
          <a:p>
            <a:pPr eaLnBrk="1" hangingPunct="1">
              <a:defRPr/>
            </a:pPr>
            <a:r>
              <a:rPr lang="en-US" dirty="0" smtClean="0"/>
              <a:t>Only a few IT strategies that counter dependency:</a:t>
            </a:r>
          </a:p>
          <a:p>
            <a:pPr lvl="1" eaLnBrk="1" hangingPunct="1">
              <a:defRPr/>
            </a:pPr>
            <a:r>
              <a:rPr lang="en-US" dirty="0" smtClean="0"/>
              <a:t>Build &amp; control it yourself</a:t>
            </a:r>
            <a:r>
              <a:rPr lang="en-US" dirty="0"/>
              <a:t> </a:t>
            </a:r>
            <a:r>
              <a:rPr lang="en-US" dirty="0" smtClean="0"/>
              <a:t>(expensive!)</a:t>
            </a:r>
          </a:p>
          <a:p>
            <a:pPr lvl="1" eaLnBrk="1" hangingPunct="1">
              <a:defRPr/>
            </a:pPr>
            <a:r>
              <a:rPr lang="en-US" dirty="0" smtClean="0"/>
              <a:t>Open systems/open standards</a:t>
            </a:r>
          </a:p>
          <a:p>
            <a:pPr lvl="1" eaLnBrk="1" hangingPunct="1">
              <a:defRPr/>
            </a:pPr>
            <a:r>
              <a:rPr lang="en-US" dirty="0" smtClean="0"/>
              <a:t>Open source software (sometimes confused with open systems) </a:t>
            </a:r>
          </a:p>
          <a:p>
            <a:pPr lvl="1" eaLnBrk="1" hangingPunct="1">
              <a:defRPr/>
            </a:pPr>
            <a:r>
              <a:rPr lang="en-US" dirty="0" smtClean="0"/>
              <a:t>Combination</a:t>
            </a:r>
          </a:p>
          <a:p>
            <a:pPr marL="0" indent="0" algn="r" eaLnBrk="1" hangingPunct="1">
              <a:buFont typeface="Arial" charset="0"/>
              <a:buNone/>
              <a:defRPr/>
            </a:pPr>
            <a:r>
              <a:rPr lang="en-US" sz="1400" dirty="0" smtClean="0"/>
              <a:t>[Cookie image by Bob Smith, released under CC Attribution 2.5  license]</a:t>
            </a:r>
          </a:p>
        </p:txBody>
      </p:sp>
      <p:sp>
        <p:nvSpPr>
          <p:cNvPr id="4" name="Date Placeholder 3"/>
          <p:cNvSpPr>
            <a:spLocks noGrp="1"/>
          </p:cNvSpPr>
          <p:nvPr>
            <p:ph type="dt" sz="quarter" idx="10"/>
          </p:nvPr>
        </p:nvSpPr>
        <p:spPr/>
        <p:txBody>
          <a:bodyPr/>
          <a:lstStyle/>
          <a:p>
            <a:pPr>
              <a:defRPr/>
            </a:pPr>
            <a:fld id="{810F6D71-B167-40B7-94B9-88A9AE61E9C4}" type="datetime3">
              <a:rPr lang="en-US" smtClean="0"/>
              <a:pPr>
                <a:defRPr/>
              </a:pPr>
              <a:t>13 August 2013</a:t>
            </a:fld>
            <a:endParaRPr lang="en-US" dirty="0"/>
          </a:p>
        </p:txBody>
      </p:sp>
      <p:sp>
        <p:nvSpPr>
          <p:cNvPr id="5" name="Slide Number Placeholder 4"/>
          <p:cNvSpPr>
            <a:spLocks noGrp="1"/>
          </p:cNvSpPr>
          <p:nvPr>
            <p:ph type="sldNum" sz="quarter" idx="12"/>
          </p:nvPr>
        </p:nvSpPr>
        <p:spPr/>
        <p:txBody>
          <a:bodyPr/>
          <a:lstStyle/>
          <a:p>
            <a:pPr>
              <a:defRPr/>
            </a:pPr>
            <a:fld id="{CFB2C602-302C-48E0-816C-091A39519E09}" type="slidenum">
              <a:rPr lang="en-US" smtClean="0"/>
              <a:pPr>
                <a:defRPr/>
              </a:pPr>
              <a:t>72</a:t>
            </a:fld>
            <a:endParaRPr lang="en-US"/>
          </a:p>
        </p:txBody>
      </p:sp>
    </p:spTree>
    <p:extLst>
      <p:ext uri="{BB962C8B-B14F-4D97-AF65-F5344CB8AC3E}">
        <p14:creationId xmlns:p14="http://schemas.microsoft.com/office/powerpoint/2010/main" val="1446498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590800" y="-39688"/>
            <a:ext cx="6248400" cy="954088"/>
          </a:xfrm>
        </p:spPr>
        <p:txBody>
          <a:bodyPr/>
          <a:lstStyle/>
          <a:p>
            <a:pPr eaLnBrk="1" hangingPunct="1"/>
            <a:r>
              <a:rPr lang="en-US" smtClean="0"/>
              <a:t>Myth: OSS always unreliable</a:t>
            </a:r>
            <a:br>
              <a:rPr lang="en-US" smtClean="0"/>
            </a:br>
            <a:r>
              <a:rPr lang="en-US" smtClean="0"/>
              <a:t>Reality: OSS often very reliable</a:t>
            </a:r>
          </a:p>
        </p:txBody>
      </p:sp>
      <p:sp>
        <p:nvSpPr>
          <p:cNvPr id="27651" name="Content Placeholder 2"/>
          <p:cNvSpPr>
            <a:spLocks noGrp="1"/>
          </p:cNvSpPr>
          <p:nvPr>
            <p:ph idx="1"/>
          </p:nvPr>
        </p:nvSpPr>
        <p:spPr/>
        <p:txBody>
          <a:bodyPr/>
          <a:lstStyle/>
          <a:p>
            <a:pPr eaLnBrk="1" hangingPunct="1"/>
            <a:r>
              <a:rPr lang="en-US" smtClean="0"/>
              <a:t>Fuzz studies found OSS apps</a:t>
            </a:r>
            <a:br>
              <a:rPr lang="en-US" smtClean="0"/>
            </a:br>
            <a:r>
              <a:rPr lang="en-US" smtClean="0"/>
              <a:t>significantly more reliable [U Wisconsin]</a:t>
            </a:r>
          </a:p>
          <a:p>
            <a:pPr lvl="1" eaLnBrk="1" hangingPunct="1"/>
            <a:r>
              <a:rPr lang="en-US" smtClean="0"/>
              <a:t>Proprietary Unix failure rate: 28%,23%</a:t>
            </a:r>
          </a:p>
          <a:p>
            <a:pPr lvl="1" eaLnBrk="1" hangingPunct="1"/>
            <a:r>
              <a:rPr lang="en-US" smtClean="0"/>
              <a:t>OSS: Slackware Linux 9%, GNU utilities 6%</a:t>
            </a:r>
          </a:p>
          <a:p>
            <a:pPr lvl="1" eaLnBrk="1" hangingPunct="1"/>
            <a:r>
              <a:rPr lang="en-US" smtClean="0"/>
              <a:t>Windows: 100%; 45% if forbid certain Win32 message formats</a:t>
            </a:r>
          </a:p>
          <a:p>
            <a:pPr eaLnBrk="1" hangingPunct="1"/>
            <a:r>
              <a:rPr lang="en-US" smtClean="0"/>
              <a:t>IIS web servers &gt;2x downtime of Apache [Syscontrol AG]</a:t>
            </a:r>
          </a:p>
          <a:p>
            <a:pPr eaLnBrk="1" hangingPunct="1"/>
            <a:r>
              <a:rPr lang="en-US" smtClean="0"/>
              <a:t>Linux kernel TCP/IP had smaller defect density [Reasoning]</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52EE7514-1A70-4C2D-BC1C-184D5275FFD6}" type="slidenum">
              <a:rPr lang="en-US" smtClean="0"/>
              <a:pPr>
                <a:defRPr/>
              </a:pPr>
              <a:t>73</a:t>
            </a:fld>
            <a:endParaRPr lang="en-US"/>
          </a:p>
        </p:txBody>
      </p:sp>
      <p:graphicFrame>
        <p:nvGraphicFramePr>
          <p:cNvPr id="27654" name="Object 6"/>
          <p:cNvGraphicFramePr>
            <a:graphicFrameLocks noChangeAspect="1"/>
          </p:cNvGraphicFramePr>
          <p:nvPr/>
        </p:nvGraphicFramePr>
        <p:xfrm>
          <a:off x="5816600" y="635000"/>
          <a:ext cx="3225800" cy="2552700"/>
        </p:xfrm>
        <a:graphic>
          <a:graphicData uri="http://schemas.openxmlformats.org/presentationml/2006/ole">
            <mc:AlternateContent xmlns:mc="http://schemas.openxmlformats.org/markup-compatibility/2006">
              <mc:Choice xmlns:v="urn:schemas-microsoft-com:vml" Requires="v">
                <p:oleObj spid="_x0000_s39080" r:id="rId5" imgW="3225064" imgH="2554445" progId="Excel.Chart.8">
                  <p:embed/>
                </p:oleObj>
              </mc:Choice>
              <mc:Fallback>
                <p:oleObj r:id="rId5" imgW="3225064" imgH="2554445" progId="Excel.Char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6600" y="635000"/>
                        <a:ext cx="3225800" cy="2552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5" name="Object 8"/>
          <p:cNvGraphicFramePr>
            <a:graphicFrameLocks noChangeAspect="1"/>
          </p:cNvGraphicFramePr>
          <p:nvPr/>
        </p:nvGraphicFramePr>
        <p:xfrm>
          <a:off x="685800" y="4876800"/>
          <a:ext cx="7848600" cy="1492250"/>
        </p:xfrm>
        <a:graphic>
          <a:graphicData uri="http://schemas.openxmlformats.org/presentationml/2006/ole">
            <mc:AlternateContent xmlns:mc="http://schemas.openxmlformats.org/markup-compatibility/2006">
              <mc:Choice xmlns:v="urn:schemas-microsoft-com:vml" Requires="v">
                <p:oleObj spid="_x0000_s39081" r:id="rId7" imgW="8517753" imgH="1273693" progId="MSGraph.Chart.8">
                  <p:embed/>
                </p:oleObj>
              </mc:Choice>
              <mc:Fallback>
                <p:oleObj r:id="rId7" imgW="8517753" imgH="1273693" progId="MSGraph.Char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4876800"/>
                        <a:ext cx="7848600" cy="1492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840536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Myth: OSS always insecure</a:t>
            </a:r>
          </a:p>
        </p:txBody>
      </p:sp>
      <p:sp>
        <p:nvSpPr>
          <p:cNvPr id="28675" name="Content Placeholder 2"/>
          <p:cNvSpPr>
            <a:spLocks noGrp="1"/>
          </p:cNvSpPr>
          <p:nvPr>
            <p:ph idx="1"/>
          </p:nvPr>
        </p:nvSpPr>
        <p:spPr/>
        <p:txBody>
          <a:bodyPr/>
          <a:lstStyle/>
          <a:p>
            <a:pPr eaLnBrk="1" hangingPunct="1"/>
            <a:r>
              <a:rPr lang="en-US" dirty="0"/>
              <a:t>Extreme claims</a:t>
            </a:r>
          </a:p>
          <a:p>
            <a:pPr lvl="1" eaLnBrk="1" hangingPunct="1"/>
            <a:r>
              <a:rPr lang="en-US" dirty="0"/>
              <a:t>“OSS is always more secure”</a:t>
            </a:r>
          </a:p>
          <a:p>
            <a:pPr lvl="1" eaLnBrk="1" hangingPunct="1"/>
            <a:r>
              <a:rPr lang="en-US" dirty="0"/>
              <a:t>“Proprietary is always more secure”</a:t>
            </a:r>
          </a:p>
          <a:p>
            <a:pPr eaLnBrk="1" hangingPunct="1"/>
            <a:r>
              <a:rPr lang="en-US" dirty="0"/>
              <a:t>Reality: Neither OSS nor proprietary always better</a:t>
            </a:r>
          </a:p>
          <a:p>
            <a:pPr lvl="1" eaLnBrk="1" hangingPunct="1"/>
            <a:r>
              <a:rPr lang="en-US" dirty="0"/>
              <a:t>Some specific OSS programs are more secure than their competing proprietary competitors</a:t>
            </a:r>
          </a:p>
          <a:p>
            <a:pPr lvl="1" eaLnBrk="1" hangingPunct="1"/>
            <a:r>
              <a:rPr lang="en-US" dirty="0"/>
              <a:t>Include OSS options when acquiring, then evaluate</a:t>
            </a:r>
          </a:p>
          <a:p>
            <a:pPr eaLnBrk="1" hangingPunct="1"/>
            <a:r>
              <a:rPr lang="en-US" dirty="0"/>
              <a:t>There is a </a:t>
            </a:r>
            <a:r>
              <a:rPr lang="en-US" dirty="0" smtClean="0"/>
              <a:t>security principle </a:t>
            </a:r>
            <a:r>
              <a:rPr lang="en-US" dirty="0"/>
              <a:t>that gives OSS a potential </a:t>
            </a:r>
            <a:r>
              <a:rPr lang="en-US" dirty="0" smtClean="0"/>
              <a:t>advantage: “Open design principle”</a:t>
            </a:r>
          </a:p>
          <a:p>
            <a:pPr lvl="1" eaLnBrk="1" hangingPunct="1"/>
            <a:r>
              <a:rPr lang="en-US" dirty="0" smtClean="0"/>
              <a:t>“The </a:t>
            </a:r>
            <a:r>
              <a:rPr lang="en-US" dirty="0"/>
              <a:t>protection mechanism must not depend on attacker ignorance” </a:t>
            </a:r>
            <a:r>
              <a:rPr lang="en-US" dirty="0" smtClean="0"/>
              <a:t>[</a:t>
            </a:r>
            <a:r>
              <a:rPr lang="en-US" dirty="0" err="1" smtClean="0"/>
              <a:t>Saltzer</a:t>
            </a:r>
            <a:r>
              <a:rPr lang="en-US" dirty="0" smtClean="0"/>
              <a:t> </a:t>
            </a:r>
            <a:r>
              <a:rPr lang="en-US" dirty="0"/>
              <a:t>&amp; </a:t>
            </a:r>
            <a:r>
              <a:rPr lang="en-US" dirty="0" smtClean="0"/>
              <a:t>Schroeder, 1974/1975</a:t>
            </a:r>
            <a:r>
              <a:rPr lang="en-US" dirty="0"/>
              <a:t>] </a:t>
            </a:r>
          </a:p>
          <a:p>
            <a:pPr eaLnBrk="1" hangingPunct="1"/>
            <a:r>
              <a:rPr lang="en-US" dirty="0" smtClean="0"/>
              <a:t>Assume </a:t>
            </a:r>
            <a:r>
              <a:rPr lang="en-US" dirty="0"/>
              <a:t>nothing; evaluate specific products</a:t>
            </a:r>
          </a:p>
          <a:p>
            <a:pPr eaLnBrk="1" hangingPunct="1"/>
            <a:endParaRPr lang="en-US" dirty="0"/>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947B38DD-FFE9-461D-BA9B-8FA1CB381C72}" type="slidenum">
              <a:rPr lang="en-US" smtClean="0"/>
              <a:pPr>
                <a:defRPr/>
              </a:pPr>
              <a:t>74</a:t>
            </a:fld>
            <a:endParaRPr lang="en-US"/>
          </a:p>
        </p:txBody>
      </p:sp>
    </p:spTree>
    <p:extLst>
      <p:ext uri="{BB962C8B-B14F-4D97-AF65-F5344CB8AC3E}">
        <p14:creationId xmlns:p14="http://schemas.microsoft.com/office/powerpoint/2010/main" val="26034450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A few other myths...</a:t>
            </a:r>
          </a:p>
        </p:txBody>
      </p:sp>
      <p:sp>
        <p:nvSpPr>
          <p:cNvPr id="29699" name="Content Placeholder 2"/>
          <p:cNvSpPr>
            <a:spLocks noGrp="1"/>
          </p:cNvSpPr>
          <p:nvPr>
            <p:ph idx="1"/>
          </p:nvPr>
        </p:nvSpPr>
        <p:spPr/>
        <p:txBody>
          <a:bodyPr/>
          <a:lstStyle/>
          <a:p>
            <a:pPr eaLnBrk="1" hangingPunct="1"/>
            <a:r>
              <a:rPr lang="en-US" sz="2000" smtClean="0"/>
              <a:t>Myth: OSS unsupported</a:t>
            </a:r>
          </a:p>
          <a:p>
            <a:pPr lvl="1" eaLnBrk="1" hangingPunct="1"/>
            <a:r>
              <a:rPr lang="en-US" sz="1800" smtClean="0"/>
              <a:t>Businesses support OSS.  Red Hat, Novell, HP, IBM, DMSolutions, SourceLabs, OpenLogic, Carahsoft, ...</a:t>
            </a:r>
          </a:p>
          <a:p>
            <a:pPr lvl="1" eaLnBrk="1" hangingPunct="1"/>
            <a:r>
              <a:rPr lang="en-US" sz="1800" smtClean="0"/>
              <a:t>Community support often good; 1997 InfoWorld “Best Technical Support” award won by Linux User Community</a:t>
            </a:r>
          </a:p>
          <a:p>
            <a:pPr eaLnBrk="1" hangingPunct="1"/>
            <a:r>
              <a:rPr lang="en-US" sz="2000" smtClean="0"/>
              <a:t>Myth: Only programmers care about software licenses</a:t>
            </a:r>
          </a:p>
          <a:p>
            <a:pPr lvl="1" eaLnBrk="1" hangingPunct="1"/>
            <a:r>
              <a:rPr lang="en-US" sz="1800" smtClean="0"/>
              <a:t>Bob Young: “Would you buy a car with the hood welded shut?... We demand the ability to open the hood... because it gives us, the consumer, control over [what] we’ve bought ... [if a dealer] overcharges us, won’t fix the problem... or refuses to install [something, others] would be happy to have our business”</a:t>
            </a:r>
          </a:p>
          <a:p>
            <a:pPr eaLnBrk="1" hangingPunct="1"/>
            <a:r>
              <a:rPr lang="en-US" sz="2000" smtClean="0"/>
              <a:t>Myth: Developers just (inexperienced) college students</a:t>
            </a:r>
          </a:p>
          <a:p>
            <a:pPr lvl="1" eaLnBrk="1" hangingPunct="1"/>
            <a:r>
              <a:rPr lang="en-US" sz="1800" smtClean="0"/>
              <a:t>BCG study: Average OSS developer 30yrs old, 11yrs experience</a:t>
            </a:r>
          </a:p>
          <a:p>
            <a:pPr eaLnBrk="1" hangingPunct="1"/>
            <a:r>
              <a:rPr lang="en-US" sz="2000" smtClean="0"/>
              <a:t>Myth: OSS is no cost</a:t>
            </a:r>
          </a:p>
          <a:p>
            <a:pPr lvl="1" eaLnBrk="1" hangingPunct="1"/>
            <a:r>
              <a:rPr lang="en-US" sz="1800" smtClean="0"/>
              <a:t>Training, support, transition, etc. are not free-of-cost</a:t>
            </a:r>
          </a:p>
          <a:p>
            <a:pPr lvl="1" eaLnBrk="1" hangingPunct="1"/>
            <a:r>
              <a:rPr lang="en-US" sz="1800" smtClean="0"/>
              <a:t>Competition often produces lower TCO &amp; higher ROI for OSS</a:t>
            </a:r>
          </a:p>
          <a:p>
            <a:pPr eaLnBrk="1" hangingPunct="1"/>
            <a:endParaRPr lang="en-US" sz="2000" smtClean="0"/>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dirty="0"/>
          </a:p>
        </p:txBody>
      </p:sp>
      <p:sp>
        <p:nvSpPr>
          <p:cNvPr id="5" name="Slide Number Placeholder 4"/>
          <p:cNvSpPr>
            <a:spLocks noGrp="1"/>
          </p:cNvSpPr>
          <p:nvPr>
            <p:ph type="sldNum" sz="quarter" idx="12"/>
          </p:nvPr>
        </p:nvSpPr>
        <p:spPr/>
        <p:txBody>
          <a:bodyPr/>
          <a:lstStyle/>
          <a:p>
            <a:pPr>
              <a:defRPr/>
            </a:pPr>
            <a:fld id="{16EEAC96-C6A4-4ABE-A3DF-EA577B9E9B32}" type="slidenum">
              <a:rPr lang="en-US" smtClean="0"/>
              <a:pPr>
                <a:defRPr/>
              </a:pPr>
              <a:t>75</a:t>
            </a:fld>
            <a:endParaRPr lang="en-US"/>
          </a:p>
        </p:txBody>
      </p:sp>
    </p:spTree>
    <p:extLst>
      <p:ext uri="{BB962C8B-B14F-4D97-AF65-F5344CB8AC3E}">
        <p14:creationId xmlns:p14="http://schemas.microsoft.com/office/powerpoint/2010/main" val="20215589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590800" y="-39688"/>
            <a:ext cx="6248400" cy="954088"/>
          </a:xfrm>
        </p:spPr>
        <p:txBody>
          <a:bodyPr/>
          <a:lstStyle/>
          <a:p>
            <a:pPr eaLnBrk="1" hangingPunct="1"/>
            <a:r>
              <a:rPr lang="en-US" smtClean="0"/>
              <a:t>Myth: OSS = Open standards.</a:t>
            </a:r>
            <a:br>
              <a:rPr lang="en-US" smtClean="0"/>
            </a:br>
            <a:r>
              <a:rPr lang="en-US" smtClean="0"/>
              <a:t>Reality: Different, yet compatible</a:t>
            </a:r>
          </a:p>
        </p:txBody>
      </p:sp>
      <p:sp>
        <p:nvSpPr>
          <p:cNvPr id="26627" name="Content Placeholder 2"/>
          <p:cNvSpPr>
            <a:spLocks noGrp="1"/>
          </p:cNvSpPr>
          <p:nvPr>
            <p:ph idx="1"/>
          </p:nvPr>
        </p:nvSpPr>
        <p:spPr/>
        <p:txBody>
          <a:bodyPr/>
          <a:lstStyle/>
          <a:p>
            <a:pPr eaLnBrk="1" hangingPunct="1"/>
            <a:r>
              <a:rPr lang="en-US" sz="2000" smtClean="0"/>
              <a:t>Open System = “A system that employs modular design, uses widely supported and consensus based standards for its key interfaces, and has been subjected to successful V&amp;V tests to ensure the openness of its key interfaces”.  [DoD OSJTF]</a:t>
            </a:r>
          </a:p>
          <a:p>
            <a:pPr lvl="1" eaLnBrk="1" hangingPunct="1"/>
            <a:r>
              <a:rPr lang="en-US" sz="1800" smtClean="0"/>
              <a:t>Open systems require open standards</a:t>
            </a:r>
          </a:p>
          <a:p>
            <a:pPr lvl="1" eaLnBrk="1" hangingPunct="1"/>
            <a:r>
              <a:rPr lang="en-US" sz="1800" smtClean="0"/>
              <a:t>Counter dependency only if competing marketplace of replaceable components. “Standards exist to encourage &amp; enable multiple implementations” [Walli]</a:t>
            </a:r>
          </a:p>
          <a:p>
            <a:pPr eaLnBrk="1" hangingPunct="1"/>
            <a:r>
              <a:rPr lang="en-US" sz="2000" smtClean="0"/>
              <a:t>Governments widely view open systems as critically necessary</a:t>
            </a:r>
          </a:p>
          <a:p>
            <a:pPr lvl="1" eaLnBrk="1" hangingPunct="1"/>
            <a:r>
              <a:rPr lang="en-US" sz="1800" smtClean="0"/>
              <a:t>DoD Directive 5000.1: “shall be employed, where feasible”</a:t>
            </a:r>
          </a:p>
          <a:p>
            <a:pPr lvl="1" eaLnBrk="1" hangingPunct="1"/>
            <a:r>
              <a:rPr lang="en-US" sz="1800" smtClean="0"/>
              <a:t>European Commission – major policy thrust</a:t>
            </a:r>
          </a:p>
          <a:p>
            <a:pPr lvl="1" eaLnBrk="1" hangingPunct="1"/>
            <a:r>
              <a:rPr lang="en-US" sz="1800" smtClean="0"/>
              <a:t>“guidance needs to focus on open standards”</a:t>
            </a:r>
          </a:p>
          <a:p>
            <a:pPr eaLnBrk="1" hangingPunct="1"/>
            <a:r>
              <a:rPr lang="en-US" sz="2000" smtClean="0"/>
              <a:t>Greater interoperability &amp; flexibility, lower costs, higher security, ...</a:t>
            </a:r>
          </a:p>
          <a:p>
            <a:pPr eaLnBrk="1" hangingPunct="1"/>
            <a:r>
              <a:rPr lang="en-US" sz="2000" smtClean="0"/>
              <a:t>Open systems/open standards &amp; open source software:</a:t>
            </a:r>
          </a:p>
          <a:p>
            <a:pPr lvl="1" eaLnBrk="1" hangingPunct="1"/>
            <a:r>
              <a:rPr lang="en-US" sz="1800" smtClean="0"/>
              <a:t>Work well together; both strategies for reducing dependency</a:t>
            </a:r>
          </a:p>
          <a:p>
            <a:pPr lvl="1" eaLnBrk="1" hangingPunct="1"/>
            <a:r>
              <a:rPr lang="en-US" sz="1800" smtClean="0"/>
              <a:t>Not the same thing</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dirty="0"/>
          </a:p>
        </p:txBody>
      </p:sp>
      <p:sp>
        <p:nvSpPr>
          <p:cNvPr id="5" name="Slide Number Placeholder 4"/>
          <p:cNvSpPr>
            <a:spLocks noGrp="1"/>
          </p:cNvSpPr>
          <p:nvPr>
            <p:ph type="sldNum" sz="quarter" idx="12"/>
          </p:nvPr>
        </p:nvSpPr>
        <p:spPr/>
        <p:txBody>
          <a:bodyPr/>
          <a:lstStyle/>
          <a:p>
            <a:pPr>
              <a:defRPr/>
            </a:pPr>
            <a:fld id="{6F010418-C614-4DB4-AF20-035882C087C8}" type="slidenum">
              <a:rPr lang="en-US" smtClean="0"/>
              <a:pPr>
                <a:defRPr/>
              </a:pPr>
              <a:t>76</a:t>
            </a:fld>
            <a:endParaRPr lang="en-US"/>
          </a:p>
        </p:txBody>
      </p:sp>
    </p:spTree>
    <p:extLst>
      <p:ext uri="{BB962C8B-B14F-4D97-AF65-F5344CB8AC3E}">
        <p14:creationId xmlns:p14="http://schemas.microsoft.com/office/powerpoint/2010/main" val="405464926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371600" y="-469900"/>
            <a:ext cx="7467600" cy="1384300"/>
          </a:xfrm>
        </p:spPr>
        <p:txBody>
          <a:bodyPr/>
          <a:lstStyle/>
          <a:p>
            <a:r>
              <a:rPr lang="en-US" smtClean="0"/>
              <a:t>DFARS 252.227-7018 (June 1995): Small Business Innovation Research (SBIR)</a:t>
            </a:r>
          </a:p>
        </p:txBody>
      </p:sp>
      <p:graphicFrame>
        <p:nvGraphicFramePr>
          <p:cNvPr id="6" name="Content Placeholder 5"/>
          <p:cNvGraphicFramePr>
            <a:graphicFrameLocks noGrp="1"/>
          </p:cNvGraphicFramePr>
          <p:nvPr>
            <p:ph idx="1"/>
          </p:nvPr>
        </p:nvGraphicFramePr>
        <p:xfrm>
          <a:off x="328613" y="1143000"/>
          <a:ext cx="8208961" cy="4572000"/>
        </p:xfrm>
        <a:graphic>
          <a:graphicData uri="http://schemas.openxmlformats.org/drawingml/2006/table">
            <a:tbl>
              <a:tblPr firstRow="1" bandRow="1">
                <a:tableStyleId>{073A0DAA-6AF3-43AB-8588-CEC1D06C72B9}</a:tableStyleId>
              </a:tblPr>
              <a:tblGrid>
                <a:gridCol w="1652586"/>
                <a:gridCol w="1828799"/>
                <a:gridCol w="762000"/>
                <a:gridCol w="2514599"/>
                <a:gridCol w="1450977"/>
              </a:tblGrid>
              <a:tr h="370840">
                <a:tc gridSpan="2">
                  <a:txBody>
                    <a:bodyPr/>
                    <a:lstStyle/>
                    <a:p>
                      <a:r>
                        <a:rPr lang="en-US" dirty="0" smtClean="0"/>
                        <a:t>Conditions</a:t>
                      </a:r>
                      <a:endParaRPr lang="en-US" dirty="0"/>
                    </a:p>
                  </a:txBody>
                  <a:tcPr/>
                </a:tc>
                <a:tc hMerge="1">
                  <a:txBody>
                    <a:bodyPr/>
                    <a:lstStyle/>
                    <a:p>
                      <a:endParaRPr lang="en-US"/>
                    </a:p>
                  </a:txBody>
                  <a:tcPr/>
                </a:tc>
                <a:tc>
                  <a:txBody>
                    <a:bodyPr/>
                    <a:lstStyle/>
                    <a:p>
                      <a:r>
                        <a:rPr lang="en-US" dirty="0" smtClean="0"/>
                        <a:t>Case</a:t>
                      </a:r>
                      <a:endParaRPr lang="en-US" dirty="0"/>
                    </a:p>
                  </a:txBody>
                  <a:tcPr/>
                </a:tc>
                <a:tc>
                  <a:txBody>
                    <a:bodyPr/>
                    <a:lstStyle/>
                    <a:p>
                      <a:r>
                        <a:rPr lang="en-US" dirty="0" smtClean="0"/>
                        <a:t>Can government release as OSS?</a:t>
                      </a:r>
                      <a:endParaRPr lang="en-US" dirty="0"/>
                    </a:p>
                  </a:txBody>
                  <a:tcPr/>
                </a:tc>
                <a:tc>
                  <a:txBody>
                    <a:bodyPr/>
                    <a:lstStyle/>
                    <a:p>
                      <a:r>
                        <a:rPr lang="en-US" dirty="0" smtClean="0"/>
                        <a:t>Can contractor release as OSS?</a:t>
                      </a:r>
                      <a:endParaRPr lang="en-US" dirty="0"/>
                    </a:p>
                  </a:txBody>
                  <a:tcPr/>
                </a:tc>
              </a:tr>
              <a:tr h="370840">
                <a:tc rowSpan="3">
                  <a:txBody>
                    <a:bodyPr/>
                    <a:lstStyle/>
                    <a:p>
                      <a:r>
                        <a:rPr lang="en-US" dirty="0" smtClean="0"/>
                        <a:t>Not developed</a:t>
                      </a:r>
                      <a:r>
                        <a:rPr lang="en-US" baseline="0" dirty="0" smtClean="0"/>
                        <a:t> exclusively at private expense</a:t>
                      </a:r>
                      <a:r>
                        <a:rPr lang="en-US" dirty="0" smtClean="0"/>
                        <a:t> </a:t>
                      </a:r>
                      <a:endParaRPr lang="en-US" dirty="0"/>
                    </a:p>
                  </a:txBody>
                  <a:tcPr/>
                </a:tc>
                <a:tc>
                  <a:txBody>
                    <a:bodyPr/>
                    <a:lstStyle/>
                    <a:p>
                      <a:r>
                        <a:rPr lang="en-US" dirty="0" smtClean="0"/>
                        <a:t>&lt; 5 years after </a:t>
                      </a:r>
                      <a:r>
                        <a:rPr lang="en-US" u="sng" dirty="0" smtClean="0"/>
                        <a:t>completion</a:t>
                      </a:r>
                      <a:r>
                        <a:rPr lang="en-US" i="0" u="none" baseline="0" dirty="0" smtClean="0"/>
                        <a:t> of project</a:t>
                      </a:r>
                      <a:endParaRPr lang="en-US" dirty="0"/>
                    </a:p>
                  </a:txBody>
                  <a:tcPr/>
                </a:tc>
                <a:tc>
                  <a:txBody>
                    <a:bodyPr/>
                    <a:lstStyle/>
                    <a:p>
                      <a:r>
                        <a:rPr lang="en-US" dirty="0" smtClean="0"/>
                        <a:t>H</a:t>
                      </a:r>
                      <a:endParaRPr lang="en-US" dirty="0"/>
                    </a:p>
                  </a:txBody>
                  <a:tcPr/>
                </a:tc>
                <a:tc>
                  <a:txBody>
                    <a:bodyPr/>
                    <a:lstStyle/>
                    <a:p>
                      <a:r>
                        <a:rPr lang="en-US" b="1" dirty="0" smtClean="0"/>
                        <a:t>No</a:t>
                      </a:r>
                      <a:r>
                        <a:rPr lang="en-US" dirty="0" smtClean="0"/>
                        <a:t>.</a:t>
                      </a:r>
                      <a:r>
                        <a:rPr lang="en-US" baseline="0" dirty="0" smtClean="0"/>
                        <a:t>  Government doesn’t have sufficient rights per (b)(4)(</a:t>
                      </a:r>
                      <a:r>
                        <a:rPr lang="en-US" baseline="0" dirty="0" err="1" smtClean="0"/>
                        <a:t>i</a:t>
                      </a:r>
                      <a:r>
                        <a:rPr lang="en-US" baseline="0" dirty="0" smtClean="0"/>
                        <a:t>)</a:t>
                      </a:r>
                      <a:endParaRPr lang="en-US" dirty="0"/>
                    </a:p>
                  </a:txBody>
                  <a:tcPr/>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Yes</a:t>
                      </a:r>
                      <a:r>
                        <a:rPr lang="en-US" dirty="0" smtClean="0"/>
                        <a:t>.  The contractor has</a:t>
                      </a:r>
                      <a:r>
                        <a:rPr lang="en-US" baseline="0" dirty="0" smtClean="0"/>
                        <a:t> </a:t>
                      </a:r>
                      <a:r>
                        <a:rPr lang="en-US" dirty="0" smtClean="0"/>
                        <a:t>copyright</a:t>
                      </a:r>
                    </a:p>
                  </a:txBody>
                  <a:tcPr/>
                </a:tc>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&gt; 5 years after </a:t>
                      </a:r>
                      <a:r>
                        <a:rPr lang="en-US" u="sng" dirty="0" smtClean="0"/>
                        <a:t>completion</a:t>
                      </a:r>
                      <a:r>
                        <a:rPr lang="en-US" i="0" u="none" baseline="0" dirty="0" smtClean="0"/>
                        <a:t> of project &amp; no </a:t>
                      </a:r>
                      <a:r>
                        <a:rPr lang="en-US" sz="1800" kern="1200" dirty="0" smtClean="0">
                          <a:solidFill>
                            <a:schemeClr val="dk1"/>
                          </a:solidFill>
                          <a:latin typeface="+mn-lt"/>
                          <a:ea typeface="+mn-ea"/>
                          <a:cs typeface="+mn-cs"/>
                        </a:rPr>
                        <a:t>alternate I</a:t>
                      </a:r>
                    </a:p>
                  </a:txBody>
                  <a:tcPr/>
                </a:tc>
                <a:tc>
                  <a:txBody>
                    <a:bodyPr/>
                    <a:lstStyle/>
                    <a:p>
                      <a:r>
                        <a:rPr lang="en-US" dirty="0" smtClean="0"/>
                        <a:t>I</a:t>
                      </a:r>
                      <a:endParaRPr lang="en-US" dirty="0"/>
                    </a:p>
                  </a:txBody>
                  <a:tcPr/>
                </a:tc>
                <a:tc>
                  <a:txBody>
                    <a:bodyPr/>
                    <a:lstStyle/>
                    <a:p>
                      <a:r>
                        <a:rPr lang="en-US" b="1" dirty="0" smtClean="0"/>
                        <a:t>Yes</a:t>
                      </a:r>
                      <a:r>
                        <a:rPr lang="en-US" dirty="0" smtClean="0"/>
                        <a:t>.  The government has unlimited rights per (b)(1)(vi).</a:t>
                      </a:r>
                      <a:endParaRPr lang="en-US" dirty="0"/>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vMerge="1">
                  <a:txBody>
                    <a:bodyPr/>
                    <a:lstStyle/>
                    <a:p>
                      <a:endParaRPr lang="en-US" dirty="0"/>
                    </a:p>
                  </a:txBody>
                  <a:tcPr/>
                </a:tc>
                <a:tc>
                  <a:txBody>
                    <a:bodyPr/>
                    <a:lstStyle/>
                    <a:p>
                      <a:r>
                        <a:rPr lang="en-US" dirty="0" smtClean="0"/>
                        <a:t>&gt; 5 years &amp; </a:t>
                      </a:r>
                      <a:r>
                        <a:rPr lang="en-US" sz="1800" kern="1200" dirty="0" smtClean="0">
                          <a:solidFill>
                            <a:schemeClr val="dk1"/>
                          </a:solidFill>
                          <a:latin typeface="+mn-lt"/>
                          <a:ea typeface="+mn-ea"/>
                          <a:cs typeface="+mn-cs"/>
                        </a:rPr>
                        <a:t>alternate I</a:t>
                      </a:r>
                      <a:endParaRPr lang="en-US" sz="1800" kern="1200" dirty="0">
                        <a:solidFill>
                          <a:schemeClr val="dk1"/>
                        </a:solidFill>
                        <a:latin typeface="+mn-lt"/>
                        <a:ea typeface="+mn-ea"/>
                        <a:cs typeface="+mn-cs"/>
                      </a:endParaRPr>
                    </a:p>
                  </a:txBody>
                  <a:tcPr/>
                </a:tc>
                <a:tc>
                  <a:txBody>
                    <a:bodyPr/>
                    <a:lstStyle/>
                    <a:p>
                      <a:r>
                        <a:rPr lang="en-US" dirty="0" smtClean="0"/>
                        <a:t>J</a:t>
                      </a:r>
                      <a:endParaRPr lang="en-US" dirty="0"/>
                    </a:p>
                  </a:txBody>
                  <a:tcPr/>
                </a:tc>
                <a:tc>
                  <a:txBody>
                    <a:bodyPr/>
                    <a:lstStyle/>
                    <a:p>
                      <a:r>
                        <a:rPr lang="en-US" b="1" dirty="0" smtClean="0"/>
                        <a:t>Sometimes</a:t>
                      </a:r>
                      <a:r>
                        <a:rPr lang="en-US" dirty="0" smtClean="0"/>
                        <a:t>, see </a:t>
                      </a:r>
                      <a:r>
                        <a:rPr lang="en-US" sz="1800" kern="1200" dirty="0" smtClean="0">
                          <a:solidFill>
                            <a:schemeClr val="dk1"/>
                          </a:solidFill>
                          <a:latin typeface="+mn-lt"/>
                          <a:ea typeface="+mn-ea"/>
                          <a:cs typeface="+mn-cs"/>
                        </a:rPr>
                        <a:t>alternate I</a:t>
                      </a:r>
                      <a:endParaRPr lang="en-US" sz="1800" kern="1200" dirty="0">
                        <a:solidFill>
                          <a:schemeClr val="dk1"/>
                        </a:solidFill>
                        <a:latin typeface="+mn-lt"/>
                        <a:ea typeface="+mn-ea"/>
                        <a:cs typeface="+mn-cs"/>
                      </a:endParaRPr>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gridSpan="2">
                  <a:txBody>
                    <a:bodyPr/>
                    <a:lstStyle/>
                    <a:p>
                      <a:r>
                        <a:rPr lang="en-US" dirty="0" smtClean="0"/>
                        <a:t>Developed</a:t>
                      </a:r>
                      <a:r>
                        <a:rPr lang="en-US" baseline="0" dirty="0" smtClean="0"/>
                        <a:t> exclusively at private expense</a:t>
                      </a:r>
                      <a:endParaRPr lang="en-US" dirty="0"/>
                    </a:p>
                  </a:txBody>
                  <a:tcPr/>
                </a:tc>
                <a:tc hMerge="1">
                  <a:txBody>
                    <a:bodyPr/>
                    <a:lstStyle/>
                    <a:p>
                      <a:endParaRPr lang="en-US"/>
                    </a:p>
                  </a:txBody>
                  <a:tcPr/>
                </a:tc>
                <a:tc>
                  <a:txBody>
                    <a:bodyPr/>
                    <a:lstStyle/>
                    <a:p>
                      <a:r>
                        <a:rPr lang="en-US" dirty="0" smtClean="0"/>
                        <a:t>K</a:t>
                      </a:r>
                      <a:endParaRPr lang="en-US" dirty="0"/>
                    </a:p>
                  </a:txBody>
                  <a:tcPr/>
                </a:tc>
                <a:tc>
                  <a:txBody>
                    <a:bodyPr/>
                    <a:lstStyle/>
                    <a:p>
                      <a:r>
                        <a:rPr lang="en-US" b="1" dirty="0" smtClean="0"/>
                        <a:t>No</a:t>
                      </a:r>
                      <a:r>
                        <a:rPr lang="en-US" dirty="0" smtClean="0"/>
                        <a:t>,</a:t>
                      </a:r>
                      <a:r>
                        <a:rPr lang="en-US" baseline="0" dirty="0" smtClean="0"/>
                        <a:t> see (b)(2)</a:t>
                      </a:r>
                      <a:endParaRPr lang="en-US" dirty="0"/>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bl>
          </a:graphicData>
        </a:graphic>
      </p:graphicFrame>
      <p:sp>
        <p:nvSpPr>
          <p:cNvPr id="4" name="Date Placeholder 3"/>
          <p:cNvSpPr>
            <a:spLocks noGrp="1"/>
          </p:cNvSpPr>
          <p:nvPr>
            <p:ph type="dt" sz="quarter" idx="10"/>
          </p:nvPr>
        </p:nvSpPr>
        <p:spPr/>
        <p:txBody>
          <a:bodyPr/>
          <a:lstStyle/>
          <a:p>
            <a:pPr>
              <a:defRPr/>
            </a:pPr>
            <a:fld id="{917C927F-7BBF-4841-831F-7A273B21B17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0BAE91D3-3AFD-4EB1-A174-0A6888AB49FA}" type="slidenum">
              <a:rPr lang="en-US" smtClean="0"/>
              <a:pPr>
                <a:defRPr/>
              </a:pPr>
              <a:t>77</a:t>
            </a:fld>
            <a:endParaRPr lang="en-US"/>
          </a:p>
        </p:txBody>
      </p:sp>
    </p:spTree>
    <p:extLst>
      <p:ext uri="{BB962C8B-B14F-4D97-AF65-F5344CB8AC3E}">
        <p14:creationId xmlns:p14="http://schemas.microsoft.com/office/powerpoint/2010/main" val="8941881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590800" y="-39688"/>
            <a:ext cx="6248400" cy="954088"/>
          </a:xfrm>
        </p:spPr>
        <p:txBody>
          <a:bodyPr/>
          <a:lstStyle/>
          <a:p>
            <a:r>
              <a:rPr lang="en-US" smtClean="0"/>
              <a:t>DFARS 252.227-7020 (June 1995) “Special works” clause</a:t>
            </a:r>
          </a:p>
        </p:txBody>
      </p:sp>
      <p:graphicFrame>
        <p:nvGraphicFramePr>
          <p:cNvPr id="6" name="Content Placeholder 5"/>
          <p:cNvGraphicFramePr>
            <a:graphicFrameLocks noGrp="1"/>
          </p:cNvGraphicFramePr>
          <p:nvPr>
            <p:ph idx="1"/>
          </p:nvPr>
        </p:nvGraphicFramePr>
        <p:xfrm>
          <a:off x="328613" y="1143000"/>
          <a:ext cx="8208963" cy="5212062"/>
        </p:xfrm>
        <a:graphic>
          <a:graphicData uri="http://schemas.openxmlformats.org/drawingml/2006/table">
            <a:tbl>
              <a:tblPr firstRow="1" bandRow="1">
                <a:tableStyleId>{073A0DAA-6AF3-43AB-8588-CEC1D06C72B9}</a:tableStyleId>
              </a:tblPr>
              <a:tblGrid>
                <a:gridCol w="1576387"/>
                <a:gridCol w="762000"/>
                <a:gridCol w="3818335"/>
                <a:gridCol w="2052241"/>
              </a:tblGrid>
              <a:tr h="640041">
                <a:tc>
                  <a:txBody>
                    <a:bodyPr/>
                    <a:lstStyle/>
                    <a:p>
                      <a:r>
                        <a:rPr lang="en-US" sz="1800" dirty="0" smtClean="0"/>
                        <a:t>Conditions</a:t>
                      </a:r>
                      <a:endParaRPr lang="en-US" sz="1800" dirty="0"/>
                    </a:p>
                  </a:txBody>
                  <a:tcPr marT="45717" marB="45717"/>
                </a:tc>
                <a:tc>
                  <a:txBody>
                    <a:bodyPr/>
                    <a:lstStyle/>
                    <a:p>
                      <a:r>
                        <a:rPr lang="en-US" sz="1800" dirty="0" smtClean="0"/>
                        <a:t>Case</a:t>
                      </a:r>
                      <a:endParaRPr lang="en-US" sz="1800" dirty="0"/>
                    </a:p>
                  </a:txBody>
                  <a:tcPr marT="45717" marB="45717"/>
                </a:tc>
                <a:tc>
                  <a:txBody>
                    <a:bodyPr/>
                    <a:lstStyle/>
                    <a:p>
                      <a:r>
                        <a:rPr lang="en-US" sz="1800" dirty="0" smtClean="0"/>
                        <a:t>Can government release as OSS?</a:t>
                      </a:r>
                      <a:endParaRPr lang="en-US" sz="1800" dirty="0"/>
                    </a:p>
                  </a:txBody>
                  <a:tcPr marT="45717" marB="45717"/>
                </a:tc>
                <a:tc>
                  <a:txBody>
                    <a:bodyPr/>
                    <a:lstStyle/>
                    <a:p>
                      <a:r>
                        <a:rPr lang="en-US" sz="1800" dirty="0" smtClean="0"/>
                        <a:t>Can contractor release as OSS?</a:t>
                      </a:r>
                      <a:endParaRPr lang="en-US" sz="1800" dirty="0"/>
                    </a:p>
                  </a:txBody>
                  <a:tcPr marT="45717" marB="45717"/>
                </a:tc>
              </a:tr>
              <a:tr h="2285861">
                <a:tc>
                  <a:txBody>
                    <a:bodyPr/>
                    <a:lstStyle/>
                    <a:p>
                      <a:r>
                        <a:rPr lang="en-US" sz="1800" dirty="0" smtClean="0"/>
                        <a:t>Work first produced, created, or generated</a:t>
                      </a:r>
                      <a:r>
                        <a:rPr lang="en-US" sz="1800" baseline="0" dirty="0" smtClean="0"/>
                        <a:t> &amp; required to be delivered under the contract</a:t>
                      </a:r>
                      <a:endParaRPr lang="en-US" sz="1800" dirty="0"/>
                    </a:p>
                  </a:txBody>
                  <a:tcPr marT="45717" marB="45717"/>
                </a:tc>
                <a:tc>
                  <a:txBody>
                    <a:bodyPr/>
                    <a:lstStyle/>
                    <a:p>
                      <a:r>
                        <a:rPr lang="en-US" sz="1800" dirty="0" smtClean="0"/>
                        <a:t>O</a:t>
                      </a:r>
                      <a:endParaRPr lang="en-US" sz="1800" dirty="0"/>
                    </a:p>
                  </a:txBody>
                  <a:tcPr marT="45717" marB="45717"/>
                </a:tc>
                <a:tc>
                  <a:txBody>
                    <a:bodyPr/>
                    <a:lstStyle/>
                    <a:p>
                      <a:r>
                        <a:rPr lang="en-US" sz="1800" b="1" dirty="0" smtClean="0"/>
                        <a:t>Yes</a:t>
                      </a:r>
                      <a:r>
                        <a:rPr lang="en-US" sz="1800" dirty="0" smtClean="0"/>
                        <a:t>.  The government receives copyright per (c)(2)</a:t>
                      </a:r>
                      <a:endParaRPr lang="en-US" sz="1800" dirty="0"/>
                    </a:p>
                  </a:txBody>
                  <a:tcPr marT="45717" marB="45717"/>
                </a:tc>
                <a:tc>
                  <a:txBody>
                    <a:bodyPr/>
                    <a:lstStyle/>
                    <a:p>
                      <a:r>
                        <a:rPr lang="en-US" sz="1800" b="1" dirty="0" smtClean="0"/>
                        <a:t>No</a:t>
                      </a:r>
                      <a:r>
                        <a:rPr lang="en-US" sz="1800" dirty="0" smtClean="0"/>
                        <a:t>.  The</a:t>
                      </a:r>
                      <a:r>
                        <a:rPr lang="en-US" sz="1800" baseline="0" dirty="0" smtClean="0"/>
                        <a:t> government has copyright</a:t>
                      </a:r>
                      <a:endParaRPr lang="en-US" sz="1800" dirty="0"/>
                    </a:p>
                  </a:txBody>
                  <a:tcPr marT="45717" marB="45717"/>
                </a:tc>
              </a:tr>
              <a:tr h="22858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Other copyrighted works incorporated</a:t>
                      </a:r>
                      <a:r>
                        <a:rPr lang="en-US" sz="1800" baseline="0" dirty="0" smtClean="0"/>
                        <a:t> into a required deliverable</a:t>
                      </a:r>
                      <a:endParaRPr lang="en-US" sz="1800" dirty="0" smtClean="0"/>
                    </a:p>
                    <a:p>
                      <a:endParaRPr lang="en-US" sz="1800" dirty="0"/>
                    </a:p>
                  </a:txBody>
                  <a:tcPr marT="45717" marB="45717"/>
                </a:tc>
                <a:tc>
                  <a:txBody>
                    <a:bodyPr/>
                    <a:lstStyle/>
                    <a:p>
                      <a:r>
                        <a:rPr lang="en-US" sz="1800" dirty="0" smtClean="0"/>
                        <a:t>P</a:t>
                      </a:r>
                      <a:endParaRPr lang="en-US" sz="1800" dirty="0"/>
                    </a:p>
                  </a:txBody>
                  <a:tcPr marT="45717" marB="45717"/>
                </a:tc>
                <a:tc>
                  <a:txBody>
                    <a:bodyPr/>
                    <a:lstStyle/>
                    <a:p>
                      <a:r>
                        <a:rPr lang="en-US" sz="1800" b="1" dirty="0" smtClean="0"/>
                        <a:t>Normally yes</a:t>
                      </a:r>
                      <a:r>
                        <a:rPr lang="en-US" sz="1800" dirty="0" smtClean="0"/>
                        <a:t>.  Per (c)(3) and (d), the contractor must normally grant to the government a long list of data rights when incorporating</a:t>
                      </a:r>
                      <a:r>
                        <a:rPr lang="en-US" sz="1800" baseline="0" dirty="0" smtClean="0"/>
                        <a:t> other copyrighted works, and these rights permit OSS release.  Exception: Government contracting officer gives written approval, per (d)</a:t>
                      </a:r>
                      <a:endParaRPr lang="en-US" sz="1800" dirty="0"/>
                    </a:p>
                  </a:txBody>
                  <a:tcPr marT="45717" marB="45717"/>
                </a:tc>
                <a:tc>
                  <a:txBody>
                    <a:bodyPr/>
                    <a:lstStyle/>
                    <a:p>
                      <a:r>
                        <a:rPr lang="en-US" sz="1800" b="1" dirty="0" smtClean="0"/>
                        <a:t>Normally yes</a:t>
                      </a:r>
                      <a:r>
                        <a:rPr lang="en-US" sz="1800" dirty="0" smtClean="0"/>
                        <a:t>.  The</a:t>
                      </a:r>
                      <a:r>
                        <a:rPr lang="en-US" sz="1800" baseline="0" dirty="0" smtClean="0"/>
                        <a:t> contractor must already have the rights for OSS release to incorporate it, unless given written approval</a:t>
                      </a:r>
                      <a:endParaRPr lang="en-US" sz="1800" dirty="0"/>
                    </a:p>
                  </a:txBody>
                  <a:tcPr marT="45717" marB="45717"/>
                </a:tc>
              </a:tr>
            </a:tbl>
          </a:graphicData>
        </a:graphic>
      </p:graphicFrame>
      <p:sp>
        <p:nvSpPr>
          <p:cNvPr id="4" name="Date Placeholder 3"/>
          <p:cNvSpPr>
            <a:spLocks noGrp="1"/>
          </p:cNvSpPr>
          <p:nvPr>
            <p:ph type="dt" sz="quarter" idx="10"/>
          </p:nvPr>
        </p:nvSpPr>
        <p:spPr/>
        <p:txBody>
          <a:bodyPr/>
          <a:lstStyle/>
          <a:p>
            <a:pPr>
              <a:defRPr/>
            </a:pPr>
            <a:fld id="{917C927F-7BBF-4841-831F-7A273B21B17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E20306F7-2CA8-4C73-9289-53E694AD1182}" type="slidenum">
              <a:rPr lang="en-US" smtClean="0"/>
              <a:pPr>
                <a:defRPr/>
              </a:pPr>
              <a:t>78</a:t>
            </a:fld>
            <a:endParaRPr lang="en-US"/>
          </a:p>
        </p:txBody>
      </p:sp>
    </p:spTree>
    <p:extLst>
      <p:ext uri="{BB962C8B-B14F-4D97-AF65-F5344CB8AC3E}">
        <p14:creationId xmlns:p14="http://schemas.microsoft.com/office/powerpoint/2010/main" val="1857113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a:t>
            </a:r>
            <a:endParaRPr lang="en-US" dirty="0"/>
          </a:p>
        </p:txBody>
      </p:sp>
      <p:sp>
        <p:nvSpPr>
          <p:cNvPr id="3" name="Date Placeholder 2"/>
          <p:cNvSpPr>
            <a:spLocks noGrp="1"/>
          </p:cNvSpPr>
          <p:nvPr>
            <p:ph type="dt" sz="half" idx="10"/>
          </p:nvPr>
        </p:nvSpPr>
        <p:spPr/>
        <p:txBody>
          <a:bodyPr/>
          <a:lstStyle/>
          <a:p>
            <a:pPr>
              <a:defRPr/>
            </a:pPr>
            <a:fld id="{648E0FA5-555E-47B7-A587-735B7F6FC0D9}" type="datetime3">
              <a:rPr lang="en-US" smtClean="0"/>
              <a:pPr>
                <a:defRPr/>
              </a:pPr>
              <a:t>13 August 2013</a:t>
            </a:fld>
            <a:endParaRPr lang="en-US"/>
          </a:p>
        </p:txBody>
      </p:sp>
      <p:sp>
        <p:nvSpPr>
          <p:cNvPr id="4" name="Slide Number Placeholder 3"/>
          <p:cNvSpPr>
            <a:spLocks noGrp="1"/>
          </p:cNvSpPr>
          <p:nvPr>
            <p:ph type="sldNum" sz="quarter" idx="12"/>
          </p:nvPr>
        </p:nvSpPr>
        <p:spPr/>
        <p:txBody>
          <a:bodyPr/>
          <a:lstStyle/>
          <a:p>
            <a:pPr>
              <a:defRPr/>
            </a:pPr>
            <a:fld id="{3522B863-71B1-451F-9AD0-1651D3B30CA0}" type="slidenum">
              <a:rPr lang="en-US" smtClean="0"/>
              <a:pPr>
                <a:defRPr/>
              </a:pPr>
              <a:t>7</a:t>
            </a:fld>
            <a:endParaRPr lang="en-US"/>
          </a:p>
        </p:txBody>
      </p:sp>
      <p:pic>
        <p:nvPicPr>
          <p:cNvPr id="8" name="Picture 2" descr="File:US Capitol Building 0904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271154"/>
            <a:ext cx="2133600" cy="1600201"/>
          </a:xfrm>
          <a:prstGeom prst="rect">
            <a:avLst/>
          </a:prstGeom>
          <a:noFill/>
          <a:extLst>
            <a:ext uri="{909E8E84-426E-40DD-AFC4-6F175D3DCCD1}">
              <a14:hiddenFill xmlns:a14="http://schemas.microsoft.com/office/drawing/2010/main">
                <a:solidFill>
                  <a:srgbClr val="FFFFFF"/>
                </a:solidFill>
              </a14:hiddenFill>
            </a:ext>
          </a:extLst>
        </p:spPr>
      </p:pic>
      <p:sp>
        <p:nvSpPr>
          <p:cNvPr id="9" name="Curved Down Arrow 8"/>
          <p:cNvSpPr/>
          <p:nvPr/>
        </p:nvSpPr>
        <p:spPr bwMode="auto">
          <a:xfrm>
            <a:off x="2271484" y="1822060"/>
            <a:ext cx="1501227" cy="457200"/>
          </a:xfrm>
          <a:prstGeom prst="curvedDownArrow">
            <a:avLst/>
          </a:prstGeom>
          <a:solidFill>
            <a:srgbClr val="00B050"/>
          </a:solidFill>
          <a:ln w="9525" cap="flat" cmpd="sng" algn="ctr">
            <a:solidFill>
              <a:schemeClr val="tx1"/>
            </a:solidFill>
            <a:prstDash val="solid"/>
            <a:round/>
            <a:headEnd type="none" w="med" len="med"/>
            <a:tailEnd type="none" w="med" len="med"/>
          </a:ln>
          <a:effectLst/>
          <a:scene3d>
            <a:camera prst="orthographicFront">
              <a:rot lat="0" lon="10799999" rev="0"/>
            </a:camera>
            <a:lightRig rig="threePt" dir="t"/>
          </a:scene3d>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 name="Cloud 9"/>
          <p:cNvSpPr/>
          <p:nvPr/>
        </p:nvSpPr>
        <p:spPr bwMode="auto">
          <a:xfrm>
            <a:off x="3152989" y="1926020"/>
            <a:ext cx="3048000" cy="2290466"/>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rPr>
              <a:t>Open Source</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Software Projects</a:t>
            </a:r>
          </a:p>
        </p:txBody>
      </p:sp>
    </p:spTree>
    <p:extLst>
      <p:ext uri="{BB962C8B-B14F-4D97-AF65-F5344CB8AC3E}">
        <p14:creationId xmlns:p14="http://schemas.microsoft.com/office/powerpoint/2010/main" val="254780836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smtClean="0"/>
              <a:t>Acronyms (1)</a:t>
            </a:r>
          </a:p>
        </p:txBody>
      </p:sp>
      <p:sp>
        <p:nvSpPr>
          <p:cNvPr id="48131" name="Content Placeholder 2"/>
          <p:cNvSpPr>
            <a:spLocks noGrp="1"/>
          </p:cNvSpPr>
          <p:nvPr>
            <p:ph idx="1"/>
          </p:nvPr>
        </p:nvSpPr>
        <p:spPr/>
        <p:txBody>
          <a:bodyPr/>
          <a:lstStyle/>
          <a:p>
            <a:pPr eaLnBrk="1" hangingPunct="1"/>
            <a:r>
              <a:rPr lang="en-US" sz="1600" smtClean="0"/>
              <a:t>BSD: Berkeley Software Distribution</a:t>
            </a:r>
          </a:p>
          <a:p>
            <a:pPr eaLnBrk="1" hangingPunct="1"/>
            <a:r>
              <a:rPr lang="en-US" sz="1600" smtClean="0"/>
              <a:t>COTS: Commercial Off-the-Shelf (either proprietary or OSS) </a:t>
            </a:r>
          </a:p>
          <a:p>
            <a:pPr eaLnBrk="1" hangingPunct="1"/>
            <a:r>
              <a:rPr lang="en-US" sz="1600" smtClean="0"/>
              <a:t>DFARS: Defense Federal Acquisition Regulation Supplement</a:t>
            </a:r>
          </a:p>
          <a:p>
            <a:pPr eaLnBrk="1" hangingPunct="1"/>
            <a:r>
              <a:rPr lang="en-US" sz="1600" smtClean="0"/>
              <a:t>DISR: DoD Information Technology Standards and Profile Registry</a:t>
            </a:r>
          </a:p>
          <a:p>
            <a:pPr eaLnBrk="1" hangingPunct="1"/>
            <a:r>
              <a:rPr lang="en-US" sz="1600" smtClean="0"/>
              <a:t>DoD: Department of Defense</a:t>
            </a:r>
          </a:p>
          <a:p>
            <a:pPr eaLnBrk="1" hangingPunct="1"/>
            <a:r>
              <a:rPr lang="en-US" sz="1600" smtClean="0"/>
              <a:t>DoDD: DoD Directive</a:t>
            </a:r>
          </a:p>
          <a:p>
            <a:pPr eaLnBrk="1" hangingPunct="1"/>
            <a:r>
              <a:rPr lang="en-US" sz="1600" smtClean="0"/>
              <a:t>DoDI: DoD Instruction</a:t>
            </a:r>
          </a:p>
          <a:p>
            <a:pPr eaLnBrk="1" hangingPunct="1"/>
            <a:r>
              <a:rPr lang="en-US" sz="1600" smtClean="0"/>
              <a:t>EULA: End-User License Agreement</a:t>
            </a:r>
          </a:p>
          <a:p>
            <a:pPr eaLnBrk="1" hangingPunct="1"/>
            <a:r>
              <a:rPr lang="en-US" sz="1600" smtClean="0"/>
              <a:t>FAR: Federal Acquisition Regulation</a:t>
            </a:r>
          </a:p>
          <a:p>
            <a:pPr eaLnBrk="1" hangingPunct="1"/>
            <a:r>
              <a:rPr lang="en-US" sz="1600" smtClean="0"/>
              <a:t>FLOSS: Free-libre / Open Source Software</a:t>
            </a:r>
          </a:p>
          <a:p>
            <a:pPr eaLnBrk="1" hangingPunct="1"/>
            <a:r>
              <a:rPr lang="en-US" sz="1600" smtClean="0"/>
              <a:t>FSF: Free Software Foundation (fsf.org) </a:t>
            </a:r>
          </a:p>
          <a:p>
            <a:pPr eaLnBrk="1" hangingPunct="1"/>
            <a:r>
              <a:rPr lang="en-US" sz="1600" smtClean="0"/>
              <a:t>GNU: GNU’s not Unix</a:t>
            </a:r>
          </a:p>
          <a:p>
            <a:pPr eaLnBrk="1" hangingPunct="1"/>
            <a:r>
              <a:rPr lang="en-US" sz="1600" smtClean="0"/>
              <a:t>GOTS: Government Off-The-Shelf (see COTS) </a:t>
            </a:r>
          </a:p>
          <a:p>
            <a:pPr eaLnBrk="1" hangingPunct="1"/>
            <a:r>
              <a:rPr lang="en-US" sz="1600" smtClean="0"/>
              <a:t>GPL: GNU General Public License</a:t>
            </a:r>
          </a:p>
          <a:p>
            <a:pPr eaLnBrk="1" hangingPunct="1"/>
            <a:r>
              <a:rPr lang="en-US" sz="1600" smtClean="0"/>
              <a:t>HP: Hewlett-Packard Corporation</a:t>
            </a:r>
          </a:p>
          <a:p>
            <a:pPr eaLnBrk="1" hangingPunct="1"/>
            <a:r>
              <a:rPr lang="en-US" sz="1600" smtClean="0"/>
              <a:t>IPR: Intellectual Property Rights; use “Intellectual Rights” instead</a:t>
            </a:r>
          </a:p>
          <a:p>
            <a:pPr eaLnBrk="1" hangingPunct="1"/>
            <a:r>
              <a:rPr lang="en-US" sz="1600" smtClean="0"/>
              <a:t>IT: Information Technology</a:t>
            </a:r>
          </a:p>
          <a:p>
            <a:pPr eaLnBrk="1" hangingPunct="1"/>
            <a:r>
              <a:rPr lang="en-US" sz="1600" smtClean="0"/>
              <a:t>LGPL: GNU Lesser General Public License</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2D71603A-87E2-43AD-BF63-3F906423B160}" type="slidenum">
              <a:rPr lang="en-US" smtClean="0"/>
              <a:pPr>
                <a:defRPr/>
              </a:pPr>
              <a:t>79</a:t>
            </a:fld>
            <a:endParaRPr lang="en-US"/>
          </a:p>
        </p:txBody>
      </p:sp>
    </p:spTree>
    <p:extLst>
      <p:ext uri="{BB962C8B-B14F-4D97-AF65-F5344CB8AC3E}">
        <p14:creationId xmlns:p14="http://schemas.microsoft.com/office/powerpoint/2010/main" val="357465014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Acronyms (2)</a:t>
            </a:r>
          </a:p>
        </p:txBody>
      </p:sp>
      <p:sp>
        <p:nvSpPr>
          <p:cNvPr id="3" name="Content Placeholder 2"/>
          <p:cNvSpPr>
            <a:spLocks noGrp="1"/>
          </p:cNvSpPr>
          <p:nvPr>
            <p:ph idx="1"/>
          </p:nvPr>
        </p:nvSpPr>
        <p:spPr/>
        <p:txBody>
          <a:bodyPr/>
          <a:lstStyle/>
          <a:p>
            <a:pPr eaLnBrk="1" hangingPunct="1">
              <a:defRPr/>
            </a:pPr>
            <a:r>
              <a:rPr lang="en-US" sz="1600" dirty="0"/>
              <a:t>MIT: Massachusetts Institute of Technology</a:t>
            </a:r>
          </a:p>
          <a:p>
            <a:pPr eaLnBrk="1" hangingPunct="1">
              <a:defRPr/>
            </a:pPr>
            <a:r>
              <a:rPr lang="en-US" sz="1600" dirty="0"/>
              <a:t>MPL: Mozilla Public License</a:t>
            </a:r>
          </a:p>
          <a:p>
            <a:pPr eaLnBrk="1" hangingPunct="1">
              <a:defRPr/>
            </a:pPr>
            <a:r>
              <a:rPr lang="en-US" sz="1600" dirty="0"/>
              <a:t>NDI: Non-developmental item (see COTS) </a:t>
            </a:r>
          </a:p>
          <a:p>
            <a:pPr eaLnBrk="1" hangingPunct="1">
              <a:defRPr/>
            </a:pPr>
            <a:r>
              <a:rPr lang="en-US" sz="1600" dirty="0"/>
              <a:t>OMB: Office of Management &amp; Budget</a:t>
            </a:r>
          </a:p>
          <a:p>
            <a:pPr eaLnBrk="1" hangingPunct="1">
              <a:defRPr/>
            </a:pPr>
            <a:r>
              <a:rPr lang="en-US" sz="1600" dirty="0"/>
              <a:t>OSDL: Open Source Development Labs</a:t>
            </a:r>
          </a:p>
          <a:p>
            <a:pPr eaLnBrk="1" hangingPunct="1">
              <a:defRPr/>
            </a:pPr>
            <a:r>
              <a:rPr lang="en-US" sz="1600" dirty="0"/>
              <a:t>OSI: Open Source Initiative (opensource.org) </a:t>
            </a:r>
          </a:p>
          <a:p>
            <a:pPr eaLnBrk="1" hangingPunct="1">
              <a:defRPr/>
            </a:pPr>
            <a:r>
              <a:rPr lang="en-US" sz="1600" dirty="0"/>
              <a:t>OSJTF: Open Systems Joint Task Force</a:t>
            </a:r>
          </a:p>
          <a:p>
            <a:pPr eaLnBrk="1" hangingPunct="1">
              <a:defRPr/>
            </a:pPr>
            <a:r>
              <a:rPr lang="en-US" sz="1600" dirty="0"/>
              <a:t>OSS: Open Source Software</a:t>
            </a:r>
          </a:p>
          <a:p>
            <a:pPr eaLnBrk="1" hangingPunct="1">
              <a:defRPr/>
            </a:pPr>
            <a:r>
              <a:rPr lang="en-US" sz="1600" dirty="0"/>
              <a:t>PD: Public Domain</a:t>
            </a:r>
          </a:p>
          <a:p>
            <a:pPr eaLnBrk="1" hangingPunct="1">
              <a:defRPr/>
            </a:pPr>
            <a:r>
              <a:rPr lang="en-US" sz="1600" dirty="0"/>
              <a:t>PM: Program Manager</a:t>
            </a:r>
          </a:p>
          <a:p>
            <a:pPr eaLnBrk="1" hangingPunct="1">
              <a:defRPr/>
            </a:pPr>
            <a:r>
              <a:rPr lang="en-US" sz="1600" dirty="0"/>
              <a:t>RFP: Request for Proposal</a:t>
            </a:r>
          </a:p>
          <a:p>
            <a:pPr eaLnBrk="1" hangingPunct="1">
              <a:defRPr/>
            </a:pPr>
            <a:r>
              <a:rPr lang="en-US" sz="1600" dirty="0"/>
              <a:t>RH: Red Hat, Inc.</a:t>
            </a:r>
          </a:p>
          <a:p>
            <a:pPr eaLnBrk="1" hangingPunct="1">
              <a:defRPr/>
            </a:pPr>
            <a:r>
              <a:rPr lang="en-US" sz="1600" dirty="0"/>
              <a:t>ROI: Return on Investment</a:t>
            </a:r>
          </a:p>
          <a:p>
            <a:pPr eaLnBrk="1" hangingPunct="1">
              <a:defRPr/>
            </a:pPr>
            <a:r>
              <a:rPr lang="en-US" sz="1600" dirty="0"/>
              <a:t>STIG: Security Technical Implementation Guide</a:t>
            </a:r>
          </a:p>
          <a:p>
            <a:pPr eaLnBrk="1" hangingPunct="1">
              <a:defRPr/>
            </a:pPr>
            <a:r>
              <a:rPr lang="en-US" sz="1600" dirty="0"/>
              <a:t>TCO: Total Cost of Ownership</a:t>
            </a:r>
          </a:p>
          <a:p>
            <a:pPr eaLnBrk="1" hangingPunct="1">
              <a:defRPr/>
            </a:pPr>
            <a:r>
              <a:rPr lang="en-US" sz="1600" dirty="0"/>
              <a:t>U.S.: United States</a:t>
            </a:r>
          </a:p>
          <a:p>
            <a:pPr eaLnBrk="1" hangingPunct="1">
              <a:defRPr/>
            </a:pPr>
            <a:r>
              <a:rPr lang="en-US" sz="1600" dirty="0"/>
              <a:t>USC: U.S. Code</a:t>
            </a:r>
          </a:p>
          <a:p>
            <a:pPr eaLnBrk="1" hangingPunct="1">
              <a:defRPr/>
            </a:pPr>
            <a:r>
              <a:rPr lang="en-US" sz="1600" dirty="0"/>
              <a:t>V&amp;V: Verification &amp; </a:t>
            </a:r>
            <a:r>
              <a:rPr lang="en-US" sz="1600" dirty="0" smtClean="0"/>
              <a:t>Validation</a:t>
            </a:r>
          </a:p>
          <a:p>
            <a:pPr marL="0" indent="0" algn="ctr" eaLnBrk="1" hangingPunct="1">
              <a:buFont typeface="Arial" charset="0"/>
              <a:buNone/>
              <a:defRPr/>
            </a:pPr>
            <a:r>
              <a:rPr lang="en-US" sz="1600" dirty="0" smtClean="0"/>
              <a:t>Trademarks </a:t>
            </a:r>
            <a:r>
              <a:rPr lang="en-US" sz="1600" dirty="0"/>
              <a:t>belong to the trademark holder.</a:t>
            </a:r>
          </a:p>
          <a:p>
            <a:pPr marL="0" indent="0" eaLnBrk="1" hangingPunct="1">
              <a:buFont typeface="Arial" charset="0"/>
              <a:buNone/>
              <a:defRPr/>
            </a:pPr>
            <a:endParaRPr lang="en-US" sz="1600" dirty="0"/>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A2B667EE-DE3D-46D3-9573-033E217CE009}" type="slidenum">
              <a:rPr lang="en-US" smtClean="0"/>
              <a:pPr>
                <a:defRPr/>
              </a:pPr>
              <a:t>80</a:t>
            </a:fld>
            <a:endParaRPr lang="en-US"/>
          </a:p>
        </p:txBody>
      </p:sp>
    </p:spTree>
    <p:extLst>
      <p:ext uri="{BB962C8B-B14F-4D97-AF65-F5344CB8AC3E}">
        <p14:creationId xmlns:p14="http://schemas.microsoft.com/office/powerpoint/2010/main" val="19614377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CC-BY-SA</a:t>
            </a:r>
            <a:endParaRPr lang="en-US" dirty="0"/>
          </a:p>
        </p:txBody>
      </p:sp>
      <p:sp>
        <p:nvSpPr>
          <p:cNvPr id="3" name="Content Placeholder 2"/>
          <p:cNvSpPr>
            <a:spLocks noGrp="1"/>
          </p:cNvSpPr>
          <p:nvPr>
            <p:ph idx="1"/>
          </p:nvPr>
        </p:nvSpPr>
        <p:spPr/>
        <p:txBody>
          <a:bodyPr/>
          <a:lstStyle/>
          <a:p>
            <a:r>
              <a:rPr lang="en-US" dirty="0" smtClean="0"/>
              <a:t>This material is released under the Creative Commons CC-BY-SA license 3.0 </a:t>
            </a:r>
            <a:r>
              <a:rPr lang="en-US" dirty="0" err="1" smtClean="0"/>
              <a:t>unported</a:t>
            </a:r>
            <a:endParaRPr lang="en-US" dirty="0" smtClean="0"/>
          </a:p>
          <a:p>
            <a:pPr lvl="1"/>
            <a:r>
              <a:rPr lang="en-US" dirty="0" smtClean="0"/>
              <a:t>See http://creativecommons.org/licenses/by-sa/3.0/</a:t>
            </a:r>
            <a:endParaRPr lang="en-US" dirty="0"/>
          </a:p>
        </p:txBody>
      </p:sp>
      <p:sp>
        <p:nvSpPr>
          <p:cNvPr id="4" name="Date Placeholder 3"/>
          <p:cNvSpPr>
            <a:spLocks noGrp="1"/>
          </p:cNvSpPr>
          <p:nvPr>
            <p:ph type="dt" sz="half" idx="10"/>
          </p:nvPr>
        </p:nvSpPr>
        <p:spPr/>
        <p:txBody>
          <a:bodyPr/>
          <a:lstStyle/>
          <a:p>
            <a:pPr>
              <a:defRPr/>
            </a:pPr>
            <a:fld id="{C1C562D3-B068-4D13-BE47-8AB86B06A518}"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3BFFE917-0E43-452B-B168-724EC72DC9B8}" type="slidenum">
              <a:rPr lang="en-US" smtClean="0"/>
              <a:pPr>
                <a:defRPr/>
              </a:pPr>
              <a:t>81</a:t>
            </a:fld>
            <a:endParaRPr lang="en-US"/>
          </a:p>
        </p:txBody>
      </p:sp>
    </p:spTree>
    <p:extLst>
      <p:ext uri="{BB962C8B-B14F-4D97-AF65-F5344CB8AC3E}">
        <p14:creationId xmlns:p14="http://schemas.microsoft.com/office/powerpoint/2010/main" val="698466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590800" y="391180"/>
            <a:ext cx="6248400" cy="523220"/>
          </a:xfrm>
        </p:spPr>
        <p:txBody>
          <a:bodyPr/>
          <a:lstStyle/>
          <a:p>
            <a:pPr eaLnBrk="1" hangingPunct="1"/>
            <a:r>
              <a:rPr lang="en-US" dirty="0" smtClean="0"/>
              <a:t>Use</a:t>
            </a:r>
          </a:p>
        </p:txBody>
      </p:sp>
      <p:sp>
        <p:nvSpPr>
          <p:cNvPr id="21507" name="Content Placeholder 2"/>
          <p:cNvSpPr>
            <a:spLocks noGrp="1"/>
          </p:cNvSpPr>
          <p:nvPr>
            <p:ph idx="1"/>
          </p:nvPr>
        </p:nvSpPr>
        <p:spPr/>
        <p:txBody>
          <a:bodyPr/>
          <a:lstStyle/>
          <a:p>
            <a:pPr eaLnBrk="1" hangingPunct="1"/>
            <a:r>
              <a:rPr lang="en-US" dirty="0" smtClean="0"/>
              <a:t>You can use OSS in the government, today!</a:t>
            </a:r>
          </a:p>
          <a:p>
            <a:pPr lvl="1" eaLnBrk="1" hangingPunct="1"/>
            <a:r>
              <a:rPr lang="en-US" dirty="0" smtClean="0"/>
              <a:t>Given tight budgets, it’s absurd to ignore OSS</a:t>
            </a:r>
          </a:p>
          <a:p>
            <a:pPr eaLnBrk="1" hangingPunct="1"/>
            <a:r>
              <a:rPr lang="en-US" dirty="0" smtClean="0"/>
              <a:t>Government </a:t>
            </a:r>
            <a:r>
              <a:rPr lang="en-US" i="1" dirty="0" smtClean="0"/>
              <a:t>already</a:t>
            </a:r>
            <a:r>
              <a:rPr lang="en-US" dirty="0" smtClean="0"/>
              <a:t> uses OSS</a:t>
            </a:r>
          </a:p>
          <a:p>
            <a:pPr lvl="1" eaLnBrk="1" hangingPunct="1"/>
            <a:r>
              <a:rPr lang="en-US" dirty="0" smtClean="0"/>
              <a:t>Whitehouse.gov: Drupal</a:t>
            </a:r>
          </a:p>
          <a:p>
            <a:pPr lvl="1" eaLnBrk="1" hangingPunct="1"/>
            <a:r>
              <a:rPr lang="en-US" dirty="0" smtClean="0"/>
              <a:t>MITRE 2003 survey of DoD OSS use:</a:t>
            </a:r>
          </a:p>
          <a:p>
            <a:pPr lvl="2" eaLnBrk="1" hangingPunct="1"/>
            <a:r>
              <a:rPr lang="en-US" dirty="0" smtClean="0"/>
              <a:t>OSS “plays </a:t>
            </a:r>
            <a:r>
              <a:rPr lang="en-US" dirty="0"/>
              <a:t>a more critical role in the DoD than has generally been </a:t>
            </a:r>
            <a:r>
              <a:rPr lang="en-US" dirty="0" smtClean="0"/>
              <a:t>recognized”</a:t>
            </a:r>
          </a:p>
          <a:p>
            <a:pPr lvl="2" eaLnBrk="1" hangingPunct="1"/>
            <a:r>
              <a:rPr lang="en-US" dirty="0" smtClean="0"/>
              <a:t>Banning it “would </a:t>
            </a:r>
            <a:r>
              <a:rPr lang="en-US" dirty="0"/>
              <a:t>have immediate, broad, and strongly negative impacts on the ability of many sensitive and security-focused DoD groups to defend against </a:t>
            </a:r>
            <a:r>
              <a:rPr lang="en-US" dirty="0" err="1"/>
              <a:t>cyberattacks</a:t>
            </a:r>
            <a:r>
              <a:rPr lang="en-US" dirty="0" smtClean="0"/>
              <a:t>.”</a:t>
            </a:r>
          </a:p>
          <a:p>
            <a:pPr eaLnBrk="1" hangingPunct="1"/>
            <a:r>
              <a:rPr lang="en-US" dirty="0" smtClean="0"/>
              <a:t>Certain myths hold OSS back</a:t>
            </a:r>
          </a:p>
        </p:txBody>
      </p:sp>
      <p:sp>
        <p:nvSpPr>
          <p:cNvPr id="4" name="Date Placeholder 3"/>
          <p:cNvSpPr>
            <a:spLocks noGrp="1"/>
          </p:cNvSpPr>
          <p:nvPr>
            <p:ph type="dt" sz="quarter" idx="10"/>
          </p:nvPr>
        </p:nvSpPr>
        <p:spPr/>
        <p:txBody>
          <a:bodyPr/>
          <a:lstStyle/>
          <a:p>
            <a:pPr>
              <a:defRPr/>
            </a:pPr>
            <a:fld id="{68B15B5E-54A8-43BE-9ED4-6ABA58633050}" type="datetime3">
              <a:rPr lang="en-US" smtClean="0"/>
              <a:pPr>
                <a:defRPr/>
              </a:pPr>
              <a:t>13 August 2013</a:t>
            </a:fld>
            <a:endParaRPr lang="en-US"/>
          </a:p>
        </p:txBody>
      </p:sp>
      <p:sp>
        <p:nvSpPr>
          <p:cNvPr id="5" name="Slide Number Placeholder 4"/>
          <p:cNvSpPr>
            <a:spLocks noGrp="1"/>
          </p:cNvSpPr>
          <p:nvPr>
            <p:ph type="sldNum" sz="quarter" idx="12"/>
          </p:nvPr>
        </p:nvSpPr>
        <p:spPr/>
        <p:txBody>
          <a:bodyPr/>
          <a:lstStyle/>
          <a:p>
            <a:pPr>
              <a:defRPr/>
            </a:pPr>
            <a:fld id="{67E00963-764F-4729-9502-DF2BC740075F}" type="slidenum">
              <a:rPr lang="en-US" smtClean="0"/>
              <a:pPr>
                <a:defRPr/>
              </a:pPr>
              <a:t>8</a:t>
            </a:fld>
            <a:endParaRPr lang="en-US"/>
          </a:p>
        </p:txBody>
      </p:sp>
    </p:spTree>
    <p:extLst>
      <p:ext uri="{BB962C8B-B14F-4D97-AF65-F5344CB8AC3E}">
        <p14:creationId xmlns:p14="http://schemas.microsoft.com/office/powerpoint/2010/main" val="1491261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IDA Briefing template">
  <a:themeElements>
    <a:clrScheme name="briefing_template 2">
      <a:dk1>
        <a:srgbClr val="660033"/>
      </a:dk1>
      <a:lt1>
        <a:srgbClr val="FFFFFF"/>
      </a:lt1>
      <a:dk2>
        <a:srgbClr val="B60009"/>
      </a:dk2>
      <a:lt2>
        <a:srgbClr val="B2B2B2"/>
      </a:lt2>
      <a:accent1>
        <a:srgbClr val="CCCC00"/>
      </a:accent1>
      <a:accent2>
        <a:srgbClr val="DE9ABC"/>
      </a:accent2>
      <a:accent3>
        <a:srgbClr val="FFFFFF"/>
      </a:accent3>
      <a:accent4>
        <a:srgbClr val="56002A"/>
      </a:accent4>
      <a:accent5>
        <a:srgbClr val="E2E2AA"/>
      </a:accent5>
      <a:accent6>
        <a:srgbClr val="C98BAA"/>
      </a:accent6>
      <a:hlink>
        <a:srgbClr val="FFAFAF"/>
      </a:hlink>
      <a:folHlink>
        <a:srgbClr val="969696"/>
      </a:folHlink>
    </a:clrScheme>
    <a:fontScheme name="briefing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riefing_template 1">
        <a:dk1>
          <a:srgbClr val="000000"/>
        </a:dk1>
        <a:lt1>
          <a:srgbClr val="FFFFCC"/>
        </a:lt1>
        <a:dk2>
          <a:srgbClr val="4D4D4D"/>
        </a:dk2>
        <a:lt2>
          <a:srgbClr val="FFCC00"/>
        </a:lt2>
        <a:accent1>
          <a:srgbClr val="808000"/>
        </a:accent1>
        <a:accent2>
          <a:srgbClr val="CC9900"/>
        </a:accent2>
        <a:accent3>
          <a:srgbClr val="B2B2B2"/>
        </a:accent3>
        <a:accent4>
          <a:srgbClr val="DADAAE"/>
        </a:accent4>
        <a:accent5>
          <a:srgbClr val="C0C0AA"/>
        </a:accent5>
        <a:accent6>
          <a:srgbClr val="B98A00"/>
        </a:accent6>
        <a:hlink>
          <a:srgbClr val="CC6600"/>
        </a:hlink>
        <a:folHlink>
          <a:srgbClr val="969696"/>
        </a:folHlink>
      </a:clrScheme>
      <a:clrMap bg1="dk2" tx1="lt1" bg2="dk1" tx2="lt2" accent1="accent1" accent2="accent2" accent3="accent3" accent4="accent4" accent5="accent5" accent6="accent6" hlink="hlink" folHlink="folHlink"/>
    </a:extraClrScheme>
    <a:extraClrScheme>
      <a:clrScheme name="briefing_template 2">
        <a:dk1>
          <a:srgbClr val="660033"/>
        </a:dk1>
        <a:lt1>
          <a:srgbClr val="FFFFFF"/>
        </a:lt1>
        <a:dk2>
          <a:srgbClr val="B60009"/>
        </a:dk2>
        <a:lt2>
          <a:srgbClr val="B2B2B2"/>
        </a:lt2>
        <a:accent1>
          <a:srgbClr val="CCCC00"/>
        </a:accent1>
        <a:accent2>
          <a:srgbClr val="DE9ABC"/>
        </a:accent2>
        <a:accent3>
          <a:srgbClr val="FFFFFF"/>
        </a:accent3>
        <a:accent4>
          <a:srgbClr val="56002A"/>
        </a:accent4>
        <a:accent5>
          <a:srgbClr val="E2E2AA"/>
        </a:accent5>
        <a:accent6>
          <a:srgbClr val="C98BAA"/>
        </a:accent6>
        <a:hlink>
          <a:srgbClr val="FFAFAF"/>
        </a:hlink>
        <a:folHlink>
          <a:srgbClr val="969696"/>
        </a:folHlink>
      </a:clrScheme>
      <a:clrMap bg1="lt1" tx1="dk1" bg2="lt2" tx2="dk2" accent1="accent1" accent2="accent2" accent3="accent3" accent4="accent4" accent5="accent5" accent6="accent6" hlink="hlink" folHlink="folHlink"/>
    </a:extraClrScheme>
    <a:extraClrScheme>
      <a:clrScheme name="briefing_template 3">
        <a:dk1>
          <a:srgbClr val="000000"/>
        </a:dk1>
        <a:lt1>
          <a:srgbClr val="FFFFFF"/>
        </a:lt1>
        <a:dk2>
          <a:srgbClr val="000000"/>
        </a:dk2>
        <a:lt2>
          <a:srgbClr val="B2B2B2"/>
        </a:lt2>
        <a:accent1>
          <a:srgbClr val="C0C0C0"/>
        </a:accent1>
        <a:accent2>
          <a:srgbClr val="DDDDDD"/>
        </a:accent2>
        <a:accent3>
          <a:srgbClr val="FFFFFF"/>
        </a:accent3>
        <a:accent4>
          <a:srgbClr val="000000"/>
        </a:accent4>
        <a:accent5>
          <a:srgbClr val="DCDCDC"/>
        </a:accent5>
        <a:accent6>
          <a:srgbClr val="C8C8C8"/>
        </a:accent6>
        <a:hlink>
          <a:srgbClr val="808080"/>
        </a:hlink>
        <a:folHlink>
          <a:srgbClr val="969696"/>
        </a:folHlink>
      </a:clrScheme>
      <a:clrMap bg1="lt1" tx1="dk1" bg2="lt2" tx2="dk2" accent1="accent1" accent2="accent2" accent3="accent3" accent4="accent4" accent5="accent5" accent6="accent6" hlink="hlink" folHlink="folHlink"/>
    </a:extraClrScheme>
    <a:extraClrScheme>
      <a:clrScheme name="briefing_template 4">
        <a:dk1>
          <a:srgbClr val="2C2C42"/>
        </a:dk1>
        <a:lt1>
          <a:srgbClr val="FFFFCC"/>
        </a:lt1>
        <a:dk2>
          <a:srgbClr val="666699"/>
        </a:dk2>
        <a:lt2>
          <a:srgbClr val="FFCC00"/>
        </a:lt2>
        <a:accent1>
          <a:srgbClr val="FF9933"/>
        </a:accent1>
        <a:accent2>
          <a:srgbClr val="808000"/>
        </a:accent2>
        <a:accent3>
          <a:srgbClr val="B8B8CA"/>
        </a:accent3>
        <a:accent4>
          <a:srgbClr val="DADAAE"/>
        </a:accent4>
        <a:accent5>
          <a:srgbClr val="FFCAAD"/>
        </a:accent5>
        <a:accent6>
          <a:srgbClr val="737300"/>
        </a:accent6>
        <a:hlink>
          <a:srgbClr val="CC6600"/>
        </a:hlink>
        <a:folHlink>
          <a:srgbClr val="333399"/>
        </a:folHlink>
      </a:clrScheme>
      <a:clrMap bg1="dk2" tx1="lt1" bg2="dk1" tx2="lt2" accent1="accent1" accent2="accent2" accent3="accent3" accent4="accent4" accent5="accent5" accent6="accent6" hlink="hlink" folHlink="folHlink"/>
    </a:extraClrScheme>
    <a:extraClrScheme>
      <a:clrScheme name="briefing_template 5">
        <a:dk1>
          <a:srgbClr val="50000F"/>
        </a:dk1>
        <a:lt1>
          <a:srgbClr val="FFCC00"/>
        </a:lt1>
        <a:dk2>
          <a:srgbClr val="800000"/>
        </a:dk2>
        <a:lt2>
          <a:srgbClr val="FFFFCC"/>
        </a:lt2>
        <a:accent1>
          <a:srgbClr val="808000"/>
        </a:accent1>
        <a:accent2>
          <a:srgbClr val="993366"/>
        </a:accent2>
        <a:accent3>
          <a:srgbClr val="C0AAAA"/>
        </a:accent3>
        <a:accent4>
          <a:srgbClr val="DAAE00"/>
        </a:accent4>
        <a:accent5>
          <a:srgbClr val="C0C0AA"/>
        </a:accent5>
        <a:accent6>
          <a:srgbClr val="8A2D5C"/>
        </a:accent6>
        <a:hlink>
          <a:srgbClr val="FF5050"/>
        </a:hlink>
        <a:folHlink>
          <a:srgbClr val="993300"/>
        </a:folHlink>
      </a:clrScheme>
      <a:clrMap bg1="dk2" tx1="lt1" bg2="dk1" tx2="lt2" accent1="accent1" accent2="accent2" accent3="accent3" accent4="accent4" accent5="accent5" accent6="accent6" hlink="hlink" folHlink="folHlink"/>
    </a:extraClrScheme>
    <a:extraClrScheme>
      <a:clrScheme name="briefing_template 6">
        <a:dk1>
          <a:srgbClr val="333300"/>
        </a:dk1>
        <a:lt1>
          <a:srgbClr val="FFCC00"/>
        </a:lt1>
        <a:dk2>
          <a:srgbClr val="666633"/>
        </a:dk2>
        <a:lt2>
          <a:srgbClr val="FFFFCC"/>
        </a:lt2>
        <a:accent1>
          <a:srgbClr val="8F7401"/>
        </a:accent1>
        <a:accent2>
          <a:srgbClr val="CC6600"/>
        </a:accent2>
        <a:accent3>
          <a:srgbClr val="B8B8AD"/>
        </a:accent3>
        <a:accent4>
          <a:srgbClr val="DAAE00"/>
        </a:accent4>
        <a:accent5>
          <a:srgbClr val="C6BCAA"/>
        </a:accent5>
        <a:accent6>
          <a:srgbClr val="B95C00"/>
        </a:accent6>
        <a:hlink>
          <a:srgbClr val="666699"/>
        </a:hlink>
        <a:folHlink>
          <a:srgbClr val="808000"/>
        </a:folHlink>
      </a:clrScheme>
      <a:clrMap bg1="dk2" tx1="lt1" bg2="dk1" tx2="lt2" accent1="accent1" accent2="accent2" accent3="accent3" accent4="accent4" accent5="accent5" accent6="accent6" hlink="hlink" folHlink="folHlink"/>
    </a:extraClrScheme>
    <a:extraClrScheme>
      <a:clrScheme name="briefing_template 7">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72383A55-564A-410F-81EA-FA5EC540B4A6">Updated 4/27/11</Description0>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53A38724A560F4181EAFA5EC540B4A6" ma:contentTypeVersion="0" ma:contentTypeDescription="Create a new document." ma:contentTypeScope="" ma:versionID="bbb16ff3c28b3d09ae8dfc50776ad7fe">
  <xsd:schema xmlns:xsd="http://www.w3.org/2001/XMLSchema" xmlns:p="http://schemas.microsoft.com/office/2006/metadata/properties" xmlns:ns2="72383A55-564A-410F-81EA-FA5EC540B4A6" targetNamespace="http://schemas.microsoft.com/office/2006/metadata/properties" ma:root="true" ma:fieldsID="75a879bc6a3e41271830a53b034c7e42" ns2:_="">
    <xsd:import namespace="72383A55-564A-410F-81EA-FA5EC540B4A6"/>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72383A55-564A-410F-81EA-FA5EC540B4A6"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54586B0-D648-4430-9C7E-AE3A3E53EEED}">
  <ds:schemaRefs>
    <ds:schemaRef ds:uri="http://schemas.microsoft.com/sharepoint/v3/contenttype/forms"/>
  </ds:schemaRefs>
</ds:datastoreItem>
</file>

<file path=customXml/itemProps2.xml><?xml version="1.0" encoding="utf-8"?>
<ds:datastoreItem xmlns:ds="http://schemas.openxmlformats.org/officeDocument/2006/customXml" ds:itemID="{AF21DF7E-330E-400E-9B2C-F970CB9667CB}">
  <ds:schemaRefs>
    <ds:schemaRef ds:uri="http://www.w3.org/XML/1998/namespace"/>
    <ds:schemaRef ds:uri="72383A55-564A-410F-81EA-FA5EC540B4A6"/>
    <ds:schemaRef ds:uri="http://purl.org/dc/dcmitype/"/>
    <ds:schemaRef ds:uri="http://purl.org/dc/terms/"/>
    <ds:schemaRef ds:uri="http://purl.org/dc/elements/1.1/"/>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964754B3-190F-475A-A64B-25BC26082B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383A55-564A-410F-81EA-FA5EC540B4A6"/>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IDA Briefing template</Template>
  <TotalTime>1793</TotalTime>
  <Words>9124</Words>
  <Application>Microsoft Office PowerPoint</Application>
  <PresentationFormat>On-screen Show (4:3)</PresentationFormat>
  <Paragraphs>1133</Paragraphs>
  <Slides>82</Slides>
  <Notes>65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82</vt:i4>
      </vt:variant>
    </vt:vector>
  </HeadingPairs>
  <TitlesOfParts>
    <vt:vector size="85" baseType="lpstr">
      <vt:lpstr>IDA Briefing template</vt:lpstr>
      <vt:lpstr>Microsoft Excel Chart</vt:lpstr>
      <vt:lpstr>Microsoft Graph Chart</vt:lpstr>
      <vt:lpstr>How to Open Source</vt:lpstr>
      <vt:lpstr>Outline</vt:lpstr>
      <vt:lpstr>What is Open Source Software (OSS)?</vt:lpstr>
      <vt:lpstr>Why government use/create OSS? Reasons follow from the definition</vt:lpstr>
      <vt:lpstr>Government: Comparing GOTS, COTS Proprietary, and COTS OSS</vt:lpstr>
      <vt:lpstr>Typical OSS development model</vt:lpstr>
      <vt:lpstr>To take advantage of OSS, master its use and release</vt:lpstr>
      <vt:lpstr>Use</vt:lpstr>
      <vt:lpstr>Use</vt:lpstr>
      <vt:lpstr>Myth: OSS is non-commercial. Reality: OSS is commercial (1)</vt:lpstr>
      <vt:lpstr>Myth: OSS is non-commercial. Reality: OSS is commercial (2)</vt:lpstr>
      <vt:lpstr>Watch your language</vt:lpstr>
      <vt:lpstr>Myth: OSS always or never more secure</vt:lpstr>
      <vt:lpstr>Open design: A security fundamental</vt:lpstr>
      <vt:lpstr>Myth: OSS conflicts with DoDD 8500.1/DoDI 8500.2 DCPD-1</vt:lpstr>
      <vt:lpstr>US government policies/guidance</vt:lpstr>
      <vt:lpstr>Release</vt:lpstr>
      <vt:lpstr>Quick aside: “Intellectual rights”</vt:lpstr>
      <vt:lpstr>Open Technology Development</vt:lpstr>
      <vt:lpstr>When should the government release as OSS?</vt:lpstr>
      <vt:lpstr>Releasing new projects/ new major capabilities</vt:lpstr>
      <vt:lpstr>Simplify, simplify, simplify</vt:lpstr>
      <vt:lpstr>“Internet Success” (1)</vt:lpstr>
      <vt:lpstr>“Internet Success” (2)</vt:lpstr>
      <vt:lpstr>Establishing an OTD program</vt:lpstr>
      <vt:lpstr>Technical Infrastructure for Collaboration</vt:lpstr>
      <vt:lpstr>Communication</vt:lpstr>
      <vt:lpstr>Other points while running an OTD project</vt:lpstr>
      <vt:lpstr>Chapter 3. OTD programmatics: Tactics, tools &amp; procedures</vt:lpstr>
      <vt:lpstr>Chapter 4. Continuous Development &amp; Delivery</vt:lpstr>
      <vt:lpstr>Legal &amp; contracting</vt:lpstr>
      <vt:lpstr>“Answer me these questions ‘five’”</vt:lpstr>
      <vt:lpstr>What contract applies (including terms &amp; decisions)?</vt:lpstr>
      <vt:lpstr>Do you have the necessary copyright-related rights?</vt:lpstr>
      <vt:lpstr>FAR 52.227-14 (Dec 2007)</vt:lpstr>
      <vt:lpstr>DFARS 252.227-7014 (June 1995)</vt:lpstr>
      <vt:lpstr>Do you have the other intellectual rights (e.g., patents)?</vt:lpstr>
      <vt:lpstr>Do you have permission to release to the public?</vt:lpstr>
      <vt:lpstr>Possession is 9/10ths of the law</vt:lpstr>
      <vt:lpstr>Who has authority?</vt:lpstr>
      <vt:lpstr>Government has released OSS</vt:lpstr>
      <vt:lpstr>Conclusions</vt:lpstr>
      <vt:lpstr>Backup slides</vt:lpstr>
      <vt:lpstr>U.S. federal government acquisition 101 (grossly simplified)</vt:lpstr>
      <vt:lpstr>Useful DoD sources</vt:lpstr>
      <vt:lpstr>DoD 2009 OSS policy memo (1)</vt:lpstr>
      <vt:lpstr>DoD 2009 OSS policy memo (2)</vt:lpstr>
      <vt:lpstr>Positive OSS aspects stated in DoD 2009 OSS memo (1)</vt:lpstr>
      <vt:lpstr>Positive OSS aspects stated in DoD 2009 OSS memo (2)</vt:lpstr>
      <vt:lpstr>Myth: OSS is non-commercial. Reality: OSS is commercial (3)</vt:lpstr>
      <vt:lpstr>Credits &amp; More information</vt:lpstr>
      <vt:lpstr>Useful sources on releasing OSS</vt:lpstr>
      <vt:lpstr>Conclusions</vt:lpstr>
      <vt:lpstr>Why would contractors use/develop OSS?</vt:lpstr>
      <vt:lpstr>Types of OSS licenses</vt:lpstr>
      <vt:lpstr>FLOSS License Slide: Determining License Compatibility</vt:lpstr>
      <vt:lpstr>Most Popular OSS licenses</vt:lpstr>
      <vt:lpstr>Common OSS programs</vt:lpstr>
      <vt:lpstr>Problems with hiding source &amp; vulnerability secrecy</vt:lpstr>
      <vt:lpstr>Can “security by obscurity” be a basis for security?</vt:lpstr>
      <vt:lpstr>Proprietary advantages? Not really</vt:lpstr>
      <vt:lpstr>OSS Security Preconditions (Unintentional vulnerabilities) </vt:lpstr>
      <vt:lpstr>Inserting malicious code &amp; OSS: Basic concepts</vt:lpstr>
      <vt:lpstr>Malicious code &amp; OSS</vt:lpstr>
      <vt:lpstr>GNU General Public License (GPL)</vt:lpstr>
      <vt:lpstr>Does the GPL Require Release to the Public?</vt:lpstr>
      <vt:lpstr>Open Source Software (OSS) is Commercial!</vt:lpstr>
      <vt:lpstr>Competition is critical to the DoD</vt:lpstr>
      <vt:lpstr>Early OSS history</vt:lpstr>
      <vt:lpstr>History of OSS in DoD</vt:lpstr>
      <vt:lpstr>MITRE 2003 study</vt:lpstr>
      <vt:lpstr>MITRE 2003 study: Security &amp; OSS</vt:lpstr>
      <vt:lpstr>The magic cookie parable</vt:lpstr>
      <vt:lpstr>Myth: OSS always unreliable Reality: OSS often very reliable</vt:lpstr>
      <vt:lpstr>Myth: OSS always insecure</vt:lpstr>
      <vt:lpstr>A few other myths...</vt:lpstr>
      <vt:lpstr>Myth: OSS = Open standards. Reality: Different, yet compatible</vt:lpstr>
      <vt:lpstr>DFARS 252.227-7018 (June 1995): Small Business Innovation Research (SBIR)</vt:lpstr>
      <vt:lpstr>DFARS 252.227-7020 (June 1995) “Special works” clause</vt:lpstr>
      <vt:lpstr>Acronyms (1)</vt:lpstr>
      <vt:lpstr>Acronyms (2)</vt:lpstr>
      <vt:lpstr>CC-BY-SA</vt:lpstr>
    </vt:vector>
  </TitlesOfParts>
  <Company>IDA Employee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DoD and Open Source Software (OSS)</dc:title>
  <dc:creator>David A. Wheeler</dc:creator>
  <cp:lastModifiedBy>David A. Wheeler</cp:lastModifiedBy>
  <cp:revision>175</cp:revision>
  <cp:lastPrinted>1601-01-01T00:00:00Z</cp:lastPrinted>
  <dcterms:created xsi:type="dcterms:W3CDTF">2012-04-09T16:32:04Z</dcterms:created>
  <dcterms:modified xsi:type="dcterms:W3CDTF">2013-08-13T16:15:35Z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0x010100553A38724A560F4181EAFA5EC540B4A6</vt:lpwstr>
  </property>
</Properties>
</file>