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4"/>
  </p:sldMasterIdLst>
  <p:notesMasterIdLst>
    <p:notesMasterId r:id="rId13"/>
  </p:notesMasterIdLst>
  <p:sldIdLst>
    <p:sldId id="256" r:id="rId5"/>
    <p:sldId id="262" r:id="rId6"/>
    <p:sldId id="257" r:id="rId7"/>
    <p:sldId id="258" r:id="rId8"/>
    <p:sldId id="259" r:id="rId9"/>
    <p:sldId id="260" r:id="rId10"/>
    <p:sldId id="261" r:id="rId11"/>
    <p:sldId id="263" r:id="rId12"/>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itchFamily="18" charset="0"/>
        <a:ea typeface="+mn-ea"/>
        <a:cs typeface="+mn-cs"/>
      </a:defRPr>
    </a:lvl1pPr>
    <a:lvl2pPr marL="457200" algn="ctr" rtl="0" fontAlgn="base">
      <a:spcBef>
        <a:spcPct val="0"/>
      </a:spcBef>
      <a:spcAft>
        <a:spcPct val="0"/>
      </a:spcAft>
      <a:defRPr sz="2400" kern="1200">
        <a:solidFill>
          <a:schemeClr val="tx1"/>
        </a:solidFill>
        <a:latin typeface="Times New Roman" pitchFamily="18" charset="0"/>
        <a:ea typeface="+mn-ea"/>
        <a:cs typeface="+mn-cs"/>
      </a:defRPr>
    </a:lvl2pPr>
    <a:lvl3pPr marL="914400" algn="ctr" rtl="0" fontAlgn="base">
      <a:spcBef>
        <a:spcPct val="0"/>
      </a:spcBef>
      <a:spcAft>
        <a:spcPct val="0"/>
      </a:spcAft>
      <a:defRPr sz="2400" kern="1200">
        <a:solidFill>
          <a:schemeClr val="tx1"/>
        </a:solidFill>
        <a:latin typeface="Times New Roman" pitchFamily="18" charset="0"/>
        <a:ea typeface="+mn-ea"/>
        <a:cs typeface="+mn-cs"/>
      </a:defRPr>
    </a:lvl3pPr>
    <a:lvl4pPr marL="1371600" algn="ctr" rtl="0" fontAlgn="base">
      <a:spcBef>
        <a:spcPct val="0"/>
      </a:spcBef>
      <a:spcAft>
        <a:spcPct val="0"/>
      </a:spcAft>
      <a:defRPr sz="2400" kern="1200">
        <a:solidFill>
          <a:schemeClr val="tx1"/>
        </a:solidFill>
        <a:latin typeface="Times New Roman" pitchFamily="18" charset="0"/>
        <a:ea typeface="+mn-ea"/>
        <a:cs typeface="+mn-cs"/>
      </a:defRPr>
    </a:lvl4pPr>
    <a:lvl5pPr marL="1828800" algn="ctr"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CCFF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525" autoAdjust="0"/>
    <p:restoredTop sz="90909" autoAdjust="0"/>
  </p:normalViewPr>
  <p:slideViewPr>
    <p:cSldViewPr>
      <p:cViewPr varScale="1">
        <p:scale>
          <a:sx n="99" d="100"/>
          <a:sy n="99" d="100"/>
        </p:scale>
        <p:origin x="-3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68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68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42DF319-6F2A-420A-8269-87DEA2EF06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p:spPr>
        <p:txBody>
          <a:bodyPr/>
          <a:lstStyle/>
          <a:p>
            <a:endParaRPr lang="en-US" smtClean="0"/>
          </a:p>
        </p:txBody>
      </p:sp>
      <p:sp>
        <p:nvSpPr>
          <p:cNvPr id="12292" name="Slide Number Placeholder 3"/>
          <p:cNvSpPr>
            <a:spLocks noGrp="1"/>
          </p:cNvSpPr>
          <p:nvPr>
            <p:ph type="sldNum" sz="quarter" idx="5"/>
          </p:nvPr>
        </p:nvSpPr>
        <p:spPr>
          <a:noFill/>
        </p:spPr>
        <p:txBody>
          <a:bodyPr/>
          <a:lstStyle/>
          <a:p>
            <a:fld id="{AD3882B9-3AF3-4A7F-A8B2-39213A747511}" type="slidenum">
              <a:rPr lang="en-US"/>
              <a:pPr/>
              <a:t>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endParaRPr lang="en-US" smtClean="0"/>
          </a:p>
        </p:txBody>
      </p:sp>
      <p:sp>
        <p:nvSpPr>
          <p:cNvPr id="13316" name="Slide Number Placeholder 3"/>
          <p:cNvSpPr>
            <a:spLocks noGrp="1"/>
          </p:cNvSpPr>
          <p:nvPr>
            <p:ph type="sldNum" sz="quarter" idx="5"/>
          </p:nvPr>
        </p:nvSpPr>
        <p:spPr>
          <a:noFill/>
        </p:spPr>
        <p:txBody>
          <a:bodyPr/>
          <a:lstStyle/>
          <a:p>
            <a:fld id="{F1DC7162-CD81-496D-A582-002942C64FC4}" type="slidenum">
              <a:rPr lang="en-US"/>
              <a:pPr/>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p:spPr>
        <p:txBody>
          <a:bodyPr/>
          <a:lstStyle/>
          <a:p>
            <a:endParaRPr lang="en-US" smtClean="0"/>
          </a:p>
        </p:txBody>
      </p:sp>
      <p:sp>
        <p:nvSpPr>
          <p:cNvPr id="14340" name="Slide Number Placeholder 3"/>
          <p:cNvSpPr>
            <a:spLocks noGrp="1"/>
          </p:cNvSpPr>
          <p:nvPr>
            <p:ph type="sldNum" sz="quarter" idx="5"/>
          </p:nvPr>
        </p:nvSpPr>
        <p:spPr>
          <a:noFill/>
        </p:spPr>
        <p:txBody>
          <a:bodyPr/>
          <a:lstStyle/>
          <a:p>
            <a:fld id="{889D8487-B15C-4116-8D4E-086A3389271A}" type="slidenum">
              <a:rPr lang="en-US"/>
              <a:pPr/>
              <a:t>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endParaRPr lang="en-US" smtClean="0"/>
          </a:p>
        </p:txBody>
      </p:sp>
      <p:sp>
        <p:nvSpPr>
          <p:cNvPr id="15364" name="Slide Number Placeholder 3"/>
          <p:cNvSpPr>
            <a:spLocks noGrp="1"/>
          </p:cNvSpPr>
          <p:nvPr>
            <p:ph type="sldNum" sz="quarter" idx="5"/>
          </p:nvPr>
        </p:nvSpPr>
        <p:spPr>
          <a:noFill/>
        </p:spPr>
        <p:txBody>
          <a:bodyPr/>
          <a:lstStyle/>
          <a:p>
            <a:fld id="{C86900F4-8E29-4607-BB62-4667CAABBD8B}" type="slidenum">
              <a:rPr lang="en-US"/>
              <a:pPr/>
              <a:t>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smtClean="0"/>
          </a:p>
        </p:txBody>
      </p:sp>
      <p:sp>
        <p:nvSpPr>
          <p:cNvPr id="16388" name="Slide Number Placeholder 3"/>
          <p:cNvSpPr>
            <a:spLocks noGrp="1"/>
          </p:cNvSpPr>
          <p:nvPr>
            <p:ph type="sldNum" sz="quarter" idx="5"/>
          </p:nvPr>
        </p:nvSpPr>
        <p:spPr>
          <a:noFill/>
        </p:spPr>
        <p:txBody>
          <a:bodyPr/>
          <a:lstStyle/>
          <a:p>
            <a:fld id="{BE7221EB-CBA0-454B-B7F0-1BD038F010F7}" type="slidenum">
              <a:rPr lang="en-US"/>
              <a:pPr/>
              <a:t>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smtClean="0"/>
          </a:p>
        </p:txBody>
      </p:sp>
      <p:sp>
        <p:nvSpPr>
          <p:cNvPr id="17412" name="Slide Number Placeholder 3"/>
          <p:cNvSpPr>
            <a:spLocks noGrp="1"/>
          </p:cNvSpPr>
          <p:nvPr>
            <p:ph type="sldNum" sz="quarter" idx="5"/>
          </p:nvPr>
        </p:nvSpPr>
        <p:spPr>
          <a:noFill/>
        </p:spPr>
        <p:txBody>
          <a:bodyPr/>
          <a:lstStyle/>
          <a:p>
            <a:fld id="{6EED29B7-B903-4161-AB51-119328829E7E}" type="slidenum">
              <a:rPr lang="en-US"/>
              <a:pPr/>
              <a:t>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smtClean="0"/>
          </a:p>
        </p:txBody>
      </p:sp>
      <p:sp>
        <p:nvSpPr>
          <p:cNvPr id="18436" name="Slide Number Placeholder 3"/>
          <p:cNvSpPr>
            <a:spLocks noGrp="1"/>
          </p:cNvSpPr>
          <p:nvPr>
            <p:ph type="sldNum" sz="quarter" idx="5"/>
          </p:nvPr>
        </p:nvSpPr>
        <p:spPr>
          <a:noFill/>
        </p:spPr>
        <p:txBody>
          <a:bodyPr/>
          <a:lstStyle/>
          <a:p>
            <a:fld id="{B825CCB3-3760-4266-BD26-409A2757B671}" type="slidenum">
              <a:rPr lang="en-US"/>
              <a:pPr/>
              <a:t>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smtClean="0"/>
          </a:p>
        </p:txBody>
      </p:sp>
      <p:sp>
        <p:nvSpPr>
          <p:cNvPr id="19460" name="Slide Number Placeholder 3"/>
          <p:cNvSpPr>
            <a:spLocks noGrp="1"/>
          </p:cNvSpPr>
          <p:nvPr>
            <p:ph type="sldNum" sz="quarter" idx="5"/>
          </p:nvPr>
        </p:nvSpPr>
        <p:spPr>
          <a:noFill/>
        </p:spPr>
        <p:txBody>
          <a:bodyPr/>
          <a:lstStyle/>
          <a:p>
            <a:fld id="{7E6EA0E0-8C01-47B0-900D-BF818277A8A9}" type="slidenum">
              <a:rPr lang="en-US"/>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Line 25"/>
          <p:cNvSpPr>
            <a:spLocks noChangeShapeType="1"/>
          </p:cNvSpPr>
          <p:nvPr/>
        </p:nvSpPr>
        <p:spPr bwMode="auto">
          <a:xfrm>
            <a:off x="457200" y="6477000"/>
            <a:ext cx="8229600" cy="0"/>
          </a:xfrm>
          <a:prstGeom prst="line">
            <a:avLst/>
          </a:prstGeom>
          <a:noFill/>
          <a:ln w="9525">
            <a:solidFill>
              <a:srgbClr val="000000"/>
            </a:solidFill>
            <a:round/>
            <a:headEnd/>
            <a:tailEnd/>
          </a:ln>
          <a:effectLst/>
        </p:spPr>
        <p:txBody>
          <a:bodyPr/>
          <a:lstStyle/>
          <a:p>
            <a:pPr>
              <a:defRPr/>
            </a:pPr>
            <a:endParaRPr lang="en-US"/>
          </a:p>
        </p:txBody>
      </p:sp>
      <p:sp>
        <p:nvSpPr>
          <p:cNvPr id="36869" name="Rectangle 5"/>
          <p:cNvSpPr>
            <a:spLocks noGrp="1" noChangeArrowheads="1"/>
          </p:cNvSpPr>
          <p:nvPr>
            <p:ph type="ctrTitle"/>
          </p:nvPr>
        </p:nvSpPr>
        <p:spPr>
          <a:xfrm>
            <a:off x="685800" y="1905000"/>
            <a:ext cx="7772400" cy="1143000"/>
          </a:xfrm>
        </p:spPr>
        <p:txBody>
          <a:bodyPr/>
          <a:lstStyle>
            <a:lvl1pPr algn="ctr">
              <a:defRPr sz="3200"/>
            </a:lvl1pPr>
          </a:lstStyle>
          <a:p>
            <a:r>
              <a:rPr lang="en-US"/>
              <a:t>Click to edit Master title style</a:t>
            </a:r>
          </a:p>
        </p:txBody>
      </p:sp>
      <p:sp>
        <p:nvSpPr>
          <p:cNvPr id="36870" name="Rectangle 6"/>
          <p:cNvSpPr>
            <a:spLocks noGrp="1" noChangeArrowheads="1"/>
          </p:cNvSpPr>
          <p:nvPr>
            <p:ph type="subTitle" idx="1"/>
          </p:nvPr>
        </p:nvSpPr>
        <p:spPr>
          <a:xfrm>
            <a:off x="1524000" y="3492500"/>
            <a:ext cx="6102350" cy="1752600"/>
          </a:xfrm>
        </p:spPr>
        <p:txBody>
          <a:bodyPr/>
          <a:lstStyle>
            <a:lvl1pPr marL="0" indent="0" algn="ctr">
              <a:buFont typeface="Wingdings" pitchFamily="2" charset="2"/>
              <a:buNone/>
              <a:defRPr sz="2400"/>
            </a:lvl1pPr>
          </a:lstStyle>
          <a:p>
            <a:r>
              <a:rPr lang="en-US"/>
              <a:t>Click to edit Master subtitle style</a:t>
            </a:r>
          </a:p>
        </p:txBody>
      </p:sp>
      <p:sp>
        <p:nvSpPr>
          <p:cNvPr id="8" name="Rectangle 7"/>
          <p:cNvSpPr>
            <a:spLocks noGrp="1" noChangeArrowheads="1"/>
          </p:cNvSpPr>
          <p:nvPr>
            <p:ph type="dt" sz="half" idx="10"/>
          </p:nvPr>
        </p:nvSpPr>
        <p:spPr>
          <a:xfrm>
            <a:off x="-152400" y="6248400"/>
            <a:ext cx="1905000" cy="457200"/>
          </a:xfrm>
        </p:spPr>
        <p:txBody>
          <a:bodyPr/>
          <a:lstStyle>
            <a:lvl1pPr algn="ctr">
              <a:defRPr sz="900" smtClean="0"/>
            </a:lvl1pPr>
          </a:lstStyle>
          <a:p>
            <a:pPr>
              <a:defRPr/>
            </a:pPr>
            <a:fld id="{508CEB2D-32EB-4AF8-A8D4-F0EDE47FCBC6}" type="datetime3">
              <a:rPr lang="en-US"/>
              <a:pPr>
                <a:defRPr/>
              </a:pPr>
              <a:t>26 August 2011</a:t>
            </a:fld>
            <a:endParaRPr lang="en-US"/>
          </a:p>
        </p:txBody>
      </p:sp>
      <p:sp>
        <p:nvSpPr>
          <p:cNvPr id="9" name="Rectangle 8"/>
          <p:cNvSpPr>
            <a:spLocks noGrp="1" noChangeArrowheads="1"/>
          </p:cNvSpPr>
          <p:nvPr>
            <p:ph type="ftr" sz="quarter" idx="11"/>
          </p:nvPr>
        </p:nvSpPr>
        <p:spPr>
          <a:xfrm>
            <a:off x="6019800" y="6343650"/>
            <a:ext cx="2895600" cy="457200"/>
          </a:xfrm>
        </p:spPr>
        <p:txBody>
          <a:bodyPr/>
          <a:lstStyle>
            <a:lvl1pPr>
              <a:defRPr sz="900" smtClean="0"/>
            </a:lvl1pPr>
          </a:lstStyle>
          <a:p>
            <a:pPr>
              <a:defRPr/>
            </a:pPr>
            <a:endParaRPr lang="en-US"/>
          </a:p>
        </p:txBody>
      </p:sp>
      <p:sp>
        <p:nvSpPr>
          <p:cNvPr id="10" name="Rectangle 9"/>
          <p:cNvSpPr>
            <a:spLocks noGrp="1" noChangeArrowheads="1"/>
          </p:cNvSpPr>
          <p:nvPr>
            <p:ph type="sldNum" sz="quarter" idx="12"/>
          </p:nvPr>
        </p:nvSpPr>
        <p:spPr>
          <a:xfrm>
            <a:off x="7010400" y="6324600"/>
            <a:ext cx="1905000" cy="457200"/>
          </a:xfrm>
        </p:spPr>
        <p:txBody>
          <a:bodyPr/>
          <a:lstStyle>
            <a:lvl1pPr>
              <a:defRPr sz="900" smtClean="0"/>
            </a:lvl1pPr>
          </a:lstStyle>
          <a:p>
            <a:pPr>
              <a:defRPr/>
            </a:pPr>
            <a:fld id="{FCA3AC8D-53B3-4D96-99F1-78403551F195}" type="slidenum">
              <a:rPr lang="en-US"/>
              <a:pPr>
                <a:defRPr/>
              </a:pPr>
              <a:t>‹#›</a:t>
            </a:fld>
            <a:endParaRPr lang="en-US"/>
          </a:p>
        </p:txBody>
      </p:sp>
      <p:sp>
        <p:nvSpPr>
          <p:cNvPr id="11" name="Rectangle 22"/>
          <p:cNvSpPr>
            <a:spLocks noChangeArrowheads="1"/>
          </p:cNvSpPr>
          <p:nvPr userDrawn="1"/>
        </p:nvSpPr>
        <p:spPr bwMode="auto">
          <a:xfrm>
            <a:off x="1524000" y="555625"/>
            <a:ext cx="6858000" cy="1143000"/>
          </a:xfrm>
          <a:prstGeom prst="rect">
            <a:avLst/>
          </a:prstGeom>
          <a:noFill/>
          <a:ln w="9525">
            <a:noFill/>
            <a:miter lim="800000"/>
            <a:headEnd/>
            <a:tailEnd/>
          </a:ln>
        </p:spPr>
        <p:txBody>
          <a:bodyPr/>
          <a:lstStyle/>
          <a:p>
            <a:pPr algn="ctr">
              <a:defRPr/>
            </a:pPr>
            <a:r>
              <a:rPr lang="en-US" sz="2800" dirty="0">
                <a:solidFill>
                  <a:srgbClr val="000000"/>
                </a:solidFill>
                <a:latin typeface="Arial" charset="0"/>
                <a:cs typeface="+mn-cs"/>
              </a:rPr>
              <a:t>Institute for Defense Analyses</a:t>
            </a:r>
            <a:br>
              <a:rPr lang="en-US" sz="2800" dirty="0">
                <a:solidFill>
                  <a:srgbClr val="000000"/>
                </a:solidFill>
                <a:latin typeface="Arial" charset="0"/>
                <a:cs typeface="+mn-cs"/>
              </a:rPr>
            </a:br>
            <a:r>
              <a:rPr lang="en-US" sz="1800" dirty="0">
                <a:solidFill>
                  <a:srgbClr val="000000"/>
                </a:solidFill>
                <a:latin typeface="Arial" charset="0"/>
                <a:cs typeface="+mn-cs"/>
              </a:rPr>
              <a:t>4850 Mark Center Drive </a:t>
            </a:r>
            <a:r>
              <a:rPr lang="en-US" sz="1000" baseline="30000" dirty="0">
                <a:solidFill>
                  <a:srgbClr val="000000"/>
                </a:solidFill>
                <a:latin typeface="Arial" charset="0"/>
                <a:cs typeface="+mn-cs"/>
                <a:sym typeface="Wingdings" pitchFamily="2" charset="2"/>
              </a:rPr>
              <a:t></a:t>
            </a:r>
            <a:r>
              <a:rPr lang="en-US" sz="1800" dirty="0">
                <a:solidFill>
                  <a:srgbClr val="000000"/>
                </a:solidFill>
                <a:latin typeface="Arial" charset="0"/>
                <a:cs typeface="+mn-cs"/>
              </a:rPr>
              <a:t> Alexandria, Virginia 22311-1882</a:t>
            </a:r>
          </a:p>
        </p:txBody>
      </p:sp>
      <p:sp>
        <p:nvSpPr>
          <p:cNvPr id="12" name="Line 23"/>
          <p:cNvSpPr>
            <a:spLocks noChangeShapeType="1"/>
          </p:cNvSpPr>
          <p:nvPr userDrawn="1"/>
        </p:nvSpPr>
        <p:spPr bwMode="auto">
          <a:xfrm>
            <a:off x="457200" y="1447800"/>
            <a:ext cx="8229600" cy="0"/>
          </a:xfrm>
          <a:prstGeom prst="line">
            <a:avLst/>
          </a:prstGeom>
          <a:noFill/>
          <a:ln w="15875">
            <a:solidFill>
              <a:srgbClr val="000000"/>
            </a:solidFill>
            <a:round/>
            <a:headEnd/>
            <a:tailEnd/>
          </a:ln>
          <a:effectLst/>
        </p:spPr>
        <p:txBody>
          <a:bodyPr/>
          <a:lstStyle/>
          <a:p>
            <a:pPr algn="ctr">
              <a:defRPr/>
            </a:pPr>
            <a:endParaRPr lang="en-US">
              <a:cs typeface="+mn-cs"/>
            </a:endParaRPr>
          </a:p>
        </p:txBody>
      </p:sp>
      <p:pic>
        <p:nvPicPr>
          <p:cNvPr id="13" name="Picture 12" descr="IDA Logo.png"/>
          <p:cNvPicPr>
            <a:picLocks noChangeAspect="1"/>
          </p:cNvPicPr>
          <p:nvPr userDrawn="1"/>
        </p:nvPicPr>
        <p:blipFill>
          <a:blip r:embed="rId2" cstate="print"/>
          <a:stretch>
            <a:fillRect/>
          </a:stretch>
        </p:blipFill>
        <p:spPr>
          <a:xfrm>
            <a:off x="474266" y="609600"/>
            <a:ext cx="1412751" cy="658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420B2D15-70B2-4A21-BDA0-57A20FAE7B11}" type="datetime3">
              <a:rPr lang="en-US"/>
              <a:pPr>
                <a:defRPr/>
              </a:pPr>
              <a:t>26 August 2011</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C56E164C-EBBD-456A-8EB7-DA81714CCC9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11950" y="457200"/>
            <a:ext cx="21272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8613" y="457200"/>
            <a:ext cx="6230937"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7CF5DB32-31EE-48CF-A22B-8CAB4C6FF7EB}" type="datetime3">
              <a:rPr lang="en-US"/>
              <a:pPr>
                <a:defRPr/>
              </a:pPr>
              <a:t>26 August 2011</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85B4F3F7-5C44-41BD-BBA1-8EC5EE1F46C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fld id="{04F4211A-71E1-4948-BBCD-DAF7C9EB0F4F}" type="datetime3">
              <a:rPr lang="en-US"/>
              <a:pPr>
                <a:defRPr/>
              </a:pPr>
              <a:t>26 August 2011</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A101B3AC-26E1-403C-9664-C495F992498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73F556F6-08F4-46F4-BCA9-1977BFAE4806}" type="datetime3">
              <a:rPr lang="en-US"/>
              <a:pPr>
                <a:defRPr/>
              </a:pPr>
              <a:t>26 August 2011</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fld id="{66AF058F-D2B1-41E9-AF53-A7044B16DA7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8613" y="1143000"/>
            <a:ext cx="4027487"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08500" y="1143000"/>
            <a:ext cx="4029075"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fld id="{1181159F-CF83-491E-BEB2-4F657304FE29}" type="datetime3">
              <a:rPr lang="en-US"/>
              <a:pPr>
                <a:defRPr/>
              </a:pPr>
              <a:t>26 August 2011</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AB330FD8-EAE7-43A3-8DA6-587EC37B166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fld id="{E2F42290-0BEE-4566-9A32-342A42AF8205}" type="datetime3">
              <a:rPr lang="en-US"/>
              <a:pPr>
                <a:defRPr/>
              </a:pPr>
              <a:t>26 August 2011</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fld id="{39E47769-A883-44F7-9B12-DE92D5EFA52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fld id="{13822943-F878-44CB-8929-67C82EE6982B}" type="datetime3">
              <a:rPr lang="en-US"/>
              <a:pPr>
                <a:defRPr/>
              </a:pPr>
              <a:t>26 August 2011</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fld id="{BFEE6A3E-0D32-4E1E-A5E1-C5FAD1054CF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7A1A652C-6716-4482-88DA-25C0A9953D51}" type="datetime3">
              <a:rPr lang="en-US"/>
              <a:pPr>
                <a:defRPr/>
              </a:pPr>
              <a:t>26 August 2011</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fld id="{5D7C1989-D294-4305-A05A-3ABA965D7A6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67284C12-EB10-46A0-9817-C465A16AD399}" type="datetime3">
              <a:rPr lang="en-US"/>
              <a:pPr>
                <a:defRPr/>
              </a:pPr>
              <a:t>26 August 2011</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1B6B5D70-2CC0-4998-9CF9-49C9055B22A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AC7FF441-BC38-4315-A4F5-47F0A0181773}" type="datetime3">
              <a:rPr lang="en-US"/>
              <a:pPr>
                <a:defRPr/>
              </a:pPr>
              <a:t>26 August 2011</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fld id="{CFD9F3F3-E26F-48B4-8694-20112C14A38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2590800" y="457200"/>
            <a:ext cx="62484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spAutoFit/>
          </a:bodyPr>
          <a:lstStyle/>
          <a:p>
            <a:pPr lvl="0"/>
            <a:r>
              <a:rPr lang="en-US" smtClean="0"/>
              <a:t>Click to edit Master title style</a:t>
            </a:r>
          </a:p>
        </p:txBody>
      </p:sp>
      <p:sp>
        <p:nvSpPr>
          <p:cNvPr id="1027" name="Rectangle 7"/>
          <p:cNvSpPr>
            <a:spLocks noGrp="1" noChangeArrowheads="1"/>
          </p:cNvSpPr>
          <p:nvPr>
            <p:ph type="body" idx="1"/>
          </p:nvPr>
        </p:nvSpPr>
        <p:spPr bwMode="auto">
          <a:xfrm>
            <a:off x="328613" y="1143000"/>
            <a:ext cx="820896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8" name="Rectangle 8"/>
          <p:cNvSpPr>
            <a:spLocks noGrp="1" noChangeArrowheads="1"/>
          </p:cNvSpPr>
          <p:nvPr>
            <p:ph type="dt" sz="half" idx="2"/>
          </p:nvPr>
        </p:nvSpPr>
        <p:spPr bwMode="auto">
          <a:xfrm>
            <a:off x="3048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800" smtClean="0">
                <a:solidFill>
                  <a:srgbClr val="000000"/>
                </a:solidFill>
                <a:latin typeface="+mn-lt"/>
              </a:defRPr>
            </a:lvl1pPr>
          </a:lstStyle>
          <a:p>
            <a:pPr>
              <a:defRPr/>
            </a:pPr>
            <a:fld id="{C7F27B13-7867-4B32-B67E-616A3678F4F8}" type="datetime3">
              <a:rPr lang="en-US"/>
              <a:pPr>
                <a:defRPr/>
              </a:pPr>
              <a:t>26 August 2011</a:t>
            </a:fld>
            <a:endParaRPr lang="en-US"/>
          </a:p>
        </p:txBody>
      </p:sp>
      <p:sp>
        <p:nvSpPr>
          <p:cNvPr id="5129" name="Rectangle 9"/>
          <p:cNvSpPr>
            <a:spLocks noGrp="1" noChangeArrowheads="1"/>
          </p:cNvSpPr>
          <p:nvPr>
            <p:ph type="ftr" sz="quarter" idx="3"/>
          </p:nvPr>
        </p:nvSpPr>
        <p:spPr bwMode="auto">
          <a:xfrm>
            <a:off x="61087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smtClean="0">
                <a:solidFill>
                  <a:srgbClr val="000000"/>
                </a:solidFill>
                <a:latin typeface="+mn-lt"/>
              </a:defRPr>
            </a:lvl1pPr>
          </a:lstStyle>
          <a:p>
            <a:pPr>
              <a:defRPr/>
            </a:pPr>
            <a:endParaRPr lang="en-US"/>
          </a:p>
        </p:txBody>
      </p:sp>
      <p:sp>
        <p:nvSpPr>
          <p:cNvPr id="5130" name="Rectangle 10"/>
          <p:cNvSpPr>
            <a:spLocks noGrp="1" noChangeArrowheads="1"/>
          </p:cNvSpPr>
          <p:nvPr>
            <p:ph type="sldNum" sz="quarter" idx="4"/>
          </p:nvPr>
        </p:nvSpPr>
        <p:spPr bwMode="auto">
          <a:xfrm>
            <a:off x="6718300" y="61722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800" smtClean="0">
                <a:solidFill>
                  <a:srgbClr val="000000"/>
                </a:solidFill>
                <a:latin typeface="+mn-lt"/>
              </a:defRPr>
            </a:lvl1pPr>
          </a:lstStyle>
          <a:p>
            <a:pPr>
              <a:defRPr/>
            </a:pPr>
            <a:fld id="{9CA14BEF-15C8-4232-ABAA-E10C99FED4C6}" type="slidenum">
              <a:rPr lang="en-US"/>
              <a:pPr>
                <a:defRPr/>
              </a:pPr>
              <a:t>‹#›</a:t>
            </a:fld>
            <a:endParaRPr lang="en-US"/>
          </a:p>
        </p:txBody>
      </p:sp>
      <p:sp>
        <p:nvSpPr>
          <p:cNvPr id="5142" name="Line 22"/>
          <p:cNvSpPr>
            <a:spLocks noChangeShapeType="1"/>
          </p:cNvSpPr>
          <p:nvPr userDrawn="1"/>
        </p:nvSpPr>
        <p:spPr bwMode="auto">
          <a:xfrm>
            <a:off x="457200" y="838200"/>
            <a:ext cx="8305800" cy="0"/>
          </a:xfrm>
          <a:prstGeom prst="line">
            <a:avLst/>
          </a:prstGeom>
          <a:noFill/>
          <a:ln w="9525">
            <a:solidFill>
              <a:srgbClr val="000000"/>
            </a:solidFill>
            <a:round/>
            <a:headEnd/>
            <a:tailEnd/>
          </a:ln>
          <a:effectLst/>
        </p:spPr>
        <p:txBody>
          <a:bodyPr/>
          <a:lstStyle/>
          <a:p>
            <a:pPr>
              <a:defRPr/>
            </a:pPr>
            <a:endParaRPr lang="en-US"/>
          </a:p>
        </p:txBody>
      </p:sp>
      <p:pic>
        <p:nvPicPr>
          <p:cNvPr id="16" name="Picture 15" descr="IDA Logo.png"/>
          <p:cNvPicPr>
            <a:picLocks noChangeAspect="1"/>
          </p:cNvPicPr>
          <p:nvPr userDrawn="1"/>
        </p:nvPicPr>
        <p:blipFill>
          <a:blip r:embed="rId13" cstate="print"/>
          <a:stretch>
            <a:fillRect/>
          </a:stretch>
        </p:blipFill>
        <p:spPr>
          <a:xfrm>
            <a:off x="474268" y="399287"/>
            <a:ext cx="941834" cy="438913"/>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r" rtl="0" eaLnBrk="0" fontAlgn="base" hangingPunct="0">
        <a:spcBef>
          <a:spcPct val="0"/>
        </a:spcBef>
        <a:spcAft>
          <a:spcPct val="0"/>
        </a:spcAft>
        <a:defRPr sz="2400" b="1">
          <a:solidFill>
            <a:srgbClr val="000000"/>
          </a:solidFill>
          <a:latin typeface="+mj-lt"/>
          <a:ea typeface="+mj-ea"/>
          <a:cs typeface="+mj-cs"/>
        </a:defRPr>
      </a:lvl1pPr>
      <a:lvl2pPr algn="r" rtl="0" eaLnBrk="0" fontAlgn="base" hangingPunct="0">
        <a:spcBef>
          <a:spcPct val="0"/>
        </a:spcBef>
        <a:spcAft>
          <a:spcPct val="0"/>
        </a:spcAft>
        <a:defRPr sz="2400" b="1">
          <a:solidFill>
            <a:srgbClr val="000000"/>
          </a:solidFill>
          <a:latin typeface="Arial" charset="0"/>
        </a:defRPr>
      </a:lvl2pPr>
      <a:lvl3pPr algn="r" rtl="0" eaLnBrk="0" fontAlgn="base" hangingPunct="0">
        <a:spcBef>
          <a:spcPct val="0"/>
        </a:spcBef>
        <a:spcAft>
          <a:spcPct val="0"/>
        </a:spcAft>
        <a:defRPr sz="2400" b="1">
          <a:solidFill>
            <a:srgbClr val="000000"/>
          </a:solidFill>
          <a:latin typeface="Arial" charset="0"/>
        </a:defRPr>
      </a:lvl3pPr>
      <a:lvl4pPr algn="r" rtl="0" eaLnBrk="0" fontAlgn="base" hangingPunct="0">
        <a:spcBef>
          <a:spcPct val="0"/>
        </a:spcBef>
        <a:spcAft>
          <a:spcPct val="0"/>
        </a:spcAft>
        <a:defRPr sz="2400" b="1">
          <a:solidFill>
            <a:srgbClr val="000000"/>
          </a:solidFill>
          <a:latin typeface="Arial" charset="0"/>
        </a:defRPr>
      </a:lvl4pPr>
      <a:lvl5pPr algn="r" rtl="0" eaLnBrk="0" fontAlgn="base" hangingPunct="0">
        <a:spcBef>
          <a:spcPct val="0"/>
        </a:spcBef>
        <a:spcAft>
          <a:spcPct val="0"/>
        </a:spcAft>
        <a:defRPr sz="2400" b="1">
          <a:solidFill>
            <a:srgbClr val="000000"/>
          </a:solidFill>
          <a:latin typeface="Arial" charset="0"/>
        </a:defRPr>
      </a:lvl5pPr>
      <a:lvl6pPr marL="457200" algn="r" rtl="0" fontAlgn="base">
        <a:spcBef>
          <a:spcPct val="0"/>
        </a:spcBef>
        <a:spcAft>
          <a:spcPct val="0"/>
        </a:spcAft>
        <a:defRPr sz="2400" b="1">
          <a:solidFill>
            <a:srgbClr val="000000"/>
          </a:solidFill>
          <a:latin typeface="Arial" charset="0"/>
        </a:defRPr>
      </a:lvl6pPr>
      <a:lvl7pPr marL="914400" algn="r" rtl="0" fontAlgn="base">
        <a:spcBef>
          <a:spcPct val="0"/>
        </a:spcBef>
        <a:spcAft>
          <a:spcPct val="0"/>
        </a:spcAft>
        <a:defRPr sz="2400" b="1">
          <a:solidFill>
            <a:srgbClr val="000000"/>
          </a:solidFill>
          <a:latin typeface="Arial" charset="0"/>
        </a:defRPr>
      </a:lvl7pPr>
      <a:lvl8pPr marL="1371600" algn="r" rtl="0" fontAlgn="base">
        <a:spcBef>
          <a:spcPct val="0"/>
        </a:spcBef>
        <a:spcAft>
          <a:spcPct val="0"/>
        </a:spcAft>
        <a:defRPr sz="2400" b="1">
          <a:solidFill>
            <a:srgbClr val="000000"/>
          </a:solidFill>
          <a:latin typeface="Arial" charset="0"/>
        </a:defRPr>
      </a:lvl8pPr>
      <a:lvl9pPr marL="1828800" algn="r" rtl="0" fontAlgn="base">
        <a:spcBef>
          <a:spcPct val="0"/>
        </a:spcBef>
        <a:spcAft>
          <a:spcPct val="0"/>
        </a:spcAft>
        <a:defRPr sz="2400" b="1">
          <a:solidFill>
            <a:srgbClr val="000000"/>
          </a:solidFill>
          <a:latin typeface="Arial" charset="0"/>
        </a:defRPr>
      </a:lvl9pPr>
    </p:titleStyle>
    <p:bodyStyle>
      <a:lvl1pPr marL="342900" indent="-342900" algn="l" rtl="0" eaLnBrk="0" fontAlgn="base" hangingPunct="0">
        <a:spcBef>
          <a:spcPct val="20000"/>
        </a:spcBef>
        <a:spcAft>
          <a:spcPct val="0"/>
        </a:spcAft>
        <a:buClr>
          <a:srgbClr val="000000"/>
        </a:buClr>
        <a:buFont typeface="Wingdings" pitchFamily="2" charset="2"/>
        <a:buChar char="§"/>
        <a:defRPr sz="3200">
          <a:solidFill>
            <a:srgbClr val="000000"/>
          </a:solidFill>
          <a:latin typeface="+mn-lt"/>
          <a:ea typeface="+mn-ea"/>
          <a:cs typeface="+mn-cs"/>
        </a:defRPr>
      </a:lvl1pPr>
      <a:lvl2pPr marL="742950" indent="-285750" algn="l" rtl="0" eaLnBrk="0" fontAlgn="base" hangingPunct="0">
        <a:spcBef>
          <a:spcPct val="20000"/>
        </a:spcBef>
        <a:spcAft>
          <a:spcPct val="0"/>
        </a:spcAft>
        <a:buClr>
          <a:srgbClr val="000000"/>
        </a:buClr>
        <a:buFont typeface="Wingdings" pitchFamily="2" charset="2"/>
        <a:buChar char="§"/>
        <a:defRPr sz="2800">
          <a:solidFill>
            <a:srgbClr val="000000"/>
          </a:solidFill>
          <a:latin typeface="+mn-lt"/>
        </a:defRPr>
      </a:lvl2pPr>
      <a:lvl3pPr marL="1143000" indent="-228600" algn="l" rtl="0" eaLnBrk="0" fontAlgn="base" hangingPunct="0">
        <a:spcBef>
          <a:spcPct val="20000"/>
        </a:spcBef>
        <a:spcAft>
          <a:spcPct val="0"/>
        </a:spcAft>
        <a:buClr>
          <a:srgbClr val="000000"/>
        </a:buClr>
        <a:buFont typeface="Wingdings" pitchFamily="2" charset="2"/>
        <a:buChar char="§"/>
        <a:defRPr sz="2400">
          <a:solidFill>
            <a:srgbClr val="000000"/>
          </a:solidFill>
          <a:latin typeface="+mn-lt"/>
        </a:defRPr>
      </a:lvl3pPr>
      <a:lvl4pPr marL="1600200" indent="-228600" algn="l" rtl="0" eaLnBrk="0" fontAlgn="base" hangingPunct="0">
        <a:spcBef>
          <a:spcPct val="20000"/>
        </a:spcBef>
        <a:spcAft>
          <a:spcPct val="0"/>
        </a:spcAft>
        <a:buClr>
          <a:srgbClr val="000000"/>
        </a:buClr>
        <a:buFont typeface="Wingdings" pitchFamily="2" charset="2"/>
        <a:buChar char="§"/>
        <a:defRPr sz="2000">
          <a:solidFill>
            <a:srgbClr val="000000"/>
          </a:solidFill>
          <a:latin typeface="+mn-lt"/>
        </a:defRPr>
      </a:lvl4pPr>
      <a:lvl5pPr marL="2057400" indent="-228600" algn="l" rtl="0" eaLnBrk="0" fontAlgn="base" hangingPunct="0">
        <a:spcBef>
          <a:spcPct val="20000"/>
        </a:spcBef>
        <a:spcAft>
          <a:spcPct val="0"/>
        </a:spcAft>
        <a:buClr>
          <a:srgbClr val="000000"/>
        </a:buClr>
        <a:buFont typeface="Wingdings" pitchFamily="2" charset="2"/>
        <a:buChar char="§"/>
        <a:defRPr sz="2000">
          <a:solidFill>
            <a:srgbClr val="000000"/>
          </a:solidFill>
          <a:latin typeface="+mn-lt"/>
        </a:defRPr>
      </a:lvl5pPr>
      <a:lvl6pPr marL="2514600" indent="-228600" algn="l" rtl="0" fontAlgn="base">
        <a:spcBef>
          <a:spcPct val="20000"/>
        </a:spcBef>
        <a:spcAft>
          <a:spcPct val="0"/>
        </a:spcAft>
        <a:buClr>
          <a:srgbClr val="000000"/>
        </a:buClr>
        <a:buFont typeface="Wingdings" pitchFamily="2" charset="2"/>
        <a:buChar char="§"/>
        <a:defRPr sz="2000">
          <a:solidFill>
            <a:srgbClr val="000000"/>
          </a:solidFill>
          <a:latin typeface="+mn-lt"/>
        </a:defRPr>
      </a:lvl6pPr>
      <a:lvl7pPr marL="2971800" indent="-228600" algn="l" rtl="0" fontAlgn="base">
        <a:spcBef>
          <a:spcPct val="20000"/>
        </a:spcBef>
        <a:spcAft>
          <a:spcPct val="0"/>
        </a:spcAft>
        <a:buClr>
          <a:srgbClr val="000000"/>
        </a:buClr>
        <a:buFont typeface="Wingdings" pitchFamily="2" charset="2"/>
        <a:buChar char="§"/>
        <a:defRPr sz="2000">
          <a:solidFill>
            <a:srgbClr val="000000"/>
          </a:solidFill>
          <a:latin typeface="+mn-lt"/>
        </a:defRPr>
      </a:lvl7pPr>
      <a:lvl8pPr marL="3429000" indent="-228600" algn="l" rtl="0" fontAlgn="base">
        <a:spcBef>
          <a:spcPct val="20000"/>
        </a:spcBef>
        <a:spcAft>
          <a:spcPct val="0"/>
        </a:spcAft>
        <a:buClr>
          <a:srgbClr val="000000"/>
        </a:buClr>
        <a:buFont typeface="Wingdings" pitchFamily="2" charset="2"/>
        <a:buChar char="§"/>
        <a:defRPr sz="2000">
          <a:solidFill>
            <a:srgbClr val="000000"/>
          </a:solidFill>
          <a:latin typeface="+mn-lt"/>
        </a:defRPr>
      </a:lvl8pPr>
      <a:lvl9pPr marL="3886200" indent="-228600" algn="l" rtl="0" fontAlgn="base">
        <a:spcBef>
          <a:spcPct val="20000"/>
        </a:spcBef>
        <a:spcAft>
          <a:spcPct val="0"/>
        </a:spcAft>
        <a:buClr>
          <a:srgbClr val="000000"/>
        </a:buClr>
        <a:buFont typeface="Wingdings" pitchFamily="2" charset="2"/>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970088"/>
            <a:ext cx="7772400" cy="1077912"/>
          </a:xfrm>
        </p:spPr>
        <p:txBody>
          <a:bodyPr/>
          <a:lstStyle/>
          <a:p>
            <a:pPr eaLnBrk="1" hangingPunct="1"/>
            <a:r>
              <a:rPr lang="en-US" dirty="0" smtClean="0"/>
              <a:t>Open Source Software (OSS) and</a:t>
            </a:r>
            <a:br>
              <a:rPr lang="en-US" dirty="0" smtClean="0"/>
            </a:br>
            <a:r>
              <a:rPr lang="en-US" dirty="0" smtClean="0"/>
              <a:t>Total Cost of Ownership (TCO)</a:t>
            </a:r>
          </a:p>
        </p:txBody>
      </p:sp>
      <p:sp>
        <p:nvSpPr>
          <p:cNvPr id="3075" name="Rectangle 3"/>
          <p:cNvSpPr>
            <a:spLocks noGrp="1" noChangeArrowheads="1"/>
          </p:cNvSpPr>
          <p:nvPr>
            <p:ph type="subTitle" idx="1"/>
          </p:nvPr>
        </p:nvSpPr>
        <p:spPr>
          <a:xfrm>
            <a:off x="1524000" y="3492500"/>
            <a:ext cx="6102350" cy="1003300"/>
          </a:xfrm>
        </p:spPr>
        <p:txBody>
          <a:bodyPr/>
          <a:lstStyle/>
          <a:p>
            <a:pPr eaLnBrk="1" hangingPunct="1"/>
            <a:r>
              <a:rPr lang="en-US" dirty="0" smtClean="0"/>
              <a:t>GOSCON 2011</a:t>
            </a:r>
          </a:p>
        </p:txBody>
      </p:sp>
      <p:sp>
        <p:nvSpPr>
          <p:cNvPr id="3076" name="Text Box 4"/>
          <p:cNvSpPr txBox="1">
            <a:spLocks noChangeArrowheads="1"/>
          </p:cNvSpPr>
          <p:nvPr/>
        </p:nvSpPr>
        <p:spPr bwMode="auto">
          <a:xfrm>
            <a:off x="2714625" y="5562600"/>
            <a:ext cx="3733800" cy="457200"/>
          </a:xfrm>
          <a:prstGeom prst="rect">
            <a:avLst/>
          </a:prstGeom>
          <a:noFill/>
          <a:ln w="9525">
            <a:noFill/>
            <a:miter lim="800000"/>
            <a:headEnd/>
            <a:tailEnd/>
          </a:ln>
        </p:spPr>
        <p:txBody>
          <a:bodyPr>
            <a:spAutoFit/>
          </a:bodyPr>
          <a:lstStyle/>
          <a:p>
            <a:pPr algn="l">
              <a:spcBef>
                <a:spcPct val="50000"/>
              </a:spcBef>
            </a:pPr>
            <a:endParaRPr lang="en-US"/>
          </a:p>
        </p:txBody>
      </p:sp>
      <p:sp>
        <p:nvSpPr>
          <p:cNvPr id="3077" name="Text Box 5"/>
          <p:cNvSpPr txBox="1">
            <a:spLocks noChangeArrowheads="1"/>
          </p:cNvSpPr>
          <p:nvPr/>
        </p:nvSpPr>
        <p:spPr bwMode="auto">
          <a:xfrm>
            <a:off x="2667000" y="4876800"/>
            <a:ext cx="3810000" cy="369888"/>
          </a:xfrm>
          <a:prstGeom prst="rect">
            <a:avLst/>
          </a:prstGeom>
          <a:noFill/>
          <a:ln w="9525">
            <a:noFill/>
            <a:miter lim="800000"/>
            <a:headEnd/>
            <a:tailEnd/>
          </a:ln>
        </p:spPr>
        <p:txBody>
          <a:bodyPr>
            <a:spAutoFit/>
          </a:bodyPr>
          <a:lstStyle/>
          <a:p>
            <a:pPr>
              <a:spcBef>
                <a:spcPct val="50000"/>
              </a:spcBef>
            </a:pPr>
            <a:r>
              <a:rPr lang="en-US" sz="1800">
                <a:solidFill>
                  <a:srgbClr val="000000"/>
                </a:solidFill>
                <a:latin typeface="Arial" charset="0"/>
              </a:rPr>
              <a:t>Dr. David A. Wheeler</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590800" y="83403"/>
            <a:ext cx="6248400" cy="830997"/>
          </a:xfrm>
        </p:spPr>
        <p:txBody>
          <a:bodyPr/>
          <a:lstStyle/>
          <a:p>
            <a:pPr eaLnBrk="1" hangingPunct="1"/>
            <a:r>
              <a:rPr lang="en-US" dirty="0" smtClean="0"/>
              <a:t>Open Source Software (OSS)</a:t>
            </a:r>
            <a:br>
              <a:rPr lang="en-US" dirty="0" smtClean="0"/>
            </a:br>
            <a:r>
              <a:rPr lang="en-US" dirty="0" smtClean="0"/>
              <a:t>is Commercial!</a:t>
            </a:r>
          </a:p>
        </p:txBody>
      </p:sp>
      <p:sp>
        <p:nvSpPr>
          <p:cNvPr id="4099" name="Content Placeholder 2"/>
          <p:cNvSpPr>
            <a:spLocks noGrp="1"/>
          </p:cNvSpPr>
          <p:nvPr>
            <p:ph idx="1"/>
          </p:nvPr>
        </p:nvSpPr>
        <p:spPr/>
        <p:txBody>
          <a:bodyPr/>
          <a:lstStyle/>
          <a:p>
            <a:pPr eaLnBrk="1" hangingPunct="1"/>
            <a:r>
              <a:rPr lang="en-US" sz="2000" dirty="0" smtClean="0"/>
              <a:t>“Open Source Software is software for which the human-readable source code is available for use, study, reuse, modification, enhancement, and redistribution by the users of that software” [DoD 2009]</a:t>
            </a:r>
          </a:p>
          <a:p>
            <a:pPr eaLnBrk="1" hangingPunct="1"/>
            <a:r>
              <a:rPr lang="en-US" sz="2000" dirty="0" smtClean="0"/>
              <a:t>OSS almost always commercial per U.S. law; a commercial item is “(A) Any item, other than real property, that is of a type customarily </a:t>
            </a:r>
            <a:r>
              <a:rPr lang="en-US" sz="2000" u="sng" dirty="0" smtClean="0"/>
              <a:t>used by the general public</a:t>
            </a:r>
            <a:r>
              <a:rPr lang="en-US" sz="2000" dirty="0" smtClean="0"/>
              <a:t> or by non-governmental entities for purposes other than governmental purposes, </a:t>
            </a:r>
            <a:r>
              <a:rPr lang="en-US" sz="2000" u="sng" dirty="0" smtClean="0"/>
              <a:t>and</a:t>
            </a:r>
            <a:r>
              <a:rPr lang="en-US" sz="2000" dirty="0" smtClean="0"/>
              <a:t> that (</a:t>
            </a:r>
            <a:r>
              <a:rPr lang="en-US" sz="2000" dirty="0" err="1" smtClean="0"/>
              <a:t>i</a:t>
            </a:r>
            <a:r>
              <a:rPr lang="en-US" sz="2000" dirty="0" smtClean="0"/>
              <a:t>) has been sold, leased, or </a:t>
            </a:r>
            <a:r>
              <a:rPr lang="en-US" sz="2000" u="sng" dirty="0" smtClean="0"/>
              <a:t>licensed to the general public</a:t>
            </a:r>
            <a:r>
              <a:rPr lang="en-US" sz="2000" dirty="0" smtClean="0"/>
              <a:t>…” [41 USC 403]</a:t>
            </a:r>
          </a:p>
          <a:p>
            <a:pPr lvl="1" eaLnBrk="1" hangingPunct="1"/>
            <a:r>
              <a:rPr lang="en-US" sz="1800" dirty="0" smtClean="0"/>
              <a:t>See also FAR 2.101, DFARS 212.212 &amp; 252.227-7014(a)(1)</a:t>
            </a:r>
          </a:p>
          <a:p>
            <a:pPr eaLnBrk="1" hangingPunct="1"/>
            <a:r>
              <a:rPr lang="en-US" sz="2000" dirty="0" smtClean="0"/>
              <a:t>Government &amp; and contractors at all tiers must prefer commercial software [10 USC 2377, FAR part 12]; government must conduct (commercial) market research in procurement prep [41 USC 253a]</a:t>
            </a:r>
          </a:p>
          <a:p>
            <a:pPr lvl="1" eaLnBrk="1" hangingPunct="1"/>
            <a:r>
              <a:rPr lang="en-US" sz="1800" dirty="0" smtClean="0"/>
              <a:t>Government employee/contractor who ignores OSS is </a:t>
            </a:r>
            <a:r>
              <a:rPr lang="en-US" sz="1800" u="sng" dirty="0" smtClean="0"/>
              <a:t>breaking the law</a:t>
            </a:r>
          </a:p>
          <a:p>
            <a:pPr lvl="1" eaLnBrk="1" hangingPunct="1"/>
            <a:r>
              <a:rPr lang="en-US" sz="1800" dirty="0" smtClean="0"/>
              <a:t>A rational decision must evaluate total cost</a:t>
            </a:r>
          </a:p>
          <a:p>
            <a:pPr algn="r" eaLnBrk="1" hangingPunct="1">
              <a:buFont typeface="Wingdings" pitchFamily="2" charset="2"/>
              <a:buNone/>
            </a:pPr>
            <a:r>
              <a:rPr lang="en-US" sz="1600" i="1" dirty="0" smtClean="0"/>
              <a:t>See: “Open Source Software Is Commercial”, DACS </a:t>
            </a:r>
          </a:p>
          <a:p>
            <a:pPr algn="r" eaLnBrk="1" hangingPunct="1">
              <a:buFont typeface="Wingdings" pitchFamily="2" charset="2"/>
              <a:buNone/>
            </a:pPr>
            <a:r>
              <a:rPr lang="en-US" sz="1600" i="1" dirty="0" smtClean="0"/>
              <a:t>Software Tech News, Feb 2011, http://journal.thedacs.com/issue/56/151</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E2545989-09B8-43C3-B2A6-BDF7FF3F7C1A}" type="slidenum">
              <a:rPr lang="en-US"/>
              <a:pPr>
                <a:defRPr/>
              </a:pPr>
              <a:t>1</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C8AF103-184D-4C9C-8471-21213B1510C9}" type="datetime3">
              <a:rPr lang="en-US"/>
              <a:pPr>
                <a:defRPr/>
              </a:pPr>
              <a:t>26 August 2011</a:t>
            </a:fld>
            <a:endParaRPr lang="en-US"/>
          </a:p>
        </p:txBody>
      </p:sp>
      <p:sp>
        <p:nvSpPr>
          <p:cNvPr id="6" name="Slide Number Placeholder 5"/>
          <p:cNvSpPr>
            <a:spLocks noGrp="1"/>
          </p:cNvSpPr>
          <p:nvPr>
            <p:ph type="sldNum" sz="quarter" idx="12"/>
          </p:nvPr>
        </p:nvSpPr>
        <p:spPr/>
        <p:txBody>
          <a:bodyPr/>
          <a:lstStyle/>
          <a:p>
            <a:pPr>
              <a:defRPr/>
            </a:pPr>
            <a:fld id="{9FBFA384-D338-4BCA-BD1D-5932D75B1C01}" type="slidenum">
              <a:rPr lang="en-US"/>
              <a:pPr>
                <a:defRPr/>
              </a:pPr>
              <a:t>2</a:t>
            </a:fld>
            <a:endParaRPr lang="en-US"/>
          </a:p>
        </p:txBody>
      </p:sp>
      <p:sp>
        <p:nvSpPr>
          <p:cNvPr id="5124" name="Rectangle 2"/>
          <p:cNvSpPr>
            <a:spLocks noGrp="1" noChangeArrowheads="1"/>
          </p:cNvSpPr>
          <p:nvPr>
            <p:ph type="title"/>
          </p:nvPr>
        </p:nvSpPr>
        <p:spPr/>
        <p:txBody>
          <a:bodyPr/>
          <a:lstStyle/>
          <a:p>
            <a:pPr eaLnBrk="1" hangingPunct="1"/>
            <a:r>
              <a:rPr lang="en-US" smtClean="0"/>
              <a:t>TCO Basics</a:t>
            </a:r>
          </a:p>
        </p:txBody>
      </p:sp>
      <p:sp>
        <p:nvSpPr>
          <p:cNvPr id="5125" name="Rectangle 3"/>
          <p:cNvSpPr>
            <a:spLocks noGrp="1" noChangeArrowheads="1"/>
          </p:cNvSpPr>
          <p:nvPr>
            <p:ph type="body" idx="1"/>
          </p:nvPr>
        </p:nvSpPr>
        <p:spPr/>
        <p:txBody>
          <a:bodyPr/>
          <a:lstStyle/>
          <a:p>
            <a:pPr eaLnBrk="1" hangingPunct="1"/>
            <a:r>
              <a:rPr lang="en-US" sz="2800" dirty="0" smtClean="0"/>
              <a:t>Total cost of ownership (TCO) = Total cost of system over </a:t>
            </a:r>
            <a:r>
              <a:rPr lang="en-US" sz="2800" i="1" dirty="0" smtClean="0"/>
              <a:t>entire </a:t>
            </a:r>
            <a:r>
              <a:rPr lang="en-US" sz="2800" dirty="0" smtClean="0"/>
              <a:t>lifecycle</a:t>
            </a:r>
          </a:p>
          <a:p>
            <a:pPr eaLnBrk="1" hangingPunct="1"/>
            <a:r>
              <a:rPr lang="en-US" sz="2800" dirty="0" smtClean="0"/>
              <a:t>TCO is sensitive to specific circumstances</a:t>
            </a:r>
          </a:p>
          <a:p>
            <a:pPr lvl="1" eaLnBrk="1" hangingPunct="1"/>
            <a:r>
              <a:rPr lang="en-US" sz="2400" dirty="0" smtClean="0"/>
              <a:t>No “OSS (or proprietary) always cheaper”</a:t>
            </a:r>
          </a:p>
          <a:p>
            <a:pPr lvl="1" eaLnBrk="1" hangingPunct="1"/>
            <a:r>
              <a:rPr lang="en-US" sz="2400" dirty="0" smtClean="0"/>
              <a:t>What are your requirements?  Environment? Architecture? All matter, must determine first</a:t>
            </a:r>
          </a:p>
          <a:p>
            <a:pPr eaLnBrk="1" hangingPunct="1"/>
            <a:r>
              <a:rPr lang="en-US" sz="2800" dirty="0" smtClean="0"/>
              <a:t>Term “TCO” is misleading for software</a:t>
            </a:r>
          </a:p>
          <a:p>
            <a:pPr lvl="1" eaLnBrk="1" hangingPunct="1"/>
            <a:r>
              <a:rPr lang="en-US" sz="2400" dirty="0" smtClean="0"/>
              <a:t>Normally license, not own – more like a lease</a:t>
            </a:r>
          </a:p>
          <a:p>
            <a:pPr lvl="1" eaLnBrk="1" hangingPunct="1"/>
            <a:r>
              <a:rPr lang="en-US" sz="2400" dirty="0" smtClean="0"/>
              <a:t>For OSS, analogy isn’t bad; rights similar to an owner</a:t>
            </a:r>
          </a:p>
          <a:p>
            <a:pPr lvl="1" eaLnBrk="1" hangingPunct="1"/>
            <a:r>
              <a:rPr lang="en-US" sz="2400" dirty="0" smtClean="0"/>
              <a:t>For proprietary software you do </a:t>
            </a:r>
            <a:r>
              <a:rPr lang="en-US" sz="2400" i="1" dirty="0" smtClean="0"/>
              <a:t>not</a:t>
            </a:r>
            <a:r>
              <a:rPr lang="en-US" sz="2400" dirty="0" smtClean="0"/>
              <a:t> have the rights of a typical physical property owner (often can’t review, modify, maintain, comment) – comparison misleading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590800" y="84138"/>
            <a:ext cx="6248400" cy="830262"/>
          </a:xfrm>
        </p:spPr>
        <p:txBody>
          <a:bodyPr/>
          <a:lstStyle/>
          <a:p>
            <a:pPr eaLnBrk="1" hangingPunct="1"/>
            <a:r>
              <a:rPr lang="en-US" smtClean="0"/>
              <a:t>TCO Calculation:</a:t>
            </a:r>
            <a:br>
              <a:rPr lang="en-US" smtClean="0"/>
            </a:br>
            <a:r>
              <a:rPr lang="en-US" smtClean="0"/>
              <a:t>Include </a:t>
            </a:r>
            <a:r>
              <a:rPr lang="en-US" i="1" smtClean="0"/>
              <a:t>all</a:t>
            </a:r>
            <a:r>
              <a:rPr lang="en-US" smtClean="0"/>
              <a:t> cost drivers</a:t>
            </a:r>
          </a:p>
        </p:txBody>
      </p:sp>
      <p:sp>
        <p:nvSpPr>
          <p:cNvPr id="6147" name="Content Placeholder 2"/>
          <p:cNvSpPr>
            <a:spLocks noGrp="1"/>
          </p:cNvSpPr>
          <p:nvPr>
            <p:ph idx="1"/>
          </p:nvPr>
        </p:nvSpPr>
        <p:spPr/>
        <p:txBody>
          <a:bodyPr/>
          <a:lstStyle/>
          <a:p>
            <a:pPr eaLnBrk="1" hangingPunct="1"/>
            <a:r>
              <a:rPr lang="en-US" sz="2800" smtClean="0"/>
              <a:t>Hardware costs (including purchase price and hardware maintenance)</a:t>
            </a:r>
          </a:p>
          <a:p>
            <a:pPr eaLnBrk="1" hangingPunct="1"/>
            <a:r>
              <a:rPr lang="en-US" sz="2800" smtClean="0"/>
              <a:t>Direct software costs (including purchase price and support and maintenance)</a:t>
            </a:r>
          </a:p>
          <a:p>
            <a:pPr eaLnBrk="1" hangingPunct="1"/>
            <a:r>
              <a:rPr lang="en-US" sz="2800" smtClean="0"/>
              <a:t>Indirect software costs (especially administration of licenses, transition)</a:t>
            </a:r>
          </a:p>
          <a:p>
            <a:pPr eaLnBrk="1" hangingPunct="1"/>
            <a:r>
              <a:rPr lang="en-US" sz="2800" smtClean="0"/>
              <a:t>Staffing costs (inc. installation, training)</a:t>
            </a:r>
          </a:p>
          <a:p>
            <a:pPr eaLnBrk="1" hangingPunct="1"/>
            <a:r>
              <a:rPr lang="en-US" sz="2800" smtClean="0"/>
              <a:t>Support costs</a:t>
            </a:r>
          </a:p>
          <a:p>
            <a:pPr eaLnBrk="1" hangingPunct="1"/>
            <a:r>
              <a:rPr lang="en-US" sz="2800" smtClean="0"/>
              <a:t>Downtime</a:t>
            </a:r>
          </a:p>
          <a:p>
            <a:pPr algn="r" eaLnBrk="1" hangingPunct="1">
              <a:buFont typeface="Wingdings" pitchFamily="2" charset="2"/>
              <a:buNone/>
            </a:pPr>
            <a:r>
              <a:rPr lang="en-US" sz="1600" i="1" smtClean="0"/>
              <a:t>Source: “Open Source: Open for Business”,</a:t>
            </a:r>
            <a:br>
              <a:rPr lang="en-US" sz="1600" i="1" smtClean="0"/>
            </a:br>
            <a:r>
              <a:rPr lang="en-US" sz="1600" i="1" smtClean="0"/>
              <a:t>Computer Sciences Corporation (CSC) </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EC08E3CD-DDFE-487D-9156-CE3D5F9F9D98}" type="slidenum">
              <a:rPr lang="en-US"/>
              <a:pPr>
                <a:defRPr/>
              </a:pPr>
              <a:t>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590800" y="84138"/>
            <a:ext cx="6248400" cy="830262"/>
          </a:xfrm>
        </p:spPr>
        <p:txBody>
          <a:bodyPr/>
          <a:lstStyle/>
          <a:p>
            <a:pPr eaLnBrk="1" hangingPunct="1"/>
            <a:r>
              <a:rPr lang="en-US" smtClean="0"/>
              <a:t>TCO Calculation:</a:t>
            </a:r>
            <a:br>
              <a:rPr lang="en-US" smtClean="0"/>
            </a:br>
            <a:r>
              <a:rPr lang="en-US" smtClean="0"/>
              <a:t>Include the </a:t>
            </a:r>
            <a:r>
              <a:rPr lang="en-US" i="1" smtClean="0"/>
              <a:t>entire</a:t>
            </a:r>
            <a:r>
              <a:rPr lang="en-US" smtClean="0"/>
              <a:t> lifecycle</a:t>
            </a:r>
          </a:p>
        </p:txBody>
      </p:sp>
      <p:sp>
        <p:nvSpPr>
          <p:cNvPr id="7171" name="Content Placeholder 2"/>
          <p:cNvSpPr>
            <a:spLocks noGrp="1"/>
          </p:cNvSpPr>
          <p:nvPr>
            <p:ph idx="1"/>
          </p:nvPr>
        </p:nvSpPr>
        <p:spPr/>
        <p:txBody>
          <a:bodyPr/>
          <a:lstStyle/>
          <a:p>
            <a:pPr eaLnBrk="1" hangingPunct="1"/>
            <a:r>
              <a:rPr lang="en-US" sz="2800" dirty="0" smtClean="0"/>
              <a:t>Don’t think short-term!</a:t>
            </a:r>
          </a:p>
          <a:p>
            <a:pPr lvl="1" eaLnBrk="1" hangingPunct="1"/>
            <a:r>
              <a:rPr lang="en-US" sz="2400" dirty="0" smtClean="0"/>
              <a:t>How long do you plan to do that task?</a:t>
            </a:r>
          </a:p>
          <a:p>
            <a:pPr lvl="1" eaLnBrk="1" hangingPunct="1"/>
            <a:r>
              <a:rPr lang="en-US" sz="2400" dirty="0" smtClean="0"/>
              <a:t>For government, this may be a long time – decades</a:t>
            </a:r>
            <a:endParaRPr lang="en-US" dirty="0" smtClean="0"/>
          </a:p>
          <a:p>
            <a:pPr lvl="1" eaLnBrk="1" hangingPunct="1"/>
            <a:r>
              <a:rPr lang="en-US" sz="2400" dirty="0" smtClean="0"/>
              <a:t>Software lifecycle often ≠ hardware lifecycle (Y2K)</a:t>
            </a:r>
          </a:p>
          <a:p>
            <a:pPr eaLnBrk="1" hangingPunct="1"/>
            <a:r>
              <a:rPr lang="en-US" sz="2800" dirty="0" smtClean="0"/>
              <a:t>Lock-in &amp; transition</a:t>
            </a:r>
          </a:p>
          <a:p>
            <a:pPr lvl="1" eaLnBrk="1" hangingPunct="1"/>
            <a:r>
              <a:rPr lang="en-US" sz="2400" dirty="0" smtClean="0"/>
              <a:t>Proprietary suppliers may try to lock you into their solution.  You may already be there.</a:t>
            </a:r>
          </a:p>
          <a:p>
            <a:pPr lvl="1" eaLnBrk="1" hangingPunct="1"/>
            <a:r>
              <a:rPr lang="en-US" sz="2400" dirty="0" smtClean="0"/>
              <a:t>If it’s hard to switch later, future prices will be </a:t>
            </a:r>
            <a:r>
              <a:rPr lang="en-US" sz="2400" i="1" dirty="0" smtClean="0"/>
              <a:t>much </a:t>
            </a:r>
            <a:r>
              <a:rPr lang="en-US" sz="2400" dirty="0" smtClean="0"/>
              <a:t>higher</a:t>
            </a:r>
          </a:p>
          <a:p>
            <a:pPr lvl="1" eaLnBrk="1" hangingPunct="1"/>
            <a:r>
              <a:rPr lang="en-US" sz="2400" dirty="0" smtClean="0"/>
              <a:t>Transition (switching) costs can be substantial, but over the long term you may still save a lot of money</a:t>
            </a:r>
          </a:p>
          <a:p>
            <a:pPr lvl="1" eaLnBrk="1" hangingPunct="1"/>
            <a:r>
              <a:rPr lang="en-US" sz="2400" dirty="0" smtClean="0"/>
              <a:t>Must plan, try to do in stages</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E13A3654-165F-4E9A-A568-CA82785344A3}" type="slidenum">
              <a:rPr lang="en-US"/>
              <a:pPr>
                <a:defRPr/>
              </a:pPr>
              <a:t>4</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OSS specifics</a:t>
            </a:r>
          </a:p>
        </p:txBody>
      </p:sp>
      <p:sp>
        <p:nvSpPr>
          <p:cNvPr id="8195" name="Content Placeholder 2"/>
          <p:cNvSpPr>
            <a:spLocks noGrp="1"/>
          </p:cNvSpPr>
          <p:nvPr>
            <p:ph idx="1"/>
          </p:nvPr>
        </p:nvSpPr>
        <p:spPr/>
        <p:txBody>
          <a:bodyPr/>
          <a:lstStyle/>
          <a:p>
            <a:pPr eaLnBrk="1" hangingPunct="1"/>
            <a:r>
              <a:rPr lang="en-US" dirty="0" smtClean="0"/>
              <a:t>Potential OSS advantages</a:t>
            </a:r>
          </a:p>
          <a:p>
            <a:pPr lvl="1" eaLnBrk="1" hangingPunct="1"/>
            <a:r>
              <a:rPr lang="en-US" dirty="0" smtClean="0"/>
              <a:t>OSS often costs less to initially acquire</a:t>
            </a:r>
          </a:p>
          <a:p>
            <a:pPr lvl="1" eaLnBrk="1" hangingPunct="1"/>
            <a:r>
              <a:rPr lang="en-US" dirty="0" smtClean="0"/>
              <a:t>Upgrade/maintenance costs often less</a:t>
            </a:r>
          </a:p>
          <a:p>
            <a:pPr lvl="1" eaLnBrk="1" hangingPunct="1"/>
            <a:r>
              <a:rPr lang="en-US" dirty="0" smtClean="0"/>
              <a:t>Practically no license management costs</a:t>
            </a:r>
          </a:p>
          <a:p>
            <a:pPr eaLnBrk="1" hangingPunct="1"/>
            <a:r>
              <a:rPr lang="en-US" dirty="0" smtClean="0"/>
              <a:t>OSS is never “free” in the cost sense</a:t>
            </a:r>
          </a:p>
          <a:p>
            <a:pPr lvl="1" eaLnBrk="1" hangingPunct="1"/>
            <a:r>
              <a:rPr lang="en-US" dirty="0" smtClean="0"/>
              <a:t>There’s always installation costs</a:t>
            </a:r>
          </a:p>
          <a:p>
            <a:pPr lvl="1" eaLnBrk="1" hangingPunct="1"/>
            <a:r>
              <a:rPr lang="en-US" dirty="0" smtClean="0"/>
              <a:t>Time is money</a:t>
            </a:r>
          </a:p>
          <a:p>
            <a:pPr lvl="1" eaLnBrk="1" hangingPunct="1"/>
            <a:r>
              <a:rPr lang="en-US" dirty="0" smtClean="0"/>
              <a:t>But OSS is often a bargain</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8FF6FD92-22AA-4AF3-B4DE-179B08E0197A}" type="slidenum">
              <a:rPr lang="en-US"/>
              <a:pPr>
                <a:defRPr/>
              </a:pPr>
              <a:t>5</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OSS can save you money</a:t>
            </a:r>
          </a:p>
        </p:txBody>
      </p:sp>
      <p:sp>
        <p:nvSpPr>
          <p:cNvPr id="9219" name="Content Placeholder 2"/>
          <p:cNvSpPr>
            <a:spLocks noGrp="1"/>
          </p:cNvSpPr>
          <p:nvPr>
            <p:ph idx="1"/>
          </p:nvPr>
        </p:nvSpPr>
        <p:spPr/>
        <p:txBody>
          <a:bodyPr/>
          <a:lstStyle/>
          <a:p>
            <a:pPr eaLnBrk="1" hangingPunct="1"/>
            <a:r>
              <a:rPr lang="en-US" sz="2000" smtClean="0"/>
              <a:t>InformationWeek 2005 survey: GNU/Linux was cheaper than mainframe systems, Windows, and Unix according to 70% of business technology professionals</a:t>
            </a:r>
          </a:p>
          <a:p>
            <a:pPr eaLnBrk="1" hangingPunct="1"/>
            <a:r>
              <a:rPr lang="en-US" sz="2000" smtClean="0"/>
              <a:t>TheOpenEnterprise.com survey, IT managers in companies &gt; $5M revenue: 39% OSS costs 25%-50% less, 27% costs 50%-75% less</a:t>
            </a:r>
          </a:p>
          <a:p>
            <a:pPr eaLnBrk="1" hangingPunct="1"/>
            <a:r>
              <a:rPr lang="en-US" sz="2000" smtClean="0"/>
              <a:t>Robert Frances Group (RFG): Linux on x86 had a significantly lower TCO than Windows (40% less) or Solaris (54% less) as an application server (August 2005)</a:t>
            </a:r>
          </a:p>
          <a:p>
            <a:pPr eaLnBrk="1" hangingPunct="1"/>
            <a:r>
              <a:rPr lang="en-US" sz="2000" smtClean="0"/>
              <a:t>Forrester Research: average TCO savings with OSS database management systems (DBMSs) is 50% (November 2006)</a:t>
            </a:r>
          </a:p>
          <a:p>
            <a:pPr eaLnBrk="1" hangingPunct="1"/>
            <a:r>
              <a:rPr lang="en-US" sz="2000" smtClean="0"/>
              <a:t>European Commission study: "in almost all the cases, a transition toward open source reports of savings on the long term”, per  “Economic impact of OSS on innovation and the competitiveness of the ICT sector in the EU” (November 20, 2006) </a:t>
            </a:r>
          </a:p>
          <a:p>
            <a:pPr eaLnBrk="1" hangingPunct="1"/>
            <a:r>
              <a:rPr lang="en-US" sz="2000" smtClean="0"/>
              <a:t>Georgia Public Library Service’s Evergreen program reports saving that library system over $3 million a year</a:t>
            </a:r>
          </a:p>
          <a:p>
            <a:pPr algn="r" eaLnBrk="1" hangingPunct="1">
              <a:buFont typeface="Wingdings" pitchFamily="2" charset="2"/>
              <a:buNone/>
            </a:pPr>
            <a:r>
              <a:rPr lang="en-US" sz="1600" i="1" smtClean="0"/>
              <a:t>Source: http://www.dwheleer.com/oss_fs_why.html#tco</a:t>
            </a:r>
          </a:p>
          <a:p>
            <a:pPr eaLnBrk="1" hangingPunct="1"/>
            <a:endParaRPr lang="en-US" sz="2000" smtClean="0"/>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BA5C93AB-95D3-4CC7-92E0-E522456EC83C}" type="slidenum">
              <a:rPr lang="en-US"/>
              <a:pPr>
                <a:defRPr/>
              </a:pPr>
              <a:t>6</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Conclusions</a:t>
            </a:r>
          </a:p>
        </p:txBody>
      </p:sp>
      <p:sp>
        <p:nvSpPr>
          <p:cNvPr id="10243" name="Content Placeholder 2"/>
          <p:cNvSpPr>
            <a:spLocks noGrp="1"/>
          </p:cNvSpPr>
          <p:nvPr>
            <p:ph idx="1"/>
          </p:nvPr>
        </p:nvSpPr>
        <p:spPr/>
        <p:txBody>
          <a:bodyPr/>
          <a:lstStyle/>
          <a:p>
            <a:pPr eaLnBrk="1" hangingPunct="1"/>
            <a:r>
              <a:rPr lang="en-US" sz="2800" dirty="0" smtClean="0"/>
              <a:t>OSS is (practically always) commercial</a:t>
            </a:r>
          </a:p>
          <a:p>
            <a:pPr lvl="1" eaLnBrk="1" hangingPunct="1"/>
            <a:r>
              <a:rPr lang="en-US" sz="2400" dirty="0" smtClean="0"/>
              <a:t>Non-government use + licensed to the public </a:t>
            </a:r>
            <a:r>
              <a:rPr lang="en-US" sz="2400" dirty="0" smtClean="0">
                <a:sym typeface="Wingdings" pitchFamily="2" charset="2"/>
              </a:rPr>
              <a:t> commercial</a:t>
            </a:r>
            <a:endParaRPr lang="en-US" sz="2400" dirty="0" smtClean="0"/>
          </a:p>
          <a:p>
            <a:pPr eaLnBrk="1" hangingPunct="1"/>
            <a:r>
              <a:rPr lang="en-US" sz="2800" dirty="0" smtClean="0"/>
              <a:t>OSS isn’t always cheaper, but it’s often a bargain</a:t>
            </a:r>
          </a:p>
          <a:p>
            <a:pPr eaLnBrk="1" hangingPunct="1"/>
            <a:r>
              <a:rPr lang="en-US" sz="2800" dirty="0" smtClean="0"/>
              <a:t>You must consider OSS options</a:t>
            </a:r>
          </a:p>
          <a:p>
            <a:pPr lvl="1" eaLnBrk="1" hangingPunct="1"/>
            <a:r>
              <a:rPr lang="en-US" sz="2400" dirty="0" smtClean="0"/>
              <a:t>Legally required to do so, because it’s commercial</a:t>
            </a:r>
          </a:p>
          <a:p>
            <a:pPr lvl="1" eaLnBrk="1" hangingPunct="1"/>
            <a:r>
              <a:rPr lang="en-US" sz="2400" dirty="0" smtClean="0"/>
              <a:t>Consider </a:t>
            </a:r>
            <a:r>
              <a:rPr lang="en-US" sz="2400" i="1" dirty="0" smtClean="0"/>
              <a:t>all</a:t>
            </a:r>
            <a:r>
              <a:rPr lang="en-US" sz="2400" dirty="0" smtClean="0"/>
              <a:t> cost drivers…</a:t>
            </a:r>
          </a:p>
          <a:p>
            <a:pPr lvl="1" eaLnBrk="1" hangingPunct="1"/>
            <a:r>
              <a:rPr lang="en-US" sz="2400" dirty="0" smtClean="0"/>
              <a:t>Over its </a:t>
            </a:r>
            <a:r>
              <a:rPr lang="en-US" sz="2400" i="1" dirty="0" smtClean="0"/>
              <a:t>entire</a:t>
            </a:r>
            <a:r>
              <a:rPr lang="en-US" sz="2400" dirty="0" smtClean="0"/>
              <a:t> lifecycle</a:t>
            </a:r>
          </a:p>
        </p:txBody>
      </p:sp>
      <p:sp>
        <p:nvSpPr>
          <p:cNvPr id="4" name="Date Placeholder 3"/>
          <p:cNvSpPr>
            <a:spLocks noGrp="1"/>
          </p:cNvSpPr>
          <p:nvPr>
            <p:ph type="dt" sz="quarter" idx="10"/>
          </p:nvPr>
        </p:nvSpPr>
        <p:spPr/>
        <p:txBody>
          <a:bodyPr/>
          <a:lstStyle/>
          <a:p>
            <a:pPr>
              <a:defRPr/>
            </a:pPr>
            <a:fld id="{C25EA620-AD3E-4469-8EF7-8E3B9862FE2F}" type="datetime3">
              <a:rPr lang="en-US"/>
              <a:pPr>
                <a:defRPr/>
              </a:pPr>
              <a:t>26 August 2011</a:t>
            </a:fld>
            <a:endParaRPr lang="en-US"/>
          </a:p>
        </p:txBody>
      </p:sp>
      <p:sp>
        <p:nvSpPr>
          <p:cNvPr id="5" name="Slide Number Placeholder 4"/>
          <p:cNvSpPr>
            <a:spLocks noGrp="1"/>
          </p:cNvSpPr>
          <p:nvPr>
            <p:ph type="sldNum" sz="quarter" idx="12"/>
          </p:nvPr>
        </p:nvSpPr>
        <p:spPr/>
        <p:txBody>
          <a:bodyPr/>
          <a:lstStyle/>
          <a:p>
            <a:pPr>
              <a:defRPr/>
            </a:pPr>
            <a:fld id="{7629ED77-3786-4006-803A-B20A31AE820C}" type="slidenum">
              <a:rPr lang="en-US"/>
              <a:pPr>
                <a:defRPr/>
              </a:pPr>
              <a:t>7</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CC"/>
        </a:lt1>
        <a:dk2>
          <a:srgbClr val="4D4D4D"/>
        </a:dk2>
        <a:lt2>
          <a:srgbClr val="FFCC00"/>
        </a:lt2>
        <a:accent1>
          <a:srgbClr val="808000"/>
        </a:accent1>
        <a:accent2>
          <a:srgbClr val="CC9900"/>
        </a:accent2>
        <a:accent3>
          <a:srgbClr val="B2B2B2"/>
        </a:accent3>
        <a:accent4>
          <a:srgbClr val="DADAAE"/>
        </a:accent4>
        <a:accent5>
          <a:srgbClr val="C0C0AA"/>
        </a:accent5>
        <a:accent6>
          <a:srgbClr val="B98A00"/>
        </a:accent6>
        <a:hlink>
          <a:srgbClr val="CC66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660033"/>
        </a:dk1>
        <a:lt1>
          <a:srgbClr val="FFFFFF"/>
        </a:lt1>
        <a:dk2>
          <a:srgbClr val="B60009"/>
        </a:dk2>
        <a:lt2>
          <a:srgbClr val="B2B2B2"/>
        </a:lt2>
        <a:accent1>
          <a:srgbClr val="CCCC00"/>
        </a:accent1>
        <a:accent2>
          <a:srgbClr val="DE9ABC"/>
        </a:accent2>
        <a:accent3>
          <a:srgbClr val="FFFFFF"/>
        </a:accent3>
        <a:accent4>
          <a:srgbClr val="56002A"/>
        </a:accent4>
        <a:accent5>
          <a:srgbClr val="E2E2AA"/>
        </a:accent5>
        <a:accent6>
          <a:srgbClr val="C98BAA"/>
        </a:accent6>
        <a:hlink>
          <a:srgbClr val="FFAFAF"/>
        </a:hlink>
        <a:folHlink>
          <a:srgbClr val="969696"/>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B2B2B2"/>
        </a:lt2>
        <a:accent1>
          <a:srgbClr val="C0C0C0"/>
        </a:accent1>
        <a:accent2>
          <a:srgbClr val="DDDDDD"/>
        </a:accent2>
        <a:accent3>
          <a:srgbClr val="FFFFFF"/>
        </a:accent3>
        <a:accent4>
          <a:srgbClr val="000000"/>
        </a:accent4>
        <a:accent5>
          <a:srgbClr val="DCDCDC"/>
        </a:accent5>
        <a:accent6>
          <a:srgbClr val="C8C8C8"/>
        </a:accent6>
        <a:hlink>
          <a:srgbClr val="808080"/>
        </a:hlink>
        <a:folHlink>
          <a:srgbClr val="969696"/>
        </a:folHlink>
      </a:clrScheme>
      <a:clrMap bg1="lt1" tx1="dk1" bg2="lt2" tx2="dk2" accent1="accent1" accent2="accent2" accent3="accent3" accent4="accent4" accent5="accent5" accent6="accent6" hlink="hlink" folHlink="folHlink"/>
    </a:extraClrScheme>
    <a:extraClrScheme>
      <a:clrScheme name="Default Design 4">
        <a:dk1>
          <a:srgbClr val="2C2C42"/>
        </a:dk1>
        <a:lt1>
          <a:srgbClr val="FFFFCC"/>
        </a:lt1>
        <a:dk2>
          <a:srgbClr val="666699"/>
        </a:dk2>
        <a:lt2>
          <a:srgbClr val="FFCC00"/>
        </a:lt2>
        <a:accent1>
          <a:srgbClr val="FF9933"/>
        </a:accent1>
        <a:accent2>
          <a:srgbClr val="808000"/>
        </a:accent2>
        <a:accent3>
          <a:srgbClr val="B8B8CA"/>
        </a:accent3>
        <a:accent4>
          <a:srgbClr val="DADAAE"/>
        </a:accent4>
        <a:accent5>
          <a:srgbClr val="FFCAAD"/>
        </a:accent5>
        <a:accent6>
          <a:srgbClr val="737300"/>
        </a:accent6>
        <a:hlink>
          <a:srgbClr val="CC6600"/>
        </a:hlink>
        <a:folHlink>
          <a:srgbClr val="333399"/>
        </a:folHlink>
      </a:clrScheme>
      <a:clrMap bg1="dk2" tx1="lt1" bg2="dk1" tx2="lt2" accent1="accent1" accent2="accent2" accent3="accent3" accent4="accent4" accent5="accent5" accent6="accent6" hlink="hlink" folHlink="folHlink"/>
    </a:extraClrScheme>
    <a:extraClrScheme>
      <a:clrScheme name="Default Design 5">
        <a:dk1>
          <a:srgbClr val="50000F"/>
        </a:dk1>
        <a:lt1>
          <a:srgbClr val="FFCC00"/>
        </a:lt1>
        <a:dk2>
          <a:srgbClr val="800000"/>
        </a:dk2>
        <a:lt2>
          <a:srgbClr val="FFFFCC"/>
        </a:lt2>
        <a:accent1>
          <a:srgbClr val="808000"/>
        </a:accent1>
        <a:accent2>
          <a:srgbClr val="993366"/>
        </a:accent2>
        <a:accent3>
          <a:srgbClr val="C0AAAA"/>
        </a:accent3>
        <a:accent4>
          <a:srgbClr val="DAAE00"/>
        </a:accent4>
        <a:accent5>
          <a:srgbClr val="C0C0AA"/>
        </a:accent5>
        <a:accent6>
          <a:srgbClr val="8A2D5C"/>
        </a:accent6>
        <a:hlink>
          <a:srgbClr val="FF5050"/>
        </a:hlink>
        <a:folHlink>
          <a:srgbClr val="993300"/>
        </a:folHlink>
      </a:clrScheme>
      <a:clrMap bg1="dk2" tx1="lt1" bg2="dk1" tx2="lt2" accent1="accent1" accent2="accent2" accent3="accent3" accent4="accent4" accent5="accent5" accent6="accent6" hlink="hlink" folHlink="folHlink"/>
    </a:extraClrScheme>
    <a:extraClrScheme>
      <a:clrScheme name="Default Design 6">
        <a:dk1>
          <a:srgbClr val="333300"/>
        </a:dk1>
        <a:lt1>
          <a:srgbClr val="FFCC00"/>
        </a:lt1>
        <a:dk2>
          <a:srgbClr val="666633"/>
        </a:dk2>
        <a:lt2>
          <a:srgbClr val="FFFFCC"/>
        </a:lt2>
        <a:accent1>
          <a:srgbClr val="8F7401"/>
        </a:accent1>
        <a:accent2>
          <a:srgbClr val="CC6600"/>
        </a:accent2>
        <a:accent3>
          <a:srgbClr val="B8B8AD"/>
        </a:accent3>
        <a:accent4>
          <a:srgbClr val="DAAE00"/>
        </a:accent4>
        <a:accent5>
          <a:srgbClr val="C6BCAA"/>
        </a:accent5>
        <a:accent6>
          <a:srgbClr val="B95C00"/>
        </a:accent6>
        <a:hlink>
          <a:srgbClr val="666699"/>
        </a:hlink>
        <a:folHlink>
          <a:srgbClr val="808000"/>
        </a:folHlink>
      </a:clrScheme>
      <a:clrMap bg1="dk2" tx1="lt1" bg2="dk1" tx2="lt2" accent1="accent1" accent2="accent2" accent3="accent3" accent4="accent4" accent5="accent5" accent6="accent6" hlink="hlink" folHlink="folHlink"/>
    </a:extraClrScheme>
    <a:extraClrScheme>
      <a:clrScheme name="Default Design 7">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85B73BC74038428973227000FF86C7" ma:contentTypeVersion="0" ma:contentTypeDescription="Create a new document." ma:contentTypeScope="" ma:versionID="16d0027e1ebc5172b52bfd4cfe839f36">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7EAE300-7BF9-42EA-B3A1-0CF74E8F2142}">
  <ds:schemaRefs>
    <ds:schemaRef ds:uri="http://schemas.microsoft.com/sharepoint/v3/contenttype/forms"/>
  </ds:schemaRefs>
</ds:datastoreItem>
</file>

<file path=customXml/itemProps2.xml><?xml version="1.0" encoding="utf-8"?>
<ds:datastoreItem xmlns:ds="http://schemas.openxmlformats.org/officeDocument/2006/customXml" ds:itemID="{8A7F0705-3580-4D18-BA8B-503F7FFF73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E3FBF2E-2817-48B6-A9F0-B66342A1336D}">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229</TotalTime>
  <Words>624</Words>
  <Application>Microsoft Office PowerPoint</Application>
  <PresentationFormat>On-screen Show (4:3)</PresentationFormat>
  <Paragraphs>86</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Open Source Software (OSS) and Total Cost of Ownership (TCO)</vt:lpstr>
      <vt:lpstr>Open Source Software (OSS) is Commercial!</vt:lpstr>
      <vt:lpstr>TCO Basics</vt:lpstr>
      <vt:lpstr>TCO Calculation: Include all cost drivers</vt:lpstr>
      <vt:lpstr>TCO Calculation: Include the entire lifecycle</vt:lpstr>
      <vt:lpstr>OSS specifics</vt:lpstr>
      <vt:lpstr>OSS can save you money</vt:lpstr>
      <vt:lpstr>Conclusions</vt:lpstr>
    </vt:vector>
  </TitlesOfParts>
  <Company>IDA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Software (OSS) and Total Cost of Ownership (TCO) by David A. Wheeler</dc:title>
  <dc:creator>acohen</dc:creator>
  <cp:lastModifiedBy>dwheeler</cp:lastModifiedBy>
  <cp:revision>39</cp:revision>
  <cp:lastPrinted>1601-01-01T00:00:00Z</cp:lastPrinted>
  <dcterms:created xsi:type="dcterms:W3CDTF">2003-11-02T17:16:45Z</dcterms:created>
  <dcterms:modified xsi:type="dcterms:W3CDTF">2011-08-26T14:13:04Z</dcterms:modified>
</cp:coreProperties>
</file>