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1090C-1261-4C19-B4D6-3E5AD254851E}"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222BB-3282-4B2E-A88C-A1CF513E0075}" type="slidenum">
              <a:rPr lang="en-US" smtClean="0"/>
              <a:t>‹#›</a:t>
            </a:fld>
            <a:endParaRPr lang="en-US"/>
          </a:p>
        </p:txBody>
      </p:sp>
    </p:spTree>
    <p:extLst>
      <p:ext uri="{BB962C8B-B14F-4D97-AF65-F5344CB8AC3E}">
        <p14:creationId xmlns:p14="http://schemas.microsoft.com/office/powerpoint/2010/main" val="274818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222BB-3282-4B2E-A88C-A1CF513E0075}" type="slidenum">
              <a:rPr lang="en-US" smtClean="0"/>
              <a:t>9</a:t>
            </a:fld>
            <a:endParaRPr lang="en-US"/>
          </a:p>
        </p:txBody>
      </p:sp>
    </p:spTree>
    <p:extLst>
      <p:ext uri="{BB962C8B-B14F-4D97-AF65-F5344CB8AC3E}">
        <p14:creationId xmlns:p14="http://schemas.microsoft.com/office/powerpoint/2010/main" val="3119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54BE-0754-34B4-DCE2-3280423EA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277A-CA63-DF75-2C05-4F8C23CD7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6C674-1C27-5EED-ECE3-84F01BF53970}"/>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60FAA9EF-9351-0F80-137D-A6704EA6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C15C9-9314-0209-8F11-87B58A2DF2C5}"/>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49933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57C0-400B-D557-419C-75ECFD9E5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19BE5-E4B3-95AF-A04A-5D13E2F2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3D1B0-0FAE-5DA7-1AFD-D3D5135A0211}"/>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9509E691-440F-0939-01A5-6EB3F4B3B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614EE-6516-519E-110B-40EB847823C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62256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7E8DB-124C-B0D6-5F72-ED1466182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C2A93-4AF7-D1B1-0A20-20157F8E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C738C-B93C-2D6A-05A7-49EFEB748FE4}"/>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B66DBD20-E770-8923-828F-148E5B5E2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C27A4-8B7C-20E2-44D7-B1F50A0EE313}"/>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523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E74-F9B7-CB3D-03EE-9EE2D7299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D49FF-8A33-D3EA-52AF-32D9E24F6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0D518-1585-CCD3-8BB4-E5526C6AFCFF}"/>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DBF5CFA8-B5F8-18C8-D391-296749A4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BF03-78F9-8FDC-701B-335DE5A12A0C}"/>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5084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F67F-F51E-4F18-708E-CAEEC54EE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8ACE1-888C-B283-DBEC-B6C3A670AA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266B-2E8B-0F19-6690-612BE4F2802F}"/>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6FCB991A-8F63-418A-AA08-70C486B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7C1-4281-B201-6446-1382B8441CA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27945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1CCB-FCF7-1C25-BEE4-EA2BE0E1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DB322-0264-6723-5AD8-3CF2F46D3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5A8C-394B-C9A8-EA55-3F3768F4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D29A8A-7105-9D55-BEB4-289B9DD1AB3D}"/>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6" name="Footer Placeholder 5">
            <a:extLst>
              <a:ext uri="{FF2B5EF4-FFF2-40B4-BE49-F238E27FC236}">
                <a16:creationId xmlns:a16="http://schemas.microsoft.com/office/drawing/2014/main" id="{CCAAC9AD-9A6A-8458-538B-F9A3A4565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4F676-BBA7-5CD4-EC37-80693AFB72DF}"/>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887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608B-5C3A-5E8B-1865-83806914C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246B2-B206-3B45-8207-2292486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C4145-4261-7CA5-A30F-1270E70D75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161CF-D14E-45BD-9962-E348CB4E8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F5864-BD67-ECA2-606A-C893DA6CA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ED2A0-9C51-B955-B677-46D11C6DD632}"/>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8" name="Footer Placeholder 7">
            <a:extLst>
              <a:ext uri="{FF2B5EF4-FFF2-40B4-BE49-F238E27FC236}">
                <a16:creationId xmlns:a16="http://schemas.microsoft.com/office/drawing/2014/main" id="{947FAC1E-D4FC-4355-AB60-27B5BB259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9FF7E-4ECF-42B4-4FC0-1B8DDEF9C3C8}"/>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057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806D-FB08-E283-8B43-57B63295F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6EBE6-0CE6-EEF9-3753-49DEBEEFE77D}"/>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4" name="Footer Placeholder 3">
            <a:extLst>
              <a:ext uri="{FF2B5EF4-FFF2-40B4-BE49-F238E27FC236}">
                <a16:creationId xmlns:a16="http://schemas.microsoft.com/office/drawing/2014/main" id="{8FC91CAB-7B28-7643-047A-96BC8DAC82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BEAEB-49A4-038D-9F26-29F29B4A6D6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7614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BFC7D-DB3E-107C-74E7-6E45C0C3B060}"/>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3" name="Footer Placeholder 2">
            <a:extLst>
              <a:ext uri="{FF2B5EF4-FFF2-40B4-BE49-F238E27FC236}">
                <a16:creationId xmlns:a16="http://schemas.microsoft.com/office/drawing/2014/main" id="{4F80DF8C-9EAB-7899-7FE4-DBD68BC9A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CA290-B14D-2C29-2954-C79B296566C9}"/>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70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F107-4FA6-6877-39DE-EB6B6D2F6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FD4D-3E0B-B12E-AAA4-91754F46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8D1C1-097E-96D8-339F-BCA7962BE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B160F-FC13-62FB-A4BE-ECE77AC7C4D2}"/>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6" name="Footer Placeholder 5">
            <a:extLst>
              <a:ext uri="{FF2B5EF4-FFF2-40B4-BE49-F238E27FC236}">
                <a16:creationId xmlns:a16="http://schemas.microsoft.com/office/drawing/2014/main" id="{8B538251-3DC6-A442-A482-2276F31F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DB114-D7A9-9866-1CB4-7095D57B9497}"/>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4212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A331-9F2B-E15F-F2E6-8C26E2314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42921-3454-0210-535F-1984994A5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AC989-5C18-3913-99C6-CD4B24C9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CB4EA-4BCE-4AB6-80FD-A081F32468A6}"/>
              </a:ext>
            </a:extLst>
          </p:cNvPr>
          <p:cNvSpPr>
            <a:spLocks noGrp="1"/>
          </p:cNvSpPr>
          <p:nvPr>
            <p:ph type="dt" sz="half" idx="10"/>
          </p:nvPr>
        </p:nvSpPr>
        <p:spPr/>
        <p:txBody>
          <a:bodyPr/>
          <a:lstStyle/>
          <a:p>
            <a:fld id="{AB173E7E-84EE-452F-8C84-8EF366DF0479}" type="datetimeFigureOut">
              <a:rPr lang="en-US" smtClean="0"/>
              <a:t>5/16/2024</a:t>
            </a:fld>
            <a:endParaRPr lang="en-US"/>
          </a:p>
        </p:txBody>
      </p:sp>
      <p:sp>
        <p:nvSpPr>
          <p:cNvPr id="6" name="Footer Placeholder 5">
            <a:extLst>
              <a:ext uri="{FF2B5EF4-FFF2-40B4-BE49-F238E27FC236}">
                <a16:creationId xmlns:a16="http://schemas.microsoft.com/office/drawing/2014/main" id="{291B2DB8-6814-2CBF-7AC1-952802F3B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00EF1-45BD-3266-A1E4-1CF88047079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29078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89B14-F28C-05D8-323F-38A1BAFE6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38E8B-2210-76F5-CC8B-A3C26BE8F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0DEBB-B9CB-770B-0FA6-90121B749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73E7E-84EE-452F-8C84-8EF366DF0479}" type="datetimeFigureOut">
              <a:rPr lang="en-US" smtClean="0"/>
              <a:t>5/16/2024</a:t>
            </a:fld>
            <a:endParaRPr lang="en-US"/>
          </a:p>
        </p:txBody>
      </p:sp>
      <p:sp>
        <p:nvSpPr>
          <p:cNvPr id="5" name="Footer Placeholder 4">
            <a:extLst>
              <a:ext uri="{FF2B5EF4-FFF2-40B4-BE49-F238E27FC236}">
                <a16:creationId xmlns:a16="http://schemas.microsoft.com/office/drawing/2014/main" id="{1A49195A-4094-5F2C-8538-AAC0ECA6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750E3D-6817-7FDF-B0E9-54190B711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12D79-E78D-41E8-B1B5-5C8395E959C3}" type="slidenum">
              <a:rPr lang="en-US" smtClean="0"/>
              <a:t>‹#›</a:t>
            </a:fld>
            <a:endParaRPr lang="en-US"/>
          </a:p>
        </p:txBody>
      </p:sp>
    </p:spTree>
    <p:extLst>
      <p:ext uri="{BB962C8B-B14F-4D97-AF65-F5344CB8AC3E}">
        <p14:creationId xmlns:p14="http://schemas.microsoft.com/office/powerpoint/2010/main" val="41643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974EB0-AC2D-CCB9-4DC4-852FA47C5EB9}"/>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Module 11.2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D73BC8A-383B-323B-94E7-2929D79A7F2F}"/>
              </a:ext>
            </a:extLst>
          </p:cNvPr>
          <p:cNvSpPr>
            <a:spLocks noGrp="1"/>
          </p:cNvSpPr>
          <p:nvPr>
            <p:ph type="subTitle" idx="1"/>
          </p:nvPr>
        </p:nvSpPr>
        <p:spPr>
          <a:xfrm>
            <a:off x="4285397" y="4960961"/>
            <a:ext cx="7055893" cy="1078054"/>
          </a:xfrm>
        </p:spPr>
        <p:txBody>
          <a:bodyPr>
            <a:normAutofit/>
          </a:bodyPr>
          <a:lstStyle/>
          <a:p>
            <a:pPr algn="l"/>
            <a:r>
              <a:rPr lang="en-US" sz="2000">
                <a:solidFill>
                  <a:srgbClr val="FFFFFF"/>
                </a:solidFill>
              </a:rPr>
              <a:t>Milestone #4</a:t>
            </a:r>
          </a:p>
          <a:p>
            <a:pPr algn="l"/>
            <a:r>
              <a:rPr lang="en-US" sz="2000">
                <a:solidFill>
                  <a:srgbClr val="FFFFFF"/>
                </a:solidFill>
              </a:rPr>
              <a:t>Joe Huffer, David Amos, Victor Gregory Matos, Matthew Gamboa</a:t>
            </a:r>
          </a:p>
        </p:txBody>
      </p:sp>
    </p:spTree>
    <p:extLst>
      <p:ext uri="{BB962C8B-B14F-4D97-AF65-F5344CB8AC3E}">
        <p14:creationId xmlns:p14="http://schemas.microsoft.com/office/powerpoint/2010/main" val="153793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E1D35-3238-6F06-6829-A9866E667D0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72810-AEAE-E27C-BF7F-C44C668CC941}"/>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400" dirty="0"/>
              <a:t>With this case study, we feel as though we have compiled the data requisitioned by the business owners so that the owners can keep up with inventory, trips taken, dates, costs, and keep employee information stored via SQL database.</a:t>
            </a:r>
          </a:p>
          <a:p>
            <a:endParaRPr lang="en-US" sz="2400" dirty="0"/>
          </a:p>
          <a:p>
            <a:r>
              <a:rPr lang="en-US" sz="2400" dirty="0"/>
              <a:t>As a group, we ran the compiled reports and collectively created and commented on code that should take place as well as manipulated a database. We also worked together in a small coding team to coordinate visits and calls as well as passing files between each-other in-order to complete the  project!</a:t>
            </a:r>
          </a:p>
        </p:txBody>
      </p:sp>
    </p:spTree>
    <p:extLst>
      <p:ext uri="{BB962C8B-B14F-4D97-AF65-F5344CB8AC3E}">
        <p14:creationId xmlns:p14="http://schemas.microsoft.com/office/powerpoint/2010/main" val="1205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B39C2-74B0-8527-5DDC-EEC2009DCB78}"/>
              </a:ext>
            </a:extLst>
          </p:cNvPr>
          <p:cNvSpPr>
            <a:spLocks noGrp="1"/>
          </p:cNvSpPr>
          <p:nvPr>
            <p:ph type="title"/>
          </p:nvPr>
        </p:nvSpPr>
        <p:spPr>
          <a:xfrm>
            <a:off x="761803" y="350196"/>
            <a:ext cx="4646904" cy="1624520"/>
          </a:xfrm>
        </p:spPr>
        <p:txBody>
          <a:bodyPr anchor="ctr">
            <a:normAutofit/>
          </a:bodyPr>
          <a:lstStyle/>
          <a:p>
            <a:r>
              <a:rPr lang="en-US" sz="4000"/>
              <a:t>Group Introduction</a:t>
            </a:r>
          </a:p>
        </p:txBody>
      </p:sp>
      <p:sp>
        <p:nvSpPr>
          <p:cNvPr id="19" name="Content Placeholder 2">
            <a:extLst>
              <a:ext uri="{FF2B5EF4-FFF2-40B4-BE49-F238E27FC236}">
                <a16:creationId xmlns:a16="http://schemas.microsoft.com/office/drawing/2014/main" id="{78A72E94-B6ED-48DD-D11F-944DE543DE79}"/>
              </a:ext>
            </a:extLst>
          </p:cNvPr>
          <p:cNvSpPr>
            <a:spLocks noGrp="1"/>
          </p:cNvSpPr>
          <p:nvPr>
            <p:ph idx="1"/>
          </p:nvPr>
        </p:nvSpPr>
        <p:spPr>
          <a:xfrm>
            <a:off x="761802" y="2743200"/>
            <a:ext cx="4646905" cy="3613149"/>
          </a:xfrm>
        </p:spPr>
        <p:txBody>
          <a:bodyPr anchor="ctr">
            <a:normAutofit/>
          </a:bodyPr>
          <a:lstStyle/>
          <a:p>
            <a:r>
              <a:rPr lang="en-US" sz="1700" dirty="0"/>
              <a:t>For our project we selected the Case Study “Outland Adventure”.</a:t>
            </a:r>
          </a:p>
          <a:p>
            <a:r>
              <a:rPr lang="en-US" sz="1700" dirty="0"/>
              <a:t>For Module 9 we created the Business rules and ERD for the Case Study</a:t>
            </a:r>
            <a:r>
              <a:rPr lang="en-US" sz="1700" b="1" dirty="0"/>
              <a:t> (See slide 4)</a:t>
            </a:r>
            <a:r>
              <a:rPr lang="en-US" sz="1700" dirty="0"/>
              <a:t>.</a:t>
            </a:r>
          </a:p>
          <a:p>
            <a:r>
              <a:rPr lang="en-US" sz="1700" dirty="0"/>
              <a:t>For Module 10 we developed a SQL script that populated the Tables based on our ERD and then created a Python file that connected to that database to display the records of each table.</a:t>
            </a:r>
          </a:p>
          <a:p>
            <a:r>
              <a:rPr lang="en-US" sz="1700" dirty="0"/>
              <a:t>For Module 11 we added more records based on assumptions we made and created a new python file that interacted with that database to generate certain reports.  </a:t>
            </a:r>
          </a:p>
        </p:txBody>
      </p:sp>
      <p:pic>
        <p:nvPicPr>
          <p:cNvPr id="20" name="Picture 19" descr="A person reaching for a paper on a table full of paper and sticky notes">
            <a:extLst>
              <a:ext uri="{FF2B5EF4-FFF2-40B4-BE49-F238E27FC236}">
                <a16:creationId xmlns:a16="http://schemas.microsoft.com/office/drawing/2014/main" id="{1FB75A7A-4273-3805-8E72-0E2092573EB5}"/>
              </a:ext>
            </a:extLst>
          </p:cNvPr>
          <p:cNvPicPr>
            <a:picLocks noChangeAspect="1"/>
          </p:cNvPicPr>
          <p:nvPr/>
        </p:nvPicPr>
        <p:blipFill rotWithShape="1">
          <a:blip r:embed="rId2"/>
          <a:srcRect l="18916" r="21689" b="3"/>
          <a:stretch/>
        </p:blipFill>
        <p:spPr>
          <a:xfrm>
            <a:off x="6096000" y="1"/>
            <a:ext cx="6102825" cy="6858000"/>
          </a:xfrm>
          <a:prstGeom prst="rect">
            <a:avLst/>
          </a:prstGeom>
        </p:spPr>
      </p:pic>
    </p:spTree>
    <p:extLst>
      <p:ext uri="{BB962C8B-B14F-4D97-AF65-F5344CB8AC3E}">
        <p14:creationId xmlns:p14="http://schemas.microsoft.com/office/powerpoint/2010/main" val="236233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B2578-D0C9-8A9B-96E1-CF41A31D1D5B}"/>
              </a:ext>
            </a:extLst>
          </p:cNvPr>
          <p:cNvSpPr>
            <a:spLocks noGrp="1"/>
          </p:cNvSpPr>
          <p:nvPr>
            <p:ph type="title"/>
          </p:nvPr>
        </p:nvSpPr>
        <p:spPr>
          <a:xfrm>
            <a:off x="4572001" y="601744"/>
            <a:ext cx="6781800" cy="1338696"/>
          </a:xfrm>
        </p:spPr>
        <p:txBody>
          <a:bodyPr>
            <a:normAutofit/>
          </a:bodyPr>
          <a:lstStyle/>
          <a:p>
            <a:r>
              <a:rPr lang="en-US"/>
              <a:t>Brief Description of the Case Study</a:t>
            </a:r>
          </a:p>
        </p:txBody>
      </p:sp>
      <p:pic>
        <p:nvPicPr>
          <p:cNvPr id="36" name="Picture 35" descr="Assorted items on a floor">
            <a:extLst>
              <a:ext uri="{FF2B5EF4-FFF2-40B4-BE49-F238E27FC236}">
                <a16:creationId xmlns:a16="http://schemas.microsoft.com/office/drawing/2014/main" id="{F3CC23B4-DDED-D869-3A16-5B49F0D23018}"/>
              </a:ext>
            </a:extLst>
          </p:cNvPr>
          <p:cNvPicPr>
            <a:picLocks noChangeAspect="1"/>
          </p:cNvPicPr>
          <p:nvPr/>
        </p:nvPicPr>
        <p:blipFill rotWithShape="1">
          <a:blip r:embed="rId2"/>
          <a:srcRect l="35686" r="27821" b="-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7" name="Content Placeholder 2">
            <a:extLst>
              <a:ext uri="{FF2B5EF4-FFF2-40B4-BE49-F238E27FC236}">
                <a16:creationId xmlns:a16="http://schemas.microsoft.com/office/drawing/2014/main" id="{575876F0-3FAC-B794-0E9B-449A4EDB7350}"/>
              </a:ext>
            </a:extLst>
          </p:cNvPr>
          <p:cNvSpPr>
            <a:spLocks noGrp="1"/>
          </p:cNvSpPr>
          <p:nvPr>
            <p:ph idx="1"/>
          </p:nvPr>
        </p:nvSpPr>
        <p:spPr>
          <a:xfrm>
            <a:off x="4572001" y="2201958"/>
            <a:ext cx="6781800" cy="3900730"/>
          </a:xfrm>
        </p:spPr>
        <p:txBody>
          <a:bodyPr anchor="t">
            <a:normAutofit/>
          </a:bodyPr>
          <a:lstStyle/>
          <a:p>
            <a:r>
              <a:rPr lang="en-US" sz="2000" dirty="0"/>
              <a:t>The company Outland Adventures was seeking to cater to people who enjoyed hiking and camping in far off places.  They arrange guided trips, provide equipment, and develop advertising for their company.</a:t>
            </a:r>
          </a:p>
          <a:p>
            <a:endParaRPr lang="en-US" sz="2000" dirty="0"/>
          </a:p>
          <a:p>
            <a:r>
              <a:rPr lang="en-US" sz="2000" dirty="0"/>
              <a:t>To accommodate this company, we broke down the organization and needs to help grow their business through coordinated data storage.</a:t>
            </a:r>
          </a:p>
          <a:p>
            <a:endParaRPr lang="en-US" sz="2000" dirty="0"/>
          </a:p>
        </p:txBody>
      </p:sp>
    </p:spTree>
    <p:extLst>
      <p:ext uri="{BB962C8B-B14F-4D97-AF65-F5344CB8AC3E}">
        <p14:creationId xmlns:p14="http://schemas.microsoft.com/office/powerpoint/2010/main" val="273919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lowchart: Document 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014A-9114-1569-2E26-16DB3314D26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Finalized ERD</a:t>
            </a:r>
          </a:p>
        </p:txBody>
      </p:sp>
      <p:pic>
        <p:nvPicPr>
          <p:cNvPr id="5" name="Content Placeholder 4" descr="A screenshot of a diagram&#10;&#10;Description automatically generated">
            <a:extLst>
              <a:ext uri="{FF2B5EF4-FFF2-40B4-BE49-F238E27FC236}">
                <a16:creationId xmlns:a16="http://schemas.microsoft.com/office/drawing/2014/main" id="{17D2567C-2072-CE2F-C733-8688AE2FC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747804" y="640080"/>
            <a:ext cx="4267794" cy="5578816"/>
          </a:xfrm>
          <a:prstGeom prst="rect">
            <a:avLst/>
          </a:prstGeom>
          <a:noFill/>
        </p:spPr>
      </p:pic>
    </p:spTree>
    <p:extLst>
      <p:ext uri="{BB962C8B-B14F-4D97-AF65-F5344CB8AC3E}">
        <p14:creationId xmlns:p14="http://schemas.microsoft.com/office/powerpoint/2010/main" val="15618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26010-F4D4-75E3-5143-56435501A50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Reports Overview</a:t>
            </a:r>
          </a:p>
        </p:txBody>
      </p:sp>
      <p:sp>
        <p:nvSpPr>
          <p:cNvPr id="3" name="Content Placeholder 2">
            <a:extLst>
              <a:ext uri="{FF2B5EF4-FFF2-40B4-BE49-F238E27FC236}">
                <a16:creationId xmlns:a16="http://schemas.microsoft.com/office/drawing/2014/main" id="{4743BEF0-A54E-05D8-2E27-3213D4426275}"/>
              </a:ext>
            </a:extLst>
          </p:cNvPr>
          <p:cNvSpPr>
            <a:spLocks noGrp="1"/>
          </p:cNvSpPr>
          <p:nvPr>
            <p:ph idx="1"/>
          </p:nvPr>
        </p:nvSpPr>
        <p:spPr>
          <a:xfrm>
            <a:off x="4810259" y="649480"/>
            <a:ext cx="6555347" cy="5546047"/>
          </a:xfrm>
        </p:spPr>
        <p:txBody>
          <a:bodyPr anchor="ctr">
            <a:normAutofit fontScale="92500" lnSpcReduction="10000"/>
          </a:bodyPr>
          <a:lstStyle/>
          <a:p>
            <a:pPr marL="0" indent="0">
              <a:buNone/>
            </a:pPr>
            <a:r>
              <a:rPr lang="en-US" sz="2000" b="1" dirty="0"/>
              <a:t>After reading the case study, these are the command scenarios we chose to define. </a:t>
            </a:r>
          </a:p>
          <a:p>
            <a:pPr marL="0" indent="0">
              <a:buNone/>
            </a:pPr>
            <a:endParaRPr lang="en-US" sz="2000" dirty="0"/>
          </a:p>
          <a:p>
            <a:pPr marL="0" indent="0">
              <a:buNone/>
            </a:pPr>
            <a:r>
              <a:rPr lang="en-US" sz="1800" b="1" kern="100" dirty="0">
                <a:effectLst/>
                <a:latin typeface="Times New Roman"/>
                <a:ea typeface="Aptos" panose="020B0004020202020204" pitchFamily="34" charset="0"/>
                <a:cs typeface="Times New Roman"/>
              </a:rPr>
              <a:t>1) Description: </a:t>
            </a:r>
            <a:r>
              <a:rPr lang="en-US" sz="1800" kern="100" dirty="0">
                <a:effectLst/>
                <a:latin typeface="Times New Roman"/>
                <a:ea typeface="Aptos" panose="020B0004020202020204" pitchFamily="34" charset="0"/>
                <a:cs typeface="Times New Roman"/>
              </a:rPr>
              <a:t>This query will display the number of items sold, the item description and the price to buy the item to show if enough customers buy equipment to keep equipment sales.</a:t>
            </a:r>
          </a:p>
          <a:p>
            <a:pPr marL="0" indent="0">
              <a:buNone/>
            </a:pPr>
            <a:r>
              <a:rPr lang="en-US" sz="1800" b="1" kern="100" dirty="0">
                <a:effectLst/>
                <a:latin typeface="Times New Roman"/>
                <a:ea typeface="Aptos" panose="020B0004020202020204" pitchFamily="34" charset="0"/>
                <a:cs typeface="Times New Roman"/>
              </a:rPr>
              <a:t>	Owner’s Req: </a:t>
            </a:r>
            <a:r>
              <a:rPr lang="en-US" sz="1800" dirty="0">
                <a:solidFill>
                  <a:srgbClr val="0D0D0D"/>
                </a:solidFill>
                <a:highlight>
                  <a:srgbClr val="FFFFFF"/>
                </a:highlight>
                <a:latin typeface="Söhne"/>
              </a:rPr>
              <a:t>H</a:t>
            </a:r>
            <a:r>
              <a:rPr lang="en-US" sz="1800" b="0" i="0" dirty="0">
                <a:solidFill>
                  <a:srgbClr val="0D0D0D"/>
                </a:solidFill>
                <a:effectLst/>
                <a:highlight>
                  <a:srgbClr val="FFFFFF"/>
                </a:highlight>
                <a:latin typeface="Söhne"/>
              </a:rPr>
              <a:t>elp the business owners understand the sales 	performance of their equipment.</a:t>
            </a:r>
            <a:r>
              <a:rPr lang="en-US" sz="1800" b="1" kern="100" dirty="0">
                <a:effectLst/>
                <a:latin typeface="Times New Roman"/>
                <a:ea typeface="Aptos" panose="020B0004020202020204" pitchFamily="34" charset="0"/>
                <a:cs typeface="Times New Roman"/>
              </a:rPr>
              <a:t> </a:t>
            </a:r>
            <a:endParaRPr lang="en-US" sz="1000" kern="100" dirty="0">
              <a:effectLst/>
              <a:latin typeface="Times New Roman"/>
              <a:ea typeface="Aptos" panose="020B0004020202020204" pitchFamily="34" charset="0"/>
              <a:cs typeface="Times New Roman"/>
            </a:endParaRPr>
          </a:p>
          <a:p>
            <a:pPr marL="0" indent="0">
              <a:buNone/>
            </a:pPr>
            <a:endParaRPr lang="en-US" sz="1800" kern="100" dirty="0">
              <a:latin typeface="Times New Roman"/>
              <a:cs typeface="Times New Roman"/>
            </a:endParaRPr>
          </a:p>
          <a:p>
            <a:pPr marL="0" indent="0">
              <a:buNone/>
            </a:pPr>
            <a:r>
              <a:rPr lang="en-US" sz="1800" b="1" dirty="0"/>
              <a:t>2)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r>
              <a:rPr lang="en-US" sz="1800" b="1" kern="100" dirty="0">
                <a:effectLst/>
                <a:latin typeface="Times New Roman"/>
                <a:ea typeface="Aptos" panose="020B0004020202020204" pitchFamily="34" charset="0"/>
                <a:cs typeface="Times New Roman"/>
              </a:rPr>
              <a:t>	Owner’s Req: </a:t>
            </a:r>
            <a:r>
              <a:rPr lang="en-US" sz="1800" dirty="0">
                <a:solidFill>
                  <a:srgbClr val="0D0D0D"/>
                </a:solidFill>
                <a:highlight>
                  <a:srgbClr val="FFFFFF"/>
                </a:highlight>
                <a:latin typeface="Söhne"/>
              </a:rPr>
              <a:t>A</a:t>
            </a:r>
            <a:r>
              <a:rPr lang="en-US" sz="1800" b="0" i="0" dirty="0">
                <a:solidFill>
                  <a:srgbClr val="0D0D0D"/>
                </a:solidFill>
                <a:effectLst/>
                <a:highlight>
                  <a:srgbClr val="FFFFFF"/>
                </a:highlight>
                <a:latin typeface="Söhne"/>
              </a:rPr>
              <a:t>llow the owners to detect any downward 	trends in their bookings. </a:t>
            </a:r>
            <a:endParaRPr lang="en-US" sz="1800" b="1" kern="100" dirty="0">
              <a:effectLst/>
              <a:latin typeface="Times New Roman"/>
              <a:ea typeface="Aptos" panose="020B0004020202020204" pitchFamily="34" charset="0"/>
              <a:cs typeface="Times New Roman"/>
            </a:endParaRPr>
          </a:p>
          <a:p>
            <a:pPr marL="0" indent="0">
              <a:buNone/>
            </a:pPr>
            <a:endParaRPr lang="en-US" sz="1800" dirty="0">
              <a:latin typeface="Times New Roman"/>
              <a:cs typeface="Times New Roman"/>
            </a:endParaRPr>
          </a:p>
          <a:p>
            <a:pPr marL="0" indent="0">
              <a:buNone/>
            </a:pPr>
            <a:r>
              <a:rPr lang="en-US" sz="1800" b="1" dirty="0"/>
              <a:t>3)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r>
              <a:rPr lang="en-US" sz="1800" b="1" kern="100" dirty="0">
                <a:effectLst/>
                <a:latin typeface="Times New Roman"/>
                <a:ea typeface="Aptos" panose="020B0004020202020204" pitchFamily="34" charset="0"/>
                <a:cs typeface="Times New Roman"/>
              </a:rPr>
              <a:t>	Owner’s Req: </a:t>
            </a:r>
            <a:r>
              <a:rPr lang="en-US" sz="1800" dirty="0">
                <a:solidFill>
                  <a:srgbClr val="0D0D0D"/>
                </a:solidFill>
                <a:highlight>
                  <a:srgbClr val="FFFFFF"/>
                </a:highlight>
                <a:latin typeface="Söhne"/>
              </a:rPr>
              <a:t>H</a:t>
            </a:r>
            <a:r>
              <a:rPr lang="en-US" sz="1800" b="0" i="0" dirty="0">
                <a:solidFill>
                  <a:srgbClr val="0D0D0D"/>
                </a:solidFill>
                <a:effectLst/>
                <a:highlight>
                  <a:srgbClr val="FFFFFF"/>
                </a:highlight>
                <a:latin typeface="Söhne"/>
              </a:rPr>
              <a:t>elp the business owners monitor the age of 	their equipment.</a:t>
            </a:r>
            <a:endParaRPr lang="en-US" sz="1800" dirty="0">
              <a:latin typeface="Times New Roman"/>
              <a:cs typeface="Times New Roman"/>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738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9D90-6A38-169A-E550-AEFD5620047B}"/>
              </a:ext>
            </a:extLst>
          </p:cNvPr>
          <p:cNvSpPr>
            <a:spLocks noGrp="1"/>
          </p:cNvSpPr>
          <p:nvPr>
            <p:ph type="title"/>
          </p:nvPr>
        </p:nvSpPr>
        <p:spPr>
          <a:xfrm>
            <a:off x="1136397" y="502020"/>
            <a:ext cx="5323715" cy="1642970"/>
          </a:xfrm>
        </p:spPr>
        <p:txBody>
          <a:bodyPr anchor="b">
            <a:normAutofit/>
          </a:bodyPr>
          <a:lstStyle/>
          <a:p>
            <a:r>
              <a:rPr lang="en-US" sz="4000"/>
              <a:t>Report #1</a:t>
            </a:r>
          </a:p>
        </p:txBody>
      </p:sp>
      <p:sp>
        <p:nvSpPr>
          <p:cNvPr id="3" name="Content Placeholder 2">
            <a:extLst>
              <a:ext uri="{FF2B5EF4-FFF2-40B4-BE49-F238E27FC236}">
                <a16:creationId xmlns:a16="http://schemas.microsoft.com/office/drawing/2014/main" id="{98817578-9903-92CB-FE09-336158837D8E}"/>
              </a:ext>
            </a:extLst>
          </p:cNvPr>
          <p:cNvSpPr>
            <a:spLocks noGrp="1"/>
          </p:cNvSpPr>
          <p:nvPr>
            <p:ph idx="1"/>
          </p:nvPr>
        </p:nvSpPr>
        <p:spPr>
          <a:xfrm>
            <a:off x="1144923" y="2405894"/>
            <a:ext cx="5315189" cy="3535083"/>
          </a:xfrm>
        </p:spPr>
        <p:txBody>
          <a:bodyPr anchor="t">
            <a:normAutofit lnSpcReduction="10000"/>
          </a:bodyPr>
          <a:lstStyle/>
          <a:p>
            <a:r>
              <a:rPr lang="en-US" sz="2000" b="1" u="sng" dirty="0"/>
              <a:t>Equipment Sales</a:t>
            </a:r>
            <a:r>
              <a:rPr lang="en-US" sz="2000" b="1" dirty="0"/>
              <a:t> </a:t>
            </a:r>
            <a:endParaRPr lang="en-US" sz="2000" dirty="0"/>
          </a:p>
          <a:p>
            <a:endParaRPr lang="en-US" sz="2000" b="1" dirty="0">
              <a:latin typeface="Aptos"/>
              <a:ea typeface="Aptos" panose="020B0004020202020204" pitchFamily="34" charset="0"/>
              <a:cs typeface="Times New Roman"/>
            </a:endParaRPr>
          </a:p>
          <a:p>
            <a:pPr marL="0" indent="0">
              <a:buNone/>
            </a:pPr>
            <a:r>
              <a:rPr lang="en-US" sz="2000" b="1" kern="100" dirty="0">
                <a:effectLst/>
                <a:latin typeface="Times New Roman"/>
                <a:ea typeface="Aptos" panose="020B0004020202020204" pitchFamily="34" charset="0"/>
                <a:cs typeface="Times New Roman"/>
              </a:rPr>
              <a:t>Description:</a:t>
            </a:r>
            <a:r>
              <a:rPr lang="en-US" sz="2000" kern="100" dirty="0">
                <a:effectLst/>
                <a:latin typeface="Times New Roman"/>
                <a:ea typeface="Aptos" panose="020B0004020202020204" pitchFamily="34" charset="0"/>
                <a:cs typeface="Times New Roman"/>
              </a:rPr>
              <a:t> This query will display the number of items sold, the item description and the price to buy the item to show if enough customers buy equipment to keep equipment sales.</a:t>
            </a:r>
          </a:p>
          <a:p>
            <a:pPr marL="0" indent="0">
              <a:buNone/>
            </a:pPr>
            <a:endParaRPr lang="en-US" sz="2000" kern="100" dirty="0">
              <a:latin typeface="Times New Roman"/>
              <a:ea typeface="Aptos" panose="020B0004020202020204" pitchFamily="34" charset="0"/>
              <a:cs typeface="Times New Roman"/>
            </a:endParaRPr>
          </a:p>
          <a:p>
            <a:pPr marL="0" indent="0">
              <a:buNone/>
            </a:pPr>
            <a:r>
              <a:rPr lang="en-US" sz="2000" b="1" kern="100" dirty="0">
                <a:latin typeface="Times New Roman"/>
                <a:ea typeface="Aptos" panose="020B0004020202020204" pitchFamily="34" charset="0"/>
                <a:cs typeface="Times New Roman"/>
              </a:rPr>
              <a:t>Command Ran: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cursor.execute</a:t>
            </a:r>
            <a:r>
              <a:rPr lang="en-US" sz="2000" kern="100" dirty="0">
                <a:latin typeface="Times New Roman"/>
                <a:ea typeface="Aptos" panose="020B0004020202020204" pitchFamily="34" charset="0"/>
                <a:cs typeface="Times New Roman"/>
              </a:rPr>
              <a:t>("select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COUNT(*),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 NOW() from Supply where </a:t>
            </a:r>
            <a:r>
              <a:rPr lang="en-US" sz="2000" kern="100" dirty="0" err="1">
                <a:latin typeface="Times New Roman"/>
                <a:ea typeface="Aptos" panose="020B0004020202020204" pitchFamily="34" charset="0"/>
                <a:cs typeface="Times New Roman"/>
              </a:rPr>
              <a:t>supplystatus</a:t>
            </a:r>
            <a:r>
              <a:rPr lang="en-US" sz="2000" kern="100" dirty="0">
                <a:latin typeface="Times New Roman"/>
                <a:ea typeface="Aptos" panose="020B0004020202020204" pitchFamily="34" charset="0"/>
                <a:cs typeface="Times New Roman"/>
              </a:rPr>
              <a:t> = 'bought' group by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a:t>
            </a:r>
            <a:endParaRPr lang="en-US" sz="2000" dirty="0"/>
          </a:p>
        </p:txBody>
      </p:sp>
      <p:sp>
        <p:nvSpPr>
          <p:cNvPr id="22" name="Rectangle 2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424F6E6-2E32-2377-37F2-8E65F87D56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075967" y="2410153"/>
            <a:ext cx="4170530" cy="2069586"/>
          </a:xfrm>
          <a:prstGeom prst="rect">
            <a:avLst/>
          </a:prstGeom>
          <a:noFill/>
        </p:spPr>
      </p:pic>
    </p:spTree>
    <p:extLst>
      <p:ext uri="{BB962C8B-B14F-4D97-AF65-F5344CB8AC3E}">
        <p14:creationId xmlns:p14="http://schemas.microsoft.com/office/powerpoint/2010/main" val="13949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9E38A-5622-639F-A2A3-D3BEBEDA2DFB}"/>
              </a:ext>
            </a:extLst>
          </p:cNvPr>
          <p:cNvSpPr>
            <a:spLocks noGrp="1"/>
          </p:cNvSpPr>
          <p:nvPr>
            <p:ph type="title"/>
          </p:nvPr>
        </p:nvSpPr>
        <p:spPr>
          <a:xfrm>
            <a:off x="1144506" y="457201"/>
            <a:ext cx="4065669" cy="1255081"/>
          </a:xfrm>
        </p:spPr>
        <p:txBody>
          <a:bodyPr anchor="b">
            <a:normAutofit/>
          </a:bodyPr>
          <a:lstStyle/>
          <a:p>
            <a:r>
              <a:rPr lang="en-US" sz="4000"/>
              <a:t>Report #2</a:t>
            </a:r>
          </a:p>
        </p:txBody>
      </p:sp>
      <p:sp>
        <p:nvSpPr>
          <p:cNvPr id="3" name="Content Placeholder 2">
            <a:extLst>
              <a:ext uri="{FF2B5EF4-FFF2-40B4-BE49-F238E27FC236}">
                <a16:creationId xmlns:a16="http://schemas.microsoft.com/office/drawing/2014/main" id="{7CBA8F3E-79F0-B42B-4BCD-F19A03A60562}"/>
              </a:ext>
            </a:extLst>
          </p:cNvPr>
          <p:cNvSpPr>
            <a:spLocks noGrp="1"/>
          </p:cNvSpPr>
          <p:nvPr>
            <p:ph idx="1"/>
          </p:nvPr>
        </p:nvSpPr>
        <p:spPr>
          <a:xfrm>
            <a:off x="911502" y="1961335"/>
            <a:ext cx="4531676" cy="3639429"/>
          </a:xfrm>
        </p:spPr>
        <p:txBody>
          <a:bodyPr vert="horz" lIns="91440" tIns="45720" rIns="91440" bIns="45720" rtlCol="0" anchor="t">
            <a:normAutofit/>
          </a:bodyPr>
          <a:lstStyle/>
          <a:p>
            <a:r>
              <a:rPr lang="en-US" sz="1600" b="1" u="sng" dirty="0"/>
              <a:t>Downward trend in bookings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a:t>
            </a:r>
            <a:r>
              <a:rPr lang="en-US" sz="16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 </a:t>
            </a:r>
            <a:r>
              <a:rPr lang="en-US" sz="1600" dirty="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Destination, YEAR(</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Count(*), NOW() from Trips Group by Destination, YEAR(</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Order by Destination, YEAR(</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dirty="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a:t>
            </a:r>
            <a:endParaRPr lang="en-US" sz="1600" dirty="0">
              <a:latin typeface="Times New Roman"/>
              <a:cs typeface="Times New Roman"/>
            </a:endParaRPr>
          </a:p>
        </p:txBody>
      </p:sp>
      <p:pic>
        <p:nvPicPr>
          <p:cNvPr id="4" name="Picture 3">
            <a:extLst>
              <a:ext uri="{FF2B5EF4-FFF2-40B4-BE49-F238E27FC236}">
                <a16:creationId xmlns:a16="http://schemas.microsoft.com/office/drawing/2014/main" id="{4C7EDE2F-9A87-DBC0-71CB-3CCB494270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769589" y="1168734"/>
            <a:ext cx="2674816" cy="4291988"/>
          </a:xfrm>
          <a:prstGeom prst="rect">
            <a:avLst/>
          </a:prstGeom>
          <a:noFill/>
        </p:spPr>
      </p:pic>
      <p:pic>
        <p:nvPicPr>
          <p:cNvPr id="5" name="Picture 4">
            <a:extLst>
              <a:ext uri="{FF2B5EF4-FFF2-40B4-BE49-F238E27FC236}">
                <a16:creationId xmlns:a16="http://schemas.microsoft.com/office/drawing/2014/main" id="{D2A09874-2A32-6EFF-402E-D9B78951A8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8770816" y="1168734"/>
            <a:ext cx="2441951" cy="4292415"/>
          </a:xfrm>
          <a:prstGeom prst="rect">
            <a:avLst/>
          </a:prstGeom>
          <a:noFill/>
        </p:spPr>
      </p:pic>
      <p:sp>
        <p:nvSpPr>
          <p:cNvPr id="34" name="Rectangle 3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4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E240-4C8A-2394-5DC1-E2D5A00BB660}"/>
              </a:ext>
            </a:extLst>
          </p:cNvPr>
          <p:cNvSpPr>
            <a:spLocks noGrp="1"/>
          </p:cNvSpPr>
          <p:nvPr>
            <p:ph type="title"/>
          </p:nvPr>
        </p:nvSpPr>
        <p:spPr>
          <a:xfrm>
            <a:off x="1256521" y="915324"/>
            <a:ext cx="9471956" cy="1137111"/>
          </a:xfrm>
        </p:spPr>
        <p:txBody>
          <a:bodyPr>
            <a:normAutofit/>
          </a:bodyPr>
          <a:lstStyle/>
          <a:p>
            <a:r>
              <a:rPr lang="en-US" sz="5400" dirty="0"/>
              <a:t>Report #3</a:t>
            </a:r>
          </a:p>
        </p:txBody>
      </p:sp>
      <p:pic>
        <p:nvPicPr>
          <p:cNvPr id="4" name="Picture 3">
            <a:extLst>
              <a:ext uri="{FF2B5EF4-FFF2-40B4-BE49-F238E27FC236}">
                <a16:creationId xmlns:a16="http://schemas.microsoft.com/office/drawing/2014/main" id="{0F49FCE5-C91D-F58E-ACD6-5BF557F2E1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6476318" y="2563773"/>
            <a:ext cx="4200804" cy="1192416"/>
          </a:xfrm>
          <a:prstGeom prst="rect">
            <a:avLst/>
          </a:prstGeom>
          <a:noFill/>
        </p:spPr>
      </p:pic>
      <p:sp>
        <p:nvSpPr>
          <p:cNvPr id="3" name="Content Placeholder 2">
            <a:extLst>
              <a:ext uri="{FF2B5EF4-FFF2-40B4-BE49-F238E27FC236}">
                <a16:creationId xmlns:a16="http://schemas.microsoft.com/office/drawing/2014/main" id="{B90B412D-8816-638E-A444-3406AC712E22}"/>
              </a:ext>
            </a:extLst>
          </p:cNvPr>
          <p:cNvSpPr>
            <a:spLocks noGrp="1"/>
          </p:cNvSpPr>
          <p:nvPr>
            <p:ph idx="1"/>
          </p:nvPr>
        </p:nvSpPr>
        <p:spPr>
          <a:xfrm>
            <a:off x="1256521" y="2012665"/>
            <a:ext cx="4635635" cy="2923402"/>
          </a:xfrm>
        </p:spPr>
        <p:txBody>
          <a:bodyPr anchor="t">
            <a:normAutofit/>
          </a:bodyPr>
          <a:lstStyle/>
          <a:p>
            <a:r>
              <a:rPr lang="en-US" sz="1600" b="1" u="sng" dirty="0"/>
              <a:t>Equipment older than 5 years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 </a:t>
            </a:r>
            <a:r>
              <a:rPr lang="en-US" sz="1600" dirty="0">
                <a:effectLst/>
                <a:latin typeface="Times New Roman"/>
                <a:ea typeface="Aptos" panose="020B0004020202020204" pitchFamily="34" charset="0"/>
                <a:cs typeface="Times New Roman"/>
              </a:rPr>
              <a:t>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a:t>
            </a:r>
            <a:r>
              <a:rPr lang="en-US" sz="1600" dirty="0" err="1">
                <a:effectLst/>
                <a:latin typeface="Times New Roman"/>
                <a:ea typeface="Aptos" panose="020B0004020202020204" pitchFamily="34" charset="0"/>
                <a:cs typeface="Times New Roman"/>
              </a:rPr>
              <a:t>SuppliesID</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ItemDescription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NOW() from Supply WHERE YEAR(CURDATE()) - YEAR(</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&gt; 5")</a:t>
            </a:r>
            <a:endParaRPr lang="en-US" sz="1400" dirty="0"/>
          </a:p>
        </p:txBody>
      </p:sp>
    </p:spTree>
    <p:extLst>
      <p:ext uri="{BB962C8B-B14F-4D97-AF65-F5344CB8AC3E}">
        <p14:creationId xmlns:p14="http://schemas.microsoft.com/office/powerpoint/2010/main" val="12378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BFE52-2AA3-D6D0-A8D7-50E6FB2FAF9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Assumptions</a:t>
            </a:r>
          </a:p>
        </p:txBody>
      </p:sp>
      <p:sp>
        <p:nvSpPr>
          <p:cNvPr id="3" name="Content Placeholder 2">
            <a:extLst>
              <a:ext uri="{FF2B5EF4-FFF2-40B4-BE49-F238E27FC236}">
                <a16:creationId xmlns:a16="http://schemas.microsoft.com/office/drawing/2014/main" id="{81E08BD5-6B4A-60CC-732A-C01B2F5E2FBF}"/>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lnSpc>
                <a:spcPct val="100000"/>
              </a:lnSpc>
              <a:buNone/>
            </a:pPr>
            <a:r>
              <a:rPr lang="en-US" sz="2000" dirty="0"/>
              <a:t>1) </a:t>
            </a:r>
            <a:r>
              <a:rPr lang="en-US" sz="2000" dirty="0">
                <a:effectLst/>
                <a:latin typeface="Times New Roman"/>
                <a:ea typeface="Aptos" panose="020B0004020202020204" pitchFamily="34" charset="0"/>
                <a:cs typeface="Times New Roman"/>
              </a:rPr>
              <a:t>Relationships between each group is an assumption </a:t>
            </a:r>
            <a:r>
              <a:rPr lang="en-US" sz="2000" b="1" i="1" dirty="0">
                <a:effectLst/>
                <a:latin typeface="Times New Roman"/>
                <a:ea typeface="Aptos" panose="020B0004020202020204" pitchFamily="34" charset="0"/>
                <a:cs typeface="Times New Roman"/>
              </a:rPr>
              <a:t>(Ex. Guide/Employee could </a:t>
            </a:r>
            <a:r>
              <a:rPr lang="en-US" sz="2000" b="1" i="1" dirty="0">
                <a:latin typeface="Times New Roman"/>
                <a:ea typeface="Aptos" panose="020B0004020202020204" pitchFamily="34" charset="0"/>
                <a:cs typeface="Times New Roman"/>
              </a:rPr>
              <a:t>have multiple</a:t>
            </a:r>
            <a:r>
              <a:rPr lang="en-US" sz="2000" b="1" i="1" dirty="0">
                <a:effectLst/>
                <a:latin typeface="Times New Roman"/>
                <a:ea typeface="Aptos" panose="020B0004020202020204" pitchFamily="34" charset="0"/>
                <a:cs typeface="Times New Roman"/>
              </a:rPr>
              <a:t> trips</a:t>
            </a:r>
            <a:r>
              <a:rPr lang="en-US" sz="2000" b="1" i="1" dirty="0">
                <a:latin typeface="Times New Roman"/>
                <a:ea typeface="Aptos" panose="020B0004020202020204" pitchFamily="34" charset="0"/>
                <a:cs typeface="Times New Roman"/>
              </a:rPr>
              <a:t>)</a:t>
            </a:r>
            <a:r>
              <a:rPr lang="en-US" sz="2000" dirty="0">
                <a:latin typeface="Times New Roman"/>
                <a:ea typeface="Aptos" panose="020B0004020202020204" pitchFamily="34" charset="0"/>
                <a:cs typeface="Times New Roman"/>
              </a:rPr>
              <a:t>. </a:t>
            </a:r>
            <a:endParaRPr lang="en-US" sz="2000" dirty="0"/>
          </a:p>
          <a:p>
            <a:pPr marL="0" indent="0">
              <a:lnSpc>
                <a:spcPct val="100000"/>
              </a:lnSpc>
              <a:buNone/>
            </a:pPr>
            <a:r>
              <a:rPr lang="en-US" sz="2000" dirty="0"/>
              <a:t>2) </a:t>
            </a:r>
            <a:r>
              <a:rPr lang="en-US" sz="2000" dirty="0">
                <a:effectLst/>
                <a:latin typeface="Times New Roman"/>
                <a:ea typeface="Aptos" panose="020B0004020202020204" pitchFamily="34" charset="0"/>
                <a:cs typeface="Times New Roman"/>
              </a:rPr>
              <a:t>Supply could have a </a:t>
            </a:r>
            <a:r>
              <a:rPr lang="en-US" sz="2000" b="1" dirty="0">
                <a:effectLst/>
                <a:latin typeface="Times New Roman"/>
                <a:ea typeface="Aptos" panose="020B0004020202020204" pitchFamily="34" charset="0"/>
                <a:cs typeface="Times New Roman"/>
              </a:rPr>
              <a:t>NULL </a:t>
            </a:r>
            <a:r>
              <a:rPr lang="en-US" sz="2000" b="1" dirty="0" err="1">
                <a:effectLst/>
                <a:latin typeface="Times New Roman"/>
                <a:ea typeface="Aptos" panose="020B0004020202020204" pitchFamily="34" charset="0"/>
                <a:cs typeface="Times New Roman"/>
              </a:rPr>
              <a:t>tripID</a:t>
            </a:r>
            <a:r>
              <a:rPr lang="en-US" sz="2000" dirty="0">
                <a:effectLst/>
                <a:latin typeface="Times New Roman"/>
                <a:ea typeface="Aptos" panose="020B0004020202020204" pitchFamily="34" charset="0"/>
                <a:cs typeface="Times New Roman"/>
              </a:rPr>
              <a:t> if it hasn’t been bought or rented.</a:t>
            </a:r>
          </a:p>
          <a:p>
            <a:pPr marL="0" indent="0">
              <a:lnSpc>
                <a:spcPct val="100000"/>
              </a:lnSpc>
              <a:buNone/>
            </a:pPr>
            <a:r>
              <a:rPr lang="en-US" sz="2000" dirty="0"/>
              <a:t>3) There is a downwards trend in visits to the African destination based on compiled data within database.  </a:t>
            </a:r>
          </a:p>
          <a:p>
            <a:pPr marL="0" indent="0">
              <a:lnSpc>
                <a:spcPct val="100000"/>
              </a:lnSpc>
              <a:buNone/>
            </a:pPr>
            <a:r>
              <a:rPr lang="en-US" sz="2000" dirty="0"/>
              <a:t>4) </a:t>
            </a:r>
            <a:r>
              <a:rPr lang="en-US" sz="2000" dirty="0">
                <a:latin typeface="Times New Roman"/>
                <a:cs typeface="Times New Roman"/>
              </a:rPr>
              <a:t>We are assuming </a:t>
            </a:r>
            <a:r>
              <a:rPr lang="en-US" sz="2000" dirty="0"/>
              <a:t>that seasons were not factored.  We were looking at trips taken based on month/year.</a:t>
            </a:r>
          </a:p>
        </p:txBody>
      </p:sp>
    </p:spTree>
    <p:extLst>
      <p:ext uri="{BB962C8B-B14F-4D97-AF65-F5344CB8AC3E}">
        <p14:creationId xmlns:p14="http://schemas.microsoft.com/office/powerpoint/2010/main" val="105294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730</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Söhne</vt:lpstr>
      <vt:lpstr>Times New Roman</vt:lpstr>
      <vt:lpstr>Office Theme</vt:lpstr>
      <vt:lpstr>Module 11.2 Presentation</vt:lpstr>
      <vt:lpstr>Group Introduction</vt:lpstr>
      <vt:lpstr>Brief Description of the Case Study</vt:lpstr>
      <vt:lpstr>Finalized ERD</vt:lpstr>
      <vt:lpstr>Reports Overview</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11.2 Presentation</dc:title>
  <dc:creator>Joe Huffer</dc:creator>
  <cp:lastModifiedBy>Joe Huffer</cp:lastModifiedBy>
  <cp:revision>91</cp:revision>
  <dcterms:created xsi:type="dcterms:W3CDTF">2024-05-08T23:47:33Z</dcterms:created>
  <dcterms:modified xsi:type="dcterms:W3CDTF">2024-05-16T21:34:49Z</dcterms:modified>
</cp:coreProperties>
</file>