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14"/>
  </p:notesMasterIdLst>
  <p:handoutMasterIdLst>
    <p:handoutMasterId r:id="rId15"/>
  </p:handoutMasterIdLst>
  <p:sldIdLst>
    <p:sldId id="256" r:id="rId5"/>
    <p:sldId id="313" r:id="rId6"/>
    <p:sldId id="267" r:id="rId7"/>
    <p:sldId id="314" r:id="rId8"/>
    <p:sldId id="315" r:id="rId9"/>
    <p:sldId id="316" r:id="rId10"/>
    <p:sldId id="317" r:id="rId11"/>
    <p:sldId id="318" r:id="rId12"/>
    <p:sldId id="31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60" autoAdjust="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2/16/2025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2/16/2025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98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91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5251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8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84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7D905AD-2C09-A80F-FBF0-4F45A7A14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3" y="400049"/>
            <a:ext cx="8647721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F87AC4-493F-1EB8-D127-C21530FA82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3" y="1997132"/>
            <a:ext cx="8652793" cy="4232218"/>
          </a:xfrm>
        </p:spPr>
        <p:txBody>
          <a:bodyPr lIns="0">
            <a:normAutofit/>
          </a:bodyPr>
          <a:lstStyle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00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3pPr>
            <a:lvl4pPr marL="136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4pPr>
            <a:lvl5pPr marL="172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BE6897-C551-2BCB-F552-C4B761D2C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57063" y="457964"/>
            <a:ext cx="2211229" cy="2707415"/>
            <a:chOff x="9728105" y="457964"/>
            <a:chExt cx="2211229" cy="27074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8215B7C-A98D-6F6C-9039-6F2AAEEFD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84D4E7B-7775-1603-2C3F-5C265357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F97B093-B348-8A25-789A-743A43E903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732DEA9-6233-9CDE-64C6-744FC6CD6E4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30">
                  <a:extLst>
                    <a:ext uri="{FF2B5EF4-FFF2-40B4-BE49-F238E27FC236}">
                      <a16:creationId xmlns:a16="http://schemas.microsoft.com/office/drawing/2014/main" id="{9274C521-E533-D3E5-CE64-E3A3AEC0FE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30">
                  <a:extLst>
                    <a:ext uri="{FF2B5EF4-FFF2-40B4-BE49-F238E27FC236}">
                      <a16:creationId xmlns:a16="http://schemas.microsoft.com/office/drawing/2014/main" id="{2C69CF99-91AA-9E24-24AE-5A89748B46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35D6C12-B227-D277-0499-FA2765DB20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1FCD87F-4621-47F3-CC5C-A1A8F67332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CA7C3364-8305-C08F-4132-18DA2D39BF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8093390-6F0E-5ED5-5DAF-40FF11548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EAA9FA7-0165-F161-72DC-F2E001FCF3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9F185D91-004D-5474-3DD0-9153A2AEA2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D995CD54-9374-D2B3-957D-6925B750A6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53" name="Line 70">
                <a:extLst>
                  <a:ext uri="{FF2B5EF4-FFF2-40B4-BE49-F238E27FC236}">
                    <a16:creationId xmlns:a16="http://schemas.microsoft.com/office/drawing/2014/main" id="{EDCD4830-6A47-A59E-6569-B352E6D661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00E8D63-E827-790A-519A-B36BFBDE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3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908D1ED-4589-9577-8D42-858F2E005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9740417" y="3721100"/>
            <a:ext cx="2211229" cy="2707415"/>
            <a:chOff x="9728105" y="457964"/>
            <a:chExt cx="2211229" cy="2707415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657C24A-988F-290D-0D82-858C3E574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3AB3F4C6-5635-3075-CCEA-4675932DD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02F5D12D-62A1-0F12-12B0-572BA5657E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47EADA3-585F-FC49-7481-AF5B4DA093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30">
                  <a:extLst>
                    <a:ext uri="{FF2B5EF4-FFF2-40B4-BE49-F238E27FC236}">
                      <a16:creationId xmlns:a16="http://schemas.microsoft.com/office/drawing/2014/main" id="{DFB52899-BBD4-527C-5990-88BF84565D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Rectangle 30">
                  <a:extLst>
                    <a:ext uri="{FF2B5EF4-FFF2-40B4-BE49-F238E27FC236}">
                      <a16:creationId xmlns:a16="http://schemas.microsoft.com/office/drawing/2014/main" id="{653A3527-A6E3-89A6-71ED-9A7D8EBA4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CD03B7A9-CD70-40B9-650E-43C78D4F1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451CBB11-40F3-F130-BA91-6311C58CB1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CCB9535-280C-59F1-2408-AFAD8D1BE2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4493786-0B0A-24D5-26A9-8E820E6AB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66FA07F-4726-2875-B812-6BCC5ABCC2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38" name="Freeform 68">
                  <a:extLst>
                    <a:ext uri="{FF2B5EF4-FFF2-40B4-BE49-F238E27FC236}">
                      <a16:creationId xmlns:a16="http://schemas.microsoft.com/office/drawing/2014/main" id="{A3457F2F-D92C-2F19-7ECB-5110F6A2BB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69">
                  <a:extLst>
                    <a:ext uri="{FF2B5EF4-FFF2-40B4-BE49-F238E27FC236}">
                      <a16:creationId xmlns:a16="http://schemas.microsoft.com/office/drawing/2014/main" id="{6ABA0333-6EC3-6BEF-E476-C0072364AA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37" name="Line 70">
                <a:extLst>
                  <a:ext uri="{FF2B5EF4-FFF2-40B4-BE49-F238E27FC236}">
                    <a16:creationId xmlns:a16="http://schemas.microsoft.com/office/drawing/2014/main" id="{D9E689F1-3CC0-2CE6-27B1-34AA1949B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811096D-7051-CD8E-3C9B-63077216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375748-D6D7-A497-C19F-581BC093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1AC1AD6-D101-6CA6-45FC-DC48C0F32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45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910FDC-FCA3-4F39-AC3F-821172639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4C136262-2D92-08CC-8364-8E00D9FE63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3685" y="400049"/>
            <a:ext cx="731015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0810" y="430212"/>
            <a:ext cx="2989063" cy="599757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F82769-951B-3DA0-5C05-D7354E00A372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313685" y="1997132"/>
            <a:ext cx="7314440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360000" indent="0">
              <a:lnSpc>
                <a:spcPct val="130000"/>
              </a:lnSpc>
              <a:buNone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E138E9-0025-C4F7-43CB-C242E93B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1368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3412D6E-AE2E-B8C7-3247-1E771842C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31368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A960C8-4CEC-FD5C-58B1-0A33E8015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1392" y="6356350"/>
            <a:ext cx="3614737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6500073-CE8C-BD5A-D965-BBB31877F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45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494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504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71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302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04688-7200-27A0-AED2-FDEA0C50E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62AE0E-CD08-E4A3-B4FB-58E3FB60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942343E8-72A7-5457-2C99-D033A36FF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1C19E638-91EB-75DC-9458-EA0229C044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6E02EB3D-A45E-B4B7-9E49-65E6921C6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ED0F2C-33C6-33F8-D25A-653073FA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6C992DF-7C76-80E6-220E-5545B437E8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532E4B2-6FAE-2363-8842-E08A265B0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D7AE19E9-E19F-29AF-639C-44EB5FB5E3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FC6B75DA-401A-8C4D-421A-4A0230030C8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83B7B7D8-FAE1-EF25-3177-C597CA2855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D8189C2B-39BF-F3AD-761F-3EC5A41393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9B3C11E0-E220-6347-106F-7361EEF4B7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79AAD932-DEE5-826A-1B8E-BF1B2B2BB3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A9BA9C23-F16A-423E-DB70-2BBBE58B0C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237FA726-DD02-A25D-C698-4FB16B377C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A0991B4B-EDB7-1AEE-679D-75A7958333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198D13E0-51CA-CC43-BFAD-752CD4E5ED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979DDC47-298E-AFD7-CE86-9F24018FCB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FDF6497C-C9D8-77C1-9EC1-AA3DC693FD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F94954A5-B504-9802-E8A3-D92A434B21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26CA4C70-E5AD-FFC4-4F64-9029A88E1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2F66C97-233E-069E-842E-FC7DD613F3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AA0F3696-6B0D-543A-4D40-8B145249CBF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29D21825-8498-CADF-8EB5-D08C5C4348E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D1EBC7BA-66A7-56E5-19F7-65B9A2BE6EB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41A6EA28-930F-EBBA-43EE-6CB627294A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5297B34D-B81D-6350-4194-484D7EC282F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DD7C599E-910F-8D88-3AA0-B24C9A79E13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E663B789-16D2-7968-1AB9-E036E4D4285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BE4D28C-9D5D-2CDF-4E98-5D046F140C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9D439ED-096C-BC38-ECCB-78B2B5178F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E820AB2-DB7A-A79D-FAE4-35AC3D677C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88E5C4B-5B7B-FDA4-A576-7854A9D159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E3C02BC9-4E4F-3743-8563-808D6A0B437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D0EF96EA-252F-062A-E566-42ABC6B903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8DCE928-965C-EA85-F5C1-24E19E458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B5B70EF0-D01D-E5DD-0234-6B93EE439E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CA0351E2-397A-7FC9-6BE5-A3018AAB2BD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EE4DD70-FCD0-DFFE-52A6-0DE9BC2331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466F87F-6F35-E28C-1556-6383A82F7F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D4FD8A8E-2B46-F940-BD0E-086FCF7666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7532BE26-5B7C-EE9E-4191-8A54CDBBD6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BFC8ECE6-D59A-9EE4-CB81-D6162F00D8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080BC2-EE72-5D70-6666-DEBC49165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93AA0A3-2A8A-2332-F348-F88D6E1F3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355255-9D4E-147B-DA9E-4FFB14E7C1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0C229BCD-A083-BC81-2151-41E4947E04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F138DCEE-5B8D-D5E5-54B6-6B0BA01F6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F00BD61F-0747-E748-6BFB-CB875F4942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07C45B1B-92EA-5E82-24D1-931DB8AF99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11B1265-0119-731D-E758-7C0BAFE4B5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35056C9E-95B1-E743-9A73-5A39803B74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873B7450-9F65-5384-2976-127FD87757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93FE1A96-9FB8-DD4B-5EB8-26A91007B6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07C997E7-D2EC-2533-34E1-ADA752DD0A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CDFD69D0-D4F6-6990-4E0A-C6FEB0CE49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825CB36E-9726-A54C-5717-F6A428FED5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F8184497-7251-D4E9-F39C-EE556E4B1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835D68A6-6C40-806B-C58A-25B22D6BC6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E36097E1-57E6-7188-7C0D-36C56EF55F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C1BAB2A-BA9C-8C5A-13B8-CE9C056AE6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4F8DCA4A-A0D6-514F-47BB-541F133C696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0BEDD737-7AD9-32AF-DA50-AE940D883A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361792E-BF11-44DD-3900-9EE92815F3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EF08723B-66BF-73AE-106A-58DBBBABFA3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866A6C7D-739E-6ED2-8DC9-F62F9697723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3CAE0274-E38E-54A4-13C4-FFD1A9DDC6C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7561DEAF-B810-94D1-71BB-2116BFFFA7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23C31A5-9409-F839-90BA-3883DC532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2742EC4-5A1C-631E-398C-F3C5A9C4A2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2C0A335-0DBB-9CDA-7CB6-64689BB782A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C21B6FD8-0F3F-70F9-2457-87BB8AAB793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44ACA065-23B9-0399-85C9-8821480A7DD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360F78FE-550E-F182-27C9-8D0D0411F4D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2BEC42F-0A94-4DB3-9210-90D9BA7610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4639297D-A086-3111-DE35-3ADFC63EC5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0A57F373-E650-007D-EF3A-125835724B3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F7AA1C2-3BC9-2CC2-246C-891EEAAAA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095730D-9E3D-CB3A-4FF1-D9B51A162A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FDC9A03-E7DE-3D3E-74F8-C2990A5082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3B430687-A11D-CFC5-B7C6-AF9A479146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F9EEDCBB-CCC4-61BB-3480-8D21A3D2F1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03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51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021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089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9" r:id="rId12"/>
    <p:sldLayoutId id="2147483713" r:id="rId13"/>
    <p:sldLayoutId id="2147483672" r:id="rId14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Pager Rotation Duties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003B37-2BFE-8EE9-BB69-F99AF045B8C0}"/>
              </a:ext>
            </a:extLst>
          </p:cNvPr>
          <p:cNvSpPr txBox="1"/>
          <p:nvPr/>
        </p:nvSpPr>
        <p:spPr>
          <a:xfrm>
            <a:off x="2061553" y="4517679"/>
            <a:ext cx="2496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David Amos</a:t>
            </a:r>
          </a:p>
          <a:p>
            <a:r>
              <a:rPr lang="en-US" dirty="0"/>
              <a:t>Module 7 Assignment</a:t>
            </a:r>
          </a:p>
          <a:p>
            <a:r>
              <a:rPr lang="en-US" dirty="0"/>
              <a:t>2/16/2025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57EAB-1A32-A2FE-6656-37F9DA322CC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developers who work on the feature work also take responsibility for the production support</a:t>
            </a:r>
          </a:p>
          <a:p>
            <a:r>
              <a:rPr lang="en-US" dirty="0"/>
              <a:t>Ensures teams see the feedback of their work</a:t>
            </a:r>
          </a:p>
          <a:p>
            <a:r>
              <a:rPr lang="en-US" dirty="0"/>
              <a:t>Issues are fixed much faster</a:t>
            </a:r>
          </a:p>
          <a:p>
            <a:r>
              <a:rPr lang="en-US" dirty="0"/>
              <a:t>Problems do not re-occur and become more severe</a:t>
            </a:r>
          </a:p>
          <a:p>
            <a:r>
              <a:rPr lang="en-US" dirty="0"/>
              <a:t>Following best practices will help effectively handle production issues and reduce strain and burnout on the team</a:t>
            </a:r>
          </a:p>
        </p:txBody>
      </p:sp>
    </p:spTree>
    <p:extLst>
      <p:ext uri="{BB962C8B-B14F-4D97-AF65-F5344CB8AC3E}">
        <p14:creationId xmlns:p14="http://schemas.microsoft.com/office/powerpoint/2010/main" val="194486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 dirty="0"/>
              <a:t>Best Practices</a:t>
            </a:r>
          </a:p>
        </p:txBody>
      </p:sp>
      <p:pic>
        <p:nvPicPr>
          <p:cNvPr id="10" name="Picture Placeholder 9" descr="Close-up of a snow covered road">
            <a:extLst>
              <a:ext uri="{FF2B5EF4-FFF2-40B4-BE49-F238E27FC236}">
                <a16:creationId xmlns:a16="http://schemas.microsoft.com/office/drawing/2014/main" id="{1A068317-699A-4C96-BD22-58E7B50ADDE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33364" r="33364"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idx="10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Encourage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team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a cadence that works for your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escalation 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 flexible</a:t>
            </a:r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7323F-19ED-A155-ADCE-5BA358B0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Encourage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BDBD-0FF3-4AFD-6B92-4EEE9E51B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Encourage team members to reach out for help if needed</a:t>
            </a:r>
          </a:p>
          <a:p>
            <a:r>
              <a:rPr lang="en-US" dirty="0"/>
              <a:t>Ensure everyone is aware of the rotation schedule</a:t>
            </a:r>
          </a:p>
          <a:p>
            <a:r>
              <a:rPr lang="en-US" dirty="0"/>
              <a:t>Ensure you have 24/7 coverage</a:t>
            </a:r>
          </a:p>
        </p:txBody>
      </p:sp>
    </p:spTree>
    <p:extLst>
      <p:ext uri="{BB962C8B-B14F-4D97-AF65-F5344CB8AC3E}">
        <p14:creationId xmlns:p14="http://schemas.microsoft.com/office/powerpoint/2010/main" val="3630233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F1520-9A3D-963C-8808-F71E5B597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07C13-4DDC-163D-E7EB-6EF5DC36D12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Ensure team members are ready to be put in the rotation</a:t>
            </a:r>
          </a:p>
          <a:p>
            <a:r>
              <a:rPr lang="en-US" sz="2000" dirty="0"/>
              <a:t>Encourage shadowing to prepare newer developers</a:t>
            </a:r>
          </a:p>
          <a:p>
            <a:r>
              <a:rPr lang="en-US" sz="2000" dirty="0"/>
              <a:t>Ensure they know who to reach out to for help</a:t>
            </a:r>
          </a:p>
        </p:txBody>
      </p:sp>
    </p:spTree>
    <p:extLst>
      <p:ext uri="{BB962C8B-B14F-4D97-AF65-F5344CB8AC3E}">
        <p14:creationId xmlns:p14="http://schemas.microsoft.com/office/powerpoint/2010/main" val="1367612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B7538-6863-7A73-5081-3F8F8AF2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 cadence that works for your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44FEE-718D-F6AE-6003-DD243DE6E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 out a rotation schedule that works weekly, bi-weekly,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Could divide based on time zones so work falls into normal work hours</a:t>
            </a:r>
          </a:p>
          <a:p>
            <a:r>
              <a:rPr lang="en-US" dirty="0"/>
              <a:t>About ideally 6 - 8 developers in rotation</a:t>
            </a:r>
          </a:p>
          <a:p>
            <a:r>
              <a:rPr lang="en-US" dirty="0"/>
              <a:t>Big enough breaks to reduce burnout but small enough to remember what to do</a:t>
            </a:r>
          </a:p>
          <a:p>
            <a:r>
              <a:rPr lang="en-US" dirty="0"/>
              <a:t>Can also divide what gets rotated vs is there anything someone should always be on-call for</a:t>
            </a:r>
          </a:p>
        </p:txBody>
      </p:sp>
    </p:spTree>
    <p:extLst>
      <p:ext uri="{BB962C8B-B14F-4D97-AF65-F5344CB8AC3E}">
        <p14:creationId xmlns:p14="http://schemas.microsoft.com/office/powerpoint/2010/main" val="524821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1094-B771-E036-2817-B52288A82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Escalation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082F6-9CE0-1914-9481-C58B53A3FF6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2000" dirty="0"/>
              <a:t>If someone doesn’t answer how long before the next person is called</a:t>
            </a:r>
          </a:p>
          <a:p>
            <a:r>
              <a:rPr lang="en-US" sz="2000" dirty="0"/>
              <a:t>Who is the next person to be called</a:t>
            </a:r>
          </a:p>
          <a:p>
            <a:r>
              <a:rPr lang="en-US" sz="2000" dirty="0"/>
              <a:t>If someone needs help, who should they 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6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70199-4E85-81E4-127B-9C662F88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Flexible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02149-D8C2-C28C-5D71-B386B495785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Life happens, be able to work around things</a:t>
            </a:r>
          </a:p>
          <a:p>
            <a:r>
              <a:rPr lang="en-US" dirty="0"/>
              <a:t>Encourage team members to cover for each other when they have personal responsibilities. </a:t>
            </a:r>
          </a:p>
          <a:p>
            <a:r>
              <a:rPr lang="en-US" dirty="0"/>
              <a:t>If someone was called for a difficult issue offer to cover a shift. </a:t>
            </a:r>
          </a:p>
          <a:p>
            <a:r>
              <a:rPr lang="en-US" dirty="0"/>
              <a:t>These points will reduce burn out</a:t>
            </a:r>
          </a:p>
        </p:txBody>
      </p:sp>
    </p:spTree>
    <p:extLst>
      <p:ext uri="{BB962C8B-B14F-4D97-AF65-F5344CB8AC3E}">
        <p14:creationId xmlns:p14="http://schemas.microsoft.com/office/powerpoint/2010/main" val="4158852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7E2CD-C6E4-AA43-1FE4-1C81CD3A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803BD-0A90-1716-3466-C5C560BCE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Incident.io. (2024, February 26). </a:t>
            </a:r>
            <a:r>
              <a:rPr lang="en-US" i="1" dirty="0">
                <a:effectLst/>
              </a:rPr>
              <a:t>Best practices for creating a reliable on-call rotation</a:t>
            </a:r>
            <a:r>
              <a:rPr lang="en-US" dirty="0">
                <a:effectLst/>
              </a:rPr>
              <a:t>. incident.io - Incident management that brings calm to chaos. https://incident.io/hubs/on-call/on-call-rotation-best-practices </a:t>
            </a:r>
          </a:p>
          <a:p>
            <a:r>
              <a:rPr lang="en-US" dirty="0">
                <a:effectLst/>
              </a:rPr>
              <a:t>Kim, G., </a:t>
            </a:r>
            <a:r>
              <a:rPr lang="en-US" dirty="0" err="1">
                <a:effectLst/>
              </a:rPr>
              <a:t>Debois</a:t>
            </a:r>
            <a:r>
              <a:rPr lang="en-US" dirty="0">
                <a:effectLst/>
              </a:rPr>
              <a:t>, P., Willis, J., Humble, J., &amp; </a:t>
            </a:r>
            <a:r>
              <a:rPr lang="en-US" dirty="0" err="1">
                <a:effectLst/>
              </a:rPr>
              <a:t>Allspaw</a:t>
            </a:r>
            <a:r>
              <a:rPr lang="en-US" dirty="0">
                <a:effectLst/>
              </a:rPr>
              <a:t>, J. (2016). </a:t>
            </a:r>
            <a:r>
              <a:rPr lang="en-US" i="1" dirty="0">
                <a:effectLst/>
              </a:rPr>
              <a:t>The </a:t>
            </a:r>
            <a:r>
              <a:rPr lang="en-US" i="1" dirty="0" err="1">
                <a:effectLst/>
              </a:rPr>
              <a:t>devops</a:t>
            </a:r>
            <a:r>
              <a:rPr lang="en-US" i="1" dirty="0">
                <a:effectLst/>
              </a:rPr>
              <a:t> handbook: How to create world-class agility, reliability, and security in technology organizations</a:t>
            </a:r>
            <a:r>
              <a:rPr lang="en-US" dirty="0">
                <a:effectLst/>
              </a:rPr>
              <a:t>. IT Revolution Press. </a:t>
            </a:r>
          </a:p>
          <a:p>
            <a:r>
              <a:rPr lang="en-US" dirty="0">
                <a:effectLst/>
              </a:rPr>
              <a:t>PagerDuty. (2023, January 17). </a:t>
            </a:r>
            <a:r>
              <a:rPr lang="en-US" i="1" dirty="0">
                <a:effectLst/>
              </a:rPr>
              <a:t>On-call rotations and schedules</a:t>
            </a:r>
            <a:r>
              <a:rPr lang="en-US" dirty="0">
                <a:effectLst/>
              </a:rPr>
              <a:t>. PagerDuty. https://www.pagerduty.com/resources/learn/call-rotations-schedules/ </a:t>
            </a: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915625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{10BDA377-A274-4385-8A1B-FA8E94776AC7}tf11158769_win32</Template>
  <TotalTime>37</TotalTime>
  <Words>407</Words>
  <Application>Microsoft Office PowerPoint</Application>
  <PresentationFormat>Widescreen</PresentationFormat>
  <Paragraphs>46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Calibri</vt:lpstr>
      <vt:lpstr>Goudy Old Style</vt:lpstr>
      <vt:lpstr>Wingdings</vt:lpstr>
      <vt:lpstr>FrostyVTI</vt:lpstr>
      <vt:lpstr>Pager Rotation Duties</vt:lpstr>
      <vt:lpstr>Overview</vt:lpstr>
      <vt:lpstr>Best Practices</vt:lpstr>
      <vt:lpstr>Encourage Communication</vt:lpstr>
      <vt:lpstr>Train Team Members</vt:lpstr>
      <vt:lpstr>Find a cadence that works for your team</vt:lpstr>
      <vt:lpstr>Define Escalation Policy</vt:lpstr>
      <vt:lpstr>Be Flexible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Amos</dc:creator>
  <cp:lastModifiedBy>David Amos</cp:lastModifiedBy>
  <cp:revision>1</cp:revision>
  <dcterms:created xsi:type="dcterms:W3CDTF">2025-02-16T15:03:43Z</dcterms:created>
  <dcterms:modified xsi:type="dcterms:W3CDTF">2025-02-16T15:41:24Z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