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4" r:id="rId6"/>
    <p:sldId id="277" r:id="rId7"/>
    <p:sldId id="278" r:id="rId8"/>
    <p:sldId id="279" r:id="rId9"/>
    <p:sldId id="280" r:id="rId10"/>
    <p:sldId id="281" r:id="rId11"/>
    <p:sldId id="282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204" autoAdjust="0"/>
  </p:normalViewPr>
  <p:slideViewPr>
    <p:cSldViewPr snapToGrid="0">
      <p:cViewPr varScale="1">
        <p:scale>
          <a:sx n="103" d="100"/>
          <a:sy n="103" d="100"/>
        </p:scale>
        <p:origin x="912" y="108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>
            <a:normAutofit/>
          </a:bodyPr>
          <a:lstStyle/>
          <a:p>
            <a:r>
              <a:rPr lang="en-US" dirty="0"/>
              <a:t>barriers to implementing a just culture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9D067-59B1-8318-0727-5AF2030E38AF}"/>
              </a:ext>
            </a:extLst>
          </p:cNvPr>
          <p:cNvSpPr txBox="1"/>
          <p:nvPr/>
        </p:nvSpPr>
        <p:spPr>
          <a:xfrm>
            <a:off x="6096000" y="4030824"/>
            <a:ext cx="2554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David Amos </a:t>
            </a:r>
          </a:p>
          <a:p>
            <a:r>
              <a:rPr lang="en-US" dirty="0">
                <a:solidFill>
                  <a:schemeClr val="bg1"/>
                </a:solidFill>
              </a:rPr>
              <a:t>Module 9 Assignment </a:t>
            </a:r>
          </a:p>
          <a:p>
            <a:r>
              <a:rPr lang="en-US" dirty="0">
                <a:solidFill>
                  <a:schemeClr val="bg1"/>
                </a:solidFill>
              </a:rPr>
              <a:t>2/22/2025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5778758" cy="680761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 Just 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0" y="2276669"/>
            <a:ext cx="5554824" cy="40780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just culture is one where mistakes are looked at as a learning experience, not a place to lay blame. It recognizes that human error is inevitable. Trying to lay blame only makes employees more secretive and less communicative. </a:t>
            </a:r>
          </a:p>
          <a:p>
            <a:r>
              <a:rPr lang="en-US" dirty="0"/>
              <a:t>Investigate failures from a standpoint of learning. Look to find what measures could be taken to prevent the error from occurring in the future. </a:t>
            </a:r>
          </a:p>
          <a:p>
            <a:r>
              <a:rPr lang="en-US" dirty="0"/>
              <a:t>Just culture is something that is encouraged in both the software industry as well as nursing.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886B4-4222-624E-2126-00D4622F5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264" y="0"/>
            <a:ext cx="52987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1"/>
            <a:ext cx="6343650" cy="2668463"/>
          </a:xfrm>
        </p:spPr>
        <p:txBody>
          <a:bodyPr>
            <a:normAutofit/>
          </a:bodyPr>
          <a:lstStyle/>
          <a:p>
            <a:r>
              <a:rPr lang="en-US" dirty="0"/>
              <a:t>Barriers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3" y="3300413"/>
            <a:ext cx="6338887" cy="2668587"/>
          </a:xfrm>
        </p:spPr>
        <p:txBody>
          <a:bodyPr>
            <a:normAutofit/>
          </a:bodyPr>
          <a:lstStyle/>
          <a:p>
            <a:r>
              <a:rPr lang="en-US" dirty="0"/>
              <a:t>Blame</a:t>
            </a:r>
          </a:p>
          <a:p>
            <a:r>
              <a:rPr lang="en-US" dirty="0"/>
              <a:t>Outcome bias</a:t>
            </a:r>
          </a:p>
          <a:p>
            <a:r>
              <a:rPr lang="en-US" dirty="0"/>
              <a:t>Lack of transparency</a:t>
            </a:r>
          </a:p>
          <a:p>
            <a:r>
              <a:rPr lang="en-US" dirty="0"/>
              <a:t>Inconsistent assessment processes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FC0B-70B6-58D6-E0B6-60A02779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1081978"/>
          </a:xfrm>
        </p:spPr>
        <p:txBody>
          <a:bodyPr/>
          <a:lstStyle/>
          <a:p>
            <a:r>
              <a:rPr lang="en-US" dirty="0"/>
              <a:t>Blame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3EA884-029E-8462-7DB0-3F30271D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0E688-E41B-4380-92D4-ECF1AF34CEC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1" y="2164702"/>
            <a:ext cx="6597372" cy="419037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is natural when things to wrong to want to assign blame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Often the people involved did not have as much control than want other believe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Instead of assigning blame, look at what measures could have prevented the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 aware of any bias you may have while looking at the situation with hindsight</a:t>
            </a:r>
          </a:p>
        </p:txBody>
      </p:sp>
    </p:spTree>
    <p:extLst>
      <p:ext uri="{BB962C8B-B14F-4D97-AF65-F5344CB8AC3E}">
        <p14:creationId xmlns:p14="http://schemas.microsoft.com/office/powerpoint/2010/main" val="147759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1691D-95F6-3935-9DD2-4118BABA1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B7496-8095-533C-998C-359A6AC910B5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Knowing the outcome of a situation leads to outcome bias. Actions of the individuals involved should be assessed without considering what the outcome was.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B0DD2-8744-74FD-CDCF-50632486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2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D8E89-500F-2DFE-60D1-B824418B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Lack of transparency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C2B04E-F242-4011-3E44-6D39DD3C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ABEB2-FB67-8EE6-CFED-5AF8473222D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Fear of being assigned blame made cause those involved to be less open about what happened. To help with this, be open about having a just culture and the procedures involved with investigating an error.</a:t>
            </a:r>
          </a:p>
        </p:txBody>
      </p:sp>
    </p:spTree>
    <p:extLst>
      <p:ext uri="{BB962C8B-B14F-4D97-AF65-F5344CB8AC3E}">
        <p14:creationId xmlns:p14="http://schemas.microsoft.com/office/powerpoint/2010/main" val="82583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F3FB5-DB4C-5304-18C6-09CB0064F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Inconsistent assessment processes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7C30CC-45B7-8BC9-2BF6-7DD5DEEE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00EC3-BD2F-9AF2-4030-44B7B2C8C7CE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The assessment process needs to be consistent. Define a process of how incidents are evaluated. These assessments look for what to do better going forward, not blaming what happened on someone. The blameless post-mortem meetings described in the textbook are a great example. They allow the situation to be thoroughly and openly assessed without fear of punishment. </a:t>
            </a:r>
          </a:p>
        </p:txBody>
      </p:sp>
    </p:spTree>
    <p:extLst>
      <p:ext uri="{BB962C8B-B14F-4D97-AF65-F5344CB8AC3E}">
        <p14:creationId xmlns:p14="http://schemas.microsoft.com/office/powerpoint/2010/main" val="1212968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1E313-FCCD-06B7-1C11-50FB681914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4AA25-4BCE-3760-886D-D07AA1FB0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6340" y="3423773"/>
            <a:ext cx="5528217" cy="24918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just culture leads to open communication and effective problem solving. There are challenges to implementing just culture due to human nature and bias. Implementing a well defined and blame free assessment process helps to encourage a just culture</a:t>
            </a:r>
          </a:p>
        </p:txBody>
      </p:sp>
    </p:spTree>
    <p:extLst>
      <p:ext uri="{BB962C8B-B14F-4D97-AF65-F5344CB8AC3E}">
        <p14:creationId xmlns:p14="http://schemas.microsoft.com/office/powerpoint/2010/main" val="3600810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5D162-3DD0-AE88-BB7D-17E8EF7B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802059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23AC64-30C3-D395-3BC2-949031A8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FCE54-4911-5D37-7C08-CC4EFC169DF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1" y="1819469"/>
            <a:ext cx="6597372" cy="453561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HQCA. (2025). </a:t>
            </a:r>
            <a:r>
              <a:rPr lang="en-US" i="1" dirty="0">
                <a:effectLst/>
              </a:rPr>
              <a:t>Overcoming barriers to a just culture</a:t>
            </a:r>
            <a:r>
              <a:rPr lang="en-US" dirty="0">
                <a:effectLst/>
              </a:rPr>
              <a:t>. HQCA Just Culture. https://justculture.hqca.ca/overcoming-barriers-to-a-just-culture/ 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Kim, G.,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Debois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P., Willis, J., Humble, J., &amp;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Allspaw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J. (2016). 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devops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handbook: How to create world-class agility, reliability, and security in technology organizations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IT Revolution Press.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effectLst/>
              </a:rPr>
              <a:t>WisTech</a:t>
            </a:r>
            <a:r>
              <a:rPr lang="en-US" dirty="0">
                <a:effectLst/>
              </a:rPr>
              <a:t> Open. (2024). </a:t>
            </a:r>
            <a:r>
              <a:rPr lang="en-US" i="1" dirty="0">
                <a:effectLst/>
              </a:rPr>
              <a:t>5.4 culture of safety</a:t>
            </a:r>
            <a:r>
              <a:rPr lang="en-US" dirty="0">
                <a:effectLst/>
              </a:rPr>
              <a:t>. Nursing Fundamentals 2e. https://wtcs.pressbooks.pub/nursingfundamentals/chapter/5-4-culture-of-safety/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1034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{3F421155-0D21-40C6-8C9C-16750F198038}tf33968143_win32</Template>
  <TotalTime>62</TotalTime>
  <Words>459</Words>
  <Application>Microsoft Office PowerPoint</Application>
  <PresentationFormat>Widescreen</PresentationFormat>
  <Paragraphs>40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Avenir Next LT Pro</vt:lpstr>
      <vt:lpstr>Calibri</vt:lpstr>
      <vt:lpstr>Custom</vt:lpstr>
      <vt:lpstr>barriers to implementing a just culture</vt:lpstr>
      <vt:lpstr>What is a Just culture</vt:lpstr>
      <vt:lpstr>Barriers</vt:lpstr>
      <vt:lpstr>Blame</vt:lpstr>
      <vt:lpstr>Outcome bias</vt:lpstr>
      <vt:lpstr>Lack of transparency</vt:lpstr>
      <vt:lpstr>Inconsistent assessment processes 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Amos</dc:creator>
  <cp:lastModifiedBy>David Amos</cp:lastModifiedBy>
  <cp:revision>1</cp:revision>
  <dcterms:created xsi:type="dcterms:W3CDTF">2025-02-22T15:27:25Z</dcterms:created>
  <dcterms:modified xsi:type="dcterms:W3CDTF">2025-02-22T16:29:39Z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