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3"/>
  </p:notesMasterIdLst>
  <p:handoutMasterIdLst>
    <p:handoutMasterId r:id="rId14"/>
  </p:handoutMasterIdLst>
  <p:sldIdLst>
    <p:sldId id="334" r:id="rId5"/>
    <p:sldId id="342" r:id="rId6"/>
    <p:sldId id="351" r:id="rId7"/>
    <p:sldId id="324" r:id="rId8"/>
    <p:sldId id="328" r:id="rId9"/>
    <p:sldId id="350" r:id="rId10"/>
    <p:sldId id="352" r:id="rId11"/>
    <p:sldId id="3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81" d="100"/>
          <a:sy n="81" d="100"/>
        </p:scale>
        <p:origin x="114" y="1818"/>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1/6/2025</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7399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3D1AA-2BB8-0383-D0C5-AA103C5091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A54D51-51A8-1486-4928-817E1F8BE0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344EE8-ABFB-0189-02DB-2D3E485842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066243-1AEB-A3EC-DEFB-09AA2964CDFA}"/>
              </a:ext>
            </a:extLst>
          </p:cNvPr>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14939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a:lstStyle/>
          <a:p>
            <a:r>
              <a:rPr lang="en-US" dirty="0"/>
              <a:t>The Technology Value Stream</a:t>
            </a:r>
          </a:p>
        </p:txBody>
      </p:sp>
      <p:sp>
        <p:nvSpPr>
          <p:cNvPr id="3" name="TextBox 2">
            <a:extLst>
              <a:ext uri="{FF2B5EF4-FFF2-40B4-BE49-F238E27FC236}">
                <a16:creationId xmlns:a16="http://schemas.microsoft.com/office/drawing/2014/main" id="{849540D1-8F80-07D2-8C6A-342FEA715E9B}"/>
              </a:ext>
            </a:extLst>
          </p:cNvPr>
          <p:cNvSpPr txBox="1"/>
          <p:nvPr/>
        </p:nvSpPr>
        <p:spPr>
          <a:xfrm>
            <a:off x="1472541" y="3586347"/>
            <a:ext cx="3206337" cy="1015663"/>
          </a:xfrm>
          <a:prstGeom prst="rect">
            <a:avLst/>
          </a:prstGeom>
          <a:noFill/>
        </p:spPr>
        <p:txBody>
          <a:bodyPr wrap="square" rtlCol="0">
            <a:spAutoFit/>
          </a:bodyPr>
          <a:lstStyle/>
          <a:p>
            <a:r>
              <a:rPr lang="en-US" sz="2000" dirty="0">
                <a:solidFill>
                  <a:schemeClr val="bg1"/>
                </a:solidFill>
              </a:rPr>
              <a:t>David Amos</a:t>
            </a:r>
          </a:p>
          <a:p>
            <a:r>
              <a:rPr lang="en-US" sz="2000" dirty="0">
                <a:solidFill>
                  <a:schemeClr val="bg1"/>
                </a:solidFill>
              </a:rPr>
              <a:t>1/6/2025</a:t>
            </a:r>
          </a:p>
          <a:p>
            <a:r>
              <a:rPr lang="en-US" sz="2000" dirty="0">
                <a:solidFill>
                  <a:schemeClr val="bg1"/>
                </a:solidFill>
              </a:rPr>
              <a:t>Module 1.2 Assignment</a:t>
            </a:r>
          </a:p>
        </p:txBody>
      </p:sp>
    </p:spTree>
    <p:extLst>
      <p:ext uri="{BB962C8B-B14F-4D97-AF65-F5344CB8AC3E}">
        <p14:creationId xmlns:p14="http://schemas.microsoft.com/office/powerpoint/2010/main" val="295540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r>
              <a:rPr lang="en-US" dirty="0"/>
              <a:t>What is it?</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p:txBody>
          <a:bodyPr/>
          <a:lstStyle/>
          <a:p>
            <a:r>
              <a:rPr lang="en-US" dirty="0"/>
              <a:t>The Technology Value Stream is how you take an idea and turn it into technology which serves the customer. This includes everything from writing up the work, to coding, testing, deploying, and anything in-between. Agile is a common modern way to process for value streams. It uses iteration to deliver business value quicker and often with better quality. </a:t>
            </a:r>
          </a:p>
        </p:txBody>
      </p:sp>
    </p:spTree>
    <p:extLst>
      <p:ext uri="{BB962C8B-B14F-4D97-AF65-F5344CB8AC3E}">
        <p14:creationId xmlns:p14="http://schemas.microsoft.com/office/powerpoint/2010/main" val="145028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1D4F-096C-CB88-78A4-2059E51744D3}"/>
              </a:ext>
            </a:extLst>
          </p:cNvPr>
          <p:cNvSpPr>
            <a:spLocks noGrp="1"/>
          </p:cNvSpPr>
          <p:nvPr>
            <p:ph type="title"/>
          </p:nvPr>
        </p:nvSpPr>
        <p:spPr/>
        <p:txBody>
          <a:bodyPr/>
          <a:lstStyle/>
          <a:p>
            <a:r>
              <a:rPr lang="en-US" dirty="0"/>
              <a:t>Importance of managing a value stream</a:t>
            </a:r>
          </a:p>
        </p:txBody>
      </p:sp>
      <p:sp>
        <p:nvSpPr>
          <p:cNvPr id="3" name="Content Placeholder 2">
            <a:extLst>
              <a:ext uri="{FF2B5EF4-FFF2-40B4-BE49-F238E27FC236}">
                <a16:creationId xmlns:a16="http://schemas.microsoft.com/office/drawing/2014/main" id="{4084E951-6372-086F-BDAC-3C3E2CF5256E}"/>
              </a:ext>
            </a:extLst>
          </p:cNvPr>
          <p:cNvSpPr>
            <a:spLocks noGrp="1"/>
          </p:cNvSpPr>
          <p:nvPr>
            <p:ph idx="1"/>
          </p:nvPr>
        </p:nvSpPr>
        <p:spPr/>
        <p:txBody>
          <a:bodyPr/>
          <a:lstStyle/>
          <a:p>
            <a:r>
              <a:rPr lang="en-US" dirty="0"/>
              <a:t>An efficient value stream provides more value to a customer</a:t>
            </a:r>
          </a:p>
          <a:p>
            <a:r>
              <a:rPr lang="en-US" dirty="0"/>
              <a:t>Communication is very important</a:t>
            </a:r>
          </a:p>
          <a:p>
            <a:r>
              <a:rPr lang="en-US" dirty="0"/>
              <a:t>Effective management can reduce time waiting</a:t>
            </a:r>
          </a:p>
          <a:p>
            <a:r>
              <a:rPr lang="en-US" dirty="0"/>
              <a:t>Can open more time to paid tech dept</a:t>
            </a:r>
          </a:p>
          <a:p>
            <a:r>
              <a:rPr lang="en-US" dirty="0"/>
              <a:t>Decreases lead time</a:t>
            </a:r>
          </a:p>
        </p:txBody>
      </p:sp>
    </p:spTree>
    <p:extLst>
      <p:ext uri="{BB962C8B-B14F-4D97-AF65-F5344CB8AC3E}">
        <p14:creationId xmlns:p14="http://schemas.microsoft.com/office/powerpoint/2010/main" val="357865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a:lstStyle/>
          <a:p>
            <a:r>
              <a:rPr lang="en-US" dirty="0"/>
              <a:t>Lead Time vs processing time</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280160" y="2327440"/>
            <a:ext cx="4846320" cy="4040574"/>
          </a:xfrm>
        </p:spPr>
        <p:txBody>
          <a:bodyPr/>
          <a:lstStyle/>
          <a:p>
            <a:r>
              <a:rPr lang="en-US" b="1" dirty="0"/>
              <a:t>Lead Time</a:t>
            </a:r>
          </a:p>
          <a:p>
            <a:r>
              <a:rPr lang="en-US" dirty="0"/>
              <a:t>Lead time refers to the time between a request being made and the completion of the work. This includes time where no work is being completed. This is the amount of time that matters to the requester because it is what they experience. </a:t>
            </a:r>
          </a:p>
          <a:p>
            <a:endParaRPr lang="en-US" dirty="0"/>
          </a:p>
        </p:txBody>
      </p:sp>
      <p:sp>
        <p:nvSpPr>
          <p:cNvPr id="6" name="Content Placeholder 5">
            <a:extLst>
              <a:ext uri="{FF2B5EF4-FFF2-40B4-BE49-F238E27FC236}">
                <a16:creationId xmlns:a16="http://schemas.microsoft.com/office/drawing/2014/main" id="{62FF1654-306D-262A-D360-5E5C2E6B39E3}"/>
              </a:ext>
            </a:extLst>
          </p:cNvPr>
          <p:cNvSpPr>
            <a:spLocks noGrp="1"/>
          </p:cNvSpPr>
          <p:nvPr>
            <p:ph sz="quarter" idx="4"/>
          </p:nvPr>
        </p:nvSpPr>
        <p:spPr>
          <a:xfrm>
            <a:off x="6723402" y="2327441"/>
            <a:ext cx="4846320" cy="4040574"/>
          </a:xfrm>
        </p:spPr>
        <p:txBody>
          <a:bodyPr/>
          <a:lstStyle/>
          <a:p>
            <a:r>
              <a:rPr lang="en-US" b="1" dirty="0"/>
              <a:t>Processing Time</a:t>
            </a:r>
          </a:p>
          <a:p>
            <a:r>
              <a:rPr lang="en-US" dirty="0"/>
              <a:t>Processing Time is how long work takes once it has started. While processing time is important it does not give the full picture.  </a:t>
            </a:r>
          </a:p>
        </p:txBody>
      </p:sp>
      <p:pic>
        <p:nvPicPr>
          <p:cNvPr id="3" name="Picture 2">
            <a:extLst>
              <a:ext uri="{FF2B5EF4-FFF2-40B4-BE49-F238E27FC236}">
                <a16:creationId xmlns:a16="http://schemas.microsoft.com/office/drawing/2014/main" id="{AAE68CF4-7CE6-7ABD-D376-56F5D58D47D0}"/>
              </a:ext>
            </a:extLst>
          </p:cNvPr>
          <p:cNvPicPr>
            <a:picLocks noChangeAspect="1"/>
          </p:cNvPicPr>
          <p:nvPr/>
        </p:nvPicPr>
        <p:blipFill>
          <a:blip r:embed="rId3"/>
          <a:stretch>
            <a:fillRect/>
          </a:stretch>
        </p:blipFill>
        <p:spPr>
          <a:xfrm>
            <a:off x="3901702" y="4335780"/>
            <a:ext cx="4388595" cy="2032234"/>
          </a:xfrm>
          <a:prstGeom prst="rect">
            <a:avLst/>
          </a:prstGeom>
        </p:spPr>
      </p:pic>
    </p:spTree>
    <p:extLst>
      <p:ext uri="{BB962C8B-B14F-4D97-AF65-F5344CB8AC3E}">
        <p14:creationId xmlns:p14="http://schemas.microsoft.com/office/powerpoint/2010/main" val="210281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60" y="301752"/>
            <a:ext cx="4663438" cy="2441448"/>
          </a:xfrm>
        </p:spPr>
        <p:txBody>
          <a:bodyPr/>
          <a:lstStyle/>
          <a:p>
            <a:r>
              <a:rPr lang="en-US" dirty="0"/>
              <a:t>Lead times requiring months</a:t>
            </a:r>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a:xfrm>
            <a:off x="1280161" y="2777067"/>
            <a:ext cx="4663440" cy="3550581"/>
          </a:xfrm>
        </p:spPr>
        <p:txBody>
          <a:bodyPr/>
          <a:lstStyle/>
          <a:p>
            <a:r>
              <a:rPr lang="en-US" dirty="0"/>
              <a:t>Sometimes lead time can grow to even months. This can be often be due to handoffs from one group to another. Each handoff make it harder to understand the problem and then it takes longer to solve. It may also sit in a queue waiting to be evaluated each time.  This can be reduced by organizing teams in an efficient way to reduce handoffs. </a:t>
            </a:r>
          </a:p>
        </p:txBody>
      </p:sp>
      <p:pic>
        <p:nvPicPr>
          <p:cNvPr id="6" name="Picture Placeholder 21" descr="Mountains under near dusk sky">
            <a:extLst>
              <a:ext uri="{FF2B5EF4-FFF2-40B4-BE49-F238E27FC236}">
                <a16:creationId xmlns:a16="http://schemas.microsoft.com/office/drawing/2014/main" id="{1472EB4E-1296-AC66-19FA-B01BB8D8A5F8}"/>
              </a:ext>
            </a:extLst>
          </p:cNvPr>
          <p:cNvPicPr>
            <a:picLocks noGrp="1" noChangeAspect="1"/>
          </p:cNvPicPr>
          <p:nvPr>
            <p:ph type="pic" sz="quarter" idx="13"/>
          </p:nvPr>
        </p:nvPicPr>
        <p:blipFill rotWithShape="1">
          <a:blip r:embed="rId3"/>
          <a:srcRect l="22444" r="22444"/>
          <a:stretch/>
        </p:blipFill>
        <p:spPr>
          <a:xfrm>
            <a:off x="6695553" y="301752"/>
            <a:ext cx="5221224" cy="6263640"/>
          </a:xfrm>
        </p:spPr>
      </p:pic>
    </p:spTree>
    <p:extLst>
      <p:ext uri="{BB962C8B-B14F-4D97-AF65-F5344CB8AC3E}">
        <p14:creationId xmlns:p14="http://schemas.microsoft.com/office/powerpoint/2010/main" val="363811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5495A-1FFC-7B91-D974-CA2E85BA3A5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00EE17-FD94-2FEB-00F3-66FEAADFC50A}"/>
              </a:ext>
            </a:extLst>
          </p:cNvPr>
          <p:cNvSpPr>
            <a:spLocks noGrp="1"/>
          </p:cNvSpPr>
          <p:nvPr>
            <p:ph type="ctrTitle"/>
          </p:nvPr>
        </p:nvSpPr>
        <p:spPr>
          <a:xfrm>
            <a:off x="1280160" y="301752"/>
            <a:ext cx="4663438" cy="2441448"/>
          </a:xfrm>
        </p:spPr>
        <p:txBody>
          <a:bodyPr/>
          <a:lstStyle/>
          <a:p>
            <a:r>
              <a:rPr lang="en-US" dirty="0"/>
              <a:t>Lead time of minutes</a:t>
            </a:r>
          </a:p>
        </p:txBody>
      </p:sp>
      <p:sp>
        <p:nvSpPr>
          <p:cNvPr id="9" name="Text Placeholder 8">
            <a:extLst>
              <a:ext uri="{FF2B5EF4-FFF2-40B4-BE49-F238E27FC236}">
                <a16:creationId xmlns:a16="http://schemas.microsoft.com/office/drawing/2014/main" id="{81C9385A-8A90-6006-FBBB-F93E1517D745}"/>
              </a:ext>
            </a:extLst>
          </p:cNvPr>
          <p:cNvSpPr>
            <a:spLocks noGrp="1"/>
          </p:cNvSpPr>
          <p:nvPr>
            <p:ph type="body" sz="quarter" idx="14"/>
          </p:nvPr>
        </p:nvSpPr>
        <p:spPr>
          <a:xfrm>
            <a:off x="1280161" y="2777067"/>
            <a:ext cx="4663440" cy="3550581"/>
          </a:xfrm>
        </p:spPr>
        <p:txBody>
          <a:bodyPr/>
          <a:lstStyle/>
          <a:p>
            <a:r>
              <a:rPr lang="en-US" sz="1600" dirty="0"/>
              <a:t>How to get a lead time of minutes?</a:t>
            </a:r>
          </a:p>
          <a:p>
            <a:pPr marL="285750" indent="-285750">
              <a:buFont typeface="Arial" panose="020B0604020202020204" pitchFamily="34" charset="0"/>
              <a:buChar char="•"/>
            </a:pPr>
            <a:r>
              <a:rPr lang="en-US" sz="1600" dirty="0"/>
              <a:t>Environment creation – enable testing environments to be nimble enough to test on demand.</a:t>
            </a:r>
          </a:p>
          <a:p>
            <a:pPr marL="285750" indent="-285750">
              <a:buFont typeface="Arial" panose="020B0604020202020204" pitchFamily="34" charset="0"/>
              <a:buChar char="•"/>
            </a:pPr>
            <a:r>
              <a:rPr lang="en-US" sz="1600" dirty="0"/>
              <a:t>Code Deployment – automate safer, when possible, to reduce time for deploying code. </a:t>
            </a:r>
          </a:p>
          <a:p>
            <a:pPr marL="285750" indent="-285750">
              <a:buFont typeface="Arial" panose="020B0604020202020204" pitchFamily="34" charset="0"/>
              <a:buChar char="•"/>
            </a:pPr>
            <a:r>
              <a:rPr lang="en-US" sz="1600" dirty="0"/>
              <a:t>Test setup and run – automate testing to keep up with the rate of code deployment</a:t>
            </a:r>
          </a:p>
          <a:p>
            <a:pPr marL="285750" indent="-285750">
              <a:buFont typeface="Arial" panose="020B0604020202020204" pitchFamily="34" charset="0"/>
              <a:buChar char="•"/>
            </a:pPr>
            <a:r>
              <a:rPr lang="en-US" sz="1600" dirty="0"/>
              <a:t>Overly tight architecture – Create loosely coupled architecture so that changes are safer, and impacts are mitigated. </a:t>
            </a:r>
          </a:p>
        </p:txBody>
      </p:sp>
      <p:pic>
        <p:nvPicPr>
          <p:cNvPr id="6" name="Picture Placeholder 21" descr="Mountains under near dusk sky">
            <a:extLst>
              <a:ext uri="{FF2B5EF4-FFF2-40B4-BE49-F238E27FC236}">
                <a16:creationId xmlns:a16="http://schemas.microsoft.com/office/drawing/2014/main" id="{D92A6824-C67A-08A5-426F-2C44CF1A0207}"/>
              </a:ext>
            </a:extLst>
          </p:cNvPr>
          <p:cNvPicPr>
            <a:picLocks noGrp="1" noChangeAspect="1"/>
          </p:cNvPicPr>
          <p:nvPr>
            <p:ph type="pic" sz="quarter" idx="13"/>
          </p:nvPr>
        </p:nvPicPr>
        <p:blipFill rotWithShape="1">
          <a:blip r:embed="rId3"/>
          <a:srcRect l="22444" r="22444"/>
          <a:stretch/>
        </p:blipFill>
        <p:spPr>
          <a:xfrm>
            <a:off x="6695553" y="301752"/>
            <a:ext cx="5221224" cy="6263640"/>
          </a:xfrm>
        </p:spPr>
      </p:pic>
    </p:spTree>
    <p:extLst>
      <p:ext uri="{BB962C8B-B14F-4D97-AF65-F5344CB8AC3E}">
        <p14:creationId xmlns:p14="http://schemas.microsoft.com/office/powerpoint/2010/main" val="291867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0908-3685-3DA6-E5AF-38937749D345}"/>
              </a:ext>
            </a:extLst>
          </p:cNvPr>
          <p:cNvSpPr>
            <a:spLocks noGrp="1"/>
          </p:cNvSpPr>
          <p:nvPr>
            <p:ph type="title"/>
          </p:nvPr>
        </p:nvSpPr>
        <p:spPr/>
        <p:txBody>
          <a:bodyPr/>
          <a:lstStyle/>
          <a:p>
            <a:r>
              <a:rPr lang="en-US" dirty="0"/>
              <a:t>How to measure success</a:t>
            </a:r>
          </a:p>
        </p:txBody>
      </p:sp>
      <p:sp>
        <p:nvSpPr>
          <p:cNvPr id="3" name="Content Placeholder 2">
            <a:extLst>
              <a:ext uri="{FF2B5EF4-FFF2-40B4-BE49-F238E27FC236}">
                <a16:creationId xmlns:a16="http://schemas.microsoft.com/office/drawing/2014/main" id="{CF63E302-490E-C841-1C3A-003A9D1CF506}"/>
              </a:ext>
            </a:extLst>
          </p:cNvPr>
          <p:cNvSpPr>
            <a:spLocks noGrp="1"/>
          </p:cNvSpPr>
          <p:nvPr>
            <p:ph idx="1"/>
          </p:nvPr>
        </p:nvSpPr>
        <p:spPr/>
        <p:txBody>
          <a:bodyPr/>
          <a:lstStyle/>
          <a:p>
            <a:r>
              <a:rPr lang="en-US" dirty="0"/>
              <a:t>DORA metrics:</a:t>
            </a:r>
          </a:p>
          <a:p>
            <a:pPr lvl="1"/>
            <a:r>
              <a:rPr lang="en-US" dirty="0"/>
              <a:t>Lead time of changes</a:t>
            </a:r>
          </a:p>
          <a:p>
            <a:pPr lvl="1"/>
            <a:r>
              <a:rPr lang="en-US" dirty="0"/>
              <a:t>Rate of failure</a:t>
            </a:r>
          </a:p>
          <a:p>
            <a:pPr lvl="1"/>
            <a:r>
              <a:rPr lang="en-US" dirty="0"/>
              <a:t>Deployment frequency</a:t>
            </a:r>
          </a:p>
          <a:p>
            <a:pPr lvl="1"/>
            <a:r>
              <a:rPr lang="en-US" dirty="0"/>
              <a:t>Recovery time</a:t>
            </a:r>
          </a:p>
          <a:p>
            <a:r>
              <a:rPr lang="en-US" dirty="0"/>
              <a:t>Objectives and key results (OKRs)</a:t>
            </a:r>
          </a:p>
          <a:p>
            <a:pPr lvl="1"/>
            <a:r>
              <a:rPr lang="en-US" dirty="0"/>
              <a:t>Set expectations of what should be accomplished</a:t>
            </a:r>
          </a:p>
        </p:txBody>
      </p:sp>
    </p:spTree>
    <p:extLst>
      <p:ext uri="{BB962C8B-B14F-4D97-AF65-F5344CB8AC3E}">
        <p14:creationId xmlns:p14="http://schemas.microsoft.com/office/powerpoint/2010/main" val="297257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93F1-7461-B13D-B347-E638913CE1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6F831D5-9CEC-EFDA-6D5C-C35CCFCB8458}"/>
              </a:ext>
            </a:extLst>
          </p:cNvPr>
          <p:cNvSpPr>
            <a:spLocks noGrp="1"/>
          </p:cNvSpPr>
          <p:nvPr>
            <p:ph idx="1"/>
          </p:nvPr>
        </p:nvSpPr>
        <p:spPr/>
        <p:txBody>
          <a:bodyPr/>
          <a:lstStyle/>
          <a:p>
            <a:r>
              <a:rPr lang="en-US" dirty="0">
                <a:effectLst/>
              </a:rPr>
              <a:t>Kim, G., </a:t>
            </a:r>
            <a:r>
              <a:rPr lang="en-US" dirty="0" err="1">
                <a:effectLst/>
              </a:rPr>
              <a:t>Debois</a:t>
            </a:r>
            <a:r>
              <a:rPr lang="en-US" dirty="0">
                <a:effectLst/>
              </a:rPr>
              <a:t>, P., Willis, J., Humble, J., &amp; </a:t>
            </a:r>
            <a:r>
              <a:rPr lang="en-US" dirty="0" err="1">
                <a:effectLst/>
              </a:rPr>
              <a:t>Allspaw</a:t>
            </a:r>
            <a:r>
              <a:rPr lang="en-US" dirty="0">
                <a:effectLst/>
              </a:rPr>
              <a:t>, J. (2016). </a:t>
            </a:r>
            <a:r>
              <a:rPr lang="en-US" i="1" dirty="0">
                <a:effectLst/>
              </a:rPr>
              <a:t>The </a:t>
            </a:r>
            <a:r>
              <a:rPr lang="en-US" i="1" dirty="0" err="1">
                <a:effectLst/>
              </a:rPr>
              <a:t>devops</a:t>
            </a:r>
            <a:r>
              <a:rPr lang="en-US" i="1" dirty="0">
                <a:effectLst/>
              </a:rPr>
              <a:t> handbook: How to create world-class agility, reliability, and security in technology organizations</a:t>
            </a:r>
            <a:r>
              <a:rPr lang="en-US" dirty="0">
                <a:effectLst/>
              </a:rPr>
              <a:t>. IT Revolution Press. </a:t>
            </a:r>
          </a:p>
          <a:p>
            <a:r>
              <a:rPr lang="en-US" dirty="0">
                <a:effectLst/>
              </a:rPr>
              <a:t>Takakura, T. (2024). </a:t>
            </a:r>
            <a:r>
              <a:rPr lang="en-US" i="1" dirty="0">
                <a:effectLst/>
              </a:rPr>
              <a:t>What is value stream management?</a:t>
            </a:r>
            <a:r>
              <a:rPr lang="en-US" dirty="0">
                <a:effectLst/>
              </a:rPr>
              <a:t>. Atlassian. https://www.atlassian.com/agile/value-stream-management </a:t>
            </a:r>
          </a:p>
          <a:p>
            <a:endParaRPr lang="en-US" dirty="0"/>
          </a:p>
        </p:txBody>
      </p:sp>
    </p:spTree>
    <p:extLst>
      <p:ext uri="{BB962C8B-B14F-4D97-AF65-F5344CB8AC3E}">
        <p14:creationId xmlns:p14="http://schemas.microsoft.com/office/powerpoint/2010/main" val="301823398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{31D196AC-07E6-4845-9BD8-9FC80A7D24E4}tf89338750_win32</Template>
  <TotalTime>4349</TotalTime>
  <Words>459</Words>
  <Application>Microsoft Office PowerPoint</Application>
  <PresentationFormat>Widescreen</PresentationFormat>
  <Paragraphs>41</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Univers</vt:lpstr>
      <vt:lpstr>GradientVTI</vt:lpstr>
      <vt:lpstr>The Technology Value Stream</vt:lpstr>
      <vt:lpstr>What is it?</vt:lpstr>
      <vt:lpstr>Importance of managing a value stream</vt:lpstr>
      <vt:lpstr>Lead Time vs processing time</vt:lpstr>
      <vt:lpstr>Lead times requiring months</vt:lpstr>
      <vt:lpstr>Lead time of minutes</vt:lpstr>
      <vt:lpstr>How to measure success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Amos</dc:creator>
  <cp:lastModifiedBy>David Amos</cp:lastModifiedBy>
  <cp:revision>2</cp:revision>
  <dcterms:created xsi:type="dcterms:W3CDTF">2025-01-06T23:47:46Z</dcterms:created>
  <dcterms:modified xsi:type="dcterms:W3CDTF">2025-01-10T00:16:58Z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