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Work Sans"/>
      <p:regular r:id="rId18"/>
      <p:bold r:id="rId19"/>
      <p:italic r:id="rId20"/>
      <p:boldItalic r:id="rId21"/>
    </p:embeddedFont>
    <p:embeddedFont>
      <p:font typeface="Work Sans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dAdxyA3BdYgBHvvgo3RQw+2bM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italic.fntdata"/><Relationship Id="rId22" Type="http://schemas.openxmlformats.org/officeDocument/2006/relationships/font" Target="fonts/WorkSansLight-regular.fntdata"/><Relationship Id="rId21" Type="http://schemas.openxmlformats.org/officeDocument/2006/relationships/font" Target="fonts/WorkSans-boldItalic.fntdata"/><Relationship Id="rId24" Type="http://schemas.openxmlformats.org/officeDocument/2006/relationships/font" Target="fonts/WorkSansLight-italic.fntdata"/><Relationship Id="rId23" Type="http://schemas.openxmlformats.org/officeDocument/2006/relationships/font" Target="fonts/WorkSans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WorkSans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WorkSans-bold.fntdata"/><Relationship Id="rId18" Type="http://schemas.openxmlformats.org/officeDocument/2006/relationships/font" Target="fonts/Work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9e0fb42c3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319e0fb42c3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319e0fb42c3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625a0f06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d625a0f06d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d625a0f06d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9e0fb42c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319e0fb42c3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319e0fb42c3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5fa3015d3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d5fa3015d3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d5fa3015d3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p:nvPr>
            <p:ph idx="2" type="pic"/>
          </p:nvPr>
        </p:nvSpPr>
        <p:spPr>
          <a:xfrm>
            <a:off x="5183188" y="987425"/>
            <a:ext cx="6172200" cy="4873625"/>
          </a:xfrm>
          <a:prstGeom prst="rect">
            <a:avLst/>
          </a:prstGeom>
          <a:noFill/>
          <a:ln>
            <a:noFill/>
          </a:ln>
        </p:spPr>
      </p:sp>
      <p:sp>
        <p:nvSpPr>
          <p:cNvPr id="78" name="Google Shape;7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david-amp-s/ProyectoParqueadero/blob/main/README.m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1" y="2551837"/>
            <a:ext cx="77109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Parqueadero</a:t>
            </a:r>
            <a:endParaRPr b="1" i="0" sz="5400" u="none" cap="none" strike="noStrike">
              <a:solidFill>
                <a:srgbClr val="3F3F3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ParkPlace </a:t>
            </a:r>
            <a:endParaRPr b="1" i="0" sz="4000" u="none" cap="none" strike="noStrike">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19e0fb42c3_0_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s-CO">
                <a:solidFill>
                  <a:schemeClr val="lt1"/>
                </a:solidFill>
              </a:rPr>
              <a:t>GIT HUB Zen HUB ENLACES</a:t>
            </a:r>
            <a:endParaRPr/>
          </a:p>
        </p:txBody>
      </p:sp>
      <p:sp>
        <p:nvSpPr>
          <p:cNvPr id="159" name="Google Shape;159;g319e0fb42c3_0_2"/>
          <p:cNvSpPr txBox="1"/>
          <p:nvPr/>
        </p:nvSpPr>
        <p:spPr>
          <a:xfrm>
            <a:off x="544450" y="1999825"/>
            <a:ext cx="5549100" cy="342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s-CO" sz="2800" u="sng" cap="none" strike="noStrike">
                <a:solidFill>
                  <a:schemeClr val="hlink"/>
                </a:solidFill>
                <a:latin typeface="Calibri"/>
                <a:ea typeface="Calibri"/>
                <a:cs typeface="Calibri"/>
                <a:sym typeface="Calibri"/>
                <a:hlinkClick r:id="rId3"/>
              </a:rPr>
              <a:t>https://github.com/david-amp-s/ProyectoParqueadero/blob/main/README.md</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s-CO" sz="2800" u="none" cap="none" strike="noStrike">
                <a:solidFill>
                  <a:schemeClr val="dk1"/>
                </a:solidFill>
                <a:latin typeface="Calibri"/>
                <a:ea typeface="Calibri"/>
                <a:cs typeface="Calibri"/>
                <a:sym typeface="Calibri"/>
              </a:rPr>
              <a:t>https://app.zenhub.com/workspaces/parqueadero-673559706ae8440029471755/board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d625a0f06d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s-CO">
                <a:solidFill>
                  <a:schemeClr val="lt1"/>
                </a:solidFill>
              </a:rPr>
              <a:t>Zen HUB</a:t>
            </a:r>
            <a:endParaRPr/>
          </a:p>
        </p:txBody>
      </p:sp>
      <p:pic>
        <p:nvPicPr>
          <p:cNvPr id="166" name="Google Shape;166;g2d625a0f06d_0_15"/>
          <p:cNvPicPr preferRelativeResize="0"/>
          <p:nvPr/>
        </p:nvPicPr>
        <p:blipFill rotWithShape="1">
          <a:blip r:embed="rId3">
            <a:alphaModFix/>
          </a:blip>
          <a:srcRect b="0" l="0" r="0" t="0"/>
          <a:stretch/>
        </p:blipFill>
        <p:spPr>
          <a:xfrm>
            <a:off x="916725" y="1539600"/>
            <a:ext cx="10027655" cy="4862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19e0fb42c3_0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ts val="990"/>
              <a:buFont typeface="Arial"/>
              <a:buNone/>
            </a:pPr>
            <a:r>
              <a:rPr b="1" lang="es-CO">
                <a:solidFill>
                  <a:schemeClr val="lt1"/>
                </a:solidFill>
              </a:rPr>
              <a:t>GIT HUB Imagen</a:t>
            </a:r>
            <a:endParaRPr/>
          </a:p>
          <a:p>
            <a:pPr indent="0" lvl="0" marL="0" rtl="0" algn="l">
              <a:lnSpc>
                <a:spcPct val="90000"/>
              </a:lnSpc>
              <a:spcBef>
                <a:spcPts val="0"/>
              </a:spcBef>
              <a:spcAft>
                <a:spcPts val="0"/>
              </a:spcAft>
              <a:buSzPct val="45454"/>
              <a:buNone/>
            </a:pPr>
            <a:r>
              <a:t/>
            </a:r>
            <a:endParaRPr/>
          </a:p>
        </p:txBody>
      </p:sp>
      <p:pic>
        <p:nvPicPr>
          <p:cNvPr id="173" name="Google Shape;173;g319e0fb42c3_0_12"/>
          <p:cNvPicPr preferRelativeResize="0"/>
          <p:nvPr/>
        </p:nvPicPr>
        <p:blipFill rotWithShape="1">
          <a:blip r:embed="rId3">
            <a:alphaModFix/>
          </a:blip>
          <a:srcRect b="0" l="0" r="0" t="0"/>
          <a:stretch/>
        </p:blipFill>
        <p:spPr>
          <a:xfrm>
            <a:off x="1114425" y="2000275"/>
            <a:ext cx="10239375" cy="303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Imagen que contiene Interfaz de usuario gráfica&#10;&#10;Descripción generada automáticamente" id="178" name="Google Shape;178;p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573518" y="2228671"/>
            <a:ext cx="504497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4168816" y="3463724"/>
            <a:ext cx="3854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Gaes N° 1:</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1" i="0" sz="1600" u="none" cap="none" strike="noStrike">
              <a:solidFill>
                <a:schemeClr val="dk1"/>
              </a:solidFill>
              <a:latin typeface="Calibri"/>
              <a:ea typeface="Calibri"/>
              <a:cs typeface="Calibri"/>
              <a:sym typeface="Calibri"/>
            </a:endParaRPr>
          </a:p>
        </p:txBody>
      </p:sp>
      <p:sp>
        <p:nvSpPr>
          <p:cNvPr id="108" name="Google Shape;108;p2"/>
          <p:cNvSpPr txBox="1"/>
          <p:nvPr/>
        </p:nvSpPr>
        <p:spPr>
          <a:xfrm>
            <a:off x="3573525" y="3944200"/>
            <a:ext cx="8363400" cy="23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dk1"/>
                </a:solidFill>
                <a:latin typeface="Calibri"/>
                <a:ea typeface="Calibri"/>
                <a:cs typeface="Calibri"/>
                <a:sym typeface="Calibri"/>
              </a:rPr>
              <a:t>Juan Camilo Sanabria Vargas</a:t>
            </a:r>
            <a:endParaRPr b="1"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dk1"/>
                </a:solidFill>
                <a:latin typeface="Calibri"/>
                <a:ea typeface="Calibri"/>
                <a:cs typeface="Calibri"/>
                <a:sym typeface="Calibri"/>
              </a:rPr>
              <a:t>Julian Agusto Falla Garcia</a:t>
            </a:r>
            <a:endParaRPr b="1"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dk1"/>
                </a:solidFill>
                <a:latin typeface="Calibri"/>
                <a:ea typeface="Calibri"/>
                <a:cs typeface="Calibri"/>
                <a:sym typeface="Calibri"/>
              </a:rPr>
              <a:t>David Santiago Estrada Palencia</a:t>
            </a:r>
            <a:endParaRPr b="1"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dk1"/>
                </a:solidFill>
                <a:latin typeface="Calibri"/>
                <a:ea typeface="Calibri"/>
                <a:cs typeface="Calibri"/>
                <a:sym typeface="Calibri"/>
              </a:rPr>
              <a:t>Royyer Stiven Aldana Leal</a:t>
            </a:r>
            <a:endParaRPr b="1"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dk1"/>
                </a:solidFill>
                <a:latin typeface="Calibri"/>
                <a:ea typeface="Calibri"/>
                <a:cs typeface="Calibri"/>
                <a:sym typeface="Calibri"/>
              </a:rPr>
              <a:t>Manuel Rojas</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4" name="Google Shape;114;p3"/>
          <p:cNvSpPr txBox="1"/>
          <p:nvPr/>
        </p:nvSpPr>
        <p:spPr>
          <a:xfrm>
            <a:off x="551150" y="1980450"/>
            <a:ext cx="11039700" cy="487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s-CO" sz="2000" u="none" cap="none" strike="noStrike">
                <a:solidFill>
                  <a:schemeClr val="dk1"/>
                </a:solidFill>
                <a:latin typeface="Comic Sans MS"/>
                <a:ea typeface="Comic Sans MS"/>
                <a:cs typeface="Comic Sans MS"/>
                <a:sym typeface="Comic Sans MS"/>
              </a:rPr>
              <a:t>Los servicios de parqueaderos nos ayudan día a día a poder dejar nuestro vehículo en un lugar donde esté seguro, bien cuidado y cerca a nuestro lugar de destino. No obstante el poder encontrar un lugar libre para estacionarlo se nos puede complicar por factores como el tiempo viéndolo como la hora en el reloj, la hora en la que el parqueadero presta sus servicios o simplemente por la alta demanda de sus estacionamientos y esto se refleja en que todos los lugares están ocupados. Este problema en nuestra vida cotidiana se presenta comúnmente y esto puede representar algunos riesgos como lo son el tener que dejar nuestro vehículo estacionado en la calle, estando a la deriva y siendo vulnerable a cualquier tipo de daño (robo total del vehículo o de sus marcas o lujos, rayones, hasta daños internos), socialmente también corremos el riesgo de llegar fuera de tiempo a nuestro destino y poder fallar al compromiso al cual se tenía que asistir.</a:t>
            </a:r>
            <a:endParaRPr b="0" i="0" sz="20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chemeClr val="dk1"/>
              </a:solidFill>
              <a:latin typeface="Comic Sans MS"/>
              <a:ea typeface="Comic Sans MS"/>
              <a:cs typeface="Comic Sans MS"/>
              <a:sym typeface="Comic Sans MS"/>
            </a:endParaRPr>
          </a:p>
          <a:p>
            <a:pPr indent="0" lvl="0" marL="0" marR="0" rtl="0" algn="l">
              <a:lnSpc>
                <a:spcPct val="107916"/>
              </a:lnSpc>
              <a:spcBef>
                <a:spcPts val="800"/>
              </a:spcBef>
              <a:spcAft>
                <a:spcPts val="0"/>
              </a:spcAft>
              <a:buClr>
                <a:schemeClr val="dk1"/>
              </a:buClr>
              <a:buSzPts val="1100"/>
              <a:buFont typeface="Arial"/>
              <a:buNone/>
            </a:pPr>
            <a:r>
              <a:t/>
            </a:r>
            <a:endParaRPr b="0" i="1" sz="13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20" name="Google Shape;120;p4"/>
          <p:cNvSpPr txBox="1"/>
          <p:nvPr/>
        </p:nvSpPr>
        <p:spPr>
          <a:xfrm>
            <a:off x="91150" y="1562275"/>
            <a:ext cx="11917800" cy="54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CO" sz="2100" u="none" cap="none" strike="noStrike">
                <a:solidFill>
                  <a:schemeClr val="dk1"/>
                </a:solidFill>
                <a:latin typeface="Comic Sans MS"/>
                <a:ea typeface="Comic Sans MS"/>
                <a:cs typeface="Comic Sans MS"/>
                <a:sym typeface="Comic Sans MS"/>
              </a:rPr>
              <a:t>El proyecto de desarrollo de un sistema de software para parqueadero surge como respuesta a una necesidad creciente de optimizar la gestión y el uso eficiente de los espacios de estacionamiento en entornos urbanos, comerciales y residenciales. En muchas ciudades y complejos empresariales, los problemas relacionados con la disponibilidad de estacionamiento, la falta de control sobre la ocupación de espacios y los métodos de pago obsoletos generan dificultades tanto para los usuarios como para los administradores de parqueaderos.</a:t>
            </a:r>
            <a:endParaRPr b="0" i="0" sz="21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dk1"/>
              </a:buClr>
              <a:buSzPts val="1100"/>
              <a:buFont typeface="Arial"/>
              <a:buNone/>
            </a:pPr>
            <a:r>
              <a:t/>
            </a:r>
            <a:endParaRPr b="0" i="0" sz="21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dk1"/>
              </a:buClr>
              <a:buSzPts val="1100"/>
              <a:buFont typeface="Arial"/>
              <a:buNone/>
            </a:pPr>
            <a:r>
              <a:rPr b="0" i="0" lang="es-CO" sz="2100" u="none" cap="none" strike="noStrike">
                <a:solidFill>
                  <a:schemeClr val="dk1"/>
                </a:solidFill>
                <a:latin typeface="Comic Sans MS"/>
                <a:ea typeface="Comic Sans MS"/>
                <a:cs typeface="Comic Sans MS"/>
                <a:sym typeface="Comic Sans MS"/>
              </a:rPr>
              <a:t>Razón de ser del proyecto</a:t>
            </a:r>
            <a:endParaRPr b="0" i="0" sz="21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dk1"/>
              </a:buClr>
              <a:buSzPts val="1100"/>
              <a:buFont typeface="Arial"/>
              <a:buNone/>
            </a:pPr>
            <a:r>
              <a:t/>
            </a:r>
            <a:endParaRPr b="0" i="0" sz="21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dk1"/>
              </a:buClr>
              <a:buSzPts val="1100"/>
              <a:buFont typeface="Arial"/>
              <a:buNone/>
            </a:pPr>
            <a:r>
              <a:rPr b="0" i="0" lang="es-CO" sz="2100" u="none" cap="none" strike="noStrike">
                <a:solidFill>
                  <a:schemeClr val="dk1"/>
                </a:solidFill>
                <a:latin typeface="Comic Sans MS"/>
                <a:ea typeface="Comic Sans MS"/>
                <a:cs typeface="Comic Sans MS"/>
                <a:sym typeface="Comic Sans MS"/>
              </a:rPr>
              <a:t>El principal objetivo de este proyecto es desarrollar una solución tecnológica que permita una gestión más eficiente de los espacios de estacionamiento. El sistema propuesto facilitará el registro, la administración, el pago y el monitoreo de los espacios de estacionamiento, mejorando la experiencia del usuario y optimizando los recursos disponibles para los operadores. A través de una plataforma centralizada, se busca garantizar el uso adecuado de cada espacio de manera ordenada y transparente, minimizando el tiempo de búsqueda de estacionamiento y reduciendo la congestión vehicular.</a:t>
            </a:r>
            <a:endParaRPr b="0" i="0" sz="21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403236" y="786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6" name="Google Shape;126;p5"/>
          <p:cNvSpPr txBox="1"/>
          <p:nvPr/>
        </p:nvSpPr>
        <p:spPr>
          <a:xfrm>
            <a:off x="216625" y="1750475"/>
            <a:ext cx="11708700" cy="541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CO" sz="2800" u="none" cap="none" strike="noStrike">
                <a:solidFill>
                  <a:schemeClr val="dk1"/>
                </a:solidFill>
                <a:latin typeface="Comic Sans MS"/>
                <a:ea typeface="Comic Sans MS"/>
                <a:cs typeface="Comic Sans MS"/>
                <a:sym typeface="Comic Sans MS"/>
              </a:rPr>
              <a:t>Objetivo General</a:t>
            </a:r>
            <a:endParaRPr b="0" i="0" sz="28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chemeClr val="dk1"/>
              </a:solidFill>
              <a:latin typeface="Comic Sans MS"/>
              <a:ea typeface="Comic Sans MS"/>
              <a:cs typeface="Comic Sans MS"/>
              <a:sym typeface="Comic Sans MS"/>
            </a:endParaRPr>
          </a:p>
          <a:p>
            <a:pPr indent="0" lvl="0" marL="0" marR="0" rtl="0" algn="l">
              <a:lnSpc>
                <a:spcPct val="115000"/>
              </a:lnSpc>
              <a:spcBef>
                <a:spcPts val="0"/>
              </a:spcBef>
              <a:spcAft>
                <a:spcPts val="0"/>
              </a:spcAft>
              <a:buClr>
                <a:schemeClr val="dk1"/>
              </a:buClr>
              <a:buSzPts val="1100"/>
              <a:buFont typeface="Arial"/>
              <a:buNone/>
            </a:pPr>
            <a:r>
              <a:rPr b="0" i="0" lang="es-CO" sz="1800" u="none" cap="none" strike="noStrike">
                <a:solidFill>
                  <a:schemeClr val="dk1"/>
                </a:solidFill>
                <a:latin typeface="Comic Sans MS"/>
                <a:ea typeface="Comic Sans MS"/>
                <a:cs typeface="Comic Sans MS"/>
                <a:sym typeface="Comic Sans MS"/>
              </a:rPr>
              <a:t>Gracias a esto nos vemos en la necesidad de crear un software en el que el usuario o conductor pueda reservar su parqueadero con anticipación y pueda visualizar qué espacios están libres y también los horarios en los que está disponible el parqueadero, esto con el fin de reducir la inseguridad de dejar su vehículo en la calle y que pueda estar en un lugar seguro y que el usuario pueda llegar a tiempo gracias a que ya tiene un lugar fijo o asegurado para estacionar su vehículo. No tan solo tenemos el objetivo de suplir la necesidad del conductor, sino también que haya otro tipo de servicio como lo es el de ventas de productos de limpieza, de lujo, decoración o de lubricación para su vehículo.   </a:t>
            </a:r>
            <a:endParaRPr b="0" i="0" sz="3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2" name="Google Shape;132;p6"/>
          <p:cNvSpPr txBox="1"/>
          <p:nvPr/>
        </p:nvSpPr>
        <p:spPr>
          <a:xfrm>
            <a:off x="300250" y="1750475"/>
            <a:ext cx="11520600" cy="4850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7916"/>
              </a:lnSpc>
              <a:spcBef>
                <a:spcPts val="0"/>
              </a:spcBef>
              <a:spcAft>
                <a:spcPts val="0"/>
              </a:spcAft>
              <a:buClr>
                <a:schemeClr val="dk1"/>
              </a:buClr>
              <a:buSzPts val="1800"/>
              <a:buFont typeface="Comic Sans MS"/>
              <a:buAutoNum type="arabicPeriod"/>
            </a:pPr>
            <a:r>
              <a:rPr b="1" i="1" lang="es-CO" sz="1800" u="none" cap="none" strike="noStrike">
                <a:solidFill>
                  <a:schemeClr val="dk1"/>
                </a:solidFill>
                <a:latin typeface="Comic Sans MS"/>
                <a:ea typeface="Comic Sans MS"/>
                <a:cs typeface="Comic Sans MS"/>
                <a:sym typeface="Comic Sans MS"/>
              </a:rPr>
              <a:t>•  Control de Ingreso y Salida de Vehículos</a:t>
            </a:r>
            <a:endParaRPr b="1" i="1" sz="1800" u="none" cap="none" strike="noStrike">
              <a:solidFill>
                <a:schemeClr val="dk1"/>
              </a:solidFill>
              <a:latin typeface="Comic Sans MS"/>
              <a:ea typeface="Comic Sans MS"/>
              <a:cs typeface="Comic Sans MS"/>
              <a:sym typeface="Comic Sans MS"/>
            </a:endParaRPr>
          </a:p>
          <a:p>
            <a:pPr indent="-342900" lvl="0" marL="457200" marR="0" rtl="0" algn="l">
              <a:lnSpc>
                <a:spcPct val="107916"/>
              </a:lnSpc>
              <a:spcBef>
                <a:spcPts val="0"/>
              </a:spcBef>
              <a:spcAft>
                <a:spcPts val="0"/>
              </a:spcAft>
              <a:buClr>
                <a:schemeClr val="dk1"/>
              </a:buClr>
              <a:buSzPts val="1800"/>
              <a:buFont typeface="Comic Sans MS"/>
              <a:buAutoNum type="arabicPeriod"/>
            </a:pPr>
            <a:r>
              <a:rPr b="1" i="1" lang="es-CO" sz="1800" u="none" cap="none" strike="noStrike">
                <a:solidFill>
                  <a:schemeClr val="dk1"/>
                </a:solidFill>
                <a:latin typeface="Comic Sans MS"/>
                <a:ea typeface="Comic Sans MS"/>
                <a:cs typeface="Comic Sans MS"/>
                <a:sym typeface="Comic Sans MS"/>
              </a:rPr>
              <a:t>Implementar un módulo para registrar la entrada y salida de vehículos, asignando un espacio en el parqueadero y calculando el tiempo de permanencia.</a:t>
            </a:r>
            <a:endParaRPr b="1" i="1" sz="1800" u="none" cap="none" strike="noStrike">
              <a:solidFill>
                <a:schemeClr val="dk1"/>
              </a:solidFill>
              <a:latin typeface="Comic Sans MS"/>
              <a:ea typeface="Comic Sans MS"/>
              <a:cs typeface="Comic Sans MS"/>
              <a:sym typeface="Comic Sans MS"/>
            </a:endParaRPr>
          </a:p>
          <a:p>
            <a:pPr indent="-342900" lvl="0" marL="457200" marR="0" rtl="0" algn="l">
              <a:lnSpc>
                <a:spcPct val="107916"/>
              </a:lnSpc>
              <a:spcBef>
                <a:spcPts val="0"/>
              </a:spcBef>
              <a:spcAft>
                <a:spcPts val="0"/>
              </a:spcAft>
              <a:buClr>
                <a:schemeClr val="dk1"/>
              </a:buClr>
              <a:buSzPts val="1800"/>
              <a:buFont typeface="Comic Sans MS"/>
              <a:buAutoNum type="arabicPeriod"/>
            </a:pPr>
            <a:r>
              <a:rPr b="1" i="1" lang="es-CO" sz="1800" u="none" cap="none" strike="noStrike">
                <a:solidFill>
                  <a:schemeClr val="dk1"/>
                </a:solidFill>
                <a:latin typeface="Comic Sans MS"/>
                <a:ea typeface="Comic Sans MS"/>
                <a:cs typeface="Comic Sans MS"/>
                <a:sym typeface="Comic Sans MS"/>
              </a:rPr>
              <a:t>•  Gestión de Tarifas y Pagos</a:t>
            </a:r>
            <a:endParaRPr b="1" i="1" sz="1800" u="none" cap="none" strike="noStrike">
              <a:solidFill>
                <a:schemeClr val="dk1"/>
              </a:solidFill>
              <a:latin typeface="Comic Sans MS"/>
              <a:ea typeface="Comic Sans MS"/>
              <a:cs typeface="Comic Sans MS"/>
              <a:sym typeface="Comic Sans MS"/>
            </a:endParaRPr>
          </a:p>
          <a:p>
            <a:pPr indent="-342900" lvl="0" marL="457200" marR="0" rtl="0" algn="l">
              <a:lnSpc>
                <a:spcPct val="107916"/>
              </a:lnSpc>
              <a:spcBef>
                <a:spcPts val="0"/>
              </a:spcBef>
              <a:spcAft>
                <a:spcPts val="0"/>
              </a:spcAft>
              <a:buClr>
                <a:schemeClr val="dk1"/>
              </a:buClr>
              <a:buSzPts val="1800"/>
              <a:buFont typeface="Comic Sans MS"/>
              <a:buAutoNum type="arabicPeriod"/>
            </a:pPr>
            <a:r>
              <a:rPr b="1" i="1" lang="es-CO" sz="1800" u="none" cap="none" strike="noStrike">
                <a:solidFill>
                  <a:schemeClr val="dk1"/>
                </a:solidFill>
                <a:latin typeface="Comic Sans MS"/>
                <a:ea typeface="Comic Sans MS"/>
                <a:cs typeface="Comic Sans MS"/>
                <a:sym typeface="Comic Sans MS"/>
              </a:rPr>
              <a:t>Configurar tarifas diferenciadas según el tiempo de estadía y tipo de vehículo (automóvil, motocicleta, etc.).</a:t>
            </a:r>
            <a:endParaRPr b="1" i="1" sz="1800" u="none" cap="none" strike="noStrike">
              <a:solidFill>
                <a:schemeClr val="dk1"/>
              </a:solidFill>
              <a:latin typeface="Comic Sans MS"/>
              <a:ea typeface="Comic Sans MS"/>
              <a:cs typeface="Comic Sans MS"/>
              <a:sym typeface="Comic Sans MS"/>
            </a:endParaRPr>
          </a:p>
          <a:p>
            <a:pPr indent="-342900" lvl="0" marL="457200" marR="0" rtl="0" algn="l">
              <a:lnSpc>
                <a:spcPct val="107916"/>
              </a:lnSpc>
              <a:spcBef>
                <a:spcPts val="0"/>
              </a:spcBef>
              <a:spcAft>
                <a:spcPts val="0"/>
              </a:spcAft>
              <a:buClr>
                <a:schemeClr val="dk1"/>
              </a:buClr>
              <a:buSzPts val="1800"/>
              <a:buFont typeface="Comic Sans MS"/>
              <a:buAutoNum type="arabicPeriod"/>
            </a:pPr>
            <a:r>
              <a:rPr b="1" i="1" lang="es-CO" sz="1800" u="none" cap="none" strike="noStrike">
                <a:solidFill>
                  <a:schemeClr val="dk1"/>
                </a:solidFill>
                <a:latin typeface="Comic Sans MS"/>
                <a:ea typeface="Comic Sans MS"/>
                <a:cs typeface="Comic Sans MS"/>
                <a:sym typeface="Comic Sans MS"/>
              </a:rPr>
              <a:t>Facilitar el proceso de pago mediante opciones de pago en efectivo y digital.</a:t>
            </a:r>
            <a:endParaRPr b="1" i="1" sz="1800" u="none" cap="none" strike="noStrike">
              <a:solidFill>
                <a:schemeClr val="dk1"/>
              </a:solidFill>
              <a:latin typeface="Comic Sans MS"/>
              <a:ea typeface="Comic Sans MS"/>
              <a:cs typeface="Comic Sans MS"/>
              <a:sym typeface="Comic Sans MS"/>
            </a:endParaRPr>
          </a:p>
          <a:p>
            <a:pPr indent="-342900" lvl="0" marL="457200" marR="0" rtl="0" algn="l">
              <a:lnSpc>
                <a:spcPct val="107916"/>
              </a:lnSpc>
              <a:spcBef>
                <a:spcPts val="0"/>
              </a:spcBef>
              <a:spcAft>
                <a:spcPts val="0"/>
              </a:spcAft>
              <a:buClr>
                <a:schemeClr val="dk1"/>
              </a:buClr>
              <a:buSzPts val="1800"/>
              <a:buFont typeface="Comic Sans MS"/>
              <a:buAutoNum type="arabicPeriod"/>
            </a:pPr>
            <a:r>
              <a:rPr b="1" i="1" lang="es-CO" sz="1800" u="none" cap="none" strike="noStrike">
                <a:solidFill>
                  <a:schemeClr val="dk1"/>
                </a:solidFill>
                <a:latin typeface="Comic Sans MS"/>
                <a:ea typeface="Comic Sans MS"/>
                <a:cs typeface="Comic Sans MS"/>
                <a:sym typeface="Comic Sans MS"/>
              </a:rPr>
              <a:t>•  Inventario y Venta de Accesorios</a:t>
            </a:r>
            <a:endParaRPr b="1" i="1" sz="1800" u="none" cap="none" strike="noStrike">
              <a:solidFill>
                <a:schemeClr val="dk1"/>
              </a:solidFill>
              <a:latin typeface="Comic Sans MS"/>
              <a:ea typeface="Comic Sans MS"/>
              <a:cs typeface="Comic Sans MS"/>
              <a:sym typeface="Comic Sans MS"/>
            </a:endParaRPr>
          </a:p>
          <a:p>
            <a:pPr indent="-342900" lvl="0" marL="457200" marR="0" rtl="0" algn="l">
              <a:lnSpc>
                <a:spcPct val="107916"/>
              </a:lnSpc>
              <a:spcBef>
                <a:spcPts val="0"/>
              </a:spcBef>
              <a:spcAft>
                <a:spcPts val="0"/>
              </a:spcAft>
              <a:buClr>
                <a:schemeClr val="dk1"/>
              </a:buClr>
              <a:buSzPts val="1800"/>
              <a:buFont typeface="Comic Sans MS"/>
              <a:buAutoNum type="arabicPeriod"/>
            </a:pPr>
            <a:r>
              <a:rPr b="1" i="1" lang="es-CO" sz="1800" u="none" cap="none" strike="noStrike">
                <a:solidFill>
                  <a:schemeClr val="dk1"/>
                </a:solidFill>
                <a:latin typeface="Comic Sans MS"/>
                <a:ea typeface="Comic Sans MS"/>
                <a:cs typeface="Comic Sans MS"/>
                <a:sym typeface="Comic Sans MS"/>
              </a:rPr>
              <a:t>Crear un módulo de gestión de inventario para los accesorios, permitiendo actualizaciones en tiempo real del stock disponible.</a:t>
            </a:r>
            <a:endParaRPr b="1" i="1" sz="1800" u="none" cap="none" strike="noStrike">
              <a:solidFill>
                <a:schemeClr val="dk1"/>
              </a:solidFill>
              <a:latin typeface="Comic Sans MS"/>
              <a:ea typeface="Comic Sans MS"/>
              <a:cs typeface="Comic Sans MS"/>
              <a:sym typeface="Comic Sans MS"/>
            </a:endParaRPr>
          </a:p>
          <a:p>
            <a:pPr indent="-342900" lvl="0" marL="457200" marR="0" rtl="0" algn="l">
              <a:lnSpc>
                <a:spcPct val="107916"/>
              </a:lnSpc>
              <a:spcBef>
                <a:spcPts val="0"/>
              </a:spcBef>
              <a:spcAft>
                <a:spcPts val="0"/>
              </a:spcAft>
              <a:buClr>
                <a:schemeClr val="dk1"/>
              </a:buClr>
              <a:buSzPts val="1800"/>
              <a:buFont typeface="Comic Sans MS"/>
              <a:buAutoNum type="arabicPeriod"/>
            </a:pPr>
            <a:r>
              <a:rPr b="1" i="1" lang="es-CO" sz="1800" u="none" cap="none" strike="noStrike">
                <a:solidFill>
                  <a:schemeClr val="dk1"/>
                </a:solidFill>
                <a:latin typeface="Comic Sans MS"/>
                <a:ea typeface="Comic Sans MS"/>
                <a:cs typeface="Comic Sans MS"/>
                <a:sym typeface="Comic Sans MS"/>
              </a:rPr>
              <a:t>Implementar la venta de accesorios directamente desde el sistema, generando recibos y actualizando el inventario automáticamente.</a:t>
            </a:r>
            <a:endParaRPr b="1" i="1" sz="18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d5fa3015d3_0_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s-CO">
                <a:solidFill>
                  <a:schemeClr val="lt1"/>
                </a:solidFill>
              </a:rPr>
              <a:t>Casos de uso </a:t>
            </a:r>
            <a:endParaRPr/>
          </a:p>
        </p:txBody>
      </p:sp>
      <p:pic>
        <p:nvPicPr>
          <p:cNvPr id="139" name="Google Shape;139;g2d5fa3015d3_0_57"/>
          <p:cNvPicPr preferRelativeResize="0"/>
          <p:nvPr/>
        </p:nvPicPr>
        <p:blipFill rotWithShape="1">
          <a:blip r:embed="rId3">
            <a:alphaModFix/>
          </a:blip>
          <a:srcRect b="0" l="0" r="0" t="0"/>
          <a:stretch/>
        </p:blipFill>
        <p:spPr>
          <a:xfrm>
            <a:off x="1131300" y="1451750"/>
            <a:ext cx="7887149" cy="5333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Diagramas de procesos </a:t>
            </a:r>
            <a:endParaRPr b="0" i="0" sz="1800" u="none" cap="none" strike="noStrike">
              <a:solidFill>
                <a:srgbClr val="000000"/>
              </a:solidFill>
              <a:latin typeface="Arial"/>
              <a:ea typeface="Arial"/>
              <a:cs typeface="Arial"/>
              <a:sym typeface="Arial"/>
            </a:endParaRPr>
          </a:p>
        </p:txBody>
      </p:sp>
      <p:sp>
        <p:nvSpPr>
          <p:cNvPr id="145" name="Google Shape;145;p26"/>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6" name="Google Shape;146;p26"/>
          <p:cNvPicPr preferRelativeResize="0"/>
          <p:nvPr/>
        </p:nvPicPr>
        <p:blipFill rotWithShape="1">
          <a:blip r:embed="rId3">
            <a:alphaModFix/>
          </a:blip>
          <a:srcRect b="0" l="0" r="0" t="0"/>
          <a:stretch/>
        </p:blipFill>
        <p:spPr>
          <a:xfrm>
            <a:off x="1293625" y="1942100"/>
            <a:ext cx="9424818" cy="4862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Historias de Usuario</a:t>
            </a:r>
            <a:endParaRPr b="0" i="0" sz="1800" u="none" cap="none" strike="noStrike">
              <a:solidFill>
                <a:srgbClr val="000000"/>
              </a:solidFill>
              <a:latin typeface="Arial"/>
              <a:ea typeface="Arial"/>
              <a:cs typeface="Arial"/>
              <a:sym typeface="Arial"/>
            </a:endParaRPr>
          </a:p>
        </p:txBody>
      </p:sp>
      <p:sp>
        <p:nvSpPr>
          <p:cNvPr id="152" name="Google Shape;152;p27"/>
          <p:cNvSpPr txBox="1"/>
          <p:nvPr/>
        </p:nvSpPr>
        <p:spPr>
          <a:xfrm>
            <a:off x="1054815" y="2477714"/>
            <a:ext cx="7342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https://drive.google.com/file/d/1DZyWW5zH-dCkVTh76OK9VPYoH94-Osl5/view?usp=drive_link</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Aprendiz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ies>
</file>