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66" r:id="rId5"/>
    <p:sldId id="270" r:id="rId6"/>
    <p:sldId id="274" r:id="rId7"/>
    <p:sldId id="278" r:id="rId8"/>
    <p:sldId id="273" r:id="rId9"/>
    <p:sldId id="277" r:id="rId10"/>
    <p:sldId id="275" r:id="rId11"/>
    <p:sldId id="271" r:id="rId12"/>
    <p:sldId id="272" r:id="rId13"/>
    <p:sldId id="279" r:id="rId14"/>
    <p:sldId id="280" r:id="rId15"/>
    <p:sldId id="284" r:id="rId16"/>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7B1"/>
    <a:srgbClr val="C5A073"/>
    <a:srgbClr val="FFF4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60" d="100"/>
          <a:sy n="160" d="100"/>
        </p:scale>
        <p:origin x="342" y="162"/>
      </p:cViewPr>
      <p:guideLst/>
    </p:cSldViewPr>
  </p:slideViewPr>
  <p:notesTextViewPr>
    <p:cViewPr>
      <p:scale>
        <a:sx n="1" d="1"/>
        <a:sy n="1" d="1"/>
      </p:scale>
      <p:origin x="0" y="0"/>
    </p:cViewPr>
  </p:notesText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6033AE0-8427-472A-AFF3-27C1EDD9B72E}" type="datetime1">
              <a:rPr lang="fr-FR" smtClean="0"/>
              <a:t>23/01/2024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A1FAA5-2D2D-4352-A7F5-5423D6686005}" type="slidenum">
              <a:rPr lang="fr-FR" smtClean="0"/>
              <a:t>‹N°›</a:t>
            </a:fld>
            <a:endParaRPr lang="fr-FR"/>
          </a:p>
        </p:txBody>
      </p:sp>
    </p:spTree>
    <p:extLst>
      <p:ext uri="{BB962C8B-B14F-4D97-AF65-F5344CB8AC3E}">
        <p14:creationId xmlns:p14="http://schemas.microsoft.com/office/powerpoint/2010/main" val="27350456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C863EA6-D081-4356-9DFD-3C4B8B6B6DA2}" type="datetime1">
              <a:rPr lang="fr-FR" noProof="0" smtClean="0"/>
              <a:t>23/01/2024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7D4AFE6-52F8-436F-9DAC-607E2BE5A99D}" type="slidenum">
              <a:rPr lang="fr-FR" noProof="0" smtClean="0"/>
              <a:t>‹N°›</a:t>
            </a:fld>
            <a:endParaRPr lang="fr-FR" noProof="0"/>
          </a:p>
        </p:txBody>
      </p:sp>
    </p:spTree>
    <p:extLst>
      <p:ext uri="{BB962C8B-B14F-4D97-AF65-F5344CB8AC3E}">
        <p14:creationId xmlns:p14="http://schemas.microsoft.com/office/powerpoint/2010/main" val="36356316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67D4AFE6-52F8-436F-9DAC-607E2BE5A99D}" type="slidenum">
              <a:rPr lang="fr-FR" smtClean="0"/>
              <a:t>1</a:t>
            </a:fld>
            <a:endParaRPr lang="fr-FR"/>
          </a:p>
        </p:txBody>
      </p:sp>
    </p:spTree>
    <p:extLst>
      <p:ext uri="{BB962C8B-B14F-4D97-AF65-F5344CB8AC3E}">
        <p14:creationId xmlns:p14="http://schemas.microsoft.com/office/powerpoint/2010/main" val="3742068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67D4AFE6-52F8-436F-9DAC-607E2BE5A99D}" type="slidenum">
              <a:rPr lang="fr-FR" smtClean="0"/>
              <a:t>2</a:t>
            </a:fld>
            <a:endParaRPr lang="fr-FR"/>
          </a:p>
        </p:txBody>
      </p:sp>
    </p:spTree>
    <p:extLst>
      <p:ext uri="{BB962C8B-B14F-4D97-AF65-F5344CB8AC3E}">
        <p14:creationId xmlns:p14="http://schemas.microsoft.com/office/powerpoint/2010/main" val="156684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67D4AFE6-52F8-436F-9DAC-607E2BE5A99D}" type="slidenum">
              <a:rPr lang="fr-FR" smtClean="0"/>
              <a:t>4</a:t>
            </a:fld>
            <a:endParaRPr lang="fr-FR"/>
          </a:p>
        </p:txBody>
      </p:sp>
    </p:spTree>
    <p:extLst>
      <p:ext uri="{BB962C8B-B14F-4D97-AF65-F5344CB8AC3E}">
        <p14:creationId xmlns:p14="http://schemas.microsoft.com/office/powerpoint/2010/main" val="3157880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67D4AFE6-52F8-436F-9DAC-607E2BE5A99D}" type="slidenum">
              <a:rPr lang="fr-FR" smtClean="0"/>
              <a:t>6</a:t>
            </a:fld>
            <a:endParaRPr lang="fr-FR"/>
          </a:p>
        </p:txBody>
      </p:sp>
    </p:spTree>
    <p:extLst>
      <p:ext uri="{BB962C8B-B14F-4D97-AF65-F5344CB8AC3E}">
        <p14:creationId xmlns:p14="http://schemas.microsoft.com/office/powerpoint/2010/main" val="3947878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67D4AFE6-52F8-436F-9DAC-607E2BE5A99D}" type="slidenum">
              <a:rPr lang="fr-FR" smtClean="0"/>
              <a:t>10</a:t>
            </a:fld>
            <a:endParaRPr lang="fr-FR"/>
          </a:p>
        </p:txBody>
      </p:sp>
    </p:spTree>
    <p:extLst>
      <p:ext uri="{BB962C8B-B14F-4D97-AF65-F5344CB8AC3E}">
        <p14:creationId xmlns:p14="http://schemas.microsoft.com/office/powerpoint/2010/main" val="2459115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67D4AFE6-52F8-436F-9DAC-607E2BE5A99D}" type="slidenum">
              <a:rPr lang="fr-FR" smtClean="0"/>
              <a:t>11</a:t>
            </a:fld>
            <a:endParaRPr lang="fr-FR"/>
          </a:p>
        </p:txBody>
      </p:sp>
    </p:spTree>
    <p:extLst>
      <p:ext uri="{BB962C8B-B14F-4D97-AF65-F5344CB8AC3E}">
        <p14:creationId xmlns:p14="http://schemas.microsoft.com/office/powerpoint/2010/main" val="207090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67D4AFE6-52F8-436F-9DAC-607E2BE5A99D}" type="slidenum">
              <a:rPr lang="fr-FR" smtClean="0"/>
              <a:t>12</a:t>
            </a:fld>
            <a:endParaRPr lang="fr-FR"/>
          </a:p>
        </p:txBody>
      </p:sp>
    </p:spTree>
    <p:extLst>
      <p:ext uri="{BB962C8B-B14F-4D97-AF65-F5344CB8AC3E}">
        <p14:creationId xmlns:p14="http://schemas.microsoft.com/office/powerpoint/2010/main" val="420443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4212" y="685799"/>
            <a:ext cx="8001000" cy="2971801"/>
          </a:xfrm>
        </p:spPr>
        <p:txBody>
          <a:bodyPr rtlCol="0" anchor="b">
            <a:normAutofit/>
          </a:bodyPr>
          <a:lstStyle>
            <a:lvl1pPr algn="l">
              <a:defRPr sz="4800">
                <a:effectLst/>
              </a:defRPr>
            </a:lvl1pPr>
          </a:lstStyle>
          <a:p>
            <a:pPr rtl="0"/>
            <a:r>
              <a:rPr lang="fr-FR" noProof="0"/>
              <a:t>Modifiez le style du titre</a:t>
            </a:r>
          </a:p>
        </p:txBody>
      </p:sp>
      <p:sp>
        <p:nvSpPr>
          <p:cNvPr id="3" name="Sous-titre 2"/>
          <p:cNvSpPr>
            <a:spLocks noGrp="1"/>
          </p:cNvSpPr>
          <p:nvPr>
            <p:ph type="subTitle" idx="1"/>
          </p:nvPr>
        </p:nvSpPr>
        <p:spPr>
          <a:xfrm>
            <a:off x="684212" y="3843867"/>
            <a:ext cx="6400800" cy="1947333"/>
          </a:xfrm>
        </p:spPr>
        <p:txBody>
          <a:bodyPr rtlCol="0"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C9FEA24E-6120-4CE1-B9C7-E121AF9564A8}" type="datetime1">
              <a:rPr lang="fr-FR" noProof="0" smtClean="0"/>
              <a:t>23/01/2024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cxnSp>
        <p:nvCxnSpPr>
          <p:cNvPr id="16" name="Connecteur droit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Connecteur droit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17" name="Espace réservé d’image 2"/>
          <p:cNvSpPr>
            <a:spLocks noGrp="1" noChangeAspect="1"/>
          </p:cNvSpPr>
          <p:nvPr>
            <p:ph type="pic" idx="13" hasCustomPrompt="1"/>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16" name="Espace réservé du texte 9"/>
          <p:cNvSpPr>
            <a:spLocks noGrp="1"/>
          </p:cNvSpPr>
          <p:nvPr>
            <p:ph type="body" sz="quarter" idx="14" hasCustomPrompt="1"/>
          </p:nvPr>
        </p:nvSpPr>
        <p:spPr>
          <a:xfrm>
            <a:off x="914402" y="3843867"/>
            <a:ext cx="8304210" cy="457200"/>
          </a:xfrm>
        </p:spPr>
        <p:txBody>
          <a:bodyPr rtlCol="0"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e la date 2"/>
          <p:cNvSpPr>
            <a:spLocks noGrp="1"/>
          </p:cNvSpPr>
          <p:nvPr>
            <p:ph type="dt" sz="half" idx="10"/>
          </p:nvPr>
        </p:nvSpPr>
        <p:spPr/>
        <p:txBody>
          <a:bodyPr rtlCol="0"/>
          <a:lstStyle/>
          <a:p>
            <a:pPr rtl="0"/>
            <a:fld id="{E4EE269D-719C-422F-ABDC-4396D96B6E90}" type="datetime1">
              <a:rPr lang="fr-FR" noProof="0" smtClean="0"/>
              <a:t>23/01/2024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684213" y="685800"/>
            <a:ext cx="10058400" cy="2743200"/>
          </a:xfrm>
        </p:spPr>
        <p:txBody>
          <a:bodyPr rtlCol="0" anchor="ctr">
            <a:normAutofit/>
          </a:bodyPr>
          <a:lstStyle>
            <a:lvl1pPr algn="l">
              <a:defRPr sz="32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4212" y="4114800"/>
            <a:ext cx="8535988" cy="1879600"/>
          </a:xfrm>
        </p:spPr>
        <p:txBody>
          <a:bodyPr rtlCol="0"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A5E529EA-E847-43B7-B9D4-064D6B005FB8}" type="datetime1">
              <a:rPr lang="fr-FR" noProof="0" smtClean="0"/>
              <a:t>23/01/2024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1" y="685800"/>
            <a:ext cx="9144001" cy="2743200"/>
          </a:xfrm>
        </p:spPr>
        <p:txBody>
          <a:bodyPr rtlCol="0" anchor="ctr">
            <a:normAutofit/>
          </a:bodyPr>
          <a:lstStyle>
            <a:lvl1pPr algn="l">
              <a:defRPr sz="3200" b="0" cap="all">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446212" y="3429000"/>
            <a:ext cx="8534400"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4213" y="4301067"/>
            <a:ext cx="8534400" cy="1684865"/>
          </a:xfrm>
        </p:spPr>
        <p:txBody>
          <a:bodyPr rtlCol="0"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9343079-99DF-4D84-8FDC-EA638321D261}" type="datetime1">
              <a:rPr lang="fr-FR" noProof="0" smtClean="0"/>
              <a:t>23/01/2024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14" name="Zone de texte 13"/>
          <p:cNvSpPr txBox="1"/>
          <p:nvPr/>
        </p:nvSpPr>
        <p:spPr>
          <a:xfrm>
            <a:off x="531812" y="812222"/>
            <a:ext cx="609600" cy="584776"/>
          </a:xfrm>
          <a:prstGeom prst="rect">
            <a:avLst/>
          </a:prstGeom>
        </p:spPr>
        <p:txBody>
          <a:bodyPr vert="horz" lIns="91440" tIns="45720" rIns="91440" bIns="45720" rtlCol="0" anchor="ctr">
            <a:noAutofit/>
          </a:bodyPr>
          <a:lstStyle/>
          <a:p>
            <a:pPr lvl="0" rtl="0"/>
            <a:r>
              <a:rPr lang="fr-FR" sz="8000" noProof="0">
                <a:solidFill>
                  <a:schemeClr val="tx1"/>
                </a:solidFill>
                <a:effectLst/>
              </a:rPr>
              <a:t>“</a:t>
            </a:r>
          </a:p>
        </p:txBody>
      </p:sp>
      <p:sp>
        <p:nvSpPr>
          <p:cNvPr id="15" name="Zone de texte 14"/>
          <p:cNvSpPr txBox="1"/>
          <p:nvPr/>
        </p:nvSpPr>
        <p:spPr>
          <a:xfrm>
            <a:off x="10285412" y="2768601"/>
            <a:ext cx="609600" cy="584776"/>
          </a:xfrm>
          <a:prstGeom prst="rect">
            <a:avLst/>
          </a:prstGeom>
        </p:spPr>
        <p:txBody>
          <a:bodyPr vert="horz" lIns="91440" tIns="45720" rIns="91440" bIns="45720" rtlCol="0" anchor="ctr">
            <a:noAutofit/>
          </a:bodyPr>
          <a:lstStyle/>
          <a:p>
            <a:pPr lvl="0" algn="r" rtl="0"/>
            <a:r>
              <a:rPr lang="fr-FR"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684212" y="3429000"/>
            <a:ext cx="8534400" cy="1697400"/>
          </a:xfrm>
        </p:spPr>
        <p:txBody>
          <a:bodyPr rtlCol="0" anchor="b">
            <a:normAutofit/>
          </a:bodyPr>
          <a:lstStyle>
            <a:lvl1pPr algn="l">
              <a:defRPr sz="32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4211" y="5132981"/>
            <a:ext cx="8535990" cy="860400"/>
          </a:xfrm>
        </p:spPr>
        <p:txBody>
          <a:bodyPr rtlCol="0"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C0B5216-1A7D-4352-8E6A-1FCE8FAD8813}" type="datetime1">
              <a:rPr lang="fr-FR" noProof="0" smtClean="0"/>
              <a:t>23/01/2024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3" y="685800"/>
            <a:ext cx="9144000" cy="2743200"/>
          </a:xfrm>
        </p:spPr>
        <p:txBody>
          <a:bodyPr rtlCol="0" anchor="ctr">
            <a:normAutofit/>
          </a:bodyPr>
          <a:lstStyle>
            <a:lvl1pPr algn="l">
              <a:defRPr sz="3200" b="0" cap="all">
                <a:solidFill>
                  <a:schemeClr val="tx1"/>
                </a:solidFill>
              </a:defRPr>
            </a:lvl1pPr>
          </a:lstStyle>
          <a:p>
            <a:pPr rtl="0"/>
            <a:r>
              <a:rPr lang="fr-FR" noProof="0"/>
              <a:t>Modifiez le style du titre</a:t>
            </a:r>
            <a:endParaRPr lang="fr-FR" noProof="0" dirty="0"/>
          </a:p>
        </p:txBody>
      </p:sp>
      <p:sp>
        <p:nvSpPr>
          <p:cNvPr id="10" name="Espace réservé du texte 9"/>
          <p:cNvSpPr>
            <a:spLocks noGrp="1"/>
          </p:cNvSpPr>
          <p:nvPr>
            <p:ph type="body" sz="quarter" idx="13" hasCustomPrompt="1"/>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4211" y="4978400"/>
            <a:ext cx="8534401" cy="1016000"/>
          </a:xfrm>
        </p:spPr>
        <p:txBody>
          <a:bodyPr rtlCol="0"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C4E057B5-D7BB-444D-8166-19185A463971}" type="datetime1">
              <a:rPr lang="fr-FR" noProof="0" smtClean="0"/>
              <a:t>23/01/2024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11" name="Zone de texte 10"/>
          <p:cNvSpPr txBox="1"/>
          <p:nvPr/>
        </p:nvSpPr>
        <p:spPr>
          <a:xfrm>
            <a:off x="531812" y="812222"/>
            <a:ext cx="609600" cy="584776"/>
          </a:xfrm>
          <a:prstGeom prst="rect">
            <a:avLst/>
          </a:prstGeom>
        </p:spPr>
        <p:txBody>
          <a:bodyPr vert="horz" lIns="91440" tIns="45720" rIns="91440" bIns="45720" rtlCol="0" anchor="ctr">
            <a:noAutofit/>
          </a:bodyPr>
          <a:lstStyle/>
          <a:p>
            <a:pPr lvl="0" rtl="0"/>
            <a:r>
              <a:rPr lang="fr-FR" sz="8000" noProof="0">
                <a:solidFill>
                  <a:schemeClr val="tx1"/>
                </a:solidFill>
                <a:effectLst/>
              </a:rPr>
              <a:t>“</a:t>
            </a:r>
          </a:p>
        </p:txBody>
      </p:sp>
      <p:sp>
        <p:nvSpPr>
          <p:cNvPr id="12" name="Zone de texte 11"/>
          <p:cNvSpPr txBox="1"/>
          <p:nvPr/>
        </p:nvSpPr>
        <p:spPr>
          <a:xfrm>
            <a:off x="10285412" y="2768601"/>
            <a:ext cx="609600" cy="584776"/>
          </a:xfrm>
          <a:prstGeom prst="rect">
            <a:avLst/>
          </a:prstGeom>
        </p:spPr>
        <p:txBody>
          <a:bodyPr vert="horz" lIns="91440" tIns="45720" rIns="91440" bIns="45720" rtlCol="0" anchor="ctr">
            <a:noAutofit/>
          </a:bodyPr>
          <a:lstStyle/>
          <a:p>
            <a:pPr lvl="0" algn="r" rtl="0"/>
            <a:r>
              <a:rPr lang="fr-FR" sz="8000" noProof="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r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4211" y="4766732"/>
            <a:ext cx="8534401" cy="1227667"/>
          </a:xfrm>
        </p:spPr>
        <p:txBody>
          <a:bodyPr rtlCol="0"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A279F3-0303-4C89-9287-1E4D839B8B2E}" type="datetime1">
              <a:rPr lang="fr-FR" noProof="0" smtClean="0"/>
              <a:t>23/01/2024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a:defRPr/>
            </a:lvl1pPr>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003D1730-94C1-43FF-BCA8-E7E8723A4F10}" type="datetime1">
              <a:rPr lang="fr-FR" noProof="0" smtClean="0"/>
              <a:t>23/01/2024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85212" y="685800"/>
            <a:ext cx="2057400" cy="4572000"/>
          </a:xfrm>
        </p:spPr>
        <p:txBody>
          <a:bodyPr vert="eaVert" rtlCol="0"/>
          <a:lstStyle/>
          <a:p>
            <a:pPr rtl="0"/>
            <a:r>
              <a:rPr lang="fr-FR" noProof="0"/>
              <a:t>Modifiez le style du titre</a:t>
            </a:r>
            <a:endParaRPr lang="fr" noProof="0"/>
          </a:p>
        </p:txBody>
      </p:sp>
      <p:sp>
        <p:nvSpPr>
          <p:cNvPr id="3" name="Espace réservé du texte vertical 2"/>
          <p:cNvSpPr>
            <a:spLocks noGrp="1"/>
          </p:cNvSpPr>
          <p:nvPr>
            <p:ph type="body" orient="vert" idx="1"/>
          </p:nvPr>
        </p:nvSpPr>
        <p:spPr>
          <a:xfrm>
            <a:off x="685800" y="685800"/>
            <a:ext cx="7823200" cy="5308600"/>
          </a:xfrm>
        </p:spPr>
        <p:txBody>
          <a:bodyPr vert="eaVert" rtlCol="0" anchor="t"/>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 noProof="0"/>
          </a:p>
        </p:txBody>
      </p:sp>
      <p:sp>
        <p:nvSpPr>
          <p:cNvPr id="4" name="Espace réservé de la date 3"/>
          <p:cNvSpPr>
            <a:spLocks noGrp="1"/>
          </p:cNvSpPr>
          <p:nvPr>
            <p:ph type="dt" sz="half" idx="10"/>
          </p:nvPr>
        </p:nvSpPr>
        <p:spPr/>
        <p:txBody>
          <a:bodyPr rtlCol="0"/>
          <a:lstStyle/>
          <a:p>
            <a:pPr rtl="0"/>
            <a:fld id="{E54F5A45-8FAC-49E2-803F-AF457203919F}" type="datetime1">
              <a:rPr lang="fr-FR" noProof="0" smtClean="0"/>
              <a:t>23/01/2024</a:t>
            </a:fld>
            <a:endParaRPr lang="en-US" noProof="0" dirty="0"/>
          </a:p>
        </p:txBody>
      </p:sp>
      <p:sp>
        <p:nvSpPr>
          <p:cNvPr id="5" name="Espace réservé du pied de page 4"/>
          <p:cNvSpPr>
            <a:spLocks noGrp="1"/>
          </p:cNvSpPr>
          <p:nvPr>
            <p:ph type="ftr" sz="quarter" idx="11"/>
          </p:nvPr>
        </p:nvSpPr>
        <p:spPr/>
        <p:txBody>
          <a:bodyPr rtlCol="0"/>
          <a:lstStyle/>
          <a:p>
            <a:pPr rtl="0"/>
            <a:endParaRPr lang="en-US" noProof="0" dirty="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en-US" noProof="0"/>
              <a:pPr rtl="0"/>
              <a:t>‹N°›</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2CB0FD6-96E6-464D-B2E5-E13F36A80DC5}" type="datetime1">
              <a:rPr lang="fr-FR" noProof="0" smtClean="0"/>
              <a:t>23/01/2024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84211" y="2006600"/>
            <a:ext cx="8534401" cy="2281600"/>
          </a:xfrm>
        </p:spPr>
        <p:txBody>
          <a:bodyPr rtlCol="0" anchor="b">
            <a:normAutofit/>
          </a:bodyPr>
          <a:lstStyle>
            <a:lvl1pPr algn="l">
              <a:defRPr sz="36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4213" y="4495800"/>
            <a:ext cx="8534400" cy="1498600"/>
          </a:xfrm>
        </p:spPr>
        <p:txBody>
          <a:bodyPr rtlCol="0"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C7303200-9FB9-433F-A974-65BFC2DBF700}" type="datetime1">
              <a:rPr lang="fr-FR" noProof="0" smtClean="0"/>
              <a:t>23/01/2024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4211" y="685800"/>
            <a:ext cx="4937655" cy="361526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08133" y="685801"/>
            <a:ext cx="4934479" cy="3615266"/>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B9D8F572-1885-4A48-AE60-454D8B0EF7F4}" type="datetime1">
              <a:rPr lang="fr-FR" noProof="0" smtClean="0"/>
              <a:t>23/01/2024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2080" y="685800"/>
            <a:ext cx="4649787" cy="576262"/>
          </a:xfrm>
        </p:spPr>
        <p:txBody>
          <a:bodyPr rtlCol="0"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684211" y="1270529"/>
            <a:ext cx="4937655" cy="303053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79066" y="685800"/>
            <a:ext cx="4665134" cy="576262"/>
          </a:xfrm>
        </p:spPr>
        <p:txBody>
          <a:bodyPr rtlCol="0"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5806545" y="1262062"/>
            <a:ext cx="4929188" cy="303053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3434916F-5D20-4670-9B96-5B10E6ED4373}" type="datetime1">
              <a:rPr lang="fr-FR" noProof="0" smtClean="0"/>
              <a:t>23/01/2024</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70CD2DAA-9A07-4D75-A6D1-0AB96157B99C}" type="datetime1">
              <a:rPr lang="fr-FR" noProof="0" smtClean="0"/>
              <a:t>23/01/2024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18118554-E169-463E-9B9A-9929EFD4883E}" type="datetime1">
              <a:rPr lang="fr-FR" noProof="0" smtClean="0"/>
              <a:t>23/01/2024</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085012" y="685800"/>
            <a:ext cx="3657600"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684212" y="685800"/>
            <a:ext cx="5943601" cy="5308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7085012" y="2209799"/>
            <a:ext cx="3657600" cy="2091267"/>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60FA95ED-FAC3-474E-B5A1-B70D6DE2753A}" type="datetime1">
              <a:rPr lang="fr-FR" noProof="0" smtClean="0"/>
              <a:t>23/01/2024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722812" y="1447800"/>
            <a:ext cx="6019800" cy="11430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4722812" y="2777066"/>
            <a:ext cx="6021388" cy="2048933"/>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36BA21D2-234F-4075-931F-DA23D972A4DA}" type="datetime1">
              <a:rPr lang="fr-FR" noProof="0" smtClean="0"/>
              <a:t>23/01/2024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4E8"/>
            </a:gs>
            <a:gs pos="100000">
              <a:srgbClr val="C5A073"/>
            </a:gs>
          </a:gsLst>
          <a:lin ang="2700000" scaled="1"/>
          <a:tileRect/>
        </a:gradFill>
        <a:effectLst/>
      </p:bgPr>
    </p:bg>
    <p:spTree>
      <p:nvGrpSpPr>
        <p:cNvPr id="1" name=""/>
        <p:cNvGrpSpPr/>
        <p:nvPr/>
      </p:nvGrpSpPr>
      <p:grpSpPr>
        <a:xfrm>
          <a:off x="0" y="0"/>
          <a:ext cx="0" cy="0"/>
          <a:chOff x="0" y="0"/>
          <a:chExt cx="0" cy="0"/>
        </a:xfrm>
      </p:grpSpPr>
      <p:grpSp>
        <p:nvGrpSpPr>
          <p:cNvPr id="7" name="Groupe 6"/>
          <p:cNvGrpSpPr/>
          <p:nvPr/>
        </p:nvGrpSpPr>
        <p:grpSpPr>
          <a:xfrm>
            <a:off x="9206969" y="2963333"/>
            <a:ext cx="2981858" cy="3208867"/>
            <a:chOff x="9206969" y="2963333"/>
            <a:chExt cx="2981858" cy="3208867"/>
          </a:xfrm>
        </p:grpSpPr>
        <p:cxnSp>
          <p:nvCxnSpPr>
            <p:cNvPr id="8" name="Connecteur droit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Espace réservé au titre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rtl="0"/>
            <a:fld id="{393A74D3-A21A-43B4-9294-4D77D93FE5E9}" type="datetime1">
              <a:rPr lang="fr-FR" noProof="0" smtClean="0"/>
              <a:t>23/01/2024</a:t>
            </a:fld>
            <a:endParaRPr lang="fr-FR" noProof="0"/>
          </a:p>
        </p:txBody>
      </p:sp>
      <p:sp>
        <p:nvSpPr>
          <p:cNvPr id="5" name="Espace réservé du pied de page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rtl="0"/>
            <a:fld id="{D57F1E4F-1CFF-5643-939E-217C01CDF565}" type="slidenum">
              <a:rPr lang="fr-FR" noProof="0" smtClean="0"/>
              <a:pPr rtl="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akelet.com/@davidchangea49195"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akelet.com/@davidchangea4919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D812CC5-3F64-4837-AE94-66C400A325B0}"/>
              </a:ext>
            </a:extLst>
          </p:cNvPr>
          <p:cNvSpPr>
            <a:spLocks noGrp="1"/>
          </p:cNvSpPr>
          <p:nvPr>
            <p:ph type="ctrTitle"/>
          </p:nvPr>
        </p:nvSpPr>
        <p:spPr>
          <a:xfrm>
            <a:off x="99710" y="1815459"/>
            <a:ext cx="11855450" cy="942974"/>
          </a:xfrm>
        </p:spPr>
        <p:txBody>
          <a:bodyPr rtlCol="0">
            <a:noAutofit/>
            <a:scene3d>
              <a:camera prst="orthographicFront"/>
              <a:lightRig rig="threePt" dir="t"/>
            </a:scene3d>
            <a:sp3d extrusionH="57150">
              <a:bevelT w="50800" h="38100" prst="riblet"/>
            </a:sp3d>
          </a:bodyPr>
          <a:lstStyle/>
          <a:p>
            <a:pPr algn="ctr"/>
            <a:r>
              <a:rPr lang="fr-FR" sz="4400" dirty="0">
                <a:solidFill>
                  <a:srgbClr val="C5A073"/>
                </a:solidFill>
              </a:rPr>
              <a:t>Présentation de mon outil de veille</a:t>
            </a:r>
          </a:p>
        </p:txBody>
      </p:sp>
      <p:sp>
        <p:nvSpPr>
          <p:cNvPr id="3" name="Sous-titre 2">
            <a:extLst>
              <a:ext uri="{FF2B5EF4-FFF2-40B4-BE49-F238E27FC236}">
                <a16:creationId xmlns:a16="http://schemas.microsoft.com/office/drawing/2014/main" id="{150012D5-B732-49FA-8D2C-A5C52B3641FB}"/>
              </a:ext>
            </a:extLst>
          </p:cNvPr>
          <p:cNvSpPr>
            <a:spLocks noGrp="1"/>
          </p:cNvSpPr>
          <p:nvPr>
            <p:ph type="subTitle" idx="1"/>
          </p:nvPr>
        </p:nvSpPr>
        <p:spPr>
          <a:xfrm>
            <a:off x="9030190" y="6315074"/>
            <a:ext cx="3037535" cy="478172"/>
          </a:xfrm>
        </p:spPr>
        <p:txBody>
          <a:bodyPr rtlCol="0">
            <a:normAutofit fontScale="77500" lnSpcReduction="20000"/>
          </a:bodyPr>
          <a:lstStyle/>
          <a:p>
            <a:pPr algn="ctr"/>
            <a:r>
              <a:rPr lang="fr-FR" sz="1000" dirty="0">
                <a:solidFill>
                  <a:srgbClr val="FFF4E8"/>
                </a:solidFill>
                <a:latin typeface="Eras Medium ITC" panose="020B0602030504020804" pitchFamily="34" charset="0"/>
              </a:rPr>
              <a:t>Projet 7: </a:t>
            </a:r>
            <a:r>
              <a:rPr lang="fr-FR" sz="1000" i="0" dirty="0">
                <a:solidFill>
                  <a:srgbClr val="FFF4E8"/>
                </a:solidFill>
                <a:effectLst/>
                <a:latin typeface="Eras Medium ITC" panose="020B0602030504020804" pitchFamily="34" charset="0"/>
              </a:rPr>
              <a:t>Planifiez le développement du site de votre client</a:t>
            </a:r>
          </a:p>
          <a:p>
            <a:pPr algn="ctr"/>
            <a:r>
              <a:rPr lang="fr-FR" sz="1000" dirty="0">
                <a:solidFill>
                  <a:srgbClr val="FFF4E8"/>
                </a:solidFill>
                <a:latin typeface="Eras Medium ITC" panose="020B0602030504020804" pitchFamily="34" charset="0"/>
              </a:rPr>
              <a:t>Livrable PowerPoint n°1, présentation de Wakelet.</a:t>
            </a:r>
            <a:endParaRPr lang="fr-FR" sz="1000" i="0" dirty="0">
              <a:solidFill>
                <a:srgbClr val="FFF4E8"/>
              </a:solidFill>
              <a:effectLst/>
              <a:latin typeface="Eras Medium ITC" panose="020B0602030504020804" pitchFamily="34" charset="0"/>
            </a:endParaRPr>
          </a:p>
          <a:p>
            <a:pPr algn="ctr" rtl="0"/>
            <a:endParaRPr lang="fr-FR" dirty="0">
              <a:solidFill>
                <a:schemeClr val="tx1"/>
              </a:solidFill>
            </a:endParaRPr>
          </a:p>
        </p:txBody>
      </p:sp>
      <p:pic>
        <p:nvPicPr>
          <p:cNvPr id="9" name="Image 8">
            <a:extLst>
              <a:ext uri="{FF2B5EF4-FFF2-40B4-BE49-F238E27FC236}">
                <a16:creationId xmlns:a16="http://schemas.microsoft.com/office/drawing/2014/main" id="{5CBAFA1C-A5FE-21CF-F7FE-D791527D3922}"/>
              </a:ext>
            </a:extLst>
          </p:cNvPr>
          <p:cNvPicPr>
            <a:picLocks noChangeAspect="1"/>
          </p:cNvPicPr>
          <p:nvPr/>
        </p:nvPicPr>
        <p:blipFill>
          <a:blip r:embed="rId3"/>
          <a:stretch>
            <a:fillRect/>
          </a:stretch>
        </p:blipFill>
        <p:spPr>
          <a:xfrm>
            <a:off x="3917921" y="2911237"/>
            <a:ext cx="4349808" cy="1582356"/>
          </a:xfrm>
          <a:prstGeom prst="rect">
            <a:avLst/>
          </a:prstGeom>
          <a:effectLst>
            <a:outerShdw blurRad="50800" dist="38100" dir="8100000" algn="tr" rotWithShape="0">
              <a:prstClr val="black">
                <a:alpha val="40000"/>
              </a:prstClr>
            </a:outerShdw>
          </a:effectLst>
        </p:spPr>
      </p:pic>
      <p:pic>
        <p:nvPicPr>
          <p:cNvPr id="4" name="Image 3">
            <a:extLst>
              <a:ext uri="{FF2B5EF4-FFF2-40B4-BE49-F238E27FC236}">
                <a16:creationId xmlns:a16="http://schemas.microsoft.com/office/drawing/2014/main" id="{32EDDA4D-E989-3195-3751-45A650616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04" y="130488"/>
            <a:ext cx="1294902" cy="682925"/>
          </a:xfrm>
          <a:prstGeom prst="rect">
            <a:avLst/>
          </a:prstGeom>
          <a:effectLst>
            <a:outerShdw blurRad="50800" dist="38100" dir="8100000" algn="tr" rotWithShape="0">
              <a:prstClr val="black">
                <a:alpha val="40000"/>
              </a:prstClr>
            </a:outerShdw>
          </a:effectLst>
        </p:spPr>
      </p:pic>
      <p:sp>
        <p:nvSpPr>
          <p:cNvPr id="6" name="ZoneTexte 5">
            <a:extLst>
              <a:ext uri="{FF2B5EF4-FFF2-40B4-BE49-F238E27FC236}">
                <a16:creationId xmlns:a16="http://schemas.microsoft.com/office/drawing/2014/main" id="{0D81538A-713C-729A-ADA8-B45A126E655C}"/>
              </a:ext>
            </a:extLst>
          </p:cNvPr>
          <p:cNvSpPr txBox="1"/>
          <p:nvPr/>
        </p:nvSpPr>
        <p:spPr>
          <a:xfrm>
            <a:off x="10319049" y="0"/>
            <a:ext cx="1872951" cy="646331"/>
          </a:xfrm>
          <a:prstGeom prst="rect">
            <a:avLst/>
          </a:prstGeom>
          <a:noFill/>
          <a:effectLst>
            <a:outerShdw blurRad="50800" dist="38100" dir="8100000" algn="tr" rotWithShape="0">
              <a:prstClr val="black">
                <a:alpha val="40000"/>
              </a:prstClr>
            </a:outerShdw>
          </a:effectLst>
        </p:spPr>
        <p:txBody>
          <a:bodyPr wrap="square">
            <a:spAutoFit/>
          </a:bodyPr>
          <a:lstStyle/>
          <a:p>
            <a:pPr algn="ctr"/>
            <a:r>
              <a:rPr lang="fr-FR" sz="1800" dirty="0">
                <a:solidFill>
                  <a:srgbClr val="8BC7B1"/>
                </a:solidFill>
                <a:effectLst>
                  <a:innerShdw blurRad="114300">
                    <a:prstClr val="black"/>
                  </a:innerShdw>
                </a:effectLst>
                <a:latin typeface="Eras Demi ITC" panose="020B0805030504020804" pitchFamily="34" charset="0"/>
              </a:rPr>
              <a:t>Menu Maker by</a:t>
            </a:r>
            <a:br>
              <a:rPr lang="fr-FR" sz="1800" dirty="0">
                <a:solidFill>
                  <a:srgbClr val="8BC7B1"/>
                </a:solidFill>
                <a:effectLst>
                  <a:innerShdw blurRad="114300">
                    <a:prstClr val="black"/>
                  </a:innerShdw>
                </a:effectLst>
                <a:latin typeface="Eras Demi ITC" panose="020B0805030504020804" pitchFamily="34" charset="0"/>
              </a:rPr>
            </a:br>
            <a:r>
              <a:rPr lang="fr-FR" sz="1800" dirty="0">
                <a:solidFill>
                  <a:srgbClr val="8BC7B1"/>
                </a:solidFill>
                <a:effectLst>
                  <a:innerShdw blurRad="114300">
                    <a:prstClr val="black"/>
                  </a:innerShdw>
                </a:effectLst>
                <a:latin typeface="Eras Demi ITC" panose="020B0805030504020804" pitchFamily="34" charset="0"/>
              </a:rPr>
              <a:t>Qwenta</a:t>
            </a:r>
            <a:endParaRPr lang="fr-FR" dirty="0">
              <a:effectLst>
                <a:innerShdw blurRad="114300">
                  <a:prstClr val="black"/>
                </a:innerShdw>
              </a:effectLst>
            </a:endParaRPr>
          </a:p>
        </p:txBody>
      </p:sp>
      <p:sp>
        <p:nvSpPr>
          <p:cNvPr id="10" name="Ellipse 9">
            <a:extLst>
              <a:ext uri="{FF2B5EF4-FFF2-40B4-BE49-F238E27FC236}">
                <a16:creationId xmlns:a16="http://schemas.microsoft.com/office/drawing/2014/main" id="{8033FCE9-3898-4610-2F10-E2D0C4DD8A80}"/>
              </a:ext>
            </a:extLst>
          </p:cNvPr>
          <p:cNvSpPr/>
          <p:nvPr/>
        </p:nvSpPr>
        <p:spPr>
          <a:xfrm>
            <a:off x="3446606" y="4962222"/>
            <a:ext cx="5161658" cy="1427148"/>
          </a:xfrm>
          <a:prstGeom prst="ellipse">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4ADB53C8-8074-A0B5-ECA2-E446411557F6}"/>
              </a:ext>
            </a:extLst>
          </p:cNvPr>
          <p:cNvSpPr txBox="1"/>
          <p:nvPr/>
        </p:nvSpPr>
        <p:spPr>
          <a:xfrm>
            <a:off x="3446606" y="5433021"/>
            <a:ext cx="5161658" cy="1077218"/>
          </a:xfrm>
          <a:prstGeom prst="rect">
            <a:avLst/>
          </a:prstGeom>
          <a:noFill/>
        </p:spPr>
        <p:txBody>
          <a:bodyPr wrap="square" rtlCol="0">
            <a:spAutoFit/>
          </a:bodyPr>
          <a:lstStyle/>
          <a:p>
            <a:pPr algn="ctr"/>
            <a:r>
              <a:rPr lang="fr-FR" sz="2300" dirty="0">
                <a:ln w="3175">
                  <a:noFill/>
                </a:ln>
                <a:solidFill>
                  <a:srgbClr val="FFF4E8"/>
                </a:solidFill>
                <a:effectLst/>
                <a:latin typeface="Eras Demi ITC" panose="020B0805030504020804" pitchFamily="34" charset="0"/>
              </a:rPr>
              <a:t>Pour consulter mon outil de veille:</a:t>
            </a:r>
          </a:p>
          <a:p>
            <a:pPr algn="ctr"/>
            <a:r>
              <a:rPr lang="fr-FR" sz="2300" b="1" dirty="0">
                <a:ln w="3175">
                  <a:noFill/>
                </a:ln>
                <a:solidFill>
                  <a:schemeClr val="bg1"/>
                </a:solidFill>
                <a:effectLst/>
                <a:latin typeface="Eras Demi ITC" panose="020B0805030504020804" pitchFamily="34" charset="0"/>
                <a:hlinkClick r:id="rId5" tooltip="Cliquez ici">
                  <a:extLst>
                    <a:ext uri="{A12FA001-AC4F-418D-AE19-62706E023703}">
                      <ahyp:hlinkClr xmlns:ahyp="http://schemas.microsoft.com/office/drawing/2018/hyperlinkcolor" val="tx"/>
                    </a:ext>
                  </a:extLst>
                </a:hlinkClick>
              </a:rPr>
              <a:t>Cliquez ici !</a:t>
            </a:r>
            <a:endParaRPr lang="fr-FR" sz="2300" b="1" dirty="0">
              <a:ln w="3175">
                <a:noFill/>
              </a:ln>
              <a:solidFill>
                <a:schemeClr val="bg1"/>
              </a:solidFill>
              <a:effectLst/>
              <a:latin typeface="Eras Demi ITC" panose="020B0805030504020804" pitchFamily="34" charset="0"/>
            </a:endParaRPr>
          </a:p>
          <a:p>
            <a:endParaRPr lang="fr-FR" dirty="0"/>
          </a:p>
        </p:txBody>
      </p:sp>
    </p:spTree>
    <p:extLst>
      <p:ext uri="{BB962C8B-B14F-4D97-AF65-F5344CB8AC3E}">
        <p14:creationId xmlns:p14="http://schemas.microsoft.com/office/powerpoint/2010/main" val="38573100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D812CC5-3F64-4837-AE94-66C400A325B0}"/>
              </a:ext>
            </a:extLst>
          </p:cNvPr>
          <p:cNvSpPr>
            <a:spLocks noGrp="1"/>
          </p:cNvSpPr>
          <p:nvPr>
            <p:ph type="ctrTitle"/>
          </p:nvPr>
        </p:nvSpPr>
        <p:spPr>
          <a:xfrm>
            <a:off x="160904" y="231191"/>
            <a:ext cx="11883276" cy="662562"/>
          </a:xfrm>
        </p:spPr>
        <p:txBody>
          <a:bodyPr rtlCol="0">
            <a:noAutofit/>
          </a:bodyPr>
          <a:lstStyle/>
          <a:p>
            <a:pPr algn="ctr"/>
            <a:r>
              <a:rPr lang="fr-FR" sz="2800" b="1" cap="none" dirty="0">
                <a:ln w="9525">
                  <a:noFill/>
                  <a:prstDash val="solid"/>
                </a:ln>
                <a:solidFill>
                  <a:schemeClr val="bg1"/>
                </a:solidFill>
                <a:latin typeface="Eras Demi ITC" panose="020B0805030504020804" pitchFamily="34" charset="0"/>
              </a:rPr>
              <a:t>Comment commenter une publication.</a:t>
            </a:r>
          </a:p>
        </p:txBody>
      </p:sp>
      <p:sp>
        <p:nvSpPr>
          <p:cNvPr id="3" name="Sous-titre 2">
            <a:extLst>
              <a:ext uri="{FF2B5EF4-FFF2-40B4-BE49-F238E27FC236}">
                <a16:creationId xmlns:a16="http://schemas.microsoft.com/office/drawing/2014/main" id="{150012D5-B732-49FA-8D2C-A5C52B3641FB}"/>
              </a:ext>
            </a:extLst>
          </p:cNvPr>
          <p:cNvSpPr>
            <a:spLocks noGrp="1"/>
          </p:cNvSpPr>
          <p:nvPr>
            <p:ph type="subTitle" idx="1"/>
          </p:nvPr>
        </p:nvSpPr>
        <p:spPr>
          <a:xfrm>
            <a:off x="240921" y="2339467"/>
            <a:ext cx="5458611" cy="3415608"/>
          </a:xfrm>
        </p:spPr>
        <p:txBody>
          <a:bodyPr rtlCol="0">
            <a:normAutofit/>
          </a:bodyPr>
          <a:lstStyle/>
          <a:p>
            <a:pPr algn="ctr" rtl="0"/>
            <a:r>
              <a:rPr lang="fr-FR" sz="1600" dirty="0">
                <a:solidFill>
                  <a:schemeClr val="bg1"/>
                </a:solidFill>
                <a:latin typeface="Eras Medium ITC" panose="020B0602030504020804" pitchFamily="34" charset="0"/>
              </a:rPr>
              <a:t>Chaque élément ajouté dans une collection peut être commenté.</a:t>
            </a:r>
          </a:p>
          <a:p>
            <a:pPr algn="ctr" rtl="0"/>
            <a:r>
              <a:rPr lang="fr-FR" sz="1600" dirty="0">
                <a:solidFill>
                  <a:schemeClr val="bg1"/>
                </a:solidFill>
                <a:latin typeface="Eras Medium ITC" panose="020B0602030504020804" pitchFamily="34" charset="0"/>
              </a:rPr>
              <a:t>Il est possible de partager ses réflexions, poser des questions ou ajouter des informations supplémentaires.</a:t>
            </a:r>
          </a:p>
          <a:p>
            <a:pPr algn="ctr" rtl="0"/>
            <a:r>
              <a:rPr lang="fr-FR" sz="1600" dirty="0">
                <a:solidFill>
                  <a:schemeClr val="bg1"/>
                </a:solidFill>
                <a:latin typeface="Eras Medium ITC" panose="020B0602030504020804" pitchFamily="34" charset="0"/>
              </a:rPr>
              <a:t>De cette façon, les collections sont plus interactive et informative.</a:t>
            </a:r>
          </a:p>
          <a:p>
            <a:pPr algn="ctr" rtl="0"/>
            <a:r>
              <a:rPr lang="fr-FR" sz="1600" dirty="0">
                <a:solidFill>
                  <a:schemeClr val="bg1"/>
                </a:solidFill>
                <a:latin typeface="Eras Medium ITC" panose="020B0602030504020804" pitchFamily="34" charset="0"/>
              </a:rPr>
              <a:t>Voir sur la photo  </a:t>
            </a:r>
          </a:p>
        </p:txBody>
      </p:sp>
      <p:sp>
        <p:nvSpPr>
          <p:cNvPr id="4" name="Flèche : droite 3">
            <a:extLst>
              <a:ext uri="{FF2B5EF4-FFF2-40B4-BE49-F238E27FC236}">
                <a16:creationId xmlns:a16="http://schemas.microsoft.com/office/drawing/2014/main" id="{0E274F85-D47B-40C4-6770-E299ACF2D9BA}"/>
              </a:ext>
            </a:extLst>
          </p:cNvPr>
          <p:cNvSpPr/>
          <p:nvPr/>
        </p:nvSpPr>
        <p:spPr>
          <a:xfrm>
            <a:off x="4246931" y="4219515"/>
            <a:ext cx="459163" cy="266863"/>
          </a:xfrm>
          <a:prstGeom prst="rightArrow">
            <a:avLst/>
          </a:prstGeom>
          <a:solidFill>
            <a:srgbClr val="C5A073"/>
          </a:solidFill>
          <a:ln>
            <a:solidFill>
              <a:srgbClr val="FFF4E8"/>
            </a:solidFill>
          </a:ln>
          <a:effectLst>
            <a:outerShdw blurRad="50800" dist="38100" dir="8100000" algn="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C5A073"/>
              </a:solidFill>
            </a:endParaRPr>
          </a:p>
        </p:txBody>
      </p:sp>
      <p:pic>
        <p:nvPicPr>
          <p:cNvPr id="6" name="Image 5">
            <a:extLst>
              <a:ext uri="{FF2B5EF4-FFF2-40B4-BE49-F238E27FC236}">
                <a16:creationId xmlns:a16="http://schemas.microsoft.com/office/drawing/2014/main" id="{AEE8FC01-E0CB-AB1B-5598-9C2086300154}"/>
              </a:ext>
            </a:extLst>
          </p:cNvPr>
          <p:cNvPicPr>
            <a:picLocks noChangeAspect="1"/>
          </p:cNvPicPr>
          <p:nvPr/>
        </p:nvPicPr>
        <p:blipFill>
          <a:blip r:embed="rId3"/>
          <a:stretch>
            <a:fillRect/>
          </a:stretch>
        </p:blipFill>
        <p:spPr>
          <a:xfrm>
            <a:off x="6039547" y="1517993"/>
            <a:ext cx="5809262" cy="450873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21164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D812CC5-3F64-4837-AE94-66C400A325B0}"/>
              </a:ext>
            </a:extLst>
          </p:cNvPr>
          <p:cNvSpPr>
            <a:spLocks noGrp="1"/>
          </p:cNvSpPr>
          <p:nvPr>
            <p:ph type="ctrTitle"/>
          </p:nvPr>
        </p:nvSpPr>
        <p:spPr>
          <a:xfrm>
            <a:off x="148806" y="202115"/>
            <a:ext cx="11904453" cy="662562"/>
          </a:xfrm>
        </p:spPr>
        <p:txBody>
          <a:bodyPr rtlCol="0" anchor="t">
            <a:noAutofit/>
          </a:bodyPr>
          <a:lstStyle/>
          <a:p>
            <a:pPr algn="ctr"/>
            <a:r>
              <a:rPr lang="fr-FR" sz="2800" b="1" cap="none" dirty="0">
                <a:ln w="9525">
                  <a:noFill/>
                  <a:prstDash val="solid"/>
                </a:ln>
                <a:solidFill>
                  <a:schemeClr val="bg1"/>
                </a:solidFill>
                <a:latin typeface="Eras Demi ITC" panose="020B0805030504020804" pitchFamily="34" charset="0"/>
              </a:rPr>
              <a:t>Comment partager une publication.</a:t>
            </a:r>
          </a:p>
        </p:txBody>
      </p:sp>
      <p:sp>
        <p:nvSpPr>
          <p:cNvPr id="3" name="Sous-titre 2">
            <a:extLst>
              <a:ext uri="{FF2B5EF4-FFF2-40B4-BE49-F238E27FC236}">
                <a16:creationId xmlns:a16="http://schemas.microsoft.com/office/drawing/2014/main" id="{150012D5-B732-49FA-8D2C-A5C52B3641FB}"/>
              </a:ext>
            </a:extLst>
          </p:cNvPr>
          <p:cNvSpPr>
            <a:spLocks noGrp="1"/>
          </p:cNvSpPr>
          <p:nvPr>
            <p:ph type="subTitle" idx="1"/>
          </p:nvPr>
        </p:nvSpPr>
        <p:spPr>
          <a:xfrm>
            <a:off x="1011000" y="1912183"/>
            <a:ext cx="5947194" cy="3131394"/>
          </a:xfrm>
        </p:spPr>
        <p:txBody>
          <a:bodyPr rtlCol="0">
            <a:normAutofit/>
          </a:bodyPr>
          <a:lstStyle/>
          <a:p>
            <a:pPr algn="ctr"/>
            <a:r>
              <a:rPr lang="fr-FR" sz="1600" i="0" dirty="0">
                <a:solidFill>
                  <a:schemeClr val="bg1"/>
                </a:solidFill>
                <a:effectLst/>
                <a:latin typeface="Eras Medium ITC" panose="020B0602030504020804" pitchFamily="34" charset="0"/>
              </a:rPr>
              <a:t>Une fois que la collection est prête, elle est partageable avec d’autres utilisateur de Wakelet via un lien direct vers la collection ou en utilisant les options de partage sur les réseaux sociaux</a:t>
            </a:r>
            <a:r>
              <a:rPr lang="fr-FR" sz="1600" dirty="0">
                <a:solidFill>
                  <a:schemeClr val="bg1"/>
                </a:solidFill>
                <a:latin typeface="Eras Medium ITC" panose="020B0602030504020804" pitchFamily="34" charset="0"/>
              </a:rPr>
              <a:t>.</a:t>
            </a:r>
          </a:p>
          <a:p>
            <a:pPr algn="ctr"/>
            <a:endParaRPr lang="fr-FR" sz="1600" i="0" dirty="0">
              <a:solidFill>
                <a:schemeClr val="bg1"/>
              </a:solidFill>
              <a:effectLst/>
              <a:latin typeface="Eras Medium ITC" panose="020B0602030504020804" pitchFamily="34" charset="0"/>
            </a:endParaRPr>
          </a:p>
          <a:p>
            <a:pPr algn="ctr"/>
            <a:r>
              <a:rPr lang="fr-FR" sz="1600" dirty="0">
                <a:solidFill>
                  <a:schemeClr val="bg1"/>
                </a:solidFill>
                <a:latin typeface="Eras Medium ITC" panose="020B0602030504020804" pitchFamily="34" charset="0"/>
              </a:rPr>
              <a:t>Wakelet permet également la collaboration sur les collections.</a:t>
            </a:r>
          </a:p>
          <a:p>
            <a:pPr algn="ctr"/>
            <a:r>
              <a:rPr lang="fr-FR" sz="1600" i="0" dirty="0">
                <a:solidFill>
                  <a:schemeClr val="bg1"/>
                </a:solidFill>
                <a:effectLst/>
                <a:latin typeface="Eras Medium ITC" panose="020B0602030504020804" pitchFamily="34" charset="0"/>
              </a:rPr>
              <a:t>Il est possible d’in</a:t>
            </a:r>
            <a:r>
              <a:rPr lang="fr-FR" sz="1600" dirty="0">
                <a:solidFill>
                  <a:schemeClr val="bg1"/>
                </a:solidFill>
                <a:latin typeface="Eras Medium ITC" panose="020B0602030504020804" pitchFamily="34" charset="0"/>
              </a:rPr>
              <a:t>viter d’autres utilisateurs à contribuer à une collection ce qui en fait un outil collaboratif puissant pour rassembler des informations de différentes sources</a:t>
            </a:r>
            <a:endParaRPr lang="fr-FR" sz="1600" i="0" dirty="0">
              <a:solidFill>
                <a:schemeClr val="bg1"/>
              </a:solidFill>
              <a:effectLst/>
              <a:latin typeface="Eras Medium ITC" panose="020B0602030504020804" pitchFamily="34" charset="0"/>
            </a:endParaRPr>
          </a:p>
          <a:p>
            <a:pPr algn="ctr" rtl="0"/>
            <a:endParaRPr lang="fr-FR" dirty="0">
              <a:solidFill>
                <a:schemeClr val="tx1"/>
              </a:solidFill>
            </a:endParaRPr>
          </a:p>
        </p:txBody>
      </p:sp>
      <p:sp>
        <p:nvSpPr>
          <p:cNvPr id="4" name="Flèche : droite 3">
            <a:extLst>
              <a:ext uri="{FF2B5EF4-FFF2-40B4-BE49-F238E27FC236}">
                <a16:creationId xmlns:a16="http://schemas.microsoft.com/office/drawing/2014/main" id="{B41D2DF6-17D9-EF01-DD1E-7EF31A6CC321}"/>
              </a:ext>
            </a:extLst>
          </p:cNvPr>
          <p:cNvSpPr/>
          <p:nvPr/>
        </p:nvSpPr>
        <p:spPr>
          <a:xfrm>
            <a:off x="6958194" y="2460187"/>
            <a:ext cx="459163" cy="266863"/>
          </a:xfrm>
          <a:prstGeom prst="rightArrow">
            <a:avLst/>
          </a:prstGeom>
          <a:solidFill>
            <a:srgbClr val="C5A073"/>
          </a:solidFill>
          <a:ln>
            <a:solidFill>
              <a:srgbClr val="FFF4E8"/>
            </a:solidFill>
          </a:ln>
          <a:effectLst>
            <a:outerShdw blurRad="50800" dist="38100" dir="8100000" algn="tr"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78CAA689-F609-CCF9-0B06-38A14E847799}"/>
              </a:ext>
            </a:extLst>
          </p:cNvPr>
          <p:cNvPicPr>
            <a:picLocks noChangeAspect="1"/>
          </p:cNvPicPr>
          <p:nvPr/>
        </p:nvPicPr>
        <p:blipFill>
          <a:blip r:embed="rId3"/>
          <a:stretch>
            <a:fillRect/>
          </a:stretch>
        </p:blipFill>
        <p:spPr>
          <a:xfrm>
            <a:off x="8040284" y="1954481"/>
            <a:ext cx="2503867" cy="4701404"/>
          </a:xfrm>
          <a:prstGeom prst="rect">
            <a:avLst/>
          </a:prstGeom>
          <a:effectLst>
            <a:outerShdw blurRad="50800" dist="38100" dir="8100000" algn="tr" rotWithShape="0">
              <a:prstClr val="black">
                <a:alpha val="40000"/>
              </a:prstClr>
            </a:outerShdw>
          </a:effectLst>
        </p:spPr>
      </p:pic>
      <p:pic>
        <p:nvPicPr>
          <p:cNvPr id="9" name="Image 8">
            <a:extLst>
              <a:ext uri="{FF2B5EF4-FFF2-40B4-BE49-F238E27FC236}">
                <a16:creationId xmlns:a16="http://schemas.microsoft.com/office/drawing/2014/main" id="{5E4E36B1-D4D7-82C1-3680-8838145AFE9E}"/>
              </a:ext>
            </a:extLst>
          </p:cNvPr>
          <p:cNvPicPr>
            <a:picLocks noChangeAspect="1"/>
          </p:cNvPicPr>
          <p:nvPr/>
        </p:nvPicPr>
        <p:blipFill>
          <a:blip r:embed="rId4"/>
          <a:stretch>
            <a:fillRect/>
          </a:stretch>
        </p:blipFill>
        <p:spPr>
          <a:xfrm>
            <a:off x="8040283" y="1266413"/>
            <a:ext cx="2503867" cy="48596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3273867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D812CC5-3F64-4837-AE94-66C400A325B0}"/>
              </a:ext>
            </a:extLst>
          </p:cNvPr>
          <p:cNvSpPr>
            <a:spLocks noGrp="1"/>
          </p:cNvSpPr>
          <p:nvPr>
            <p:ph type="ctrTitle"/>
          </p:nvPr>
        </p:nvSpPr>
        <p:spPr>
          <a:xfrm>
            <a:off x="212275" y="1737986"/>
            <a:ext cx="11855450" cy="1490639"/>
          </a:xfrm>
        </p:spPr>
        <p:txBody>
          <a:bodyPr rtlCol="0">
            <a:noAutofit/>
            <a:scene3d>
              <a:camera prst="orthographicFront"/>
              <a:lightRig rig="threePt" dir="t"/>
            </a:scene3d>
            <a:sp3d extrusionH="57150">
              <a:bevelT w="50800" h="38100" prst="riblet"/>
            </a:sp3d>
          </a:bodyPr>
          <a:lstStyle/>
          <a:p>
            <a:pPr algn="ctr"/>
            <a:r>
              <a:rPr lang="fr-FR" sz="4400" dirty="0">
                <a:solidFill>
                  <a:srgbClr val="C5A073"/>
                </a:solidFill>
              </a:rPr>
              <a:t>Présentation de mon outil de veille</a:t>
            </a:r>
            <a:br>
              <a:rPr lang="fr-FR" sz="4400" dirty="0">
                <a:solidFill>
                  <a:srgbClr val="C5A073"/>
                </a:solidFill>
              </a:rPr>
            </a:br>
            <a:r>
              <a:rPr lang="fr-FR" sz="4400" dirty="0">
                <a:solidFill>
                  <a:srgbClr val="C5A073"/>
                </a:solidFill>
              </a:rPr>
              <a:t>FIN</a:t>
            </a:r>
          </a:p>
        </p:txBody>
      </p:sp>
      <p:sp>
        <p:nvSpPr>
          <p:cNvPr id="3" name="Sous-titre 2">
            <a:extLst>
              <a:ext uri="{FF2B5EF4-FFF2-40B4-BE49-F238E27FC236}">
                <a16:creationId xmlns:a16="http://schemas.microsoft.com/office/drawing/2014/main" id="{150012D5-B732-49FA-8D2C-A5C52B3641FB}"/>
              </a:ext>
            </a:extLst>
          </p:cNvPr>
          <p:cNvSpPr>
            <a:spLocks noGrp="1"/>
          </p:cNvSpPr>
          <p:nvPr>
            <p:ph type="subTitle" idx="1"/>
          </p:nvPr>
        </p:nvSpPr>
        <p:spPr>
          <a:xfrm>
            <a:off x="9030190" y="6315074"/>
            <a:ext cx="3037535" cy="478172"/>
          </a:xfrm>
        </p:spPr>
        <p:txBody>
          <a:bodyPr rtlCol="0">
            <a:normAutofit fontScale="77500" lnSpcReduction="20000"/>
          </a:bodyPr>
          <a:lstStyle/>
          <a:p>
            <a:pPr algn="ctr"/>
            <a:r>
              <a:rPr lang="fr-FR" sz="1000" dirty="0">
                <a:solidFill>
                  <a:srgbClr val="FFF4E8"/>
                </a:solidFill>
                <a:latin typeface="Eras Medium ITC" panose="020B0602030504020804" pitchFamily="34" charset="0"/>
              </a:rPr>
              <a:t>Projet 7: </a:t>
            </a:r>
            <a:r>
              <a:rPr lang="fr-FR" sz="1000" i="0" dirty="0">
                <a:solidFill>
                  <a:srgbClr val="FFF4E8"/>
                </a:solidFill>
                <a:effectLst/>
                <a:latin typeface="Eras Medium ITC" panose="020B0602030504020804" pitchFamily="34" charset="0"/>
              </a:rPr>
              <a:t>Planifiez le développement du site de votre client</a:t>
            </a:r>
          </a:p>
          <a:p>
            <a:pPr algn="ctr"/>
            <a:r>
              <a:rPr lang="fr-FR" sz="1000" dirty="0">
                <a:solidFill>
                  <a:srgbClr val="FFF4E8"/>
                </a:solidFill>
                <a:latin typeface="Eras Medium ITC" panose="020B0602030504020804" pitchFamily="34" charset="0"/>
              </a:rPr>
              <a:t>Livrable PowerPoint n°1, présentation de Wakelet.</a:t>
            </a:r>
            <a:endParaRPr lang="fr-FR" sz="1000" i="0" dirty="0">
              <a:solidFill>
                <a:srgbClr val="FFF4E8"/>
              </a:solidFill>
              <a:effectLst/>
              <a:latin typeface="Eras Medium ITC" panose="020B0602030504020804" pitchFamily="34" charset="0"/>
            </a:endParaRPr>
          </a:p>
          <a:p>
            <a:pPr algn="ctr" rtl="0"/>
            <a:endParaRPr lang="fr-FR" dirty="0">
              <a:solidFill>
                <a:schemeClr val="tx1"/>
              </a:solidFill>
            </a:endParaRPr>
          </a:p>
        </p:txBody>
      </p:sp>
      <p:pic>
        <p:nvPicPr>
          <p:cNvPr id="9" name="Image 8">
            <a:extLst>
              <a:ext uri="{FF2B5EF4-FFF2-40B4-BE49-F238E27FC236}">
                <a16:creationId xmlns:a16="http://schemas.microsoft.com/office/drawing/2014/main" id="{5CBAFA1C-A5FE-21CF-F7FE-D791527D3922}"/>
              </a:ext>
            </a:extLst>
          </p:cNvPr>
          <p:cNvPicPr>
            <a:picLocks noChangeAspect="1"/>
          </p:cNvPicPr>
          <p:nvPr/>
        </p:nvPicPr>
        <p:blipFill>
          <a:blip r:embed="rId3"/>
          <a:stretch>
            <a:fillRect/>
          </a:stretch>
        </p:blipFill>
        <p:spPr>
          <a:xfrm>
            <a:off x="3917921" y="3629375"/>
            <a:ext cx="4349808" cy="1582356"/>
          </a:xfrm>
          <a:prstGeom prst="rect">
            <a:avLst/>
          </a:prstGeom>
          <a:effectLst>
            <a:outerShdw blurRad="50800" dist="38100" dir="8100000" algn="tr" rotWithShape="0">
              <a:prstClr val="black">
                <a:alpha val="40000"/>
              </a:prstClr>
            </a:outerShdw>
          </a:effectLst>
        </p:spPr>
      </p:pic>
      <p:pic>
        <p:nvPicPr>
          <p:cNvPr id="4" name="Image 3">
            <a:extLst>
              <a:ext uri="{FF2B5EF4-FFF2-40B4-BE49-F238E27FC236}">
                <a16:creationId xmlns:a16="http://schemas.microsoft.com/office/drawing/2014/main" id="{32EDDA4D-E989-3195-3751-45A650616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04" y="130488"/>
            <a:ext cx="1294902" cy="682925"/>
          </a:xfrm>
          <a:prstGeom prst="rect">
            <a:avLst/>
          </a:prstGeom>
          <a:effectLst>
            <a:outerShdw blurRad="50800" dist="38100" dir="8100000" algn="tr" rotWithShape="0">
              <a:prstClr val="black">
                <a:alpha val="40000"/>
              </a:prstClr>
            </a:outerShdw>
          </a:effectLst>
        </p:spPr>
      </p:pic>
      <p:sp>
        <p:nvSpPr>
          <p:cNvPr id="6" name="ZoneTexte 5">
            <a:extLst>
              <a:ext uri="{FF2B5EF4-FFF2-40B4-BE49-F238E27FC236}">
                <a16:creationId xmlns:a16="http://schemas.microsoft.com/office/drawing/2014/main" id="{0D81538A-713C-729A-ADA8-B45A126E655C}"/>
              </a:ext>
            </a:extLst>
          </p:cNvPr>
          <p:cNvSpPr txBox="1"/>
          <p:nvPr/>
        </p:nvSpPr>
        <p:spPr>
          <a:xfrm>
            <a:off x="10319049" y="0"/>
            <a:ext cx="1872951" cy="646331"/>
          </a:xfrm>
          <a:prstGeom prst="rect">
            <a:avLst/>
          </a:prstGeom>
          <a:noFill/>
          <a:effectLst>
            <a:outerShdw blurRad="50800" dist="38100" dir="8100000" algn="tr" rotWithShape="0">
              <a:prstClr val="black">
                <a:alpha val="40000"/>
              </a:prstClr>
            </a:outerShdw>
          </a:effectLst>
        </p:spPr>
        <p:txBody>
          <a:bodyPr wrap="square">
            <a:spAutoFit/>
          </a:bodyPr>
          <a:lstStyle/>
          <a:p>
            <a:pPr algn="ctr"/>
            <a:r>
              <a:rPr lang="fr-FR" sz="1800" dirty="0">
                <a:solidFill>
                  <a:srgbClr val="8BC7B1"/>
                </a:solidFill>
                <a:effectLst>
                  <a:innerShdw blurRad="114300">
                    <a:prstClr val="black"/>
                  </a:innerShdw>
                </a:effectLst>
                <a:latin typeface="Eras Demi ITC" panose="020B0805030504020804" pitchFamily="34" charset="0"/>
              </a:rPr>
              <a:t>Menu Maker by</a:t>
            </a:r>
            <a:br>
              <a:rPr lang="fr-FR" sz="1800" dirty="0">
                <a:solidFill>
                  <a:srgbClr val="8BC7B1"/>
                </a:solidFill>
                <a:effectLst>
                  <a:innerShdw blurRad="114300">
                    <a:prstClr val="black"/>
                  </a:innerShdw>
                </a:effectLst>
                <a:latin typeface="Eras Demi ITC" panose="020B0805030504020804" pitchFamily="34" charset="0"/>
              </a:rPr>
            </a:br>
            <a:r>
              <a:rPr lang="fr-FR" sz="1800" dirty="0">
                <a:solidFill>
                  <a:srgbClr val="8BC7B1"/>
                </a:solidFill>
                <a:effectLst>
                  <a:innerShdw blurRad="114300">
                    <a:prstClr val="black"/>
                  </a:innerShdw>
                </a:effectLst>
                <a:latin typeface="Eras Demi ITC" panose="020B0805030504020804" pitchFamily="34" charset="0"/>
              </a:rPr>
              <a:t>Qwenta</a:t>
            </a:r>
            <a:endParaRPr lang="fr-FR" dirty="0">
              <a:effectLst>
                <a:innerShdw blurRad="114300">
                  <a:prstClr val="black"/>
                </a:innerShdw>
              </a:effectLst>
            </a:endParaRPr>
          </a:p>
        </p:txBody>
      </p:sp>
    </p:spTree>
    <p:extLst>
      <p:ext uri="{BB962C8B-B14F-4D97-AF65-F5344CB8AC3E}">
        <p14:creationId xmlns:p14="http://schemas.microsoft.com/office/powerpoint/2010/main" val="16515779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74B453D-3407-0E48-EC5D-51A295C1CDE5}"/>
              </a:ext>
            </a:extLst>
          </p:cNvPr>
          <p:cNvSpPr>
            <a:spLocks noGrp="1"/>
          </p:cNvSpPr>
          <p:nvPr>
            <p:ph type="ctrTitle"/>
          </p:nvPr>
        </p:nvSpPr>
        <p:spPr>
          <a:xfrm>
            <a:off x="580507" y="331011"/>
            <a:ext cx="6400801" cy="6215068"/>
          </a:xfrm>
        </p:spPr>
        <p:txBody>
          <a:bodyPr anchor="t">
            <a:normAutofit/>
          </a:bodyPr>
          <a:lstStyle/>
          <a:p>
            <a:pPr algn="ctr"/>
            <a:r>
              <a:rPr lang="fr-FR" sz="2100" b="1" cap="none" dirty="0">
                <a:ln w="9525">
                  <a:noFill/>
                  <a:prstDash val="solid"/>
                </a:ln>
                <a:solidFill>
                  <a:schemeClr val="bg1"/>
                </a:solidFill>
                <a:latin typeface="Eras Demi ITC" panose="020B0805030504020804" pitchFamily="34" charset="0"/>
              </a:rPr>
              <a:t>Présentation de l’outil de veille que j’ai choisi:</a:t>
            </a:r>
            <a:br>
              <a:rPr lang="fr-FR" sz="1800" u="sng" cap="none" dirty="0">
                <a:solidFill>
                  <a:schemeClr val="bg1"/>
                </a:solidFill>
                <a:latin typeface="Eras Bold ITC" panose="020B0907030504020204" pitchFamily="34" charset="0"/>
              </a:rPr>
            </a:br>
            <a:br>
              <a:rPr lang="fr-FR" sz="1600" cap="none" dirty="0">
                <a:solidFill>
                  <a:schemeClr val="bg1"/>
                </a:solidFill>
                <a:latin typeface="Eras Demi ITC" panose="020B0805030504020804" pitchFamily="34" charset="0"/>
              </a:rPr>
            </a:br>
            <a:r>
              <a:rPr lang="fr-FR" sz="1400" cap="none" dirty="0">
                <a:solidFill>
                  <a:schemeClr val="bg1"/>
                </a:solidFill>
                <a:latin typeface="Eras Medium ITC" panose="020B0602030504020804" pitchFamily="34" charset="0"/>
              </a:rPr>
              <a:t>Wakelet se distingue par son approche intuitive de curation de contenu, offrant une facilité d’utilisation exceptionnelle.</a:t>
            </a:r>
            <a:br>
              <a:rPr lang="fr-FR" sz="1400" cap="none" dirty="0">
                <a:solidFill>
                  <a:schemeClr val="bg1"/>
                </a:solidFill>
                <a:latin typeface="Eras Medium ITC" panose="020B0602030504020804" pitchFamily="34" charset="0"/>
              </a:rPr>
            </a:br>
            <a:br>
              <a:rPr lang="fr-FR" sz="1400" cap="none" dirty="0">
                <a:solidFill>
                  <a:schemeClr val="bg1"/>
                </a:solidFill>
                <a:latin typeface="Eras Medium ITC" panose="020B0602030504020804" pitchFamily="34" charset="0"/>
              </a:rPr>
            </a:br>
            <a:r>
              <a:rPr lang="fr-FR" sz="1400" cap="none" dirty="0">
                <a:solidFill>
                  <a:schemeClr val="bg1"/>
                </a:solidFill>
                <a:latin typeface="Eras Medium ITC" panose="020B0602030504020804" pitchFamily="34" charset="0"/>
              </a:rPr>
              <a:t>Grâce à son accessibilité sur divers appareils, il favorise une collaboration fluide entre utilisateurs, tout en permettant une intégration transparente avec d’autres outils et plateformes pour une expérience enrichissante et personnalisée.</a:t>
            </a:r>
            <a:br>
              <a:rPr lang="fr-FR" sz="1400" cap="none" dirty="0">
                <a:solidFill>
                  <a:schemeClr val="bg1"/>
                </a:solidFill>
                <a:latin typeface="Eras Medium ITC" panose="020B0602030504020804" pitchFamily="34" charset="0"/>
              </a:rPr>
            </a:br>
            <a:br>
              <a:rPr lang="fr-FR" sz="1400" cap="none" dirty="0">
                <a:solidFill>
                  <a:schemeClr val="bg1"/>
                </a:solidFill>
                <a:latin typeface="Eras Medium ITC" panose="020B0602030504020804" pitchFamily="34" charset="0"/>
              </a:rPr>
            </a:br>
            <a:r>
              <a:rPr lang="fr-FR" sz="1400" cap="none" dirty="0">
                <a:solidFill>
                  <a:schemeClr val="bg1"/>
                </a:solidFill>
                <a:latin typeface="Eras Medium ITC" panose="020B0602030504020804" pitchFamily="34" charset="0"/>
              </a:rPr>
              <a:t>Sans hésitation, je me lance et je crée un compte Wakelet !</a:t>
            </a:r>
          </a:p>
        </p:txBody>
      </p:sp>
      <p:pic>
        <p:nvPicPr>
          <p:cNvPr id="6" name="Image 5">
            <a:extLst>
              <a:ext uri="{FF2B5EF4-FFF2-40B4-BE49-F238E27FC236}">
                <a16:creationId xmlns:a16="http://schemas.microsoft.com/office/drawing/2014/main" id="{3A90A725-9CAB-DD31-950E-B6A2AEA63D83}"/>
              </a:ext>
            </a:extLst>
          </p:cNvPr>
          <p:cNvPicPr>
            <a:picLocks noChangeAspect="1"/>
          </p:cNvPicPr>
          <p:nvPr/>
        </p:nvPicPr>
        <p:blipFill>
          <a:blip r:embed="rId3"/>
          <a:stretch>
            <a:fillRect/>
          </a:stretch>
        </p:blipFill>
        <p:spPr>
          <a:xfrm>
            <a:off x="7357929" y="833635"/>
            <a:ext cx="4349808" cy="1582356"/>
          </a:xfrm>
          <a:prstGeom prst="rect">
            <a:avLst/>
          </a:prstGeom>
          <a:effectLst>
            <a:outerShdw blurRad="50800" dist="38100" dir="8100000" algn="tr" rotWithShape="0">
              <a:prstClr val="black">
                <a:alpha val="40000"/>
              </a:prstClr>
            </a:outerShdw>
          </a:effectLst>
        </p:spPr>
      </p:pic>
      <p:sp>
        <p:nvSpPr>
          <p:cNvPr id="5" name="Sous-titre 4">
            <a:extLst>
              <a:ext uri="{FF2B5EF4-FFF2-40B4-BE49-F238E27FC236}">
                <a16:creationId xmlns:a16="http://schemas.microsoft.com/office/drawing/2014/main" id="{7E957862-73AB-E1CC-2BC6-20C81B2F7E9D}"/>
              </a:ext>
            </a:extLst>
          </p:cNvPr>
          <p:cNvSpPr>
            <a:spLocks noGrp="1"/>
          </p:cNvSpPr>
          <p:nvPr>
            <p:ph type="subTitle" idx="1"/>
          </p:nvPr>
        </p:nvSpPr>
        <p:spPr>
          <a:xfrm>
            <a:off x="9277468" y="2404249"/>
            <a:ext cx="1322679" cy="330732"/>
          </a:xfrm>
          <a:ln w="28575">
            <a:noFill/>
          </a:ln>
          <a:effectLst/>
        </p:spPr>
        <p:txBody>
          <a:bodyPr>
            <a:normAutofit/>
          </a:bodyPr>
          <a:lstStyle/>
          <a:p>
            <a:pPr algn="ctr"/>
            <a:r>
              <a:rPr lang="fr-FR" sz="800" dirty="0">
                <a:ln w="3175">
                  <a:noFill/>
                </a:ln>
                <a:noFill/>
                <a:effectLst>
                  <a:glow rad="63500">
                    <a:schemeClr val="accent1">
                      <a:satMod val="175000"/>
                      <a:alpha val="40000"/>
                    </a:schemeClr>
                  </a:glow>
                </a:effectLst>
                <a:latin typeface="Eras Demi ITC" panose="020B0805030504020804" pitchFamily="34" charset="0"/>
              </a:rPr>
              <a:t>Curation de contenu</a:t>
            </a:r>
          </a:p>
        </p:txBody>
      </p:sp>
      <p:sp>
        <p:nvSpPr>
          <p:cNvPr id="10" name="Ellipse 9">
            <a:extLst>
              <a:ext uri="{FF2B5EF4-FFF2-40B4-BE49-F238E27FC236}">
                <a16:creationId xmlns:a16="http://schemas.microsoft.com/office/drawing/2014/main" id="{46BB8D34-9103-93EA-3EB9-1AE2DAB8F138}"/>
              </a:ext>
            </a:extLst>
          </p:cNvPr>
          <p:cNvSpPr/>
          <p:nvPr/>
        </p:nvSpPr>
        <p:spPr>
          <a:xfrm>
            <a:off x="6546079" y="4287591"/>
            <a:ext cx="5161658" cy="1427148"/>
          </a:xfrm>
          <a:prstGeom prst="ellipse">
            <a:avLst/>
          </a:prstGeom>
          <a:solidFill>
            <a:srgbClr val="C5A073"/>
          </a:solidFill>
          <a:ln>
            <a:solidFill>
              <a:srgbClr val="8BC7B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AF63678F-2A49-8787-86AB-528D39C6B65B}"/>
              </a:ext>
            </a:extLst>
          </p:cNvPr>
          <p:cNvSpPr txBox="1"/>
          <p:nvPr/>
        </p:nvSpPr>
        <p:spPr>
          <a:xfrm>
            <a:off x="6546079" y="4750566"/>
            <a:ext cx="5161658" cy="1077218"/>
          </a:xfrm>
          <a:prstGeom prst="rect">
            <a:avLst/>
          </a:prstGeom>
          <a:noFill/>
        </p:spPr>
        <p:txBody>
          <a:bodyPr wrap="square" rtlCol="0">
            <a:spAutoFit/>
          </a:bodyPr>
          <a:lstStyle/>
          <a:p>
            <a:pPr algn="ctr"/>
            <a:r>
              <a:rPr lang="fr-FR" sz="2300" dirty="0">
                <a:ln w="3175">
                  <a:noFill/>
                </a:ln>
                <a:solidFill>
                  <a:srgbClr val="FFF4E8"/>
                </a:solidFill>
                <a:effectLst/>
                <a:latin typeface="Eras Demi ITC" panose="020B0805030504020804" pitchFamily="34" charset="0"/>
              </a:rPr>
              <a:t>Pour consulter mon outil de veille:</a:t>
            </a:r>
          </a:p>
          <a:p>
            <a:pPr algn="ctr"/>
            <a:r>
              <a:rPr lang="fr-FR" sz="2300" b="1" dirty="0">
                <a:ln w="3175">
                  <a:noFill/>
                </a:ln>
                <a:solidFill>
                  <a:schemeClr val="bg1"/>
                </a:solidFill>
                <a:effectLst/>
                <a:latin typeface="Eras Demi ITC" panose="020B0805030504020804" pitchFamily="34" charset="0"/>
                <a:hlinkClick r:id="rId4" tooltip="Cliquez ici">
                  <a:extLst>
                    <a:ext uri="{A12FA001-AC4F-418D-AE19-62706E023703}">
                      <ahyp:hlinkClr xmlns:ahyp="http://schemas.microsoft.com/office/drawing/2018/hyperlinkcolor" val="tx"/>
                    </a:ext>
                  </a:extLst>
                </a:hlinkClick>
              </a:rPr>
              <a:t>Cliquez ici !</a:t>
            </a:r>
            <a:endParaRPr lang="fr-FR" sz="2300" b="1" dirty="0">
              <a:ln w="3175">
                <a:noFill/>
              </a:ln>
              <a:solidFill>
                <a:schemeClr val="bg1"/>
              </a:solidFill>
              <a:effectLst/>
              <a:latin typeface="Eras Demi ITC" panose="020B0805030504020804" pitchFamily="34" charset="0"/>
            </a:endParaRPr>
          </a:p>
          <a:p>
            <a:endParaRPr lang="fr-FR" dirty="0"/>
          </a:p>
        </p:txBody>
      </p:sp>
      <p:sp>
        <p:nvSpPr>
          <p:cNvPr id="2" name="Espace réservé du texte 4">
            <a:extLst>
              <a:ext uri="{FF2B5EF4-FFF2-40B4-BE49-F238E27FC236}">
                <a16:creationId xmlns:a16="http://schemas.microsoft.com/office/drawing/2014/main" id="{88DAD86F-4B34-04F0-D4F0-EB0E97A901AB}"/>
              </a:ext>
            </a:extLst>
          </p:cNvPr>
          <p:cNvSpPr txBox="1">
            <a:spLocks/>
          </p:cNvSpPr>
          <p:nvPr/>
        </p:nvSpPr>
        <p:spPr>
          <a:xfrm>
            <a:off x="592099" y="3032854"/>
            <a:ext cx="10875815" cy="92333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1400" dirty="0">
                <a:solidFill>
                  <a:schemeClr val="tx1"/>
                </a:solidFill>
                <a:latin typeface="Eras Demi ITC" panose="020B0805030504020804" pitchFamily="34" charset="0"/>
              </a:rPr>
              <a:t> </a:t>
            </a:r>
          </a:p>
        </p:txBody>
      </p:sp>
      <p:pic>
        <p:nvPicPr>
          <p:cNvPr id="7" name="Image 6">
            <a:extLst>
              <a:ext uri="{FF2B5EF4-FFF2-40B4-BE49-F238E27FC236}">
                <a16:creationId xmlns:a16="http://schemas.microsoft.com/office/drawing/2014/main" id="{B9D93ACB-D5E5-7C24-7AD9-E3DAF78299EE}"/>
              </a:ext>
            </a:extLst>
          </p:cNvPr>
          <p:cNvPicPr>
            <a:picLocks noChangeAspect="1"/>
          </p:cNvPicPr>
          <p:nvPr/>
        </p:nvPicPr>
        <p:blipFill>
          <a:blip r:embed="rId5"/>
          <a:stretch>
            <a:fillRect/>
          </a:stretch>
        </p:blipFill>
        <p:spPr>
          <a:xfrm>
            <a:off x="1423946" y="3032854"/>
            <a:ext cx="4713921" cy="362517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715885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1F1ED5D-2025-0B5D-A2F7-EF319300A87E}"/>
              </a:ext>
            </a:extLst>
          </p:cNvPr>
          <p:cNvSpPr>
            <a:spLocks noGrp="1"/>
          </p:cNvSpPr>
          <p:nvPr>
            <p:ph type="title"/>
          </p:nvPr>
        </p:nvSpPr>
        <p:spPr>
          <a:xfrm>
            <a:off x="686786" y="333285"/>
            <a:ext cx="10818428" cy="1333590"/>
          </a:xfrm>
        </p:spPr>
        <p:txBody>
          <a:bodyPr anchor="t">
            <a:normAutofit/>
          </a:bodyPr>
          <a:lstStyle/>
          <a:p>
            <a:pPr algn="ctr"/>
            <a:r>
              <a:rPr lang="fr-FR" sz="2800" b="1" cap="none" dirty="0">
                <a:ln w="9525">
                  <a:noFill/>
                  <a:prstDash val="solid"/>
                </a:ln>
                <a:solidFill>
                  <a:schemeClr val="bg1"/>
                </a:solidFill>
                <a:latin typeface="Eras Demi ITC" panose="020B0805030504020804" pitchFamily="34" charset="0"/>
              </a:rPr>
              <a:t>Comment sélectionner les sources d’informations:</a:t>
            </a:r>
            <a:br>
              <a:rPr lang="fr-FR" sz="3200" cap="none" dirty="0">
                <a:latin typeface="Eras Bold ITC" panose="020B0907030504020204" pitchFamily="34" charset="0"/>
              </a:rPr>
            </a:br>
            <a:r>
              <a:rPr lang="fr-FR" sz="1800" b="1" cap="none" dirty="0">
                <a:ln w="9525">
                  <a:noFill/>
                  <a:prstDash val="solid"/>
                </a:ln>
                <a:solidFill>
                  <a:schemeClr val="bg1"/>
                </a:solidFill>
                <a:latin typeface="Eras Demi ITC" panose="020B0805030504020804" pitchFamily="34" charset="0"/>
              </a:rPr>
              <a:t>Page 1: Quel document pour mes recherches ?</a:t>
            </a:r>
            <a:endParaRPr lang="fr-FR" sz="1800" cap="none" dirty="0">
              <a:ln w="9525">
                <a:noFill/>
                <a:prstDash val="solid"/>
              </a:ln>
              <a:solidFill>
                <a:schemeClr val="bg1"/>
              </a:solidFill>
              <a:latin typeface="Eras Demi ITC" panose="020B0805030504020804" pitchFamily="34" charset="0"/>
            </a:endParaRPr>
          </a:p>
        </p:txBody>
      </p:sp>
      <p:sp>
        <p:nvSpPr>
          <p:cNvPr id="5" name="Espace réservé du texte 4">
            <a:extLst>
              <a:ext uri="{FF2B5EF4-FFF2-40B4-BE49-F238E27FC236}">
                <a16:creationId xmlns:a16="http://schemas.microsoft.com/office/drawing/2014/main" id="{88DAD86F-4B34-04F0-D4F0-EB0E97A901AB}"/>
              </a:ext>
            </a:extLst>
          </p:cNvPr>
          <p:cNvSpPr>
            <a:spLocks noGrp="1"/>
          </p:cNvSpPr>
          <p:nvPr>
            <p:ph type="body" idx="1"/>
          </p:nvPr>
        </p:nvSpPr>
        <p:spPr>
          <a:xfrm>
            <a:off x="686786" y="1914294"/>
            <a:ext cx="10818428" cy="1377544"/>
          </a:xfrm>
        </p:spPr>
        <p:txBody>
          <a:bodyPr>
            <a:normAutofit/>
          </a:bodyPr>
          <a:lstStyle/>
          <a:p>
            <a:pPr algn="ctr"/>
            <a:r>
              <a:rPr lang="fr-FR" sz="1400" dirty="0">
                <a:solidFill>
                  <a:schemeClr val="bg1"/>
                </a:solidFill>
                <a:latin typeface="Eras Medium ITC" panose="020B0602030504020804" pitchFamily="34" charset="0"/>
              </a:rPr>
              <a:t>Pour commencer ma veille sur ce projet 7, je me suis posé ces deux questions: quelles sources chercher, ou les chercher?.</a:t>
            </a:r>
          </a:p>
          <a:p>
            <a:pPr algn="ctr"/>
            <a:r>
              <a:rPr lang="fr-FR" sz="1400" dirty="0">
                <a:solidFill>
                  <a:schemeClr val="bg1"/>
                </a:solidFill>
                <a:latin typeface="Eras Medium ITC" panose="020B0602030504020804" pitchFamily="34" charset="0"/>
              </a:rPr>
              <a:t> j’ai donc identifié les besoins techniques grâce à ma veille pour remplir les spécifications techniques.</a:t>
            </a:r>
          </a:p>
          <a:p>
            <a:pPr algn="ctr"/>
            <a:r>
              <a:rPr lang="fr-FR" sz="1400" dirty="0">
                <a:solidFill>
                  <a:schemeClr val="bg1"/>
                </a:solidFill>
                <a:latin typeface="Eras Medium ITC" panose="020B0602030504020804" pitchFamily="34" charset="0"/>
              </a:rPr>
              <a:t>C’est un document qui résume absolument tous les besoins des développeurs, toutes les technologies, langages de programmation et à quelles taches ils vont servir.</a:t>
            </a:r>
          </a:p>
          <a:p>
            <a:endParaRPr lang="fr-FR" dirty="0">
              <a:solidFill>
                <a:schemeClr val="tx1"/>
              </a:solidFill>
              <a:latin typeface="Eras Demi ITC" panose="020B0805030504020804" pitchFamily="34" charset="0"/>
            </a:endParaRPr>
          </a:p>
        </p:txBody>
      </p:sp>
      <p:pic>
        <p:nvPicPr>
          <p:cNvPr id="12" name="Image 11">
            <a:extLst>
              <a:ext uri="{FF2B5EF4-FFF2-40B4-BE49-F238E27FC236}">
                <a16:creationId xmlns:a16="http://schemas.microsoft.com/office/drawing/2014/main" id="{2EC14AC9-B7BE-856F-EFEF-CE1E3F277436}"/>
              </a:ext>
            </a:extLst>
          </p:cNvPr>
          <p:cNvPicPr>
            <a:picLocks noChangeAspect="1"/>
          </p:cNvPicPr>
          <p:nvPr/>
        </p:nvPicPr>
        <p:blipFill>
          <a:blip r:embed="rId2"/>
          <a:stretch>
            <a:fillRect/>
          </a:stretch>
        </p:blipFill>
        <p:spPr>
          <a:xfrm>
            <a:off x="1089914" y="3657304"/>
            <a:ext cx="10012172" cy="2762636"/>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4439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D812CC5-3F64-4837-AE94-66C400A325B0}"/>
              </a:ext>
            </a:extLst>
          </p:cNvPr>
          <p:cNvSpPr>
            <a:spLocks noGrp="1"/>
          </p:cNvSpPr>
          <p:nvPr>
            <p:ph type="ctrTitle"/>
          </p:nvPr>
        </p:nvSpPr>
        <p:spPr>
          <a:xfrm>
            <a:off x="561975" y="323783"/>
            <a:ext cx="11087099" cy="1190691"/>
          </a:xfrm>
        </p:spPr>
        <p:txBody>
          <a:bodyPr rtlCol="0" anchor="t">
            <a:noAutofit/>
          </a:bodyPr>
          <a:lstStyle/>
          <a:p>
            <a:pPr algn="ctr"/>
            <a:r>
              <a:rPr lang="fr-FR" sz="2800" b="1" cap="none" dirty="0">
                <a:ln w="9525">
                  <a:noFill/>
                  <a:prstDash val="solid"/>
                </a:ln>
                <a:solidFill>
                  <a:schemeClr val="bg1"/>
                </a:solidFill>
                <a:latin typeface="Eras Demi ITC" panose="020B0805030504020804" pitchFamily="34" charset="0"/>
              </a:rPr>
              <a:t>Comment sélectionner les sources d’informations:</a:t>
            </a:r>
            <a:br>
              <a:rPr lang="fr-FR" sz="3600" cap="none" dirty="0">
                <a:latin typeface="Eras Bold ITC" panose="020B0907030504020204" pitchFamily="34" charset="0"/>
              </a:rPr>
            </a:br>
            <a:r>
              <a:rPr lang="fr-FR" sz="1800" b="1" cap="none" dirty="0">
                <a:ln w="9525">
                  <a:noFill/>
                  <a:prstDash val="solid"/>
                </a:ln>
                <a:solidFill>
                  <a:schemeClr val="bg1"/>
                </a:solidFill>
                <a:latin typeface="Eras Demi ITC" panose="020B0805030504020804" pitchFamily="34" charset="0"/>
              </a:rPr>
              <a:t>Page 2: identifier les sources.</a:t>
            </a:r>
            <a:endParaRPr lang="fr-FR" sz="1800" dirty="0">
              <a:ln w="9525">
                <a:noFill/>
                <a:prstDash val="solid"/>
              </a:ln>
              <a:solidFill>
                <a:schemeClr val="bg1"/>
              </a:solidFill>
              <a:latin typeface="Eras Demi ITC" panose="020B0805030504020804" pitchFamily="34" charset="0"/>
            </a:endParaRPr>
          </a:p>
        </p:txBody>
      </p:sp>
      <p:sp>
        <p:nvSpPr>
          <p:cNvPr id="3" name="Sous-titre 2">
            <a:extLst>
              <a:ext uri="{FF2B5EF4-FFF2-40B4-BE49-F238E27FC236}">
                <a16:creationId xmlns:a16="http://schemas.microsoft.com/office/drawing/2014/main" id="{150012D5-B732-49FA-8D2C-A5C52B3641FB}"/>
              </a:ext>
            </a:extLst>
          </p:cNvPr>
          <p:cNvSpPr>
            <a:spLocks noGrp="1"/>
          </p:cNvSpPr>
          <p:nvPr>
            <p:ph type="subTitle" idx="1"/>
          </p:nvPr>
        </p:nvSpPr>
        <p:spPr>
          <a:xfrm>
            <a:off x="561976" y="2047066"/>
            <a:ext cx="11087098" cy="1839479"/>
          </a:xfrm>
        </p:spPr>
        <p:txBody>
          <a:bodyPr rtlCol="0">
            <a:normAutofit/>
          </a:bodyPr>
          <a:lstStyle/>
          <a:p>
            <a:pPr algn="ctr"/>
            <a:r>
              <a:rPr lang="fr-FR" sz="1800" dirty="0">
                <a:solidFill>
                  <a:schemeClr val="bg1"/>
                </a:solidFill>
                <a:latin typeface="Eras Medium ITC" panose="020B0602030504020804" pitchFamily="34" charset="0"/>
              </a:rPr>
              <a:t>A ce stade j’ai pu identifier les langages et technologies qui seront utilisés sur le projet, en voici la liste en détails:</a:t>
            </a:r>
          </a:p>
          <a:p>
            <a:pPr algn="ctr"/>
            <a:endParaRPr lang="fr-FR" sz="1800" dirty="0">
              <a:solidFill>
                <a:schemeClr val="bg1"/>
              </a:solidFill>
              <a:latin typeface="Eras Medium ITC" panose="020B0602030504020804" pitchFamily="34" charset="0"/>
            </a:endParaRPr>
          </a:p>
          <a:p>
            <a:pPr algn="ctr"/>
            <a:r>
              <a:rPr lang="fr-FR" sz="1800" dirty="0">
                <a:solidFill>
                  <a:schemeClr val="bg1"/>
                </a:solidFill>
                <a:latin typeface="Eras Medium ITC" panose="020B0602030504020804" pitchFamily="34" charset="0"/>
              </a:rPr>
              <a:t>HTML / CSS, JavaScript, React, Node.Js, Passport.Js, Node Mailler, File Reader, React PDF, les API, React-To-Print.</a:t>
            </a:r>
          </a:p>
          <a:p>
            <a:pPr algn="ctr" rtl="0"/>
            <a:endParaRPr lang="fr-FR" dirty="0">
              <a:solidFill>
                <a:schemeClr val="tx1"/>
              </a:solidFill>
            </a:endParaRPr>
          </a:p>
        </p:txBody>
      </p:sp>
      <p:pic>
        <p:nvPicPr>
          <p:cNvPr id="4" name="Image 3">
            <a:extLst>
              <a:ext uri="{FF2B5EF4-FFF2-40B4-BE49-F238E27FC236}">
                <a16:creationId xmlns:a16="http://schemas.microsoft.com/office/drawing/2014/main" id="{6E2F99AD-1544-41D2-62C7-4D28588759A1}"/>
              </a:ext>
            </a:extLst>
          </p:cNvPr>
          <p:cNvPicPr>
            <a:picLocks noChangeAspect="1"/>
          </p:cNvPicPr>
          <p:nvPr/>
        </p:nvPicPr>
        <p:blipFill>
          <a:blip r:embed="rId3"/>
          <a:stretch>
            <a:fillRect/>
          </a:stretch>
        </p:blipFill>
        <p:spPr>
          <a:xfrm>
            <a:off x="686785" y="4537817"/>
            <a:ext cx="4167225" cy="1429746"/>
          </a:xfrm>
          <a:prstGeom prst="rect">
            <a:avLst/>
          </a:prstGeom>
          <a:effectLst>
            <a:outerShdw blurRad="50800" dist="38100" dir="8100000" algn="tr" rotWithShape="0">
              <a:prstClr val="black">
                <a:alpha val="40000"/>
              </a:prstClr>
            </a:outerShdw>
          </a:effectLst>
        </p:spPr>
      </p:pic>
      <p:pic>
        <p:nvPicPr>
          <p:cNvPr id="10" name="Image 9">
            <a:extLst>
              <a:ext uri="{FF2B5EF4-FFF2-40B4-BE49-F238E27FC236}">
                <a16:creationId xmlns:a16="http://schemas.microsoft.com/office/drawing/2014/main" id="{979A777F-A24E-F484-42DF-45B009C05D71}"/>
              </a:ext>
            </a:extLst>
          </p:cNvPr>
          <p:cNvPicPr>
            <a:picLocks noChangeAspect="1"/>
          </p:cNvPicPr>
          <p:nvPr/>
        </p:nvPicPr>
        <p:blipFill>
          <a:blip r:embed="rId4"/>
          <a:stretch>
            <a:fillRect/>
          </a:stretch>
        </p:blipFill>
        <p:spPr>
          <a:xfrm>
            <a:off x="5279621" y="4130663"/>
            <a:ext cx="3025723" cy="2244054"/>
          </a:xfrm>
          <a:prstGeom prst="rect">
            <a:avLst/>
          </a:prstGeom>
          <a:effectLst>
            <a:glow rad="63500">
              <a:schemeClr val="tx1">
                <a:alpha val="40000"/>
              </a:schemeClr>
            </a:glow>
            <a:innerShdw blurRad="63500" dist="50800" dir="13500000">
              <a:prstClr val="black">
                <a:alpha val="50000"/>
              </a:prstClr>
            </a:innerShdw>
          </a:effectLst>
        </p:spPr>
      </p:pic>
      <p:pic>
        <p:nvPicPr>
          <p:cNvPr id="8" name="Image 7">
            <a:extLst>
              <a:ext uri="{FF2B5EF4-FFF2-40B4-BE49-F238E27FC236}">
                <a16:creationId xmlns:a16="http://schemas.microsoft.com/office/drawing/2014/main" id="{DEA5DDEC-F5F1-BF77-627F-734F80E9A37F}"/>
              </a:ext>
            </a:extLst>
          </p:cNvPr>
          <p:cNvPicPr>
            <a:picLocks noChangeAspect="1"/>
          </p:cNvPicPr>
          <p:nvPr/>
        </p:nvPicPr>
        <p:blipFill>
          <a:blip r:embed="rId5"/>
          <a:stretch>
            <a:fillRect/>
          </a:stretch>
        </p:blipFill>
        <p:spPr>
          <a:xfrm>
            <a:off x="8730955" y="4478477"/>
            <a:ext cx="2774259" cy="1489086"/>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53780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1F1ED5D-2025-0B5D-A2F7-EF319300A87E}"/>
              </a:ext>
            </a:extLst>
          </p:cNvPr>
          <p:cNvSpPr>
            <a:spLocks noGrp="1"/>
          </p:cNvSpPr>
          <p:nvPr>
            <p:ph type="title"/>
          </p:nvPr>
        </p:nvSpPr>
        <p:spPr>
          <a:xfrm>
            <a:off x="684213" y="143617"/>
            <a:ext cx="10732968" cy="1078432"/>
          </a:xfrm>
        </p:spPr>
        <p:txBody>
          <a:bodyPr anchor="t">
            <a:normAutofit/>
          </a:bodyPr>
          <a:lstStyle/>
          <a:p>
            <a:pPr algn="ctr"/>
            <a:r>
              <a:rPr lang="fr-FR" sz="2800" b="1" cap="none" dirty="0">
                <a:ln w="9525">
                  <a:noFill/>
                  <a:prstDash val="solid"/>
                </a:ln>
                <a:solidFill>
                  <a:schemeClr val="bg1"/>
                </a:solidFill>
                <a:latin typeface="Eras Demi ITC" panose="020B0805030504020804" pitchFamily="34" charset="0"/>
              </a:rPr>
              <a:t>Comment sélectionner les sources d’informations:</a:t>
            </a:r>
            <a:br>
              <a:rPr lang="fr-FR" sz="3600" cap="none" dirty="0">
                <a:latin typeface="Eras Bold ITC" panose="020B0907030504020204" pitchFamily="34" charset="0"/>
              </a:rPr>
            </a:br>
            <a:r>
              <a:rPr lang="fr-FR" sz="2000" b="1" cap="none" dirty="0">
                <a:ln w="9525">
                  <a:noFill/>
                  <a:prstDash val="solid"/>
                </a:ln>
                <a:solidFill>
                  <a:schemeClr val="bg1"/>
                </a:solidFill>
                <a:latin typeface="Eras Demi ITC" panose="020B0805030504020804" pitchFamily="34" charset="0"/>
              </a:rPr>
              <a:t>Page 3: Ou chercher les sources ?</a:t>
            </a:r>
            <a:endParaRPr lang="fr-FR" sz="2000" dirty="0">
              <a:ln w="9525">
                <a:noFill/>
                <a:prstDash val="solid"/>
              </a:ln>
              <a:solidFill>
                <a:schemeClr val="bg1"/>
              </a:solidFill>
              <a:latin typeface="Eras Demi ITC" panose="020B0805030504020804" pitchFamily="34" charset="0"/>
            </a:endParaRPr>
          </a:p>
        </p:txBody>
      </p:sp>
      <p:sp>
        <p:nvSpPr>
          <p:cNvPr id="5" name="Espace réservé du texte 4">
            <a:extLst>
              <a:ext uri="{FF2B5EF4-FFF2-40B4-BE49-F238E27FC236}">
                <a16:creationId xmlns:a16="http://schemas.microsoft.com/office/drawing/2014/main" id="{88DAD86F-4B34-04F0-D4F0-EB0E97A901AB}"/>
              </a:ext>
            </a:extLst>
          </p:cNvPr>
          <p:cNvSpPr>
            <a:spLocks noGrp="1"/>
          </p:cNvSpPr>
          <p:nvPr>
            <p:ph type="body" idx="1"/>
          </p:nvPr>
        </p:nvSpPr>
        <p:spPr>
          <a:xfrm>
            <a:off x="684213" y="1840793"/>
            <a:ext cx="7506732" cy="773046"/>
          </a:xfrm>
        </p:spPr>
        <p:txBody>
          <a:bodyPr>
            <a:normAutofit lnSpcReduction="10000"/>
          </a:bodyPr>
          <a:lstStyle/>
          <a:p>
            <a:pPr algn="ctr"/>
            <a:r>
              <a:rPr lang="fr-FR" sz="1600" dirty="0">
                <a:solidFill>
                  <a:schemeClr val="bg1"/>
                </a:solidFill>
                <a:latin typeface="Eras Medium ITC" panose="020B0602030504020804" pitchFamily="34" charset="0"/>
              </a:rPr>
              <a:t>Sur cette page je réponds à la seconde question: Ou trouver mes sources?</a:t>
            </a:r>
          </a:p>
          <a:p>
            <a:pPr algn="ctr"/>
            <a:r>
              <a:rPr lang="fr-FR" sz="1600" dirty="0">
                <a:solidFill>
                  <a:schemeClr val="bg1"/>
                </a:solidFill>
                <a:latin typeface="Eras Medium ITC" panose="020B0602030504020804" pitchFamily="34" charset="0"/>
              </a:rPr>
              <a:t>Voici une liste des sites que j’utilise le plus pour ma veille:</a:t>
            </a:r>
          </a:p>
          <a:p>
            <a:endParaRPr lang="fr-FR" dirty="0">
              <a:solidFill>
                <a:schemeClr val="tx1"/>
              </a:solidFill>
            </a:endParaRPr>
          </a:p>
        </p:txBody>
      </p:sp>
      <p:pic>
        <p:nvPicPr>
          <p:cNvPr id="8" name="Image 7">
            <a:extLst>
              <a:ext uri="{FF2B5EF4-FFF2-40B4-BE49-F238E27FC236}">
                <a16:creationId xmlns:a16="http://schemas.microsoft.com/office/drawing/2014/main" id="{EBA160F4-1642-D4B7-2E71-7EC4F45BAF88}"/>
              </a:ext>
            </a:extLst>
          </p:cNvPr>
          <p:cNvPicPr>
            <a:picLocks noChangeAspect="1"/>
          </p:cNvPicPr>
          <p:nvPr/>
        </p:nvPicPr>
        <p:blipFill>
          <a:blip r:embed="rId2"/>
          <a:stretch>
            <a:fillRect/>
          </a:stretch>
        </p:blipFill>
        <p:spPr>
          <a:xfrm>
            <a:off x="8803063" y="4291112"/>
            <a:ext cx="2580128" cy="625449"/>
          </a:xfrm>
          <a:prstGeom prst="rect">
            <a:avLst/>
          </a:prstGeom>
        </p:spPr>
      </p:pic>
      <p:pic>
        <p:nvPicPr>
          <p:cNvPr id="10" name="Image 9">
            <a:extLst>
              <a:ext uri="{FF2B5EF4-FFF2-40B4-BE49-F238E27FC236}">
                <a16:creationId xmlns:a16="http://schemas.microsoft.com/office/drawing/2014/main" id="{7D7E512E-0361-D71A-EEFA-BCEF9E5BCE4D}"/>
              </a:ext>
            </a:extLst>
          </p:cNvPr>
          <p:cNvPicPr>
            <a:picLocks noChangeAspect="1"/>
          </p:cNvPicPr>
          <p:nvPr/>
        </p:nvPicPr>
        <p:blipFill>
          <a:blip r:embed="rId3"/>
          <a:stretch>
            <a:fillRect/>
          </a:stretch>
        </p:blipFill>
        <p:spPr>
          <a:xfrm>
            <a:off x="8063080" y="5000965"/>
            <a:ext cx="4060094" cy="625448"/>
          </a:xfrm>
          <a:prstGeom prst="rect">
            <a:avLst/>
          </a:prstGeom>
        </p:spPr>
      </p:pic>
      <p:pic>
        <p:nvPicPr>
          <p:cNvPr id="14" name="Image 13">
            <a:extLst>
              <a:ext uri="{FF2B5EF4-FFF2-40B4-BE49-F238E27FC236}">
                <a16:creationId xmlns:a16="http://schemas.microsoft.com/office/drawing/2014/main" id="{1E1C6F74-D930-3F3B-22D3-B6A01900CCB3}"/>
              </a:ext>
            </a:extLst>
          </p:cNvPr>
          <p:cNvPicPr>
            <a:picLocks noChangeAspect="1"/>
          </p:cNvPicPr>
          <p:nvPr/>
        </p:nvPicPr>
        <p:blipFill>
          <a:blip r:embed="rId4"/>
          <a:stretch>
            <a:fillRect/>
          </a:stretch>
        </p:blipFill>
        <p:spPr>
          <a:xfrm>
            <a:off x="8320717" y="3715846"/>
            <a:ext cx="3544820" cy="459154"/>
          </a:xfrm>
          <a:prstGeom prst="rect">
            <a:avLst/>
          </a:prstGeom>
        </p:spPr>
      </p:pic>
      <p:pic>
        <p:nvPicPr>
          <p:cNvPr id="16" name="Image 15">
            <a:extLst>
              <a:ext uri="{FF2B5EF4-FFF2-40B4-BE49-F238E27FC236}">
                <a16:creationId xmlns:a16="http://schemas.microsoft.com/office/drawing/2014/main" id="{1E3B2A6E-DEC6-3D25-7397-7A329D85F782}"/>
              </a:ext>
            </a:extLst>
          </p:cNvPr>
          <p:cNvPicPr>
            <a:picLocks noChangeAspect="1"/>
          </p:cNvPicPr>
          <p:nvPr/>
        </p:nvPicPr>
        <p:blipFill>
          <a:blip r:embed="rId5"/>
          <a:stretch>
            <a:fillRect/>
          </a:stretch>
        </p:blipFill>
        <p:spPr>
          <a:xfrm>
            <a:off x="8608828" y="5710818"/>
            <a:ext cx="3035517" cy="625448"/>
          </a:xfrm>
          <a:prstGeom prst="rect">
            <a:avLst/>
          </a:prstGeom>
        </p:spPr>
      </p:pic>
      <p:graphicFrame>
        <p:nvGraphicFramePr>
          <p:cNvPr id="17" name="Tableau 16">
            <a:extLst>
              <a:ext uri="{FF2B5EF4-FFF2-40B4-BE49-F238E27FC236}">
                <a16:creationId xmlns:a16="http://schemas.microsoft.com/office/drawing/2014/main" id="{47BB0078-EDB7-DC33-2658-22FE5E537F12}"/>
              </a:ext>
            </a:extLst>
          </p:cNvPr>
          <p:cNvGraphicFramePr>
            <a:graphicFrameLocks noGrp="1"/>
          </p:cNvGraphicFramePr>
          <p:nvPr>
            <p:extLst>
              <p:ext uri="{D42A27DB-BD31-4B8C-83A1-F6EECF244321}">
                <p14:modId xmlns:p14="http://schemas.microsoft.com/office/powerpoint/2010/main" val="2220860874"/>
              </p:ext>
            </p:extLst>
          </p:nvPr>
        </p:nvGraphicFramePr>
        <p:xfrm>
          <a:off x="796994" y="3052293"/>
          <a:ext cx="7318710" cy="3283973"/>
        </p:xfrm>
        <a:graphic>
          <a:graphicData uri="http://schemas.openxmlformats.org/drawingml/2006/table">
            <a:tbl>
              <a:tblPr firstRow="1" bandRow="1">
                <a:effectLst/>
                <a:tableStyleId>{BC89EF96-8CEA-46FF-86C4-4CE0E7609802}</a:tableStyleId>
              </a:tblPr>
              <a:tblGrid>
                <a:gridCol w="3659355">
                  <a:extLst>
                    <a:ext uri="{9D8B030D-6E8A-4147-A177-3AD203B41FA5}">
                      <a16:colId xmlns:a16="http://schemas.microsoft.com/office/drawing/2014/main" val="978590257"/>
                    </a:ext>
                  </a:extLst>
                </a:gridCol>
                <a:gridCol w="3659355">
                  <a:extLst>
                    <a:ext uri="{9D8B030D-6E8A-4147-A177-3AD203B41FA5}">
                      <a16:colId xmlns:a16="http://schemas.microsoft.com/office/drawing/2014/main" val="2873947066"/>
                    </a:ext>
                  </a:extLst>
                </a:gridCol>
              </a:tblGrid>
              <a:tr h="552993">
                <a:tc>
                  <a:txBody>
                    <a:bodyPr/>
                    <a:lstStyle/>
                    <a:p>
                      <a:pPr algn="ctr"/>
                      <a:r>
                        <a:rPr lang="fr-FR" sz="2200" b="1" cap="none" spc="0" dirty="0">
                          <a:ln w="9525">
                            <a:noFill/>
                            <a:prstDash val="solid"/>
                          </a:ln>
                          <a:solidFill>
                            <a:srgbClr val="C5A073"/>
                          </a:solidFill>
                          <a:effectLst/>
                          <a:latin typeface="Eras Demi ITC" panose="020B0805030504020804" pitchFamily="34" charset="0"/>
                        </a:rPr>
                        <a:t>Source d’information</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tc>
                  <a:txBody>
                    <a:bodyPr/>
                    <a:lstStyle/>
                    <a:p>
                      <a:pPr algn="ctr"/>
                      <a:r>
                        <a:rPr lang="fr-FR" sz="2200" b="1" cap="none" spc="0" dirty="0">
                          <a:ln w="9525">
                            <a:noFill/>
                            <a:prstDash val="solid"/>
                          </a:ln>
                          <a:solidFill>
                            <a:srgbClr val="C5A073"/>
                          </a:solidFill>
                          <a:effectLst/>
                          <a:latin typeface="Eras Demi ITC" panose="020B0805030504020804" pitchFamily="34" charset="0"/>
                        </a:rPr>
                        <a:t>URL du site</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extLst>
                  <a:ext uri="{0D108BD9-81ED-4DB2-BD59-A6C34878D82A}">
                    <a16:rowId xmlns:a16="http://schemas.microsoft.com/office/drawing/2014/main" val="4134659320"/>
                  </a:ext>
                </a:extLst>
              </a:tr>
              <a:tr h="682745">
                <a:tc>
                  <a:txBody>
                    <a:bodyPr/>
                    <a:lstStyle/>
                    <a:p>
                      <a:pPr algn="ctr"/>
                      <a:r>
                        <a:rPr lang="fr-FR" sz="1600" b="1" dirty="0">
                          <a:solidFill>
                            <a:schemeClr val="bg1"/>
                          </a:solidFill>
                          <a:latin typeface="Eras Medium ITC" panose="020B0602030504020804" pitchFamily="34" charset="0"/>
                        </a:rPr>
                        <a:t>MDN Web docs</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tc>
                  <a:txBody>
                    <a:bodyPr/>
                    <a:lstStyle/>
                    <a:p>
                      <a:pPr algn="ctr"/>
                      <a:r>
                        <a:rPr lang="fr-FR" sz="1600" b="1" dirty="0">
                          <a:solidFill>
                            <a:schemeClr val="bg1"/>
                          </a:solidFill>
                          <a:latin typeface="Eras Medium ITC" panose="020B0602030504020804" pitchFamily="34" charset="0"/>
                        </a:rPr>
                        <a:t>https://developer.mozilla.org/fr/</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extLst>
                  <a:ext uri="{0D108BD9-81ED-4DB2-BD59-A6C34878D82A}">
                    <a16:rowId xmlns:a16="http://schemas.microsoft.com/office/drawing/2014/main" val="657986814"/>
                  </a:ext>
                </a:extLst>
              </a:tr>
              <a:tr h="682745">
                <a:tc>
                  <a:txBody>
                    <a:bodyPr/>
                    <a:lstStyle/>
                    <a:p>
                      <a:pPr algn="ctr"/>
                      <a:r>
                        <a:rPr lang="fr-FR" sz="1600" b="1" dirty="0">
                          <a:solidFill>
                            <a:schemeClr val="bg1"/>
                          </a:solidFill>
                          <a:latin typeface="Eras Medium ITC" panose="020B0602030504020804" pitchFamily="34" charset="0"/>
                        </a:rPr>
                        <a:t>Youtube</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tc>
                  <a:txBody>
                    <a:bodyPr/>
                    <a:lstStyle/>
                    <a:p>
                      <a:pPr algn="ctr"/>
                      <a:r>
                        <a:rPr lang="fr-FR" sz="1600" b="1" dirty="0">
                          <a:solidFill>
                            <a:schemeClr val="bg1"/>
                          </a:solidFill>
                          <a:latin typeface="Eras Medium ITC" panose="020B0602030504020804" pitchFamily="34" charset="0"/>
                        </a:rPr>
                        <a:t>https://www.youtube.com/</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extLst>
                  <a:ext uri="{0D108BD9-81ED-4DB2-BD59-A6C34878D82A}">
                    <a16:rowId xmlns:a16="http://schemas.microsoft.com/office/drawing/2014/main" val="305366148"/>
                  </a:ext>
                </a:extLst>
              </a:tr>
              <a:tr h="682745">
                <a:tc>
                  <a:txBody>
                    <a:bodyPr/>
                    <a:lstStyle/>
                    <a:p>
                      <a:pPr algn="ctr"/>
                      <a:r>
                        <a:rPr lang="fr-FR" sz="1600" b="1" dirty="0">
                          <a:solidFill>
                            <a:schemeClr val="bg1"/>
                          </a:solidFill>
                          <a:latin typeface="Eras Medium ITC" panose="020B0602030504020804" pitchFamily="34" charset="0"/>
                        </a:rPr>
                        <a:t>Daily.dev</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tc>
                  <a:txBody>
                    <a:bodyPr/>
                    <a:lstStyle/>
                    <a:p>
                      <a:pPr algn="ctr"/>
                      <a:r>
                        <a:rPr lang="fr-FR" sz="1600" b="1" dirty="0">
                          <a:solidFill>
                            <a:schemeClr val="bg1"/>
                          </a:solidFill>
                          <a:latin typeface="Eras Medium ITC" panose="020B0602030504020804" pitchFamily="34" charset="0"/>
                        </a:rPr>
                        <a:t>https://daily.dev/</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extLst>
                  <a:ext uri="{0D108BD9-81ED-4DB2-BD59-A6C34878D82A}">
                    <a16:rowId xmlns:a16="http://schemas.microsoft.com/office/drawing/2014/main" val="2742746503"/>
                  </a:ext>
                </a:extLst>
              </a:tr>
              <a:tr h="682745">
                <a:tc>
                  <a:txBody>
                    <a:bodyPr/>
                    <a:lstStyle/>
                    <a:p>
                      <a:pPr algn="ctr"/>
                      <a:r>
                        <a:rPr lang="fr-FR" sz="1600" b="1" dirty="0">
                          <a:solidFill>
                            <a:schemeClr val="bg1"/>
                          </a:solidFill>
                          <a:latin typeface="Eras Medium ITC" panose="020B0602030504020804" pitchFamily="34" charset="0"/>
                        </a:rPr>
                        <a:t>Grafikart</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tc>
                  <a:txBody>
                    <a:bodyPr/>
                    <a:lstStyle/>
                    <a:p>
                      <a:pPr algn="ctr"/>
                      <a:r>
                        <a:rPr lang="fr-FR" sz="1600" b="1" dirty="0">
                          <a:solidFill>
                            <a:schemeClr val="bg1"/>
                          </a:solidFill>
                          <a:latin typeface="Eras Medium ITC" panose="020B0602030504020804" pitchFamily="34" charset="0"/>
                        </a:rPr>
                        <a:t>https://grafikart.fr/</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solidFill>
                      <a:srgbClr val="FFF4E8"/>
                    </a:solidFill>
                  </a:tcPr>
                </a:tc>
                <a:extLst>
                  <a:ext uri="{0D108BD9-81ED-4DB2-BD59-A6C34878D82A}">
                    <a16:rowId xmlns:a16="http://schemas.microsoft.com/office/drawing/2014/main" val="4191167222"/>
                  </a:ext>
                </a:extLst>
              </a:tr>
            </a:tbl>
          </a:graphicData>
        </a:graphic>
      </p:graphicFrame>
    </p:spTree>
    <p:extLst>
      <p:ext uri="{BB962C8B-B14F-4D97-AF65-F5344CB8AC3E}">
        <p14:creationId xmlns:p14="http://schemas.microsoft.com/office/powerpoint/2010/main" val="177750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D812CC5-3F64-4837-AE94-66C400A325B0}"/>
              </a:ext>
            </a:extLst>
          </p:cNvPr>
          <p:cNvSpPr>
            <a:spLocks noGrp="1"/>
          </p:cNvSpPr>
          <p:nvPr>
            <p:ph type="ctrTitle"/>
          </p:nvPr>
        </p:nvSpPr>
        <p:spPr>
          <a:xfrm>
            <a:off x="140679" y="98607"/>
            <a:ext cx="11904291" cy="971156"/>
          </a:xfrm>
        </p:spPr>
        <p:txBody>
          <a:bodyPr rtlCol="0">
            <a:noAutofit/>
          </a:bodyPr>
          <a:lstStyle/>
          <a:p>
            <a:pPr algn="ctr"/>
            <a:r>
              <a:rPr lang="fr-FR" sz="2400" b="1" cap="none" dirty="0">
                <a:ln w="9525">
                  <a:noFill/>
                  <a:prstDash val="solid"/>
                </a:ln>
                <a:solidFill>
                  <a:schemeClr val="bg1"/>
                </a:solidFill>
                <a:latin typeface="Eras Demi ITC" panose="020B0805030504020804" pitchFamily="34" charset="0"/>
              </a:rPr>
              <a:t>L’outil de veille, une aide pour remplir les spécifications techniques et guider les développeurs au mieux.</a:t>
            </a:r>
          </a:p>
        </p:txBody>
      </p:sp>
      <p:sp>
        <p:nvSpPr>
          <p:cNvPr id="3" name="Sous-titre 2">
            <a:extLst>
              <a:ext uri="{FF2B5EF4-FFF2-40B4-BE49-F238E27FC236}">
                <a16:creationId xmlns:a16="http://schemas.microsoft.com/office/drawing/2014/main" id="{150012D5-B732-49FA-8D2C-A5C52B3641FB}"/>
              </a:ext>
            </a:extLst>
          </p:cNvPr>
          <p:cNvSpPr>
            <a:spLocks noGrp="1"/>
          </p:cNvSpPr>
          <p:nvPr>
            <p:ph type="subTitle" idx="1"/>
          </p:nvPr>
        </p:nvSpPr>
        <p:spPr>
          <a:xfrm>
            <a:off x="140678" y="1293145"/>
            <a:ext cx="11904291" cy="579798"/>
          </a:xfrm>
        </p:spPr>
        <p:txBody>
          <a:bodyPr rtlCol="0">
            <a:normAutofit/>
          </a:bodyPr>
          <a:lstStyle/>
          <a:p>
            <a:pPr algn="ctr" rtl="0"/>
            <a:r>
              <a:rPr lang="fr-FR" sz="1600" dirty="0">
                <a:solidFill>
                  <a:schemeClr val="bg1"/>
                </a:solidFill>
                <a:latin typeface="Eras Medium ITC" panose="020B0602030504020804" pitchFamily="34" charset="0"/>
              </a:rPr>
              <a:t>Dans ce tableau, des exemples de sources d’informations pour remplir le document des spécifications techniques et aider les développeurs tout au long du projet.</a:t>
            </a:r>
          </a:p>
        </p:txBody>
      </p:sp>
      <p:graphicFrame>
        <p:nvGraphicFramePr>
          <p:cNvPr id="4" name="Tableau 3">
            <a:extLst>
              <a:ext uri="{FF2B5EF4-FFF2-40B4-BE49-F238E27FC236}">
                <a16:creationId xmlns:a16="http://schemas.microsoft.com/office/drawing/2014/main" id="{23F16889-C8CB-48EB-7807-E6B106A46B67}"/>
              </a:ext>
            </a:extLst>
          </p:cNvPr>
          <p:cNvGraphicFramePr>
            <a:graphicFrameLocks noGrp="1"/>
          </p:cNvGraphicFramePr>
          <p:nvPr>
            <p:extLst>
              <p:ext uri="{D42A27DB-BD31-4B8C-83A1-F6EECF244321}">
                <p14:modId xmlns:p14="http://schemas.microsoft.com/office/powerpoint/2010/main" val="2245884202"/>
              </p:ext>
            </p:extLst>
          </p:nvPr>
        </p:nvGraphicFramePr>
        <p:xfrm>
          <a:off x="307320" y="1994634"/>
          <a:ext cx="11571008" cy="4590316"/>
        </p:xfrm>
        <a:graphic>
          <a:graphicData uri="http://schemas.openxmlformats.org/drawingml/2006/table">
            <a:tbl>
              <a:tblPr firstRow="1" bandRow="1">
                <a:noFill/>
                <a:effectLst/>
                <a:tableStyleId>{BC89EF96-8CEA-46FF-86C4-4CE0E7609802}</a:tableStyleId>
              </a:tblPr>
              <a:tblGrid>
                <a:gridCol w="2068082">
                  <a:extLst>
                    <a:ext uri="{9D8B030D-6E8A-4147-A177-3AD203B41FA5}">
                      <a16:colId xmlns:a16="http://schemas.microsoft.com/office/drawing/2014/main" val="841805563"/>
                    </a:ext>
                  </a:extLst>
                </a:gridCol>
                <a:gridCol w="2187724">
                  <a:extLst>
                    <a:ext uri="{9D8B030D-6E8A-4147-A177-3AD203B41FA5}">
                      <a16:colId xmlns:a16="http://schemas.microsoft.com/office/drawing/2014/main" val="1387788004"/>
                    </a:ext>
                  </a:extLst>
                </a:gridCol>
                <a:gridCol w="2991028">
                  <a:extLst>
                    <a:ext uri="{9D8B030D-6E8A-4147-A177-3AD203B41FA5}">
                      <a16:colId xmlns:a16="http://schemas.microsoft.com/office/drawing/2014/main" val="1725570821"/>
                    </a:ext>
                  </a:extLst>
                </a:gridCol>
                <a:gridCol w="4324174">
                  <a:extLst>
                    <a:ext uri="{9D8B030D-6E8A-4147-A177-3AD203B41FA5}">
                      <a16:colId xmlns:a16="http://schemas.microsoft.com/office/drawing/2014/main" val="969282482"/>
                    </a:ext>
                  </a:extLst>
                </a:gridCol>
              </a:tblGrid>
              <a:tr h="552136">
                <a:tc>
                  <a:txBody>
                    <a:bodyPr/>
                    <a:lstStyle/>
                    <a:p>
                      <a:pPr algn="ctr"/>
                      <a:r>
                        <a:rPr lang="fr-FR" sz="2000" b="1" cap="none" spc="0" dirty="0">
                          <a:ln w="9525">
                            <a:noFill/>
                            <a:prstDash val="solid"/>
                          </a:ln>
                          <a:solidFill>
                            <a:srgbClr val="C5A073"/>
                          </a:solidFill>
                          <a:effectLst/>
                          <a:latin typeface="Eras Demi ITC" panose="020B0805030504020804" pitchFamily="34" charset="0"/>
                        </a:rPr>
                        <a:t>Collection</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2000" b="1" cap="none" spc="0" dirty="0">
                          <a:ln w="9525">
                            <a:noFill/>
                            <a:prstDash val="solid"/>
                          </a:ln>
                          <a:solidFill>
                            <a:srgbClr val="C5A073"/>
                          </a:solidFill>
                          <a:effectLst/>
                        </a:rPr>
                        <a:t>Technologie</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2000" b="1" cap="none" spc="0" dirty="0">
                          <a:ln w="9525">
                            <a:noFill/>
                            <a:prstDash val="solid"/>
                          </a:ln>
                          <a:solidFill>
                            <a:srgbClr val="C5A073"/>
                          </a:solidFill>
                          <a:effectLst/>
                        </a:rPr>
                        <a:t>Source</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2000" b="1" cap="none" spc="0" dirty="0">
                          <a:ln w="9525">
                            <a:noFill/>
                            <a:prstDash val="solid"/>
                          </a:ln>
                          <a:solidFill>
                            <a:srgbClr val="C5A073"/>
                          </a:solidFill>
                          <a:effectLst/>
                        </a:rPr>
                        <a:t>Sujet</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2878519"/>
                  </a:ext>
                </a:extLst>
              </a:tr>
              <a:tr h="403818">
                <a:tc>
                  <a:txBody>
                    <a:bodyPr/>
                    <a:lstStyle/>
                    <a:p>
                      <a:pPr algn="ctr"/>
                      <a:r>
                        <a:rPr lang="fr-FR" sz="1600" dirty="0">
                          <a:solidFill>
                            <a:schemeClr val="bg1"/>
                          </a:solidFill>
                          <a:latin typeface="Eras Medium ITC" panose="020B0602030504020804" pitchFamily="34" charset="0"/>
                        </a:rPr>
                        <a:t>Front-End</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React</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bitsrc.io</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Créez une modale simple avec React</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9501390"/>
                  </a:ext>
                </a:extLst>
              </a:tr>
              <a:tr h="403818">
                <a:tc>
                  <a:txBody>
                    <a:bodyPr/>
                    <a:lstStyle/>
                    <a:p>
                      <a:pPr algn="ctr"/>
                      <a:r>
                        <a:rPr lang="fr-FR" sz="1600" dirty="0">
                          <a:solidFill>
                            <a:schemeClr val="bg1"/>
                          </a:solidFill>
                          <a:latin typeface="Eras Medium ITC" panose="020B0602030504020804" pitchFamily="34" charset="0"/>
                        </a:rPr>
                        <a:t>Front-End</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JavaScript</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Mozilla.org</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Documentation FileReader</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3589386"/>
                  </a:ext>
                </a:extLst>
              </a:tr>
              <a:tr h="403818">
                <a:tc>
                  <a:txBody>
                    <a:bodyPr/>
                    <a:lstStyle/>
                    <a:p>
                      <a:pPr algn="ctr"/>
                      <a:r>
                        <a:rPr lang="fr-FR" sz="1600" dirty="0">
                          <a:solidFill>
                            <a:schemeClr val="bg1"/>
                          </a:solidFill>
                          <a:latin typeface="Eras Medium ITC" panose="020B0602030504020804" pitchFamily="34" charset="0"/>
                        </a:rPr>
                        <a:t>Front-End</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React</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Cult.honeypot,io</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Aide mémoire React</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8044242"/>
                  </a:ext>
                </a:extLst>
              </a:tr>
              <a:tr h="403818">
                <a:tc>
                  <a:txBody>
                    <a:bodyPr/>
                    <a:lstStyle/>
                    <a:p>
                      <a:pPr algn="ctr"/>
                      <a:r>
                        <a:rPr lang="fr-FR" sz="1600" dirty="0">
                          <a:solidFill>
                            <a:schemeClr val="bg1"/>
                          </a:solidFill>
                          <a:latin typeface="Eras Medium ITC" panose="020B0602030504020804" pitchFamily="34" charset="0"/>
                        </a:rPr>
                        <a:t>Front-End</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React</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Plainenglish.io</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Amélioration du code React</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4476107"/>
                  </a:ext>
                </a:extLst>
              </a:tr>
              <a:tr h="403818">
                <a:tc>
                  <a:txBody>
                    <a:bodyPr/>
                    <a:lstStyle/>
                    <a:p>
                      <a:pPr algn="ctr"/>
                      <a:r>
                        <a:rPr lang="fr-FR" sz="1600" dirty="0">
                          <a:solidFill>
                            <a:schemeClr val="bg1"/>
                          </a:solidFill>
                          <a:latin typeface="Eras Medium ITC" panose="020B0602030504020804" pitchFamily="34" charset="0"/>
                        </a:rPr>
                        <a:t>Back-End</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Node.js</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Passportjs.org</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Authentification simple pour Node.js</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1467931"/>
                  </a:ext>
                </a:extLst>
              </a:tr>
              <a:tr h="403818">
                <a:tc>
                  <a:txBody>
                    <a:bodyPr/>
                    <a:lstStyle/>
                    <a:p>
                      <a:pPr algn="ctr"/>
                      <a:r>
                        <a:rPr lang="fr-FR" sz="1600" dirty="0">
                          <a:solidFill>
                            <a:schemeClr val="bg1"/>
                          </a:solidFill>
                          <a:latin typeface="Eras Medium ITC" panose="020B0602030504020804" pitchFamily="34" charset="0"/>
                        </a:rPr>
                        <a:t>Back-End</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Node.js</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nodemailer.com</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Documentation NodeMailer</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142813"/>
                  </a:ext>
                </a:extLst>
              </a:tr>
              <a:tr h="403818">
                <a:tc>
                  <a:txBody>
                    <a:bodyPr/>
                    <a:lstStyle/>
                    <a:p>
                      <a:pPr algn="ctr"/>
                      <a:r>
                        <a:rPr lang="fr-FR" sz="1600" dirty="0">
                          <a:solidFill>
                            <a:schemeClr val="bg1"/>
                          </a:solidFill>
                          <a:latin typeface="Eras Medium ITC" panose="020B0602030504020804" pitchFamily="34" charset="0"/>
                        </a:rPr>
                        <a:t>Back-End</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MongoDB</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Dev.to</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Aide mémoire MongoDB</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0284206"/>
                  </a:ext>
                </a:extLst>
              </a:tr>
              <a:tr h="403818">
                <a:tc>
                  <a:txBody>
                    <a:bodyPr/>
                    <a:lstStyle/>
                    <a:p>
                      <a:pPr algn="ctr"/>
                      <a:r>
                        <a:rPr lang="fr-FR" sz="1600" dirty="0">
                          <a:solidFill>
                            <a:schemeClr val="bg1"/>
                          </a:solidFill>
                          <a:latin typeface="Eras Medium ITC" panose="020B0602030504020804" pitchFamily="34" charset="0"/>
                        </a:rPr>
                        <a:t>Back-End</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Node.js</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Javacodegeek.org</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Aide mémoire Node.js</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879874"/>
                  </a:ext>
                </a:extLst>
              </a:tr>
              <a:tr h="403818">
                <a:tc>
                  <a:txBody>
                    <a:bodyPr/>
                    <a:lstStyle/>
                    <a:p>
                      <a:pPr algn="ctr"/>
                      <a:r>
                        <a:rPr lang="fr-FR" sz="1600" dirty="0">
                          <a:solidFill>
                            <a:schemeClr val="bg1"/>
                          </a:solidFill>
                          <a:latin typeface="Eras Medium ITC" panose="020B0602030504020804" pitchFamily="34" charset="0"/>
                        </a:rPr>
                        <a:t>La pause café !</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Notion</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Notion.so</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Comment utiliser Notion</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4165316"/>
                  </a:ext>
                </a:extLst>
              </a:tr>
              <a:tr h="403818">
                <a:tc>
                  <a:txBody>
                    <a:bodyPr/>
                    <a:lstStyle/>
                    <a:p>
                      <a:pPr algn="ctr"/>
                      <a:r>
                        <a:rPr lang="fr-FR" sz="1600" dirty="0">
                          <a:solidFill>
                            <a:schemeClr val="bg1"/>
                          </a:solidFill>
                          <a:latin typeface="Eras Medium ITC" panose="020B0602030504020804" pitchFamily="34" charset="0"/>
                        </a:rPr>
                        <a:t>La pause café !</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Scrum</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Logroket.com</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latin typeface="Eras Medium ITC" panose="020B0602030504020804" pitchFamily="34" charset="0"/>
                        </a:rPr>
                        <a:t>Réunion Scrum, bonnes pratiques</a:t>
                      </a:r>
                    </a:p>
                  </a:txBody>
                  <a:tcPr anchor="ctr">
                    <a:lnL w="19050" cap="flat" cmpd="sng" algn="ctr">
                      <a:solidFill>
                        <a:srgbClr val="C5A073"/>
                      </a:solidFill>
                      <a:prstDash val="solid"/>
                      <a:round/>
                      <a:headEnd type="none" w="med" len="med"/>
                      <a:tailEnd type="none" w="med" len="med"/>
                    </a:lnL>
                    <a:lnR w="19050" cap="flat" cmpd="sng" algn="ctr">
                      <a:solidFill>
                        <a:srgbClr val="C5A073"/>
                      </a:solidFill>
                      <a:prstDash val="solid"/>
                      <a:round/>
                      <a:headEnd type="none" w="med" len="med"/>
                      <a:tailEnd type="none" w="med" len="med"/>
                    </a:lnR>
                    <a:lnT w="19050" cap="flat" cmpd="sng" algn="ctr">
                      <a:solidFill>
                        <a:srgbClr val="C5A073"/>
                      </a:solidFill>
                      <a:prstDash val="solid"/>
                      <a:round/>
                      <a:headEnd type="none" w="med" len="med"/>
                      <a:tailEnd type="none" w="med" len="med"/>
                    </a:lnT>
                    <a:lnB w="19050" cap="flat" cmpd="sng" algn="ctr">
                      <a:solidFill>
                        <a:srgbClr val="C5A07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3158785"/>
                  </a:ext>
                </a:extLst>
              </a:tr>
            </a:tbl>
          </a:graphicData>
        </a:graphic>
      </p:graphicFrame>
    </p:spTree>
    <p:extLst>
      <p:ext uri="{BB962C8B-B14F-4D97-AF65-F5344CB8AC3E}">
        <p14:creationId xmlns:p14="http://schemas.microsoft.com/office/powerpoint/2010/main" val="33541339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1F1ED5D-2025-0B5D-A2F7-EF319300A87E}"/>
              </a:ext>
            </a:extLst>
          </p:cNvPr>
          <p:cNvSpPr>
            <a:spLocks noGrp="1"/>
          </p:cNvSpPr>
          <p:nvPr>
            <p:ph type="title"/>
          </p:nvPr>
        </p:nvSpPr>
        <p:spPr>
          <a:xfrm>
            <a:off x="684212" y="493993"/>
            <a:ext cx="10864483" cy="667697"/>
          </a:xfrm>
        </p:spPr>
        <p:txBody>
          <a:bodyPr anchor="t">
            <a:normAutofit/>
          </a:bodyPr>
          <a:lstStyle/>
          <a:p>
            <a:pPr algn="ctr"/>
            <a:r>
              <a:rPr lang="fr-FR" sz="2800" b="1" cap="none" dirty="0">
                <a:ln w="9525">
                  <a:noFill/>
                  <a:prstDash val="solid"/>
                </a:ln>
                <a:solidFill>
                  <a:schemeClr val="bg1"/>
                </a:solidFill>
                <a:latin typeface="Eras Demi ITC" panose="020B0805030504020804" pitchFamily="34" charset="0"/>
              </a:rPr>
              <a:t>Création d’une collection sur l’outil Wakelet</a:t>
            </a:r>
          </a:p>
        </p:txBody>
      </p:sp>
      <p:sp>
        <p:nvSpPr>
          <p:cNvPr id="5" name="Espace réservé du texte 4">
            <a:extLst>
              <a:ext uri="{FF2B5EF4-FFF2-40B4-BE49-F238E27FC236}">
                <a16:creationId xmlns:a16="http://schemas.microsoft.com/office/drawing/2014/main" id="{88DAD86F-4B34-04F0-D4F0-EB0E97A901AB}"/>
              </a:ext>
            </a:extLst>
          </p:cNvPr>
          <p:cNvSpPr>
            <a:spLocks noGrp="1"/>
          </p:cNvSpPr>
          <p:nvPr>
            <p:ph type="body" idx="1"/>
          </p:nvPr>
        </p:nvSpPr>
        <p:spPr>
          <a:xfrm>
            <a:off x="586879" y="1909400"/>
            <a:ext cx="10961816" cy="1038898"/>
          </a:xfrm>
        </p:spPr>
        <p:txBody>
          <a:bodyPr>
            <a:normAutofit fontScale="85000" lnSpcReduction="10000"/>
          </a:bodyPr>
          <a:lstStyle/>
          <a:p>
            <a:r>
              <a:rPr lang="fr-FR" sz="1800" dirty="0">
                <a:solidFill>
                  <a:schemeClr val="bg1"/>
                </a:solidFill>
                <a:latin typeface="Eras Medium ITC" panose="020B0602030504020804" pitchFamily="34" charset="0"/>
              </a:rPr>
              <a:t>Pour ajouter une collection, il faut cliquer sur l’onglet ‘’ + créer une collection ‘’, une fenêtre s’ouvre et nous permet de renseigner un titre, ajouter une description, une image de couverture et de coller le lien de la source ainsi que diverses options.</a:t>
            </a:r>
          </a:p>
          <a:p>
            <a:pPr algn="ctr"/>
            <a:r>
              <a:rPr lang="fr-FR" sz="1800" dirty="0">
                <a:solidFill>
                  <a:schemeClr val="bg1"/>
                </a:solidFill>
                <a:latin typeface="Eras Medium ITC" panose="020B0602030504020804" pitchFamily="34" charset="0"/>
              </a:rPr>
              <a:t>Voir l’image ci-dessous:</a:t>
            </a:r>
          </a:p>
          <a:p>
            <a:endParaRPr lang="fr-FR" dirty="0"/>
          </a:p>
        </p:txBody>
      </p:sp>
      <p:pic>
        <p:nvPicPr>
          <p:cNvPr id="12" name="Image 11">
            <a:extLst>
              <a:ext uri="{FF2B5EF4-FFF2-40B4-BE49-F238E27FC236}">
                <a16:creationId xmlns:a16="http://schemas.microsoft.com/office/drawing/2014/main" id="{14FF43D2-9BE7-595E-8030-0B6E0AFFBBF7}"/>
              </a:ext>
            </a:extLst>
          </p:cNvPr>
          <p:cNvPicPr>
            <a:picLocks noChangeAspect="1"/>
          </p:cNvPicPr>
          <p:nvPr/>
        </p:nvPicPr>
        <p:blipFill>
          <a:blip r:embed="rId2"/>
          <a:stretch>
            <a:fillRect/>
          </a:stretch>
        </p:blipFill>
        <p:spPr>
          <a:xfrm>
            <a:off x="586879" y="3238856"/>
            <a:ext cx="10961816" cy="312515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2136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1F1ED5D-2025-0B5D-A2F7-EF319300A87E}"/>
              </a:ext>
            </a:extLst>
          </p:cNvPr>
          <p:cNvSpPr>
            <a:spLocks noGrp="1"/>
          </p:cNvSpPr>
          <p:nvPr>
            <p:ph type="title"/>
          </p:nvPr>
        </p:nvSpPr>
        <p:spPr>
          <a:xfrm>
            <a:off x="1208015" y="155336"/>
            <a:ext cx="10265410" cy="2645035"/>
          </a:xfrm>
        </p:spPr>
        <p:txBody>
          <a:bodyPr anchor="t">
            <a:normAutofit fontScale="90000"/>
          </a:bodyPr>
          <a:lstStyle/>
          <a:p>
            <a:r>
              <a:rPr lang="fr-FR" sz="2200" cap="none" dirty="0">
                <a:ln w="9525">
                  <a:noFill/>
                  <a:prstDash val="solid"/>
                </a:ln>
                <a:solidFill>
                  <a:schemeClr val="bg1"/>
                </a:solidFill>
                <a:latin typeface="Eras Demi ITC" panose="020B0805030504020804" pitchFamily="34" charset="0"/>
              </a:rPr>
              <a:t>J’ai crée quatre collections pour ce projet, je vous les présente en détails:</a:t>
            </a:r>
            <a:br>
              <a:rPr lang="fr-FR" sz="2200" cap="none" dirty="0">
                <a:latin typeface="Eras Bold ITC" panose="020B0907030504020204" pitchFamily="34" charset="0"/>
              </a:rPr>
            </a:br>
            <a:br>
              <a:rPr lang="fr-FR" sz="2200" cap="none" dirty="0">
                <a:latin typeface="Eras Medium ITC" panose="020B0602030504020804" pitchFamily="34" charset="0"/>
              </a:rPr>
            </a:br>
            <a:r>
              <a:rPr lang="fr-FR" sz="1500" cap="none" dirty="0">
                <a:solidFill>
                  <a:schemeClr val="bg1"/>
                </a:solidFill>
                <a:latin typeface="Eras Medium ITC" panose="020B0602030504020804" pitchFamily="34" charset="0"/>
              </a:rPr>
              <a:t>       </a:t>
            </a:r>
            <a:r>
              <a:rPr lang="fr-FR" sz="1700" cap="none" dirty="0">
                <a:solidFill>
                  <a:schemeClr val="bg1"/>
                </a:solidFill>
                <a:latin typeface="Eras Medium ITC" panose="020B0602030504020804" pitchFamily="34" charset="0"/>
              </a:rPr>
              <a:t>Front-End, sont ajoutés ici toutes les informations de langages de programmation côté client.</a:t>
            </a:r>
            <a:br>
              <a:rPr lang="fr-FR" sz="1700" cap="none" dirty="0">
                <a:solidFill>
                  <a:schemeClr val="bg1"/>
                </a:solidFill>
                <a:latin typeface="Eras Medium ITC" panose="020B0602030504020804" pitchFamily="34" charset="0"/>
              </a:rPr>
            </a:br>
            <a:br>
              <a:rPr lang="fr-FR" sz="1700" cap="none" dirty="0">
                <a:solidFill>
                  <a:schemeClr val="bg1"/>
                </a:solidFill>
                <a:latin typeface="Eras Medium ITC" panose="020B0602030504020804" pitchFamily="34" charset="0"/>
              </a:rPr>
            </a:br>
            <a:r>
              <a:rPr lang="fr-FR" sz="1700" cap="none" dirty="0">
                <a:solidFill>
                  <a:schemeClr val="bg1"/>
                </a:solidFill>
                <a:latin typeface="Eras Medium ITC" panose="020B0602030504020804" pitchFamily="34" charset="0"/>
              </a:rPr>
              <a:t>       Back-end , dans cette collection se trouve les articles correspondants au côté serveur,</a:t>
            </a:r>
            <a:br>
              <a:rPr lang="fr-FR" sz="1700" cap="none" dirty="0">
                <a:solidFill>
                  <a:schemeClr val="bg1"/>
                </a:solidFill>
                <a:latin typeface="Eras Medium ITC" panose="020B0602030504020804" pitchFamily="34" charset="0"/>
              </a:rPr>
            </a:br>
            <a:br>
              <a:rPr lang="fr-FR" sz="1700" cap="none" dirty="0">
                <a:solidFill>
                  <a:schemeClr val="bg1"/>
                </a:solidFill>
                <a:latin typeface="Eras Medium ITC" panose="020B0602030504020804" pitchFamily="34" charset="0"/>
              </a:rPr>
            </a:br>
            <a:r>
              <a:rPr lang="fr-FR" sz="1700" cap="none" dirty="0">
                <a:solidFill>
                  <a:schemeClr val="bg1"/>
                </a:solidFill>
                <a:latin typeface="Eras Medium ITC" panose="020B0602030504020804" pitchFamily="34" charset="0"/>
              </a:rPr>
              <a:t>       Aides, logiciels, tout ce qui peut nous permettre de coder dans les meilleurs conditions,</a:t>
            </a:r>
            <a:br>
              <a:rPr lang="fr-FR" sz="1700" cap="none" dirty="0">
                <a:solidFill>
                  <a:schemeClr val="bg1"/>
                </a:solidFill>
                <a:latin typeface="Eras Medium ITC" panose="020B0602030504020804" pitchFamily="34" charset="0"/>
              </a:rPr>
            </a:br>
            <a:br>
              <a:rPr lang="fr-FR" sz="1700" cap="none" dirty="0">
                <a:solidFill>
                  <a:schemeClr val="bg1"/>
                </a:solidFill>
                <a:latin typeface="Eras Medium ITC" panose="020B0602030504020804" pitchFamily="34" charset="0"/>
              </a:rPr>
            </a:br>
            <a:r>
              <a:rPr lang="fr-FR" sz="1700" cap="none" dirty="0">
                <a:solidFill>
                  <a:schemeClr val="bg1"/>
                </a:solidFill>
                <a:latin typeface="Eras Medium ITC" panose="020B0602030504020804" pitchFamily="34" charset="0"/>
              </a:rPr>
              <a:t>       ‘’ La pause café ‘’, actualités du monde de la programmation qu’il s’agisse de Front-End ou de Back-End, </a:t>
            </a:r>
            <a:br>
              <a:rPr lang="fr-FR" sz="1700" cap="none" dirty="0">
                <a:solidFill>
                  <a:schemeClr val="bg1"/>
                </a:solidFill>
                <a:latin typeface="Eras Medium ITC" panose="020B0602030504020804" pitchFamily="34" charset="0"/>
              </a:rPr>
            </a:br>
            <a:r>
              <a:rPr lang="fr-FR" sz="1700" cap="none" dirty="0">
                <a:solidFill>
                  <a:schemeClr val="bg1"/>
                </a:solidFill>
                <a:latin typeface="Eras Medium ITC" panose="020B0602030504020804" pitchFamily="34" charset="0"/>
              </a:rPr>
              <a:t>       toutes les nouvelles technologies, les progrès à venir, tout pour se tenir informer régulièrement.</a:t>
            </a: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br>
              <a:rPr lang="fr-FR" sz="1600" cap="none" dirty="0">
                <a:latin typeface="Eras Demi ITC" panose="020B0805030504020804" pitchFamily="34" charset="0"/>
              </a:rPr>
            </a:br>
            <a:r>
              <a:rPr lang="fr-FR" sz="1600" cap="none" dirty="0">
                <a:latin typeface="Eras Demi ITC" panose="020B0805030504020804" pitchFamily="34" charset="0"/>
              </a:rPr>
              <a:t>        </a:t>
            </a:r>
          </a:p>
        </p:txBody>
      </p:sp>
      <p:sp>
        <p:nvSpPr>
          <p:cNvPr id="7" name="Flèche : droite 6">
            <a:extLst>
              <a:ext uri="{FF2B5EF4-FFF2-40B4-BE49-F238E27FC236}">
                <a16:creationId xmlns:a16="http://schemas.microsoft.com/office/drawing/2014/main" id="{8A29AC5F-BD75-D067-DEF1-306A561F48E1}"/>
              </a:ext>
            </a:extLst>
          </p:cNvPr>
          <p:cNvSpPr/>
          <p:nvPr/>
        </p:nvSpPr>
        <p:spPr>
          <a:xfrm flipV="1">
            <a:off x="1300290" y="853988"/>
            <a:ext cx="209725" cy="117446"/>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5C2099A4-B7DF-7B26-3E51-9ADBCFB3AC8D}"/>
              </a:ext>
            </a:extLst>
          </p:cNvPr>
          <p:cNvSpPr/>
          <p:nvPr/>
        </p:nvSpPr>
        <p:spPr>
          <a:xfrm flipV="1">
            <a:off x="1300290" y="1327964"/>
            <a:ext cx="209725" cy="117446"/>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91E7F624-6655-5C3B-704C-3C75C87FADA3}"/>
              </a:ext>
            </a:extLst>
          </p:cNvPr>
          <p:cNvSpPr/>
          <p:nvPr/>
        </p:nvSpPr>
        <p:spPr>
          <a:xfrm flipV="1">
            <a:off x="1300291" y="1780156"/>
            <a:ext cx="209725" cy="117446"/>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D29417EF-B092-7697-E6F2-F1D1A8F7182D}"/>
              </a:ext>
            </a:extLst>
          </p:cNvPr>
          <p:cNvSpPr/>
          <p:nvPr/>
        </p:nvSpPr>
        <p:spPr>
          <a:xfrm flipV="1">
            <a:off x="1291902" y="2243240"/>
            <a:ext cx="209725" cy="117446"/>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texte 14">
            <a:extLst>
              <a:ext uri="{FF2B5EF4-FFF2-40B4-BE49-F238E27FC236}">
                <a16:creationId xmlns:a16="http://schemas.microsoft.com/office/drawing/2014/main" id="{F88FD746-5B99-E3C6-96D1-EB71596D4E48}"/>
              </a:ext>
            </a:extLst>
          </p:cNvPr>
          <p:cNvSpPr>
            <a:spLocks noGrp="1"/>
          </p:cNvSpPr>
          <p:nvPr>
            <p:ph type="body" idx="1"/>
          </p:nvPr>
        </p:nvSpPr>
        <p:spPr>
          <a:xfrm>
            <a:off x="8044665" y="3184234"/>
            <a:ext cx="926473" cy="489531"/>
          </a:xfrm>
          <a:noFill/>
          <a:ln>
            <a:noFill/>
          </a:ln>
        </p:spPr>
        <p:txBody>
          <a:bodyPr>
            <a:normAutofit/>
          </a:bodyPr>
          <a:lstStyle/>
          <a:p>
            <a:endParaRPr lang="fr-FR" sz="800" dirty="0">
              <a:noFill/>
            </a:endParaRPr>
          </a:p>
        </p:txBody>
      </p:sp>
      <p:pic>
        <p:nvPicPr>
          <p:cNvPr id="13" name="Image 12">
            <a:extLst>
              <a:ext uri="{FF2B5EF4-FFF2-40B4-BE49-F238E27FC236}">
                <a16:creationId xmlns:a16="http://schemas.microsoft.com/office/drawing/2014/main" id="{5CE15FA8-ECB0-8CA4-B52B-B7FE8CFF2B3D}"/>
              </a:ext>
            </a:extLst>
          </p:cNvPr>
          <p:cNvPicPr>
            <a:picLocks noChangeAspect="1"/>
          </p:cNvPicPr>
          <p:nvPr/>
        </p:nvPicPr>
        <p:blipFill>
          <a:blip r:embed="rId2"/>
          <a:srcRect/>
          <a:stretch/>
        </p:blipFill>
        <p:spPr>
          <a:xfrm>
            <a:off x="718575" y="2955696"/>
            <a:ext cx="10754850" cy="3664433"/>
          </a:xfrm>
          <a:prstGeom prst="rect">
            <a:avLst/>
          </a:prstGeom>
          <a:ln w="88900" cap="sq" cmpd="thickThin">
            <a:solidFill>
              <a:srgbClr val="000000"/>
            </a:solidFill>
            <a:prstDash val="solid"/>
            <a:miter lim="800000"/>
          </a:ln>
          <a:effectLst>
            <a:glow rad="63500">
              <a:schemeClr val="tx1">
                <a:lumMod val="65000"/>
                <a:alpha val="40000"/>
              </a:schemeClr>
            </a:glow>
            <a:innerShdw blurRad="76200">
              <a:srgbClr val="000000"/>
            </a:innerShdw>
          </a:effectLst>
          <a:scene3d>
            <a:camera prst="orthographicFront"/>
            <a:lightRig rig="threePt" dir="t"/>
          </a:scene3d>
          <a:sp3d>
            <a:bevelT w="139700" h="139700" prst="divot"/>
          </a:sp3d>
        </p:spPr>
      </p:pic>
    </p:spTree>
    <p:extLst>
      <p:ext uri="{BB962C8B-B14F-4D97-AF65-F5344CB8AC3E}">
        <p14:creationId xmlns:p14="http://schemas.microsoft.com/office/powerpoint/2010/main" val="164484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1F1ED5D-2025-0B5D-A2F7-EF319300A87E}"/>
              </a:ext>
            </a:extLst>
          </p:cNvPr>
          <p:cNvSpPr>
            <a:spLocks noGrp="1"/>
          </p:cNvSpPr>
          <p:nvPr>
            <p:ph type="title"/>
          </p:nvPr>
        </p:nvSpPr>
        <p:spPr>
          <a:xfrm>
            <a:off x="6687306" y="256369"/>
            <a:ext cx="4978334" cy="866328"/>
          </a:xfrm>
        </p:spPr>
        <p:txBody>
          <a:bodyPr anchor="t">
            <a:noAutofit/>
          </a:bodyPr>
          <a:lstStyle/>
          <a:p>
            <a:pPr algn="ctr"/>
            <a:r>
              <a:rPr lang="fr-FR" sz="2400" b="1" cap="none" dirty="0">
                <a:ln w="9525">
                  <a:noFill/>
                  <a:prstDash val="solid"/>
                </a:ln>
                <a:solidFill>
                  <a:schemeClr val="bg1"/>
                </a:solidFill>
                <a:latin typeface="Eras Demi ITC" panose="020B0805030504020804" pitchFamily="34" charset="0"/>
              </a:rPr>
              <a:t>Exemple d’ajout de contenu dans une collection:</a:t>
            </a:r>
          </a:p>
        </p:txBody>
      </p:sp>
      <p:sp>
        <p:nvSpPr>
          <p:cNvPr id="5" name="Espace réservé du texte 4">
            <a:extLst>
              <a:ext uri="{FF2B5EF4-FFF2-40B4-BE49-F238E27FC236}">
                <a16:creationId xmlns:a16="http://schemas.microsoft.com/office/drawing/2014/main" id="{88DAD86F-4B34-04F0-D4F0-EB0E97A901AB}"/>
              </a:ext>
            </a:extLst>
          </p:cNvPr>
          <p:cNvSpPr>
            <a:spLocks noGrp="1"/>
          </p:cNvSpPr>
          <p:nvPr>
            <p:ph type="body" idx="1"/>
          </p:nvPr>
        </p:nvSpPr>
        <p:spPr>
          <a:xfrm>
            <a:off x="6687306" y="1379077"/>
            <a:ext cx="4978333" cy="5222543"/>
          </a:xfrm>
        </p:spPr>
        <p:txBody>
          <a:bodyPr>
            <a:normAutofit/>
          </a:bodyPr>
          <a:lstStyle/>
          <a:p>
            <a:r>
              <a:rPr lang="fr-FR" sz="1400" dirty="0">
                <a:solidFill>
                  <a:schemeClr val="bg1"/>
                </a:solidFill>
                <a:latin typeface="Eras Medium ITC" panose="020B0602030504020804" pitchFamily="34" charset="0"/>
              </a:rPr>
              <a:t>L’outil Wakelet offre diverses options d’intégration de contenu dans une collection.</a:t>
            </a:r>
          </a:p>
          <a:p>
            <a:r>
              <a:rPr lang="fr-FR" sz="1400" dirty="0">
                <a:solidFill>
                  <a:schemeClr val="bg1"/>
                </a:solidFill>
                <a:latin typeface="Eras Medium ITC" panose="020B0602030504020804" pitchFamily="34" charset="0"/>
              </a:rPr>
              <a:t>Pour commencer, il faut ajouter l’URL de la source dans l’onglet ‘’Collez n’importe quelle adresse Web’’, ensuite,</a:t>
            </a:r>
          </a:p>
          <a:p>
            <a:r>
              <a:rPr lang="fr-FR" sz="1400" dirty="0">
                <a:solidFill>
                  <a:schemeClr val="bg1"/>
                </a:solidFill>
                <a:latin typeface="Eras Medium ITC" panose="020B0602030504020804" pitchFamily="34" charset="0"/>
              </a:rPr>
              <a:t>Il est possible de:</a:t>
            </a:r>
          </a:p>
          <a:p>
            <a:r>
              <a:rPr lang="fr-FR" sz="1400" dirty="0">
                <a:solidFill>
                  <a:schemeClr val="bg1"/>
                </a:solidFill>
                <a:latin typeface="Eras Medium ITC" panose="020B0602030504020804" pitchFamily="34" charset="0"/>
              </a:rPr>
              <a:t>- rajouter du texte et de le modifier,</a:t>
            </a:r>
          </a:p>
          <a:p>
            <a:r>
              <a:rPr lang="fr-FR" sz="1400" dirty="0">
                <a:solidFill>
                  <a:schemeClr val="bg1"/>
                </a:solidFill>
                <a:latin typeface="Eras Medium ITC" panose="020B0602030504020804" pitchFamily="34" charset="0"/>
              </a:rPr>
              <a:t>- insérer une image,</a:t>
            </a:r>
          </a:p>
          <a:p>
            <a:r>
              <a:rPr lang="fr-FR" sz="1400" dirty="0">
                <a:solidFill>
                  <a:schemeClr val="bg1"/>
                </a:solidFill>
                <a:latin typeface="Eras Medium ITC" panose="020B0602030504020804" pitchFamily="34" charset="0"/>
              </a:rPr>
              <a:t>- ajouter un fichier au format PDF,</a:t>
            </a:r>
          </a:p>
          <a:p>
            <a:endParaRPr lang="fr-FR" sz="1400" dirty="0">
              <a:solidFill>
                <a:schemeClr val="bg1"/>
              </a:solidFill>
              <a:latin typeface="Eras Medium ITC" panose="020B0602030504020804" pitchFamily="34" charset="0"/>
            </a:endParaRPr>
          </a:p>
          <a:p>
            <a:r>
              <a:rPr lang="fr-FR" sz="1400" dirty="0">
                <a:solidFill>
                  <a:schemeClr val="bg1"/>
                </a:solidFill>
                <a:latin typeface="Eras Medium ITC" panose="020B0602030504020804" pitchFamily="34" charset="0"/>
              </a:rPr>
              <a:t>Lorsqu’un ajout est réalisé via une URL, une nouvelle fenêtre est crée et contient:</a:t>
            </a:r>
          </a:p>
          <a:p>
            <a:r>
              <a:rPr lang="fr-FR" sz="1400" dirty="0">
                <a:solidFill>
                  <a:schemeClr val="bg1"/>
                </a:solidFill>
                <a:latin typeface="Eras Medium ITC" panose="020B0602030504020804" pitchFamily="34" charset="0"/>
              </a:rPr>
              <a:t>-  le nom de la source, </a:t>
            </a:r>
          </a:p>
          <a:p>
            <a:r>
              <a:rPr lang="fr-FR" sz="1400" dirty="0">
                <a:solidFill>
                  <a:schemeClr val="bg1"/>
                </a:solidFill>
                <a:latin typeface="Eras Medium ITC" panose="020B0602030504020804" pitchFamily="34" charset="0"/>
              </a:rPr>
              <a:t>- une image,</a:t>
            </a:r>
          </a:p>
          <a:p>
            <a:r>
              <a:rPr lang="fr-FR" sz="1400" dirty="0">
                <a:solidFill>
                  <a:schemeClr val="bg1"/>
                </a:solidFill>
                <a:latin typeface="Eras Medium ITC" panose="020B0602030504020804" pitchFamily="34" charset="0"/>
              </a:rPr>
              <a:t>- un titre,</a:t>
            </a:r>
          </a:p>
          <a:p>
            <a:r>
              <a:rPr lang="fr-FR" sz="1400" dirty="0">
                <a:solidFill>
                  <a:schemeClr val="bg1"/>
                </a:solidFill>
                <a:latin typeface="Eras Medium ITC" panose="020B0602030504020804" pitchFamily="34" charset="0"/>
              </a:rPr>
              <a:t>- une description.</a:t>
            </a:r>
          </a:p>
          <a:p>
            <a:r>
              <a:rPr lang="fr-FR" sz="1400" dirty="0">
                <a:solidFill>
                  <a:schemeClr val="bg1"/>
                </a:solidFill>
                <a:latin typeface="Eras Medium ITC" panose="020B0602030504020804" pitchFamily="34" charset="0"/>
              </a:rPr>
              <a:t>Il est possible de déplacer ou de supprimer m’article à tout moment.</a:t>
            </a:r>
          </a:p>
          <a:p>
            <a:endParaRPr lang="fr-FR" sz="1400" dirty="0">
              <a:solidFill>
                <a:schemeClr val="tx1"/>
              </a:solidFill>
              <a:latin typeface="Eras Demi ITC" panose="020B0805030504020804" pitchFamily="34" charset="0"/>
            </a:endParaRPr>
          </a:p>
          <a:p>
            <a:endParaRPr lang="fr-FR" sz="1400" dirty="0">
              <a:solidFill>
                <a:schemeClr val="tx1"/>
              </a:solidFill>
              <a:latin typeface="Eras Demi ITC" panose="020B0805030504020804" pitchFamily="34" charset="0"/>
            </a:endParaRPr>
          </a:p>
          <a:p>
            <a:endParaRPr lang="fr-FR" sz="1400" dirty="0">
              <a:solidFill>
                <a:schemeClr val="tx1"/>
              </a:solidFill>
              <a:latin typeface="Eras Demi ITC" panose="020B0805030504020804" pitchFamily="34" charset="0"/>
            </a:endParaRPr>
          </a:p>
        </p:txBody>
      </p:sp>
      <p:pic>
        <p:nvPicPr>
          <p:cNvPr id="3" name="Image 2">
            <a:extLst>
              <a:ext uri="{FF2B5EF4-FFF2-40B4-BE49-F238E27FC236}">
                <a16:creationId xmlns:a16="http://schemas.microsoft.com/office/drawing/2014/main" id="{BD0974EF-F25F-2512-D7D9-C17574542483}"/>
              </a:ext>
            </a:extLst>
          </p:cNvPr>
          <p:cNvPicPr>
            <a:picLocks noChangeAspect="1"/>
          </p:cNvPicPr>
          <p:nvPr/>
        </p:nvPicPr>
        <p:blipFill>
          <a:blip r:embed="rId2"/>
          <a:stretch>
            <a:fillRect/>
          </a:stretch>
        </p:blipFill>
        <p:spPr>
          <a:xfrm>
            <a:off x="320338" y="256369"/>
            <a:ext cx="5840612" cy="634525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114240101"/>
      </p:ext>
    </p:extLst>
  </p:cSld>
  <p:clrMapOvr>
    <a:masterClrMapping/>
  </p:clrMapOvr>
</p:sld>
</file>

<file path=ppt/theme/theme1.xml><?xml version="1.0" encoding="utf-8"?>
<a:theme xmlns:a="http://schemas.openxmlformats.org/drawingml/2006/main" name="Coup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_36805019_TF11469707.potx" id="{FECF9678-862A-4E8E-BF24-6EC9D369D698}" vid="{46A7D75A-39BD-4D91-B105-6ED9999C200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FDEB4C-941C-4EBE-9462-062D8A0ADE9E}">
  <ds:schemaRefs>
    <ds:schemaRef ds:uri="http://schemas.microsoft.com/sharepoint/v3/contenttype/forms"/>
  </ds:schemaRefs>
</ds:datastoreItem>
</file>

<file path=customXml/itemProps2.xml><?xml version="1.0" encoding="utf-8"?>
<ds:datastoreItem xmlns:ds="http://schemas.openxmlformats.org/officeDocument/2006/customXml" ds:itemID="{60B414F3-C833-4395-8C69-0E806C5181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0B8EF33-82AA-4779-AFAA-C56669D00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Coupe</Template>
  <TotalTime>2217</TotalTime>
  <Words>989</Words>
  <Application>Microsoft Office PowerPoint</Application>
  <PresentationFormat>Grand écran</PresentationFormat>
  <Paragraphs>118</Paragraphs>
  <Slides>12</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Calibri</vt:lpstr>
      <vt:lpstr>Century Gothic</vt:lpstr>
      <vt:lpstr>Eras Bold ITC</vt:lpstr>
      <vt:lpstr>Eras Demi ITC</vt:lpstr>
      <vt:lpstr>Eras Medium ITC</vt:lpstr>
      <vt:lpstr>Wingdings 3</vt:lpstr>
      <vt:lpstr>Coupe</vt:lpstr>
      <vt:lpstr>Présentation de mon outil de veille</vt:lpstr>
      <vt:lpstr>Présentation de l’outil de veille que j’ai choisi:  Wakelet se distingue par son approche intuitive de curation de contenu, offrant une facilité d’utilisation exceptionnelle.  Grâce à son accessibilité sur divers appareils, il favorise une collaboration fluide entre utilisateurs, tout en permettant une intégration transparente avec d’autres outils et plateformes pour une expérience enrichissante et personnalisée.  Sans hésitation, je me lance et je crée un compte Wakelet !</vt:lpstr>
      <vt:lpstr>Comment sélectionner les sources d’informations: Page 1: Quel document pour mes recherches ?</vt:lpstr>
      <vt:lpstr>Comment sélectionner les sources d’informations: Page 2: identifier les sources.</vt:lpstr>
      <vt:lpstr>Comment sélectionner les sources d’informations: Page 3: Ou chercher les sources ?</vt:lpstr>
      <vt:lpstr>L’outil de veille, une aide pour remplir les spécifications techniques et guider les développeurs au mieux.</vt:lpstr>
      <vt:lpstr>Création d’une collection sur l’outil Wakelet</vt:lpstr>
      <vt:lpstr>J’ai crée quatre collections pour ce projet, je vous les présente en détails:         Front-End, sont ajoutés ici toutes les informations de langages de programmation côté client.         Back-end , dans cette collection se trouve les articles correspondants au côté serveur,         Aides, logiciels, tout ce qui peut nous permettre de coder dans les meilleurs conditions,         ‘’ La pause café ‘’, actualités du monde de la programmation qu’il s’agisse de Front-End ou de Back-End,         toutes les nouvelles technologies, les progrès à venir, tout pour se tenir informer régulièrement.                     </vt:lpstr>
      <vt:lpstr>Exemple d’ajout de contenu dans une collection:</vt:lpstr>
      <vt:lpstr>Comment commenter une publication.</vt:lpstr>
      <vt:lpstr>Comment partager une publication.</vt:lpstr>
      <vt:lpstr>Présentation de mon outil de veille 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Wakelet</dc:title>
  <dc:creator>David changea</dc:creator>
  <cp:lastModifiedBy>David changea</cp:lastModifiedBy>
  <cp:revision>29</cp:revision>
  <dcterms:created xsi:type="dcterms:W3CDTF">2024-01-12T23:03:48Z</dcterms:created>
  <dcterms:modified xsi:type="dcterms:W3CDTF">2024-01-23T13:56:58Z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