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70" r:id="rId13"/>
    <p:sldId id="271" r:id="rId14"/>
    <p:sldId id="27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E8"/>
    <a:srgbClr val="8BC7B1"/>
    <a:srgbClr val="C5A073"/>
    <a:srgbClr val="64D4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60" d="100"/>
          <a:sy n="160" d="100"/>
        </p:scale>
        <p:origin x="27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035ED-0172-D3F8-6954-B4598FB4853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6CA5095-BBC0-0EC3-D08F-E5452A22AA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1C95BE3-B009-86B1-1D11-0197CF39D1C5}"/>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9E60DC35-89A8-0328-D9C5-16D0686CBB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F8CAA6-9895-6C8F-DA24-DA9481C432CD}"/>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356911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B0AD3-AC7F-9205-7C5F-E2AD59D1120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41399A9-0E4E-398D-93A0-26B4C20BC18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A5754B-68B0-BA61-AC43-1C0F6909263A}"/>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2CFF3749-FAC0-01B3-1C60-4528DB074A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38EA7E-E2FD-7FD5-8FD0-D3DF407659A9}"/>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375907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8AFF184-7B45-85C1-23AF-6484C4469EE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A05854E-9D94-8F3B-1F5E-D2D4C679EA4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B0140D-4A34-3EAF-5BCE-3A00FB8BDC21}"/>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97CADA44-ECC5-55C0-EB03-0663EF4D36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5C16CD-83CD-3853-4A60-DA9A7C5B5D00}"/>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5701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FAB5BD-EDCD-630C-F9C1-EAD7DCBFB0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72C0E9-CC1C-AAED-B4F6-17F7E365C83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4C8C359-EA33-B0DA-BAD6-FAE3253F8F2A}"/>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0883D263-CC76-F2B9-4624-AB9A3D5745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B99A13-6308-15BA-AA68-D33D9086DE51}"/>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119610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27FF1-B4BA-EA37-2B1B-01745743154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31A733-2002-3E06-C9B7-4BB26A92C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221BC10-58AE-B4E5-4104-A3598C2CA555}"/>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58E33D60-761B-913A-7027-07829A82C8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6C75E5-01CC-036E-D317-CD5767413A9C}"/>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98891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B336B-FB9B-E3C8-1259-5133E142CD6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FC55A41-8651-B0AE-937E-067EC43214E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524FC69-EE7E-FC99-F9A5-643373CB3D9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196E82B-C944-70D8-DCC0-311E28FC920D}"/>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6" name="Espace réservé du pied de page 5">
            <a:extLst>
              <a:ext uri="{FF2B5EF4-FFF2-40B4-BE49-F238E27FC236}">
                <a16:creationId xmlns:a16="http://schemas.microsoft.com/office/drawing/2014/main" id="{22EF68F4-A23D-A188-53AE-361909CA533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184BD2-79AE-8AA4-5B13-3F26BAA711E9}"/>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394810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8893E-246A-0185-8063-15A6B813AFE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07A320B-6618-FE0A-8681-D8965E85E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309D7BE-F56F-0809-C8D4-C9108074A1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F81B37F-7E27-6DAB-9B06-FE6E413225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78D1EF8-2961-584F-6635-CCC58AFA526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27ED19-6BEC-E9D8-6081-925C707EC3AC}"/>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8" name="Espace réservé du pied de page 7">
            <a:extLst>
              <a:ext uri="{FF2B5EF4-FFF2-40B4-BE49-F238E27FC236}">
                <a16:creationId xmlns:a16="http://schemas.microsoft.com/office/drawing/2014/main" id="{65D64CE5-8102-76DF-9039-9558D4F5B31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A2A4549-4EB8-08A9-9449-441F58B74EC2}"/>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193812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52BC-360F-629C-EC1A-207AEF6C80A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1FE6E77-1CE4-F003-5FB9-F013D1883274}"/>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4" name="Espace réservé du pied de page 3">
            <a:extLst>
              <a:ext uri="{FF2B5EF4-FFF2-40B4-BE49-F238E27FC236}">
                <a16:creationId xmlns:a16="http://schemas.microsoft.com/office/drawing/2014/main" id="{A6AAE520-C99C-6FD4-32E1-60B0E5ED1D9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513DE2D-F0E8-2108-E040-415041041985}"/>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322136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31B8F35-D0D2-3DE4-0BE7-6218674969C0}"/>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3" name="Espace réservé du pied de page 2">
            <a:extLst>
              <a:ext uri="{FF2B5EF4-FFF2-40B4-BE49-F238E27FC236}">
                <a16:creationId xmlns:a16="http://schemas.microsoft.com/office/drawing/2014/main" id="{FB3C9ACB-C02B-2B32-0278-DB8D0599106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7D16623-895A-DD0E-6198-F3FE1C3D0CE4}"/>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326646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B710AA-265F-F06D-4855-BF4B8D44C73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0ED8B56-EE29-2E70-63B7-2D9496CA9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DAEBB21-4C13-94BB-E69C-210A73F02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491ACEB-2EDF-837C-C160-4F8659CE31D0}"/>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6" name="Espace réservé du pied de page 5">
            <a:extLst>
              <a:ext uri="{FF2B5EF4-FFF2-40B4-BE49-F238E27FC236}">
                <a16:creationId xmlns:a16="http://schemas.microsoft.com/office/drawing/2014/main" id="{4C41FBEB-A406-8055-7DFB-6466E42D576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50C261B-DACB-7845-03E4-48D684A5F685}"/>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113760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783B3-02D9-4BCE-B118-23821311F8A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8841BC4-222D-1776-8662-13A2CDD9A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DE90B03-D968-3756-1892-80264FE2B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362E91-4F8D-BE2E-ADD6-30CF231B42DA}"/>
              </a:ext>
            </a:extLst>
          </p:cNvPr>
          <p:cNvSpPr>
            <a:spLocks noGrp="1"/>
          </p:cNvSpPr>
          <p:nvPr>
            <p:ph type="dt" sz="half" idx="10"/>
          </p:nvPr>
        </p:nvSpPr>
        <p:spPr/>
        <p:txBody>
          <a:bodyPr/>
          <a:lstStyle/>
          <a:p>
            <a:fld id="{F7C17E9D-63D7-4835-8BD4-2C87B17558CE}" type="datetimeFigureOut">
              <a:rPr lang="fr-FR" smtClean="0"/>
              <a:t>23/01/2024</a:t>
            </a:fld>
            <a:endParaRPr lang="fr-FR"/>
          </a:p>
        </p:txBody>
      </p:sp>
      <p:sp>
        <p:nvSpPr>
          <p:cNvPr id="6" name="Espace réservé du pied de page 5">
            <a:extLst>
              <a:ext uri="{FF2B5EF4-FFF2-40B4-BE49-F238E27FC236}">
                <a16:creationId xmlns:a16="http://schemas.microsoft.com/office/drawing/2014/main" id="{049948DD-5EFE-E0A5-6423-1D5FCCC6CB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4C7B802-A512-A39A-F8EB-B77ED6958E21}"/>
              </a:ext>
            </a:extLst>
          </p:cNvPr>
          <p:cNvSpPr>
            <a:spLocks noGrp="1"/>
          </p:cNvSpPr>
          <p:nvPr>
            <p:ph type="sldNum" sz="quarter" idx="12"/>
          </p:nvPr>
        </p:nvSpPr>
        <p:spPr/>
        <p:txBody>
          <a:bodyPr/>
          <a:lstStyle/>
          <a:p>
            <a:fld id="{8860FB70-32C5-4EB9-9DF9-52A87C65E217}" type="slidenum">
              <a:rPr lang="fr-FR" smtClean="0"/>
              <a:t>‹N°›</a:t>
            </a:fld>
            <a:endParaRPr lang="fr-FR"/>
          </a:p>
        </p:txBody>
      </p:sp>
    </p:spTree>
    <p:extLst>
      <p:ext uri="{BB962C8B-B14F-4D97-AF65-F5344CB8AC3E}">
        <p14:creationId xmlns:p14="http://schemas.microsoft.com/office/powerpoint/2010/main" val="186440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4E8"/>
            </a:gs>
            <a:gs pos="100000">
              <a:srgbClr val="C5A073"/>
            </a:gs>
          </a:gsLst>
          <a:lin ang="5400000" scaled="1"/>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9CEF38A-0C3F-D358-4DE2-F11FFB435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1149751-CD34-B899-1689-C43B9DD1F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8354FD-4AAB-023C-DC37-993D7E159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17E9D-63D7-4835-8BD4-2C87B17558CE}"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382B2732-0DD1-AA4E-F7A3-A10CC1F4D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DA067C2-A977-EC3E-21E3-F73CC0E34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0FB70-32C5-4EB9-9DF9-52A87C65E217}" type="slidenum">
              <a:rPr lang="fr-FR" smtClean="0"/>
              <a:t>‹N°›</a:t>
            </a:fld>
            <a:endParaRPr lang="fr-FR"/>
          </a:p>
        </p:txBody>
      </p:sp>
    </p:spTree>
    <p:extLst>
      <p:ext uri="{BB962C8B-B14F-4D97-AF65-F5344CB8AC3E}">
        <p14:creationId xmlns:p14="http://schemas.microsoft.com/office/powerpoint/2010/main" val="23673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otion.so/invite/187f1d49ee7e25009a8849f51aef22ecf3cb9a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notion.so/invite/187f1d49ee7e25009a8849f51aef22ecf3cb9a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notion.so/invite/187f1d49ee7e25009a8849f51aef22ecf3cb9ac5"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77633" y="1734320"/>
            <a:ext cx="12025223" cy="943364"/>
          </a:xfrm>
        </p:spPr>
        <p:txBody>
          <a:bodyPr>
            <a:normAutofit/>
            <a:scene3d>
              <a:camera prst="orthographicFront"/>
              <a:lightRig rig="threePt" dir="t"/>
            </a:scene3d>
            <a:sp3d extrusionH="57150">
              <a:bevelT w="69850" h="69850" prst="divot"/>
            </a:sp3d>
          </a:bodyPr>
          <a:lstStyle/>
          <a:p>
            <a:r>
              <a:rPr lang="fr-FR" sz="4800" dirty="0">
                <a:solidFill>
                  <a:srgbClr val="C5A073"/>
                </a:solidFill>
                <a:latin typeface="Eras Demi ITC" panose="020B0805030504020804" pitchFamily="34" charset="0"/>
              </a:rPr>
              <a:t>Présentation de l’outil Notion</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8836395" y="6345238"/>
            <a:ext cx="3266461" cy="436235"/>
          </a:xfrm>
        </p:spPr>
        <p:txBody>
          <a:bodyPr>
            <a:normAutofit fontScale="92500" lnSpcReduction="10000"/>
          </a:bodyPr>
          <a:lstStyle/>
          <a:p>
            <a:pPr algn="ctr"/>
            <a:r>
              <a:rPr lang="fr-FR" sz="900" dirty="0">
                <a:solidFill>
                  <a:srgbClr val="FFF4E8"/>
                </a:solidFill>
                <a:latin typeface="Eras Medium ITC" panose="020B0602030504020804" pitchFamily="34" charset="0"/>
              </a:rPr>
              <a:t>Projet 7: </a:t>
            </a:r>
            <a:r>
              <a:rPr lang="fr-FR" sz="900" i="0" dirty="0">
                <a:solidFill>
                  <a:srgbClr val="FFF4E8"/>
                </a:solidFill>
                <a:effectLst/>
                <a:latin typeface="Eras Medium ITC" panose="020B0602030504020804" pitchFamily="34" charset="0"/>
              </a:rPr>
              <a:t>Planifiez le développement du site de votre client</a:t>
            </a:r>
          </a:p>
          <a:p>
            <a:pPr algn="ctr"/>
            <a:r>
              <a:rPr lang="fr-FR" sz="900" dirty="0">
                <a:solidFill>
                  <a:srgbClr val="FFF4E8"/>
                </a:solidFill>
                <a:latin typeface="Eras Medium ITC" panose="020B0602030504020804" pitchFamily="34" charset="0"/>
              </a:rPr>
              <a:t>Livrable PowerPoint n°2, présentation de l’outil Notion.</a:t>
            </a:r>
            <a:endParaRPr lang="fr-FR" sz="900" i="0" dirty="0">
              <a:solidFill>
                <a:srgbClr val="FFF4E8"/>
              </a:solidFill>
              <a:effectLst/>
              <a:latin typeface="Eras Medium ITC" panose="020B0602030504020804" pitchFamily="34" charset="0"/>
            </a:endParaRPr>
          </a:p>
          <a:p>
            <a:endParaRPr lang="fr-FR" sz="1000" dirty="0">
              <a:latin typeface="Eras Demi ITC" panose="020B0805030504020804" pitchFamily="34" charset="0"/>
            </a:endParaRPr>
          </a:p>
        </p:txBody>
      </p:sp>
      <p:pic>
        <p:nvPicPr>
          <p:cNvPr id="6" name="Image 5">
            <a:extLst>
              <a:ext uri="{FF2B5EF4-FFF2-40B4-BE49-F238E27FC236}">
                <a16:creationId xmlns:a16="http://schemas.microsoft.com/office/drawing/2014/main" id="{89A13985-77D2-C192-1333-684A75000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651" y="4826366"/>
            <a:ext cx="4207184" cy="17153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 coins arrondis 10">
            <a:extLst>
              <a:ext uri="{FF2B5EF4-FFF2-40B4-BE49-F238E27FC236}">
                <a16:creationId xmlns:a16="http://schemas.microsoft.com/office/drawing/2014/main" id="{61431319-AE12-1E1F-309F-17F1C40AE7CB}"/>
              </a:ext>
            </a:extLst>
          </p:cNvPr>
          <p:cNvSpPr/>
          <p:nvPr/>
        </p:nvSpPr>
        <p:spPr>
          <a:xfrm>
            <a:off x="4341894" y="3501108"/>
            <a:ext cx="3496697" cy="906551"/>
          </a:xfrm>
          <a:prstGeom prst="round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rgbClr val="FFF4E8"/>
                </a:solidFill>
                <a:latin typeface="Eras Demi ITC" panose="020B0805030504020804" pitchFamily="34" charset="0"/>
              </a:rPr>
              <a:t>Lien vers mon outil Notion:</a:t>
            </a:r>
          </a:p>
          <a:p>
            <a:pPr algn="ctr"/>
            <a:r>
              <a:rPr lang="fr-FR" b="1" dirty="0">
                <a:ln w="9525">
                  <a:noFill/>
                  <a:prstDash val="solid"/>
                </a:ln>
                <a:solidFill>
                  <a:schemeClr val="tx1"/>
                </a:solidFill>
                <a:latin typeface="Eras Demi ITC" panose="020B0805030504020804" pitchFamily="34" charset="0"/>
                <a:hlinkClick r:id="rId3" tooltip="cliquez ici !">
                  <a:extLst>
                    <a:ext uri="{A12FA001-AC4F-418D-AE19-62706E023703}">
                      <ahyp:hlinkClr xmlns:ahyp="http://schemas.microsoft.com/office/drawing/2018/hyperlinkcolor" val="tx"/>
                    </a:ext>
                  </a:extLst>
                </a:hlinkClick>
              </a:rPr>
              <a:t>Cliquez ici !</a:t>
            </a:r>
            <a:endParaRPr lang="fr-FR" b="1" dirty="0">
              <a:ln w="9525">
                <a:noFill/>
                <a:prstDash val="solid"/>
              </a:ln>
              <a:solidFill>
                <a:schemeClr val="tx1"/>
              </a:solidFill>
              <a:latin typeface="Eras Demi ITC" panose="020B0805030504020804" pitchFamily="34" charset="0"/>
            </a:endParaRPr>
          </a:p>
        </p:txBody>
      </p:sp>
      <p:sp>
        <p:nvSpPr>
          <p:cNvPr id="5" name="ZoneTexte 4">
            <a:extLst>
              <a:ext uri="{FF2B5EF4-FFF2-40B4-BE49-F238E27FC236}">
                <a16:creationId xmlns:a16="http://schemas.microsoft.com/office/drawing/2014/main" id="{5649CC00-5FE9-77C6-95B1-69D6F5053C4E}"/>
              </a:ext>
            </a:extLst>
          </p:cNvPr>
          <p:cNvSpPr txBox="1"/>
          <p:nvPr/>
        </p:nvSpPr>
        <p:spPr>
          <a:xfrm>
            <a:off x="10319049" y="0"/>
            <a:ext cx="1872951" cy="646331"/>
          </a:xfrm>
          <a:prstGeom prst="rect">
            <a:avLst/>
          </a:prstGeom>
          <a:noFill/>
          <a:effectLst>
            <a:outerShdw blurRad="50800" dist="38100" dir="8100000" algn="tr" rotWithShape="0">
              <a:prstClr val="black">
                <a:alpha val="40000"/>
              </a:prstClr>
            </a:outerShdw>
          </a:effectLst>
        </p:spPr>
        <p:txBody>
          <a:bodyPr wrap="square">
            <a:spAutoFit/>
          </a:bodyPr>
          <a:lstStyle/>
          <a:p>
            <a:pPr algn="ctr"/>
            <a:r>
              <a:rPr lang="fr-FR" sz="1800" dirty="0">
                <a:solidFill>
                  <a:srgbClr val="8BC7B1"/>
                </a:solidFill>
                <a:effectLst>
                  <a:innerShdw blurRad="114300">
                    <a:prstClr val="black"/>
                  </a:innerShdw>
                </a:effectLst>
                <a:latin typeface="Eras Demi ITC" panose="020B0805030504020804" pitchFamily="34" charset="0"/>
              </a:rPr>
              <a:t>Menu Maker by</a:t>
            </a:r>
            <a:br>
              <a:rPr lang="fr-FR" sz="1800" dirty="0">
                <a:solidFill>
                  <a:srgbClr val="8BC7B1"/>
                </a:solidFill>
                <a:effectLst>
                  <a:innerShdw blurRad="114300">
                    <a:prstClr val="black"/>
                  </a:innerShdw>
                </a:effectLst>
                <a:latin typeface="Eras Demi ITC" panose="020B0805030504020804" pitchFamily="34" charset="0"/>
              </a:rPr>
            </a:br>
            <a:r>
              <a:rPr lang="fr-FR" sz="1800" dirty="0">
                <a:solidFill>
                  <a:srgbClr val="8BC7B1"/>
                </a:solidFill>
                <a:effectLst>
                  <a:innerShdw blurRad="114300">
                    <a:prstClr val="black"/>
                  </a:innerShdw>
                </a:effectLst>
                <a:latin typeface="Eras Demi ITC" panose="020B0805030504020804" pitchFamily="34" charset="0"/>
              </a:rPr>
              <a:t>Qwenta</a:t>
            </a:r>
            <a:endParaRPr lang="fr-FR" dirty="0">
              <a:effectLst>
                <a:innerShdw blurRad="114300">
                  <a:prstClr val="black"/>
                </a:innerShdw>
              </a:effectLst>
            </a:endParaRPr>
          </a:p>
        </p:txBody>
      </p:sp>
      <p:pic>
        <p:nvPicPr>
          <p:cNvPr id="7" name="Image 6">
            <a:extLst>
              <a:ext uri="{FF2B5EF4-FFF2-40B4-BE49-F238E27FC236}">
                <a16:creationId xmlns:a16="http://schemas.microsoft.com/office/drawing/2014/main" id="{BFB4AD47-9D35-BA29-AC43-0E781B1DB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04" y="130488"/>
            <a:ext cx="1294902" cy="68292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02294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Passer en vue Kanban</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3135646" y="894778"/>
            <a:ext cx="6126088" cy="817162"/>
          </a:xfrm>
        </p:spPr>
        <p:txBody>
          <a:bodyPr>
            <a:normAutofit/>
          </a:bodyPr>
          <a:lstStyle/>
          <a:p>
            <a:r>
              <a:rPr lang="fr-FR" sz="1300" dirty="0">
                <a:latin typeface="Eras Medium ITC" panose="020B0602030504020804" pitchFamily="34" charset="0"/>
              </a:rPr>
              <a:t>Notion offre la possibilité de changer de vue, le tableau initialement crée en disposition table peut passer facilement en disposition Kanban, ce qui est très pratique pour la gestion de projet, voir l’exemple sur l’image ci-dessous :</a:t>
            </a:r>
          </a:p>
        </p:txBody>
      </p:sp>
      <p:pic>
        <p:nvPicPr>
          <p:cNvPr id="6" name="Image 5">
            <a:extLst>
              <a:ext uri="{FF2B5EF4-FFF2-40B4-BE49-F238E27FC236}">
                <a16:creationId xmlns:a16="http://schemas.microsoft.com/office/drawing/2014/main" id="{D845BEEC-FC20-6137-4FD5-916B418F5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61" y="1839956"/>
            <a:ext cx="10858991" cy="4910121"/>
          </a:xfrm>
          <a:prstGeom prst="rect">
            <a:avLst/>
          </a:prstGeom>
          <a:effectLst>
            <a:outerShdw blurRad="50800" dist="38100" dir="8100000" algn="tr" rotWithShape="0">
              <a:prstClr val="black">
                <a:alpha val="40000"/>
              </a:prstClr>
            </a:outerShdw>
          </a:effectLst>
        </p:spPr>
      </p:pic>
      <p:sp>
        <p:nvSpPr>
          <p:cNvPr id="7" name="Rectangle 6">
            <a:extLst>
              <a:ext uri="{FF2B5EF4-FFF2-40B4-BE49-F238E27FC236}">
                <a16:creationId xmlns:a16="http://schemas.microsoft.com/office/drawing/2014/main" id="{BCC7D415-B1C5-AF56-AAB9-281F9C193B2E}"/>
              </a:ext>
            </a:extLst>
          </p:cNvPr>
          <p:cNvSpPr/>
          <p:nvPr/>
        </p:nvSpPr>
        <p:spPr>
          <a:xfrm>
            <a:off x="4542566" y="4255325"/>
            <a:ext cx="3312247" cy="1777782"/>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fr-FR" sz="1400" dirty="0">
                <a:solidFill>
                  <a:srgbClr val="FFF4E8"/>
                </a:solidFill>
                <a:latin typeface="Eras Demi ITC" panose="020B0805030504020804" pitchFamily="34" charset="0"/>
              </a:rPr>
              <a:t>Tableau Kanban du projet Menu Maker by Qwenta.</a:t>
            </a:r>
          </a:p>
          <a:p>
            <a:pPr algn="ctr"/>
            <a:endParaRPr lang="fr-FR" sz="1400" dirty="0">
              <a:latin typeface="Eras Demi ITC" panose="020B0805030504020804" pitchFamily="34" charset="0"/>
            </a:endParaRPr>
          </a:p>
          <a:p>
            <a:pPr algn="ctr"/>
            <a:r>
              <a:rPr lang="fr-FR" sz="1400" dirty="0">
                <a:solidFill>
                  <a:schemeClr val="tx1"/>
                </a:solidFill>
                <a:latin typeface="Eras Demi ITC" panose="020B0805030504020804" pitchFamily="34" charset="0"/>
              </a:rPr>
              <a:t>- à faire : 24 taches,</a:t>
            </a:r>
          </a:p>
          <a:p>
            <a:pPr algn="ctr"/>
            <a:r>
              <a:rPr lang="fr-FR" sz="1400" dirty="0">
                <a:solidFill>
                  <a:schemeClr val="tx1"/>
                </a:solidFill>
                <a:latin typeface="Eras Demi ITC" panose="020B0805030504020804" pitchFamily="34" charset="0"/>
              </a:rPr>
              <a:t>- en cours : 0 tache,</a:t>
            </a:r>
          </a:p>
          <a:p>
            <a:pPr algn="ctr"/>
            <a:r>
              <a:rPr lang="fr-FR" sz="1400" dirty="0">
                <a:solidFill>
                  <a:schemeClr val="tx1"/>
                </a:solidFill>
                <a:latin typeface="Eras Demi ITC" panose="020B0805030504020804" pitchFamily="34" charset="0"/>
              </a:rPr>
              <a:t>- à tester : 0 tache,</a:t>
            </a:r>
          </a:p>
          <a:p>
            <a:pPr algn="ctr"/>
            <a:r>
              <a:rPr lang="fr-FR" sz="1400" dirty="0">
                <a:solidFill>
                  <a:schemeClr val="tx1"/>
                </a:solidFill>
                <a:latin typeface="Eras Demi ITC" panose="020B0805030504020804" pitchFamily="34" charset="0"/>
              </a:rPr>
              <a:t>- terminé : 6 taches.</a:t>
            </a:r>
          </a:p>
        </p:txBody>
      </p:sp>
    </p:spTree>
    <p:extLst>
      <p:ext uri="{BB962C8B-B14F-4D97-AF65-F5344CB8AC3E}">
        <p14:creationId xmlns:p14="http://schemas.microsoft.com/office/powerpoint/2010/main" val="121554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Comment créer une vue Kanban</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10178036" y="342302"/>
            <a:ext cx="1822876" cy="455857"/>
          </a:xfrm>
        </p:spPr>
        <p:txBody>
          <a:bodyPr>
            <a:noAutofit/>
          </a:bodyPr>
          <a:lstStyle/>
          <a:p>
            <a:r>
              <a:rPr lang="fr-FR" sz="2800" b="1" dirty="0">
                <a:ln w="9525">
                  <a:noFill/>
                  <a:prstDash val="solid"/>
                </a:ln>
                <a:latin typeface="Eras Demi ITC" panose="020B0805030504020804" pitchFamily="34" charset="0"/>
              </a:rPr>
              <a:t>Page 1</a:t>
            </a:r>
          </a:p>
        </p:txBody>
      </p:sp>
      <p:pic>
        <p:nvPicPr>
          <p:cNvPr id="6" name="Image 5">
            <a:extLst>
              <a:ext uri="{FF2B5EF4-FFF2-40B4-BE49-F238E27FC236}">
                <a16:creationId xmlns:a16="http://schemas.microsoft.com/office/drawing/2014/main" id="{4C85F54F-4C9B-32AB-975D-E5A5E755D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526" y="3013801"/>
            <a:ext cx="1987652" cy="317516"/>
          </a:xfrm>
          <a:prstGeom prst="rect">
            <a:avLst/>
          </a:prstGeom>
          <a:effectLst>
            <a:outerShdw blurRad="50800" dist="38100" dir="8100000" algn="tr" rotWithShape="0">
              <a:prstClr val="black">
                <a:alpha val="40000"/>
              </a:prstClr>
            </a:outerShdw>
          </a:effectLst>
        </p:spPr>
      </p:pic>
      <p:pic>
        <p:nvPicPr>
          <p:cNvPr id="8" name="Image 7">
            <a:extLst>
              <a:ext uri="{FF2B5EF4-FFF2-40B4-BE49-F238E27FC236}">
                <a16:creationId xmlns:a16="http://schemas.microsoft.com/office/drawing/2014/main" id="{5C846D5F-6C80-8449-9402-99B6CB48D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92" y="5523274"/>
            <a:ext cx="2711803" cy="292115"/>
          </a:xfrm>
          <a:prstGeom prst="rect">
            <a:avLst/>
          </a:prstGeom>
          <a:effectLst>
            <a:outerShdw blurRad="50800" dist="38100" dir="8100000" algn="tr" rotWithShape="0">
              <a:prstClr val="black">
                <a:alpha val="40000"/>
              </a:prstClr>
            </a:outerShdw>
          </a:effectLst>
        </p:spPr>
      </p:pic>
      <p:sp>
        <p:nvSpPr>
          <p:cNvPr id="9" name="Rectangle 8">
            <a:extLst>
              <a:ext uri="{FF2B5EF4-FFF2-40B4-BE49-F238E27FC236}">
                <a16:creationId xmlns:a16="http://schemas.microsoft.com/office/drawing/2014/main" id="{5950A075-5006-7740-3B70-17AE0CB812B7}"/>
              </a:ext>
            </a:extLst>
          </p:cNvPr>
          <p:cNvSpPr/>
          <p:nvPr/>
        </p:nvSpPr>
        <p:spPr>
          <a:xfrm>
            <a:off x="784892" y="1492012"/>
            <a:ext cx="2711804" cy="806234"/>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Pour créer une nouvelle vue, cliquer sur </a:t>
            </a:r>
            <a:r>
              <a:rPr lang="fr-FR" sz="1400" dirty="0">
                <a:solidFill>
                  <a:schemeClr val="tx1"/>
                </a:solidFill>
                <a:latin typeface="Eras Demi ITC" panose="020B0805030504020804" pitchFamily="34" charset="0"/>
              </a:rPr>
              <a:t>+</a:t>
            </a:r>
          </a:p>
        </p:txBody>
      </p:sp>
      <p:cxnSp>
        <p:nvCxnSpPr>
          <p:cNvPr id="11" name="Connecteur droit avec flèche 10">
            <a:extLst>
              <a:ext uri="{FF2B5EF4-FFF2-40B4-BE49-F238E27FC236}">
                <a16:creationId xmlns:a16="http://schemas.microsoft.com/office/drawing/2014/main" id="{118CC64C-2877-DFC8-84F7-A22C4E12723F}"/>
              </a:ext>
            </a:extLst>
          </p:cNvPr>
          <p:cNvCxnSpPr>
            <a:cxnSpLocks/>
          </p:cNvCxnSpPr>
          <p:nvPr/>
        </p:nvCxnSpPr>
        <p:spPr>
          <a:xfrm>
            <a:off x="2058836" y="2364582"/>
            <a:ext cx="0" cy="5836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DB096A7B-6D7D-3DC2-2815-51F53EC2CE44}"/>
              </a:ext>
            </a:extLst>
          </p:cNvPr>
          <p:cNvCxnSpPr>
            <a:cxnSpLocks/>
          </p:cNvCxnSpPr>
          <p:nvPr/>
        </p:nvCxnSpPr>
        <p:spPr>
          <a:xfrm>
            <a:off x="2898707" y="2797649"/>
            <a:ext cx="0" cy="30147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73D71581-D398-379C-6294-5EB3D2421C79}"/>
              </a:ext>
            </a:extLst>
          </p:cNvPr>
          <p:cNvSpPr/>
          <p:nvPr/>
        </p:nvSpPr>
        <p:spPr>
          <a:xfrm>
            <a:off x="784892" y="3999729"/>
            <a:ext cx="2711803" cy="806234"/>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Nouvelle vue est crée dans la barre de navigation.</a:t>
            </a:r>
          </a:p>
        </p:txBody>
      </p:sp>
      <p:cxnSp>
        <p:nvCxnSpPr>
          <p:cNvPr id="17" name="Connecteur droit avec flèche 16">
            <a:extLst>
              <a:ext uri="{FF2B5EF4-FFF2-40B4-BE49-F238E27FC236}">
                <a16:creationId xmlns:a16="http://schemas.microsoft.com/office/drawing/2014/main" id="{9BDB5CAB-1E30-EB03-06C6-050D03F27B35}"/>
              </a:ext>
            </a:extLst>
          </p:cNvPr>
          <p:cNvCxnSpPr>
            <a:cxnSpLocks/>
          </p:cNvCxnSpPr>
          <p:nvPr/>
        </p:nvCxnSpPr>
        <p:spPr>
          <a:xfrm>
            <a:off x="2053086" y="3399605"/>
            <a:ext cx="0" cy="533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B199827D-7B2C-1858-EF96-E5376898CA7F}"/>
              </a:ext>
            </a:extLst>
          </p:cNvPr>
          <p:cNvCxnSpPr>
            <a:cxnSpLocks/>
          </p:cNvCxnSpPr>
          <p:nvPr/>
        </p:nvCxnSpPr>
        <p:spPr>
          <a:xfrm>
            <a:off x="2096352" y="4894587"/>
            <a:ext cx="0" cy="55993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17D68C18-A89E-6866-305E-992ED639708C}"/>
              </a:ext>
            </a:extLst>
          </p:cNvPr>
          <p:cNvCxnSpPr>
            <a:cxnSpLocks/>
          </p:cNvCxnSpPr>
          <p:nvPr/>
        </p:nvCxnSpPr>
        <p:spPr>
          <a:xfrm>
            <a:off x="2898707" y="5307869"/>
            <a:ext cx="0" cy="2932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21" name="Image 20">
            <a:extLst>
              <a:ext uri="{FF2B5EF4-FFF2-40B4-BE49-F238E27FC236}">
                <a16:creationId xmlns:a16="http://schemas.microsoft.com/office/drawing/2014/main" id="{CCDED83F-C9FF-6096-525C-EB255691E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1658" y="3013801"/>
            <a:ext cx="1905098" cy="3340272"/>
          </a:xfrm>
          <a:prstGeom prst="rect">
            <a:avLst/>
          </a:prstGeom>
          <a:effectLst>
            <a:outerShdw blurRad="50800" dist="38100" dir="8100000" algn="tr" rotWithShape="0">
              <a:prstClr val="black">
                <a:alpha val="40000"/>
              </a:prstClr>
            </a:outerShdw>
          </a:effectLst>
        </p:spPr>
      </p:pic>
      <p:pic>
        <p:nvPicPr>
          <p:cNvPr id="23" name="Image 22">
            <a:extLst>
              <a:ext uri="{FF2B5EF4-FFF2-40B4-BE49-F238E27FC236}">
                <a16:creationId xmlns:a16="http://schemas.microsoft.com/office/drawing/2014/main" id="{CD66459D-D985-DA84-A616-5A7AD7B3A7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6274" y="3099126"/>
            <a:ext cx="1943200" cy="3264068"/>
          </a:xfrm>
          <a:prstGeom prst="rect">
            <a:avLst/>
          </a:prstGeom>
          <a:effectLst>
            <a:outerShdw blurRad="50800" dist="38100" dir="8100000" algn="tr" rotWithShape="0">
              <a:prstClr val="black">
                <a:alpha val="40000"/>
              </a:prstClr>
            </a:outerShdw>
          </a:effectLst>
        </p:spPr>
      </p:pic>
      <p:pic>
        <p:nvPicPr>
          <p:cNvPr id="25" name="Image 24">
            <a:extLst>
              <a:ext uri="{FF2B5EF4-FFF2-40B4-BE49-F238E27FC236}">
                <a16:creationId xmlns:a16="http://schemas.microsoft.com/office/drawing/2014/main" id="{02287F64-0751-EAD4-A3E1-6D9B50E333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4132" y="2568514"/>
            <a:ext cx="2794144" cy="279414"/>
          </a:xfrm>
          <a:prstGeom prst="rect">
            <a:avLst/>
          </a:prstGeom>
          <a:effectLst>
            <a:outerShdw blurRad="50800" dist="38100" dir="8100000" algn="tr" rotWithShape="0">
              <a:prstClr val="black">
                <a:alpha val="40000"/>
              </a:prstClr>
            </a:outerShdw>
          </a:effectLst>
        </p:spPr>
      </p:pic>
      <p:sp>
        <p:nvSpPr>
          <p:cNvPr id="33" name="Rectangle 32">
            <a:extLst>
              <a:ext uri="{FF2B5EF4-FFF2-40B4-BE49-F238E27FC236}">
                <a16:creationId xmlns:a16="http://schemas.microsoft.com/office/drawing/2014/main" id="{AE2712E8-8287-6246-9C36-45BD2F99B63A}"/>
              </a:ext>
            </a:extLst>
          </p:cNvPr>
          <p:cNvSpPr/>
          <p:nvPr/>
        </p:nvSpPr>
        <p:spPr>
          <a:xfrm>
            <a:off x="4740098" y="1492012"/>
            <a:ext cx="2711803" cy="806234"/>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fr-FR" sz="1200" dirty="0">
                <a:solidFill>
                  <a:srgbClr val="FFF4E8"/>
                </a:solidFill>
                <a:latin typeface="Eras Demi ITC" panose="020B0805030504020804" pitchFamily="34" charset="0"/>
              </a:rPr>
              <a:t>Renseigner un nom et cliquer sur Kanban, il ne reste plus qu’à choisir les options d’affichage avant de cliquer sur terminer.</a:t>
            </a:r>
          </a:p>
        </p:txBody>
      </p:sp>
      <p:sp>
        <p:nvSpPr>
          <p:cNvPr id="34" name="Rectangle 33">
            <a:extLst>
              <a:ext uri="{FF2B5EF4-FFF2-40B4-BE49-F238E27FC236}">
                <a16:creationId xmlns:a16="http://schemas.microsoft.com/office/drawing/2014/main" id="{3C6C1D8D-D903-7AD1-75BE-25FBAEBE7ED6}"/>
              </a:ext>
            </a:extLst>
          </p:cNvPr>
          <p:cNvSpPr/>
          <p:nvPr/>
        </p:nvSpPr>
        <p:spPr>
          <a:xfrm>
            <a:off x="8695303" y="1492012"/>
            <a:ext cx="2711803" cy="806234"/>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fr-FR" sz="1200" dirty="0">
                <a:solidFill>
                  <a:srgbClr val="FFF4E8"/>
                </a:solidFill>
                <a:latin typeface="Eras Demi ITC" panose="020B0805030504020804" pitchFamily="34" charset="0"/>
              </a:rPr>
              <a:t>Maintenant que le tableau est crée et visible dans la barre de navigation, il reste l’affichage et les filtres (page suivante).</a:t>
            </a:r>
          </a:p>
        </p:txBody>
      </p:sp>
      <p:cxnSp>
        <p:nvCxnSpPr>
          <p:cNvPr id="35" name="Connecteur droit avec flèche 34">
            <a:extLst>
              <a:ext uri="{FF2B5EF4-FFF2-40B4-BE49-F238E27FC236}">
                <a16:creationId xmlns:a16="http://schemas.microsoft.com/office/drawing/2014/main" id="{0A8D8401-3B9C-D60A-C223-02CDA755970C}"/>
              </a:ext>
            </a:extLst>
          </p:cNvPr>
          <p:cNvCxnSpPr>
            <a:cxnSpLocks/>
          </p:cNvCxnSpPr>
          <p:nvPr/>
        </p:nvCxnSpPr>
        <p:spPr>
          <a:xfrm>
            <a:off x="6041365" y="2364582"/>
            <a:ext cx="0" cy="5836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6B8867C2-A701-9400-920F-EADE5F22278C}"/>
              </a:ext>
            </a:extLst>
          </p:cNvPr>
          <p:cNvCxnSpPr>
            <a:cxnSpLocks/>
          </p:cNvCxnSpPr>
          <p:nvPr/>
        </p:nvCxnSpPr>
        <p:spPr>
          <a:xfrm>
            <a:off x="10049991" y="2877072"/>
            <a:ext cx="0" cy="16994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8342B495-19E5-9BB6-DCEB-FAC0A0B70518}"/>
              </a:ext>
            </a:extLst>
          </p:cNvPr>
          <p:cNvCxnSpPr>
            <a:cxnSpLocks/>
          </p:cNvCxnSpPr>
          <p:nvPr/>
        </p:nvCxnSpPr>
        <p:spPr>
          <a:xfrm>
            <a:off x="10049991" y="2364582"/>
            <a:ext cx="0" cy="16994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Connecteur droit 42">
            <a:extLst>
              <a:ext uri="{FF2B5EF4-FFF2-40B4-BE49-F238E27FC236}">
                <a16:creationId xmlns:a16="http://schemas.microsoft.com/office/drawing/2014/main" id="{1EB5FC29-94B7-6697-0F38-C01496E7F1DC}"/>
              </a:ext>
            </a:extLst>
          </p:cNvPr>
          <p:cNvCxnSpPr/>
          <p:nvPr/>
        </p:nvCxnSpPr>
        <p:spPr>
          <a:xfrm>
            <a:off x="3626204" y="5662230"/>
            <a:ext cx="26686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Connecteur droit 44">
            <a:extLst>
              <a:ext uri="{FF2B5EF4-FFF2-40B4-BE49-F238E27FC236}">
                <a16:creationId xmlns:a16="http://schemas.microsoft.com/office/drawing/2014/main" id="{AB6B6844-DA3F-00CA-E9A3-46EAEEC2CD86}"/>
              </a:ext>
            </a:extLst>
          </p:cNvPr>
          <p:cNvCxnSpPr>
            <a:cxnSpLocks/>
          </p:cNvCxnSpPr>
          <p:nvPr/>
        </p:nvCxnSpPr>
        <p:spPr>
          <a:xfrm flipV="1">
            <a:off x="3893068" y="1855501"/>
            <a:ext cx="0" cy="3806729"/>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7F24234A-7E9F-6430-D70F-BEB16FE9F9CB}"/>
              </a:ext>
            </a:extLst>
          </p:cNvPr>
          <p:cNvCxnSpPr>
            <a:cxnSpLocks/>
          </p:cNvCxnSpPr>
          <p:nvPr/>
        </p:nvCxnSpPr>
        <p:spPr>
          <a:xfrm>
            <a:off x="3893068" y="1859425"/>
            <a:ext cx="75349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8D799B17-580D-89C3-4ABC-B9DDA31E329A}"/>
              </a:ext>
            </a:extLst>
          </p:cNvPr>
          <p:cNvCxnSpPr>
            <a:cxnSpLocks/>
          </p:cNvCxnSpPr>
          <p:nvPr/>
        </p:nvCxnSpPr>
        <p:spPr>
          <a:xfrm>
            <a:off x="7130750" y="4634021"/>
            <a:ext cx="75349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D03C173C-3173-8D06-EAA6-CD5E9252D67B}"/>
              </a:ext>
            </a:extLst>
          </p:cNvPr>
          <p:cNvCxnSpPr>
            <a:cxnSpLocks/>
          </p:cNvCxnSpPr>
          <p:nvPr/>
        </p:nvCxnSpPr>
        <p:spPr>
          <a:xfrm flipV="1">
            <a:off x="7884247" y="1949688"/>
            <a:ext cx="0" cy="2684333"/>
          </a:xfrm>
          <a:prstGeom prst="line">
            <a:avLst/>
          </a:prstGeom>
          <a:ln w="28575"/>
        </p:spPr>
        <p:style>
          <a:lnRef idx="1">
            <a:schemeClr val="dk1"/>
          </a:lnRef>
          <a:fillRef idx="0">
            <a:schemeClr val="dk1"/>
          </a:fillRef>
          <a:effectRef idx="0">
            <a:schemeClr val="dk1"/>
          </a:effectRef>
          <a:fontRef idx="minor">
            <a:schemeClr val="tx1"/>
          </a:fontRef>
        </p:style>
      </p:cxnSp>
      <p:cxnSp>
        <p:nvCxnSpPr>
          <p:cNvPr id="66" name="Connecteur droit avec flèche 65">
            <a:extLst>
              <a:ext uri="{FF2B5EF4-FFF2-40B4-BE49-F238E27FC236}">
                <a16:creationId xmlns:a16="http://schemas.microsoft.com/office/drawing/2014/main" id="{92F5BE58-577D-C9BB-3987-7510F2825441}"/>
              </a:ext>
            </a:extLst>
          </p:cNvPr>
          <p:cNvCxnSpPr/>
          <p:nvPr/>
        </p:nvCxnSpPr>
        <p:spPr>
          <a:xfrm>
            <a:off x="7884247" y="1949688"/>
            <a:ext cx="73387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89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Comment créer une vue Kanban</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10554972" y="295209"/>
            <a:ext cx="1500453" cy="502950"/>
          </a:xfrm>
        </p:spPr>
        <p:txBody>
          <a:bodyPr>
            <a:noAutofit/>
          </a:bodyPr>
          <a:lstStyle/>
          <a:p>
            <a:r>
              <a:rPr lang="fr-FR" sz="2800" b="1" dirty="0">
                <a:ln w="9525">
                  <a:noFill/>
                  <a:prstDash val="solid"/>
                </a:ln>
                <a:latin typeface="Eras Demi ITC" panose="020B0805030504020804" pitchFamily="34" charset="0"/>
              </a:rPr>
              <a:t>Page 2</a:t>
            </a:r>
          </a:p>
        </p:txBody>
      </p:sp>
      <p:pic>
        <p:nvPicPr>
          <p:cNvPr id="7" name="Image 6">
            <a:extLst>
              <a:ext uri="{FF2B5EF4-FFF2-40B4-BE49-F238E27FC236}">
                <a16:creationId xmlns:a16="http://schemas.microsoft.com/office/drawing/2014/main" id="{679C8C3E-434F-25AB-2568-C3E96CF0A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622" y="3083792"/>
            <a:ext cx="1943200" cy="3264068"/>
          </a:xfrm>
          <a:prstGeom prst="rect">
            <a:avLst/>
          </a:prstGeom>
          <a:effectLst>
            <a:outerShdw blurRad="50800" dist="38100" dir="8100000" algn="tr" rotWithShape="0">
              <a:prstClr val="black">
                <a:alpha val="40000"/>
              </a:prstClr>
            </a:outerShdw>
          </a:effectLst>
        </p:spPr>
      </p:pic>
      <p:sp>
        <p:nvSpPr>
          <p:cNvPr id="8" name="Rectangle 7">
            <a:extLst>
              <a:ext uri="{FF2B5EF4-FFF2-40B4-BE49-F238E27FC236}">
                <a16:creationId xmlns:a16="http://schemas.microsoft.com/office/drawing/2014/main" id="{9765DCA5-710D-E3C8-56E1-75C0517355F7}"/>
              </a:ext>
            </a:extLst>
          </p:cNvPr>
          <p:cNvSpPr/>
          <p:nvPr/>
        </p:nvSpPr>
        <p:spPr>
          <a:xfrm>
            <a:off x="773119" y="1407310"/>
            <a:ext cx="2711803" cy="806234"/>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fr-FR" sz="1200" dirty="0">
                <a:solidFill>
                  <a:srgbClr val="FFF4E8"/>
                </a:solidFill>
                <a:latin typeface="Eras Demi ITC" panose="020B0805030504020804" pitchFamily="34" charset="0"/>
              </a:rPr>
              <a:t>Passons à ce que l’on veut afficher sur ce tableau Kanban, par exemple je choisis de faire des groupes par état.  </a:t>
            </a:r>
          </a:p>
        </p:txBody>
      </p:sp>
      <p:cxnSp>
        <p:nvCxnSpPr>
          <p:cNvPr id="9" name="Connecteur droit avec flèche 8">
            <a:extLst>
              <a:ext uri="{FF2B5EF4-FFF2-40B4-BE49-F238E27FC236}">
                <a16:creationId xmlns:a16="http://schemas.microsoft.com/office/drawing/2014/main" id="{1E4C9058-0CF3-DFBC-B01B-B77CE1889946}"/>
              </a:ext>
            </a:extLst>
          </p:cNvPr>
          <p:cNvCxnSpPr>
            <a:cxnSpLocks/>
          </p:cNvCxnSpPr>
          <p:nvPr/>
        </p:nvCxnSpPr>
        <p:spPr>
          <a:xfrm>
            <a:off x="2035544" y="2299578"/>
            <a:ext cx="0" cy="72827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F9F72106-C2B5-C19E-CE82-E1EF958A3DFF}"/>
              </a:ext>
            </a:extLst>
          </p:cNvPr>
          <p:cNvCxnSpPr/>
          <p:nvPr/>
        </p:nvCxnSpPr>
        <p:spPr>
          <a:xfrm>
            <a:off x="2229806" y="4731235"/>
            <a:ext cx="34142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13" name="Image 12">
            <a:extLst>
              <a:ext uri="{FF2B5EF4-FFF2-40B4-BE49-F238E27FC236}">
                <a16:creationId xmlns:a16="http://schemas.microsoft.com/office/drawing/2014/main" id="{A4DA9DC8-7314-1BF7-2033-7E167BC65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400" y="3099201"/>
            <a:ext cx="1943200" cy="3264068"/>
          </a:xfrm>
          <a:prstGeom prst="rect">
            <a:avLst/>
          </a:prstGeom>
          <a:effectLst>
            <a:outerShdw blurRad="50800" dist="38100" dir="8100000" algn="tr" rotWithShape="0">
              <a:prstClr val="black">
                <a:alpha val="40000"/>
              </a:prstClr>
            </a:outerShdw>
          </a:effectLst>
        </p:spPr>
      </p:pic>
      <p:cxnSp>
        <p:nvCxnSpPr>
          <p:cNvPr id="14" name="Connecteur droit avec flèche 13">
            <a:extLst>
              <a:ext uri="{FF2B5EF4-FFF2-40B4-BE49-F238E27FC236}">
                <a16:creationId xmlns:a16="http://schemas.microsoft.com/office/drawing/2014/main" id="{90CEC78D-F1A9-89CB-2924-18C47182D90F}"/>
              </a:ext>
            </a:extLst>
          </p:cNvPr>
          <p:cNvCxnSpPr>
            <a:cxnSpLocks/>
          </p:cNvCxnSpPr>
          <p:nvPr/>
        </p:nvCxnSpPr>
        <p:spPr>
          <a:xfrm>
            <a:off x="6039702" y="2299578"/>
            <a:ext cx="0" cy="72827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AD37A471-AD21-3B71-E92C-1BBF02AFD9BB}"/>
              </a:ext>
            </a:extLst>
          </p:cNvPr>
          <p:cNvCxnSpPr>
            <a:cxnSpLocks/>
          </p:cNvCxnSpPr>
          <p:nvPr/>
        </p:nvCxnSpPr>
        <p:spPr>
          <a:xfrm>
            <a:off x="10060269" y="2299577"/>
            <a:ext cx="0" cy="72827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17" name="Image 16">
            <a:extLst>
              <a:ext uri="{FF2B5EF4-FFF2-40B4-BE49-F238E27FC236}">
                <a16:creationId xmlns:a16="http://schemas.microsoft.com/office/drawing/2014/main" id="{29422F9A-9D1A-07B6-B782-19261BBD3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0178" y="3099201"/>
            <a:ext cx="1943200" cy="3264068"/>
          </a:xfrm>
          <a:prstGeom prst="rect">
            <a:avLst/>
          </a:prstGeom>
          <a:effectLst>
            <a:outerShdw blurRad="50800" dist="38100" dir="8100000" algn="tr" rotWithShape="0">
              <a:prstClr val="black">
                <a:alpha val="40000"/>
              </a:prstClr>
            </a:outerShdw>
          </a:effectLst>
        </p:spPr>
      </p:pic>
      <p:cxnSp>
        <p:nvCxnSpPr>
          <p:cNvPr id="16" name="Connecteur droit avec flèche 15">
            <a:extLst>
              <a:ext uri="{FF2B5EF4-FFF2-40B4-BE49-F238E27FC236}">
                <a16:creationId xmlns:a16="http://schemas.microsoft.com/office/drawing/2014/main" id="{217AF44C-415C-CECD-FFD4-E55DCBF3418E}"/>
              </a:ext>
            </a:extLst>
          </p:cNvPr>
          <p:cNvCxnSpPr/>
          <p:nvPr/>
        </p:nvCxnSpPr>
        <p:spPr>
          <a:xfrm>
            <a:off x="10144084" y="4396841"/>
            <a:ext cx="34142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7AFFB27A-C384-8BBD-5ED3-6B880BC9C6F5}"/>
              </a:ext>
            </a:extLst>
          </p:cNvPr>
          <p:cNvCxnSpPr>
            <a:cxnSpLocks/>
          </p:cNvCxnSpPr>
          <p:nvPr/>
        </p:nvCxnSpPr>
        <p:spPr>
          <a:xfrm>
            <a:off x="5962568" y="4215342"/>
            <a:ext cx="31325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15E7EA89-D183-2F56-76C4-67F9FCF8A53B}"/>
              </a:ext>
            </a:extLst>
          </p:cNvPr>
          <p:cNvSpPr/>
          <p:nvPr/>
        </p:nvSpPr>
        <p:spPr>
          <a:xfrm>
            <a:off x="4683801" y="1407310"/>
            <a:ext cx="2711803" cy="806234"/>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fr-FR" sz="1200" dirty="0">
                <a:solidFill>
                  <a:srgbClr val="FFF4E8"/>
                </a:solidFill>
                <a:latin typeface="Eras Demi ITC" panose="020B0805030504020804" pitchFamily="34" charset="0"/>
              </a:rPr>
              <a:t>Toutes les taches sont visibles sur le tableau Kanban, il faut maintenant choisir les propriétés à afficher sur les cartes.  </a:t>
            </a:r>
          </a:p>
        </p:txBody>
      </p:sp>
      <p:sp>
        <p:nvSpPr>
          <p:cNvPr id="21" name="Rectangle 20">
            <a:extLst>
              <a:ext uri="{FF2B5EF4-FFF2-40B4-BE49-F238E27FC236}">
                <a16:creationId xmlns:a16="http://schemas.microsoft.com/office/drawing/2014/main" id="{4CA70D32-6165-5260-C5B7-BD577C0DDB89}"/>
              </a:ext>
            </a:extLst>
          </p:cNvPr>
          <p:cNvSpPr/>
          <p:nvPr/>
        </p:nvSpPr>
        <p:spPr>
          <a:xfrm>
            <a:off x="8661199" y="1407310"/>
            <a:ext cx="2711803" cy="806234"/>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fr-FR" sz="1200" dirty="0">
                <a:solidFill>
                  <a:srgbClr val="FFF4E8"/>
                </a:solidFill>
                <a:latin typeface="Eras Demi ITC" panose="020B0805030504020804" pitchFamily="34" charset="0"/>
              </a:rPr>
              <a:t>C’est le moment de créer des filtres d’affichage, c’est exactement la même procédure que sur le tableau initial : ajouter un filtre.</a:t>
            </a:r>
          </a:p>
        </p:txBody>
      </p:sp>
    </p:spTree>
    <p:extLst>
      <p:ext uri="{BB962C8B-B14F-4D97-AF65-F5344CB8AC3E}">
        <p14:creationId xmlns:p14="http://schemas.microsoft.com/office/powerpoint/2010/main" val="37176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Comment créer une vue Kanban</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2727501" y="955128"/>
            <a:ext cx="6910981" cy="700774"/>
          </a:xfrm>
        </p:spPr>
        <p:txBody>
          <a:bodyPr>
            <a:noAutofit/>
          </a:bodyPr>
          <a:lstStyle/>
          <a:p>
            <a:r>
              <a:rPr lang="fr-FR" sz="1400" dirty="0">
                <a:ln w="9525">
                  <a:noFill/>
                  <a:prstDash val="solid"/>
                </a:ln>
                <a:latin typeface="Eras Medium ITC" panose="020B0602030504020804" pitchFamily="34" charset="0"/>
              </a:rPr>
              <a:t>Après avoir renseigner toutes les options citées dans les pages précédentes, le tableau Kanban est très facile à comprendre pour les membres de l’équipe qui vont travailler sur le projet Menu Maker by Qwenta.</a:t>
            </a:r>
          </a:p>
        </p:txBody>
      </p:sp>
      <p:pic>
        <p:nvPicPr>
          <p:cNvPr id="6" name="Image 5">
            <a:extLst>
              <a:ext uri="{FF2B5EF4-FFF2-40B4-BE49-F238E27FC236}">
                <a16:creationId xmlns:a16="http://schemas.microsoft.com/office/drawing/2014/main" id="{F92E97E5-57C8-4EAF-B35B-C930CEDD9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05" y="1819563"/>
            <a:ext cx="10449464" cy="4881458"/>
          </a:xfrm>
          <a:prstGeom prst="rect">
            <a:avLst/>
          </a:prstGeom>
          <a:effectLst>
            <a:outerShdw blurRad="50800" dist="38100" dir="8100000" algn="tr" rotWithShape="0">
              <a:prstClr val="black">
                <a:alpha val="40000"/>
              </a:prstClr>
            </a:outerShdw>
          </a:effectLst>
        </p:spPr>
      </p:pic>
      <p:sp>
        <p:nvSpPr>
          <p:cNvPr id="7" name="Rectangle 6">
            <a:extLst>
              <a:ext uri="{FF2B5EF4-FFF2-40B4-BE49-F238E27FC236}">
                <a16:creationId xmlns:a16="http://schemas.microsoft.com/office/drawing/2014/main" id="{34AC1FDB-E3C4-51EB-ECB2-E3F16FD6E60A}"/>
              </a:ext>
            </a:extLst>
          </p:cNvPr>
          <p:cNvSpPr/>
          <p:nvPr/>
        </p:nvSpPr>
        <p:spPr>
          <a:xfrm>
            <a:off x="7640930" y="3396910"/>
            <a:ext cx="3027070" cy="1726764"/>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fr-FR" sz="1200" dirty="0">
                <a:solidFill>
                  <a:srgbClr val="FFF4E8"/>
                </a:solidFill>
                <a:latin typeface="Eras Demi ITC" panose="020B0805030504020804" pitchFamily="34" charset="0"/>
              </a:rPr>
              <a:t>Dans les cartes, pour chaque tache est affiché :</a:t>
            </a:r>
          </a:p>
          <a:p>
            <a:pPr algn="ctr"/>
            <a:endParaRPr lang="fr-FR" sz="1200" dirty="0">
              <a:solidFill>
                <a:schemeClr val="bg1"/>
              </a:solidFill>
              <a:latin typeface="Eras Demi ITC" panose="020B0805030504020804" pitchFamily="34" charset="0"/>
            </a:endParaRPr>
          </a:p>
          <a:p>
            <a:pPr algn="ctr"/>
            <a:r>
              <a:rPr lang="fr-FR" sz="1200" dirty="0">
                <a:solidFill>
                  <a:schemeClr val="tx1"/>
                </a:solidFill>
                <a:latin typeface="Eras Demi ITC" panose="020B0805030504020804" pitchFamily="34" charset="0"/>
              </a:rPr>
              <a:t>- Le nom de la tache,</a:t>
            </a:r>
          </a:p>
          <a:p>
            <a:pPr algn="ctr"/>
            <a:r>
              <a:rPr lang="fr-FR" sz="1200" dirty="0">
                <a:solidFill>
                  <a:schemeClr val="tx1"/>
                </a:solidFill>
                <a:latin typeface="Eras Demi ITC" panose="020B0805030504020804" pitchFamily="34" charset="0"/>
              </a:rPr>
              <a:t>- le thème de la story,</a:t>
            </a:r>
          </a:p>
          <a:p>
            <a:pPr algn="ctr"/>
            <a:r>
              <a:rPr lang="fr-FR" sz="1200" dirty="0">
                <a:solidFill>
                  <a:schemeClr val="tx1"/>
                </a:solidFill>
                <a:latin typeface="Eras Demi ITC" panose="020B0805030504020804" pitchFamily="34" charset="0"/>
              </a:rPr>
              <a:t>- le responsable,</a:t>
            </a:r>
          </a:p>
          <a:p>
            <a:pPr algn="ctr"/>
            <a:r>
              <a:rPr lang="fr-FR" sz="1200" dirty="0">
                <a:solidFill>
                  <a:schemeClr val="tx1"/>
                </a:solidFill>
                <a:latin typeface="Eras Demi ITC" panose="020B0805030504020804" pitchFamily="34" charset="0"/>
              </a:rPr>
              <a:t>- la priorité,</a:t>
            </a:r>
          </a:p>
          <a:p>
            <a:pPr algn="ctr"/>
            <a:r>
              <a:rPr lang="fr-FR" sz="1200" dirty="0">
                <a:solidFill>
                  <a:schemeClr val="tx1"/>
                </a:solidFill>
                <a:latin typeface="Eras Demi ITC" panose="020B0805030504020804" pitchFamily="34" charset="0"/>
              </a:rPr>
              <a:t>- l’estimation du temps en heures. </a:t>
            </a:r>
          </a:p>
          <a:p>
            <a:pPr algn="ctr"/>
            <a:endParaRPr lang="fr-FR" sz="1200" dirty="0">
              <a:solidFill>
                <a:schemeClr val="bg1"/>
              </a:solidFill>
              <a:latin typeface="Eras Demi ITC" panose="020B0805030504020804" pitchFamily="34" charset="0"/>
            </a:endParaRPr>
          </a:p>
          <a:p>
            <a:pPr algn="ctr"/>
            <a:endParaRPr lang="fr-FR" sz="1200" dirty="0">
              <a:solidFill>
                <a:schemeClr val="bg1"/>
              </a:solidFill>
              <a:latin typeface="Eras Demi ITC" panose="020B0805030504020804" pitchFamily="34" charset="0"/>
            </a:endParaRPr>
          </a:p>
        </p:txBody>
      </p:sp>
    </p:spTree>
    <p:extLst>
      <p:ext uri="{BB962C8B-B14F-4D97-AF65-F5344CB8AC3E}">
        <p14:creationId xmlns:p14="http://schemas.microsoft.com/office/powerpoint/2010/main" val="282395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77633" y="1546011"/>
            <a:ext cx="12025223" cy="1401935"/>
          </a:xfrm>
        </p:spPr>
        <p:txBody>
          <a:bodyPr>
            <a:noAutofit/>
            <a:scene3d>
              <a:camera prst="orthographicFront"/>
              <a:lightRig rig="threePt" dir="t"/>
            </a:scene3d>
            <a:sp3d extrusionH="57150">
              <a:bevelT w="69850" h="69850" prst="divot"/>
            </a:sp3d>
          </a:bodyPr>
          <a:lstStyle/>
          <a:p>
            <a:r>
              <a:rPr lang="fr-FR" sz="4800" dirty="0">
                <a:solidFill>
                  <a:srgbClr val="C5A073"/>
                </a:solidFill>
                <a:latin typeface="Eras Demi ITC" panose="020B0805030504020804" pitchFamily="34" charset="0"/>
              </a:rPr>
              <a:t>Présentation de l’outil Notion</a:t>
            </a:r>
            <a:br>
              <a:rPr lang="fr-FR" sz="4800" dirty="0">
                <a:solidFill>
                  <a:srgbClr val="C5A073"/>
                </a:solidFill>
                <a:latin typeface="Eras Demi ITC" panose="020B0805030504020804" pitchFamily="34" charset="0"/>
              </a:rPr>
            </a:br>
            <a:r>
              <a:rPr lang="fr-FR" sz="4800" dirty="0">
                <a:solidFill>
                  <a:srgbClr val="C5A073"/>
                </a:solidFill>
                <a:latin typeface="Eras Demi ITC" panose="020B0805030504020804" pitchFamily="34" charset="0"/>
              </a:rPr>
              <a:t>FIN</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8836395" y="6345238"/>
            <a:ext cx="3266461" cy="436235"/>
          </a:xfrm>
        </p:spPr>
        <p:txBody>
          <a:bodyPr>
            <a:normAutofit fontScale="92500" lnSpcReduction="10000"/>
          </a:bodyPr>
          <a:lstStyle/>
          <a:p>
            <a:pPr algn="ctr"/>
            <a:r>
              <a:rPr lang="fr-FR" sz="900" dirty="0">
                <a:solidFill>
                  <a:srgbClr val="FFF4E8"/>
                </a:solidFill>
                <a:latin typeface="Eras Medium ITC" panose="020B0602030504020804" pitchFamily="34" charset="0"/>
              </a:rPr>
              <a:t>Projet 7: </a:t>
            </a:r>
            <a:r>
              <a:rPr lang="fr-FR" sz="900" i="0" dirty="0">
                <a:solidFill>
                  <a:srgbClr val="FFF4E8"/>
                </a:solidFill>
                <a:effectLst/>
                <a:latin typeface="Eras Medium ITC" panose="020B0602030504020804" pitchFamily="34" charset="0"/>
              </a:rPr>
              <a:t>Planifiez le développement du site de votre client</a:t>
            </a:r>
          </a:p>
          <a:p>
            <a:pPr algn="ctr"/>
            <a:r>
              <a:rPr lang="fr-FR" sz="900" dirty="0">
                <a:solidFill>
                  <a:srgbClr val="FFF4E8"/>
                </a:solidFill>
                <a:latin typeface="Eras Medium ITC" panose="020B0602030504020804" pitchFamily="34" charset="0"/>
              </a:rPr>
              <a:t>Livrable PowerPoint n°2, présentation de l’outil Notion.</a:t>
            </a:r>
            <a:endParaRPr lang="fr-FR" sz="900" i="0" dirty="0">
              <a:solidFill>
                <a:srgbClr val="FFF4E8"/>
              </a:solidFill>
              <a:effectLst/>
              <a:latin typeface="Eras Medium ITC" panose="020B0602030504020804" pitchFamily="34" charset="0"/>
            </a:endParaRPr>
          </a:p>
          <a:p>
            <a:endParaRPr lang="fr-FR" sz="1000" dirty="0">
              <a:latin typeface="Eras Demi ITC" panose="020B0805030504020804" pitchFamily="34" charset="0"/>
            </a:endParaRPr>
          </a:p>
        </p:txBody>
      </p:sp>
      <p:pic>
        <p:nvPicPr>
          <p:cNvPr id="6" name="Image 5">
            <a:extLst>
              <a:ext uri="{FF2B5EF4-FFF2-40B4-BE49-F238E27FC236}">
                <a16:creationId xmlns:a16="http://schemas.microsoft.com/office/drawing/2014/main" id="{89A13985-77D2-C192-1333-684A75000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651" y="4704748"/>
            <a:ext cx="4207184" cy="17153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 coins arrondis 10">
            <a:extLst>
              <a:ext uri="{FF2B5EF4-FFF2-40B4-BE49-F238E27FC236}">
                <a16:creationId xmlns:a16="http://schemas.microsoft.com/office/drawing/2014/main" id="{61431319-AE12-1E1F-309F-17F1C40AE7CB}"/>
              </a:ext>
            </a:extLst>
          </p:cNvPr>
          <p:cNvSpPr/>
          <p:nvPr/>
        </p:nvSpPr>
        <p:spPr>
          <a:xfrm>
            <a:off x="4341894" y="3383997"/>
            <a:ext cx="3496697" cy="906551"/>
          </a:xfrm>
          <a:prstGeom prst="round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rgbClr val="FFF4E8"/>
                </a:solidFill>
                <a:latin typeface="Eras Demi ITC" panose="020B0805030504020804" pitchFamily="34" charset="0"/>
              </a:rPr>
              <a:t>Lien vers mon outil Notion:</a:t>
            </a:r>
          </a:p>
          <a:p>
            <a:pPr algn="ctr"/>
            <a:r>
              <a:rPr lang="fr-FR" b="1" dirty="0">
                <a:ln w="9525">
                  <a:noFill/>
                  <a:prstDash val="solid"/>
                </a:ln>
                <a:solidFill>
                  <a:schemeClr val="tx1"/>
                </a:solidFill>
                <a:latin typeface="Eras Demi ITC" panose="020B0805030504020804" pitchFamily="34" charset="0"/>
                <a:hlinkClick r:id="rId3" tooltip="cliquez ici !">
                  <a:extLst>
                    <a:ext uri="{A12FA001-AC4F-418D-AE19-62706E023703}">
                      <ahyp:hlinkClr xmlns:ahyp="http://schemas.microsoft.com/office/drawing/2018/hyperlinkcolor" val="tx"/>
                    </a:ext>
                  </a:extLst>
                </a:hlinkClick>
              </a:rPr>
              <a:t>Cliquez ici !</a:t>
            </a:r>
            <a:endParaRPr lang="fr-FR" b="1" dirty="0">
              <a:ln w="9525">
                <a:noFill/>
                <a:prstDash val="solid"/>
              </a:ln>
              <a:solidFill>
                <a:schemeClr val="tx1"/>
              </a:solidFill>
              <a:latin typeface="Eras Demi ITC" panose="020B0805030504020804" pitchFamily="34" charset="0"/>
            </a:endParaRPr>
          </a:p>
        </p:txBody>
      </p:sp>
      <p:sp>
        <p:nvSpPr>
          <p:cNvPr id="5" name="ZoneTexte 4">
            <a:extLst>
              <a:ext uri="{FF2B5EF4-FFF2-40B4-BE49-F238E27FC236}">
                <a16:creationId xmlns:a16="http://schemas.microsoft.com/office/drawing/2014/main" id="{5649CC00-5FE9-77C6-95B1-69D6F5053C4E}"/>
              </a:ext>
            </a:extLst>
          </p:cNvPr>
          <p:cNvSpPr txBox="1"/>
          <p:nvPr/>
        </p:nvSpPr>
        <p:spPr>
          <a:xfrm>
            <a:off x="10319049" y="0"/>
            <a:ext cx="1872951" cy="646331"/>
          </a:xfrm>
          <a:prstGeom prst="rect">
            <a:avLst/>
          </a:prstGeom>
          <a:noFill/>
          <a:effectLst>
            <a:outerShdw blurRad="50800" dist="38100" dir="8100000" algn="tr" rotWithShape="0">
              <a:prstClr val="black">
                <a:alpha val="40000"/>
              </a:prstClr>
            </a:outerShdw>
          </a:effectLst>
        </p:spPr>
        <p:txBody>
          <a:bodyPr wrap="square">
            <a:spAutoFit/>
          </a:bodyPr>
          <a:lstStyle/>
          <a:p>
            <a:pPr algn="ctr"/>
            <a:r>
              <a:rPr lang="fr-FR" sz="1800" dirty="0">
                <a:solidFill>
                  <a:srgbClr val="8BC7B1"/>
                </a:solidFill>
                <a:effectLst>
                  <a:innerShdw blurRad="114300">
                    <a:prstClr val="black"/>
                  </a:innerShdw>
                </a:effectLst>
                <a:latin typeface="Eras Demi ITC" panose="020B0805030504020804" pitchFamily="34" charset="0"/>
              </a:rPr>
              <a:t>Menu Maker by</a:t>
            </a:r>
            <a:br>
              <a:rPr lang="fr-FR" sz="1800" dirty="0">
                <a:solidFill>
                  <a:srgbClr val="8BC7B1"/>
                </a:solidFill>
                <a:effectLst>
                  <a:innerShdw blurRad="114300">
                    <a:prstClr val="black"/>
                  </a:innerShdw>
                </a:effectLst>
                <a:latin typeface="Eras Demi ITC" panose="020B0805030504020804" pitchFamily="34" charset="0"/>
              </a:rPr>
            </a:br>
            <a:r>
              <a:rPr lang="fr-FR" sz="1800" dirty="0">
                <a:solidFill>
                  <a:srgbClr val="8BC7B1"/>
                </a:solidFill>
                <a:effectLst>
                  <a:innerShdw blurRad="114300">
                    <a:prstClr val="black"/>
                  </a:innerShdw>
                </a:effectLst>
                <a:latin typeface="Eras Demi ITC" panose="020B0805030504020804" pitchFamily="34" charset="0"/>
              </a:rPr>
              <a:t>Qwenta</a:t>
            </a:r>
            <a:endParaRPr lang="fr-FR" dirty="0">
              <a:effectLst>
                <a:innerShdw blurRad="114300">
                  <a:prstClr val="black"/>
                </a:innerShdw>
              </a:effectLst>
            </a:endParaRPr>
          </a:p>
        </p:txBody>
      </p:sp>
      <p:pic>
        <p:nvPicPr>
          <p:cNvPr id="7" name="Image 6">
            <a:extLst>
              <a:ext uri="{FF2B5EF4-FFF2-40B4-BE49-F238E27FC236}">
                <a16:creationId xmlns:a16="http://schemas.microsoft.com/office/drawing/2014/main" id="{BFB4AD47-9D35-BA29-AC43-0E781B1DB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04" y="130488"/>
            <a:ext cx="1294902" cy="68292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1573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Gestion de projet avec Notion</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1524000" y="1243435"/>
            <a:ext cx="9144000" cy="1655762"/>
          </a:xfrm>
        </p:spPr>
        <p:txBody>
          <a:bodyPr>
            <a:normAutofit/>
          </a:bodyPr>
          <a:lstStyle/>
          <a:p>
            <a:r>
              <a:rPr lang="fr-FR" sz="1400" dirty="0">
                <a:latin typeface="Eras Medium ITC" panose="020B0602030504020804" pitchFamily="34" charset="0"/>
              </a:rPr>
              <a:t>Notion est un outil particulièrement adapté à la gestion de projet basée sur la méthodologie agile, notamment la création de User Stories et de tableau Kanban.</a:t>
            </a:r>
          </a:p>
          <a:p>
            <a:r>
              <a:rPr lang="fr-FR" sz="1400" dirty="0">
                <a:latin typeface="Eras Medium ITC" panose="020B0602030504020804" pitchFamily="34" charset="0"/>
              </a:rPr>
              <a:t>Notion peut être utilisé pour diverses taches mais dans ce document sont présentées les façons de manipuler les User Stories et leur contenu, de créer un tableau Kanban et d’organiser les tâches de chacun selon les besoins et priorités du projet.</a:t>
            </a:r>
          </a:p>
          <a:p>
            <a:endParaRPr lang="fr-FR" sz="1400" dirty="0">
              <a:solidFill>
                <a:schemeClr val="bg1"/>
              </a:solidFill>
              <a:latin typeface="Eras Demi ITC" panose="020B0805030504020804" pitchFamily="34" charset="0"/>
            </a:endParaRPr>
          </a:p>
        </p:txBody>
      </p:sp>
      <p:pic>
        <p:nvPicPr>
          <p:cNvPr id="6" name="Image 5">
            <a:extLst>
              <a:ext uri="{FF2B5EF4-FFF2-40B4-BE49-F238E27FC236}">
                <a16:creationId xmlns:a16="http://schemas.microsoft.com/office/drawing/2014/main" id="{46D03D4F-88C2-AAD9-7F51-810A57E0F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06" y="2797842"/>
            <a:ext cx="10457387" cy="357284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18645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Projet Menu Maker by Qwenta avec Notion</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1524000" y="1054709"/>
            <a:ext cx="9144000" cy="1459901"/>
          </a:xfrm>
        </p:spPr>
        <p:txBody>
          <a:bodyPr>
            <a:normAutofit lnSpcReduction="10000"/>
          </a:bodyPr>
          <a:lstStyle/>
          <a:p>
            <a:r>
              <a:rPr lang="fr-FR" sz="1600" dirty="0">
                <a:latin typeface="Eras Medium ITC" panose="020B0602030504020804" pitchFamily="34" charset="0"/>
              </a:rPr>
              <a:t>Voici une présentation de mon outil de gestion de projet, on y voit :</a:t>
            </a:r>
          </a:p>
          <a:p>
            <a:endParaRPr lang="fr-FR" sz="900" dirty="0">
              <a:latin typeface="Eras Medium ITC" panose="020B0602030504020804" pitchFamily="34" charset="0"/>
            </a:endParaRPr>
          </a:p>
          <a:p>
            <a:r>
              <a:rPr lang="fr-FR" sz="1300" dirty="0">
                <a:latin typeface="Eras Medium ITC" panose="020B0602030504020804" pitchFamily="34" charset="0"/>
              </a:rPr>
              <a:t>- En haut, l’image de la bannière du projet ‘’Menu Maker by Qwenta’’,</a:t>
            </a:r>
          </a:p>
          <a:p>
            <a:r>
              <a:rPr lang="fr-FR" sz="1300" dirty="0">
                <a:latin typeface="Eras Medium ITC" panose="020B0602030504020804" pitchFamily="34" charset="0"/>
              </a:rPr>
              <a:t>- La légende des colonnes ainsi que le lien menant à mon outil Notion,</a:t>
            </a:r>
          </a:p>
          <a:p>
            <a:r>
              <a:rPr lang="fr-FR" sz="1300" dirty="0">
                <a:latin typeface="Eras Medium ITC" panose="020B0602030504020804" pitchFamily="34" charset="0"/>
              </a:rPr>
              <a:t>- La liste des Stories avec toutes les informations importantes du projet.</a:t>
            </a:r>
          </a:p>
        </p:txBody>
      </p:sp>
      <p:pic>
        <p:nvPicPr>
          <p:cNvPr id="6" name="Image 5">
            <a:extLst>
              <a:ext uri="{FF2B5EF4-FFF2-40B4-BE49-F238E27FC236}">
                <a16:creationId xmlns:a16="http://schemas.microsoft.com/office/drawing/2014/main" id="{B91A79F3-DFF5-08AD-65FF-0ABDAA77C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34" y="2605844"/>
            <a:ext cx="11473132" cy="4160922"/>
          </a:xfrm>
          <a:prstGeom prst="rect">
            <a:avLst/>
          </a:prstGeom>
          <a:effectLst>
            <a:outerShdw blurRad="50800" dist="38100" dir="8100000" algn="tr" rotWithShape="0">
              <a:prstClr val="black">
                <a:alpha val="40000"/>
              </a:prstClr>
            </a:outerShdw>
          </a:effectLst>
        </p:spPr>
      </p:pic>
      <p:sp>
        <p:nvSpPr>
          <p:cNvPr id="5" name="Rectangle : coins arrondis 4">
            <a:extLst>
              <a:ext uri="{FF2B5EF4-FFF2-40B4-BE49-F238E27FC236}">
                <a16:creationId xmlns:a16="http://schemas.microsoft.com/office/drawing/2014/main" id="{D7A1E2F0-6AFD-93CC-AA06-309C1AC4B4A1}"/>
              </a:ext>
            </a:extLst>
          </p:cNvPr>
          <p:cNvSpPr/>
          <p:nvPr/>
        </p:nvSpPr>
        <p:spPr>
          <a:xfrm>
            <a:off x="5499527" y="3631741"/>
            <a:ext cx="3496697" cy="906551"/>
          </a:xfrm>
          <a:prstGeom prst="round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rgbClr val="FFF4E8"/>
                </a:solidFill>
                <a:latin typeface="Eras Demi ITC" panose="020B0805030504020804" pitchFamily="34" charset="0"/>
              </a:rPr>
              <a:t>Lien vers mon outil Notion:</a:t>
            </a:r>
          </a:p>
          <a:p>
            <a:pPr algn="ctr"/>
            <a:r>
              <a:rPr lang="fr-FR" b="1" dirty="0">
                <a:ln w="9525">
                  <a:noFill/>
                  <a:prstDash val="solid"/>
                </a:ln>
                <a:solidFill>
                  <a:schemeClr val="tx1"/>
                </a:solidFill>
                <a:latin typeface="Eras Demi ITC" panose="020B0805030504020804" pitchFamily="34" charset="0"/>
                <a:hlinkClick r:id="rId3" tooltip="cliquez ici !">
                  <a:extLst>
                    <a:ext uri="{A12FA001-AC4F-418D-AE19-62706E023703}">
                      <ahyp:hlinkClr xmlns:ahyp="http://schemas.microsoft.com/office/drawing/2018/hyperlinkcolor" val="tx"/>
                    </a:ext>
                  </a:extLst>
                </a:hlinkClick>
              </a:rPr>
              <a:t>Cliquez ici !</a:t>
            </a:r>
            <a:endParaRPr lang="fr-FR" b="1" dirty="0">
              <a:ln w="9525">
                <a:noFill/>
                <a:prstDash val="solid"/>
              </a:ln>
              <a:solidFill>
                <a:schemeClr val="tx1"/>
              </a:solidFill>
              <a:latin typeface="Eras Demi ITC" panose="020B0805030504020804" pitchFamily="34" charset="0"/>
            </a:endParaRPr>
          </a:p>
        </p:txBody>
      </p:sp>
    </p:spTree>
    <p:extLst>
      <p:ext uri="{BB962C8B-B14F-4D97-AF65-F5344CB8AC3E}">
        <p14:creationId xmlns:p14="http://schemas.microsoft.com/office/powerpoint/2010/main" val="146525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74565" y="156979"/>
            <a:ext cx="12040254" cy="641180"/>
          </a:xfrm>
        </p:spPr>
        <p:txBody>
          <a:bodyPr>
            <a:noAutofit/>
          </a:bodyPr>
          <a:lstStyle/>
          <a:p>
            <a:r>
              <a:rPr lang="fr-FR" sz="2800" b="1" dirty="0">
                <a:ln w="9525">
                  <a:noFill/>
                  <a:prstDash val="solid"/>
                </a:ln>
                <a:latin typeface="Eras Demi ITC" panose="020B0805030504020804" pitchFamily="34" charset="0"/>
              </a:rPr>
              <a:t>Création d’un tableau avec une disposition « table » :</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6522459" y="1360308"/>
            <a:ext cx="5150774" cy="569859"/>
          </a:xfrm>
        </p:spPr>
        <p:txBody>
          <a:bodyPr numCol="1">
            <a:normAutofit/>
          </a:bodyPr>
          <a:lstStyle/>
          <a:p>
            <a:r>
              <a:rPr lang="fr-FR" sz="1400" dirty="0">
                <a:latin typeface="Eras Medium ITC" panose="020B0602030504020804" pitchFamily="34" charset="0"/>
              </a:rPr>
              <a:t>Il faudra ensuite donner un nom au tableau, on pourra créer des propriétés, des filtres, des groupes… etc.</a:t>
            </a:r>
          </a:p>
          <a:p>
            <a:endParaRPr lang="fr-FR" sz="1400" dirty="0">
              <a:solidFill>
                <a:schemeClr val="bg1"/>
              </a:solidFill>
              <a:latin typeface="Eras Demi ITC" panose="020B0805030504020804" pitchFamily="34" charset="0"/>
            </a:endParaRPr>
          </a:p>
        </p:txBody>
      </p:sp>
      <p:pic>
        <p:nvPicPr>
          <p:cNvPr id="6" name="Image 5">
            <a:extLst>
              <a:ext uri="{FF2B5EF4-FFF2-40B4-BE49-F238E27FC236}">
                <a16:creationId xmlns:a16="http://schemas.microsoft.com/office/drawing/2014/main" id="{8A9D6EA7-FA42-1342-D43D-0335B2A7C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680" y="2134229"/>
            <a:ext cx="3010320" cy="4382112"/>
          </a:xfrm>
          <a:prstGeom prst="rect">
            <a:avLst/>
          </a:prstGeom>
          <a:effectLst>
            <a:outerShdw blurRad="50800" dist="38100" dir="8100000" algn="tr" rotWithShape="0">
              <a:prstClr val="black">
                <a:alpha val="40000"/>
              </a:prstClr>
            </a:outerShdw>
          </a:effectLst>
        </p:spPr>
      </p:pic>
      <p:pic>
        <p:nvPicPr>
          <p:cNvPr id="8" name="Image 7">
            <a:extLst>
              <a:ext uri="{FF2B5EF4-FFF2-40B4-BE49-F238E27FC236}">
                <a16:creationId xmlns:a16="http://schemas.microsoft.com/office/drawing/2014/main" id="{1DFBD88E-9E42-EC10-E5CE-F69725AB0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466" y="2562914"/>
            <a:ext cx="2734057" cy="3953427"/>
          </a:xfrm>
          <a:prstGeom prst="rect">
            <a:avLst/>
          </a:prstGeom>
          <a:effectLst>
            <a:outerShdw blurRad="50800" dist="38100" dir="8100000" algn="tr" rotWithShape="0">
              <a:prstClr val="black">
                <a:alpha val="40000"/>
              </a:prstClr>
            </a:outerShdw>
          </a:effectLst>
        </p:spPr>
      </p:pic>
      <p:sp>
        <p:nvSpPr>
          <p:cNvPr id="9" name="ZoneTexte 8">
            <a:extLst>
              <a:ext uri="{FF2B5EF4-FFF2-40B4-BE49-F238E27FC236}">
                <a16:creationId xmlns:a16="http://schemas.microsoft.com/office/drawing/2014/main" id="{07383CA6-69CE-2C69-6C04-5131398276BD}"/>
              </a:ext>
            </a:extLst>
          </p:cNvPr>
          <p:cNvSpPr txBox="1"/>
          <p:nvPr/>
        </p:nvSpPr>
        <p:spPr>
          <a:xfrm>
            <a:off x="419918" y="1188890"/>
            <a:ext cx="4764297" cy="1169551"/>
          </a:xfrm>
          <a:prstGeom prst="rect">
            <a:avLst/>
          </a:prstGeom>
          <a:noFill/>
        </p:spPr>
        <p:txBody>
          <a:bodyPr wrap="square" rtlCol="0">
            <a:spAutoFit/>
          </a:bodyPr>
          <a:lstStyle/>
          <a:p>
            <a:pPr algn="ctr"/>
            <a:r>
              <a:rPr lang="fr-FR" sz="1400" dirty="0">
                <a:latin typeface="Eras Medium ITC" panose="020B0602030504020804" pitchFamily="34" charset="0"/>
              </a:rPr>
              <a:t>Pour la création du premier tableau il suffit choisir une vue, généralement on affiche le contenu du projet en ligne avec l’option « Table », on peut choisir ensuite l’option « Afficher les lignes verticales » et « Ouverture des pages » en Aperçu centré.</a:t>
            </a:r>
          </a:p>
        </p:txBody>
      </p:sp>
      <p:sp>
        <p:nvSpPr>
          <p:cNvPr id="5" name="Flèche : droite 4">
            <a:extLst>
              <a:ext uri="{FF2B5EF4-FFF2-40B4-BE49-F238E27FC236}">
                <a16:creationId xmlns:a16="http://schemas.microsoft.com/office/drawing/2014/main" id="{FBF6B08D-156A-41C6-05FD-7D136FDBD0EC}"/>
              </a:ext>
            </a:extLst>
          </p:cNvPr>
          <p:cNvSpPr/>
          <p:nvPr/>
        </p:nvSpPr>
        <p:spPr>
          <a:xfrm>
            <a:off x="5184215" y="4025522"/>
            <a:ext cx="1446732" cy="1028210"/>
          </a:xfrm>
          <a:prstGeom prst="rightArrow">
            <a:avLst/>
          </a:prstGeom>
          <a:solidFill>
            <a:srgbClr val="C5A073"/>
          </a:solidFill>
          <a:ln>
            <a:solidFill>
              <a:srgbClr val="FFF4E8"/>
            </a:solidFill>
          </a:ln>
          <a:effectLst>
            <a:outerShdw blurRad="50800" dist="38100" dir="8100000" algn="tr" rotWithShape="0">
              <a:prstClr val="black">
                <a:alpha val="40000"/>
              </a:prstClr>
            </a:outerShdw>
          </a:effectLst>
          <a:scene3d>
            <a:camera prst="orthographicFront"/>
            <a:lightRig rig="threePt" dir="t"/>
          </a:scene3d>
          <a:sp3d>
            <a:bevelT w="152400" h="50800" prst="softRound"/>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1418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Ajouter une propriété </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552165" y="3409608"/>
            <a:ext cx="2747642" cy="1672041"/>
          </a:xfrm>
        </p:spPr>
        <p:txBody>
          <a:bodyPr>
            <a:normAutofit/>
          </a:bodyPr>
          <a:lstStyle/>
          <a:p>
            <a:r>
              <a:rPr lang="fr-FR" sz="1300" dirty="0">
                <a:latin typeface="Eras Medium ITC" panose="020B0602030504020804" pitchFamily="34" charset="0"/>
              </a:rPr>
              <a:t>Il est possible de choisir le type de données que l’on rentre dans la nouvelle propriété.</a:t>
            </a:r>
          </a:p>
          <a:p>
            <a:r>
              <a:rPr lang="fr-FR" sz="1300" dirty="0">
                <a:latin typeface="Eras Medium ITC" panose="020B0602030504020804" pitchFamily="34" charset="0"/>
              </a:rPr>
              <a:t>Notion propose les plus importants et utiles pour la gestion de projet, par exemple texte, nombre, états, case à cocher… etc.</a:t>
            </a:r>
          </a:p>
          <a:p>
            <a:endParaRPr lang="fr-FR" sz="1400" dirty="0">
              <a:solidFill>
                <a:schemeClr val="bg1"/>
              </a:solidFill>
              <a:latin typeface="Eras Demi ITC" panose="020B0805030504020804" pitchFamily="34" charset="0"/>
            </a:endParaRPr>
          </a:p>
        </p:txBody>
      </p:sp>
      <p:pic>
        <p:nvPicPr>
          <p:cNvPr id="6" name="Image 5">
            <a:extLst>
              <a:ext uri="{FF2B5EF4-FFF2-40B4-BE49-F238E27FC236}">
                <a16:creationId xmlns:a16="http://schemas.microsoft.com/office/drawing/2014/main" id="{8572345B-A4B8-6187-B82C-74FC46028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65" y="1381113"/>
            <a:ext cx="11087670" cy="438173"/>
          </a:xfrm>
          <a:prstGeom prst="rect">
            <a:avLst/>
          </a:prstGeom>
          <a:effectLst>
            <a:outerShdw blurRad="50800" dist="38100" dir="8100000" algn="tr" rotWithShape="0">
              <a:prstClr val="black">
                <a:alpha val="40000"/>
              </a:prstClr>
            </a:outerShdw>
          </a:effectLst>
        </p:spPr>
      </p:pic>
      <p:cxnSp>
        <p:nvCxnSpPr>
          <p:cNvPr id="8" name="Connecteur droit avec flèche 7">
            <a:extLst>
              <a:ext uri="{FF2B5EF4-FFF2-40B4-BE49-F238E27FC236}">
                <a16:creationId xmlns:a16="http://schemas.microsoft.com/office/drawing/2014/main" id="{EDAE11DB-85C8-ED0F-7D43-CB0C1EBADD10}"/>
              </a:ext>
            </a:extLst>
          </p:cNvPr>
          <p:cNvCxnSpPr>
            <a:cxnSpLocks/>
          </p:cNvCxnSpPr>
          <p:nvPr/>
        </p:nvCxnSpPr>
        <p:spPr>
          <a:xfrm flipV="1">
            <a:off x="10259683" y="1566725"/>
            <a:ext cx="304800" cy="568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C18564E0-A650-D0CE-1C5F-76B6B35693DE}"/>
              </a:ext>
            </a:extLst>
          </p:cNvPr>
          <p:cNvSpPr/>
          <p:nvPr/>
        </p:nvSpPr>
        <p:spPr>
          <a:xfrm>
            <a:off x="9350959" y="2229270"/>
            <a:ext cx="2288876" cy="454844"/>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Cliquer sur </a:t>
            </a:r>
            <a:r>
              <a:rPr lang="fr-FR" sz="1400" b="1" dirty="0">
                <a:solidFill>
                  <a:schemeClr val="tx1"/>
                </a:solidFill>
                <a:latin typeface="Eras Demi ITC" panose="020B0805030504020804" pitchFamily="34" charset="0"/>
              </a:rPr>
              <a:t>+</a:t>
            </a:r>
            <a:r>
              <a:rPr lang="fr-FR" sz="1400" dirty="0">
                <a:solidFill>
                  <a:schemeClr val="tx1"/>
                </a:solidFill>
                <a:latin typeface="Eras Demi ITC" panose="020B0805030504020804" pitchFamily="34" charset="0"/>
              </a:rPr>
              <a:t> </a:t>
            </a:r>
            <a:r>
              <a:rPr lang="fr-FR" sz="1400" dirty="0">
                <a:solidFill>
                  <a:srgbClr val="FFF4E8"/>
                </a:solidFill>
                <a:latin typeface="Eras Demi ITC" panose="020B0805030504020804" pitchFamily="34" charset="0"/>
              </a:rPr>
              <a:t>pour ajouter une propriété.</a:t>
            </a:r>
          </a:p>
        </p:txBody>
      </p:sp>
      <p:pic>
        <p:nvPicPr>
          <p:cNvPr id="24" name="Image 23">
            <a:extLst>
              <a:ext uri="{FF2B5EF4-FFF2-40B4-BE49-F238E27FC236}">
                <a16:creationId xmlns:a16="http://schemas.microsoft.com/office/drawing/2014/main" id="{74F0306A-88B8-9B48-6A04-9F6F1B4F5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919" y="5068802"/>
            <a:ext cx="2851915" cy="816169"/>
          </a:xfrm>
          <a:prstGeom prst="rect">
            <a:avLst/>
          </a:prstGeom>
          <a:effectLst>
            <a:outerShdw blurRad="50800" dist="38100" dir="8100000" algn="tr" rotWithShape="0">
              <a:prstClr val="black">
                <a:alpha val="40000"/>
              </a:prstClr>
            </a:outerShdw>
          </a:effectLst>
        </p:spPr>
      </p:pic>
      <p:sp>
        <p:nvSpPr>
          <p:cNvPr id="25" name="Rectangle 24">
            <a:extLst>
              <a:ext uri="{FF2B5EF4-FFF2-40B4-BE49-F238E27FC236}">
                <a16:creationId xmlns:a16="http://schemas.microsoft.com/office/drawing/2014/main" id="{460C229B-81B7-C1D4-9957-68CDB8905690}"/>
              </a:ext>
            </a:extLst>
          </p:cNvPr>
          <p:cNvSpPr/>
          <p:nvPr/>
        </p:nvSpPr>
        <p:spPr>
          <a:xfrm>
            <a:off x="8787920" y="3581555"/>
            <a:ext cx="2851915" cy="592332"/>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Une nouvelle fenêtre s’ouvre</a:t>
            </a:r>
          </a:p>
        </p:txBody>
      </p:sp>
      <p:cxnSp>
        <p:nvCxnSpPr>
          <p:cNvPr id="27" name="Connecteur droit avec flèche 26">
            <a:extLst>
              <a:ext uri="{FF2B5EF4-FFF2-40B4-BE49-F238E27FC236}">
                <a16:creationId xmlns:a16="http://schemas.microsoft.com/office/drawing/2014/main" id="{428C2F4E-57E2-724B-F954-8194ECA83AB5}"/>
              </a:ext>
            </a:extLst>
          </p:cNvPr>
          <p:cNvCxnSpPr>
            <a:cxnSpLocks/>
          </p:cNvCxnSpPr>
          <p:nvPr/>
        </p:nvCxnSpPr>
        <p:spPr>
          <a:xfrm>
            <a:off x="10219423" y="4245629"/>
            <a:ext cx="0" cy="724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BC210949-FC60-9365-886A-1F48B076C1B9}"/>
              </a:ext>
            </a:extLst>
          </p:cNvPr>
          <p:cNvCxnSpPr>
            <a:cxnSpLocks/>
          </p:cNvCxnSpPr>
          <p:nvPr/>
        </p:nvCxnSpPr>
        <p:spPr>
          <a:xfrm>
            <a:off x="10193744" y="2776263"/>
            <a:ext cx="0" cy="724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Flèche : gauche 33">
            <a:extLst>
              <a:ext uri="{FF2B5EF4-FFF2-40B4-BE49-F238E27FC236}">
                <a16:creationId xmlns:a16="http://schemas.microsoft.com/office/drawing/2014/main" id="{D9674655-C9FA-9025-8ABF-A19948D9E066}"/>
              </a:ext>
            </a:extLst>
          </p:cNvPr>
          <p:cNvSpPr/>
          <p:nvPr/>
        </p:nvSpPr>
        <p:spPr>
          <a:xfrm>
            <a:off x="5664718" y="4752267"/>
            <a:ext cx="2127848" cy="1449237"/>
          </a:xfrm>
          <a:prstGeom prst="leftArrow">
            <a:avLst/>
          </a:prstGeom>
          <a:solidFill>
            <a:srgbClr val="C5A073"/>
          </a:solidFill>
          <a:ln>
            <a:solidFill>
              <a:srgbClr val="FFF4E8"/>
            </a:solidFill>
          </a:ln>
          <a:effectLst>
            <a:outerShdw blurRad="50800" dist="38100" dir="8100000" algn="tr" rotWithShape="0">
              <a:prstClr val="black">
                <a:alpha val="40000"/>
              </a:prstClr>
            </a:outerShdw>
          </a:effectLst>
          <a:scene3d>
            <a:camera prst="orthographicFront"/>
            <a:lightRig rig="threePt" dir="t"/>
          </a:scene3d>
          <a:sp3d>
            <a:bevelT w="165100" prst="coolSlan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600" dirty="0">
                <a:solidFill>
                  <a:schemeClr val="bg1"/>
                </a:solidFill>
                <a:latin typeface="Eras Demi ITC" panose="020B0805030504020804" pitchFamily="34" charset="0"/>
              </a:rPr>
              <a:t>Choisir le type</a:t>
            </a:r>
          </a:p>
        </p:txBody>
      </p:sp>
      <p:pic>
        <p:nvPicPr>
          <p:cNvPr id="36" name="Image 35">
            <a:extLst>
              <a:ext uri="{FF2B5EF4-FFF2-40B4-BE49-F238E27FC236}">
                <a16:creationId xmlns:a16="http://schemas.microsoft.com/office/drawing/2014/main" id="{180809F1-E039-F080-2217-F462165E4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723" y="2684114"/>
            <a:ext cx="1403422" cy="354348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47867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Création et ajout d’une story </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7413275" y="2038253"/>
            <a:ext cx="3579193" cy="889958"/>
          </a:xfrm>
        </p:spPr>
        <p:txBody>
          <a:bodyPr>
            <a:normAutofit/>
          </a:bodyPr>
          <a:lstStyle/>
          <a:p>
            <a:r>
              <a:rPr lang="fr-FR" sz="1400" dirty="0">
                <a:latin typeface="Eras Medium ITC" panose="020B0602030504020804" pitchFamily="34" charset="0"/>
              </a:rPr>
              <a:t>Sur la page suivante, nous verrons un exemple de remplissage d’une story.</a:t>
            </a:r>
          </a:p>
        </p:txBody>
      </p:sp>
      <p:pic>
        <p:nvPicPr>
          <p:cNvPr id="6" name="Image 5">
            <a:extLst>
              <a:ext uri="{FF2B5EF4-FFF2-40B4-BE49-F238E27FC236}">
                <a16:creationId xmlns:a16="http://schemas.microsoft.com/office/drawing/2014/main" id="{8A525E23-2617-800C-6A4A-F22F5A3B2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6" y="1160602"/>
            <a:ext cx="9944611" cy="419122"/>
          </a:xfrm>
          <a:prstGeom prst="rect">
            <a:avLst/>
          </a:prstGeom>
          <a:effectLst>
            <a:outerShdw blurRad="50800" dist="38100" dir="8100000" algn="tr" rotWithShape="0">
              <a:prstClr val="black">
                <a:alpha val="40000"/>
              </a:prstClr>
            </a:outerShdw>
          </a:effectLst>
        </p:spPr>
      </p:pic>
      <p:cxnSp>
        <p:nvCxnSpPr>
          <p:cNvPr id="8" name="Connecteur droit avec flèche 7">
            <a:extLst>
              <a:ext uri="{FF2B5EF4-FFF2-40B4-BE49-F238E27FC236}">
                <a16:creationId xmlns:a16="http://schemas.microsoft.com/office/drawing/2014/main" id="{A047FCFD-3153-47C1-81D0-6324BD088E68}"/>
              </a:ext>
            </a:extLst>
          </p:cNvPr>
          <p:cNvCxnSpPr>
            <a:cxnSpLocks/>
          </p:cNvCxnSpPr>
          <p:nvPr/>
        </p:nvCxnSpPr>
        <p:spPr>
          <a:xfrm flipV="1">
            <a:off x="1385977" y="1519688"/>
            <a:ext cx="0" cy="6196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E138F624-B2E6-FFBA-7891-CFFDBD092EB9}"/>
              </a:ext>
            </a:extLst>
          </p:cNvPr>
          <p:cNvSpPr/>
          <p:nvPr/>
        </p:nvSpPr>
        <p:spPr>
          <a:xfrm>
            <a:off x="1071936" y="2205031"/>
            <a:ext cx="2878944" cy="723180"/>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latin typeface="Eras Demi ITC" panose="020B0805030504020804" pitchFamily="34" charset="0"/>
              </a:rPr>
              <a:t>Cliquer sur </a:t>
            </a:r>
            <a:r>
              <a:rPr lang="fr-FR" sz="1400" b="1" dirty="0">
                <a:solidFill>
                  <a:schemeClr val="tx1"/>
                </a:solidFill>
                <a:latin typeface="Eras Demi ITC" panose="020B0805030504020804" pitchFamily="34" charset="0"/>
              </a:rPr>
              <a:t>nouveau</a:t>
            </a:r>
            <a:r>
              <a:rPr lang="fr-FR" sz="1400" dirty="0">
                <a:latin typeface="Eras Demi ITC" panose="020B0805030504020804" pitchFamily="34" charset="0"/>
              </a:rPr>
              <a:t> pour créer une nouvelle story.</a:t>
            </a:r>
          </a:p>
        </p:txBody>
      </p:sp>
      <p:pic>
        <p:nvPicPr>
          <p:cNvPr id="15" name="Image 14">
            <a:extLst>
              <a:ext uri="{FF2B5EF4-FFF2-40B4-BE49-F238E27FC236}">
                <a16:creationId xmlns:a16="http://schemas.microsoft.com/office/drawing/2014/main" id="{5C2A66B8-956F-E048-7E80-BACBB97D1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531" y="5563412"/>
            <a:ext cx="2451226" cy="425472"/>
          </a:xfrm>
          <a:prstGeom prst="rect">
            <a:avLst/>
          </a:prstGeom>
          <a:effectLst>
            <a:outerShdw blurRad="50800" dist="38100" dir="8100000" algn="tr" rotWithShape="0">
              <a:prstClr val="black">
                <a:alpha val="40000"/>
              </a:prstClr>
            </a:outerShdw>
          </a:effectLst>
        </p:spPr>
      </p:pic>
      <p:cxnSp>
        <p:nvCxnSpPr>
          <p:cNvPr id="17" name="Connecteur droit avec flèche 16">
            <a:extLst>
              <a:ext uri="{FF2B5EF4-FFF2-40B4-BE49-F238E27FC236}">
                <a16:creationId xmlns:a16="http://schemas.microsoft.com/office/drawing/2014/main" id="{198BB54D-48CD-FD2B-7CC5-D9CA4FBA2311}"/>
              </a:ext>
            </a:extLst>
          </p:cNvPr>
          <p:cNvCxnSpPr>
            <a:cxnSpLocks/>
          </p:cNvCxnSpPr>
          <p:nvPr/>
        </p:nvCxnSpPr>
        <p:spPr>
          <a:xfrm>
            <a:off x="2511408" y="3095554"/>
            <a:ext cx="0" cy="638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4196973A-4377-922C-6C21-9479FF5CD35C}"/>
              </a:ext>
            </a:extLst>
          </p:cNvPr>
          <p:cNvSpPr/>
          <p:nvPr/>
        </p:nvSpPr>
        <p:spPr>
          <a:xfrm>
            <a:off x="1071936" y="3857267"/>
            <a:ext cx="2878944" cy="723180"/>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Renseigner le nom de la story</a:t>
            </a:r>
          </a:p>
        </p:txBody>
      </p:sp>
      <p:cxnSp>
        <p:nvCxnSpPr>
          <p:cNvPr id="21" name="Connecteur droit avec flèche 20">
            <a:extLst>
              <a:ext uri="{FF2B5EF4-FFF2-40B4-BE49-F238E27FC236}">
                <a16:creationId xmlns:a16="http://schemas.microsoft.com/office/drawing/2014/main" id="{BBC5ED7E-1718-9E0C-712D-34959B0D5A37}"/>
              </a:ext>
            </a:extLst>
          </p:cNvPr>
          <p:cNvCxnSpPr>
            <a:cxnSpLocks/>
          </p:cNvCxnSpPr>
          <p:nvPr/>
        </p:nvCxnSpPr>
        <p:spPr>
          <a:xfrm>
            <a:off x="2511408" y="4750279"/>
            <a:ext cx="0" cy="691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Flèche : droite 25">
            <a:extLst>
              <a:ext uri="{FF2B5EF4-FFF2-40B4-BE49-F238E27FC236}">
                <a16:creationId xmlns:a16="http://schemas.microsoft.com/office/drawing/2014/main" id="{E3C1A426-97E7-D9DE-FB22-119C9F626E46}"/>
              </a:ext>
            </a:extLst>
          </p:cNvPr>
          <p:cNvSpPr/>
          <p:nvPr/>
        </p:nvSpPr>
        <p:spPr>
          <a:xfrm>
            <a:off x="4917056" y="5290193"/>
            <a:ext cx="1483743" cy="971910"/>
          </a:xfrm>
          <a:prstGeom prst="rightArrow">
            <a:avLst/>
          </a:prstGeom>
          <a:solidFill>
            <a:srgbClr val="C5A073"/>
          </a:solidFill>
          <a:ln>
            <a:solidFill>
              <a:srgbClr val="FFF4E8"/>
            </a:solidFill>
          </a:ln>
          <a:effectLst>
            <a:outerShdw blurRad="50800" dist="38100" dir="8100000" algn="tr" rotWithShape="0">
              <a:prstClr val="black">
                <a:alpha val="40000"/>
              </a:prstClr>
            </a:outerShdw>
          </a:effectLst>
          <a:scene3d>
            <a:camera prst="orthographicFront"/>
            <a:lightRig rig="threePt" dir="t"/>
          </a:scene3d>
          <a:sp3d>
            <a:bevelT w="165100" prst="coolSlan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28" name="Image 27">
            <a:extLst>
              <a:ext uri="{FF2B5EF4-FFF2-40B4-BE49-F238E27FC236}">
                <a16:creationId xmlns:a16="http://schemas.microsoft.com/office/drawing/2014/main" id="{87FCA4CE-68A5-B4F0-983B-22E404A14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355" y="4161325"/>
            <a:ext cx="3579192" cy="419122"/>
          </a:xfrm>
          <a:prstGeom prst="rect">
            <a:avLst/>
          </a:prstGeom>
          <a:effectLst>
            <a:outerShdw blurRad="50800" dist="38100" dir="8100000" algn="tr" rotWithShape="0">
              <a:prstClr val="black">
                <a:alpha val="40000"/>
              </a:prstClr>
            </a:outerShdw>
          </a:effectLst>
        </p:spPr>
      </p:pic>
      <p:sp>
        <p:nvSpPr>
          <p:cNvPr id="29" name="Rectangle 28">
            <a:extLst>
              <a:ext uri="{FF2B5EF4-FFF2-40B4-BE49-F238E27FC236}">
                <a16:creationId xmlns:a16="http://schemas.microsoft.com/office/drawing/2014/main" id="{0006061E-83D0-59E9-93F0-4C8940CE547A}"/>
              </a:ext>
            </a:extLst>
          </p:cNvPr>
          <p:cNvSpPr/>
          <p:nvPr/>
        </p:nvSpPr>
        <p:spPr>
          <a:xfrm>
            <a:off x="7437355" y="5414558"/>
            <a:ext cx="3579192" cy="723180"/>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Résultat de la création de la story</a:t>
            </a:r>
          </a:p>
        </p:txBody>
      </p:sp>
      <p:cxnSp>
        <p:nvCxnSpPr>
          <p:cNvPr id="30" name="Connecteur droit avec flèche 29">
            <a:extLst>
              <a:ext uri="{FF2B5EF4-FFF2-40B4-BE49-F238E27FC236}">
                <a16:creationId xmlns:a16="http://schemas.microsoft.com/office/drawing/2014/main" id="{330686B8-F390-6250-C765-C3CB380E55D4}"/>
              </a:ext>
            </a:extLst>
          </p:cNvPr>
          <p:cNvCxnSpPr>
            <a:cxnSpLocks/>
          </p:cNvCxnSpPr>
          <p:nvPr/>
        </p:nvCxnSpPr>
        <p:spPr>
          <a:xfrm flipV="1">
            <a:off x="9138605" y="4636534"/>
            <a:ext cx="0" cy="6967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866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Remplissage d’une story</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3789872" y="798159"/>
            <a:ext cx="4641011" cy="348154"/>
          </a:xfrm>
        </p:spPr>
        <p:txBody>
          <a:bodyPr>
            <a:noAutofit/>
          </a:bodyPr>
          <a:lstStyle/>
          <a:p>
            <a:r>
              <a:rPr lang="fr-FR" sz="1600" dirty="0">
                <a:latin typeface="Eras Medium ITC" panose="020B0602030504020804" pitchFamily="34" charset="0"/>
              </a:rPr>
              <a:t>Exemple de contenu d’une story </a:t>
            </a:r>
          </a:p>
        </p:txBody>
      </p:sp>
      <p:cxnSp>
        <p:nvCxnSpPr>
          <p:cNvPr id="6" name="Connecteur droit avec flèche 5">
            <a:extLst>
              <a:ext uri="{FF2B5EF4-FFF2-40B4-BE49-F238E27FC236}">
                <a16:creationId xmlns:a16="http://schemas.microsoft.com/office/drawing/2014/main" id="{882099C0-5D86-2747-34F1-A801475E4F18}"/>
              </a:ext>
            </a:extLst>
          </p:cNvPr>
          <p:cNvCxnSpPr>
            <a:cxnSpLocks/>
          </p:cNvCxnSpPr>
          <p:nvPr/>
        </p:nvCxnSpPr>
        <p:spPr>
          <a:xfrm>
            <a:off x="1767190" y="2150685"/>
            <a:ext cx="0" cy="476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Image 7">
            <a:extLst>
              <a:ext uri="{FF2B5EF4-FFF2-40B4-BE49-F238E27FC236}">
                <a16:creationId xmlns:a16="http://schemas.microsoft.com/office/drawing/2014/main" id="{0FD52BC7-FD60-C6B2-B14D-AB92E4820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62" y="2719462"/>
            <a:ext cx="3180260" cy="367318"/>
          </a:xfrm>
          <a:prstGeom prst="rect">
            <a:avLst/>
          </a:prstGeom>
          <a:effectLst>
            <a:outerShdw blurRad="50800" dist="38100" dir="8100000" algn="tr" rotWithShape="0">
              <a:prstClr val="black">
                <a:alpha val="40000"/>
              </a:prstClr>
            </a:outerShdw>
          </a:effectLst>
        </p:spPr>
      </p:pic>
      <p:pic>
        <p:nvPicPr>
          <p:cNvPr id="10" name="Image 9">
            <a:extLst>
              <a:ext uri="{FF2B5EF4-FFF2-40B4-BE49-F238E27FC236}">
                <a16:creationId xmlns:a16="http://schemas.microsoft.com/office/drawing/2014/main" id="{AEE02F14-3819-154F-6134-BDB834334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737" y="1661853"/>
            <a:ext cx="3651289" cy="4773283"/>
          </a:xfrm>
          <a:prstGeom prst="rect">
            <a:avLst/>
          </a:prstGeom>
          <a:effectLst>
            <a:outerShdw blurRad="50800" dist="38100" dir="8100000" algn="tr" rotWithShape="0">
              <a:prstClr val="black">
                <a:alpha val="40000"/>
              </a:prstClr>
            </a:outerShdw>
          </a:effectLst>
        </p:spPr>
      </p:pic>
      <p:sp>
        <p:nvSpPr>
          <p:cNvPr id="12" name="Rectangle 11">
            <a:extLst>
              <a:ext uri="{FF2B5EF4-FFF2-40B4-BE49-F238E27FC236}">
                <a16:creationId xmlns:a16="http://schemas.microsoft.com/office/drawing/2014/main" id="{3A6A0842-5FCB-F6CC-1BF1-BEE7C9C6FCD7}"/>
              </a:ext>
            </a:extLst>
          </p:cNvPr>
          <p:cNvSpPr/>
          <p:nvPr/>
        </p:nvSpPr>
        <p:spPr>
          <a:xfrm>
            <a:off x="1039695" y="1661852"/>
            <a:ext cx="1454989" cy="392492"/>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Ouvrir la story</a:t>
            </a:r>
          </a:p>
        </p:txBody>
      </p:sp>
      <p:pic>
        <p:nvPicPr>
          <p:cNvPr id="17" name="Image 16">
            <a:extLst>
              <a:ext uri="{FF2B5EF4-FFF2-40B4-BE49-F238E27FC236}">
                <a16:creationId xmlns:a16="http://schemas.microsoft.com/office/drawing/2014/main" id="{59BB3624-4D4C-90B5-85DF-4D6F51E62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4088" y="1661852"/>
            <a:ext cx="3700850" cy="4773284"/>
          </a:xfrm>
          <a:prstGeom prst="rect">
            <a:avLst/>
          </a:prstGeom>
          <a:effectLst>
            <a:outerShdw blurRad="50800" dist="38100" dir="8100000" algn="tr" rotWithShape="0">
              <a:prstClr val="black">
                <a:alpha val="40000"/>
              </a:prstClr>
            </a:outerShdw>
          </a:effectLst>
        </p:spPr>
      </p:pic>
      <p:sp>
        <p:nvSpPr>
          <p:cNvPr id="21" name="Rectangle 20">
            <a:extLst>
              <a:ext uri="{FF2B5EF4-FFF2-40B4-BE49-F238E27FC236}">
                <a16:creationId xmlns:a16="http://schemas.microsoft.com/office/drawing/2014/main" id="{73A21A2A-6DEA-E84D-E88D-488CD0F2CD69}"/>
              </a:ext>
            </a:extLst>
          </p:cNvPr>
          <p:cNvSpPr/>
          <p:nvPr/>
        </p:nvSpPr>
        <p:spPr>
          <a:xfrm>
            <a:off x="177059" y="4048494"/>
            <a:ext cx="3180260" cy="1828800"/>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fr-FR" sz="1400" dirty="0">
                <a:solidFill>
                  <a:srgbClr val="FFF4E8"/>
                </a:solidFill>
                <a:latin typeface="Eras Demi ITC" panose="020B0805030504020804" pitchFamily="34" charset="0"/>
              </a:rPr>
              <a:t>La partie haute est un résumé comprenant toutes les propriétés renseignées dans le tableau.</a:t>
            </a:r>
          </a:p>
          <a:p>
            <a:pPr algn="ctr"/>
            <a:endParaRPr lang="fr-FR" sz="1400" dirty="0">
              <a:solidFill>
                <a:srgbClr val="FFF4E8"/>
              </a:solidFill>
              <a:latin typeface="Eras Demi ITC" panose="020B0805030504020804" pitchFamily="34" charset="0"/>
            </a:endParaRPr>
          </a:p>
          <a:p>
            <a:pPr algn="ctr"/>
            <a:r>
              <a:rPr lang="fr-FR" sz="1400" dirty="0">
                <a:solidFill>
                  <a:srgbClr val="FFF4E8"/>
                </a:solidFill>
                <a:latin typeface="Eras Demi ITC" panose="020B0805030504020804" pitchFamily="34" charset="0"/>
              </a:rPr>
              <a:t>Le contenu est de la responsabilité du Product Owner qui à crée la story et qui correspond aux besoins du projet.</a:t>
            </a:r>
          </a:p>
        </p:txBody>
      </p:sp>
      <p:sp>
        <p:nvSpPr>
          <p:cNvPr id="23" name="Flèche : droite 22">
            <a:extLst>
              <a:ext uri="{FF2B5EF4-FFF2-40B4-BE49-F238E27FC236}">
                <a16:creationId xmlns:a16="http://schemas.microsoft.com/office/drawing/2014/main" id="{1A7085FC-09BC-C727-2C99-FE6F5F450482}"/>
              </a:ext>
            </a:extLst>
          </p:cNvPr>
          <p:cNvSpPr/>
          <p:nvPr/>
        </p:nvSpPr>
        <p:spPr>
          <a:xfrm>
            <a:off x="3548332" y="4689723"/>
            <a:ext cx="760343" cy="546342"/>
          </a:xfrm>
          <a:prstGeom prst="rightArrow">
            <a:avLst/>
          </a:prstGeom>
          <a:solidFill>
            <a:srgbClr val="C5A073"/>
          </a:solidFill>
          <a:ln>
            <a:solidFill>
              <a:srgbClr val="FFF4E8"/>
            </a:solid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cxnSp>
        <p:nvCxnSpPr>
          <p:cNvPr id="24" name="Connecteur droit avec flèche 23">
            <a:extLst>
              <a:ext uri="{FF2B5EF4-FFF2-40B4-BE49-F238E27FC236}">
                <a16:creationId xmlns:a16="http://schemas.microsoft.com/office/drawing/2014/main" id="{0B15149A-15BF-489B-2073-ADC3C531C931}"/>
              </a:ext>
            </a:extLst>
          </p:cNvPr>
          <p:cNvCxnSpPr>
            <a:cxnSpLocks/>
          </p:cNvCxnSpPr>
          <p:nvPr/>
        </p:nvCxnSpPr>
        <p:spPr>
          <a:xfrm>
            <a:off x="1767189" y="3221798"/>
            <a:ext cx="0" cy="725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522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Création de filtres d’affichage</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327803" y="1197012"/>
            <a:ext cx="5325374" cy="808936"/>
          </a:xfrm>
        </p:spPr>
        <p:txBody>
          <a:bodyPr>
            <a:normAutofit/>
          </a:bodyPr>
          <a:lstStyle/>
          <a:p>
            <a:r>
              <a:rPr lang="fr-FR" sz="1400" dirty="0">
                <a:latin typeface="Eras Medium ITC" panose="020B0602030504020804" pitchFamily="34" charset="0"/>
              </a:rPr>
              <a:t>Il est possible de créer des filtres, par exemple pour que notre tableau n’affiche que les stories appartenant à la priorité P1.</a:t>
            </a:r>
          </a:p>
          <a:p>
            <a:r>
              <a:rPr lang="fr-FR" sz="1400" dirty="0">
                <a:latin typeface="Eras Medium ITC" panose="020B0602030504020804" pitchFamily="34" charset="0"/>
              </a:rPr>
              <a:t>Voici comment faire ce filtre par priorité :</a:t>
            </a:r>
          </a:p>
        </p:txBody>
      </p:sp>
      <p:sp>
        <p:nvSpPr>
          <p:cNvPr id="5" name="Rectangle 4">
            <a:extLst>
              <a:ext uri="{FF2B5EF4-FFF2-40B4-BE49-F238E27FC236}">
                <a16:creationId xmlns:a16="http://schemas.microsoft.com/office/drawing/2014/main" id="{9D53FF1F-E9BE-53AA-2A6B-C02233E638D7}"/>
              </a:ext>
            </a:extLst>
          </p:cNvPr>
          <p:cNvSpPr/>
          <p:nvPr/>
        </p:nvSpPr>
        <p:spPr>
          <a:xfrm>
            <a:off x="1345721" y="2287744"/>
            <a:ext cx="3306792" cy="586596"/>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Cliquer sur les 3 points de la bannière supérieur droite.</a:t>
            </a:r>
          </a:p>
        </p:txBody>
      </p:sp>
      <p:pic>
        <p:nvPicPr>
          <p:cNvPr id="7" name="Image 6">
            <a:extLst>
              <a:ext uri="{FF2B5EF4-FFF2-40B4-BE49-F238E27FC236}">
                <a16:creationId xmlns:a16="http://schemas.microsoft.com/office/drawing/2014/main" id="{2BEB515F-4C21-0768-5B17-B71A1C433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924" y="3438920"/>
            <a:ext cx="3020313" cy="331131"/>
          </a:xfrm>
          <a:prstGeom prst="rect">
            <a:avLst/>
          </a:prstGeom>
          <a:effectLst>
            <a:outerShdw blurRad="50800" dist="38100" dir="8100000" algn="tr" rotWithShape="0">
              <a:prstClr val="black">
                <a:alpha val="40000"/>
              </a:prstClr>
            </a:outerShdw>
          </a:effectLst>
        </p:spPr>
      </p:pic>
      <p:cxnSp>
        <p:nvCxnSpPr>
          <p:cNvPr id="9" name="Connecteur droit avec flèche 8">
            <a:extLst>
              <a:ext uri="{FF2B5EF4-FFF2-40B4-BE49-F238E27FC236}">
                <a16:creationId xmlns:a16="http://schemas.microsoft.com/office/drawing/2014/main" id="{C351601D-8B9C-A677-8DBA-398785B9FF6F}"/>
              </a:ext>
            </a:extLst>
          </p:cNvPr>
          <p:cNvCxnSpPr/>
          <p:nvPr/>
        </p:nvCxnSpPr>
        <p:spPr>
          <a:xfrm>
            <a:off x="2868029" y="2964529"/>
            <a:ext cx="0" cy="3968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eur droit avec flèche 9">
            <a:extLst>
              <a:ext uri="{FF2B5EF4-FFF2-40B4-BE49-F238E27FC236}">
                <a16:creationId xmlns:a16="http://schemas.microsoft.com/office/drawing/2014/main" id="{30597DA7-695C-4149-522E-96796F138BBE}"/>
              </a:ext>
            </a:extLst>
          </p:cNvPr>
          <p:cNvCxnSpPr/>
          <p:nvPr/>
        </p:nvCxnSpPr>
        <p:spPr>
          <a:xfrm>
            <a:off x="2866845" y="3860628"/>
            <a:ext cx="0" cy="3968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12" name="Image 11">
            <a:extLst>
              <a:ext uri="{FF2B5EF4-FFF2-40B4-BE49-F238E27FC236}">
                <a16:creationId xmlns:a16="http://schemas.microsoft.com/office/drawing/2014/main" id="{5ABFF3F9-309E-533B-5F05-6327B54F0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925" y="5523972"/>
            <a:ext cx="3020312" cy="281911"/>
          </a:xfrm>
          <a:prstGeom prst="rect">
            <a:avLst/>
          </a:prstGeom>
          <a:effectLst>
            <a:outerShdw blurRad="50800" dist="38100" dir="8100000" algn="tr" rotWithShape="0">
              <a:prstClr val="black">
                <a:alpha val="40000"/>
              </a:prstClr>
            </a:outerShdw>
          </a:effectLst>
        </p:spPr>
      </p:pic>
      <p:sp>
        <p:nvSpPr>
          <p:cNvPr id="13" name="Rectangle 12">
            <a:extLst>
              <a:ext uri="{FF2B5EF4-FFF2-40B4-BE49-F238E27FC236}">
                <a16:creationId xmlns:a16="http://schemas.microsoft.com/office/drawing/2014/main" id="{27815B16-13DB-C207-8BB3-9B9939B20075}"/>
              </a:ext>
            </a:extLst>
          </p:cNvPr>
          <p:cNvSpPr/>
          <p:nvPr/>
        </p:nvSpPr>
        <p:spPr>
          <a:xfrm>
            <a:off x="1345720" y="4329329"/>
            <a:ext cx="3306791" cy="586596"/>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Dans la nouvelle fenêtre, cliquer sur filtrer.</a:t>
            </a:r>
          </a:p>
        </p:txBody>
      </p:sp>
      <p:cxnSp>
        <p:nvCxnSpPr>
          <p:cNvPr id="14" name="Connecteur droit avec flèche 13">
            <a:extLst>
              <a:ext uri="{FF2B5EF4-FFF2-40B4-BE49-F238E27FC236}">
                <a16:creationId xmlns:a16="http://schemas.microsoft.com/office/drawing/2014/main" id="{EEB99DBE-D803-019D-4E0E-AE4C5D10FDD8}"/>
              </a:ext>
            </a:extLst>
          </p:cNvPr>
          <p:cNvCxnSpPr>
            <a:cxnSpLocks/>
          </p:cNvCxnSpPr>
          <p:nvPr/>
        </p:nvCxnSpPr>
        <p:spPr>
          <a:xfrm>
            <a:off x="2869720" y="4990688"/>
            <a:ext cx="0" cy="44343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Connecteur droit 15">
            <a:extLst>
              <a:ext uri="{FF2B5EF4-FFF2-40B4-BE49-F238E27FC236}">
                <a16:creationId xmlns:a16="http://schemas.microsoft.com/office/drawing/2014/main" id="{3EC7C794-406C-4EE8-1308-01FEDFE2850D}"/>
              </a:ext>
            </a:extLst>
          </p:cNvPr>
          <p:cNvCxnSpPr>
            <a:cxnSpLocks/>
          </p:cNvCxnSpPr>
          <p:nvPr/>
        </p:nvCxnSpPr>
        <p:spPr>
          <a:xfrm>
            <a:off x="5112589" y="5664927"/>
            <a:ext cx="103516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Connecteur droit 17">
            <a:extLst>
              <a:ext uri="{FF2B5EF4-FFF2-40B4-BE49-F238E27FC236}">
                <a16:creationId xmlns:a16="http://schemas.microsoft.com/office/drawing/2014/main" id="{E9BD542C-27A9-D449-0637-A35F842F6469}"/>
              </a:ext>
            </a:extLst>
          </p:cNvPr>
          <p:cNvCxnSpPr>
            <a:cxnSpLocks/>
          </p:cNvCxnSpPr>
          <p:nvPr/>
        </p:nvCxnSpPr>
        <p:spPr>
          <a:xfrm flipH="1" flipV="1">
            <a:off x="6129435" y="1490309"/>
            <a:ext cx="18323" cy="4174618"/>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092DC17C-504B-5B2F-5878-44E9E0CB033E}"/>
              </a:ext>
            </a:extLst>
          </p:cNvPr>
          <p:cNvCxnSpPr>
            <a:cxnSpLocks/>
          </p:cNvCxnSpPr>
          <p:nvPr/>
        </p:nvCxnSpPr>
        <p:spPr>
          <a:xfrm>
            <a:off x="6129435" y="1490309"/>
            <a:ext cx="108224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B505D69-D9CD-3D7A-FB4A-6672A19E7BAE}"/>
              </a:ext>
            </a:extLst>
          </p:cNvPr>
          <p:cNvSpPr/>
          <p:nvPr/>
        </p:nvSpPr>
        <p:spPr>
          <a:xfrm>
            <a:off x="7529055" y="1197012"/>
            <a:ext cx="3207956" cy="586595"/>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Cliquer sur Ajouter un filtre.</a:t>
            </a:r>
          </a:p>
        </p:txBody>
      </p:sp>
      <p:cxnSp>
        <p:nvCxnSpPr>
          <p:cNvPr id="32" name="Connecteur droit avec flèche 31">
            <a:extLst>
              <a:ext uri="{FF2B5EF4-FFF2-40B4-BE49-F238E27FC236}">
                <a16:creationId xmlns:a16="http://schemas.microsoft.com/office/drawing/2014/main" id="{078E8C96-47DE-4AFA-A9C7-F798B6245B95}"/>
              </a:ext>
            </a:extLst>
          </p:cNvPr>
          <p:cNvCxnSpPr>
            <a:cxnSpLocks/>
          </p:cNvCxnSpPr>
          <p:nvPr/>
        </p:nvCxnSpPr>
        <p:spPr>
          <a:xfrm>
            <a:off x="9085417" y="1827669"/>
            <a:ext cx="0" cy="17827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34" name="Image 33">
            <a:extLst>
              <a:ext uri="{FF2B5EF4-FFF2-40B4-BE49-F238E27FC236}">
                <a16:creationId xmlns:a16="http://schemas.microsoft.com/office/drawing/2014/main" id="{27BD0758-3737-3BD5-CF5E-E40088D0174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872302" y="2058227"/>
            <a:ext cx="2426229" cy="1404191"/>
          </a:xfrm>
          <a:prstGeom prst="rect">
            <a:avLst/>
          </a:prstGeom>
          <a:effectLst>
            <a:outerShdw blurRad="50800" dist="38100" dir="8100000" algn="tr" rotWithShape="0">
              <a:prstClr val="black">
                <a:alpha val="40000"/>
              </a:prstClr>
            </a:outerShdw>
          </a:effectLst>
        </p:spPr>
      </p:pic>
      <p:sp>
        <p:nvSpPr>
          <p:cNvPr id="38" name="Rectangle 37">
            <a:extLst>
              <a:ext uri="{FF2B5EF4-FFF2-40B4-BE49-F238E27FC236}">
                <a16:creationId xmlns:a16="http://schemas.microsoft.com/office/drawing/2014/main" id="{A77D3746-EF93-8847-95B6-DB9C473C0211}"/>
              </a:ext>
            </a:extLst>
          </p:cNvPr>
          <p:cNvSpPr/>
          <p:nvPr/>
        </p:nvSpPr>
        <p:spPr>
          <a:xfrm>
            <a:off x="7529055" y="3746552"/>
            <a:ext cx="3207956" cy="586595"/>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Cliquer sur priorité.</a:t>
            </a:r>
          </a:p>
        </p:txBody>
      </p:sp>
      <p:cxnSp>
        <p:nvCxnSpPr>
          <p:cNvPr id="39" name="Connecteur droit avec flèche 38">
            <a:extLst>
              <a:ext uri="{FF2B5EF4-FFF2-40B4-BE49-F238E27FC236}">
                <a16:creationId xmlns:a16="http://schemas.microsoft.com/office/drawing/2014/main" id="{47E10354-2003-DC5D-EC3D-B5EE2958F91F}"/>
              </a:ext>
            </a:extLst>
          </p:cNvPr>
          <p:cNvCxnSpPr>
            <a:cxnSpLocks/>
          </p:cNvCxnSpPr>
          <p:nvPr/>
        </p:nvCxnSpPr>
        <p:spPr>
          <a:xfrm>
            <a:off x="9134638" y="3507932"/>
            <a:ext cx="0" cy="1931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42" name="Image 41">
            <a:extLst>
              <a:ext uri="{FF2B5EF4-FFF2-40B4-BE49-F238E27FC236}">
                <a16:creationId xmlns:a16="http://schemas.microsoft.com/office/drawing/2014/main" id="{5238DFCC-11EF-134E-1DF9-3F43EDA97D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6527" y="4622650"/>
            <a:ext cx="1773012" cy="1916213"/>
          </a:xfrm>
          <a:prstGeom prst="rect">
            <a:avLst/>
          </a:prstGeom>
          <a:effectLst>
            <a:outerShdw blurRad="50800" dist="38100" dir="8100000" algn="tr" rotWithShape="0">
              <a:prstClr val="black">
                <a:alpha val="40000"/>
              </a:prstClr>
            </a:outerShdw>
          </a:effectLst>
        </p:spPr>
      </p:pic>
      <p:cxnSp>
        <p:nvCxnSpPr>
          <p:cNvPr id="46" name="Connecteur droit avec flèche 45">
            <a:extLst>
              <a:ext uri="{FF2B5EF4-FFF2-40B4-BE49-F238E27FC236}">
                <a16:creationId xmlns:a16="http://schemas.microsoft.com/office/drawing/2014/main" id="{2A6538B7-E635-466A-954D-34DD4E76AD75}"/>
              </a:ext>
            </a:extLst>
          </p:cNvPr>
          <p:cNvCxnSpPr>
            <a:cxnSpLocks/>
          </p:cNvCxnSpPr>
          <p:nvPr/>
        </p:nvCxnSpPr>
        <p:spPr>
          <a:xfrm>
            <a:off x="9133033" y="4377762"/>
            <a:ext cx="0" cy="1931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83C114C4-A26B-9AF6-B48C-A2D3A3A4AA37}"/>
              </a:ext>
            </a:extLst>
          </p:cNvPr>
          <p:cNvCxnSpPr>
            <a:cxnSpLocks/>
          </p:cNvCxnSpPr>
          <p:nvPr/>
        </p:nvCxnSpPr>
        <p:spPr>
          <a:xfrm>
            <a:off x="10145257" y="5344968"/>
            <a:ext cx="27404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F4730B59-4F7B-9106-F8FB-5865BD1316CF}"/>
              </a:ext>
            </a:extLst>
          </p:cNvPr>
          <p:cNvSpPr/>
          <p:nvPr/>
        </p:nvSpPr>
        <p:spPr>
          <a:xfrm>
            <a:off x="10507671" y="5084726"/>
            <a:ext cx="1196197" cy="429768"/>
          </a:xfrm>
          <a:prstGeom prst="rect">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solidFill>
                  <a:srgbClr val="FFF4E8"/>
                </a:solidFill>
                <a:latin typeface="Eras Demi ITC" panose="020B0805030504020804" pitchFamily="34" charset="0"/>
              </a:rPr>
              <a:t>Enregistrer</a:t>
            </a:r>
          </a:p>
        </p:txBody>
      </p:sp>
      <p:cxnSp>
        <p:nvCxnSpPr>
          <p:cNvPr id="51" name="Connecteur droit avec flèche 50">
            <a:extLst>
              <a:ext uri="{FF2B5EF4-FFF2-40B4-BE49-F238E27FC236}">
                <a16:creationId xmlns:a16="http://schemas.microsoft.com/office/drawing/2014/main" id="{E09133F6-D37C-9ECA-348A-D93D95D23CAE}"/>
              </a:ext>
            </a:extLst>
          </p:cNvPr>
          <p:cNvCxnSpPr>
            <a:cxnSpLocks/>
          </p:cNvCxnSpPr>
          <p:nvPr/>
        </p:nvCxnSpPr>
        <p:spPr>
          <a:xfrm>
            <a:off x="11104895" y="5580756"/>
            <a:ext cx="0" cy="24094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54" name="Image 53">
            <a:extLst>
              <a:ext uri="{FF2B5EF4-FFF2-40B4-BE49-F238E27FC236}">
                <a16:creationId xmlns:a16="http://schemas.microsoft.com/office/drawing/2014/main" id="{34837405-6967-F0F2-6B9E-DFA28869CD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2237" y="5882875"/>
            <a:ext cx="1545316" cy="187582"/>
          </a:xfrm>
          <a:prstGeom prst="rect">
            <a:avLst/>
          </a:prstGeom>
          <a:effectLst>
            <a:outerShdw blurRad="50800" dist="38100" dir="8100000" algn="tr" rotWithShape="0">
              <a:prstClr val="black">
                <a:alpha val="40000"/>
              </a:prstClr>
            </a:outerShdw>
          </a:effectLst>
        </p:spPr>
      </p:pic>
      <p:cxnSp>
        <p:nvCxnSpPr>
          <p:cNvPr id="56" name="Connecteur droit avec flèche 55">
            <a:extLst>
              <a:ext uri="{FF2B5EF4-FFF2-40B4-BE49-F238E27FC236}">
                <a16:creationId xmlns:a16="http://schemas.microsoft.com/office/drawing/2014/main" id="{E63E5609-5569-3A02-B689-B1A85707E778}"/>
              </a:ext>
            </a:extLst>
          </p:cNvPr>
          <p:cNvCxnSpPr/>
          <p:nvPr/>
        </p:nvCxnSpPr>
        <p:spPr>
          <a:xfrm>
            <a:off x="3190588" y="3342771"/>
            <a:ext cx="0" cy="1922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2036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F34A-6E0B-7045-FB25-A257649C2840}"/>
              </a:ext>
            </a:extLst>
          </p:cNvPr>
          <p:cNvSpPr>
            <a:spLocks noGrp="1"/>
          </p:cNvSpPr>
          <p:nvPr>
            <p:ph type="ctrTitle"/>
          </p:nvPr>
        </p:nvSpPr>
        <p:spPr>
          <a:xfrm>
            <a:off x="1524000" y="156979"/>
            <a:ext cx="9144000" cy="641180"/>
          </a:xfrm>
        </p:spPr>
        <p:txBody>
          <a:bodyPr>
            <a:normAutofit/>
          </a:bodyPr>
          <a:lstStyle/>
          <a:p>
            <a:r>
              <a:rPr lang="fr-FR" sz="2800" b="1" dirty="0">
                <a:ln w="9525">
                  <a:noFill/>
                  <a:prstDash val="solid"/>
                </a:ln>
                <a:latin typeface="Eras Demi ITC" panose="020B0805030504020804" pitchFamily="34" charset="0"/>
              </a:rPr>
              <a:t>Résultat</a:t>
            </a:r>
          </a:p>
        </p:txBody>
      </p:sp>
      <p:sp>
        <p:nvSpPr>
          <p:cNvPr id="3" name="Sous-titre 2">
            <a:extLst>
              <a:ext uri="{FF2B5EF4-FFF2-40B4-BE49-F238E27FC236}">
                <a16:creationId xmlns:a16="http://schemas.microsoft.com/office/drawing/2014/main" id="{F7D0D97C-FC5D-8322-4F84-409645260D83}"/>
              </a:ext>
            </a:extLst>
          </p:cNvPr>
          <p:cNvSpPr>
            <a:spLocks noGrp="1"/>
          </p:cNvSpPr>
          <p:nvPr>
            <p:ph type="subTitle" idx="1"/>
          </p:nvPr>
        </p:nvSpPr>
        <p:spPr>
          <a:xfrm>
            <a:off x="1524000" y="975029"/>
            <a:ext cx="9144000" cy="641180"/>
          </a:xfrm>
        </p:spPr>
        <p:txBody>
          <a:bodyPr>
            <a:normAutofit/>
          </a:bodyPr>
          <a:lstStyle/>
          <a:p>
            <a:r>
              <a:rPr lang="fr-FR" sz="1400" dirty="0">
                <a:latin typeface="Eras Medium ITC" panose="020B0602030504020804" pitchFamily="34" charset="0"/>
              </a:rPr>
              <a:t>Voici le tableau avec la liste de stories et les propriétés pour chacune d’elles.</a:t>
            </a:r>
          </a:p>
          <a:p>
            <a:r>
              <a:rPr lang="fr-FR" sz="1400" dirty="0">
                <a:latin typeface="Eras Medium ITC" panose="020B0602030504020804" pitchFamily="34" charset="0"/>
              </a:rPr>
              <a:t>Les filtres sont crées et mis en place.</a:t>
            </a:r>
          </a:p>
        </p:txBody>
      </p:sp>
      <p:pic>
        <p:nvPicPr>
          <p:cNvPr id="6" name="Image 5">
            <a:extLst>
              <a:ext uri="{FF2B5EF4-FFF2-40B4-BE49-F238E27FC236}">
                <a16:creationId xmlns:a16="http://schemas.microsoft.com/office/drawing/2014/main" id="{91C1DAC4-0492-E5C6-D693-89B0280C2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15" y="1679274"/>
            <a:ext cx="10788770" cy="5064219"/>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4049037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865</Words>
  <Application>Microsoft Office PowerPoint</Application>
  <PresentationFormat>Grand écran</PresentationFormat>
  <Paragraphs>82</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Eras Demi ITC</vt:lpstr>
      <vt:lpstr>Eras Medium ITC</vt:lpstr>
      <vt:lpstr>Thème Office</vt:lpstr>
      <vt:lpstr>Présentation de l’outil Notion</vt:lpstr>
      <vt:lpstr>Gestion de projet avec Notion</vt:lpstr>
      <vt:lpstr>Projet Menu Maker by Qwenta avec Notion</vt:lpstr>
      <vt:lpstr>Création d’un tableau avec une disposition « table » :</vt:lpstr>
      <vt:lpstr>Ajouter une propriété </vt:lpstr>
      <vt:lpstr>Création et ajout d’une story </vt:lpstr>
      <vt:lpstr>Remplissage d’une story</vt:lpstr>
      <vt:lpstr>Création de filtres d’affichage</vt:lpstr>
      <vt:lpstr>Résultat</vt:lpstr>
      <vt:lpstr>Passer en vue Kanban</vt:lpstr>
      <vt:lpstr>Comment créer une vue Kanban</vt:lpstr>
      <vt:lpstr>Comment créer une vue Kanban</vt:lpstr>
      <vt:lpstr>Comment créer une vue Kanban</vt:lpstr>
      <vt:lpstr>Présentation de l’outil Notion 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changea</dc:creator>
  <cp:lastModifiedBy>David changea</cp:lastModifiedBy>
  <cp:revision>29</cp:revision>
  <dcterms:created xsi:type="dcterms:W3CDTF">2024-01-17T09:47:26Z</dcterms:created>
  <dcterms:modified xsi:type="dcterms:W3CDTF">2024-01-23T14:00:16Z</dcterms:modified>
</cp:coreProperties>
</file>