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27000" y="9768967"/>
            <a:ext cx="2369185" cy="172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82723" y="2162070"/>
            <a:ext cx="2449830" cy="1905635"/>
            <a:chOff x="4582723" y="2162070"/>
            <a:chExt cx="2449830" cy="1905635"/>
          </a:xfrm>
        </p:grpSpPr>
        <p:sp>
          <p:nvSpPr>
            <p:cNvPr id="3" name="object 3"/>
            <p:cNvSpPr/>
            <p:nvPr/>
          </p:nvSpPr>
          <p:spPr>
            <a:xfrm>
              <a:off x="5779338" y="2814297"/>
              <a:ext cx="1238885" cy="1238885"/>
            </a:xfrm>
            <a:custGeom>
              <a:avLst/>
              <a:gdLst/>
              <a:ahLst/>
              <a:cxnLst/>
              <a:rect l="l" t="t" r="r" b="b"/>
              <a:pathLst>
                <a:path w="1238884" h="1238885">
                  <a:moveTo>
                    <a:pt x="619425" y="0"/>
                  </a:moveTo>
                  <a:lnTo>
                    <a:pt x="571017" y="1863"/>
                  </a:lnTo>
                  <a:lnTo>
                    <a:pt x="523628" y="7362"/>
                  </a:lnTo>
                  <a:lnTo>
                    <a:pt x="477396" y="16359"/>
                  </a:lnTo>
                  <a:lnTo>
                    <a:pt x="432458" y="28716"/>
                  </a:lnTo>
                  <a:lnTo>
                    <a:pt x="388953" y="44295"/>
                  </a:lnTo>
                  <a:lnTo>
                    <a:pt x="347017" y="62958"/>
                  </a:lnTo>
                  <a:lnTo>
                    <a:pt x="306789" y="84569"/>
                  </a:lnTo>
                  <a:lnTo>
                    <a:pt x="268406" y="108989"/>
                  </a:lnTo>
                  <a:lnTo>
                    <a:pt x="232005" y="136080"/>
                  </a:lnTo>
                  <a:lnTo>
                    <a:pt x="197726" y="165705"/>
                  </a:lnTo>
                  <a:lnTo>
                    <a:pt x="165705" y="197726"/>
                  </a:lnTo>
                  <a:lnTo>
                    <a:pt x="136080" y="232005"/>
                  </a:lnTo>
                  <a:lnTo>
                    <a:pt x="108989" y="268406"/>
                  </a:lnTo>
                  <a:lnTo>
                    <a:pt x="84569" y="306789"/>
                  </a:lnTo>
                  <a:lnTo>
                    <a:pt x="62958" y="347017"/>
                  </a:lnTo>
                  <a:lnTo>
                    <a:pt x="44295" y="388953"/>
                  </a:lnTo>
                  <a:lnTo>
                    <a:pt x="28716" y="432458"/>
                  </a:lnTo>
                  <a:lnTo>
                    <a:pt x="16359" y="477396"/>
                  </a:lnTo>
                  <a:lnTo>
                    <a:pt x="7362" y="523628"/>
                  </a:lnTo>
                  <a:lnTo>
                    <a:pt x="1863" y="571017"/>
                  </a:lnTo>
                  <a:lnTo>
                    <a:pt x="0" y="619425"/>
                  </a:lnTo>
                  <a:lnTo>
                    <a:pt x="1863" y="667833"/>
                  </a:lnTo>
                  <a:lnTo>
                    <a:pt x="7362" y="715222"/>
                  </a:lnTo>
                  <a:lnTo>
                    <a:pt x="16359" y="761454"/>
                  </a:lnTo>
                  <a:lnTo>
                    <a:pt x="28716" y="806392"/>
                  </a:lnTo>
                  <a:lnTo>
                    <a:pt x="44295" y="849898"/>
                  </a:lnTo>
                  <a:lnTo>
                    <a:pt x="62958" y="891834"/>
                  </a:lnTo>
                  <a:lnTo>
                    <a:pt x="84569" y="932062"/>
                  </a:lnTo>
                  <a:lnTo>
                    <a:pt x="108989" y="970445"/>
                  </a:lnTo>
                  <a:lnTo>
                    <a:pt x="136080" y="1006845"/>
                  </a:lnTo>
                  <a:lnTo>
                    <a:pt x="165705" y="1041124"/>
                  </a:lnTo>
                  <a:lnTo>
                    <a:pt x="197726" y="1073145"/>
                  </a:lnTo>
                  <a:lnTo>
                    <a:pt x="232005" y="1102770"/>
                  </a:lnTo>
                  <a:lnTo>
                    <a:pt x="268406" y="1129862"/>
                  </a:lnTo>
                  <a:lnTo>
                    <a:pt x="306789" y="1154281"/>
                  </a:lnTo>
                  <a:lnTo>
                    <a:pt x="347017" y="1175892"/>
                  </a:lnTo>
                  <a:lnTo>
                    <a:pt x="388953" y="1194556"/>
                  </a:lnTo>
                  <a:lnTo>
                    <a:pt x="432458" y="1210135"/>
                  </a:lnTo>
                  <a:lnTo>
                    <a:pt x="477396" y="1222491"/>
                  </a:lnTo>
                  <a:lnTo>
                    <a:pt x="523628" y="1231488"/>
                  </a:lnTo>
                  <a:lnTo>
                    <a:pt x="571017" y="1236987"/>
                  </a:lnTo>
                  <a:lnTo>
                    <a:pt x="619425" y="1238851"/>
                  </a:lnTo>
                  <a:lnTo>
                    <a:pt x="667829" y="1236987"/>
                  </a:lnTo>
                  <a:lnTo>
                    <a:pt x="715215" y="1231488"/>
                  </a:lnTo>
                  <a:lnTo>
                    <a:pt x="761445" y="1222491"/>
                  </a:lnTo>
                  <a:lnTo>
                    <a:pt x="806381" y="1210135"/>
                  </a:lnTo>
                  <a:lnTo>
                    <a:pt x="849886" y="1194556"/>
                  </a:lnTo>
                  <a:lnTo>
                    <a:pt x="891821" y="1175892"/>
                  </a:lnTo>
                  <a:lnTo>
                    <a:pt x="932049" y="1154281"/>
                  </a:lnTo>
                  <a:lnTo>
                    <a:pt x="970433" y="1129862"/>
                  </a:lnTo>
                  <a:lnTo>
                    <a:pt x="1006833" y="1102770"/>
                  </a:lnTo>
                  <a:lnTo>
                    <a:pt x="1041113" y="1073145"/>
                  </a:lnTo>
                  <a:lnTo>
                    <a:pt x="1073135" y="1041124"/>
                  </a:lnTo>
                  <a:lnTo>
                    <a:pt x="1102762" y="1006845"/>
                  </a:lnTo>
                  <a:lnTo>
                    <a:pt x="1129854" y="970445"/>
                  </a:lnTo>
                  <a:lnTo>
                    <a:pt x="1154275" y="932062"/>
                  </a:lnTo>
                  <a:lnTo>
                    <a:pt x="1175887" y="891834"/>
                  </a:lnTo>
                  <a:lnTo>
                    <a:pt x="1194552" y="849898"/>
                  </a:lnTo>
                  <a:lnTo>
                    <a:pt x="1210132" y="806392"/>
                  </a:lnTo>
                  <a:lnTo>
                    <a:pt x="1222490" y="761454"/>
                  </a:lnTo>
                  <a:lnTo>
                    <a:pt x="1231488" y="715222"/>
                  </a:lnTo>
                  <a:lnTo>
                    <a:pt x="1236987" y="667833"/>
                  </a:lnTo>
                  <a:lnTo>
                    <a:pt x="1238851" y="619425"/>
                  </a:lnTo>
                  <a:lnTo>
                    <a:pt x="1236987" y="571017"/>
                  </a:lnTo>
                  <a:lnTo>
                    <a:pt x="1231488" y="523628"/>
                  </a:lnTo>
                  <a:lnTo>
                    <a:pt x="1222490" y="477396"/>
                  </a:lnTo>
                  <a:lnTo>
                    <a:pt x="1210132" y="432458"/>
                  </a:lnTo>
                  <a:lnTo>
                    <a:pt x="1194552" y="388953"/>
                  </a:lnTo>
                  <a:lnTo>
                    <a:pt x="1175887" y="347017"/>
                  </a:lnTo>
                  <a:lnTo>
                    <a:pt x="1154275" y="306789"/>
                  </a:lnTo>
                  <a:lnTo>
                    <a:pt x="1129854" y="268406"/>
                  </a:lnTo>
                  <a:lnTo>
                    <a:pt x="1102762" y="232005"/>
                  </a:lnTo>
                  <a:lnTo>
                    <a:pt x="1073135" y="197726"/>
                  </a:lnTo>
                  <a:lnTo>
                    <a:pt x="1041113" y="165705"/>
                  </a:lnTo>
                  <a:lnTo>
                    <a:pt x="1006833" y="136080"/>
                  </a:lnTo>
                  <a:lnTo>
                    <a:pt x="970433" y="108989"/>
                  </a:lnTo>
                  <a:lnTo>
                    <a:pt x="932049" y="84569"/>
                  </a:lnTo>
                  <a:lnTo>
                    <a:pt x="891821" y="62958"/>
                  </a:lnTo>
                  <a:lnTo>
                    <a:pt x="849886" y="44295"/>
                  </a:lnTo>
                  <a:lnTo>
                    <a:pt x="806381" y="28716"/>
                  </a:lnTo>
                  <a:lnTo>
                    <a:pt x="761445" y="16359"/>
                  </a:lnTo>
                  <a:lnTo>
                    <a:pt x="715215" y="7362"/>
                  </a:lnTo>
                  <a:lnTo>
                    <a:pt x="667829" y="1863"/>
                  </a:lnTo>
                  <a:lnTo>
                    <a:pt x="619425" y="0"/>
                  </a:lnTo>
                  <a:close/>
                </a:path>
              </a:pathLst>
            </a:custGeom>
            <a:solidFill>
              <a:srgbClr val="ABAC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779338" y="2814297"/>
              <a:ext cx="1238885" cy="1238885"/>
            </a:xfrm>
            <a:custGeom>
              <a:avLst/>
              <a:gdLst/>
              <a:ahLst/>
              <a:cxnLst/>
              <a:rect l="l" t="t" r="r" b="b"/>
              <a:pathLst>
                <a:path w="1238884" h="1238885">
                  <a:moveTo>
                    <a:pt x="1238851" y="619425"/>
                  </a:moveTo>
                  <a:lnTo>
                    <a:pt x="1236987" y="667833"/>
                  </a:lnTo>
                  <a:lnTo>
                    <a:pt x="1231488" y="715222"/>
                  </a:lnTo>
                  <a:lnTo>
                    <a:pt x="1222490" y="761454"/>
                  </a:lnTo>
                  <a:lnTo>
                    <a:pt x="1210132" y="806392"/>
                  </a:lnTo>
                  <a:lnTo>
                    <a:pt x="1194552" y="849898"/>
                  </a:lnTo>
                  <a:lnTo>
                    <a:pt x="1175887" y="891834"/>
                  </a:lnTo>
                  <a:lnTo>
                    <a:pt x="1154275" y="932062"/>
                  </a:lnTo>
                  <a:lnTo>
                    <a:pt x="1129854" y="970445"/>
                  </a:lnTo>
                  <a:lnTo>
                    <a:pt x="1102762" y="1006845"/>
                  </a:lnTo>
                  <a:lnTo>
                    <a:pt x="1073135" y="1041124"/>
                  </a:lnTo>
                  <a:lnTo>
                    <a:pt x="1041113" y="1073145"/>
                  </a:lnTo>
                  <a:lnTo>
                    <a:pt x="1006833" y="1102770"/>
                  </a:lnTo>
                  <a:lnTo>
                    <a:pt x="970433" y="1129862"/>
                  </a:lnTo>
                  <a:lnTo>
                    <a:pt x="932049" y="1154281"/>
                  </a:lnTo>
                  <a:lnTo>
                    <a:pt x="891821" y="1175892"/>
                  </a:lnTo>
                  <a:lnTo>
                    <a:pt x="849886" y="1194556"/>
                  </a:lnTo>
                  <a:lnTo>
                    <a:pt x="806381" y="1210135"/>
                  </a:lnTo>
                  <a:lnTo>
                    <a:pt x="761445" y="1222491"/>
                  </a:lnTo>
                  <a:lnTo>
                    <a:pt x="715215" y="1231488"/>
                  </a:lnTo>
                  <a:lnTo>
                    <a:pt x="667829" y="1236987"/>
                  </a:lnTo>
                  <a:lnTo>
                    <a:pt x="619425" y="1238851"/>
                  </a:lnTo>
                  <a:lnTo>
                    <a:pt x="571017" y="1236987"/>
                  </a:lnTo>
                  <a:lnTo>
                    <a:pt x="523628" y="1231488"/>
                  </a:lnTo>
                  <a:lnTo>
                    <a:pt x="477396" y="1222491"/>
                  </a:lnTo>
                  <a:lnTo>
                    <a:pt x="432458" y="1210135"/>
                  </a:lnTo>
                  <a:lnTo>
                    <a:pt x="388953" y="1194556"/>
                  </a:lnTo>
                  <a:lnTo>
                    <a:pt x="347017" y="1175892"/>
                  </a:lnTo>
                  <a:lnTo>
                    <a:pt x="306789" y="1154281"/>
                  </a:lnTo>
                  <a:lnTo>
                    <a:pt x="268406" y="1129862"/>
                  </a:lnTo>
                  <a:lnTo>
                    <a:pt x="232005" y="1102770"/>
                  </a:lnTo>
                  <a:lnTo>
                    <a:pt x="197726" y="1073145"/>
                  </a:lnTo>
                  <a:lnTo>
                    <a:pt x="165705" y="1041124"/>
                  </a:lnTo>
                  <a:lnTo>
                    <a:pt x="136080" y="1006845"/>
                  </a:lnTo>
                  <a:lnTo>
                    <a:pt x="108989" y="970445"/>
                  </a:lnTo>
                  <a:lnTo>
                    <a:pt x="84569" y="932062"/>
                  </a:lnTo>
                  <a:lnTo>
                    <a:pt x="62958" y="891834"/>
                  </a:lnTo>
                  <a:lnTo>
                    <a:pt x="44295" y="849898"/>
                  </a:lnTo>
                  <a:lnTo>
                    <a:pt x="28716" y="806392"/>
                  </a:lnTo>
                  <a:lnTo>
                    <a:pt x="16359" y="761454"/>
                  </a:lnTo>
                  <a:lnTo>
                    <a:pt x="7362" y="715222"/>
                  </a:lnTo>
                  <a:lnTo>
                    <a:pt x="1863" y="667833"/>
                  </a:lnTo>
                  <a:lnTo>
                    <a:pt x="0" y="619425"/>
                  </a:lnTo>
                  <a:lnTo>
                    <a:pt x="1863" y="571017"/>
                  </a:lnTo>
                  <a:lnTo>
                    <a:pt x="7362" y="523628"/>
                  </a:lnTo>
                  <a:lnTo>
                    <a:pt x="16359" y="477396"/>
                  </a:lnTo>
                  <a:lnTo>
                    <a:pt x="28716" y="432458"/>
                  </a:lnTo>
                  <a:lnTo>
                    <a:pt x="44295" y="388953"/>
                  </a:lnTo>
                  <a:lnTo>
                    <a:pt x="62958" y="347017"/>
                  </a:lnTo>
                  <a:lnTo>
                    <a:pt x="84569" y="306789"/>
                  </a:lnTo>
                  <a:lnTo>
                    <a:pt x="108989" y="268406"/>
                  </a:lnTo>
                  <a:lnTo>
                    <a:pt x="136080" y="232005"/>
                  </a:lnTo>
                  <a:lnTo>
                    <a:pt x="165705" y="197726"/>
                  </a:lnTo>
                  <a:lnTo>
                    <a:pt x="197726" y="165705"/>
                  </a:lnTo>
                  <a:lnTo>
                    <a:pt x="232005" y="136080"/>
                  </a:lnTo>
                  <a:lnTo>
                    <a:pt x="268406" y="108989"/>
                  </a:lnTo>
                  <a:lnTo>
                    <a:pt x="306789" y="84569"/>
                  </a:lnTo>
                  <a:lnTo>
                    <a:pt x="347017" y="62958"/>
                  </a:lnTo>
                  <a:lnTo>
                    <a:pt x="388953" y="44295"/>
                  </a:lnTo>
                  <a:lnTo>
                    <a:pt x="432458" y="28716"/>
                  </a:lnTo>
                  <a:lnTo>
                    <a:pt x="477396" y="16359"/>
                  </a:lnTo>
                  <a:lnTo>
                    <a:pt x="523628" y="7362"/>
                  </a:lnTo>
                  <a:lnTo>
                    <a:pt x="571017" y="1863"/>
                  </a:lnTo>
                  <a:lnTo>
                    <a:pt x="619425" y="0"/>
                  </a:lnTo>
                  <a:lnTo>
                    <a:pt x="667829" y="1863"/>
                  </a:lnTo>
                  <a:lnTo>
                    <a:pt x="715215" y="7362"/>
                  </a:lnTo>
                  <a:lnTo>
                    <a:pt x="761445" y="16359"/>
                  </a:lnTo>
                  <a:lnTo>
                    <a:pt x="806381" y="28716"/>
                  </a:lnTo>
                  <a:lnTo>
                    <a:pt x="849886" y="44295"/>
                  </a:lnTo>
                  <a:lnTo>
                    <a:pt x="891821" y="62958"/>
                  </a:lnTo>
                  <a:lnTo>
                    <a:pt x="932049" y="84569"/>
                  </a:lnTo>
                  <a:lnTo>
                    <a:pt x="970433" y="108989"/>
                  </a:lnTo>
                  <a:lnTo>
                    <a:pt x="1006833" y="136080"/>
                  </a:lnTo>
                  <a:lnTo>
                    <a:pt x="1041113" y="165705"/>
                  </a:lnTo>
                  <a:lnTo>
                    <a:pt x="1073135" y="197726"/>
                  </a:lnTo>
                  <a:lnTo>
                    <a:pt x="1102762" y="232005"/>
                  </a:lnTo>
                  <a:lnTo>
                    <a:pt x="1129854" y="268406"/>
                  </a:lnTo>
                  <a:lnTo>
                    <a:pt x="1154275" y="306789"/>
                  </a:lnTo>
                  <a:lnTo>
                    <a:pt x="1175887" y="347017"/>
                  </a:lnTo>
                  <a:lnTo>
                    <a:pt x="1194552" y="388953"/>
                  </a:lnTo>
                  <a:lnTo>
                    <a:pt x="1210132" y="432458"/>
                  </a:lnTo>
                  <a:lnTo>
                    <a:pt x="1222490" y="477396"/>
                  </a:lnTo>
                  <a:lnTo>
                    <a:pt x="1231488" y="523628"/>
                  </a:lnTo>
                  <a:lnTo>
                    <a:pt x="1236987" y="571017"/>
                  </a:lnTo>
                  <a:lnTo>
                    <a:pt x="1238851" y="619425"/>
                  </a:lnTo>
                  <a:close/>
                </a:path>
              </a:pathLst>
            </a:custGeom>
            <a:ln w="28163">
              <a:solidFill>
                <a:srgbClr val="2D3091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96805" y="2176151"/>
              <a:ext cx="1238885" cy="1238885"/>
            </a:xfrm>
            <a:custGeom>
              <a:avLst/>
              <a:gdLst/>
              <a:ahLst/>
              <a:cxnLst/>
              <a:rect l="l" t="t" r="r" b="b"/>
              <a:pathLst>
                <a:path w="1238885" h="1238885">
                  <a:moveTo>
                    <a:pt x="619425" y="0"/>
                  </a:moveTo>
                  <a:lnTo>
                    <a:pt x="571017" y="1863"/>
                  </a:lnTo>
                  <a:lnTo>
                    <a:pt x="523628" y="7362"/>
                  </a:lnTo>
                  <a:lnTo>
                    <a:pt x="477396" y="16359"/>
                  </a:lnTo>
                  <a:lnTo>
                    <a:pt x="432458" y="28716"/>
                  </a:lnTo>
                  <a:lnTo>
                    <a:pt x="388953" y="44295"/>
                  </a:lnTo>
                  <a:lnTo>
                    <a:pt x="347017" y="62958"/>
                  </a:lnTo>
                  <a:lnTo>
                    <a:pt x="306789" y="84569"/>
                  </a:lnTo>
                  <a:lnTo>
                    <a:pt x="268406" y="108989"/>
                  </a:lnTo>
                  <a:lnTo>
                    <a:pt x="232005" y="136080"/>
                  </a:lnTo>
                  <a:lnTo>
                    <a:pt x="197726" y="165705"/>
                  </a:lnTo>
                  <a:lnTo>
                    <a:pt x="165705" y="197726"/>
                  </a:lnTo>
                  <a:lnTo>
                    <a:pt x="136080" y="232005"/>
                  </a:lnTo>
                  <a:lnTo>
                    <a:pt x="108989" y="268406"/>
                  </a:lnTo>
                  <a:lnTo>
                    <a:pt x="84569" y="306789"/>
                  </a:lnTo>
                  <a:lnTo>
                    <a:pt x="62958" y="347017"/>
                  </a:lnTo>
                  <a:lnTo>
                    <a:pt x="44295" y="388953"/>
                  </a:lnTo>
                  <a:lnTo>
                    <a:pt x="28716" y="432458"/>
                  </a:lnTo>
                  <a:lnTo>
                    <a:pt x="16359" y="477396"/>
                  </a:lnTo>
                  <a:lnTo>
                    <a:pt x="7362" y="523628"/>
                  </a:lnTo>
                  <a:lnTo>
                    <a:pt x="1863" y="571017"/>
                  </a:lnTo>
                  <a:lnTo>
                    <a:pt x="0" y="619425"/>
                  </a:lnTo>
                  <a:lnTo>
                    <a:pt x="1863" y="667833"/>
                  </a:lnTo>
                  <a:lnTo>
                    <a:pt x="7362" y="715222"/>
                  </a:lnTo>
                  <a:lnTo>
                    <a:pt x="16359" y="761454"/>
                  </a:lnTo>
                  <a:lnTo>
                    <a:pt x="28716" y="806392"/>
                  </a:lnTo>
                  <a:lnTo>
                    <a:pt x="44295" y="849898"/>
                  </a:lnTo>
                  <a:lnTo>
                    <a:pt x="62958" y="891834"/>
                  </a:lnTo>
                  <a:lnTo>
                    <a:pt x="84569" y="932062"/>
                  </a:lnTo>
                  <a:lnTo>
                    <a:pt x="108989" y="970445"/>
                  </a:lnTo>
                  <a:lnTo>
                    <a:pt x="136080" y="1006845"/>
                  </a:lnTo>
                  <a:lnTo>
                    <a:pt x="165705" y="1041124"/>
                  </a:lnTo>
                  <a:lnTo>
                    <a:pt x="197726" y="1073145"/>
                  </a:lnTo>
                  <a:lnTo>
                    <a:pt x="232005" y="1102770"/>
                  </a:lnTo>
                  <a:lnTo>
                    <a:pt x="268406" y="1129862"/>
                  </a:lnTo>
                  <a:lnTo>
                    <a:pt x="306789" y="1154281"/>
                  </a:lnTo>
                  <a:lnTo>
                    <a:pt x="347017" y="1175892"/>
                  </a:lnTo>
                  <a:lnTo>
                    <a:pt x="388953" y="1194556"/>
                  </a:lnTo>
                  <a:lnTo>
                    <a:pt x="432458" y="1210135"/>
                  </a:lnTo>
                  <a:lnTo>
                    <a:pt x="477396" y="1222491"/>
                  </a:lnTo>
                  <a:lnTo>
                    <a:pt x="523628" y="1231488"/>
                  </a:lnTo>
                  <a:lnTo>
                    <a:pt x="571017" y="1236987"/>
                  </a:lnTo>
                  <a:lnTo>
                    <a:pt x="619425" y="1238851"/>
                  </a:lnTo>
                  <a:lnTo>
                    <a:pt x="667829" y="1236987"/>
                  </a:lnTo>
                  <a:lnTo>
                    <a:pt x="715215" y="1231488"/>
                  </a:lnTo>
                  <a:lnTo>
                    <a:pt x="761445" y="1222491"/>
                  </a:lnTo>
                  <a:lnTo>
                    <a:pt x="806381" y="1210135"/>
                  </a:lnTo>
                  <a:lnTo>
                    <a:pt x="849886" y="1194556"/>
                  </a:lnTo>
                  <a:lnTo>
                    <a:pt x="891821" y="1175892"/>
                  </a:lnTo>
                  <a:lnTo>
                    <a:pt x="932049" y="1154281"/>
                  </a:lnTo>
                  <a:lnTo>
                    <a:pt x="970433" y="1129862"/>
                  </a:lnTo>
                  <a:lnTo>
                    <a:pt x="1006833" y="1102770"/>
                  </a:lnTo>
                  <a:lnTo>
                    <a:pt x="1041113" y="1073145"/>
                  </a:lnTo>
                  <a:lnTo>
                    <a:pt x="1073135" y="1041124"/>
                  </a:lnTo>
                  <a:lnTo>
                    <a:pt x="1102762" y="1006845"/>
                  </a:lnTo>
                  <a:lnTo>
                    <a:pt x="1129854" y="970445"/>
                  </a:lnTo>
                  <a:lnTo>
                    <a:pt x="1154275" y="932062"/>
                  </a:lnTo>
                  <a:lnTo>
                    <a:pt x="1175887" y="891834"/>
                  </a:lnTo>
                  <a:lnTo>
                    <a:pt x="1194552" y="849898"/>
                  </a:lnTo>
                  <a:lnTo>
                    <a:pt x="1210132" y="806392"/>
                  </a:lnTo>
                  <a:lnTo>
                    <a:pt x="1222490" y="761454"/>
                  </a:lnTo>
                  <a:lnTo>
                    <a:pt x="1231488" y="715222"/>
                  </a:lnTo>
                  <a:lnTo>
                    <a:pt x="1236987" y="667833"/>
                  </a:lnTo>
                  <a:lnTo>
                    <a:pt x="1238851" y="619425"/>
                  </a:lnTo>
                  <a:lnTo>
                    <a:pt x="1236987" y="571017"/>
                  </a:lnTo>
                  <a:lnTo>
                    <a:pt x="1231488" y="523628"/>
                  </a:lnTo>
                  <a:lnTo>
                    <a:pt x="1222490" y="477396"/>
                  </a:lnTo>
                  <a:lnTo>
                    <a:pt x="1210132" y="432458"/>
                  </a:lnTo>
                  <a:lnTo>
                    <a:pt x="1194552" y="388953"/>
                  </a:lnTo>
                  <a:lnTo>
                    <a:pt x="1175887" y="347017"/>
                  </a:lnTo>
                  <a:lnTo>
                    <a:pt x="1154275" y="306789"/>
                  </a:lnTo>
                  <a:lnTo>
                    <a:pt x="1129854" y="268406"/>
                  </a:lnTo>
                  <a:lnTo>
                    <a:pt x="1102762" y="232005"/>
                  </a:lnTo>
                  <a:lnTo>
                    <a:pt x="1073135" y="197726"/>
                  </a:lnTo>
                  <a:lnTo>
                    <a:pt x="1041113" y="165705"/>
                  </a:lnTo>
                  <a:lnTo>
                    <a:pt x="1006833" y="136080"/>
                  </a:lnTo>
                  <a:lnTo>
                    <a:pt x="970433" y="108989"/>
                  </a:lnTo>
                  <a:lnTo>
                    <a:pt x="932049" y="84569"/>
                  </a:lnTo>
                  <a:lnTo>
                    <a:pt x="891821" y="62958"/>
                  </a:lnTo>
                  <a:lnTo>
                    <a:pt x="849886" y="44295"/>
                  </a:lnTo>
                  <a:lnTo>
                    <a:pt x="806381" y="28716"/>
                  </a:lnTo>
                  <a:lnTo>
                    <a:pt x="761445" y="16359"/>
                  </a:lnTo>
                  <a:lnTo>
                    <a:pt x="715215" y="7362"/>
                  </a:lnTo>
                  <a:lnTo>
                    <a:pt x="667829" y="1863"/>
                  </a:lnTo>
                  <a:lnTo>
                    <a:pt x="6194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96805" y="2176151"/>
              <a:ext cx="1238885" cy="1238885"/>
            </a:xfrm>
            <a:custGeom>
              <a:avLst/>
              <a:gdLst/>
              <a:ahLst/>
              <a:cxnLst/>
              <a:rect l="l" t="t" r="r" b="b"/>
              <a:pathLst>
                <a:path w="1238885" h="1238885">
                  <a:moveTo>
                    <a:pt x="1238851" y="619425"/>
                  </a:moveTo>
                  <a:lnTo>
                    <a:pt x="1236987" y="667833"/>
                  </a:lnTo>
                  <a:lnTo>
                    <a:pt x="1231488" y="715222"/>
                  </a:lnTo>
                  <a:lnTo>
                    <a:pt x="1222490" y="761454"/>
                  </a:lnTo>
                  <a:lnTo>
                    <a:pt x="1210132" y="806392"/>
                  </a:lnTo>
                  <a:lnTo>
                    <a:pt x="1194552" y="849898"/>
                  </a:lnTo>
                  <a:lnTo>
                    <a:pt x="1175887" y="891834"/>
                  </a:lnTo>
                  <a:lnTo>
                    <a:pt x="1154275" y="932062"/>
                  </a:lnTo>
                  <a:lnTo>
                    <a:pt x="1129854" y="970445"/>
                  </a:lnTo>
                  <a:lnTo>
                    <a:pt x="1102762" y="1006845"/>
                  </a:lnTo>
                  <a:lnTo>
                    <a:pt x="1073135" y="1041124"/>
                  </a:lnTo>
                  <a:lnTo>
                    <a:pt x="1041113" y="1073145"/>
                  </a:lnTo>
                  <a:lnTo>
                    <a:pt x="1006833" y="1102770"/>
                  </a:lnTo>
                  <a:lnTo>
                    <a:pt x="970433" y="1129862"/>
                  </a:lnTo>
                  <a:lnTo>
                    <a:pt x="932049" y="1154281"/>
                  </a:lnTo>
                  <a:lnTo>
                    <a:pt x="891821" y="1175892"/>
                  </a:lnTo>
                  <a:lnTo>
                    <a:pt x="849886" y="1194556"/>
                  </a:lnTo>
                  <a:lnTo>
                    <a:pt x="806381" y="1210135"/>
                  </a:lnTo>
                  <a:lnTo>
                    <a:pt x="761445" y="1222491"/>
                  </a:lnTo>
                  <a:lnTo>
                    <a:pt x="715215" y="1231488"/>
                  </a:lnTo>
                  <a:lnTo>
                    <a:pt x="667829" y="1236987"/>
                  </a:lnTo>
                  <a:lnTo>
                    <a:pt x="619425" y="1238851"/>
                  </a:lnTo>
                  <a:lnTo>
                    <a:pt x="571017" y="1236987"/>
                  </a:lnTo>
                  <a:lnTo>
                    <a:pt x="523628" y="1231488"/>
                  </a:lnTo>
                  <a:lnTo>
                    <a:pt x="477396" y="1222491"/>
                  </a:lnTo>
                  <a:lnTo>
                    <a:pt x="432458" y="1210135"/>
                  </a:lnTo>
                  <a:lnTo>
                    <a:pt x="388953" y="1194556"/>
                  </a:lnTo>
                  <a:lnTo>
                    <a:pt x="347017" y="1175892"/>
                  </a:lnTo>
                  <a:lnTo>
                    <a:pt x="306789" y="1154281"/>
                  </a:lnTo>
                  <a:lnTo>
                    <a:pt x="268406" y="1129862"/>
                  </a:lnTo>
                  <a:lnTo>
                    <a:pt x="232005" y="1102770"/>
                  </a:lnTo>
                  <a:lnTo>
                    <a:pt x="197726" y="1073145"/>
                  </a:lnTo>
                  <a:lnTo>
                    <a:pt x="165705" y="1041124"/>
                  </a:lnTo>
                  <a:lnTo>
                    <a:pt x="136080" y="1006845"/>
                  </a:lnTo>
                  <a:lnTo>
                    <a:pt x="108989" y="970445"/>
                  </a:lnTo>
                  <a:lnTo>
                    <a:pt x="84569" y="932062"/>
                  </a:lnTo>
                  <a:lnTo>
                    <a:pt x="62958" y="891834"/>
                  </a:lnTo>
                  <a:lnTo>
                    <a:pt x="44295" y="849898"/>
                  </a:lnTo>
                  <a:lnTo>
                    <a:pt x="28716" y="806392"/>
                  </a:lnTo>
                  <a:lnTo>
                    <a:pt x="16359" y="761454"/>
                  </a:lnTo>
                  <a:lnTo>
                    <a:pt x="7362" y="715222"/>
                  </a:lnTo>
                  <a:lnTo>
                    <a:pt x="1863" y="667833"/>
                  </a:lnTo>
                  <a:lnTo>
                    <a:pt x="0" y="619425"/>
                  </a:lnTo>
                  <a:lnTo>
                    <a:pt x="1863" y="571017"/>
                  </a:lnTo>
                  <a:lnTo>
                    <a:pt x="7362" y="523628"/>
                  </a:lnTo>
                  <a:lnTo>
                    <a:pt x="16359" y="477396"/>
                  </a:lnTo>
                  <a:lnTo>
                    <a:pt x="28716" y="432458"/>
                  </a:lnTo>
                  <a:lnTo>
                    <a:pt x="44295" y="388953"/>
                  </a:lnTo>
                  <a:lnTo>
                    <a:pt x="62958" y="347017"/>
                  </a:lnTo>
                  <a:lnTo>
                    <a:pt x="84569" y="306789"/>
                  </a:lnTo>
                  <a:lnTo>
                    <a:pt x="108989" y="268406"/>
                  </a:lnTo>
                  <a:lnTo>
                    <a:pt x="136080" y="232005"/>
                  </a:lnTo>
                  <a:lnTo>
                    <a:pt x="165705" y="197726"/>
                  </a:lnTo>
                  <a:lnTo>
                    <a:pt x="197726" y="165705"/>
                  </a:lnTo>
                  <a:lnTo>
                    <a:pt x="232005" y="136080"/>
                  </a:lnTo>
                  <a:lnTo>
                    <a:pt x="268406" y="108989"/>
                  </a:lnTo>
                  <a:lnTo>
                    <a:pt x="306789" y="84569"/>
                  </a:lnTo>
                  <a:lnTo>
                    <a:pt x="347017" y="62958"/>
                  </a:lnTo>
                  <a:lnTo>
                    <a:pt x="388953" y="44295"/>
                  </a:lnTo>
                  <a:lnTo>
                    <a:pt x="432458" y="28716"/>
                  </a:lnTo>
                  <a:lnTo>
                    <a:pt x="477396" y="16359"/>
                  </a:lnTo>
                  <a:lnTo>
                    <a:pt x="523628" y="7362"/>
                  </a:lnTo>
                  <a:lnTo>
                    <a:pt x="571017" y="1863"/>
                  </a:lnTo>
                  <a:lnTo>
                    <a:pt x="619425" y="0"/>
                  </a:lnTo>
                  <a:lnTo>
                    <a:pt x="667829" y="1863"/>
                  </a:lnTo>
                  <a:lnTo>
                    <a:pt x="715215" y="7362"/>
                  </a:lnTo>
                  <a:lnTo>
                    <a:pt x="761445" y="16359"/>
                  </a:lnTo>
                  <a:lnTo>
                    <a:pt x="806381" y="28716"/>
                  </a:lnTo>
                  <a:lnTo>
                    <a:pt x="849886" y="44295"/>
                  </a:lnTo>
                  <a:lnTo>
                    <a:pt x="891821" y="62958"/>
                  </a:lnTo>
                  <a:lnTo>
                    <a:pt x="932049" y="84569"/>
                  </a:lnTo>
                  <a:lnTo>
                    <a:pt x="970433" y="108989"/>
                  </a:lnTo>
                  <a:lnTo>
                    <a:pt x="1006833" y="136080"/>
                  </a:lnTo>
                  <a:lnTo>
                    <a:pt x="1041113" y="165705"/>
                  </a:lnTo>
                  <a:lnTo>
                    <a:pt x="1073135" y="197726"/>
                  </a:lnTo>
                  <a:lnTo>
                    <a:pt x="1102762" y="232005"/>
                  </a:lnTo>
                  <a:lnTo>
                    <a:pt x="1129854" y="268406"/>
                  </a:lnTo>
                  <a:lnTo>
                    <a:pt x="1154275" y="306789"/>
                  </a:lnTo>
                  <a:lnTo>
                    <a:pt x="1175887" y="347017"/>
                  </a:lnTo>
                  <a:lnTo>
                    <a:pt x="1194552" y="388953"/>
                  </a:lnTo>
                  <a:lnTo>
                    <a:pt x="1210132" y="432458"/>
                  </a:lnTo>
                  <a:lnTo>
                    <a:pt x="1222490" y="477396"/>
                  </a:lnTo>
                  <a:lnTo>
                    <a:pt x="1231488" y="523628"/>
                  </a:lnTo>
                  <a:lnTo>
                    <a:pt x="1236987" y="571017"/>
                  </a:lnTo>
                  <a:lnTo>
                    <a:pt x="1238851" y="619425"/>
                  </a:lnTo>
                  <a:close/>
                </a:path>
              </a:pathLst>
            </a:custGeom>
            <a:ln w="28163">
              <a:solidFill>
                <a:srgbClr val="EB1C23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683767" y="2865152"/>
            <a:ext cx="495300" cy="317500"/>
            <a:chOff x="2683767" y="2865152"/>
            <a:chExt cx="495300" cy="317500"/>
          </a:xfrm>
        </p:grpSpPr>
        <p:sp>
          <p:nvSpPr>
            <p:cNvPr id="8" name="object 8"/>
            <p:cNvSpPr/>
            <p:nvPr/>
          </p:nvSpPr>
          <p:spPr>
            <a:xfrm>
              <a:off x="2903619" y="287923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78463" y="0"/>
                  </a:moveTo>
                  <a:lnTo>
                    <a:pt x="47917" y="6169"/>
                  </a:lnTo>
                  <a:lnTo>
                    <a:pt x="22977" y="22991"/>
                  </a:lnTo>
                  <a:lnTo>
                    <a:pt x="6164" y="47941"/>
                  </a:lnTo>
                  <a:lnTo>
                    <a:pt x="0" y="78491"/>
                  </a:lnTo>
                  <a:lnTo>
                    <a:pt x="6164" y="109020"/>
                  </a:lnTo>
                  <a:lnTo>
                    <a:pt x="22977" y="133952"/>
                  </a:lnTo>
                  <a:lnTo>
                    <a:pt x="47917" y="150762"/>
                  </a:lnTo>
                  <a:lnTo>
                    <a:pt x="78463" y="156926"/>
                  </a:lnTo>
                  <a:lnTo>
                    <a:pt x="109008" y="150762"/>
                  </a:lnTo>
                  <a:lnTo>
                    <a:pt x="133948" y="133952"/>
                  </a:lnTo>
                  <a:lnTo>
                    <a:pt x="150761" y="109020"/>
                  </a:lnTo>
                  <a:lnTo>
                    <a:pt x="156926" y="78491"/>
                  </a:lnTo>
                  <a:lnTo>
                    <a:pt x="150761" y="47941"/>
                  </a:lnTo>
                  <a:lnTo>
                    <a:pt x="133948" y="22991"/>
                  </a:lnTo>
                  <a:lnTo>
                    <a:pt x="109008" y="6169"/>
                  </a:lnTo>
                  <a:lnTo>
                    <a:pt x="78463" y="0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03619" y="287923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156926" y="78491"/>
                  </a:moveTo>
                  <a:lnTo>
                    <a:pt x="150761" y="109020"/>
                  </a:lnTo>
                  <a:lnTo>
                    <a:pt x="133948" y="133952"/>
                  </a:lnTo>
                  <a:lnTo>
                    <a:pt x="109008" y="150762"/>
                  </a:lnTo>
                  <a:lnTo>
                    <a:pt x="78463" y="156926"/>
                  </a:lnTo>
                  <a:lnTo>
                    <a:pt x="47917" y="150762"/>
                  </a:lnTo>
                  <a:lnTo>
                    <a:pt x="22977" y="133952"/>
                  </a:lnTo>
                  <a:lnTo>
                    <a:pt x="6164" y="109020"/>
                  </a:lnTo>
                  <a:lnTo>
                    <a:pt x="0" y="78491"/>
                  </a:lnTo>
                  <a:lnTo>
                    <a:pt x="6164" y="47941"/>
                  </a:lnTo>
                  <a:lnTo>
                    <a:pt x="22977" y="22991"/>
                  </a:lnTo>
                  <a:lnTo>
                    <a:pt x="47917" y="6169"/>
                  </a:lnTo>
                  <a:lnTo>
                    <a:pt x="78463" y="0"/>
                  </a:lnTo>
                  <a:lnTo>
                    <a:pt x="109008" y="6169"/>
                  </a:lnTo>
                  <a:lnTo>
                    <a:pt x="133948" y="22991"/>
                  </a:lnTo>
                  <a:lnTo>
                    <a:pt x="150761" y="47941"/>
                  </a:lnTo>
                  <a:lnTo>
                    <a:pt x="156926" y="78491"/>
                  </a:lnTo>
                  <a:close/>
                </a:path>
              </a:pathLst>
            </a:custGeom>
            <a:ln w="28163">
              <a:solidFill>
                <a:srgbClr val="EB1C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70702" y="2986018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30" h="100330">
                  <a:moveTo>
                    <a:pt x="57791" y="0"/>
                  </a:moveTo>
                  <a:lnTo>
                    <a:pt x="37679" y="976"/>
                  </a:lnTo>
                  <a:lnTo>
                    <a:pt x="20108" y="9293"/>
                  </a:lnTo>
                  <a:lnTo>
                    <a:pt x="6930" y="23588"/>
                  </a:lnTo>
                  <a:lnTo>
                    <a:pt x="0" y="42498"/>
                  </a:lnTo>
                  <a:lnTo>
                    <a:pt x="976" y="62597"/>
                  </a:lnTo>
                  <a:lnTo>
                    <a:pt x="9293" y="80170"/>
                  </a:lnTo>
                  <a:lnTo>
                    <a:pt x="23588" y="93355"/>
                  </a:lnTo>
                  <a:lnTo>
                    <a:pt x="42498" y="100289"/>
                  </a:lnTo>
                  <a:lnTo>
                    <a:pt x="62613" y="99312"/>
                  </a:lnTo>
                  <a:lnTo>
                    <a:pt x="80191" y="90995"/>
                  </a:lnTo>
                  <a:lnTo>
                    <a:pt x="93370" y="76701"/>
                  </a:lnTo>
                  <a:lnTo>
                    <a:pt x="100289" y="57791"/>
                  </a:lnTo>
                  <a:lnTo>
                    <a:pt x="99328" y="37691"/>
                  </a:lnTo>
                  <a:lnTo>
                    <a:pt x="91017" y="20119"/>
                  </a:lnTo>
                  <a:lnTo>
                    <a:pt x="76717" y="6934"/>
                  </a:lnTo>
                  <a:lnTo>
                    <a:pt x="57791" y="0"/>
                  </a:lnTo>
                  <a:close/>
                </a:path>
              </a:pathLst>
            </a:custGeom>
            <a:solidFill>
              <a:srgbClr val="00A4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70702" y="2986018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30" h="100330">
                  <a:moveTo>
                    <a:pt x="100289" y="57791"/>
                  </a:moveTo>
                  <a:lnTo>
                    <a:pt x="93370" y="76701"/>
                  </a:lnTo>
                  <a:lnTo>
                    <a:pt x="80191" y="90995"/>
                  </a:lnTo>
                  <a:lnTo>
                    <a:pt x="62613" y="99312"/>
                  </a:lnTo>
                  <a:lnTo>
                    <a:pt x="42498" y="100289"/>
                  </a:lnTo>
                  <a:lnTo>
                    <a:pt x="23588" y="93355"/>
                  </a:lnTo>
                  <a:lnTo>
                    <a:pt x="9293" y="80170"/>
                  </a:lnTo>
                  <a:lnTo>
                    <a:pt x="976" y="62597"/>
                  </a:lnTo>
                  <a:lnTo>
                    <a:pt x="0" y="42498"/>
                  </a:lnTo>
                  <a:lnTo>
                    <a:pt x="6930" y="23588"/>
                  </a:lnTo>
                  <a:lnTo>
                    <a:pt x="20108" y="9293"/>
                  </a:lnTo>
                  <a:lnTo>
                    <a:pt x="37679" y="976"/>
                  </a:lnTo>
                  <a:lnTo>
                    <a:pt x="57791" y="0"/>
                  </a:lnTo>
                  <a:lnTo>
                    <a:pt x="76717" y="6934"/>
                  </a:lnTo>
                  <a:lnTo>
                    <a:pt x="91017" y="20119"/>
                  </a:lnTo>
                  <a:lnTo>
                    <a:pt x="99328" y="37691"/>
                  </a:lnTo>
                  <a:lnTo>
                    <a:pt x="100289" y="57791"/>
                  </a:lnTo>
                  <a:close/>
                </a:path>
              </a:pathLst>
            </a:custGeom>
            <a:ln w="28163">
              <a:solidFill>
                <a:srgbClr val="00A4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94992" y="3124092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5" h="44450">
                  <a:moveTo>
                    <a:pt x="22220" y="0"/>
                  </a:moveTo>
                  <a:lnTo>
                    <a:pt x="13568" y="1745"/>
                  </a:lnTo>
                  <a:lnTo>
                    <a:pt x="6505" y="6505"/>
                  </a:lnTo>
                  <a:lnTo>
                    <a:pt x="1745" y="13568"/>
                  </a:lnTo>
                  <a:lnTo>
                    <a:pt x="0" y="22220"/>
                  </a:lnTo>
                  <a:lnTo>
                    <a:pt x="1745" y="30873"/>
                  </a:lnTo>
                  <a:lnTo>
                    <a:pt x="6505" y="37936"/>
                  </a:lnTo>
                  <a:lnTo>
                    <a:pt x="13568" y="42696"/>
                  </a:lnTo>
                  <a:lnTo>
                    <a:pt x="22220" y="44441"/>
                  </a:lnTo>
                  <a:lnTo>
                    <a:pt x="30877" y="42696"/>
                  </a:lnTo>
                  <a:lnTo>
                    <a:pt x="37950" y="37936"/>
                  </a:lnTo>
                  <a:lnTo>
                    <a:pt x="42720" y="30873"/>
                  </a:lnTo>
                  <a:lnTo>
                    <a:pt x="44469" y="22220"/>
                  </a:lnTo>
                  <a:lnTo>
                    <a:pt x="42720" y="13568"/>
                  </a:lnTo>
                  <a:lnTo>
                    <a:pt x="37950" y="6505"/>
                  </a:lnTo>
                  <a:lnTo>
                    <a:pt x="30877" y="1745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94992" y="3124092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5" h="44450">
                  <a:moveTo>
                    <a:pt x="44469" y="22220"/>
                  </a:moveTo>
                  <a:lnTo>
                    <a:pt x="42720" y="30873"/>
                  </a:lnTo>
                  <a:lnTo>
                    <a:pt x="37950" y="37936"/>
                  </a:lnTo>
                  <a:lnTo>
                    <a:pt x="30877" y="42696"/>
                  </a:lnTo>
                  <a:lnTo>
                    <a:pt x="22220" y="44441"/>
                  </a:lnTo>
                  <a:lnTo>
                    <a:pt x="13568" y="42696"/>
                  </a:lnTo>
                  <a:lnTo>
                    <a:pt x="6505" y="37936"/>
                  </a:lnTo>
                  <a:lnTo>
                    <a:pt x="1745" y="30873"/>
                  </a:lnTo>
                  <a:lnTo>
                    <a:pt x="0" y="22220"/>
                  </a:lnTo>
                  <a:lnTo>
                    <a:pt x="1745" y="13568"/>
                  </a:lnTo>
                  <a:lnTo>
                    <a:pt x="6505" y="6505"/>
                  </a:lnTo>
                  <a:lnTo>
                    <a:pt x="13568" y="1745"/>
                  </a:lnTo>
                  <a:lnTo>
                    <a:pt x="22220" y="0"/>
                  </a:lnTo>
                  <a:lnTo>
                    <a:pt x="30877" y="1745"/>
                  </a:lnTo>
                  <a:lnTo>
                    <a:pt x="37950" y="6505"/>
                  </a:lnTo>
                  <a:lnTo>
                    <a:pt x="42720" y="13568"/>
                  </a:lnTo>
                  <a:lnTo>
                    <a:pt x="44469" y="22220"/>
                  </a:lnTo>
                  <a:close/>
                </a:path>
              </a:pathLst>
            </a:custGeom>
            <a:ln w="28163">
              <a:solidFill>
                <a:srgbClr val="EB1C2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218" y="2969193"/>
              <a:ext cx="72633" cy="7260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97849" y="2898785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5" h="44450">
                  <a:moveTo>
                    <a:pt x="22220" y="0"/>
                  </a:moveTo>
                  <a:lnTo>
                    <a:pt x="13568" y="1745"/>
                  </a:lnTo>
                  <a:lnTo>
                    <a:pt x="6505" y="6505"/>
                  </a:lnTo>
                  <a:lnTo>
                    <a:pt x="1745" y="13568"/>
                  </a:lnTo>
                  <a:lnTo>
                    <a:pt x="0" y="22220"/>
                  </a:lnTo>
                  <a:lnTo>
                    <a:pt x="1745" y="30873"/>
                  </a:lnTo>
                  <a:lnTo>
                    <a:pt x="6505" y="37936"/>
                  </a:lnTo>
                  <a:lnTo>
                    <a:pt x="13568" y="42696"/>
                  </a:lnTo>
                  <a:lnTo>
                    <a:pt x="22220" y="44441"/>
                  </a:lnTo>
                  <a:lnTo>
                    <a:pt x="30877" y="42696"/>
                  </a:lnTo>
                  <a:lnTo>
                    <a:pt x="37950" y="37936"/>
                  </a:lnTo>
                  <a:lnTo>
                    <a:pt x="42720" y="30873"/>
                  </a:lnTo>
                  <a:lnTo>
                    <a:pt x="44469" y="22220"/>
                  </a:lnTo>
                  <a:lnTo>
                    <a:pt x="42720" y="13568"/>
                  </a:lnTo>
                  <a:lnTo>
                    <a:pt x="37950" y="6505"/>
                  </a:lnTo>
                  <a:lnTo>
                    <a:pt x="30877" y="1745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rgbClr val="00A4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97849" y="2898785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5" h="44450">
                  <a:moveTo>
                    <a:pt x="44469" y="22220"/>
                  </a:moveTo>
                  <a:lnTo>
                    <a:pt x="42720" y="30873"/>
                  </a:lnTo>
                  <a:lnTo>
                    <a:pt x="37950" y="37936"/>
                  </a:lnTo>
                  <a:lnTo>
                    <a:pt x="30877" y="42696"/>
                  </a:lnTo>
                  <a:lnTo>
                    <a:pt x="22220" y="44441"/>
                  </a:lnTo>
                  <a:lnTo>
                    <a:pt x="13568" y="42696"/>
                  </a:lnTo>
                  <a:lnTo>
                    <a:pt x="6505" y="37936"/>
                  </a:lnTo>
                  <a:lnTo>
                    <a:pt x="1745" y="30873"/>
                  </a:lnTo>
                  <a:lnTo>
                    <a:pt x="0" y="22220"/>
                  </a:lnTo>
                  <a:lnTo>
                    <a:pt x="1745" y="13568"/>
                  </a:lnTo>
                  <a:lnTo>
                    <a:pt x="6505" y="6505"/>
                  </a:lnTo>
                  <a:lnTo>
                    <a:pt x="13568" y="1745"/>
                  </a:lnTo>
                  <a:lnTo>
                    <a:pt x="22220" y="0"/>
                  </a:lnTo>
                  <a:lnTo>
                    <a:pt x="30877" y="1745"/>
                  </a:lnTo>
                  <a:lnTo>
                    <a:pt x="37950" y="6505"/>
                  </a:lnTo>
                  <a:lnTo>
                    <a:pt x="42720" y="13568"/>
                  </a:lnTo>
                  <a:lnTo>
                    <a:pt x="44469" y="22220"/>
                  </a:lnTo>
                  <a:close/>
                </a:path>
              </a:pathLst>
            </a:custGeom>
            <a:ln w="28163">
              <a:solidFill>
                <a:srgbClr val="00A4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79483" y="3095928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5" h="44450">
                  <a:moveTo>
                    <a:pt x="22220" y="0"/>
                  </a:moveTo>
                  <a:lnTo>
                    <a:pt x="13568" y="1745"/>
                  </a:lnTo>
                  <a:lnTo>
                    <a:pt x="6505" y="6505"/>
                  </a:lnTo>
                  <a:lnTo>
                    <a:pt x="1745" y="13568"/>
                  </a:lnTo>
                  <a:lnTo>
                    <a:pt x="0" y="22220"/>
                  </a:lnTo>
                  <a:lnTo>
                    <a:pt x="1745" y="30873"/>
                  </a:lnTo>
                  <a:lnTo>
                    <a:pt x="6505" y="37936"/>
                  </a:lnTo>
                  <a:lnTo>
                    <a:pt x="13568" y="42696"/>
                  </a:lnTo>
                  <a:lnTo>
                    <a:pt x="22220" y="44441"/>
                  </a:lnTo>
                  <a:lnTo>
                    <a:pt x="30877" y="42696"/>
                  </a:lnTo>
                  <a:lnTo>
                    <a:pt x="37950" y="37936"/>
                  </a:lnTo>
                  <a:lnTo>
                    <a:pt x="42720" y="30873"/>
                  </a:lnTo>
                  <a:lnTo>
                    <a:pt x="44469" y="22220"/>
                  </a:lnTo>
                  <a:lnTo>
                    <a:pt x="42720" y="13568"/>
                  </a:lnTo>
                  <a:lnTo>
                    <a:pt x="37950" y="6505"/>
                  </a:lnTo>
                  <a:lnTo>
                    <a:pt x="30877" y="1745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979483" y="3095928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5" h="44450">
                  <a:moveTo>
                    <a:pt x="44469" y="22220"/>
                  </a:moveTo>
                  <a:lnTo>
                    <a:pt x="42720" y="30873"/>
                  </a:lnTo>
                  <a:lnTo>
                    <a:pt x="37950" y="37936"/>
                  </a:lnTo>
                  <a:lnTo>
                    <a:pt x="30877" y="42696"/>
                  </a:lnTo>
                  <a:lnTo>
                    <a:pt x="22220" y="44441"/>
                  </a:lnTo>
                  <a:lnTo>
                    <a:pt x="13568" y="42696"/>
                  </a:lnTo>
                  <a:lnTo>
                    <a:pt x="6505" y="37936"/>
                  </a:lnTo>
                  <a:lnTo>
                    <a:pt x="1745" y="30873"/>
                  </a:lnTo>
                  <a:lnTo>
                    <a:pt x="0" y="22220"/>
                  </a:lnTo>
                  <a:lnTo>
                    <a:pt x="1745" y="13568"/>
                  </a:lnTo>
                  <a:lnTo>
                    <a:pt x="6505" y="6505"/>
                  </a:lnTo>
                  <a:lnTo>
                    <a:pt x="13568" y="1745"/>
                  </a:lnTo>
                  <a:lnTo>
                    <a:pt x="22220" y="0"/>
                  </a:lnTo>
                  <a:lnTo>
                    <a:pt x="30877" y="1745"/>
                  </a:lnTo>
                  <a:lnTo>
                    <a:pt x="37950" y="6505"/>
                  </a:lnTo>
                  <a:lnTo>
                    <a:pt x="42720" y="13568"/>
                  </a:lnTo>
                  <a:lnTo>
                    <a:pt x="44469" y="22220"/>
                  </a:lnTo>
                  <a:close/>
                </a:path>
              </a:pathLst>
            </a:custGeom>
            <a:ln w="28163">
              <a:solidFill>
                <a:srgbClr val="EB1C2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4524" y="2647517"/>
            <a:ext cx="72633" cy="7260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6218" y="3194500"/>
            <a:ext cx="72633" cy="7260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6218" y="2603069"/>
            <a:ext cx="72633" cy="72605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725827" y="3304047"/>
            <a:ext cx="382905" cy="357505"/>
            <a:chOff x="3725827" y="3304047"/>
            <a:chExt cx="382905" cy="357505"/>
          </a:xfrm>
        </p:grpSpPr>
        <p:sp>
          <p:nvSpPr>
            <p:cNvPr id="23" name="object 23"/>
            <p:cNvSpPr/>
            <p:nvPr/>
          </p:nvSpPr>
          <p:spPr>
            <a:xfrm>
              <a:off x="3840747" y="3459926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57791" y="0"/>
                  </a:moveTo>
                  <a:lnTo>
                    <a:pt x="37691" y="965"/>
                  </a:lnTo>
                  <a:lnTo>
                    <a:pt x="20119" y="9286"/>
                  </a:lnTo>
                  <a:lnTo>
                    <a:pt x="6934" y="23596"/>
                  </a:lnTo>
                  <a:lnTo>
                    <a:pt x="0" y="42526"/>
                  </a:lnTo>
                  <a:lnTo>
                    <a:pt x="976" y="62621"/>
                  </a:lnTo>
                  <a:lnTo>
                    <a:pt x="9293" y="80184"/>
                  </a:lnTo>
                  <a:lnTo>
                    <a:pt x="23588" y="93359"/>
                  </a:lnTo>
                  <a:lnTo>
                    <a:pt x="42498" y="100289"/>
                  </a:lnTo>
                  <a:lnTo>
                    <a:pt x="62613" y="99325"/>
                  </a:lnTo>
                  <a:lnTo>
                    <a:pt x="80191" y="91010"/>
                  </a:lnTo>
                  <a:lnTo>
                    <a:pt x="93370" y="76717"/>
                  </a:lnTo>
                  <a:lnTo>
                    <a:pt x="100289" y="57819"/>
                  </a:lnTo>
                  <a:lnTo>
                    <a:pt x="99316" y="37691"/>
                  </a:lnTo>
                  <a:lnTo>
                    <a:pt x="91006" y="20112"/>
                  </a:lnTo>
                  <a:lnTo>
                    <a:pt x="76713" y="6931"/>
                  </a:lnTo>
                  <a:lnTo>
                    <a:pt x="57791" y="0"/>
                  </a:lnTo>
                  <a:close/>
                </a:path>
              </a:pathLst>
            </a:custGeom>
            <a:solidFill>
              <a:srgbClr val="2D30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40747" y="3459926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100289" y="57819"/>
                  </a:moveTo>
                  <a:lnTo>
                    <a:pt x="93370" y="76717"/>
                  </a:lnTo>
                  <a:lnTo>
                    <a:pt x="80191" y="91010"/>
                  </a:lnTo>
                  <a:lnTo>
                    <a:pt x="62613" y="99325"/>
                  </a:lnTo>
                  <a:lnTo>
                    <a:pt x="42498" y="100289"/>
                  </a:lnTo>
                  <a:lnTo>
                    <a:pt x="23588" y="93359"/>
                  </a:lnTo>
                  <a:lnTo>
                    <a:pt x="9293" y="80184"/>
                  </a:lnTo>
                  <a:lnTo>
                    <a:pt x="976" y="62621"/>
                  </a:lnTo>
                  <a:lnTo>
                    <a:pt x="0" y="42526"/>
                  </a:lnTo>
                  <a:lnTo>
                    <a:pt x="6934" y="23596"/>
                  </a:lnTo>
                  <a:lnTo>
                    <a:pt x="20119" y="9286"/>
                  </a:lnTo>
                  <a:lnTo>
                    <a:pt x="37691" y="965"/>
                  </a:lnTo>
                  <a:lnTo>
                    <a:pt x="57791" y="0"/>
                  </a:lnTo>
                  <a:lnTo>
                    <a:pt x="76713" y="6931"/>
                  </a:lnTo>
                  <a:lnTo>
                    <a:pt x="91006" y="20112"/>
                  </a:lnTo>
                  <a:lnTo>
                    <a:pt x="99316" y="37691"/>
                  </a:lnTo>
                  <a:lnTo>
                    <a:pt x="100289" y="57819"/>
                  </a:lnTo>
                  <a:close/>
                </a:path>
              </a:pathLst>
            </a:custGeom>
            <a:ln w="28163">
              <a:solidFill>
                <a:srgbClr val="2B38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965216" y="331812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220" y="0"/>
                  </a:moveTo>
                  <a:lnTo>
                    <a:pt x="13556" y="1745"/>
                  </a:lnTo>
                  <a:lnTo>
                    <a:pt x="6495" y="6505"/>
                  </a:lnTo>
                  <a:lnTo>
                    <a:pt x="1741" y="13568"/>
                  </a:lnTo>
                  <a:lnTo>
                    <a:pt x="0" y="22220"/>
                  </a:lnTo>
                  <a:lnTo>
                    <a:pt x="1741" y="30873"/>
                  </a:lnTo>
                  <a:lnTo>
                    <a:pt x="6495" y="37936"/>
                  </a:lnTo>
                  <a:lnTo>
                    <a:pt x="13556" y="42696"/>
                  </a:lnTo>
                  <a:lnTo>
                    <a:pt x="22220" y="44441"/>
                  </a:lnTo>
                  <a:lnTo>
                    <a:pt x="30861" y="42696"/>
                  </a:lnTo>
                  <a:lnTo>
                    <a:pt x="37925" y="37936"/>
                  </a:lnTo>
                  <a:lnTo>
                    <a:pt x="42692" y="30873"/>
                  </a:lnTo>
                  <a:lnTo>
                    <a:pt x="44441" y="22220"/>
                  </a:lnTo>
                  <a:lnTo>
                    <a:pt x="42692" y="13568"/>
                  </a:lnTo>
                  <a:lnTo>
                    <a:pt x="37925" y="6505"/>
                  </a:lnTo>
                  <a:lnTo>
                    <a:pt x="30861" y="1745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rgbClr val="2D30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965216" y="331812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4441" y="22220"/>
                  </a:moveTo>
                  <a:lnTo>
                    <a:pt x="42692" y="30873"/>
                  </a:lnTo>
                  <a:lnTo>
                    <a:pt x="37925" y="37936"/>
                  </a:lnTo>
                  <a:lnTo>
                    <a:pt x="30861" y="42696"/>
                  </a:lnTo>
                  <a:lnTo>
                    <a:pt x="22220" y="44441"/>
                  </a:lnTo>
                  <a:lnTo>
                    <a:pt x="13556" y="42696"/>
                  </a:lnTo>
                  <a:lnTo>
                    <a:pt x="6495" y="37936"/>
                  </a:lnTo>
                  <a:lnTo>
                    <a:pt x="1741" y="30873"/>
                  </a:lnTo>
                  <a:lnTo>
                    <a:pt x="0" y="22220"/>
                  </a:lnTo>
                  <a:lnTo>
                    <a:pt x="1741" y="13568"/>
                  </a:lnTo>
                  <a:lnTo>
                    <a:pt x="6495" y="6505"/>
                  </a:lnTo>
                  <a:lnTo>
                    <a:pt x="13556" y="1745"/>
                  </a:lnTo>
                  <a:lnTo>
                    <a:pt x="22220" y="0"/>
                  </a:lnTo>
                  <a:lnTo>
                    <a:pt x="30861" y="1745"/>
                  </a:lnTo>
                  <a:lnTo>
                    <a:pt x="37925" y="6505"/>
                  </a:lnTo>
                  <a:lnTo>
                    <a:pt x="42692" y="13568"/>
                  </a:lnTo>
                  <a:lnTo>
                    <a:pt x="44441" y="22220"/>
                  </a:lnTo>
                  <a:close/>
                </a:path>
              </a:pathLst>
            </a:custGeom>
            <a:ln w="28163">
              <a:solidFill>
                <a:srgbClr val="2D30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08889" y="337756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220" y="0"/>
                  </a:moveTo>
                  <a:lnTo>
                    <a:pt x="13568" y="1745"/>
                  </a:lnTo>
                  <a:lnTo>
                    <a:pt x="6505" y="6505"/>
                  </a:lnTo>
                  <a:lnTo>
                    <a:pt x="1745" y="13568"/>
                  </a:lnTo>
                  <a:lnTo>
                    <a:pt x="0" y="22220"/>
                  </a:lnTo>
                  <a:lnTo>
                    <a:pt x="1745" y="30873"/>
                  </a:lnTo>
                  <a:lnTo>
                    <a:pt x="6505" y="37936"/>
                  </a:lnTo>
                  <a:lnTo>
                    <a:pt x="13568" y="42696"/>
                  </a:lnTo>
                  <a:lnTo>
                    <a:pt x="22220" y="44441"/>
                  </a:lnTo>
                  <a:lnTo>
                    <a:pt x="30861" y="42696"/>
                  </a:lnTo>
                  <a:lnTo>
                    <a:pt x="37925" y="37936"/>
                  </a:lnTo>
                  <a:lnTo>
                    <a:pt x="42692" y="30873"/>
                  </a:lnTo>
                  <a:lnTo>
                    <a:pt x="44441" y="22220"/>
                  </a:lnTo>
                  <a:lnTo>
                    <a:pt x="42692" y="13568"/>
                  </a:lnTo>
                  <a:lnTo>
                    <a:pt x="37925" y="6505"/>
                  </a:lnTo>
                  <a:lnTo>
                    <a:pt x="30861" y="1745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rgbClr val="2D30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908889" y="337756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4441" y="22220"/>
                  </a:moveTo>
                  <a:lnTo>
                    <a:pt x="42692" y="30873"/>
                  </a:lnTo>
                  <a:lnTo>
                    <a:pt x="37925" y="37936"/>
                  </a:lnTo>
                  <a:lnTo>
                    <a:pt x="30861" y="42696"/>
                  </a:lnTo>
                  <a:lnTo>
                    <a:pt x="22220" y="44441"/>
                  </a:lnTo>
                  <a:lnTo>
                    <a:pt x="13568" y="42696"/>
                  </a:lnTo>
                  <a:lnTo>
                    <a:pt x="6505" y="37936"/>
                  </a:lnTo>
                  <a:lnTo>
                    <a:pt x="1745" y="30873"/>
                  </a:lnTo>
                  <a:lnTo>
                    <a:pt x="0" y="22220"/>
                  </a:lnTo>
                  <a:lnTo>
                    <a:pt x="1745" y="13568"/>
                  </a:lnTo>
                  <a:lnTo>
                    <a:pt x="6505" y="6505"/>
                  </a:lnTo>
                  <a:lnTo>
                    <a:pt x="13568" y="1745"/>
                  </a:lnTo>
                  <a:lnTo>
                    <a:pt x="22220" y="0"/>
                  </a:lnTo>
                  <a:lnTo>
                    <a:pt x="30861" y="1745"/>
                  </a:lnTo>
                  <a:lnTo>
                    <a:pt x="37925" y="6505"/>
                  </a:lnTo>
                  <a:lnTo>
                    <a:pt x="42692" y="13568"/>
                  </a:lnTo>
                  <a:lnTo>
                    <a:pt x="44441" y="22220"/>
                  </a:lnTo>
                  <a:close/>
                </a:path>
              </a:pathLst>
            </a:custGeom>
            <a:ln w="28163">
              <a:solidFill>
                <a:srgbClr val="2D309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5827" y="3476134"/>
              <a:ext cx="72605" cy="7260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965216" y="360286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220" y="0"/>
                  </a:moveTo>
                  <a:lnTo>
                    <a:pt x="13568" y="1745"/>
                  </a:lnTo>
                  <a:lnTo>
                    <a:pt x="6505" y="6505"/>
                  </a:lnTo>
                  <a:lnTo>
                    <a:pt x="1745" y="13568"/>
                  </a:lnTo>
                  <a:lnTo>
                    <a:pt x="0" y="22220"/>
                  </a:lnTo>
                  <a:lnTo>
                    <a:pt x="1745" y="30873"/>
                  </a:lnTo>
                  <a:lnTo>
                    <a:pt x="6505" y="37936"/>
                  </a:lnTo>
                  <a:lnTo>
                    <a:pt x="13568" y="42696"/>
                  </a:lnTo>
                  <a:lnTo>
                    <a:pt x="22220" y="44441"/>
                  </a:lnTo>
                  <a:lnTo>
                    <a:pt x="30861" y="42696"/>
                  </a:lnTo>
                  <a:lnTo>
                    <a:pt x="37925" y="37936"/>
                  </a:lnTo>
                  <a:lnTo>
                    <a:pt x="42692" y="30873"/>
                  </a:lnTo>
                  <a:lnTo>
                    <a:pt x="44441" y="22220"/>
                  </a:lnTo>
                  <a:lnTo>
                    <a:pt x="42692" y="13568"/>
                  </a:lnTo>
                  <a:lnTo>
                    <a:pt x="37925" y="6505"/>
                  </a:lnTo>
                  <a:lnTo>
                    <a:pt x="30861" y="1745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rgbClr val="2D30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965216" y="360286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4441" y="22220"/>
                  </a:moveTo>
                  <a:lnTo>
                    <a:pt x="42692" y="30873"/>
                  </a:lnTo>
                  <a:lnTo>
                    <a:pt x="37925" y="37936"/>
                  </a:lnTo>
                  <a:lnTo>
                    <a:pt x="30861" y="42696"/>
                  </a:lnTo>
                  <a:lnTo>
                    <a:pt x="22220" y="44441"/>
                  </a:lnTo>
                  <a:lnTo>
                    <a:pt x="13568" y="42696"/>
                  </a:lnTo>
                  <a:lnTo>
                    <a:pt x="6505" y="37936"/>
                  </a:lnTo>
                  <a:lnTo>
                    <a:pt x="1745" y="30873"/>
                  </a:lnTo>
                  <a:lnTo>
                    <a:pt x="0" y="22220"/>
                  </a:lnTo>
                  <a:lnTo>
                    <a:pt x="1745" y="13568"/>
                  </a:lnTo>
                  <a:lnTo>
                    <a:pt x="6505" y="6505"/>
                  </a:lnTo>
                  <a:lnTo>
                    <a:pt x="13568" y="1745"/>
                  </a:lnTo>
                  <a:lnTo>
                    <a:pt x="22220" y="0"/>
                  </a:lnTo>
                  <a:lnTo>
                    <a:pt x="30861" y="1745"/>
                  </a:lnTo>
                  <a:lnTo>
                    <a:pt x="37925" y="6505"/>
                  </a:lnTo>
                  <a:lnTo>
                    <a:pt x="42692" y="13568"/>
                  </a:lnTo>
                  <a:lnTo>
                    <a:pt x="44441" y="22220"/>
                  </a:lnTo>
                  <a:close/>
                </a:path>
              </a:pathLst>
            </a:custGeom>
            <a:ln w="28163">
              <a:solidFill>
                <a:srgbClr val="2D30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49706" y="349021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220" y="0"/>
                  </a:moveTo>
                  <a:lnTo>
                    <a:pt x="13568" y="1745"/>
                  </a:lnTo>
                  <a:lnTo>
                    <a:pt x="6505" y="6505"/>
                  </a:lnTo>
                  <a:lnTo>
                    <a:pt x="1745" y="13568"/>
                  </a:lnTo>
                  <a:lnTo>
                    <a:pt x="0" y="22220"/>
                  </a:lnTo>
                  <a:lnTo>
                    <a:pt x="1745" y="30873"/>
                  </a:lnTo>
                  <a:lnTo>
                    <a:pt x="6505" y="37936"/>
                  </a:lnTo>
                  <a:lnTo>
                    <a:pt x="13568" y="42696"/>
                  </a:lnTo>
                  <a:lnTo>
                    <a:pt x="22220" y="44441"/>
                  </a:lnTo>
                  <a:lnTo>
                    <a:pt x="30861" y="42696"/>
                  </a:lnTo>
                  <a:lnTo>
                    <a:pt x="37925" y="37936"/>
                  </a:lnTo>
                  <a:lnTo>
                    <a:pt x="42692" y="30873"/>
                  </a:lnTo>
                  <a:lnTo>
                    <a:pt x="44441" y="22220"/>
                  </a:lnTo>
                  <a:lnTo>
                    <a:pt x="42692" y="13568"/>
                  </a:lnTo>
                  <a:lnTo>
                    <a:pt x="37925" y="6505"/>
                  </a:lnTo>
                  <a:lnTo>
                    <a:pt x="30861" y="1745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rgbClr val="2D30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049706" y="349021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4441" y="22220"/>
                  </a:moveTo>
                  <a:lnTo>
                    <a:pt x="42692" y="30873"/>
                  </a:lnTo>
                  <a:lnTo>
                    <a:pt x="37925" y="37936"/>
                  </a:lnTo>
                  <a:lnTo>
                    <a:pt x="30861" y="42696"/>
                  </a:lnTo>
                  <a:lnTo>
                    <a:pt x="22220" y="44441"/>
                  </a:lnTo>
                  <a:lnTo>
                    <a:pt x="13568" y="42696"/>
                  </a:lnTo>
                  <a:lnTo>
                    <a:pt x="6505" y="37936"/>
                  </a:lnTo>
                  <a:lnTo>
                    <a:pt x="1745" y="30873"/>
                  </a:lnTo>
                  <a:lnTo>
                    <a:pt x="0" y="22220"/>
                  </a:lnTo>
                  <a:lnTo>
                    <a:pt x="1745" y="13568"/>
                  </a:lnTo>
                  <a:lnTo>
                    <a:pt x="6505" y="6505"/>
                  </a:lnTo>
                  <a:lnTo>
                    <a:pt x="13568" y="1745"/>
                  </a:lnTo>
                  <a:lnTo>
                    <a:pt x="22220" y="0"/>
                  </a:lnTo>
                  <a:lnTo>
                    <a:pt x="30861" y="1745"/>
                  </a:lnTo>
                  <a:lnTo>
                    <a:pt x="37925" y="6505"/>
                  </a:lnTo>
                  <a:lnTo>
                    <a:pt x="42692" y="13568"/>
                  </a:lnTo>
                  <a:lnTo>
                    <a:pt x="44441" y="22220"/>
                  </a:lnTo>
                  <a:close/>
                </a:path>
              </a:pathLst>
            </a:custGeom>
            <a:ln w="28163">
              <a:solidFill>
                <a:srgbClr val="2D309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55609" y="3746717"/>
            <a:ext cx="78153" cy="78181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2300120" y="2211201"/>
            <a:ext cx="0" cy="1842135"/>
          </a:xfrm>
          <a:custGeom>
            <a:avLst/>
            <a:gdLst/>
            <a:ahLst/>
            <a:cxnLst/>
            <a:rect l="l" t="t" r="r" b="b"/>
            <a:pathLst>
              <a:path w="0" h="1842135">
                <a:moveTo>
                  <a:pt x="0" y="0"/>
                </a:moveTo>
                <a:lnTo>
                  <a:pt x="0" y="1841942"/>
                </a:lnTo>
              </a:path>
            </a:pathLst>
          </a:custGeom>
          <a:ln w="28163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84211" y="2211201"/>
            <a:ext cx="0" cy="1842135"/>
          </a:xfrm>
          <a:custGeom>
            <a:avLst/>
            <a:gdLst/>
            <a:ahLst/>
            <a:cxnLst/>
            <a:rect l="l" t="t" r="r" b="b"/>
            <a:pathLst>
              <a:path w="0" h="1842135">
                <a:moveTo>
                  <a:pt x="0" y="0"/>
                </a:moveTo>
                <a:lnTo>
                  <a:pt x="0" y="1841942"/>
                </a:lnTo>
              </a:path>
            </a:pathLst>
          </a:custGeom>
          <a:ln w="28163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73100" y="1151303"/>
            <a:ext cx="5645785" cy="13150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30" b="1">
                <a:latin typeface="Calibri"/>
                <a:cs typeface="Calibri"/>
              </a:rPr>
              <a:t>Supplementary</a:t>
            </a:r>
            <a:r>
              <a:rPr dirty="0" sz="1400" spc="195" b="1">
                <a:latin typeface="Calibri"/>
                <a:cs typeface="Calibri"/>
              </a:rPr>
              <a:t> </a:t>
            </a:r>
            <a:r>
              <a:rPr dirty="0" sz="1400" spc="145" b="1">
                <a:latin typeface="Calibri"/>
                <a:cs typeface="Calibri"/>
              </a:rPr>
              <a:t>Figures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95" b="1">
                <a:latin typeface="Calibri"/>
                <a:cs typeface="Calibri"/>
              </a:rPr>
              <a:t>Schematic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35" b="1">
                <a:latin typeface="Calibri"/>
                <a:cs typeface="Calibri"/>
              </a:rPr>
              <a:t>of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254" b="1">
                <a:latin typeface="Calibri"/>
                <a:cs typeface="Calibri"/>
              </a:rPr>
              <a:t>OTU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and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215" b="1">
                <a:latin typeface="Calibri"/>
                <a:cs typeface="Calibri"/>
              </a:rPr>
              <a:t>DADA2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approaches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towards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amplicon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sequencing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errors.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alibri"/>
              <a:cs typeface="Calibri"/>
            </a:endParaRPr>
          </a:p>
          <a:p>
            <a:pPr marL="224154" marR="506095" indent="62230">
              <a:lnSpc>
                <a:spcPct val="101400"/>
              </a:lnSpc>
              <a:tabLst>
                <a:tab pos="1857375" algn="l"/>
                <a:tab pos="4542790" algn="l"/>
              </a:tabLst>
            </a:pPr>
            <a:r>
              <a:rPr dirty="0" sz="1750" spc="10">
                <a:latin typeface="Arial MT"/>
                <a:cs typeface="Arial MT"/>
              </a:rPr>
              <a:t>sample</a:t>
            </a:r>
            <a:r>
              <a:rPr dirty="0" sz="1750" spc="10">
                <a:latin typeface="Arial MT"/>
                <a:cs typeface="Arial MT"/>
              </a:rPr>
              <a:t>	</a:t>
            </a:r>
            <a:r>
              <a:rPr dirty="0" baseline="1587" sz="2625" spc="7">
                <a:latin typeface="Arial MT"/>
                <a:cs typeface="Arial MT"/>
              </a:rPr>
              <a:t>amplico</a:t>
            </a:r>
            <a:r>
              <a:rPr dirty="0" baseline="1587" sz="2625" spc="15">
                <a:latin typeface="Arial MT"/>
                <a:cs typeface="Arial MT"/>
              </a:rPr>
              <a:t>n</a:t>
            </a:r>
            <a:r>
              <a:rPr dirty="0" baseline="1587" sz="2625" spc="7">
                <a:latin typeface="Arial MT"/>
                <a:cs typeface="Arial MT"/>
              </a:rPr>
              <a:t> </a:t>
            </a:r>
            <a:r>
              <a:rPr dirty="0" baseline="1587" sz="2625" spc="15">
                <a:latin typeface="Arial MT"/>
                <a:cs typeface="Arial MT"/>
              </a:rPr>
              <a:t>reads</a:t>
            </a:r>
            <a:r>
              <a:rPr dirty="0" baseline="1587" sz="2625">
                <a:latin typeface="Arial MT"/>
                <a:cs typeface="Arial MT"/>
              </a:rPr>
              <a:t>	</a:t>
            </a:r>
            <a:r>
              <a:rPr dirty="0" sz="1750" spc="10">
                <a:latin typeface="Arial MT"/>
                <a:cs typeface="Arial MT"/>
              </a:rPr>
              <a:t>OTUs  </a:t>
            </a:r>
            <a:r>
              <a:rPr dirty="0" sz="1750" spc="10">
                <a:latin typeface="Arial MT"/>
                <a:cs typeface="Arial MT"/>
              </a:rPr>
              <a:t>sequences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1509" y="2865152"/>
            <a:ext cx="318006" cy="23523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11555" y="3445845"/>
            <a:ext cx="128453" cy="12845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40484" y="3746717"/>
            <a:ext cx="78153" cy="78181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1506239" y="4800036"/>
            <a:ext cx="1236345" cy="213360"/>
            <a:chOff x="1506239" y="4800036"/>
            <a:chExt cx="1236345" cy="213360"/>
          </a:xfrm>
        </p:grpSpPr>
        <p:sp>
          <p:nvSpPr>
            <p:cNvPr id="42" name="object 42"/>
            <p:cNvSpPr/>
            <p:nvPr/>
          </p:nvSpPr>
          <p:spPr>
            <a:xfrm>
              <a:off x="1792508" y="4906829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60" h="0">
                  <a:moveTo>
                    <a:pt x="949810" y="0"/>
                  </a:moveTo>
                  <a:lnTo>
                    <a:pt x="0" y="0"/>
                  </a:lnTo>
                </a:path>
              </a:pathLst>
            </a:custGeom>
            <a:ln w="8449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506239" y="4800036"/>
              <a:ext cx="358140" cy="213360"/>
            </a:xfrm>
            <a:custGeom>
              <a:avLst/>
              <a:gdLst/>
              <a:ahLst/>
              <a:cxnLst/>
              <a:rect l="l" t="t" r="r" b="b"/>
              <a:pathLst>
                <a:path w="358139" h="213360">
                  <a:moveTo>
                    <a:pt x="357787" y="0"/>
                  </a:moveTo>
                  <a:lnTo>
                    <a:pt x="290815" y="27174"/>
                  </a:lnTo>
                  <a:lnTo>
                    <a:pt x="239908" y="45620"/>
                  </a:lnTo>
                  <a:lnTo>
                    <a:pt x="186497" y="63029"/>
                  </a:lnTo>
                  <a:lnTo>
                    <a:pt x="132006" y="78573"/>
                  </a:lnTo>
                  <a:lnTo>
                    <a:pt x="81705" y="91189"/>
                  </a:lnTo>
                  <a:lnTo>
                    <a:pt x="37176" y="100610"/>
                  </a:lnTo>
                  <a:lnTo>
                    <a:pt x="0" y="106570"/>
                  </a:lnTo>
                  <a:lnTo>
                    <a:pt x="37176" y="112513"/>
                  </a:lnTo>
                  <a:lnTo>
                    <a:pt x="81705" y="121926"/>
                  </a:lnTo>
                  <a:lnTo>
                    <a:pt x="132006" y="134539"/>
                  </a:lnTo>
                  <a:lnTo>
                    <a:pt x="186497" y="150082"/>
                  </a:lnTo>
                  <a:lnTo>
                    <a:pt x="234846" y="165677"/>
                  </a:lnTo>
                  <a:lnTo>
                    <a:pt x="277317" y="181080"/>
                  </a:lnTo>
                  <a:lnTo>
                    <a:pt x="357787" y="213112"/>
                  </a:lnTo>
                  <a:lnTo>
                    <a:pt x="35778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3932937" y="4462549"/>
            <a:ext cx="1236345" cy="213360"/>
            <a:chOff x="3932937" y="4462549"/>
            <a:chExt cx="1236345" cy="213360"/>
          </a:xfrm>
        </p:grpSpPr>
        <p:sp>
          <p:nvSpPr>
            <p:cNvPr id="45" name="object 45"/>
            <p:cNvSpPr/>
            <p:nvPr/>
          </p:nvSpPr>
          <p:spPr>
            <a:xfrm>
              <a:off x="3932937" y="4568868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60" h="0">
                  <a:moveTo>
                    <a:pt x="0" y="0"/>
                  </a:moveTo>
                  <a:lnTo>
                    <a:pt x="949810" y="0"/>
                  </a:lnTo>
                </a:path>
              </a:pathLst>
            </a:custGeom>
            <a:ln w="8449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811244" y="4462549"/>
              <a:ext cx="358140" cy="213360"/>
            </a:xfrm>
            <a:custGeom>
              <a:avLst/>
              <a:gdLst/>
              <a:ahLst/>
              <a:cxnLst/>
              <a:rect l="l" t="t" r="r" b="b"/>
              <a:pathLst>
                <a:path w="358139" h="213360">
                  <a:moveTo>
                    <a:pt x="0" y="0"/>
                  </a:moveTo>
                  <a:lnTo>
                    <a:pt x="0" y="213112"/>
                  </a:lnTo>
                  <a:lnTo>
                    <a:pt x="25401" y="202202"/>
                  </a:lnTo>
                  <a:lnTo>
                    <a:pt x="66969" y="185927"/>
                  </a:lnTo>
                  <a:lnTo>
                    <a:pt x="117867" y="167487"/>
                  </a:lnTo>
                  <a:lnTo>
                    <a:pt x="171261" y="150082"/>
                  </a:lnTo>
                  <a:lnTo>
                    <a:pt x="225756" y="134526"/>
                  </a:lnTo>
                  <a:lnTo>
                    <a:pt x="276064" y="121912"/>
                  </a:lnTo>
                  <a:lnTo>
                    <a:pt x="320595" y="112497"/>
                  </a:lnTo>
                  <a:lnTo>
                    <a:pt x="357759" y="106542"/>
                  </a:lnTo>
                  <a:lnTo>
                    <a:pt x="320595" y="100598"/>
                  </a:lnTo>
                  <a:lnTo>
                    <a:pt x="276064" y="91186"/>
                  </a:lnTo>
                  <a:lnTo>
                    <a:pt x="225756" y="78573"/>
                  </a:lnTo>
                  <a:lnTo>
                    <a:pt x="171261" y="63029"/>
                  </a:lnTo>
                  <a:lnTo>
                    <a:pt x="122925" y="47434"/>
                  </a:lnTo>
                  <a:lnTo>
                    <a:pt x="80455" y="32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1848846" y="4209078"/>
            <a:ext cx="1236345" cy="213360"/>
            <a:chOff x="1848846" y="4209078"/>
            <a:chExt cx="1236345" cy="213360"/>
          </a:xfrm>
        </p:grpSpPr>
        <p:sp>
          <p:nvSpPr>
            <p:cNvPr id="48" name="object 48"/>
            <p:cNvSpPr/>
            <p:nvPr/>
          </p:nvSpPr>
          <p:spPr>
            <a:xfrm>
              <a:off x="1848846" y="4315398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60" h="0">
                  <a:moveTo>
                    <a:pt x="0" y="0"/>
                  </a:moveTo>
                  <a:lnTo>
                    <a:pt x="949810" y="0"/>
                  </a:lnTo>
                </a:path>
              </a:pathLst>
            </a:custGeom>
            <a:ln w="8449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727153" y="4209078"/>
              <a:ext cx="358140" cy="213360"/>
            </a:xfrm>
            <a:custGeom>
              <a:avLst/>
              <a:gdLst/>
              <a:ahLst/>
              <a:cxnLst/>
              <a:rect l="l" t="t" r="r" b="b"/>
              <a:pathLst>
                <a:path w="358139" h="213360">
                  <a:moveTo>
                    <a:pt x="0" y="0"/>
                  </a:moveTo>
                  <a:lnTo>
                    <a:pt x="0" y="213112"/>
                  </a:lnTo>
                  <a:lnTo>
                    <a:pt x="25401" y="202202"/>
                  </a:lnTo>
                  <a:lnTo>
                    <a:pt x="66969" y="185927"/>
                  </a:lnTo>
                  <a:lnTo>
                    <a:pt x="117867" y="167487"/>
                  </a:lnTo>
                  <a:lnTo>
                    <a:pt x="171261" y="150082"/>
                  </a:lnTo>
                  <a:lnTo>
                    <a:pt x="225756" y="134526"/>
                  </a:lnTo>
                  <a:lnTo>
                    <a:pt x="276064" y="121912"/>
                  </a:lnTo>
                  <a:lnTo>
                    <a:pt x="320595" y="112497"/>
                  </a:lnTo>
                  <a:lnTo>
                    <a:pt x="357759" y="106542"/>
                  </a:lnTo>
                  <a:lnTo>
                    <a:pt x="320595" y="100598"/>
                  </a:lnTo>
                  <a:lnTo>
                    <a:pt x="276064" y="91186"/>
                  </a:lnTo>
                  <a:lnTo>
                    <a:pt x="225756" y="78573"/>
                  </a:lnTo>
                  <a:lnTo>
                    <a:pt x="171261" y="63029"/>
                  </a:lnTo>
                  <a:lnTo>
                    <a:pt x="122925" y="47434"/>
                  </a:lnTo>
                  <a:lnTo>
                    <a:pt x="80455" y="32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994962" y="3989929"/>
            <a:ext cx="638810" cy="2959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Arial MT"/>
                <a:cs typeface="Arial MT"/>
              </a:rPr>
              <a:t>Errors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882135" y="4176483"/>
            <a:ext cx="1227455" cy="2959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Arial MT"/>
                <a:cs typeface="Arial MT"/>
              </a:rPr>
              <a:t>Make</a:t>
            </a:r>
            <a:r>
              <a:rPr dirty="0" sz="1750" spc="-60">
                <a:latin typeface="Arial MT"/>
                <a:cs typeface="Arial MT"/>
              </a:rPr>
              <a:t> </a:t>
            </a:r>
            <a:r>
              <a:rPr dirty="0" sz="1750" spc="15">
                <a:latin typeface="Arial MT"/>
                <a:cs typeface="Arial MT"/>
              </a:rPr>
              <a:t>OTUs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91772" y="4565138"/>
            <a:ext cx="776605" cy="2959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Arial MT"/>
                <a:cs typeface="Arial MT"/>
              </a:rPr>
              <a:t>DADA2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3100" y="5187479"/>
            <a:ext cx="641413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7620">
              <a:lnSpc>
                <a:spcPct val="102600"/>
              </a:lnSpc>
              <a:spcBef>
                <a:spcPts val="55"/>
              </a:spcBef>
            </a:pPr>
            <a:r>
              <a:rPr dirty="0" sz="1100" spc="114" b="1">
                <a:latin typeface="Calibri"/>
                <a:cs typeface="Calibri"/>
              </a:rPr>
              <a:t>Figure </a:t>
            </a:r>
            <a:r>
              <a:rPr dirty="0" sz="1100" spc="60" b="1">
                <a:latin typeface="Calibri"/>
                <a:cs typeface="Calibri"/>
              </a:rPr>
              <a:t>1.</a:t>
            </a:r>
            <a:r>
              <a:rPr dirty="0" sz="1100" spc="65" b="1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Circles </a:t>
            </a:r>
            <a:r>
              <a:rPr dirty="0" sz="1100" spc="-5">
                <a:latin typeface="Calibri"/>
                <a:cs typeface="Calibri"/>
              </a:rPr>
              <a:t>represent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identical </a:t>
            </a:r>
            <a:r>
              <a:rPr dirty="0" sz="1100" spc="-5">
                <a:latin typeface="Calibri"/>
                <a:cs typeface="Calibri"/>
              </a:rPr>
              <a:t>sets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sequencing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reads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with </a:t>
            </a:r>
            <a:r>
              <a:rPr dirty="0" sz="1100" spc="5">
                <a:latin typeface="Calibri"/>
                <a:cs typeface="Calibri"/>
              </a:rPr>
              <a:t>size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scaled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10">
                <a:latin typeface="Calibri"/>
                <a:cs typeface="Calibri"/>
              </a:rPr>
              <a:t>abundance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5">
                <a:latin typeface="Calibri"/>
                <a:cs typeface="Calibri"/>
              </a:rPr>
              <a:t>color </a:t>
            </a:r>
            <a:r>
              <a:rPr dirty="0" sz="1100" spc="10">
                <a:latin typeface="Calibri"/>
                <a:cs typeface="Calibri"/>
              </a:rPr>
              <a:t> corresponding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true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error-free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(there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four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distinct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sample: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red,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green,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blue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30">
                <a:latin typeface="Calibri"/>
                <a:cs typeface="Calibri"/>
              </a:rPr>
              <a:t>grey).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Errors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introduced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20">
                <a:latin typeface="Calibri"/>
                <a:cs typeface="Calibri"/>
              </a:rPr>
              <a:t>amplicon </a:t>
            </a:r>
            <a:r>
              <a:rPr dirty="0" sz="1100">
                <a:latin typeface="Calibri"/>
                <a:cs typeface="Calibri"/>
              </a:rPr>
              <a:t>sequencing</a:t>
            </a:r>
            <a:r>
              <a:rPr dirty="0" sz="1100" spc="5">
                <a:latin typeface="Calibri"/>
                <a:cs typeface="Calibri"/>
              </a:rPr>
              <a:t> 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left</a:t>
            </a:r>
            <a:r>
              <a:rPr dirty="0" sz="1100" spc="10">
                <a:latin typeface="Calibri"/>
                <a:cs typeface="Calibri"/>
              </a:rPr>
              <a:t> to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middle </a:t>
            </a:r>
            <a:r>
              <a:rPr dirty="0" sz="1100" spc="35">
                <a:latin typeface="Calibri"/>
                <a:cs typeface="Calibri"/>
              </a:rPr>
              <a:t>part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diagram.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160">
                <a:latin typeface="Calibri"/>
                <a:cs typeface="Calibri"/>
              </a:rPr>
              <a:t>OTU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methods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guard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against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false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positive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inferences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lumping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similar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together.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114">
                <a:latin typeface="Calibri"/>
                <a:cs typeface="Calibri"/>
              </a:rPr>
              <a:t>DADA2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uses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statistical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model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amplicon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errors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infer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underlying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sample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directly,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thus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tries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denoise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data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middle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left.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22752" y="2685141"/>
          <a:ext cx="6348730" cy="3297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"/>
                <a:gridCol w="822325"/>
                <a:gridCol w="774065"/>
                <a:gridCol w="864869"/>
                <a:gridCol w="917575"/>
                <a:gridCol w="826135"/>
                <a:gridCol w="859155"/>
                <a:gridCol w="927100"/>
              </a:tblGrid>
              <a:tr h="39429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r" marR="1968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Total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138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Forward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Chimeric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r" marR="19050">
                        <a:lnSpc>
                          <a:spcPct val="100000"/>
                        </a:lnSpc>
                      </a:pPr>
                      <a:r>
                        <a:rPr dirty="0" sz="1200" spc="-60">
                          <a:latin typeface="Calibri"/>
                          <a:cs typeface="Calibri"/>
                        </a:rPr>
                        <a:t>Non-­‐chimeric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r" marR="1968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Total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ts val="138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Merged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Chimeric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r" marR="22225">
                        <a:lnSpc>
                          <a:spcPct val="100000"/>
                        </a:lnSpc>
                      </a:pPr>
                      <a:r>
                        <a:rPr dirty="0" sz="1200" spc="-60">
                          <a:latin typeface="Calibri"/>
                          <a:cs typeface="Calibri"/>
                        </a:rPr>
                        <a:t>Non-­‐chimeric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93">
                <a:tc rowSpan="5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350" spc="10" b="1">
                          <a:latin typeface="Calibri"/>
                          <a:cs typeface="Calibri"/>
                        </a:rPr>
                        <a:t>Balanced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46990" vert="vert27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8435">
                        <a:lnSpc>
                          <a:spcPts val="138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DADA2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8415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108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990" vert="vert27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176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UPARSE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415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9108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990" vert="vert27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415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9108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990" vert="vert27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Mothur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222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165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102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63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9287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990" vert="vert27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764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QIIME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22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290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185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105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93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71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93">
                <a:tc rowSpan="5"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HMP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9690" vert="vert2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8435">
                        <a:lnSpc>
                          <a:spcPts val="138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DADA2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8415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108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9690" vert="vert2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176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UPARSE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415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9108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9690" vert="vert2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415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971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9690" vert="vert2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Mothur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222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605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58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547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9893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9690" vert="vert2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76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QIIME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1118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2857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182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936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191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2857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110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81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93">
                <a:tc rowSpan="5"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350" spc="15" b="1">
                          <a:latin typeface="Calibri"/>
                          <a:cs typeface="Calibri"/>
                        </a:rPr>
                        <a:t>Extreme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46990" vert="vert2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8435">
                        <a:lnSpc>
                          <a:spcPts val="138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DADA2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8415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38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108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990" vert="vert2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176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UPARSE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9108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990" vert="vert2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415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9108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990" vert="vert2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Mothur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286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*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*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*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0500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990" vert="vert2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764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QIIME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3100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41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3095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4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73100" y="6109537"/>
            <a:ext cx="628205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95" b="1">
                <a:latin typeface="Calibri"/>
                <a:cs typeface="Calibri"/>
              </a:rPr>
              <a:t>Table </a:t>
            </a:r>
            <a:r>
              <a:rPr dirty="0" sz="1100" spc="60" b="1">
                <a:latin typeface="Calibri"/>
                <a:cs typeface="Calibri"/>
              </a:rPr>
              <a:t>3.</a:t>
            </a:r>
            <a:r>
              <a:rPr dirty="0" sz="1100" spc="6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Classification </a:t>
            </a:r>
            <a:r>
              <a:rPr dirty="0" sz="1100" spc="35" b="1">
                <a:latin typeface="Calibri"/>
                <a:cs typeface="Calibri"/>
              </a:rPr>
              <a:t>of</a:t>
            </a:r>
            <a:r>
              <a:rPr dirty="0" sz="1100" spc="40" b="1">
                <a:latin typeface="Calibri"/>
                <a:cs typeface="Calibri"/>
              </a:rPr>
              <a:t> </a:t>
            </a:r>
            <a:r>
              <a:rPr dirty="0" sz="1100" spc="110" b="1">
                <a:latin typeface="Calibri"/>
                <a:cs typeface="Calibri"/>
              </a:rPr>
              <a:t>Other </a:t>
            </a:r>
            <a:r>
              <a:rPr dirty="0" sz="1100" spc="60" b="1">
                <a:latin typeface="Calibri"/>
                <a:cs typeface="Calibri"/>
              </a:rPr>
              <a:t>sequences</a:t>
            </a:r>
            <a:r>
              <a:rPr dirty="0" sz="1100" spc="65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as</a:t>
            </a:r>
            <a:r>
              <a:rPr dirty="0" sz="1100" spc="6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chimeric </a:t>
            </a:r>
            <a:r>
              <a:rPr dirty="0" sz="1100" spc="80" b="1">
                <a:latin typeface="Calibri"/>
                <a:cs typeface="Calibri"/>
              </a:rPr>
              <a:t>or non-chimeric.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70">
                <a:latin typeface="Calibri"/>
                <a:cs typeface="Calibri"/>
              </a:rPr>
              <a:t>The </a:t>
            </a:r>
            <a:r>
              <a:rPr dirty="0" sz="1100" spc="5">
                <a:latin typeface="Calibri"/>
                <a:cs typeface="Calibri"/>
              </a:rPr>
              <a:t>uparse-ref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algorithm </a:t>
            </a:r>
            <a:r>
              <a:rPr dirty="0" sz="1100" spc="-10">
                <a:latin typeface="Calibri"/>
                <a:cs typeface="Calibri"/>
              </a:rPr>
              <a:t>was</a:t>
            </a:r>
            <a:r>
              <a:rPr dirty="0" sz="1100" spc="-5">
                <a:latin typeface="Calibri"/>
                <a:cs typeface="Calibri"/>
              </a:rPr>
              <a:t> used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 </a:t>
            </a:r>
            <a:r>
              <a:rPr dirty="0" sz="1100" spc="25">
                <a:latin typeface="Calibri"/>
                <a:cs typeface="Calibri"/>
              </a:rPr>
              <a:t>classify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Other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output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-10">
                <a:latin typeface="Calibri"/>
                <a:cs typeface="Calibri"/>
              </a:rPr>
              <a:t>each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method </a:t>
            </a:r>
            <a:r>
              <a:rPr dirty="0" sz="1100" spc="5">
                <a:latin typeface="Calibri"/>
                <a:cs typeface="Calibri"/>
              </a:rPr>
              <a:t>as  </a:t>
            </a:r>
            <a:r>
              <a:rPr dirty="0" sz="1100" spc="15">
                <a:latin typeface="Calibri"/>
                <a:cs typeface="Calibri"/>
              </a:rPr>
              <a:t>chimeric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non-chimeric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10">
                <a:latin typeface="Calibri"/>
                <a:cs typeface="Calibri"/>
              </a:rPr>
              <a:t>comparison to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references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each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mock </a:t>
            </a:r>
            <a:r>
              <a:rPr dirty="0" sz="1100" spc="15">
                <a:latin typeface="Calibri"/>
                <a:cs typeface="Calibri"/>
              </a:rPr>
              <a:t>community.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7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same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parameter </a:t>
            </a:r>
            <a:r>
              <a:rPr dirty="0" sz="1100" spc="20">
                <a:latin typeface="Calibri"/>
                <a:cs typeface="Calibri"/>
              </a:rPr>
              <a:t>setting </a:t>
            </a:r>
            <a:r>
              <a:rPr dirty="0" sz="1100">
                <a:latin typeface="Calibri"/>
                <a:cs typeface="Calibri"/>
              </a:rPr>
              <a:t>for </a:t>
            </a:r>
            <a:r>
              <a:rPr dirty="0" sz="1100" spc="5">
                <a:latin typeface="Calibri"/>
                <a:cs typeface="Calibri"/>
              </a:rPr>
              <a:t> uparse-ref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were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[9].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1151303"/>
            <a:ext cx="6428105" cy="2962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30" b="1">
                <a:latin typeface="Calibri"/>
                <a:cs typeface="Calibri"/>
              </a:rPr>
              <a:t>Supplementary</a:t>
            </a:r>
            <a:r>
              <a:rPr dirty="0" sz="1400" spc="195" b="1">
                <a:latin typeface="Calibri"/>
                <a:cs typeface="Calibri"/>
              </a:rPr>
              <a:t> </a:t>
            </a:r>
            <a:r>
              <a:rPr dirty="0" sz="1400" spc="125" b="1">
                <a:latin typeface="Calibri"/>
                <a:cs typeface="Calibri"/>
              </a:rPr>
              <a:t>Notes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90" b="1">
                <a:latin typeface="Calibri"/>
                <a:cs typeface="Calibri"/>
              </a:rPr>
              <a:t>Supplementary</a:t>
            </a:r>
            <a:r>
              <a:rPr dirty="0" sz="1200" spc="180" b="1">
                <a:latin typeface="Calibri"/>
                <a:cs typeface="Calibri"/>
              </a:rPr>
              <a:t> </a:t>
            </a:r>
            <a:r>
              <a:rPr dirty="0" sz="1200" spc="100" b="1">
                <a:latin typeface="Calibri"/>
                <a:cs typeface="Calibri"/>
              </a:rPr>
              <a:t>Note</a:t>
            </a:r>
            <a:r>
              <a:rPr dirty="0" sz="1200" spc="185" b="1">
                <a:latin typeface="Calibri"/>
                <a:cs typeface="Calibri"/>
              </a:rPr>
              <a:t> </a:t>
            </a:r>
            <a:r>
              <a:rPr dirty="0" sz="1200" spc="50" b="1">
                <a:latin typeface="Calibri"/>
                <a:cs typeface="Calibri"/>
              </a:rPr>
              <a:t>1:</a:t>
            </a:r>
            <a:r>
              <a:rPr dirty="0" sz="1200" spc="335" b="1">
                <a:latin typeface="Calibri"/>
                <a:cs typeface="Calibri"/>
              </a:rPr>
              <a:t> </a:t>
            </a:r>
            <a:r>
              <a:rPr dirty="0" sz="1200" spc="150" b="1">
                <a:latin typeface="Calibri"/>
                <a:cs typeface="Calibri"/>
              </a:rPr>
              <a:t>The</a:t>
            </a:r>
            <a:r>
              <a:rPr dirty="0" sz="1200" spc="185" b="1">
                <a:latin typeface="Calibri"/>
                <a:cs typeface="Calibri"/>
              </a:rPr>
              <a:t> </a:t>
            </a:r>
            <a:r>
              <a:rPr dirty="0" sz="1200" spc="85" b="1">
                <a:latin typeface="Calibri"/>
                <a:cs typeface="Calibri"/>
              </a:rPr>
              <a:t>limits</a:t>
            </a:r>
            <a:r>
              <a:rPr dirty="0" sz="1200" spc="180" b="1">
                <a:latin typeface="Calibri"/>
                <a:cs typeface="Calibri"/>
              </a:rPr>
              <a:t> </a:t>
            </a:r>
            <a:r>
              <a:rPr dirty="0" sz="1200" spc="25" b="1">
                <a:latin typeface="Calibri"/>
                <a:cs typeface="Calibri"/>
              </a:rPr>
              <a:t>of</a:t>
            </a:r>
            <a:r>
              <a:rPr dirty="0" sz="1200" spc="185" b="1">
                <a:latin typeface="Calibri"/>
                <a:cs typeface="Calibri"/>
              </a:rPr>
              <a:t> </a:t>
            </a:r>
            <a:r>
              <a:rPr dirty="0" sz="1200" spc="170" b="1">
                <a:latin typeface="Calibri"/>
                <a:cs typeface="Calibri"/>
              </a:rPr>
              <a:t>DADA2’s</a:t>
            </a:r>
            <a:r>
              <a:rPr dirty="0" sz="1200" spc="185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sensitivity</a:t>
            </a:r>
            <a:r>
              <a:rPr dirty="0" sz="1200" spc="180" b="1">
                <a:latin typeface="Calibri"/>
                <a:cs typeface="Calibri"/>
              </a:rPr>
              <a:t> </a:t>
            </a:r>
            <a:r>
              <a:rPr dirty="0" sz="1200" spc="65" b="1">
                <a:latin typeface="Calibri"/>
                <a:cs typeface="Calibri"/>
              </a:rPr>
              <a:t>to</a:t>
            </a:r>
            <a:r>
              <a:rPr dirty="0" sz="1200" spc="185" b="1">
                <a:latin typeface="Calibri"/>
                <a:cs typeface="Calibri"/>
              </a:rPr>
              <a:t> </a:t>
            </a:r>
            <a:r>
              <a:rPr dirty="0" sz="1200" spc="75" b="1">
                <a:latin typeface="Calibri"/>
                <a:cs typeface="Calibri"/>
              </a:rPr>
              <a:t>rare</a:t>
            </a:r>
            <a:r>
              <a:rPr dirty="0" sz="1200" spc="185" b="1">
                <a:latin typeface="Calibri"/>
                <a:cs typeface="Calibri"/>
              </a:rPr>
              <a:t> </a:t>
            </a:r>
            <a:r>
              <a:rPr dirty="0" sz="1200" spc="75" b="1">
                <a:latin typeface="Calibri"/>
                <a:cs typeface="Calibri"/>
              </a:rPr>
              <a:t>variants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Calibri"/>
              <a:cs typeface="Calibri"/>
            </a:endParaRPr>
          </a:p>
          <a:p>
            <a:pPr algn="just" marL="12700" marR="5715">
              <a:lnSpc>
                <a:spcPct val="102600"/>
              </a:lnSpc>
            </a:pPr>
            <a:r>
              <a:rPr dirty="0" sz="1100" spc="114">
                <a:latin typeface="Calibri"/>
                <a:cs typeface="Calibri"/>
              </a:rPr>
              <a:t>DADA2 </a:t>
            </a:r>
            <a:r>
              <a:rPr dirty="0" sz="1100">
                <a:latin typeface="Calibri"/>
                <a:cs typeface="Calibri"/>
              </a:rPr>
              <a:t>relies </a:t>
            </a:r>
            <a:r>
              <a:rPr dirty="0" sz="1100" spc="-5">
                <a:latin typeface="Calibri"/>
                <a:cs typeface="Calibri"/>
              </a:rPr>
              <a:t>on </a:t>
            </a:r>
            <a:r>
              <a:rPr dirty="0" sz="1100">
                <a:latin typeface="Calibri"/>
                <a:cs typeface="Calibri"/>
              </a:rPr>
              <a:t>repeated </a:t>
            </a:r>
            <a:r>
              <a:rPr dirty="0" sz="1100" spc="5">
                <a:latin typeface="Calibri"/>
                <a:cs typeface="Calibri"/>
              </a:rPr>
              <a:t>observations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-15">
                <a:latin typeface="Calibri"/>
                <a:cs typeface="Calibri"/>
              </a:rPr>
              <a:t>sequence </a:t>
            </a:r>
            <a:r>
              <a:rPr dirty="0" sz="1100" spc="10">
                <a:latin typeface="Calibri"/>
                <a:cs typeface="Calibri"/>
              </a:rPr>
              <a:t>to </a:t>
            </a:r>
            <a:r>
              <a:rPr dirty="0" sz="1100" spc="30">
                <a:latin typeface="Calibri"/>
                <a:cs typeface="Calibri"/>
              </a:rPr>
              <a:t>distinguish </a:t>
            </a:r>
            <a:r>
              <a:rPr dirty="0" sz="1100" spc="20">
                <a:latin typeface="Calibri"/>
                <a:cs typeface="Calibri"/>
              </a:rPr>
              <a:t>biological variants </a:t>
            </a:r>
            <a:r>
              <a:rPr dirty="0" sz="1100" spc="5">
                <a:latin typeface="Calibri"/>
                <a:cs typeface="Calibri"/>
              </a:rPr>
              <a:t>from sequencing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error.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Thus,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>
                <a:latin typeface="Calibri"/>
                <a:cs typeface="Calibri"/>
              </a:rPr>
              <a:t>order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 </a:t>
            </a:r>
            <a:r>
              <a:rPr dirty="0" sz="1100" spc="20">
                <a:latin typeface="Calibri"/>
                <a:cs typeface="Calibri"/>
              </a:rPr>
              <a:t>identify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20">
                <a:latin typeface="Calibri"/>
                <a:cs typeface="Calibri"/>
              </a:rPr>
              <a:t>biological </a:t>
            </a:r>
            <a:r>
              <a:rPr dirty="0" sz="1100" spc="25">
                <a:latin typeface="Calibri"/>
                <a:cs typeface="Calibri"/>
              </a:rPr>
              <a:t>variant, </a:t>
            </a:r>
            <a:r>
              <a:rPr dirty="0" sz="1100" spc="-5">
                <a:latin typeface="Calibri"/>
                <a:cs typeface="Calibri"/>
              </a:rPr>
              <a:t>there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must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at </a:t>
            </a:r>
            <a:r>
              <a:rPr dirty="0" sz="1100" spc="10">
                <a:latin typeface="Calibri"/>
                <a:cs typeface="Calibri"/>
              </a:rPr>
              <a:t>least </a:t>
            </a:r>
            <a:r>
              <a:rPr dirty="0" sz="1100" spc="-15">
                <a:latin typeface="Calibri"/>
                <a:cs typeface="Calibri"/>
              </a:rPr>
              <a:t>2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error-free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reads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 </a:t>
            </a:r>
            <a:r>
              <a:rPr dirty="0" sz="1100" spc="25">
                <a:latin typeface="Calibri"/>
                <a:cs typeface="Calibri"/>
              </a:rPr>
              <a:t>variant </a:t>
            </a:r>
            <a:r>
              <a:rPr dirty="0" sz="1100" spc="-5">
                <a:latin typeface="Calibri"/>
                <a:cs typeface="Calibri"/>
              </a:rPr>
              <a:t>present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25">
                <a:latin typeface="Calibri"/>
                <a:cs typeface="Calibri"/>
              </a:rPr>
              <a:t>data, </a:t>
            </a:r>
            <a:r>
              <a:rPr dirty="0" sz="1100" spc="30">
                <a:latin typeface="Calibri"/>
                <a:cs typeface="Calibri"/>
              </a:rPr>
              <a:t>with </a:t>
            </a:r>
            <a:r>
              <a:rPr dirty="0" sz="1100" spc="-10">
                <a:latin typeface="Calibri"/>
                <a:cs typeface="Calibri"/>
              </a:rPr>
              <a:t>more </a:t>
            </a:r>
            <a:r>
              <a:rPr dirty="0" sz="1100" spc="5">
                <a:latin typeface="Calibri"/>
                <a:cs typeface="Calibri"/>
              </a:rPr>
              <a:t>required </a:t>
            </a:r>
            <a:r>
              <a:rPr dirty="0" sz="1100" spc="20">
                <a:latin typeface="Calibri"/>
                <a:cs typeface="Calibri"/>
              </a:rPr>
              <a:t>if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25">
                <a:latin typeface="Calibri"/>
                <a:cs typeface="Calibri"/>
              </a:rPr>
              <a:t>variant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-10">
                <a:latin typeface="Calibri"/>
                <a:cs typeface="Calibri"/>
              </a:rPr>
              <a:t>close </a:t>
            </a:r>
            <a:r>
              <a:rPr dirty="0" sz="1100" spc="10">
                <a:latin typeface="Calibri"/>
                <a:cs typeface="Calibri"/>
              </a:rPr>
              <a:t>to another sample </a:t>
            </a:r>
            <a:r>
              <a:rPr dirty="0" sz="1100" spc="-15">
                <a:latin typeface="Calibri"/>
                <a:cs typeface="Calibri"/>
              </a:rPr>
              <a:t>sequence. 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Given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sequencing</a:t>
            </a:r>
            <a:r>
              <a:rPr dirty="0" sz="1100" spc="10">
                <a:latin typeface="Calibri"/>
                <a:cs typeface="Calibri"/>
              </a:rPr>
              <a:t> depth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140" i="1">
                <a:latin typeface="Calibri"/>
                <a:cs typeface="Calibri"/>
              </a:rPr>
              <a:t>D</a:t>
            </a:r>
            <a:r>
              <a:rPr dirty="0" sz="1100" spc="140">
                <a:latin typeface="Calibri"/>
                <a:cs typeface="Calibri"/>
              </a:rPr>
              <a:t>,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20">
                <a:latin typeface="Calibri"/>
                <a:cs typeface="Calibri"/>
              </a:rPr>
              <a:t> fraction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error-free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195" i="1">
                <a:latin typeface="Calibri"/>
                <a:cs typeface="Calibri"/>
              </a:rPr>
              <a:t>f </a:t>
            </a:r>
            <a:r>
              <a:rPr dirty="0" sz="1100" spc="40">
                <a:latin typeface="Calibri"/>
                <a:cs typeface="Calibri"/>
              </a:rPr>
              <a:t>(this </a:t>
            </a:r>
            <a:r>
              <a:rPr dirty="0" sz="1100" spc="10">
                <a:latin typeface="Calibri"/>
                <a:cs typeface="Calibri"/>
              </a:rPr>
              <a:t>varies  </a:t>
            </a:r>
            <a:r>
              <a:rPr dirty="0" sz="1100" spc="15">
                <a:latin typeface="Calibri"/>
                <a:cs typeface="Calibri"/>
              </a:rPr>
              <a:t>greatly,  </a:t>
            </a:r>
            <a:r>
              <a:rPr dirty="0" sz="1100" spc="35">
                <a:latin typeface="Calibri"/>
                <a:cs typeface="Calibri"/>
              </a:rPr>
              <a:t>but </a:t>
            </a:r>
            <a:r>
              <a:rPr dirty="0" sz="1100" spc="195" i="1">
                <a:latin typeface="Calibri"/>
                <a:cs typeface="Calibri"/>
              </a:rPr>
              <a:t>f </a:t>
            </a:r>
            <a:r>
              <a:rPr dirty="0" sz="1100" spc="-30">
                <a:latin typeface="Lucida Sans Unicode"/>
                <a:cs typeface="Lucida Sans Unicode"/>
              </a:rPr>
              <a:t>∼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i="1">
                <a:latin typeface="Calibri"/>
                <a:cs typeface="Calibri"/>
              </a:rPr>
              <a:t>.</a:t>
            </a:r>
            <a:r>
              <a:rPr dirty="0" sz="1100">
                <a:latin typeface="Calibri"/>
                <a:cs typeface="Calibri"/>
              </a:rPr>
              <a:t>5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not </a:t>
            </a:r>
            <a:r>
              <a:rPr dirty="0" sz="1100" spc="10">
                <a:latin typeface="Calibri"/>
                <a:cs typeface="Calibri"/>
              </a:rPr>
              <a:t>uncommon </a:t>
            </a:r>
            <a:r>
              <a:rPr dirty="0" sz="1100">
                <a:latin typeface="Calibri"/>
                <a:cs typeface="Calibri"/>
              </a:rPr>
              <a:t>for </a:t>
            </a:r>
            <a:r>
              <a:rPr dirty="0" sz="1100" spc="45">
                <a:latin typeface="Calibri"/>
                <a:cs typeface="Calibri"/>
              </a:rPr>
              <a:t>Illumina </a:t>
            </a:r>
            <a:r>
              <a:rPr dirty="0" sz="1100" spc="5">
                <a:latin typeface="Calibri"/>
                <a:cs typeface="Calibri"/>
              </a:rPr>
              <a:t>Miseq </a:t>
            </a:r>
            <a:r>
              <a:rPr dirty="0" sz="1100" spc="10">
                <a:latin typeface="Calibri"/>
                <a:cs typeface="Calibri"/>
              </a:rPr>
              <a:t>2x250 </a:t>
            </a:r>
            <a:r>
              <a:rPr dirty="0" sz="1100" spc="5">
                <a:latin typeface="Calibri"/>
                <a:cs typeface="Calibri"/>
              </a:rPr>
              <a:t>forward </a:t>
            </a:r>
            <a:r>
              <a:rPr dirty="0" sz="1100" spc="20">
                <a:latin typeface="Calibri"/>
                <a:cs typeface="Calibri"/>
              </a:rPr>
              <a:t>reads), </a:t>
            </a:r>
            <a:r>
              <a:rPr dirty="0" sz="1100" spc="114">
                <a:latin typeface="Calibri"/>
                <a:cs typeface="Calibri"/>
              </a:rPr>
              <a:t>DADA2 </a:t>
            </a:r>
            <a:r>
              <a:rPr dirty="0" sz="1100" spc="35">
                <a:latin typeface="Calibri"/>
                <a:cs typeface="Calibri"/>
              </a:rPr>
              <a:t>will </a:t>
            </a:r>
            <a:r>
              <a:rPr dirty="0" sz="1100" spc="15">
                <a:latin typeface="Calibri"/>
                <a:cs typeface="Calibri"/>
              </a:rPr>
              <a:t>not </a:t>
            </a:r>
            <a:r>
              <a:rPr dirty="0" sz="1100" spc="5">
                <a:latin typeface="Calibri"/>
                <a:cs typeface="Calibri"/>
              </a:rPr>
              <a:t>effectively </a:t>
            </a:r>
            <a:r>
              <a:rPr dirty="0" sz="1100" spc="20">
                <a:latin typeface="Calibri"/>
                <a:cs typeface="Calibri"/>
              </a:rPr>
              <a:t>identify variants </a:t>
            </a:r>
            <a:r>
              <a:rPr dirty="0" sz="1100" spc="30">
                <a:latin typeface="Calibri"/>
                <a:cs typeface="Calibri"/>
              </a:rPr>
              <a:t>with 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frequencies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below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40">
                <a:latin typeface="Calibri"/>
                <a:cs typeface="Calibri"/>
              </a:rPr>
              <a:t>2</a:t>
            </a:r>
            <a:r>
              <a:rPr dirty="0" sz="1100" spc="140" i="1">
                <a:latin typeface="Calibri"/>
                <a:cs typeface="Calibri"/>
              </a:rPr>
              <a:t>/Df</a:t>
            </a:r>
            <a:r>
              <a:rPr dirty="0" sz="1100" spc="-130" i="1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such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variants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unlikely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produce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least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two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error-free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reads.</a:t>
            </a:r>
            <a:endParaRPr sz="1100">
              <a:latin typeface="Calibri"/>
              <a:cs typeface="Calibri"/>
            </a:endParaRPr>
          </a:p>
          <a:p>
            <a:pPr algn="just" marL="12700" marR="5080">
              <a:lnSpc>
                <a:spcPct val="102600"/>
              </a:lnSpc>
              <a:spcBef>
                <a:spcPts val="680"/>
              </a:spcBef>
            </a:pPr>
            <a:r>
              <a:rPr dirty="0" sz="1100" spc="80">
                <a:latin typeface="Calibri"/>
                <a:cs typeface="Calibri"/>
              </a:rPr>
              <a:t>This </a:t>
            </a:r>
            <a:r>
              <a:rPr dirty="0" sz="1100" spc="35">
                <a:latin typeface="Calibri"/>
                <a:cs typeface="Calibri"/>
              </a:rPr>
              <a:t>limitation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25">
                <a:latin typeface="Calibri"/>
                <a:cs typeface="Calibri"/>
              </a:rPr>
              <a:t>illustrated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-15">
                <a:latin typeface="Calibri"/>
                <a:cs typeface="Calibri"/>
              </a:rPr>
              <a:t>4 reference </a:t>
            </a:r>
            <a:r>
              <a:rPr dirty="0" sz="1100" spc="25">
                <a:latin typeface="Calibri"/>
                <a:cs typeface="Calibri"/>
              </a:rPr>
              <a:t>strains </a:t>
            </a:r>
            <a:r>
              <a:rPr dirty="0" sz="1100" spc="114">
                <a:latin typeface="Calibri"/>
                <a:cs typeface="Calibri"/>
              </a:rPr>
              <a:t>DADA2 </a:t>
            </a:r>
            <a:r>
              <a:rPr dirty="0" sz="1100" spc="10">
                <a:latin typeface="Calibri"/>
                <a:cs typeface="Calibri"/>
              </a:rPr>
              <a:t>failed to </a:t>
            </a:r>
            <a:r>
              <a:rPr dirty="0" sz="1100" spc="5">
                <a:latin typeface="Calibri"/>
                <a:cs typeface="Calibri"/>
              </a:rPr>
              <a:t>detect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5">
                <a:latin typeface="Calibri"/>
                <a:cs typeface="Calibri"/>
              </a:rPr>
              <a:t>the forward </a:t>
            </a:r>
            <a:r>
              <a:rPr dirty="0" sz="1100">
                <a:latin typeface="Calibri"/>
                <a:cs typeface="Calibri"/>
              </a:rPr>
              <a:t>reads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Extreme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dataset.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Strains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this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dataset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were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separately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PCR-ed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tagged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with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indexing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barcode, </a:t>
            </a:r>
            <a:r>
              <a:rPr dirty="0" sz="1100" spc="-24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so </a:t>
            </a:r>
            <a:r>
              <a:rPr dirty="0" sz="1100" spc="-50">
                <a:latin typeface="Calibri"/>
                <a:cs typeface="Calibri"/>
              </a:rPr>
              <a:t>we </a:t>
            </a:r>
            <a:r>
              <a:rPr dirty="0" sz="1100" spc="20">
                <a:latin typeface="Calibri"/>
                <a:cs typeface="Calibri"/>
              </a:rPr>
              <a:t>can </a:t>
            </a:r>
            <a:r>
              <a:rPr dirty="0" sz="1100" spc="-15">
                <a:latin typeface="Calibri"/>
                <a:cs typeface="Calibri"/>
              </a:rPr>
              <a:t>use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20">
                <a:latin typeface="Calibri"/>
                <a:cs typeface="Calibri"/>
              </a:rPr>
              <a:t>information </a:t>
            </a:r>
            <a:r>
              <a:rPr dirty="0" sz="1100" spc="5">
                <a:latin typeface="Calibri"/>
                <a:cs typeface="Calibri"/>
              </a:rPr>
              <a:t>(encoded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35">
                <a:latin typeface="Calibri"/>
                <a:cs typeface="Calibri"/>
              </a:rPr>
              <a:t>id </a:t>
            </a:r>
            <a:r>
              <a:rPr dirty="0" sz="1100" spc="15">
                <a:latin typeface="Calibri"/>
                <a:cs typeface="Calibri"/>
              </a:rPr>
              <a:t>line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0">
                <a:latin typeface="Calibri"/>
                <a:cs typeface="Calibri"/>
              </a:rPr>
              <a:t>fastq </a:t>
            </a:r>
            <a:r>
              <a:rPr dirty="0" sz="1100" spc="15">
                <a:latin typeface="Calibri"/>
                <a:cs typeface="Calibri"/>
              </a:rPr>
              <a:t>file) </a:t>
            </a:r>
            <a:r>
              <a:rPr dirty="0" sz="1100" spc="10">
                <a:latin typeface="Calibri"/>
                <a:cs typeface="Calibri"/>
              </a:rPr>
              <a:t>to examine </a:t>
            </a:r>
            <a:r>
              <a:rPr dirty="0" sz="1100" spc="-10">
                <a:latin typeface="Calibri"/>
                <a:cs typeface="Calibri"/>
              </a:rPr>
              <a:t>these </a:t>
            </a:r>
            <a:r>
              <a:rPr dirty="0" sz="1100">
                <a:latin typeface="Calibri"/>
                <a:cs typeface="Calibri"/>
              </a:rPr>
              <a:t>false </a:t>
            </a:r>
            <a:r>
              <a:rPr dirty="0" sz="1100" spc="10">
                <a:latin typeface="Calibri"/>
                <a:cs typeface="Calibri"/>
              </a:rPr>
              <a:t>negatives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detail.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Each </a:t>
            </a:r>
            <a:r>
              <a:rPr dirty="0" sz="1100" spc="30">
                <a:latin typeface="Calibri"/>
                <a:cs typeface="Calibri"/>
              </a:rPr>
              <a:t>strain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114">
                <a:latin typeface="Calibri"/>
                <a:cs typeface="Calibri"/>
              </a:rPr>
              <a:t>DADA2 </a:t>
            </a:r>
            <a:r>
              <a:rPr dirty="0" sz="1100" spc="10">
                <a:latin typeface="Calibri"/>
                <a:cs typeface="Calibri"/>
              </a:rPr>
              <a:t>failed to </a:t>
            </a:r>
            <a:r>
              <a:rPr dirty="0" sz="1100" spc="20">
                <a:latin typeface="Calibri"/>
                <a:cs typeface="Calibri"/>
              </a:rPr>
              <a:t>identify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5">
                <a:latin typeface="Calibri"/>
                <a:cs typeface="Calibri"/>
              </a:rPr>
              <a:t>the forward reads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15">
                <a:latin typeface="Calibri"/>
                <a:cs typeface="Calibri"/>
              </a:rPr>
              <a:t>listed </a:t>
            </a:r>
            <a:r>
              <a:rPr dirty="0" sz="1100">
                <a:latin typeface="Calibri"/>
                <a:cs typeface="Calibri"/>
              </a:rPr>
              <a:t>below.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05">
                <a:latin typeface="Calibri"/>
                <a:cs typeface="Calibri"/>
              </a:rPr>
              <a:t>NN </a:t>
            </a:r>
            <a:r>
              <a:rPr dirty="0" sz="1100" spc="-10">
                <a:latin typeface="Calibri"/>
                <a:cs typeface="Calibri"/>
              </a:rPr>
              <a:t>refers </a:t>
            </a:r>
            <a:r>
              <a:rPr dirty="0" sz="1100" spc="10">
                <a:latin typeface="Calibri"/>
                <a:cs typeface="Calibri"/>
              </a:rPr>
              <a:t>to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nearest </a:t>
            </a:r>
            <a:r>
              <a:rPr dirty="0" sz="1100" spc="10">
                <a:latin typeface="Calibri"/>
                <a:cs typeface="Calibri"/>
              </a:rPr>
              <a:t>neighbor, </a:t>
            </a:r>
            <a:r>
              <a:rPr dirty="0" sz="1100" spc="5">
                <a:latin typeface="Calibri"/>
                <a:cs typeface="Calibri"/>
              </a:rPr>
              <a:t>i.e.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0">
                <a:latin typeface="Calibri"/>
                <a:cs typeface="Calibri"/>
              </a:rPr>
              <a:t>most </a:t>
            </a:r>
            <a:r>
              <a:rPr dirty="0" sz="1100" spc="30">
                <a:latin typeface="Calibri"/>
                <a:cs typeface="Calibri"/>
              </a:rPr>
              <a:t>similar </a:t>
            </a:r>
            <a:r>
              <a:rPr dirty="0" sz="1100" spc="-15">
                <a:latin typeface="Calibri"/>
                <a:cs typeface="Calibri"/>
              </a:rPr>
              <a:t>sequence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-10">
                <a:latin typeface="Calibri"/>
                <a:cs typeface="Calibri"/>
              </a:rPr>
              <a:t>was </a:t>
            </a:r>
            <a:r>
              <a:rPr dirty="0" sz="1100" spc="5">
                <a:latin typeface="Calibri"/>
                <a:cs typeface="Calibri"/>
              </a:rPr>
              <a:t>identified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100">
                <a:latin typeface="Calibri"/>
                <a:cs typeface="Calibri"/>
              </a:rPr>
              <a:t>DADA2.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Max </a:t>
            </a:r>
            <a:r>
              <a:rPr dirty="0" sz="1100" spc="10">
                <a:latin typeface="Calibri"/>
                <a:cs typeface="Calibri"/>
              </a:rPr>
              <a:t>abundance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maximum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abundance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among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unique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present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each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strain’s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reads: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3671" y="4343783"/>
          <a:ext cx="6368415" cy="733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6465"/>
                <a:gridCol w="753110"/>
                <a:gridCol w="967104"/>
                <a:gridCol w="979804"/>
                <a:gridCol w="915035"/>
                <a:gridCol w="548639"/>
              </a:tblGrid>
              <a:tr h="149183">
                <a:tc>
                  <a:txBody>
                    <a:bodyPr/>
                    <a:lstStyle/>
                    <a:p>
                      <a:pPr marL="63500">
                        <a:lnSpc>
                          <a:spcPts val="994"/>
                        </a:lnSpc>
                      </a:pPr>
                      <a:r>
                        <a:rPr dirty="0" sz="900" spc="45">
                          <a:latin typeface="Calibri"/>
                          <a:cs typeface="Calibri"/>
                        </a:rPr>
                        <a:t>Strains</a:t>
                      </a:r>
                      <a:r>
                        <a:rPr dirty="0" sz="90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15">
                          <a:latin typeface="Calibri"/>
                          <a:cs typeface="Calibri"/>
                        </a:rPr>
                        <a:t>missed</a:t>
                      </a:r>
                      <a:r>
                        <a:rPr dirty="0" sz="90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4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900" spc="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114">
                          <a:latin typeface="Calibri"/>
                          <a:cs typeface="Calibri"/>
                        </a:rPr>
                        <a:t>DADA2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994"/>
                        </a:lnSpc>
                      </a:pPr>
                      <a:r>
                        <a:rPr dirty="0" sz="900" spc="50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900" spc="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40">
                          <a:latin typeface="Calibri"/>
                          <a:cs typeface="Calibri"/>
                        </a:rPr>
                        <a:t>Reads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dirty="0" sz="900" spc="60">
                          <a:latin typeface="Calibri"/>
                          <a:cs typeface="Calibri"/>
                        </a:rPr>
                        <a:t>Max </a:t>
                      </a:r>
                      <a:r>
                        <a:rPr dirty="0" sz="900" spc="40">
                          <a:latin typeface="Calibri"/>
                          <a:cs typeface="Calibri"/>
                        </a:rPr>
                        <a:t>Abundance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dirty="0" sz="900" spc="50">
                          <a:latin typeface="Calibri"/>
                          <a:cs typeface="Calibri"/>
                        </a:rPr>
                        <a:t>Hamming</a:t>
                      </a:r>
                      <a:r>
                        <a:rPr dirty="0" sz="90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1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90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105">
                          <a:latin typeface="Calibri"/>
                          <a:cs typeface="Calibri"/>
                        </a:rPr>
                        <a:t>NN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dirty="0" sz="900" spc="105">
                          <a:latin typeface="Calibri"/>
                          <a:cs typeface="Calibri"/>
                        </a:rPr>
                        <a:t>NN</a:t>
                      </a:r>
                      <a:r>
                        <a:rPr dirty="0" sz="900" spc="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40">
                          <a:latin typeface="Calibri"/>
                          <a:cs typeface="Calibri"/>
                        </a:rPr>
                        <a:t>Abundance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dirty="0" sz="900" spc="65">
                          <a:latin typeface="Calibri"/>
                          <a:cs typeface="Calibri"/>
                        </a:rPr>
                        <a:t>Tag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6864">
                <a:tc>
                  <a:txBody>
                    <a:bodyPr/>
                    <a:lstStyle/>
                    <a:p>
                      <a:pPr marL="63500">
                        <a:lnSpc>
                          <a:spcPts val="994"/>
                        </a:lnSpc>
                      </a:pPr>
                      <a:r>
                        <a:rPr dirty="0" sz="900" spc="30">
                          <a:latin typeface="Calibri"/>
                          <a:cs typeface="Calibri"/>
                        </a:rPr>
                        <a:t>Prevotella</a:t>
                      </a:r>
                      <a:r>
                        <a:rPr dirty="0" sz="90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30">
                          <a:latin typeface="Calibri"/>
                          <a:cs typeface="Calibri"/>
                        </a:rPr>
                        <a:t>buccalis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994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51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dirty="0" sz="900" spc="55">
                          <a:latin typeface="Calibri"/>
                          <a:cs typeface="Calibri"/>
                        </a:rPr>
                        <a:t>t </a:t>
                      </a:r>
                      <a:r>
                        <a:rPr dirty="0" sz="900" spc="1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52712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44915">
                <a:tc>
                  <a:txBody>
                    <a:bodyPr/>
                    <a:lstStyle/>
                    <a:p>
                      <a:pPr marL="63500">
                        <a:lnSpc>
                          <a:spcPts val="980"/>
                        </a:lnSpc>
                      </a:pPr>
                      <a:r>
                        <a:rPr dirty="0" sz="900" spc="45">
                          <a:latin typeface="Calibri"/>
                          <a:cs typeface="Calibri"/>
                        </a:rPr>
                        <a:t>Clostridium</a:t>
                      </a:r>
                      <a:r>
                        <a:rPr dirty="0" sz="90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25">
                          <a:latin typeface="Calibri"/>
                          <a:cs typeface="Calibri"/>
                        </a:rPr>
                        <a:t>methylpentosum</a:t>
                      </a:r>
                      <a:r>
                        <a:rPr dirty="0" sz="90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105">
                          <a:latin typeface="Calibri"/>
                          <a:cs typeface="Calibri"/>
                        </a:rPr>
                        <a:t>DSM</a:t>
                      </a:r>
                      <a:r>
                        <a:rPr dirty="0" sz="90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5476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98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</a:pPr>
                      <a:r>
                        <a:rPr dirty="0" sz="900" spc="55">
                          <a:latin typeface="Calibri"/>
                          <a:cs typeface="Calibri"/>
                        </a:rPr>
                        <a:t>t </a:t>
                      </a:r>
                      <a:r>
                        <a:rPr dirty="0" sz="900" spc="1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68506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44915">
                <a:tc>
                  <a:txBody>
                    <a:bodyPr/>
                    <a:lstStyle/>
                    <a:p>
                      <a:pPr marL="63500">
                        <a:lnSpc>
                          <a:spcPts val="980"/>
                        </a:lnSpc>
                      </a:pPr>
                      <a:r>
                        <a:rPr dirty="0" sz="900" spc="45">
                          <a:latin typeface="Calibri"/>
                          <a:cs typeface="Calibri"/>
                        </a:rPr>
                        <a:t>Clostridium</a:t>
                      </a:r>
                      <a:r>
                        <a:rPr dirty="0" sz="900" spc="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20">
                          <a:latin typeface="Calibri"/>
                          <a:cs typeface="Calibri"/>
                        </a:rPr>
                        <a:t>phytofermentans</a:t>
                      </a:r>
                      <a:r>
                        <a:rPr dirty="0" sz="900" spc="95">
                          <a:latin typeface="Calibri"/>
                          <a:cs typeface="Calibri"/>
                        </a:rPr>
                        <a:t> ISDg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98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59564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</a:pPr>
                      <a:r>
                        <a:rPr dirty="0" sz="900" spc="55">
                          <a:latin typeface="Calibri"/>
                          <a:cs typeface="Calibri"/>
                        </a:rPr>
                        <a:t>t </a:t>
                      </a:r>
                      <a:r>
                        <a:rPr dirty="0" sz="900" spc="1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73805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45105">
                <a:tc>
                  <a:txBody>
                    <a:bodyPr/>
                    <a:lstStyle/>
                    <a:p>
                      <a:pPr marL="63500">
                        <a:lnSpc>
                          <a:spcPts val="980"/>
                        </a:lnSpc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Parabacteroides</a:t>
                      </a:r>
                      <a:r>
                        <a:rPr dirty="0" sz="900" spc="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20">
                          <a:latin typeface="Calibri"/>
                          <a:cs typeface="Calibri"/>
                        </a:rPr>
                        <a:t>sp.</a:t>
                      </a:r>
                      <a:r>
                        <a:rPr dirty="0" sz="900" spc="1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50">
                          <a:latin typeface="Calibri"/>
                          <a:cs typeface="Calibri"/>
                        </a:rPr>
                        <a:t>D13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98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28242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</a:pPr>
                      <a:r>
                        <a:rPr dirty="0" sz="900" spc="55">
                          <a:latin typeface="Calibri"/>
                          <a:cs typeface="Calibri"/>
                        </a:rPr>
                        <a:t>t </a:t>
                      </a:r>
                      <a:r>
                        <a:rPr dirty="0" sz="900" spc="1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91131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615178" y="4594404"/>
            <a:ext cx="77470" cy="4445"/>
            <a:chOff x="6615178" y="4594404"/>
            <a:chExt cx="77470" cy="4445"/>
          </a:xfrm>
        </p:grpSpPr>
        <p:sp>
          <p:nvSpPr>
            <p:cNvPr id="5" name="object 5"/>
            <p:cNvSpPr/>
            <p:nvPr/>
          </p:nvSpPr>
          <p:spPr>
            <a:xfrm>
              <a:off x="6615178" y="4596532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 h="0">
                  <a:moveTo>
                    <a:pt x="0" y="0"/>
                  </a:moveTo>
                  <a:lnTo>
                    <a:pt x="35006" y="0"/>
                  </a:lnTo>
                </a:path>
              </a:pathLst>
            </a:custGeom>
            <a:ln w="4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657180" y="4596532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 h="0">
                  <a:moveTo>
                    <a:pt x="0" y="0"/>
                  </a:moveTo>
                  <a:lnTo>
                    <a:pt x="35006" y="0"/>
                  </a:lnTo>
                </a:path>
              </a:pathLst>
            </a:custGeom>
            <a:ln w="4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6615178" y="4739331"/>
            <a:ext cx="77470" cy="4445"/>
            <a:chOff x="6615178" y="4739331"/>
            <a:chExt cx="77470" cy="4445"/>
          </a:xfrm>
        </p:grpSpPr>
        <p:sp>
          <p:nvSpPr>
            <p:cNvPr id="8" name="object 8"/>
            <p:cNvSpPr/>
            <p:nvPr/>
          </p:nvSpPr>
          <p:spPr>
            <a:xfrm>
              <a:off x="6615178" y="4741459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 h="0">
                  <a:moveTo>
                    <a:pt x="0" y="0"/>
                  </a:moveTo>
                  <a:lnTo>
                    <a:pt x="35006" y="0"/>
                  </a:lnTo>
                </a:path>
              </a:pathLst>
            </a:custGeom>
            <a:ln w="4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57180" y="4741459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 h="0">
                  <a:moveTo>
                    <a:pt x="0" y="0"/>
                  </a:moveTo>
                  <a:lnTo>
                    <a:pt x="35006" y="0"/>
                  </a:lnTo>
                </a:path>
              </a:pathLst>
            </a:custGeom>
            <a:ln w="4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6615178" y="4884246"/>
            <a:ext cx="77470" cy="4445"/>
            <a:chOff x="6615178" y="4884246"/>
            <a:chExt cx="77470" cy="4445"/>
          </a:xfrm>
        </p:grpSpPr>
        <p:sp>
          <p:nvSpPr>
            <p:cNvPr id="11" name="object 11"/>
            <p:cNvSpPr/>
            <p:nvPr/>
          </p:nvSpPr>
          <p:spPr>
            <a:xfrm>
              <a:off x="6615178" y="488637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 h="0">
                  <a:moveTo>
                    <a:pt x="0" y="0"/>
                  </a:moveTo>
                  <a:lnTo>
                    <a:pt x="35006" y="0"/>
                  </a:lnTo>
                </a:path>
              </a:pathLst>
            </a:custGeom>
            <a:ln w="4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57180" y="488637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 h="0">
                  <a:moveTo>
                    <a:pt x="0" y="0"/>
                  </a:moveTo>
                  <a:lnTo>
                    <a:pt x="35006" y="0"/>
                  </a:lnTo>
                </a:path>
              </a:pathLst>
            </a:custGeom>
            <a:ln w="4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615178" y="5029162"/>
            <a:ext cx="77470" cy="4445"/>
            <a:chOff x="6615178" y="5029162"/>
            <a:chExt cx="77470" cy="4445"/>
          </a:xfrm>
        </p:grpSpPr>
        <p:sp>
          <p:nvSpPr>
            <p:cNvPr id="14" name="object 14"/>
            <p:cNvSpPr/>
            <p:nvPr/>
          </p:nvSpPr>
          <p:spPr>
            <a:xfrm>
              <a:off x="6615178" y="5031291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 h="0">
                  <a:moveTo>
                    <a:pt x="0" y="0"/>
                  </a:moveTo>
                  <a:lnTo>
                    <a:pt x="35006" y="0"/>
                  </a:lnTo>
                </a:path>
              </a:pathLst>
            </a:custGeom>
            <a:ln w="4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57180" y="5031291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 h="0">
                  <a:moveTo>
                    <a:pt x="0" y="0"/>
                  </a:moveTo>
                  <a:lnTo>
                    <a:pt x="35006" y="0"/>
                  </a:lnTo>
                </a:path>
              </a:pathLst>
            </a:custGeom>
            <a:ln w="4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35000" y="5272378"/>
            <a:ext cx="6502400" cy="13963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50800" marR="41910">
              <a:lnSpc>
                <a:spcPct val="102600"/>
              </a:lnSpc>
              <a:spcBef>
                <a:spcPts val="55"/>
              </a:spcBef>
            </a:pPr>
            <a:r>
              <a:rPr dirty="0" sz="1100" spc="20" i="1">
                <a:latin typeface="Calibri"/>
                <a:cs typeface="Calibri"/>
              </a:rPr>
              <a:t>Prevotella </a:t>
            </a:r>
            <a:r>
              <a:rPr dirty="0" sz="1100" spc="5" i="1">
                <a:latin typeface="Calibri"/>
                <a:cs typeface="Calibri"/>
              </a:rPr>
              <a:t>buccalis</a:t>
            </a:r>
            <a:r>
              <a:rPr dirty="0" sz="1100" spc="10" i="1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45" i="1">
                <a:latin typeface="Calibri"/>
                <a:cs typeface="Calibri"/>
              </a:rPr>
              <a:t>Clostridium </a:t>
            </a:r>
            <a:r>
              <a:rPr dirty="0" sz="1100" i="1">
                <a:latin typeface="Calibri"/>
                <a:cs typeface="Calibri"/>
              </a:rPr>
              <a:t>methylpentosum</a:t>
            </a:r>
            <a:r>
              <a:rPr dirty="0" sz="1100" spc="245" i="1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cannot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identified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120">
                <a:latin typeface="Calibri"/>
                <a:cs typeface="Calibri"/>
              </a:rPr>
              <a:t>DADA2 </a:t>
            </a:r>
            <a:r>
              <a:rPr dirty="0" sz="1100" spc="-5">
                <a:latin typeface="Calibri"/>
                <a:cs typeface="Calibri"/>
              </a:rPr>
              <a:t>because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reads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those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strains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all </a:t>
            </a:r>
            <a:r>
              <a:rPr dirty="0" sz="1100" spc="10">
                <a:latin typeface="Calibri"/>
                <a:cs typeface="Calibri"/>
              </a:rPr>
              <a:t>unique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singletons.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70">
                <a:latin typeface="Calibri"/>
                <a:cs typeface="Calibri"/>
              </a:rPr>
              <a:t>The </a:t>
            </a:r>
            <a:r>
              <a:rPr dirty="0" sz="1100" spc="5" i="1">
                <a:latin typeface="Calibri"/>
                <a:cs typeface="Calibri"/>
              </a:rPr>
              <a:t>Parabacteroides</a:t>
            </a:r>
            <a:r>
              <a:rPr dirty="0" sz="1100" spc="1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sp.</a:t>
            </a:r>
            <a:r>
              <a:rPr dirty="0" sz="1100" spc="25" i="1">
                <a:latin typeface="Calibri"/>
                <a:cs typeface="Calibri"/>
              </a:rPr>
              <a:t> </a:t>
            </a:r>
            <a:r>
              <a:rPr dirty="0" sz="1100" spc="45" i="1">
                <a:latin typeface="Calibri"/>
                <a:cs typeface="Calibri"/>
              </a:rPr>
              <a:t>D13</a:t>
            </a:r>
            <a:r>
              <a:rPr dirty="0" sz="1100" spc="50" i="1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reads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include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  </a:t>
            </a:r>
            <a:r>
              <a:rPr dirty="0" sz="1100" spc="5">
                <a:latin typeface="Calibri"/>
                <a:cs typeface="Calibri"/>
              </a:rPr>
              <a:t>doubleton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sequence, </a:t>
            </a:r>
            <a:r>
              <a:rPr dirty="0" sz="1100" spc="35">
                <a:latin typeface="Calibri"/>
                <a:cs typeface="Calibri"/>
              </a:rPr>
              <a:t>but </a:t>
            </a:r>
            <a:r>
              <a:rPr dirty="0" sz="1100" spc="50">
                <a:latin typeface="Calibri"/>
                <a:cs typeface="Calibri"/>
              </a:rPr>
              <a:t>it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>
                <a:latin typeface="Calibri"/>
                <a:cs typeface="Calibri"/>
              </a:rPr>
              <a:t>1-away </a:t>
            </a:r>
            <a:r>
              <a:rPr dirty="0" sz="1100" spc="5">
                <a:latin typeface="Calibri"/>
                <a:cs typeface="Calibri"/>
              </a:rPr>
              <a:t>from </a:t>
            </a:r>
            <a:r>
              <a:rPr dirty="0" sz="1100" spc="10">
                <a:latin typeface="Calibri"/>
                <a:cs typeface="Calibri"/>
              </a:rPr>
              <a:t>another real </a:t>
            </a:r>
            <a:r>
              <a:rPr dirty="0" sz="1100" spc="25">
                <a:latin typeface="Calibri"/>
                <a:cs typeface="Calibri"/>
              </a:rPr>
              <a:t>variant </a:t>
            </a:r>
            <a:r>
              <a:rPr dirty="0" sz="1100" spc="30">
                <a:latin typeface="Calibri"/>
                <a:cs typeface="Calibri"/>
              </a:rPr>
              <a:t>with </a:t>
            </a:r>
            <a:r>
              <a:rPr dirty="0" sz="1100" spc="10">
                <a:latin typeface="Calibri"/>
                <a:cs typeface="Calibri"/>
              </a:rPr>
              <a:t>abundance </a:t>
            </a:r>
            <a:r>
              <a:rPr dirty="0" sz="1100" spc="-10">
                <a:latin typeface="Calibri"/>
                <a:cs typeface="Calibri"/>
              </a:rPr>
              <a:t>28242,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50">
                <a:latin typeface="Calibri"/>
                <a:cs typeface="Calibri"/>
              </a:rPr>
              <a:t>it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15">
                <a:latin typeface="Calibri"/>
                <a:cs typeface="Calibri"/>
              </a:rPr>
              <a:t>not </a:t>
            </a:r>
            <a:r>
              <a:rPr dirty="0" sz="1100" spc="10">
                <a:latin typeface="Calibri"/>
                <a:cs typeface="Calibri"/>
              </a:rPr>
              <a:t>possible to </a:t>
            </a:r>
            <a:r>
              <a:rPr dirty="0" sz="1100" spc="25">
                <a:latin typeface="Calibri"/>
                <a:cs typeface="Calibri"/>
              </a:rPr>
              <a:t>statis-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tically </a:t>
            </a:r>
            <a:r>
              <a:rPr dirty="0" sz="1100" spc="5">
                <a:latin typeface="Calibri"/>
                <a:cs typeface="Calibri"/>
              </a:rPr>
              <a:t>differentiate </a:t>
            </a:r>
            <a:r>
              <a:rPr dirty="0" sz="1100" spc="-15">
                <a:latin typeface="Calibri"/>
                <a:cs typeface="Calibri"/>
              </a:rPr>
              <a:t>sequences </a:t>
            </a:r>
            <a:r>
              <a:rPr dirty="0" sz="1100" spc="35">
                <a:latin typeface="Calibri"/>
                <a:cs typeface="Calibri"/>
              </a:rPr>
              <a:t>at </a:t>
            </a:r>
            <a:r>
              <a:rPr dirty="0" sz="1100" spc="5">
                <a:latin typeface="Calibri"/>
                <a:cs typeface="Calibri"/>
              </a:rPr>
              <a:t>such </a:t>
            </a:r>
            <a:r>
              <a:rPr dirty="0" sz="1100" spc="-5">
                <a:latin typeface="Calibri"/>
                <a:cs typeface="Calibri"/>
              </a:rPr>
              <a:t>low </a:t>
            </a:r>
            <a:r>
              <a:rPr dirty="0" sz="1100" spc="10">
                <a:latin typeface="Calibri"/>
                <a:cs typeface="Calibri"/>
              </a:rPr>
              <a:t>abundance </a:t>
            </a:r>
            <a:r>
              <a:rPr dirty="0" sz="1100" spc="-20">
                <a:latin typeface="Calibri"/>
                <a:cs typeface="Calibri"/>
              </a:rPr>
              <a:t>so </a:t>
            </a:r>
            <a:r>
              <a:rPr dirty="0" sz="1100" spc="5">
                <a:latin typeface="Calibri"/>
                <a:cs typeface="Calibri"/>
              </a:rPr>
              <a:t>near </a:t>
            </a:r>
            <a:r>
              <a:rPr dirty="0" sz="1100" spc="10">
                <a:latin typeface="Calibri"/>
                <a:cs typeface="Calibri"/>
              </a:rPr>
              <a:t>to another </a:t>
            </a:r>
            <a:r>
              <a:rPr dirty="0" sz="1100" spc="-15">
                <a:latin typeface="Calibri"/>
                <a:cs typeface="Calibri"/>
              </a:rPr>
              <a:t>sequence </a:t>
            </a:r>
            <a:r>
              <a:rPr dirty="0" sz="1100" spc="35">
                <a:latin typeface="Calibri"/>
                <a:cs typeface="Calibri"/>
              </a:rPr>
              <a:t>at </a:t>
            </a:r>
            <a:r>
              <a:rPr dirty="0" sz="1100" spc="5">
                <a:latin typeface="Calibri"/>
                <a:cs typeface="Calibri"/>
              </a:rPr>
              <a:t>such </a:t>
            </a:r>
            <a:r>
              <a:rPr dirty="0" sz="1100" spc="30">
                <a:latin typeface="Calibri"/>
                <a:cs typeface="Calibri"/>
              </a:rPr>
              <a:t>high </a:t>
            </a:r>
            <a:r>
              <a:rPr dirty="0" sz="1100" spc="10">
                <a:latin typeface="Calibri"/>
                <a:cs typeface="Calibri"/>
              </a:rPr>
              <a:t>abundance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 errors.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Finally, </a:t>
            </a:r>
            <a:r>
              <a:rPr dirty="0" sz="1100" spc="45" i="1">
                <a:latin typeface="Calibri"/>
                <a:cs typeface="Calibri"/>
              </a:rPr>
              <a:t>Clostridium </a:t>
            </a:r>
            <a:r>
              <a:rPr dirty="0" sz="1100" spc="10" i="1">
                <a:latin typeface="Calibri"/>
                <a:cs typeface="Calibri"/>
              </a:rPr>
              <a:t>phytofermentans </a:t>
            </a:r>
            <a:r>
              <a:rPr dirty="0" sz="1100" spc="15">
                <a:latin typeface="Calibri"/>
                <a:cs typeface="Calibri"/>
              </a:rPr>
              <a:t>has a </a:t>
            </a:r>
            <a:r>
              <a:rPr dirty="0" sz="1100" spc="5">
                <a:latin typeface="Calibri"/>
                <a:cs typeface="Calibri"/>
              </a:rPr>
              <a:t>doubleton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>
                <a:latin typeface="Calibri"/>
                <a:cs typeface="Calibri"/>
              </a:rPr>
              <a:t>15-away </a:t>
            </a:r>
            <a:r>
              <a:rPr dirty="0" sz="1100" spc="5">
                <a:latin typeface="Calibri"/>
                <a:cs typeface="Calibri"/>
              </a:rPr>
              <a:t>from </a:t>
            </a:r>
            <a:r>
              <a:rPr dirty="0" sz="1100" spc="10">
                <a:latin typeface="Calibri"/>
                <a:cs typeface="Calibri"/>
              </a:rPr>
              <a:t>another </a:t>
            </a:r>
            <a:r>
              <a:rPr dirty="0" sz="1100" spc="5">
                <a:latin typeface="Calibri"/>
                <a:cs typeface="Calibri"/>
              </a:rPr>
              <a:t>inferred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 </a:t>
            </a:r>
            <a:r>
              <a:rPr dirty="0" sz="1100" spc="30">
                <a:latin typeface="Calibri"/>
                <a:cs typeface="Calibri"/>
              </a:rPr>
              <a:t>with </a:t>
            </a:r>
            <a:r>
              <a:rPr dirty="0" sz="1100" spc="-30">
                <a:latin typeface="Lucida Sans Unicode"/>
                <a:cs typeface="Lucida Sans Unicode"/>
              </a:rPr>
              <a:t>∼ </a:t>
            </a:r>
            <a:r>
              <a:rPr dirty="0" sz="1100" spc="15">
                <a:latin typeface="Calibri"/>
                <a:cs typeface="Calibri"/>
              </a:rPr>
              <a:t>60k </a:t>
            </a:r>
            <a:r>
              <a:rPr dirty="0" sz="1100" spc="5">
                <a:latin typeface="Calibri"/>
                <a:cs typeface="Calibri"/>
              </a:rPr>
              <a:t>reads.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80">
                <a:latin typeface="Calibri"/>
                <a:cs typeface="Calibri"/>
              </a:rPr>
              <a:t>This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on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30">
                <a:latin typeface="Calibri"/>
                <a:cs typeface="Calibri"/>
              </a:rPr>
              <a:t>boundary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85">
                <a:latin typeface="Calibri"/>
                <a:cs typeface="Calibri"/>
              </a:rPr>
              <a:t>DADA2’s </a:t>
            </a:r>
            <a:r>
              <a:rPr dirty="0" sz="1100" spc="30">
                <a:latin typeface="Calibri"/>
                <a:cs typeface="Calibri"/>
              </a:rPr>
              <a:t>sensitivity </a:t>
            </a:r>
            <a:r>
              <a:rPr dirty="0" sz="1100" spc="10">
                <a:latin typeface="Calibri"/>
                <a:cs typeface="Calibri"/>
              </a:rPr>
              <a:t>under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5">
                <a:latin typeface="Calibri"/>
                <a:cs typeface="Calibri"/>
              </a:rPr>
              <a:t>default </a:t>
            </a:r>
            <a:r>
              <a:rPr dirty="0" sz="1100" spc="30">
                <a:latin typeface="Calibri"/>
                <a:cs typeface="Calibri"/>
              </a:rPr>
              <a:t>sensitivity 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parameter </a:t>
            </a:r>
            <a:r>
              <a:rPr dirty="0" sz="1100" spc="110">
                <a:latin typeface="Calibri"/>
                <a:cs typeface="Calibri"/>
              </a:rPr>
              <a:t>Ω</a:t>
            </a:r>
            <a:r>
              <a:rPr dirty="0" baseline="-10416" sz="1200" spc="165" i="1">
                <a:latin typeface="Calibri"/>
                <a:cs typeface="Calibri"/>
              </a:rPr>
              <a:t>A </a:t>
            </a:r>
            <a:r>
              <a:rPr dirty="0" sz="1100" spc="295">
                <a:latin typeface="Calibri"/>
                <a:cs typeface="Calibri"/>
              </a:rPr>
              <a:t>= </a:t>
            </a:r>
            <a:r>
              <a:rPr dirty="0" sz="1100" spc="40">
                <a:latin typeface="Calibri"/>
                <a:cs typeface="Calibri"/>
              </a:rPr>
              <a:t>10</a:t>
            </a:r>
            <a:r>
              <a:rPr dirty="0" baseline="27777" sz="1200" spc="60" i="1">
                <a:latin typeface="Arial"/>
                <a:cs typeface="Arial"/>
              </a:rPr>
              <a:t>−</a:t>
            </a:r>
            <a:r>
              <a:rPr dirty="0" baseline="27777" sz="1200" spc="60">
                <a:latin typeface="Trebuchet MS"/>
                <a:cs typeface="Trebuchet MS"/>
              </a:rPr>
              <a:t>40</a:t>
            </a:r>
            <a:r>
              <a:rPr dirty="0" sz="1100" spc="40">
                <a:latin typeface="Calibri"/>
                <a:cs typeface="Calibri"/>
              </a:rPr>
              <a:t>, </a:t>
            </a:r>
            <a:r>
              <a:rPr dirty="0" sz="1100" spc="20">
                <a:latin typeface="Calibri"/>
                <a:cs typeface="Calibri"/>
              </a:rPr>
              <a:t>and if </a:t>
            </a:r>
            <a:r>
              <a:rPr dirty="0" sz="1100" spc="30">
                <a:latin typeface="Calibri"/>
                <a:cs typeface="Calibri"/>
              </a:rPr>
              <a:t>this </a:t>
            </a:r>
            <a:r>
              <a:rPr dirty="0" sz="1100" spc="10">
                <a:latin typeface="Calibri"/>
                <a:cs typeface="Calibri"/>
              </a:rPr>
              <a:t>parameter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>
                <a:latin typeface="Calibri"/>
                <a:cs typeface="Calibri"/>
              </a:rPr>
              <a:t>made </a:t>
            </a:r>
            <a:r>
              <a:rPr dirty="0" sz="1100" spc="-5">
                <a:latin typeface="Calibri"/>
                <a:cs typeface="Calibri"/>
              </a:rPr>
              <a:t>less </a:t>
            </a:r>
            <a:r>
              <a:rPr dirty="0" sz="1100" spc="5">
                <a:latin typeface="Calibri"/>
                <a:cs typeface="Calibri"/>
              </a:rPr>
              <a:t>conservative </a:t>
            </a:r>
            <a:r>
              <a:rPr dirty="0" sz="1100" spc="114">
                <a:latin typeface="Calibri"/>
                <a:cs typeface="Calibri"/>
              </a:rPr>
              <a:t>DADA2 </a:t>
            </a:r>
            <a:r>
              <a:rPr dirty="0" sz="1100" spc="35">
                <a:latin typeface="Calibri"/>
                <a:cs typeface="Calibri"/>
              </a:rPr>
              <a:t>will </a:t>
            </a:r>
            <a:r>
              <a:rPr dirty="0" sz="1100" spc="5">
                <a:latin typeface="Calibri"/>
                <a:cs typeface="Calibri"/>
              </a:rPr>
              <a:t>detect </a:t>
            </a:r>
            <a:r>
              <a:rPr dirty="0" sz="1100" spc="30">
                <a:latin typeface="Calibri"/>
                <a:cs typeface="Calibri"/>
              </a:rPr>
              <a:t>this </a:t>
            </a:r>
            <a:r>
              <a:rPr dirty="0" sz="1100" spc="-15">
                <a:latin typeface="Calibri"/>
                <a:cs typeface="Calibri"/>
              </a:rPr>
              <a:t>sequence. 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However,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here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we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default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parameters,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including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conservative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default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0">
                <a:latin typeface="Calibri"/>
                <a:cs typeface="Calibri"/>
              </a:rPr>
              <a:t>Ω</a:t>
            </a:r>
            <a:r>
              <a:rPr dirty="0" baseline="-10416" sz="1200" spc="150" i="1">
                <a:latin typeface="Calibri"/>
                <a:cs typeface="Calibri"/>
              </a:rPr>
              <a:t>A</a:t>
            </a:r>
            <a:r>
              <a:rPr dirty="0" sz="1100" spc="10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73100" y="1181668"/>
            <a:ext cx="6426835" cy="2879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200" spc="90" b="1">
                <a:latin typeface="Calibri"/>
                <a:cs typeface="Calibri"/>
              </a:rPr>
              <a:t>Supplementary</a:t>
            </a:r>
            <a:r>
              <a:rPr dirty="0" sz="1200" spc="185" b="1">
                <a:latin typeface="Calibri"/>
                <a:cs typeface="Calibri"/>
              </a:rPr>
              <a:t> </a:t>
            </a:r>
            <a:r>
              <a:rPr dirty="0" sz="1200" spc="100" b="1">
                <a:latin typeface="Calibri"/>
                <a:cs typeface="Calibri"/>
              </a:rPr>
              <a:t>Note</a:t>
            </a:r>
            <a:r>
              <a:rPr dirty="0" sz="1200" spc="190" b="1">
                <a:latin typeface="Calibri"/>
                <a:cs typeface="Calibri"/>
              </a:rPr>
              <a:t> </a:t>
            </a:r>
            <a:r>
              <a:rPr dirty="0" sz="1200" spc="50" b="1">
                <a:latin typeface="Calibri"/>
                <a:cs typeface="Calibri"/>
              </a:rPr>
              <a:t>2:</a:t>
            </a:r>
            <a:r>
              <a:rPr dirty="0" sz="1200" spc="340" b="1">
                <a:latin typeface="Calibri"/>
                <a:cs typeface="Calibri"/>
              </a:rPr>
              <a:t> </a:t>
            </a:r>
            <a:r>
              <a:rPr dirty="0" sz="1200" spc="114" b="1">
                <a:latin typeface="Calibri"/>
                <a:cs typeface="Calibri"/>
              </a:rPr>
              <a:t>Comparing</a:t>
            </a:r>
            <a:r>
              <a:rPr dirty="0" sz="1200" spc="190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uchime</a:t>
            </a:r>
            <a:r>
              <a:rPr dirty="0" sz="1200" spc="185" b="1">
                <a:latin typeface="Calibri"/>
                <a:cs typeface="Calibri"/>
              </a:rPr>
              <a:t> </a:t>
            </a:r>
            <a:r>
              <a:rPr dirty="0" sz="1200" spc="85" b="1">
                <a:latin typeface="Calibri"/>
                <a:cs typeface="Calibri"/>
              </a:rPr>
              <a:t>and</a:t>
            </a:r>
            <a:r>
              <a:rPr dirty="0" sz="1200" spc="190" b="1">
                <a:latin typeface="Calibri"/>
                <a:cs typeface="Calibri"/>
              </a:rPr>
              <a:t> </a:t>
            </a:r>
            <a:r>
              <a:rPr dirty="0" sz="1200" spc="90" b="1">
                <a:latin typeface="Calibri"/>
                <a:cs typeface="Calibri"/>
              </a:rPr>
              <a:t>isBimeraDenovo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libri"/>
              <a:cs typeface="Calibri"/>
            </a:endParaRPr>
          </a:p>
          <a:p>
            <a:pPr algn="just" marL="12700" marR="5080">
              <a:lnSpc>
                <a:spcPct val="102600"/>
              </a:lnSpc>
            </a:pPr>
            <a:r>
              <a:rPr dirty="0" sz="1100" spc="70">
                <a:latin typeface="Calibri"/>
                <a:cs typeface="Calibri"/>
              </a:rPr>
              <a:t>The </a:t>
            </a:r>
            <a:r>
              <a:rPr dirty="0" sz="1100" spc="5">
                <a:latin typeface="Calibri"/>
                <a:cs typeface="Calibri"/>
              </a:rPr>
              <a:t>common </a:t>
            </a:r>
            <a:r>
              <a:rPr dirty="0" sz="1100" spc="10">
                <a:latin typeface="Calibri"/>
                <a:cs typeface="Calibri"/>
              </a:rPr>
              <a:t>chimera </a:t>
            </a:r>
            <a:r>
              <a:rPr dirty="0" sz="1100" spc="15">
                <a:latin typeface="Calibri"/>
                <a:cs typeface="Calibri"/>
              </a:rPr>
              <a:t>identification </a:t>
            </a:r>
            <a:r>
              <a:rPr dirty="0" sz="1100" spc="25">
                <a:latin typeface="Calibri"/>
                <a:cs typeface="Calibri"/>
              </a:rPr>
              <a:t>algorithms,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10">
                <a:latin typeface="Calibri"/>
                <a:cs typeface="Calibri"/>
              </a:rPr>
              <a:t>uchime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30">
                <a:latin typeface="Calibri"/>
                <a:cs typeface="Calibri"/>
              </a:rPr>
              <a:t>particular, </a:t>
            </a:r>
            <a:r>
              <a:rPr dirty="0" sz="1100" spc="-30">
                <a:latin typeface="Calibri"/>
                <a:cs typeface="Calibri"/>
              </a:rPr>
              <a:t>were </a:t>
            </a:r>
            <a:r>
              <a:rPr dirty="0" sz="1100">
                <a:latin typeface="Calibri"/>
                <a:cs typeface="Calibri"/>
              </a:rPr>
              <a:t>designed </a:t>
            </a:r>
            <a:r>
              <a:rPr dirty="0" sz="1100" spc="10">
                <a:latin typeface="Calibri"/>
                <a:cs typeface="Calibri"/>
              </a:rPr>
              <a:t>under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5">
                <a:latin typeface="Calibri"/>
                <a:cs typeface="Calibri"/>
              </a:rPr>
              <a:t>assump- </a:t>
            </a:r>
            <a:r>
              <a:rPr dirty="0" sz="1100" spc="20">
                <a:latin typeface="Calibri"/>
                <a:cs typeface="Calibri"/>
              </a:rPr>
              <a:t> tion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30">
                <a:latin typeface="Calibri"/>
                <a:cs typeface="Calibri"/>
              </a:rPr>
              <a:t>sensitivity </a:t>
            </a:r>
            <a:r>
              <a:rPr dirty="0" sz="1100" spc="-5">
                <a:latin typeface="Calibri"/>
                <a:cs typeface="Calibri"/>
              </a:rPr>
              <a:t>on </a:t>
            </a:r>
            <a:r>
              <a:rPr dirty="0" sz="1100" spc="15">
                <a:latin typeface="Calibri"/>
                <a:cs typeface="Calibri"/>
              </a:rPr>
              <a:t>nearby chimeric </a:t>
            </a:r>
            <a:r>
              <a:rPr dirty="0" sz="1100" spc="20">
                <a:latin typeface="Calibri"/>
                <a:cs typeface="Calibri"/>
              </a:rPr>
              <a:t>variants </a:t>
            </a:r>
            <a:r>
              <a:rPr dirty="0" sz="1100" spc="-10">
                <a:latin typeface="Calibri"/>
                <a:cs typeface="Calibri"/>
              </a:rPr>
              <a:t>was </a:t>
            </a:r>
            <a:r>
              <a:rPr dirty="0" sz="1100" spc="15">
                <a:latin typeface="Calibri"/>
                <a:cs typeface="Calibri"/>
              </a:rPr>
              <a:t>not </a:t>
            </a:r>
            <a:r>
              <a:rPr dirty="0" sz="1100" spc="25">
                <a:latin typeface="Calibri"/>
                <a:cs typeface="Calibri"/>
              </a:rPr>
              <a:t>very important </a:t>
            </a:r>
            <a:r>
              <a:rPr dirty="0" sz="1100" spc="-5">
                <a:latin typeface="Calibri"/>
                <a:cs typeface="Calibri"/>
              </a:rPr>
              <a:t>because </a:t>
            </a:r>
            <a:r>
              <a:rPr dirty="0" sz="1100" spc="15">
                <a:latin typeface="Calibri"/>
                <a:cs typeface="Calibri"/>
              </a:rPr>
              <a:t>nearby </a:t>
            </a:r>
            <a:r>
              <a:rPr dirty="0" sz="1100" spc="20">
                <a:latin typeface="Calibri"/>
                <a:cs typeface="Calibri"/>
              </a:rPr>
              <a:t>variants </a:t>
            </a:r>
            <a:r>
              <a:rPr dirty="0" sz="1100" spc="-30">
                <a:latin typeface="Calibri"/>
                <a:cs typeface="Calibri"/>
              </a:rPr>
              <a:t>were </a:t>
            </a:r>
            <a:r>
              <a:rPr dirty="0" sz="1100" spc="30">
                <a:latin typeface="Calibri"/>
                <a:cs typeface="Calibri"/>
              </a:rPr>
              <a:t>likely 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 </a:t>
            </a:r>
            <a:r>
              <a:rPr dirty="0" sz="1100" spc="-5">
                <a:latin typeface="Calibri"/>
                <a:cs typeface="Calibri"/>
              </a:rPr>
              <a:t>be </a:t>
            </a:r>
            <a:r>
              <a:rPr dirty="0" sz="1100" spc="10">
                <a:latin typeface="Calibri"/>
                <a:cs typeface="Calibri"/>
              </a:rPr>
              <a:t>joined </a:t>
            </a:r>
            <a:r>
              <a:rPr dirty="0" sz="1100" spc="15">
                <a:latin typeface="Calibri"/>
                <a:cs typeface="Calibri"/>
              </a:rPr>
              <a:t>into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same </a:t>
            </a:r>
            <a:r>
              <a:rPr dirty="0" sz="1100" spc="160">
                <a:latin typeface="Calibri"/>
                <a:cs typeface="Calibri"/>
              </a:rPr>
              <a:t>OTU </a:t>
            </a:r>
            <a:r>
              <a:rPr dirty="0" sz="1100" spc="5">
                <a:latin typeface="Calibri"/>
                <a:cs typeface="Calibri"/>
              </a:rPr>
              <a:t>anyway.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However, </a:t>
            </a:r>
            <a:r>
              <a:rPr dirty="0" sz="1100" spc="30">
                <a:latin typeface="Calibri"/>
                <a:cs typeface="Calibri"/>
              </a:rPr>
              <a:t>this </a:t>
            </a:r>
            <a:r>
              <a:rPr dirty="0" sz="1100" spc="20">
                <a:latin typeface="Calibri"/>
                <a:cs typeface="Calibri"/>
              </a:rPr>
              <a:t>assumption is violated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105">
                <a:latin typeface="Calibri"/>
                <a:cs typeface="Calibri"/>
              </a:rPr>
              <a:t>DADA2, </a:t>
            </a:r>
            <a:r>
              <a:rPr dirty="0" sz="1100" spc="5">
                <a:latin typeface="Calibri"/>
                <a:cs typeface="Calibri"/>
              </a:rPr>
              <a:t>as </a:t>
            </a:r>
            <a:r>
              <a:rPr dirty="0" sz="1100" spc="114">
                <a:latin typeface="Calibri"/>
                <a:cs typeface="Calibri"/>
              </a:rPr>
              <a:t>DADA2 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distinguishes variants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>
                <a:latin typeface="Calibri"/>
                <a:cs typeface="Calibri"/>
              </a:rPr>
              <a:t>differ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5">
                <a:latin typeface="Calibri"/>
                <a:cs typeface="Calibri"/>
              </a:rPr>
              <a:t>as </a:t>
            </a:r>
            <a:r>
              <a:rPr dirty="0" sz="1100" spc="30">
                <a:latin typeface="Calibri"/>
                <a:cs typeface="Calibri"/>
              </a:rPr>
              <a:t>little </a:t>
            </a:r>
            <a:r>
              <a:rPr dirty="0" sz="1100" spc="5">
                <a:latin typeface="Calibri"/>
                <a:cs typeface="Calibri"/>
              </a:rPr>
              <a:t>as </a:t>
            </a:r>
            <a:r>
              <a:rPr dirty="0" sz="1100" spc="-25">
                <a:latin typeface="Calibri"/>
                <a:cs typeface="Calibri"/>
              </a:rPr>
              <a:t>one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nucleotide.  </a:t>
            </a:r>
            <a:r>
              <a:rPr dirty="0" sz="1100" spc="60">
                <a:latin typeface="Calibri"/>
                <a:cs typeface="Calibri"/>
              </a:rPr>
              <a:t>To </a:t>
            </a:r>
            <a:r>
              <a:rPr dirty="0" sz="1100" spc="-15">
                <a:latin typeface="Calibri"/>
                <a:cs typeface="Calibri"/>
              </a:rPr>
              <a:t>overcome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this </a:t>
            </a:r>
            <a:r>
              <a:rPr dirty="0" sz="1100" spc="15">
                <a:latin typeface="Calibri"/>
                <a:cs typeface="Calibri"/>
              </a:rPr>
              <a:t>shortcoming </a:t>
            </a:r>
            <a:r>
              <a:rPr dirty="0" sz="1100" spc="-50">
                <a:latin typeface="Calibri"/>
                <a:cs typeface="Calibri"/>
              </a:rPr>
              <a:t>we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developed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simple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new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algorithm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(isBimeraDenovo)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can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identify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chimeras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any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separation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(Methods).</a:t>
            </a:r>
            <a:endParaRPr sz="1100">
              <a:latin typeface="Calibri"/>
              <a:cs typeface="Calibri"/>
            </a:endParaRPr>
          </a:p>
          <a:p>
            <a:pPr algn="just" marL="12700" marR="5080">
              <a:lnSpc>
                <a:spcPct val="102600"/>
              </a:lnSpc>
              <a:spcBef>
                <a:spcPts val="675"/>
              </a:spcBef>
            </a:pPr>
            <a:r>
              <a:rPr dirty="0" sz="1100" spc="60">
                <a:latin typeface="Calibri"/>
                <a:cs typeface="Calibri"/>
              </a:rPr>
              <a:t>To </a:t>
            </a:r>
            <a:r>
              <a:rPr dirty="0" sz="1100" spc="10">
                <a:latin typeface="Calibri"/>
                <a:cs typeface="Calibri"/>
              </a:rPr>
              <a:t>test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30">
                <a:latin typeface="Calibri"/>
                <a:cs typeface="Calibri"/>
              </a:rPr>
              <a:t>sensitivity </a:t>
            </a:r>
            <a:r>
              <a:rPr dirty="0" sz="1100" spc="20">
                <a:latin typeface="Calibri"/>
                <a:cs typeface="Calibri"/>
              </a:rPr>
              <a:t>and specificity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25">
                <a:latin typeface="Calibri"/>
                <a:cs typeface="Calibri"/>
              </a:rPr>
              <a:t>isBimeraDenovo </a:t>
            </a:r>
            <a:r>
              <a:rPr dirty="0" sz="1100" spc="-50">
                <a:latin typeface="Calibri"/>
                <a:cs typeface="Calibri"/>
              </a:rPr>
              <a:t>we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processed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30">
                <a:latin typeface="Calibri"/>
                <a:cs typeface="Calibri"/>
              </a:rPr>
              <a:t>Balanced </a:t>
            </a:r>
            <a:r>
              <a:rPr dirty="0" sz="1100" spc="5">
                <a:latin typeface="Calibri"/>
                <a:cs typeface="Calibri"/>
              </a:rPr>
              <a:t>forward reads </a:t>
            </a:r>
            <a:r>
              <a:rPr dirty="0" sz="1100" spc="30">
                <a:latin typeface="Calibri"/>
                <a:cs typeface="Calibri"/>
              </a:rPr>
              <a:t>with 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114">
                <a:latin typeface="Calibri"/>
                <a:cs typeface="Calibri"/>
              </a:rPr>
              <a:t>DADA2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30">
                <a:latin typeface="Calibri"/>
                <a:cs typeface="Calibri"/>
              </a:rPr>
              <a:t>with </a:t>
            </a:r>
            <a:r>
              <a:rPr dirty="0" sz="1100" spc="75">
                <a:latin typeface="Calibri"/>
                <a:cs typeface="Calibri"/>
              </a:rPr>
              <a:t>QIIME/uclust </a:t>
            </a:r>
            <a:r>
              <a:rPr dirty="0" sz="1100" spc="25">
                <a:latin typeface="Calibri"/>
                <a:cs typeface="Calibri"/>
              </a:rPr>
              <a:t>without any </a:t>
            </a:r>
            <a:r>
              <a:rPr dirty="0" sz="1100" spc="10">
                <a:latin typeface="Calibri"/>
                <a:cs typeface="Calibri"/>
              </a:rPr>
              <a:t>chimera </a:t>
            </a:r>
            <a:r>
              <a:rPr dirty="0" sz="1100" spc="20">
                <a:latin typeface="Calibri"/>
                <a:cs typeface="Calibri"/>
              </a:rPr>
              <a:t>filtering, and </a:t>
            </a:r>
            <a:r>
              <a:rPr dirty="0" sz="1100" spc="10">
                <a:latin typeface="Calibri"/>
                <a:cs typeface="Calibri"/>
              </a:rPr>
              <a:t>then </a:t>
            </a:r>
            <a:r>
              <a:rPr dirty="0" sz="1100" spc="5">
                <a:latin typeface="Calibri"/>
                <a:cs typeface="Calibri"/>
              </a:rPr>
              <a:t>compared the </a:t>
            </a:r>
            <a:r>
              <a:rPr dirty="0" sz="1100" spc="15">
                <a:latin typeface="Calibri"/>
                <a:cs typeface="Calibri"/>
              </a:rPr>
              <a:t>results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35">
                <a:latin typeface="Calibri"/>
                <a:cs typeface="Calibri"/>
              </a:rPr>
              <a:t>isBimer-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aDenovo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10">
                <a:latin typeface="Calibri"/>
                <a:cs typeface="Calibri"/>
              </a:rPr>
              <a:t>uchime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 </a:t>
            </a:r>
            <a:r>
              <a:rPr dirty="0" sz="1100" spc="25">
                <a:latin typeface="Calibri"/>
                <a:cs typeface="Calibri"/>
              </a:rPr>
              <a:t>output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each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method.  </a:t>
            </a:r>
            <a:r>
              <a:rPr dirty="0" sz="1100" spc="70">
                <a:latin typeface="Calibri"/>
                <a:cs typeface="Calibri"/>
              </a:rPr>
              <a:t>The </a:t>
            </a:r>
            <a:r>
              <a:rPr dirty="0" sz="1100" spc="-10">
                <a:latin typeface="Calibri"/>
                <a:cs typeface="Calibri"/>
              </a:rPr>
              <a:t>rows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(isBimeraDenovo)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15">
                <a:latin typeface="Calibri"/>
                <a:cs typeface="Calibri"/>
              </a:rPr>
              <a:t>columns  </a:t>
            </a:r>
            <a:r>
              <a:rPr dirty="0" sz="1100" spc="30">
                <a:latin typeface="Calibri"/>
                <a:cs typeface="Calibri"/>
              </a:rPr>
              <a:t>(uchime)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-10">
                <a:latin typeface="Calibri"/>
                <a:cs typeface="Calibri"/>
              </a:rPr>
              <a:t>these </a:t>
            </a:r>
            <a:r>
              <a:rPr dirty="0" sz="1100" spc="20">
                <a:latin typeface="Calibri"/>
                <a:cs typeface="Calibri"/>
              </a:rPr>
              <a:t>2x2 </a:t>
            </a:r>
            <a:r>
              <a:rPr dirty="0" sz="1100" spc="10">
                <a:latin typeface="Calibri"/>
                <a:cs typeface="Calibri"/>
              </a:rPr>
              <a:t>tables </a:t>
            </a:r>
            <a:r>
              <a:rPr dirty="0" sz="1100" spc="5">
                <a:latin typeface="Calibri"/>
                <a:cs typeface="Calibri"/>
              </a:rPr>
              <a:t>correspond </a:t>
            </a:r>
            <a:r>
              <a:rPr dirty="0" sz="1100" spc="10">
                <a:latin typeface="Calibri"/>
                <a:cs typeface="Calibri"/>
              </a:rPr>
              <a:t>to </a:t>
            </a:r>
            <a:r>
              <a:rPr dirty="0" sz="1100">
                <a:latin typeface="Calibri"/>
                <a:cs typeface="Calibri"/>
              </a:rPr>
              <a:t>whether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-15">
                <a:latin typeface="Calibri"/>
                <a:cs typeface="Calibri"/>
              </a:rPr>
              <a:t>sequence </a:t>
            </a:r>
            <a:r>
              <a:rPr dirty="0" sz="1100" spc="-5">
                <a:latin typeface="Calibri"/>
                <a:cs typeface="Calibri"/>
              </a:rPr>
              <a:t>was </a:t>
            </a:r>
            <a:r>
              <a:rPr dirty="0" sz="1100" spc="5">
                <a:latin typeface="Calibri"/>
                <a:cs typeface="Calibri"/>
              </a:rPr>
              <a:t>identified as </a:t>
            </a:r>
            <a:r>
              <a:rPr dirty="0" sz="1100" spc="15">
                <a:latin typeface="Calibri"/>
                <a:cs typeface="Calibri"/>
              </a:rPr>
              <a:t>non-chimeric </a:t>
            </a:r>
            <a:r>
              <a:rPr dirty="0" sz="1100" spc="135">
                <a:latin typeface="Calibri"/>
                <a:cs typeface="Calibri"/>
              </a:rPr>
              <a:t>(FALSE) </a:t>
            </a:r>
            <a:r>
              <a:rPr dirty="0" sz="1100">
                <a:latin typeface="Calibri"/>
                <a:cs typeface="Calibri"/>
              </a:rPr>
              <a:t>or </a:t>
            </a:r>
            <a:r>
              <a:rPr dirty="0" sz="1100" spc="15">
                <a:latin typeface="Calibri"/>
                <a:cs typeface="Calibri"/>
              </a:rPr>
              <a:t>chimeric 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35">
                <a:latin typeface="Calibri"/>
                <a:cs typeface="Calibri"/>
              </a:rPr>
              <a:t>(TRUE). </a:t>
            </a:r>
            <a:r>
              <a:rPr dirty="0" sz="1100" spc="70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entries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indicate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number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corresponding </a:t>
            </a:r>
            <a:r>
              <a:rPr dirty="0" sz="1100" spc="25">
                <a:latin typeface="Calibri"/>
                <a:cs typeface="Calibri"/>
              </a:rPr>
              <a:t>output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 spc="100">
                <a:latin typeface="Calibri"/>
                <a:cs typeface="Calibri"/>
              </a:rPr>
              <a:t>OTUs,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5">
                <a:latin typeface="Calibri"/>
                <a:cs typeface="Calibri"/>
              </a:rPr>
              <a:t>parenthe-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ses </a:t>
            </a:r>
            <a:r>
              <a:rPr dirty="0" sz="1100" spc="-5">
                <a:latin typeface="Calibri"/>
                <a:cs typeface="Calibri"/>
              </a:rPr>
              <a:t>are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0">
                <a:latin typeface="Calibri"/>
                <a:cs typeface="Calibri"/>
              </a:rPr>
              <a:t>number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those </a:t>
            </a:r>
            <a:r>
              <a:rPr dirty="0" sz="1100" spc="-15">
                <a:latin typeface="Calibri"/>
                <a:cs typeface="Calibri"/>
              </a:rPr>
              <a:t>sequences </a:t>
            </a:r>
            <a:r>
              <a:rPr dirty="0" sz="1100" spc="35">
                <a:latin typeface="Calibri"/>
                <a:cs typeface="Calibri"/>
              </a:rPr>
              <a:t>that exactly </a:t>
            </a:r>
            <a:r>
              <a:rPr dirty="0" sz="1100" spc="20">
                <a:latin typeface="Calibri"/>
                <a:cs typeface="Calibri"/>
              </a:rPr>
              <a:t>(matched, </a:t>
            </a:r>
            <a:r>
              <a:rPr dirty="0" sz="1100" spc="30">
                <a:latin typeface="Calibri"/>
                <a:cs typeface="Calibri"/>
              </a:rPr>
              <a:t>did </a:t>
            </a:r>
            <a:r>
              <a:rPr dirty="0" sz="1100" spc="15">
                <a:latin typeface="Calibri"/>
                <a:cs typeface="Calibri"/>
              </a:rPr>
              <a:t>not </a:t>
            </a:r>
            <a:r>
              <a:rPr dirty="0" sz="1100" spc="30">
                <a:latin typeface="Calibri"/>
                <a:cs typeface="Calibri"/>
              </a:rPr>
              <a:t>match)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-15">
                <a:latin typeface="Calibri"/>
                <a:cs typeface="Calibri"/>
              </a:rPr>
              <a:t>reference sequence </a:t>
            </a:r>
            <a:r>
              <a:rPr dirty="0" sz="1100">
                <a:latin typeface="Calibri"/>
                <a:cs typeface="Calibri"/>
              </a:rPr>
              <a:t>or </a:t>
            </a:r>
            <a:r>
              <a:rPr dirty="0" sz="1100" spc="25">
                <a:latin typeface="Calibri"/>
                <a:cs typeface="Calibri"/>
              </a:rPr>
              <a:t>nt </a:t>
            </a:r>
            <a:r>
              <a:rPr dirty="0" sz="1100" spc="30">
                <a:latin typeface="Calibri"/>
                <a:cs typeface="Calibri"/>
              </a:rPr>
              <a:t> (Methods).</a:t>
            </a:r>
            <a:endParaRPr sz="1100">
              <a:latin typeface="Calibri"/>
              <a:cs typeface="Calibri"/>
            </a:endParaRPr>
          </a:p>
          <a:p>
            <a:pPr marL="1420495">
              <a:lnSpc>
                <a:spcPct val="100000"/>
              </a:lnSpc>
              <a:spcBef>
                <a:spcPts val="930"/>
              </a:spcBef>
              <a:tabLst>
                <a:tab pos="5004435" algn="l"/>
              </a:tabLst>
            </a:pPr>
            <a:r>
              <a:rPr dirty="0" sz="1500" spc="5" b="1">
                <a:latin typeface="Calibri"/>
                <a:cs typeface="Calibri"/>
              </a:rPr>
              <a:t>uchime	uchime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3967" y="4066909"/>
          <a:ext cx="2459355" cy="220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330"/>
                <a:gridCol w="1043939"/>
                <a:gridCol w="1043940"/>
              </a:tblGrid>
              <a:tr h="242798">
                <a:tc gridSpan="2">
                  <a:txBody>
                    <a:bodyPr/>
                    <a:lstStyle/>
                    <a:p>
                      <a:pPr marL="650875">
                        <a:lnSpc>
                          <a:spcPts val="1755"/>
                        </a:lnSpc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FALSE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755"/>
                        </a:lnSpc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TRUE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7807">
                <a:tc rowSpan="2"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FALSE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4930" vert="vert27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92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171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171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495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4930" vert="vert27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775"/>
                        </a:lnSpc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(91/1)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775"/>
                        </a:lnSpc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(1/0)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391">
                <a:tc rowSpan="2"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TRUE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4930" vert="vert27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44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1562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166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1562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</a:tr>
              <a:tr h="58421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4930" vert="vert27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775"/>
                        </a:lnSpc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(2/44)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ts val="1775"/>
                        </a:lnSpc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(3/133)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52727" y="4066909"/>
          <a:ext cx="2474595" cy="220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205"/>
                <a:gridCol w="1044575"/>
                <a:gridCol w="1044575"/>
              </a:tblGrid>
              <a:tr h="242798">
                <a:tc gridSpan="2">
                  <a:txBody>
                    <a:bodyPr/>
                    <a:lstStyle/>
                    <a:p>
                      <a:pPr marL="666115">
                        <a:lnSpc>
                          <a:spcPts val="1755"/>
                        </a:lnSpc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FALSE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755"/>
                        </a:lnSpc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TRUE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7807">
                <a:tc rowSpan="2"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FALSE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90805" vert="vert27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1175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171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70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171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495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0805" vert="vert27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ts val="1775"/>
                        </a:lnSpc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(110/1065)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775"/>
                        </a:lnSpc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(0/70)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391">
                <a:tc rowSpan="2"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TRUE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90805" vert="vert27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224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1562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1042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1562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</a:tr>
              <a:tr h="58421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0805" vert="vert27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ts val="1775"/>
                        </a:lnSpc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(4/220)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775"/>
                        </a:lnSpc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(1/1041)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3100" y="6243254"/>
            <a:ext cx="6426835" cy="20453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146810">
              <a:lnSpc>
                <a:spcPct val="100000"/>
              </a:lnSpc>
              <a:spcBef>
                <a:spcPts val="114"/>
              </a:spcBef>
              <a:tabLst>
                <a:tab pos="4769485" algn="l"/>
              </a:tabLst>
            </a:pPr>
            <a:r>
              <a:rPr dirty="0" sz="1500" spc="5">
                <a:latin typeface="Calibri"/>
                <a:cs typeface="Calibri"/>
              </a:rPr>
              <a:t>DADA2 output	QIIME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output</a:t>
            </a:r>
            <a:endParaRPr sz="1500">
              <a:latin typeface="Calibri"/>
              <a:cs typeface="Calibri"/>
            </a:endParaRPr>
          </a:p>
          <a:p>
            <a:pPr algn="just" marL="12700" marR="5080">
              <a:lnSpc>
                <a:spcPct val="102600"/>
              </a:lnSpc>
              <a:spcBef>
                <a:spcPts val="1215"/>
              </a:spcBef>
            </a:pPr>
            <a:r>
              <a:rPr dirty="0" sz="1100" spc="30">
                <a:latin typeface="Calibri"/>
                <a:cs typeface="Calibri"/>
              </a:rPr>
              <a:t>When </a:t>
            </a:r>
            <a:r>
              <a:rPr dirty="0" sz="1100" spc="15">
                <a:latin typeface="Calibri"/>
                <a:cs typeface="Calibri"/>
              </a:rPr>
              <a:t>applied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114">
                <a:latin typeface="Calibri"/>
                <a:cs typeface="Calibri"/>
              </a:rPr>
              <a:t>DADA2 </a:t>
            </a:r>
            <a:r>
              <a:rPr dirty="0" sz="1100" spc="25">
                <a:latin typeface="Calibri"/>
                <a:cs typeface="Calibri"/>
              </a:rPr>
              <a:t>output </a:t>
            </a:r>
            <a:r>
              <a:rPr dirty="0" sz="1100" spc="-10">
                <a:latin typeface="Calibri"/>
                <a:cs typeface="Calibri"/>
              </a:rPr>
              <a:t>sequences,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isBimeraDenovo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uchime  </a:t>
            </a:r>
            <a:r>
              <a:rPr dirty="0" sz="1100" spc="25">
                <a:latin typeface="Calibri"/>
                <a:cs typeface="Calibri"/>
              </a:rPr>
              <a:t>mostly </a:t>
            </a:r>
            <a:r>
              <a:rPr dirty="0" sz="1100" spc="-5">
                <a:latin typeface="Calibri"/>
                <a:cs typeface="Calibri"/>
              </a:rPr>
              <a:t>agreed: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166/211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output </a:t>
            </a:r>
            <a:r>
              <a:rPr dirty="0" sz="1100" spc="-15">
                <a:latin typeface="Calibri"/>
                <a:cs typeface="Calibri"/>
              </a:rPr>
              <a:t>sequences </a:t>
            </a:r>
            <a:r>
              <a:rPr dirty="0" sz="1100" spc="5">
                <a:latin typeface="Calibri"/>
                <a:cs typeface="Calibri"/>
              </a:rPr>
              <a:t>flagged </a:t>
            </a:r>
            <a:r>
              <a:rPr dirty="0" sz="1100" spc="-5">
                <a:latin typeface="Calibri"/>
                <a:cs typeface="Calibri"/>
              </a:rPr>
              <a:t>be </a:t>
            </a:r>
            <a:r>
              <a:rPr dirty="0" sz="1100" spc="5">
                <a:latin typeface="Calibri"/>
                <a:cs typeface="Calibri"/>
              </a:rPr>
              <a:t>either </a:t>
            </a:r>
            <a:r>
              <a:rPr dirty="0" sz="1100" spc="25">
                <a:latin typeface="Calibri"/>
                <a:cs typeface="Calibri"/>
              </a:rPr>
              <a:t>algorithm </a:t>
            </a:r>
            <a:r>
              <a:rPr dirty="0" sz="1100" spc="-30">
                <a:latin typeface="Calibri"/>
                <a:cs typeface="Calibri"/>
              </a:rPr>
              <a:t>were </a:t>
            </a:r>
            <a:r>
              <a:rPr dirty="0" sz="1100" spc="5">
                <a:latin typeface="Calibri"/>
                <a:cs typeface="Calibri"/>
              </a:rPr>
              <a:t>flagged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25">
                <a:latin typeface="Calibri"/>
                <a:cs typeface="Calibri"/>
              </a:rPr>
              <a:t>both. </a:t>
            </a:r>
            <a:r>
              <a:rPr dirty="0" sz="1100" spc="70">
                <a:latin typeface="Calibri"/>
                <a:cs typeface="Calibri"/>
              </a:rPr>
              <a:t>The </a:t>
            </a:r>
            <a:r>
              <a:rPr dirty="0" sz="1100" spc="30">
                <a:latin typeface="Calibri"/>
                <a:cs typeface="Calibri"/>
              </a:rPr>
              <a:t>main </a:t>
            </a:r>
            <a:r>
              <a:rPr dirty="0" sz="1100" spc="-10">
                <a:latin typeface="Calibri"/>
                <a:cs typeface="Calibri"/>
              </a:rPr>
              <a:t>difference </a:t>
            </a:r>
            <a:r>
              <a:rPr dirty="0" sz="1100" spc="-20">
                <a:latin typeface="Calibri"/>
                <a:cs typeface="Calibri"/>
              </a:rPr>
              <a:t>between </a:t>
            </a:r>
            <a:r>
              <a:rPr dirty="0" sz="1100" spc="10">
                <a:latin typeface="Calibri"/>
                <a:cs typeface="Calibri"/>
              </a:rPr>
              <a:t>methods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were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44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flagged  as  </a:t>
            </a:r>
            <a:r>
              <a:rPr dirty="0" sz="1100" spc="15">
                <a:latin typeface="Calibri"/>
                <a:cs typeface="Calibri"/>
              </a:rPr>
              <a:t>chimeric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114">
                <a:latin typeface="Calibri"/>
                <a:cs typeface="Calibri"/>
              </a:rPr>
              <a:t>DADA2 </a:t>
            </a:r>
            <a:r>
              <a:rPr dirty="0" sz="1100" spc="35">
                <a:latin typeface="Calibri"/>
                <a:cs typeface="Calibri"/>
              </a:rPr>
              <a:t>but </a:t>
            </a:r>
            <a:r>
              <a:rPr dirty="0" sz="1100" spc="15">
                <a:latin typeface="Calibri"/>
                <a:cs typeface="Calibri"/>
              </a:rPr>
              <a:t>not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10">
                <a:latin typeface="Calibri"/>
                <a:cs typeface="Calibri"/>
              </a:rPr>
              <a:t>uchime.  </a:t>
            </a:r>
            <a:r>
              <a:rPr dirty="0" sz="1100" spc="55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those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44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sequences,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42/44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did </a:t>
            </a:r>
            <a:r>
              <a:rPr dirty="0" sz="1100" spc="15">
                <a:latin typeface="Calibri"/>
                <a:cs typeface="Calibri"/>
              </a:rPr>
              <a:t>not </a:t>
            </a:r>
            <a:r>
              <a:rPr dirty="0" sz="1100" spc="20">
                <a:latin typeface="Calibri"/>
                <a:cs typeface="Calibri"/>
              </a:rPr>
              <a:t>match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-15">
                <a:latin typeface="Calibri"/>
                <a:cs typeface="Calibri"/>
              </a:rPr>
              <a:t>reference sequence </a:t>
            </a:r>
            <a:r>
              <a:rPr dirty="0" sz="1100">
                <a:latin typeface="Calibri"/>
                <a:cs typeface="Calibri"/>
              </a:rPr>
              <a:t>or </a:t>
            </a:r>
            <a:r>
              <a:rPr dirty="0" sz="1100" spc="25">
                <a:latin typeface="Calibri"/>
                <a:cs typeface="Calibri"/>
              </a:rPr>
              <a:t>nt, </a:t>
            </a:r>
            <a:r>
              <a:rPr dirty="0" sz="1100" spc="10">
                <a:latin typeface="Calibri"/>
                <a:cs typeface="Calibri"/>
              </a:rPr>
              <a:t>consistent </a:t>
            </a:r>
            <a:r>
              <a:rPr dirty="0" sz="1100" spc="30">
                <a:latin typeface="Calibri"/>
                <a:cs typeface="Calibri"/>
              </a:rPr>
              <a:t>with </a:t>
            </a:r>
            <a:r>
              <a:rPr dirty="0" sz="1100" spc="-10">
                <a:latin typeface="Calibri"/>
                <a:cs typeface="Calibri"/>
              </a:rPr>
              <a:t>these </a:t>
            </a:r>
            <a:r>
              <a:rPr dirty="0" sz="1100" spc="25">
                <a:latin typeface="Calibri"/>
                <a:cs typeface="Calibri"/>
              </a:rPr>
              <a:t>putative </a:t>
            </a:r>
            <a:r>
              <a:rPr dirty="0" sz="1100" spc="10">
                <a:latin typeface="Calibri"/>
                <a:cs typeface="Calibri"/>
              </a:rPr>
              <a:t>chimeras </a:t>
            </a:r>
            <a:r>
              <a:rPr dirty="0" sz="1100" spc="15">
                <a:latin typeface="Calibri"/>
                <a:cs typeface="Calibri"/>
              </a:rPr>
              <a:t>being spurious </a:t>
            </a:r>
            <a:r>
              <a:rPr dirty="0" sz="1100" spc="20">
                <a:latin typeface="Calibri"/>
                <a:cs typeface="Calibri"/>
              </a:rPr>
              <a:t>variants.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Furthermore,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1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5">
                <a:latin typeface="Calibri"/>
                <a:cs typeface="Calibri"/>
              </a:rPr>
              <a:t>uchime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alone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flagged  as  </a:t>
            </a:r>
            <a:r>
              <a:rPr dirty="0" sz="1100" spc="15">
                <a:latin typeface="Calibri"/>
                <a:cs typeface="Calibri"/>
              </a:rPr>
              <a:t>chimeric </a:t>
            </a:r>
            <a:r>
              <a:rPr dirty="0" sz="1100" spc="-10">
                <a:latin typeface="Calibri"/>
                <a:cs typeface="Calibri"/>
              </a:rPr>
              <a:t>was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 </a:t>
            </a:r>
            <a:r>
              <a:rPr dirty="0" sz="1100" spc="25">
                <a:latin typeface="Calibri"/>
                <a:cs typeface="Calibri"/>
              </a:rPr>
              <a:t>exact </a:t>
            </a:r>
            <a:r>
              <a:rPr dirty="0" sz="1100" spc="20">
                <a:latin typeface="Calibri"/>
                <a:cs typeface="Calibri"/>
              </a:rPr>
              <a:t>match, </a:t>
            </a:r>
            <a:r>
              <a:rPr dirty="0" sz="1100" spc="10">
                <a:latin typeface="Calibri"/>
                <a:cs typeface="Calibri"/>
              </a:rPr>
              <a:t>consistent </a:t>
            </a:r>
            <a:r>
              <a:rPr dirty="0" sz="1100" spc="30">
                <a:latin typeface="Calibri"/>
                <a:cs typeface="Calibri"/>
              </a:rPr>
              <a:t>with 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this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variant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being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real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isBimeraDenovo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correctly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left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unflagged.</a:t>
            </a:r>
            <a:endParaRPr sz="1100">
              <a:latin typeface="Calibri"/>
              <a:cs typeface="Calibri"/>
            </a:endParaRPr>
          </a:p>
          <a:p>
            <a:pPr algn="just" marL="12700" marR="5715">
              <a:lnSpc>
                <a:spcPct val="102600"/>
              </a:lnSpc>
              <a:spcBef>
                <a:spcPts val="680"/>
              </a:spcBef>
            </a:pPr>
            <a:r>
              <a:rPr dirty="0" sz="1100" spc="70">
                <a:latin typeface="Calibri"/>
                <a:cs typeface="Calibri"/>
              </a:rPr>
              <a:t>The </a:t>
            </a:r>
            <a:r>
              <a:rPr dirty="0" sz="1100" spc="15">
                <a:latin typeface="Calibri"/>
                <a:cs typeface="Calibri"/>
              </a:rPr>
              <a:t>results </a:t>
            </a:r>
            <a:r>
              <a:rPr dirty="0" sz="1100" spc="-5">
                <a:latin typeface="Calibri"/>
                <a:cs typeface="Calibri"/>
              </a:rPr>
              <a:t>on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25">
                <a:latin typeface="Calibri"/>
                <a:cs typeface="Calibri"/>
              </a:rPr>
              <a:t>output </a:t>
            </a:r>
            <a:r>
              <a:rPr dirty="0" sz="1100" spc="5">
                <a:latin typeface="Calibri"/>
                <a:cs typeface="Calibri"/>
              </a:rPr>
              <a:t>from </a:t>
            </a:r>
            <a:r>
              <a:rPr dirty="0" sz="1100" spc="75">
                <a:latin typeface="Calibri"/>
                <a:cs typeface="Calibri"/>
              </a:rPr>
              <a:t>QIIME/uclust </a:t>
            </a:r>
            <a:r>
              <a:rPr dirty="0" sz="1100" spc="-30">
                <a:latin typeface="Calibri"/>
                <a:cs typeface="Calibri"/>
              </a:rPr>
              <a:t>were </a:t>
            </a:r>
            <a:r>
              <a:rPr dirty="0" sz="1100" spc="-5">
                <a:latin typeface="Calibri"/>
                <a:cs typeface="Calibri"/>
              </a:rPr>
              <a:t>less </a:t>
            </a:r>
            <a:r>
              <a:rPr dirty="0" sz="1100" spc="15">
                <a:latin typeface="Calibri"/>
                <a:cs typeface="Calibri"/>
              </a:rPr>
              <a:t>clear. </a:t>
            </a:r>
            <a:r>
              <a:rPr dirty="0" sz="1100" spc="40">
                <a:latin typeface="Calibri"/>
                <a:cs typeface="Calibri"/>
              </a:rPr>
              <a:t>While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25">
                <a:latin typeface="Calibri"/>
                <a:cs typeface="Calibri"/>
              </a:rPr>
              <a:t>algorithms again </a:t>
            </a:r>
            <a:r>
              <a:rPr dirty="0" sz="1100" spc="-5">
                <a:latin typeface="Calibri"/>
                <a:cs typeface="Calibri"/>
              </a:rPr>
              <a:t>agreed on </a:t>
            </a:r>
            <a:r>
              <a:rPr dirty="0" sz="1100" spc="10">
                <a:latin typeface="Calibri"/>
                <a:cs typeface="Calibri"/>
              </a:rPr>
              <a:t>most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chimera </a:t>
            </a:r>
            <a:r>
              <a:rPr dirty="0" sz="1100" spc="25">
                <a:latin typeface="Calibri"/>
                <a:cs typeface="Calibri"/>
              </a:rPr>
              <a:t>calls, </a:t>
            </a:r>
            <a:r>
              <a:rPr dirty="0" sz="1100" spc="-10">
                <a:latin typeface="Calibri"/>
                <a:cs typeface="Calibri"/>
              </a:rPr>
              <a:t>each </a:t>
            </a:r>
            <a:r>
              <a:rPr dirty="0" sz="1100" spc="25">
                <a:latin typeface="Calibri"/>
                <a:cs typeface="Calibri"/>
              </a:rPr>
              <a:t>algorithm </a:t>
            </a:r>
            <a:r>
              <a:rPr dirty="0" sz="1100" spc="5">
                <a:latin typeface="Calibri"/>
                <a:cs typeface="Calibri"/>
              </a:rPr>
              <a:t>flagged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20">
                <a:latin typeface="Calibri"/>
                <a:cs typeface="Calibri"/>
              </a:rPr>
              <a:t>significant </a:t>
            </a:r>
            <a:r>
              <a:rPr dirty="0" sz="1100" spc="10">
                <a:latin typeface="Calibri"/>
                <a:cs typeface="Calibri"/>
              </a:rPr>
              <a:t>number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-15">
                <a:latin typeface="Calibri"/>
                <a:cs typeface="Calibri"/>
              </a:rPr>
              <a:t>sequences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5">
                <a:latin typeface="Calibri"/>
                <a:cs typeface="Calibri"/>
              </a:rPr>
              <a:t>the other </a:t>
            </a:r>
            <a:r>
              <a:rPr dirty="0" sz="1100" spc="30">
                <a:latin typeface="Calibri"/>
                <a:cs typeface="Calibri"/>
              </a:rPr>
              <a:t>did </a:t>
            </a:r>
            <a:r>
              <a:rPr dirty="0" sz="1100" spc="15">
                <a:latin typeface="Calibri"/>
                <a:cs typeface="Calibri"/>
              </a:rPr>
              <a:t>not,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25">
                <a:latin typeface="Calibri"/>
                <a:cs typeface="Calibri"/>
              </a:rPr>
              <a:t>both </a:t>
            </a:r>
            <a:r>
              <a:rPr dirty="0" sz="1100" spc="-5">
                <a:latin typeface="Calibri"/>
                <a:cs typeface="Calibri"/>
              </a:rPr>
              <a:t>sets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algorithm-specific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chimera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calls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appeared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consist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primarily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spurious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sequences.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isBimeraDenovo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149" y="4620982"/>
            <a:ext cx="260985" cy="1343660"/>
          </a:xfrm>
          <a:prstGeom prst="rect">
            <a:avLst/>
          </a:prstGeom>
        </p:spPr>
        <p:txBody>
          <a:bodyPr wrap="square" lIns="0" tIns="57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500" spc="5" b="1">
                <a:latin typeface="Calibri"/>
                <a:cs typeface="Calibri"/>
              </a:rPr>
              <a:t>isBimeraDenovo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7909" y="4620982"/>
            <a:ext cx="260985" cy="1343660"/>
          </a:xfrm>
          <a:prstGeom prst="rect">
            <a:avLst/>
          </a:prstGeom>
        </p:spPr>
        <p:txBody>
          <a:bodyPr wrap="square" lIns="0" tIns="57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500" spc="5" b="1">
                <a:latin typeface="Calibri"/>
                <a:cs typeface="Calibri"/>
              </a:rPr>
              <a:t>isBimeraDenovo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1194954"/>
            <a:ext cx="6426835" cy="96646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5">
                <a:latin typeface="Calibri"/>
                <a:cs typeface="Calibri"/>
              </a:rPr>
              <a:t>flagged </a:t>
            </a:r>
            <a:r>
              <a:rPr dirty="0" sz="1100" spc="-15">
                <a:latin typeface="Calibri"/>
                <a:cs typeface="Calibri"/>
              </a:rPr>
              <a:t>224 sequences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10">
                <a:latin typeface="Calibri"/>
                <a:cs typeface="Calibri"/>
              </a:rPr>
              <a:t>uchime </a:t>
            </a:r>
            <a:r>
              <a:rPr dirty="0" sz="1100" spc="30">
                <a:latin typeface="Calibri"/>
                <a:cs typeface="Calibri"/>
              </a:rPr>
              <a:t>did </a:t>
            </a:r>
            <a:r>
              <a:rPr dirty="0" sz="1100" spc="15">
                <a:latin typeface="Calibri"/>
                <a:cs typeface="Calibri"/>
              </a:rPr>
              <a:t>not,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15">
                <a:latin typeface="Calibri"/>
                <a:cs typeface="Calibri"/>
              </a:rPr>
              <a:t>which </a:t>
            </a:r>
            <a:r>
              <a:rPr dirty="0" sz="1100" spc="5">
                <a:latin typeface="Calibri"/>
                <a:cs typeface="Calibri"/>
              </a:rPr>
              <a:t>220/224 </a:t>
            </a:r>
            <a:r>
              <a:rPr dirty="0" sz="1100" spc="-30">
                <a:latin typeface="Calibri"/>
                <a:cs typeface="Calibri"/>
              </a:rPr>
              <a:t>were </a:t>
            </a:r>
            <a:r>
              <a:rPr dirty="0" sz="1100" spc="15">
                <a:latin typeface="Calibri"/>
                <a:cs typeface="Calibri"/>
              </a:rPr>
              <a:t>not </a:t>
            </a:r>
            <a:r>
              <a:rPr dirty="0" sz="1100" spc="5">
                <a:latin typeface="Calibri"/>
                <a:cs typeface="Calibri"/>
              </a:rPr>
              <a:t>matches, </a:t>
            </a:r>
            <a:r>
              <a:rPr dirty="0" sz="1100" spc="10">
                <a:latin typeface="Calibri"/>
                <a:cs typeface="Calibri"/>
              </a:rPr>
              <a:t>while uchime </a:t>
            </a:r>
            <a:r>
              <a:rPr dirty="0" sz="1100" spc="5">
                <a:latin typeface="Calibri"/>
                <a:cs typeface="Calibri"/>
              </a:rPr>
              <a:t>flagged </a:t>
            </a:r>
            <a:r>
              <a:rPr dirty="0" sz="1100" spc="-15">
                <a:latin typeface="Calibri"/>
                <a:cs typeface="Calibri"/>
              </a:rPr>
              <a:t>70 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isBimeraDenovo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did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not,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which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70/70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were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not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matches.</a:t>
            </a:r>
            <a:endParaRPr sz="1100">
              <a:latin typeface="Calibri"/>
              <a:cs typeface="Calibri"/>
            </a:endParaRPr>
          </a:p>
          <a:p>
            <a:pPr algn="just" marL="12700" marR="5080">
              <a:lnSpc>
                <a:spcPct val="102600"/>
              </a:lnSpc>
              <a:spcBef>
                <a:spcPts val="680"/>
              </a:spcBef>
            </a:pPr>
            <a:r>
              <a:rPr dirty="0" sz="1100" spc="40">
                <a:latin typeface="Calibri"/>
                <a:cs typeface="Calibri"/>
              </a:rPr>
              <a:t>For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>
                <a:latin typeface="Calibri"/>
                <a:cs typeface="Calibri"/>
              </a:rPr>
              <a:t>closer </a:t>
            </a:r>
            <a:r>
              <a:rPr dirty="0" sz="1100" spc="20">
                <a:latin typeface="Calibri"/>
                <a:cs typeface="Calibri"/>
              </a:rPr>
              <a:t>look </a:t>
            </a:r>
            <a:r>
              <a:rPr dirty="0" sz="1100" spc="35">
                <a:latin typeface="Calibri"/>
                <a:cs typeface="Calibri"/>
              </a:rPr>
              <a:t>at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20">
                <a:latin typeface="Calibri"/>
                <a:cs typeface="Calibri"/>
              </a:rPr>
              <a:t>characteristics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0">
                <a:latin typeface="Calibri"/>
                <a:cs typeface="Calibri"/>
              </a:rPr>
              <a:t>chimeras </a:t>
            </a:r>
            <a:r>
              <a:rPr dirty="0" sz="1100" spc="5">
                <a:latin typeface="Calibri"/>
                <a:cs typeface="Calibri"/>
              </a:rPr>
              <a:t>identified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25">
                <a:latin typeface="Calibri"/>
                <a:cs typeface="Calibri"/>
              </a:rPr>
              <a:t>isBimeraDenovo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14">
                <a:latin typeface="Calibri"/>
                <a:cs typeface="Calibri"/>
              </a:rPr>
              <a:t>DADA2 </a:t>
            </a:r>
            <a:r>
              <a:rPr dirty="0" sz="1100" spc="25">
                <a:latin typeface="Calibri"/>
                <a:cs typeface="Calibri"/>
              </a:rPr>
              <a:t>output,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we </a:t>
            </a:r>
            <a:r>
              <a:rPr dirty="0" sz="1100" spc="15">
                <a:latin typeface="Calibri"/>
                <a:cs typeface="Calibri"/>
              </a:rPr>
              <a:t>plotted a </a:t>
            </a:r>
            <a:r>
              <a:rPr dirty="0" sz="1100" spc="25">
                <a:latin typeface="Calibri"/>
                <a:cs typeface="Calibri"/>
              </a:rPr>
              <a:t>histrogram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-15">
                <a:latin typeface="Calibri"/>
                <a:cs typeface="Calibri"/>
              </a:rPr>
              <a:t>sequences </a:t>
            </a:r>
            <a:r>
              <a:rPr dirty="0" sz="1100" spc="5">
                <a:latin typeface="Calibri"/>
                <a:cs typeface="Calibri"/>
              </a:rPr>
              <a:t>flagged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-10">
                <a:latin typeface="Calibri"/>
                <a:cs typeface="Calibri"/>
              </a:rPr>
              <a:t>each </a:t>
            </a:r>
            <a:r>
              <a:rPr dirty="0" sz="1100" spc="25">
                <a:latin typeface="Calibri"/>
                <a:cs typeface="Calibri"/>
              </a:rPr>
              <a:t>algorithm </a:t>
            </a:r>
            <a:r>
              <a:rPr dirty="0" sz="1100" spc="5">
                <a:latin typeface="Calibri"/>
                <a:cs typeface="Calibri"/>
              </a:rPr>
              <a:t>as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20">
                <a:latin typeface="Calibri"/>
                <a:cs typeface="Calibri"/>
              </a:rPr>
              <a:t>function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30">
                <a:latin typeface="Calibri"/>
                <a:cs typeface="Calibri"/>
              </a:rPr>
              <a:t>hamming </a:t>
            </a:r>
            <a:r>
              <a:rPr dirty="0" sz="1100" spc="15">
                <a:latin typeface="Calibri"/>
                <a:cs typeface="Calibri"/>
              </a:rPr>
              <a:t>distance 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between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flagged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nearest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more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abundant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output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08560" y="2379839"/>
            <a:ext cx="4080510" cy="3723004"/>
            <a:chOff x="1208560" y="2379839"/>
            <a:chExt cx="4080510" cy="3723004"/>
          </a:xfrm>
        </p:grpSpPr>
        <p:sp>
          <p:nvSpPr>
            <p:cNvPr id="4" name="object 4"/>
            <p:cNvSpPr/>
            <p:nvPr/>
          </p:nvSpPr>
          <p:spPr>
            <a:xfrm>
              <a:off x="1252864" y="2387914"/>
              <a:ext cx="4028440" cy="3670300"/>
            </a:xfrm>
            <a:custGeom>
              <a:avLst/>
              <a:gdLst/>
              <a:ahLst/>
              <a:cxnLst/>
              <a:rect l="l" t="t" r="r" b="b"/>
              <a:pathLst>
                <a:path w="4028440" h="3670300">
                  <a:moveTo>
                    <a:pt x="0" y="2885406"/>
                  </a:moveTo>
                  <a:lnTo>
                    <a:pt x="4027981" y="2885406"/>
                  </a:lnTo>
                </a:path>
                <a:path w="4028440" h="3670300">
                  <a:moveTo>
                    <a:pt x="0" y="1649777"/>
                  </a:moveTo>
                  <a:lnTo>
                    <a:pt x="4027981" y="1649777"/>
                  </a:lnTo>
                </a:path>
                <a:path w="4028440" h="3670300">
                  <a:moveTo>
                    <a:pt x="0" y="414000"/>
                  </a:moveTo>
                  <a:lnTo>
                    <a:pt x="4027981" y="414000"/>
                  </a:lnTo>
                </a:path>
                <a:path w="4028440" h="3670300">
                  <a:moveTo>
                    <a:pt x="902384" y="3670139"/>
                  </a:moveTo>
                  <a:lnTo>
                    <a:pt x="902384" y="0"/>
                  </a:lnTo>
                </a:path>
                <a:path w="4028440" h="3670300">
                  <a:moveTo>
                    <a:pt x="2210174" y="3670139"/>
                  </a:moveTo>
                  <a:lnTo>
                    <a:pt x="2210174" y="0"/>
                  </a:lnTo>
                </a:path>
                <a:path w="4028440" h="3670300">
                  <a:moveTo>
                    <a:pt x="3517964" y="3670139"/>
                  </a:moveTo>
                  <a:lnTo>
                    <a:pt x="3517964" y="0"/>
                  </a:lnTo>
                </a:path>
              </a:pathLst>
            </a:custGeom>
            <a:ln w="15854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52864" y="2387914"/>
              <a:ext cx="4028440" cy="3670300"/>
            </a:xfrm>
            <a:custGeom>
              <a:avLst/>
              <a:gdLst/>
              <a:ahLst/>
              <a:cxnLst/>
              <a:rect l="l" t="t" r="r" b="b"/>
              <a:pathLst>
                <a:path w="4028440" h="3670300">
                  <a:moveTo>
                    <a:pt x="0" y="3503294"/>
                  </a:moveTo>
                  <a:lnTo>
                    <a:pt x="4027981" y="3503294"/>
                  </a:lnTo>
                </a:path>
                <a:path w="4028440" h="3670300">
                  <a:moveTo>
                    <a:pt x="0" y="2267665"/>
                  </a:moveTo>
                  <a:lnTo>
                    <a:pt x="4027981" y="2267665"/>
                  </a:lnTo>
                </a:path>
                <a:path w="4028440" h="3670300">
                  <a:moveTo>
                    <a:pt x="0" y="1031888"/>
                  </a:moveTo>
                  <a:lnTo>
                    <a:pt x="4027981" y="1031888"/>
                  </a:lnTo>
                </a:path>
                <a:path w="4028440" h="3670300">
                  <a:moveTo>
                    <a:pt x="248488" y="3670139"/>
                  </a:moveTo>
                  <a:lnTo>
                    <a:pt x="248488" y="0"/>
                  </a:lnTo>
                </a:path>
                <a:path w="4028440" h="3670300">
                  <a:moveTo>
                    <a:pt x="1556279" y="3670139"/>
                  </a:moveTo>
                  <a:lnTo>
                    <a:pt x="1556279" y="0"/>
                  </a:lnTo>
                </a:path>
                <a:path w="4028440" h="3670300">
                  <a:moveTo>
                    <a:pt x="2864069" y="3670139"/>
                  </a:moveTo>
                  <a:lnTo>
                    <a:pt x="2864069" y="0"/>
                  </a:lnTo>
                </a:path>
              </a:pathLst>
            </a:custGeom>
            <a:ln w="637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66697" y="2554617"/>
              <a:ext cx="3531235" cy="3336925"/>
            </a:xfrm>
            <a:custGeom>
              <a:avLst/>
              <a:gdLst/>
              <a:ahLst/>
              <a:cxnLst/>
              <a:rect l="l" t="t" r="r" b="b"/>
              <a:pathLst>
                <a:path w="3531235" h="3336925">
                  <a:moveTo>
                    <a:pt x="2615577" y="3213023"/>
                  </a:moveTo>
                  <a:lnTo>
                    <a:pt x="2484882" y="3213023"/>
                  </a:lnTo>
                  <a:lnTo>
                    <a:pt x="2484742" y="3213023"/>
                  </a:lnTo>
                  <a:lnTo>
                    <a:pt x="2354046" y="3213023"/>
                  </a:lnTo>
                  <a:lnTo>
                    <a:pt x="2354046" y="2718714"/>
                  </a:lnTo>
                  <a:lnTo>
                    <a:pt x="2223211" y="2718714"/>
                  </a:lnTo>
                  <a:lnTo>
                    <a:pt x="2223211" y="2965869"/>
                  </a:lnTo>
                  <a:lnTo>
                    <a:pt x="2092375" y="2965869"/>
                  </a:lnTo>
                  <a:lnTo>
                    <a:pt x="2092375" y="3089440"/>
                  </a:lnTo>
                  <a:lnTo>
                    <a:pt x="1961680" y="3089440"/>
                  </a:lnTo>
                  <a:lnTo>
                    <a:pt x="1961680" y="2965869"/>
                  </a:lnTo>
                  <a:lnTo>
                    <a:pt x="1830844" y="2965869"/>
                  </a:lnTo>
                  <a:lnTo>
                    <a:pt x="1830844" y="3089440"/>
                  </a:lnTo>
                  <a:lnTo>
                    <a:pt x="1700149" y="3089440"/>
                  </a:lnTo>
                  <a:lnTo>
                    <a:pt x="1700149" y="2842285"/>
                  </a:lnTo>
                  <a:lnTo>
                    <a:pt x="1569313" y="2842285"/>
                  </a:lnTo>
                  <a:lnTo>
                    <a:pt x="1569313" y="2471559"/>
                  </a:lnTo>
                  <a:lnTo>
                    <a:pt x="1438617" y="2471559"/>
                  </a:lnTo>
                  <a:lnTo>
                    <a:pt x="1438617" y="1359357"/>
                  </a:lnTo>
                  <a:lnTo>
                    <a:pt x="915416" y="1359357"/>
                  </a:lnTo>
                  <a:lnTo>
                    <a:pt x="915416" y="494309"/>
                  </a:lnTo>
                  <a:lnTo>
                    <a:pt x="784580" y="494309"/>
                  </a:lnTo>
                  <a:lnTo>
                    <a:pt x="784580" y="617893"/>
                  </a:lnTo>
                  <a:lnTo>
                    <a:pt x="653884" y="617893"/>
                  </a:lnTo>
                  <a:lnTo>
                    <a:pt x="653884" y="0"/>
                  </a:lnTo>
                  <a:lnTo>
                    <a:pt x="523049" y="0"/>
                  </a:lnTo>
                  <a:lnTo>
                    <a:pt x="523049" y="1853666"/>
                  </a:lnTo>
                  <a:lnTo>
                    <a:pt x="392366" y="1853666"/>
                  </a:lnTo>
                  <a:lnTo>
                    <a:pt x="261518" y="1853666"/>
                  </a:lnTo>
                  <a:lnTo>
                    <a:pt x="261518" y="1235773"/>
                  </a:lnTo>
                  <a:lnTo>
                    <a:pt x="130683" y="1235773"/>
                  </a:lnTo>
                  <a:lnTo>
                    <a:pt x="130683" y="2965869"/>
                  </a:lnTo>
                  <a:lnTo>
                    <a:pt x="0" y="2965869"/>
                  </a:lnTo>
                  <a:lnTo>
                    <a:pt x="0" y="3336594"/>
                  </a:lnTo>
                  <a:lnTo>
                    <a:pt x="2615577" y="3336594"/>
                  </a:lnTo>
                  <a:lnTo>
                    <a:pt x="2615577" y="3213023"/>
                  </a:lnTo>
                  <a:close/>
                </a:path>
                <a:path w="3531235" h="3336925">
                  <a:moveTo>
                    <a:pt x="3138779" y="3213023"/>
                  </a:moveTo>
                  <a:lnTo>
                    <a:pt x="3007944" y="3213023"/>
                  </a:lnTo>
                  <a:lnTo>
                    <a:pt x="3007944" y="3336594"/>
                  </a:lnTo>
                  <a:lnTo>
                    <a:pt x="3138627" y="3336594"/>
                  </a:lnTo>
                  <a:lnTo>
                    <a:pt x="3138779" y="3336594"/>
                  </a:lnTo>
                  <a:lnTo>
                    <a:pt x="3138779" y="3213023"/>
                  </a:lnTo>
                  <a:close/>
                </a:path>
                <a:path w="3531235" h="3336925">
                  <a:moveTo>
                    <a:pt x="3530993" y="3213023"/>
                  </a:moveTo>
                  <a:lnTo>
                    <a:pt x="3400158" y="3213023"/>
                  </a:lnTo>
                  <a:lnTo>
                    <a:pt x="3400158" y="3336594"/>
                  </a:lnTo>
                  <a:lnTo>
                    <a:pt x="3530993" y="3336594"/>
                  </a:lnTo>
                  <a:lnTo>
                    <a:pt x="3530993" y="3213023"/>
                  </a:lnTo>
                  <a:close/>
                </a:path>
              </a:pathLst>
            </a:custGeom>
            <a:solidFill>
              <a:srgbClr val="F8766D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66697" y="2925355"/>
              <a:ext cx="3531235" cy="2966085"/>
            </a:xfrm>
            <a:custGeom>
              <a:avLst/>
              <a:gdLst/>
              <a:ahLst/>
              <a:cxnLst/>
              <a:rect l="l" t="t" r="r" b="b"/>
              <a:pathLst>
                <a:path w="3531235" h="2966085">
                  <a:moveTo>
                    <a:pt x="2615577" y="2842285"/>
                  </a:moveTo>
                  <a:lnTo>
                    <a:pt x="2484882" y="2842285"/>
                  </a:lnTo>
                  <a:lnTo>
                    <a:pt x="2484742" y="2842285"/>
                  </a:lnTo>
                  <a:lnTo>
                    <a:pt x="2354046" y="2842285"/>
                  </a:lnTo>
                  <a:lnTo>
                    <a:pt x="2354046" y="2347976"/>
                  </a:lnTo>
                  <a:lnTo>
                    <a:pt x="2223211" y="2347976"/>
                  </a:lnTo>
                  <a:lnTo>
                    <a:pt x="2223211" y="2595130"/>
                  </a:lnTo>
                  <a:lnTo>
                    <a:pt x="2092375" y="2595130"/>
                  </a:lnTo>
                  <a:lnTo>
                    <a:pt x="2092375" y="2718701"/>
                  </a:lnTo>
                  <a:lnTo>
                    <a:pt x="1961680" y="2718701"/>
                  </a:lnTo>
                  <a:lnTo>
                    <a:pt x="1961680" y="2595130"/>
                  </a:lnTo>
                  <a:lnTo>
                    <a:pt x="1830844" y="2595130"/>
                  </a:lnTo>
                  <a:lnTo>
                    <a:pt x="1830844" y="2718701"/>
                  </a:lnTo>
                  <a:lnTo>
                    <a:pt x="1700149" y="2718701"/>
                  </a:lnTo>
                  <a:lnTo>
                    <a:pt x="1700149" y="2471547"/>
                  </a:lnTo>
                  <a:lnTo>
                    <a:pt x="1569313" y="2471547"/>
                  </a:lnTo>
                  <a:lnTo>
                    <a:pt x="1569313" y="2100821"/>
                  </a:lnTo>
                  <a:lnTo>
                    <a:pt x="1438617" y="2100821"/>
                  </a:lnTo>
                  <a:lnTo>
                    <a:pt x="1438617" y="988618"/>
                  </a:lnTo>
                  <a:lnTo>
                    <a:pt x="1307782" y="988618"/>
                  </a:lnTo>
                  <a:lnTo>
                    <a:pt x="1176947" y="988618"/>
                  </a:lnTo>
                  <a:lnTo>
                    <a:pt x="1176947" y="1112189"/>
                  </a:lnTo>
                  <a:lnTo>
                    <a:pt x="1046251" y="1112189"/>
                  </a:lnTo>
                  <a:lnTo>
                    <a:pt x="1046251" y="988618"/>
                  </a:lnTo>
                  <a:lnTo>
                    <a:pt x="915416" y="988618"/>
                  </a:lnTo>
                  <a:lnTo>
                    <a:pt x="915416" y="494309"/>
                  </a:lnTo>
                  <a:lnTo>
                    <a:pt x="784580" y="494309"/>
                  </a:lnTo>
                  <a:lnTo>
                    <a:pt x="784580" y="1359344"/>
                  </a:lnTo>
                  <a:lnTo>
                    <a:pt x="653884" y="1359344"/>
                  </a:lnTo>
                  <a:lnTo>
                    <a:pt x="653884" y="0"/>
                  </a:lnTo>
                  <a:lnTo>
                    <a:pt x="523049" y="0"/>
                  </a:lnTo>
                  <a:lnTo>
                    <a:pt x="523049" y="1730082"/>
                  </a:lnTo>
                  <a:lnTo>
                    <a:pt x="392366" y="1730082"/>
                  </a:lnTo>
                  <a:lnTo>
                    <a:pt x="392366" y="2347976"/>
                  </a:lnTo>
                  <a:lnTo>
                    <a:pt x="261518" y="2347976"/>
                  </a:lnTo>
                  <a:lnTo>
                    <a:pt x="261518" y="2842285"/>
                  </a:lnTo>
                  <a:lnTo>
                    <a:pt x="130835" y="2842285"/>
                  </a:lnTo>
                  <a:lnTo>
                    <a:pt x="130683" y="2842285"/>
                  </a:lnTo>
                  <a:lnTo>
                    <a:pt x="0" y="2842285"/>
                  </a:lnTo>
                  <a:lnTo>
                    <a:pt x="0" y="2965856"/>
                  </a:lnTo>
                  <a:lnTo>
                    <a:pt x="2615577" y="2965856"/>
                  </a:lnTo>
                  <a:lnTo>
                    <a:pt x="2615577" y="2842285"/>
                  </a:lnTo>
                  <a:close/>
                </a:path>
                <a:path w="3531235" h="2966085">
                  <a:moveTo>
                    <a:pt x="3138779" y="2842285"/>
                  </a:moveTo>
                  <a:lnTo>
                    <a:pt x="3007944" y="2842285"/>
                  </a:lnTo>
                  <a:lnTo>
                    <a:pt x="3007944" y="2965856"/>
                  </a:lnTo>
                  <a:lnTo>
                    <a:pt x="3138627" y="2965856"/>
                  </a:lnTo>
                  <a:lnTo>
                    <a:pt x="3138779" y="2965856"/>
                  </a:lnTo>
                  <a:lnTo>
                    <a:pt x="3138779" y="2842285"/>
                  </a:lnTo>
                  <a:close/>
                </a:path>
                <a:path w="3531235" h="2966085">
                  <a:moveTo>
                    <a:pt x="3530993" y="2842285"/>
                  </a:moveTo>
                  <a:lnTo>
                    <a:pt x="3400158" y="2842285"/>
                  </a:lnTo>
                  <a:lnTo>
                    <a:pt x="3400158" y="2965856"/>
                  </a:lnTo>
                  <a:lnTo>
                    <a:pt x="3530993" y="2965856"/>
                  </a:lnTo>
                  <a:lnTo>
                    <a:pt x="3530993" y="2842285"/>
                  </a:lnTo>
                  <a:close/>
                </a:path>
              </a:pathLst>
            </a:custGeom>
            <a:solidFill>
              <a:srgbClr val="00BFC4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82122" y="2387914"/>
              <a:ext cx="0" cy="3670300"/>
            </a:xfrm>
            <a:custGeom>
              <a:avLst/>
              <a:gdLst/>
              <a:ahLst/>
              <a:cxnLst/>
              <a:rect l="l" t="t" r="r" b="b"/>
              <a:pathLst>
                <a:path w="0" h="3670300">
                  <a:moveTo>
                    <a:pt x="0" y="3670139"/>
                  </a:moveTo>
                  <a:lnTo>
                    <a:pt x="0" y="0"/>
                  </a:lnTo>
                </a:path>
              </a:pathLst>
            </a:custGeom>
            <a:ln w="1585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52864" y="2387766"/>
              <a:ext cx="4028440" cy="3670300"/>
            </a:xfrm>
            <a:custGeom>
              <a:avLst/>
              <a:gdLst/>
              <a:ahLst/>
              <a:cxnLst/>
              <a:rect l="l" t="t" r="r" b="b"/>
              <a:pathLst>
                <a:path w="4028440" h="3670300">
                  <a:moveTo>
                    <a:pt x="0" y="3670287"/>
                  </a:moveTo>
                  <a:lnTo>
                    <a:pt x="4027981" y="3670287"/>
                  </a:lnTo>
                  <a:lnTo>
                    <a:pt x="4027981" y="0"/>
                  </a:lnTo>
                  <a:lnTo>
                    <a:pt x="0" y="0"/>
                  </a:lnTo>
                  <a:lnTo>
                    <a:pt x="0" y="3670287"/>
                  </a:lnTo>
                  <a:close/>
                </a:path>
              </a:pathLst>
            </a:custGeom>
            <a:ln w="158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08560" y="3419803"/>
              <a:ext cx="2908935" cy="2682875"/>
            </a:xfrm>
            <a:custGeom>
              <a:avLst/>
              <a:gdLst/>
              <a:ahLst/>
              <a:cxnLst/>
              <a:rect l="l" t="t" r="r" b="b"/>
              <a:pathLst>
                <a:path w="2908935" h="2682875">
                  <a:moveTo>
                    <a:pt x="0" y="2471406"/>
                  </a:moveTo>
                  <a:lnTo>
                    <a:pt x="44304" y="2471406"/>
                  </a:lnTo>
                </a:path>
                <a:path w="2908935" h="2682875">
                  <a:moveTo>
                    <a:pt x="0" y="1235777"/>
                  </a:moveTo>
                  <a:lnTo>
                    <a:pt x="44304" y="1235777"/>
                  </a:lnTo>
                </a:path>
                <a:path w="2908935" h="2682875">
                  <a:moveTo>
                    <a:pt x="0" y="0"/>
                  </a:moveTo>
                  <a:lnTo>
                    <a:pt x="44304" y="0"/>
                  </a:lnTo>
                </a:path>
                <a:path w="2908935" h="2682875">
                  <a:moveTo>
                    <a:pt x="292793" y="2682555"/>
                  </a:moveTo>
                  <a:lnTo>
                    <a:pt x="292793" y="2638250"/>
                  </a:lnTo>
                </a:path>
                <a:path w="2908935" h="2682875">
                  <a:moveTo>
                    <a:pt x="1600583" y="2682555"/>
                  </a:moveTo>
                  <a:lnTo>
                    <a:pt x="1600583" y="2638250"/>
                  </a:lnTo>
                </a:path>
                <a:path w="2908935" h="2682875">
                  <a:moveTo>
                    <a:pt x="2908373" y="2682555"/>
                  </a:moveTo>
                  <a:lnTo>
                    <a:pt x="2908373" y="2638250"/>
                  </a:lnTo>
                </a:path>
              </a:pathLst>
            </a:custGeom>
            <a:ln w="158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78061" y="5783529"/>
            <a:ext cx="107950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5">
                <a:latin typeface="Microsoft Sans Serif"/>
                <a:cs typeface="Microsoft Sans Serif"/>
              </a:rPr>
              <a:t>0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5676" y="4547900"/>
            <a:ext cx="190500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5">
                <a:latin typeface="Microsoft Sans Serif"/>
                <a:cs typeface="Microsoft Sans Serif"/>
              </a:rPr>
              <a:t>10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5676" y="3312123"/>
            <a:ext cx="190500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5">
                <a:latin typeface="Microsoft Sans Serif"/>
                <a:cs typeface="Microsoft Sans Serif"/>
              </a:rPr>
              <a:t>20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7461" y="6083287"/>
            <a:ext cx="107950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5">
                <a:latin typeface="Microsoft Sans Serif"/>
                <a:cs typeface="Microsoft Sans Serif"/>
              </a:rPr>
              <a:t>0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1848" y="6083287"/>
            <a:ext cx="190500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5">
                <a:latin typeface="Microsoft Sans Serif"/>
                <a:cs typeface="Microsoft Sans Serif"/>
              </a:rPr>
              <a:t>20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4058" y="6083287"/>
            <a:ext cx="946150" cy="4083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345"/>
              </a:lnSpc>
              <a:spcBef>
                <a:spcPts val="114"/>
              </a:spcBef>
            </a:pPr>
            <a:r>
              <a:rPr dirty="0" sz="1150" spc="5">
                <a:latin typeface="Microsoft Sans Serif"/>
                <a:cs typeface="Microsoft Sans Serif"/>
              </a:rPr>
              <a:t>10</a:t>
            </a:r>
            <a:endParaRPr sz="1150">
              <a:latin typeface="Microsoft Sans Serif"/>
              <a:cs typeface="Microsoft Sans Serif"/>
            </a:endParaRPr>
          </a:p>
          <a:p>
            <a:pPr marL="172085">
              <a:lnSpc>
                <a:spcPts val="1645"/>
              </a:lnSpc>
            </a:pPr>
            <a:r>
              <a:rPr dirty="0" sz="1400" spc="-5">
                <a:latin typeface="Microsoft Sans Serif"/>
                <a:cs typeface="Microsoft Sans Serif"/>
              </a:rPr>
              <a:t>Hamming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3734" y="3992757"/>
            <a:ext cx="224154" cy="4603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>
                <a:latin typeface="Microsoft Sans Serif"/>
                <a:cs typeface="Microsoft Sans Serif"/>
              </a:rPr>
              <a:t>count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61841" y="4054658"/>
            <a:ext cx="272415" cy="528320"/>
            <a:chOff x="5461841" y="4054658"/>
            <a:chExt cx="272415" cy="528320"/>
          </a:xfrm>
        </p:grpSpPr>
        <p:sp>
          <p:nvSpPr>
            <p:cNvPr id="19" name="object 19"/>
            <p:cNvSpPr/>
            <p:nvPr/>
          </p:nvSpPr>
          <p:spPr>
            <a:xfrm>
              <a:off x="5469768" y="406258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256045"/>
                  </a:moveTo>
                  <a:lnTo>
                    <a:pt x="256045" y="256045"/>
                  </a:lnTo>
                  <a:lnTo>
                    <a:pt x="256045" y="0"/>
                  </a:lnTo>
                  <a:lnTo>
                    <a:pt x="0" y="0"/>
                  </a:lnTo>
                  <a:lnTo>
                    <a:pt x="0" y="256045"/>
                  </a:lnTo>
                  <a:close/>
                </a:path>
              </a:pathLst>
            </a:custGeom>
            <a:ln w="1585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80289" y="4073106"/>
              <a:ext cx="235585" cy="235585"/>
            </a:xfrm>
            <a:custGeom>
              <a:avLst/>
              <a:gdLst/>
              <a:ahLst/>
              <a:cxnLst/>
              <a:rect l="l" t="t" r="r" b="b"/>
              <a:pathLst>
                <a:path w="235585" h="235585">
                  <a:moveTo>
                    <a:pt x="235005" y="0"/>
                  </a:moveTo>
                  <a:lnTo>
                    <a:pt x="0" y="0"/>
                  </a:lnTo>
                  <a:lnTo>
                    <a:pt x="0" y="235005"/>
                  </a:lnTo>
                  <a:lnTo>
                    <a:pt x="235005" y="235005"/>
                  </a:lnTo>
                  <a:lnTo>
                    <a:pt x="235005" y="0"/>
                  </a:lnTo>
                  <a:close/>
                </a:path>
              </a:pathLst>
            </a:custGeom>
            <a:solidFill>
              <a:srgbClr val="F8766D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469768" y="4318631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256045"/>
                  </a:moveTo>
                  <a:lnTo>
                    <a:pt x="256045" y="256045"/>
                  </a:lnTo>
                  <a:lnTo>
                    <a:pt x="256045" y="0"/>
                  </a:lnTo>
                  <a:lnTo>
                    <a:pt x="0" y="0"/>
                  </a:lnTo>
                  <a:lnTo>
                    <a:pt x="0" y="256045"/>
                  </a:lnTo>
                  <a:close/>
                </a:path>
              </a:pathLst>
            </a:custGeom>
            <a:ln w="1585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80289" y="4329151"/>
              <a:ext cx="235585" cy="235585"/>
            </a:xfrm>
            <a:custGeom>
              <a:avLst/>
              <a:gdLst/>
              <a:ahLst/>
              <a:cxnLst/>
              <a:rect l="l" t="t" r="r" b="b"/>
              <a:pathLst>
                <a:path w="235585" h="235585">
                  <a:moveTo>
                    <a:pt x="235005" y="0"/>
                  </a:moveTo>
                  <a:lnTo>
                    <a:pt x="0" y="0"/>
                  </a:lnTo>
                  <a:lnTo>
                    <a:pt x="0" y="235005"/>
                  </a:lnTo>
                  <a:lnTo>
                    <a:pt x="235005" y="235005"/>
                  </a:lnTo>
                  <a:lnTo>
                    <a:pt x="235005" y="0"/>
                  </a:lnTo>
                  <a:close/>
                </a:path>
              </a:pathLst>
            </a:custGeom>
            <a:solidFill>
              <a:srgbClr val="00BFC4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457068" y="3734599"/>
            <a:ext cx="1401445" cy="80772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400">
                <a:latin typeface="Microsoft Sans Serif"/>
                <a:cs typeface="Microsoft Sans Serif"/>
              </a:rPr>
              <a:t>Algorithm</a:t>
            </a:r>
            <a:endParaRPr sz="1400">
              <a:latin typeface="Microsoft Sans Serif"/>
              <a:cs typeface="Microsoft Sans Serif"/>
            </a:endParaRPr>
          </a:p>
          <a:p>
            <a:pPr marL="300355" marR="5080">
              <a:lnSpc>
                <a:spcPts val="2020"/>
              </a:lnSpc>
            </a:pPr>
            <a:r>
              <a:rPr dirty="0" sz="1150" spc="5">
                <a:latin typeface="Microsoft Sans Serif"/>
                <a:cs typeface="Microsoft Sans Serif"/>
              </a:rPr>
              <a:t>IsBime</a:t>
            </a:r>
            <a:r>
              <a:rPr dirty="0" sz="1150" spc="-15">
                <a:latin typeface="Microsoft Sans Serif"/>
                <a:cs typeface="Microsoft Sans Serif"/>
              </a:rPr>
              <a:t>r</a:t>
            </a:r>
            <a:r>
              <a:rPr dirty="0" sz="1150" spc="10">
                <a:latin typeface="Microsoft Sans Serif"/>
                <a:cs typeface="Microsoft Sans Serif"/>
              </a:rPr>
              <a:t>aDen</a:t>
            </a:r>
            <a:r>
              <a:rPr dirty="0" sz="1150" spc="-15">
                <a:latin typeface="Microsoft Sans Serif"/>
                <a:cs typeface="Microsoft Sans Serif"/>
              </a:rPr>
              <a:t>o</a:t>
            </a:r>
            <a:r>
              <a:rPr dirty="0" sz="1150" spc="-25">
                <a:latin typeface="Microsoft Sans Serif"/>
                <a:cs typeface="Microsoft Sans Serif"/>
              </a:rPr>
              <a:t>v</a:t>
            </a:r>
            <a:r>
              <a:rPr dirty="0" sz="1150" spc="5">
                <a:latin typeface="Microsoft Sans Serif"/>
                <a:cs typeface="Microsoft Sans Serif"/>
              </a:rPr>
              <a:t>o  </a:t>
            </a:r>
            <a:r>
              <a:rPr dirty="0" sz="1150" spc="5">
                <a:latin typeface="Microsoft Sans Serif"/>
                <a:cs typeface="Microsoft Sans Serif"/>
              </a:rPr>
              <a:t>uchime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3100" y="6712456"/>
            <a:ext cx="6428105" cy="14827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70">
                <a:latin typeface="Calibri"/>
                <a:cs typeface="Calibri"/>
              </a:rPr>
              <a:t>The </a:t>
            </a:r>
            <a:r>
              <a:rPr dirty="0" sz="1100" spc="20">
                <a:latin typeface="Calibri"/>
                <a:cs typeface="Calibri"/>
              </a:rPr>
              <a:t>histograms </a:t>
            </a:r>
            <a:r>
              <a:rPr dirty="0" sz="1100">
                <a:latin typeface="Calibri"/>
                <a:cs typeface="Calibri"/>
              </a:rPr>
              <a:t>for </a:t>
            </a:r>
            <a:r>
              <a:rPr dirty="0" sz="1100" spc="-10">
                <a:latin typeface="Calibri"/>
                <a:cs typeface="Calibri"/>
              </a:rPr>
              <a:t>each </a:t>
            </a:r>
            <a:r>
              <a:rPr dirty="0" sz="1100" spc="10">
                <a:latin typeface="Calibri"/>
                <a:cs typeface="Calibri"/>
              </a:rPr>
              <a:t>method </a:t>
            </a:r>
            <a:r>
              <a:rPr dirty="0" sz="1100" spc="-5">
                <a:latin typeface="Calibri"/>
                <a:cs typeface="Calibri"/>
              </a:rPr>
              <a:t>are </a:t>
            </a:r>
            <a:r>
              <a:rPr dirty="0" sz="1100" spc="10">
                <a:latin typeface="Calibri"/>
                <a:cs typeface="Calibri"/>
              </a:rPr>
              <a:t>overlaid </a:t>
            </a:r>
            <a:r>
              <a:rPr dirty="0" sz="1100" spc="-5">
                <a:latin typeface="Calibri"/>
                <a:cs typeface="Calibri"/>
              </a:rPr>
              <a:t>on </a:t>
            </a:r>
            <a:r>
              <a:rPr dirty="0" sz="1100" spc="15">
                <a:latin typeface="Calibri"/>
                <a:cs typeface="Calibri"/>
              </a:rPr>
              <a:t>top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each </a:t>
            </a:r>
            <a:r>
              <a:rPr dirty="0" sz="1100" spc="5">
                <a:latin typeface="Calibri"/>
                <a:cs typeface="Calibri"/>
              </a:rPr>
              <a:t>other,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0">
                <a:latin typeface="Calibri"/>
                <a:cs typeface="Calibri"/>
              </a:rPr>
              <a:t>uchime </a:t>
            </a:r>
            <a:r>
              <a:rPr dirty="0" sz="1100" spc="20">
                <a:latin typeface="Calibri"/>
                <a:cs typeface="Calibri"/>
              </a:rPr>
              <a:t>bars </a:t>
            </a:r>
            <a:r>
              <a:rPr dirty="0" sz="1100" spc="-5">
                <a:latin typeface="Calibri"/>
                <a:cs typeface="Calibri"/>
              </a:rPr>
              <a:t>are </a:t>
            </a:r>
            <a:r>
              <a:rPr dirty="0" sz="1100" spc="10">
                <a:latin typeface="Calibri"/>
                <a:cs typeface="Calibri"/>
              </a:rPr>
              <a:t>completely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overlapped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isBimeraDenovo </a:t>
            </a:r>
            <a:r>
              <a:rPr dirty="0" sz="1100" spc="20">
                <a:latin typeface="Calibri"/>
                <a:cs typeface="Calibri"/>
              </a:rPr>
              <a:t>bars.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7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excess</a:t>
            </a:r>
            <a:r>
              <a:rPr dirty="0" sz="1100">
                <a:latin typeface="Calibri"/>
                <a:cs typeface="Calibri"/>
              </a:rPr>
              <a:t> area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isBimeraDenovo </a:t>
            </a:r>
            <a:r>
              <a:rPr dirty="0" sz="1100" spc="20">
                <a:latin typeface="Calibri"/>
                <a:cs typeface="Calibri"/>
              </a:rPr>
              <a:t>bars </a:t>
            </a:r>
            <a:r>
              <a:rPr dirty="0" sz="1100" spc="-10">
                <a:latin typeface="Calibri"/>
                <a:cs typeface="Calibri"/>
              </a:rPr>
              <a:t>shows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additional </a:t>
            </a:r>
            <a:r>
              <a:rPr dirty="0" sz="1100" spc="20">
                <a:latin typeface="Calibri"/>
                <a:cs typeface="Calibri"/>
              </a:rPr>
              <a:t>variants </a:t>
            </a:r>
            <a:r>
              <a:rPr dirty="0" sz="1100" spc="50">
                <a:latin typeface="Calibri"/>
                <a:cs typeface="Calibri"/>
              </a:rPr>
              <a:t>it </a:t>
            </a:r>
            <a:r>
              <a:rPr dirty="0" sz="1100" spc="5">
                <a:latin typeface="Calibri"/>
                <a:cs typeface="Calibri"/>
              </a:rPr>
              <a:t>identified </a:t>
            </a:r>
            <a:r>
              <a:rPr dirty="0" sz="1100" spc="15">
                <a:latin typeface="Calibri"/>
                <a:cs typeface="Calibri"/>
              </a:rPr>
              <a:t>relative </a:t>
            </a:r>
            <a:r>
              <a:rPr dirty="0" sz="1100" spc="10">
                <a:latin typeface="Calibri"/>
                <a:cs typeface="Calibri"/>
              </a:rPr>
              <a:t>to uchime </a:t>
            </a:r>
            <a:r>
              <a:rPr dirty="0" sz="1100" spc="-30">
                <a:latin typeface="Calibri"/>
                <a:cs typeface="Calibri"/>
              </a:rPr>
              <a:t>were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nearby </a:t>
            </a:r>
            <a:r>
              <a:rPr dirty="0" sz="1100" spc="5">
                <a:latin typeface="Calibri"/>
                <a:cs typeface="Calibri"/>
              </a:rPr>
              <a:t>other </a:t>
            </a:r>
            <a:r>
              <a:rPr dirty="0" sz="1100" spc="25">
                <a:latin typeface="Calibri"/>
                <a:cs typeface="Calibri"/>
              </a:rPr>
              <a:t>output </a:t>
            </a:r>
            <a:r>
              <a:rPr dirty="0" sz="1100" spc="-10">
                <a:latin typeface="Calibri"/>
                <a:cs typeface="Calibri"/>
              </a:rPr>
              <a:t>sequences,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20">
                <a:latin typeface="Calibri"/>
                <a:cs typeface="Calibri"/>
              </a:rPr>
              <a:t>fact </a:t>
            </a:r>
            <a:r>
              <a:rPr dirty="0" sz="1100" spc="-30">
                <a:latin typeface="Calibri"/>
                <a:cs typeface="Calibri"/>
              </a:rPr>
              <a:t>were 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almost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entirely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within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3%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more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abundant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(dashed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line).</a:t>
            </a:r>
            <a:endParaRPr sz="1100">
              <a:latin typeface="Calibri"/>
              <a:cs typeface="Calibri"/>
            </a:endParaRPr>
          </a:p>
          <a:p>
            <a:pPr algn="just" marL="12700" marR="5080">
              <a:lnSpc>
                <a:spcPct val="102600"/>
              </a:lnSpc>
              <a:spcBef>
                <a:spcPts val="680"/>
              </a:spcBef>
            </a:pPr>
            <a:r>
              <a:rPr dirty="0" sz="1100" spc="70">
                <a:latin typeface="Calibri"/>
                <a:cs typeface="Calibri"/>
              </a:rPr>
              <a:t>In </a:t>
            </a:r>
            <a:r>
              <a:rPr dirty="0" sz="1100" spc="25">
                <a:latin typeface="Calibri"/>
                <a:cs typeface="Calibri"/>
              </a:rPr>
              <a:t>total, </a:t>
            </a:r>
            <a:r>
              <a:rPr dirty="0" sz="1100" spc="-10">
                <a:latin typeface="Calibri"/>
                <a:cs typeface="Calibri"/>
              </a:rPr>
              <a:t>these </a:t>
            </a:r>
            <a:r>
              <a:rPr dirty="0" sz="1100" spc="10">
                <a:latin typeface="Calibri"/>
                <a:cs typeface="Calibri"/>
              </a:rPr>
              <a:t>results </a:t>
            </a:r>
            <a:r>
              <a:rPr dirty="0" sz="1100" spc="-15">
                <a:latin typeface="Calibri"/>
                <a:cs typeface="Calibri"/>
              </a:rPr>
              <a:t>show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25">
                <a:latin typeface="Calibri"/>
                <a:cs typeface="Calibri"/>
              </a:rPr>
              <a:t>isBimeraDenovo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-10">
                <a:latin typeface="Calibri"/>
                <a:cs typeface="Calibri"/>
              </a:rPr>
              <a:t>more </a:t>
            </a:r>
            <a:r>
              <a:rPr dirty="0" sz="1100" spc="10">
                <a:latin typeface="Calibri"/>
                <a:cs typeface="Calibri"/>
              </a:rPr>
              <a:t>sensitive to </a:t>
            </a:r>
            <a:r>
              <a:rPr dirty="0" sz="1100" spc="15">
                <a:latin typeface="Calibri"/>
                <a:cs typeface="Calibri"/>
              </a:rPr>
              <a:t>nearby </a:t>
            </a:r>
            <a:r>
              <a:rPr dirty="0" sz="1100" spc="10">
                <a:latin typeface="Calibri"/>
                <a:cs typeface="Calibri"/>
              </a:rPr>
              <a:t>chimeras </a:t>
            </a:r>
            <a:r>
              <a:rPr dirty="0" sz="1100" spc="30">
                <a:latin typeface="Calibri"/>
                <a:cs typeface="Calibri"/>
              </a:rPr>
              <a:t>than </a:t>
            </a:r>
            <a:r>
              <a:rPr dirty="0" sz="1100" spc="10">
                <a:latin typeface="Calibri"/>
                <a:cs typeface="Calibri"/>
              </a:rPr>
              <a:t>uchime while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having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40">
                <a:latin typeface="Calibri"/>
                <a:cs typeface="Calibri"/>
              </a:rPr>
              <a:t>similarly </a:t>
            </a:r>
            <a:r>
              <a:rPr dirty="0" sz="1100" spc="30">
                <a:latin typeface="Calibri"/>
                <a:cs typeface="Calibri"/>
              </a:rPr>
              <a:t>high </a:t>
            </a:r>
            <a:r>
              <a:rPr dirty="0" sz="1100">
                <a:latin typeface="Calibri"/>
                <a:cs typeface="Calibri"/>
              </a:rPr>
              <a:t>level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10">
                <a:latin typeface="Calibri"/>
                <a:cs typeface="Calibri"/>
              </a:rPr>
              <a:t>specificity.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80">
                <a:latin typeface="Calibri"/>
                <a:cs typeface="Calibri"/>
              </a:rPr>
              <a:t>This </a:t>
            </a:r>
            <a:r>
              <a:rPr dirty="0" sz="1100" spc="5">
                <a:latin typeface="Calibri"/>
                <a:cs typeface="Calibri"/>
              </a:rPr>
              <a:t>makes </a:t>
            </a:r>
            <a:r>
              <a:rPr dirty="0" sz="1100" spc="25">
                <a:latin typeface="Calibri"/>
                <a:cs typeface="Calibri"/>
              </a:rPr>
              <a:t>isBimeraDenovo </a:t>
            </a:r>
            <a:r>
              <a:rPr dirty="0" sz="1100" spc="35">
                <a:latin typeface="Calibri"/>
                <a:cs typeface="Calibri"/>
              </a:rPr>
              <a:t>particularly </a:t>
            </a:r>
            <a:r>
              <a:rPr dirty="0" sz="1100" spc="10">
                <a:latin typeface="Calibri"/>
                <a:cs typeface="Calibri"/>
              </a:rPr>
              <a:t>well-suited </a:t>
            </a:r>
            <a:r>
              <a:rPr dirty="0" sz="1100">
                <a:latin typeface="Calibri"/>
                <a:cs typeface="Calibri"/>
              </a:rPr>
              <a:t>for </a:t>
            </a:r>
            <a:r>
              <a:rPr dirty="0" sz="1100" spc="25">
                <a:latin typeface="Calibri"/>
                <a:cs typeface="Calibri"/>
              </a:rPr>
              <a:t>exact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sample  </a:t>
            </a:r>
            <a:r>
              <a:rPr dirty="0" sz="1100" spc="-5">
                <a:latin typeface="Calibri"/>
                <a:cs typeface="Calibri"/>
              </a:rPr>
              <a:t>inference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methods  </a:t>
            </a:r>
            <a:r>
              <a:rPr dirty="0" sz="1100" spc="20">
                <a:latin typeface="Calibri"/>
                <a:cs typeface="Calibri"/>
              </a:rPr>
              <a:t>like  </a:t>
            </a:r>
            <a:r>
              <a:rPr dirty="0" sz="1100" spc="120">
                <a:latin typeface="Calibri"/>
                <a:cs typeface="Calibri"/>
              </a:rPr>
              <a:t>DADA2 </a:t>
            </a:r>
            <a:r>
              <a:rPr dirty="0" sz="1100" spc="15">
                <a:latin typeface="Calibri"/>
                <a:cs typeface="Calibri"/>
              </a:rPr>
              <a:t>which  </a:t>
            </a:r>
            <a:r>
              <a:rPr dirty="0" sz="1100" spc="30">
                <a:latin typeface="Calibri"/>
                <a:cs typeface="Calibri"/>
              </a:rPr>
              <a:t>distinguish  </a:t>
            </a:r>
            <a:r>
              <a:rPr dirty="0" sz="1100" spc="10">
                <a:latin typeface="Calibri"/>
                <a:cs typeface="Calibri"/>
              </a:rPr>
              <a:t>closely  </a:t>
            </a:r>
            <a:r>
              <a:rPr dirty="0" sz="1100" spc="5">
                <a:latin typeface="Calibri"/>
                <a:cs typeface="Calibri"/>
              </a:rPr>
              <a:t>related  </a:t>
            </a:r>
            <a:r>
              <a:rPr dirty="0" sz="1100" spc="-10">
                <a:latin typeface="Calibri"/>
                <a:cs typeface="Calibri"/>
              </a:rPr>
              <a:t>sequences.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70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evidence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 </a:t>
            </a:r>
            <a:r>
              <a:rPr dirty="0" sz="1100" spc="5">
                <a:latin typeface="Calibri"/>
                <a:cs typeface="Calibri"/>
              </a:rPr>
              <a:t> the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utility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isBimeraDenovo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with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fuzzier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 spc="160">
                <a:latin typeface="Calibri"/>
                <a:cs typeface="Calibri"/>
              </a:rPr>
              <a:t>OTU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methods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was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more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mixed.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70">
                <a:latin typeface="Calibri"/>
                <a:cs typeface="Calibri"/>
              </a:rPr>
              <a:t>The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increased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sensitivity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73100" y="1194954"/>
            <a:ext cx="642683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25">
                <a:latin typeface="Calibri"/>
                <a:cs typeface="Calibri"/>
              </a:rPr>
              <a:t>isBimeraDenovo </a:t>
            </a:r>
            <a:r>
              <a:rPr dirty="0" sz="1100" spc="10">
                <a:latin typeface="Calibri"/>
                <a:cs typeface="Calibri"/>
              </a:rPr>
              <a:t>to </a:t>
            </a:r>
            <a:r>
              <a:rPr dirty="0" sz="1100" spc="15">
                <a:latin typeface="Calibri"/>
                <a:cs typeface="Calibri"/>
              </a:rPr>
              <a:t>nearby </a:t>
            </a:r>
            <a:r>
              <a:rPr dirty="0" sz="1100" spc="20">
                <a:latin typeface="Calibri"/>
                <a:cs typeface="Calibri"/>
              </a:rPr>
              <a:t>variants </a:t>
            </a:r>
            <a:r>
              <a:rPr dirty="0" sz="1100" spc="-10">
                <a:latin typeface="Calibri"/>
                <a:cs typeface="Calibri"/>
              </a:rPr>
              <a:t>was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useful </a:t>
            </a:r>
            <a:r>
              <a:rPr dirty="0" sz="1100">
                <a:latin typeface="Calibri"/>
                <a:cs typeface="Calibri"/>
              </a:rPr>
              <a:t>for </a:t>
            </a:r>
            <a:r>
              <a:rPr dirty="0" sz="1100" spc="75">
                <a:latin typeface="Calibri"/>
                <a:cs typeface="Calibri"/>
              </a:rPr>
              <a:t>QIIME/uclust </a:t>
            </a:r>
            <a:r>
              <a:rPr dirty="0" sz="1100" spc="5">
                <a:latin typeface="Calibri"/>
                <a:cs typeface="Calibri"/>
              </a:rPr>
              <a:t>as well,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but </a:t>
            </a:r>
            <a:r>
              <a:rPr dirty="0" sz="1100" spc="25">
                <a:latin typeface="Calibri"/>
                <a:cs typeface="Calibri"/>
              </a:rPr>
              <a:t>isBimeraDenovo </a:t>
            </a:r>
            <a:r>
              <a:rPr dirty="0" sz="1100" spc="10">
                <a:latin typeface="Calibri"/>
                <a:cs typeface="Calibri"/>
              </a:rPr>
              <a:t>failed to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identify </a:t>
            </a:r>
            <a:r>
              <a:rPr dirty="0" sz="1100" spc="-20">
                <a:latin typeface="Calibri"/>
                <a:cs typeface="Calibri"/>
              </a:rPr>
              <a:t>some </a:t>
            </a:r>
            <a:r>
              <a:rPr dirty="0" sz="1100" spc="10">
                <a:latin typeface="Calibri"/>
                <a:cs typeface="Calibri"/>
              </a:rPr>
              <a:t>chimeras </a:t>
            </a:r>
            <a:r>
              <a:rPr dirty="0" sz="1100" spc="30">
                <a:latin typeface="Calibri"/>
                <a:cs typeface="Calibri"/>
              </a:rPr>
              <a:t>with </a:t>
            </a:r>
            <a:r>
              <a:rPr dirty="0" sz="1100" spc="15">
                <a:latin typeface="Calibri"/>
                <a:cs typeface="Calibri"/>
              </a:rPr>
              <a:t>residual </a:t>
            </a:r>
            <a:r>
              <a:rPr dirty="0" sz="1100" spc="5">
                <a:latin typeface="Calibri"/>
                <a:cs typeface="Calibri"/>
              </a:rPr>
              <a:t>errors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10">
                <a:latin typeface="Calibri"/>
                <a:cs typeface="Calibri"/>
              </a:rPr>
              <a:t>chimeras </a:t>
            </a:r>
            <a:r>
              <a:rPr dirty="0" sz="1100" spc="-15">
                <a:latin typeface="Calibri"/>
                <a:cs typeface="Calibri"/>
              </a:rPr>
              <a:t>whose </a:t>
            </a:r>
            <a:r>
              <a:rPr dirty="0" sz="1100" spc="20">
                <a:latin typeface="Calibri"/>
                <a:cs typeface="Calibri"/>
              </a:rPr>
              <a:t>”parent </a:t>
            </a:r>
            <a:r>
              <a:rPr dirty="0" sz="1100" spc="-5">
                <a:latin typeface="Calibri"/>
                <a:cs typeface="Calibri"/>
              </a:rPr>
              <a:t>sequences” </a:t>
            </a:r>
            <a:r>
              <a:rPr dirty="0" sz="1100" spc="-30">
                <a:latin typeface="Calibri"/>
                <a:cs typeface="Calibri"/>
              </a:rPr>
              <a:t>were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subsumed </a:t>
            </a:r>
            <a:r>
              <a:rPr dirty="0" sz="1100" spc="15">
                <a:latin typeface="Calibri"/>
                <a:cs typeface="Calibri"/>
              </a:rPr>
              <a:t>into 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another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125">
                <a:latin typeface="Calibri"/>
                <a:cs typeface="Calibri"/>
              </a:rPr>
              <a:t>OTU.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307" y="1701241"/>
            <a:ext cx="6407150" cy="3663950"/>
            <a:chOff x="682307" y="1701241"/>
            <a:chExt cx="6407150" cy="3663950"/>
          </a:xfrm>
        </p:grpSpPr>
        <p:sp>
          <p:nvSpPr>
            <p:cNvPr id="3" name="object 3"/>
            <p:cNvSpPr/>
            <p:nvPr/>
          </p:nvSpPr>
          <p:spPr>
            <a:xfrm>
              <a:off x="685799" y="1704733"/>
              <a:ext cx="6400800" cy="3657600"/>
            </a:xfrm>
            <a:custGeom>
              <a:avLst/>
              <a:gdLst/>
              <a:ahLst/>
              <a:cxnLst/>
              <a:rect l="l" t="t" r="r" b="b"/>
              <a:pathLst>
                <a:path w="6400800" h="3657600">
                  <a:moveTo>
                    <a:pt x="6400800" y="0"/>
                  </a:moveTo>
                  <a:lnTo>
                    <a:pt x="0" y="0"/>
                  </a:lnTo>
                  <a:lnTo>
                    <a:pt x="0" y="3657600"/>
                  </a:lnTo>
                  <a:lnTo>
                    <a:pt x="6400800" y="3657600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5799" y="1704733"/>
              <a:ext cx="6400800" cy="3657600"/>
            </a:xfrm>
            <a:custGeom>
              <a:avLst/>
              <a:gdLst/>
              <a:ahLst/>
              <a:cxnLst/>
              <a:rect l="l" t="t" r="r" b="b"/>
              <a:pathLst>
                <a:path w="6400800" h="3657600">
                  <a:moveTo>
                    <a:pt x="0" y="3657600"/>
                  </a:moveTo>
                  <a:lnTo>
                    <a:pt x="6400800" y="3657600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36576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26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959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9646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333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70199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0713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4400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808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17735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5466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915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28399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65265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0220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390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75932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12798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497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85799" y="5169799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85799" y="49773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85799" y="4784799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85799" y="45923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85799" y="4399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5799" y="4207334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85799" y="4014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85799" y="3822266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85799" y="3629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85799" y="3437266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85799" y="324479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85799" y="3052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85799" y="2859735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85799" y="2667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85799" y="24747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85799" y="2282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85799" y="20897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85799" y="1897264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85799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3200400" y="0"/>
                  </a:moveTo>
                  <a:lnTo>
                    <a:pt x="0" y="0"/>
                  </a:lnTo>
                  <a:lnTo>
                    <a:pt x="0" y="2194560"/>
                  </a:lnTo>
                  <a:lnTo>
                    <a:pt x="3200400" y="219456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85799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0" y="2194560"/>
                  </a:moveTo>
                  <a:lnTo>
                    <a:pt x="3200400" y="219456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2194560"/>
                  </a:lnTo>
                  <a:close/>
                </a:path>
              </a:pathLst>
            </a:custGeom>
            <a:ln w="67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9012" y="2113546"/>
              <a:ext cx="661035" cy="172085"/>
            </a:xfrm>
            <a:custGeom>
              <a:avLst/>
              <a:gdLst/>
              <a:ahLst/>
              <a:cxnLst/>
              <a:rect l="l" t="t" r="r" b="b"/>
              <a:pathLst>
                <a:path w="661035" h="172085">
                  <a:moveTo>
                    <a:pt x="416115" y="45148"/>
                  </a:moveTo>
                  <a:lnTo>
                    <a:pt x="461263" y="45148"/>
                  </a:lnTo>
                  <a:lnTo>
                    <a:pt x="461263" y="0"/>
                  </a:lnTo>
                  <a:lnTo>
                    <a:pt x="416115" y="0"/>
                  </a:lnTo>
                  <a:lnTo>
                    <a:pt x="416115" y="45148"/>
                  </a:lnTo>
                  <a:close/>
                </a:path>
                <a:path w="661035" h="172085">
                  <a:moveTo>
                    <a:pt x="367728" y="95313"/>
                  </a:moveTo>
                  <a:lnTo>
                    <a:pt x="412876" y="95313"/>
                  </a:lnTo>
                  <a:lnTo>
                    <a:pt x="412876" y="50164"/>
                  </a:lnTo>
                  <a:lnTo>
                    <a:pt x="367728" y="50164"/>
                  </a:lnTo>
                  <a:lnTo>
                    <a:pt x="367728" y="95313"/>
                  </a:lnTo>
                  <a:close/>
                </a:path>
                <a:path w="661035" h="172085">
                  <a:moveTo>
                    <a:pt x="425195" y="102298"/>
                  </a:moveTo>
                  <a:lnTo>
                    <a:pt x="470344" y="102298"/>
                  </a:lnTo>
                  <a:lnTo>
                    <a:pt x="470344" y="57149"/>
                  </a:lnTo>
                  <a:lnTo>
                    <a:pt x="425195" y="57149"/>
                  </a:lnTo>
                  <a:lnTo>
                    <a:pt x="425195" y="102298"/>
                  </a:lnTo>
                  <a:close/>
                </a:path>
                <a:path w="661035" h="172085">
                  <a:moveTo>
                    <a:pt x="325056" y="120649"/>
                  </a:moveTo>
                  <a:lnTo>
                    <a:pt x="370205" y="120649"/>
                  </a:lnTo>
                  <a:lnTo>
                    <a:pt x="370205" y="75501"/>
                  </a:lnTo>
                  <a:lnTo>
                    <a:pt x="325056" y="75501"/>
                  </a:lnTo>
                  <a:lnTo>
                    <a:pt x="325056" y="120649"/>
                  </a:lnTo>
                  <a:close/>
                </a:path>
                <a:path w="661035" h="172085">
                  <a:moveTo>
                    <a:pt x="468249" y="121030"/>
                  </a:moveTo>
                  <a:lnTo>
                    <a:pt x="513397" y="121030"/>
                  </a:lnTo>
                  <a:lnTo>
                    <a:pt x="513397" y="75882"/>
                  </a:lnTo>
                  <a:lnTo>
                    <a:pt x="468249" y="75882"/>
                  </a:lnTo>
                  <a:lnTo>
                    <a:pt x="468249" y="121030"/>
                  </a:lnTo>
                  <a:close/>
                </a:path>
                <a:path w="661035" h="172085">
                  <a:moveTo>
                    <a:pt x="425195" y="123570"/>
                  </a:moveTo>
                  <a:lnTo>
                    <a:pt x="470344" y="123570"/>
                  </a:lnTo>
                  <a:lnTo>
                    <a:pt x="470344" y="78422"/>
                  </a:lnTo>
                  <a:lnTo>
                    <a:pt x="425195" y="78422"/>
                  </a:lnTo>
                  <a:lnTo>
                    <a:pt x="425195" y="123570"/>
                  </a:lnTo>
                  <a:close/>
                </a:path>
                <a:path w="661035" h="172085">
                  <a:moveTo>
                    <a:pt x="0" y="109918"/>
                  </a:moveTo>
                  <a:lnTo>
                    <a:pt x="45148" y="109918"/>
                  </a:lnTo>
                  <a:lnTo>
                    <a:pt x="45148" y="64769"/>
                  </a:lnTo>
                  <a:lnTo>
                    <a:pt x="0" y="64769"/>
                  </a:lnTo>
                  <a:lnTo>
                    <a:pt x="0" y="109918"/>
                  </a:lnTo>
                  <a:close/>
                </a:path>
                <a:path w="661035" h="172085">
                  <a:moveTo>
                    <a:pt x="615314" y="82105"/>
                  </a:moveTo>
                  <a:lnTo>
                    <a:pt x="660463" y="82105"/>
                  </a:lnTo>
                  <a:lnTo>
                    <a:pt x="660463" y="36956"/>
                  </a:lnTo>
                  <a:lnTo>
                    <a:pt x="615314" y="36956"/>
                  </a:lnTo>
                  <a:lnTo>
                    <a:pt x="615314" y="82105"/>
                  </a:lnTo>
                  <a:close/>
                </a:path>
                <a:path w="661035" h="172085">
                  <a:moveTo>
                    <a:pt x="0" y="162496"/>
                  </a:moveTo>
                  <a:lnTo>
                    <a:pt x="45148" y="162496"/>
                  </a:lnTo>
                  <a:lnTo>
                    <a:pt x="45148" y="117347"/>
                  </a:lnTo>
                  <a:lnTo>
                    <a:pt x="0" y="117347"/>
                  </a:lnTo>
                  <a:lnTo>
                    <a:pt x="0" y="162496"/>
                  </a:lnTo>
                  <a:close/>
                </a:path>
                <a:path w="661035" h="172085">
                  <a:moveTo>
                    <a:pt x="459930" y="170560"/>
                  </a:moveTo>
                  <a:lnTo>
                    <a:pt x="505079" y="170560"/>
                  </a:lnTo>
                  <a:lnTo>
                    <a:pt x="505079" y="125412"/>
                  </a:lnTo>
                  <a:lnTo>
                    <a:pt x="459930" y="125412"/>
                  </a:lnTo>
                  <a:lnTo>
                    <a:pt x="459930" y="170560"/>
                  </a:lnTo>
                  <a:close/>
                </a:path>
                <a:path w="661035" h="172085">
                  <a:moveTo>
                    <a:pt x="357377" y="171576"/>
                  </a:moveTo>
                  <a:lnTo>
                    <a:pt x="402526" y="171576"/>
                  </a:lnTo>
                  <a:lnTo>
                    <a:pt x="402526" y="126428"/>
                  </a:lnTo>
                  <a:lnTo>
                    <a:pt x="357377" y="126428"/>
                  </a:lnTo>
                  <a:lnTo>
                    <a:pt x="357377" y="171576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428937" y="222949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993900" y="2199906"/>
              <a:ext cx="1083310" cy="310515"/>
            </a:xfrm>
            <a:custGeom>
              <a:avLst/>
              <a:gdLst/>
              <a:ahLst/>
              <a:cxnLst/>
              <a:rect l="l" t="t" r="r" b="b"/>
              <a:pathLst>
                <a:path w="1083310" h="310514">
                  <a:moveTo>
                    <a:pt x="117856" y="79438"/>
                  </a:moveTo>
                  <a:lnTo>
                    <a:pt x="163004" y="79438"/>
                  </a:lnTo>
                  <a:lnTo>
                    <a:pt x="163004" y="34289"/>
                  </a:lnTo>
                  <a:lnTo>
                    <a:pt x="117856" y="34289"/>
                  </a:lnTo>
                  <a:lnTo>
                    <a:pt x="117856" y="79438"/>
                  </a:lnTo>
                  <a:close/>
                </a:path>
                <a:path w="1083310" h="310514">
                  <a:moveTo>
                    <a:pt x="817308" y="91947"/>
                  </a:moveTo>
                  <a:lnTo>
                    <a:pt x="862457" y="91947"/>
                  </a:lnTo>
                  <a:lnTo>
                    <a:pt x="862457" y="46799"/>
                  </a:lnTo>
                  <a:lnTo>
                    <a:pt x="817308" y="46799"/>
                  </a:lnTo>
                  <a:lnTo>
                    <a:pt x="817308" y="91947"/>
                  </a:lnTo>
                  <a:close/>
                </a:path>
                <a:path w="1083310" h="310514">
                  <a:moveTo>
                    <a:pt x="805433" y="105028"/>
                  </a:moveTo>
                  <a:lnTo>
                    <a:pt x="850582" y="105028"/>
                  </a:lnTo>
                  <a:lnTo>
                    <a:pt x="850582" y="59880"/>
                  </a:lnTo>
                  <a:lnTo>
                    <a:pt x="805433" y="59880"/>
                  </a:lnTo>
                  <a:lnTo>
                    <a:pt x="805433" y="105028"/>
                  </a:lnTo>
                  <a:close/>
                </a:path>
                <a:path w="1083310" h="310514">
                  <a:moveTo>
                    <a:pt x="940307" y="105409"/>
                  </a:moveTo>
                  <a:lnTo>
                    <a:pt x="985456" y="105409"/>
                  </a:lnTo>
                  <a:lnTo>
                    <a:pt x="985456" y="60261"/>
                  </a:lnTo>
                  <a:lnTo>
                    <a:pt x="940307" y="60261"/>
                  </a:lnTo>
                  <a:lnTo>
                    <a:pt x="940307" y="105409"/>
                  </a:lnTo>
                  <a:close/>
                </a:path>
                <a:path w="1083310" h="310514">
                  <a:moveTo>
                    <a:pt x="793242" y="104901"/>
                  </a:moveTo>
                  <a:lnTo>
                    <a:pt x="838390" y="104901"/>
                  </a:lnTo>
                  <a:lnTo>
                    <a:pt x="838390" y="59753"/>
                  </a:lnTo>
                  <a:lnTo>
                    <a:pt x="793242" y="59753"/>
                  </a:lnTo>
                  <a:lnTo>
                    <a:pt x="793242" y="104901"/>
                  </a:lnTo>
                  <a:close/>
                </a:path>
                <a:path w="1083310" h="310514">
                  <a:moveTo>
                    <a:pt x="805433" y="114045"/>
                  </a:moveTo>
                  <a:lnTo>
                    <a:pt x="850582" y="114045"/>
                  </a:lnTo>
                  <a:lnTo>
                    <a:pt x="850582" y="68897"/>
                  </a:lnTo>
                  <a:lnTo>
                    <a:pt x="805433" y="68897"/>
                  </a:lnTo>
                  <a:lnTo>
                    <a:pt x="805433" y="114045"/>
                  </a:lnTo>
                  <a:close/>
                </a:path>
                <a:path w="1083310" h="310514">
                  <a:moveTo>
                    <a:pt x="793242" y="112585"/>
                  </a:moveTo>
                  <a:lnTo>
                    <a:pt x="838390" y="112585"/>
                  </a:lnTo>
                  <a:lnTo>
                    <a:pt x="838390" y="67436"/>
                  </a:lnTo>
                  <a:lnTo>
                    <a:pt x="793242" y="67436"/>
                  </a:lnTo>
                  <a:lnTo>
                    <a:pt x="793242" y="112585"/>
                  </a:lnTo>
                  <a:close/>
                </a:path>
                <a:path w="1083310" h="310514">
                  <a:moveTo>
                    <a:pt x="1007427" y="52450"/>
                  </a:moveTo>
                  <a:lnTo>
                    <a:pt x="1052576" y="52450"/>
                  </a:lnTo>
                  <a:lnTo>
                    <a:pt x="1052576" y="7302"/>
                  </a:lnTo>
                  <a:lnTo>
                    <a:pt x="1007427" y="7302"/>
                  </a:lnTo>
                  <a:lnTo>
                    <a:pt x="1007427" y="52450"/>
                  </a:lnTo>
                  <a:close/>
                </a:path>
                <a:path w="1083310" h="310514">
                  <a:moveTo>
                    <a:pt x="902779" y="68389"/>
                  </a:moveTo>
                  <a:lnTo>
                    <a:pt x="947928" y="68389"/>
                  </a:lnTo>
                  <a:lnTo>
                    <a:pt x="947928" y="23240"/>
                  </a:lnTo>
                  <a:lnTo>
                    <a:pt x="902779" y="23240"/>
                  </a:lnTo>
                  <a:lnTo>
                    <a:pt x="902779" y="68389"/>
                  </a:lnTo>
                  <a:close/>
                </a:path>
                <a:path w="1083310" h="310514">
                  <a:moveTo>
                    <a:pt x="387604" y="75183"/>
                  </a:moveTo>
                  <a:lnTo>
                    <a:pt x="432752" y="75183"/>
                  </a:lnTo>
                  <a:lnTo>
                    <a:pt x="432752" y="30035"/>
                  </a:lnTo>
                  <a:lnTo>
                    <a:pt x="387604" y="30035"/>
                  </a:lnTo>
                  <a:lnTo>
                    <a:pt x="387604" y="75183"/>
                  </a:lnTo>
                  <a:close/>
                </a:path>
                <a:path w="1083310" h="310514">
                  <a:moveTo>
                    <a:pt x="958024" y="45148"/>
                  </a:moveTo>
                  <a:lnTo>
                    <a:pt x="1003173" y="45148"/>
                  </a:lnTo>
                  <a:lnTo>
                    <a:pt x="1003173" y="0"/>
                  </a:lnTo>
                  <a:lnTo>
                    <a:pt x="958024" y="0"/>
                  </a:lnTo>
                  <a:lnTo>
                    <a:pt x="958024" y="45148"/>
                  </a:lnTo>
                  <a:close/>
                </a:path>
                <a:path w="1083310" h="310514">
                  <a:moveTo>
                    <a:pt x="324993" y="126936"/>
                  </a:moveTo>
                  <a:lnTo>
                    <a:pt x="370141" y="126936"/>
                  </a:lnTo>
                  <a:lnTo>
                    <a:pt x="370141" y="81787"/>
                  </a:lnTo>
                  <a:lnTo>
                    <a:pt x="324993" y="81787"/>
                  </a:lnTo>
                  <a:lnTo>
                    <a:pt x="324993" y="126936"/>
                  </a:lnTo>
                  <a:close/>
                </a:path>
                <a:path w="1083310" h="310514">
                  <a:moveTo>
                    <a:pt x="817308" y="128269"/>
                  </a:moveTo>
                  <a:lnTo>
                    <a:pt x="862457" y="128269"/>
                  </a:lnTo>
                  <a:lnTo>
                    <a:pt x="862457" y="83121"/>
                  </a:lnTo>
                  <a:lnTo>
                    <a:pt x="817308" y="83121"/>
                  </a:lnTo>
                  <a:lnTo>
                    <a:pt x="817308" y="128269"/>
                  </a:lnTo>
                  <a:close/>
                </a:path>
                <a:path w="1083310" h="310514">
                  <a:moveTo>
                    <a:pt x="0" y="127762"/>
                  </a:moveTo>
                  <a:lnTo>
                    <a:pt x="45148" y="127762"/>
                  </a:lnTo>
                  <a:lnTo>
                    <a:pt x="45148" y="82613"/>
                  </a:lnTo>
                  <a:lnTo>
                    <a:pt x="0" y="82613"/>
                  </a:lnTo>
                  <a:lnTo>
                    <a:pt x="0" y="127762"/>
                  </a:lnTo>
                  <a:close/>
                </a:path>
                <a:path w="1083310" h="310514">
                  <a:moveTo>
                    <a:pt x="892873" y="129158"/>
                  </a:moveTo>
                  <a:lnTo>
                    <a:pt x="938022" y="129158"/>
                  </a:lnTo>
                  <a:lnTo>
                    <a:pt x="938022" y="84010"/>
                  </a:lnTo>
                  <a:lnTo>
                    <a:pt x="892873" y="84010"/>
                  </a:lnTo>
                  <a:lnTo>
                    <a:pt x="892873" y="129158"/>
                  </a:lnTo>
                  <a:close/>
                </a:path>
                <a:path w="1083310" h="310514">
                  <a:moveTo>
                    <a:pt x="62611" y="162940"/>
                  </a:moveTo>
                  <a:lnTo>
                    <a:pt x="107759" y="162940"/>
                  </a:lnTo>
                  <a:lnTo>
                    <a:pt x="107759" y="117792"/>
                  </a:lnTo>
                  <a:lnTo>
                    <a:pt x="62611" y="117792"/>
                  </a:lnTo>
                  <a:lnTo>
                    <a:pt x="62611" y="162940"/>
                  </a:lnTo>
                  <a:close/>
                </a:path>
                <a:path w="1083310" h="310514">
                  <a:moveTo>
                    <a:pt x="902779" y="150368"/>
                  </a:moveTo>
                  <a:lnTo>
                    <a:pt x="947928" y="150368"/>
                  </a:lnTo>
                  <a:lnTo>
                    <a:pt x="947928" y="105219"/>
                  </a:lnTo>
                  <a:lnTo>
                    <a:pt x="902779" y="105219"/>
                  </a:lnTo>
                  <a:lnTo>
                    <a:pt x="902779" y="150368"/>
                  </a:lnTo>
                  <a:close/>
                </a:path>
                <a:path w="1083310" h="310514">
                  <a:moveTo>
                    <a:pt x="966597" y="166052"/>
                  </a:moveTo>
                  <a:lnTo>
                    <a:pt x="1011745" y="166052"/>
                  </a:lnTo>
                  <a:lnTo>
                    <a:pt x="1011745" y="120903"/>
                  </a:lnTo>
                  <a:lnTo>
                    <a:pt x="966597" y="120903"/>
                  </a:lnTo>
                  <a:lnTo>
                    <a:pt x="966597" y="166052"/>
                  </a:lnTo>
                  <a:close/>
                </a:path>
                <a:path w="1083310" h="310514">
                  <a:moveTo>
                    <a:pt x="650049" y="160210"/>
                  </a:moveTo>
                  <a:lnTo>
                    <a:pt x="695198" y="160210"/>
                  </a:lnTo>
                  <a:lnTo>
                    <a:pt x="695198" y="115061"/>
                  </a:lnTo>
                  <a:lnTo>
                    <a:pt x="650049" y="115061"/>
                  </a:lnTo>
                  <a:lnTo>
                    <a:pt x="650049" y="160210"/>
                  </a:lnTo>
                  <a:close/>
                </a:path>
                <a:path w="1083310" h="310514">
                  <a:moveTo>
                    <a:pt x="1037653" y="134175"/>
                  </a:moveTo>
                  <a:lnTo>
                    <a:pt x="1082802" y="134175"/>
                  </a:lnTo>
                  <a:lnTo>
                    <a:pt x="1082802" y="89026"/>
                  </a:lnTo>
                  <a:lnTo>
                    <a:pt x="1037653" y="89026"/>
                  </a:lnTo>
                  <a:lnTo>
                    <a:pt x="1037653" y="134175"/>
                  </a:lnTo>
                  <a:close/>
                </a:path>
                <a:path w="1083310" h="310514">
                  <a:moveTo>
                    <a:pt x="958024" y="191262"/>
                  </a:moveTo>
                  <a:lnTo>
                    <a:pt x="1003173" y="191262"/>
                  </a:lnTo>
                  <a:lnTo>
                    <a:pt x="1003173" y="146113"/>
                  </a:lnTo>
                  <a:lnTo>
                    <a:pt x="958024" y="146113"/>
                  </a:lnTo>
                  <a:lnTo>
                    <a:pt x="958024" y="191262"/>
                  </a:lnTo>
                  <a:close/>
                </a:path>
                <a:path w="1083310" h="310514">
                  <a:moveTo>
                    <a:pt x="949261" y="134302"/>
                  </a:moveTo>
                  <a:lnTo>
                    <a:pt x="994410" y="134302"/>
                  </a:lnTo>
                  <a:lnTo>
                    <a:pt x="994410" y="89153"/>
                  </a:lnTo>
                  <a:lnTo>
                    <a:pt x="949261" y="89153"/>
                  </a:lnTo>
                  <a:lnTo>
                    <a:pt x="949261" y="134302"/>
                  </a:lnTo>
                  <a:close/>
                </a:path>
                <a:path w="1083310" h="310514">
                  <a:moveTo>
                    <a:pt x="515112" y="220027"/>
                  </a:moveTo>
                  <a:lnTo>
                    <a:pt x="560260" y="220027"/>
                  </a:lnTo>
                  <a:lnTo>
                    <a:pt x="560260" y="174878"/>
                  </a:lnTo>
                  <a:lnTo>
                    <a:pt x="515112" y="174878"/>
                  </a:lnTo>
                  <a:lnTo>
                    <a:pt x="515112" y="220027"/>
                  </a:lnTo>
                  <a:close/>
                </a:path>
                <a:path w="1083310" h="310514">
                  <a:moveTo>
                    <a:pt x="727075" y="222884"/>
                  </a:moveTo>
                  <a:lnTo>
                    <a:pt x="772223" y="222884"/>
                  </a:lnTo>
                  <a:lnTo>
                    <a:pt x="772223" y="177736"/>
                  </a:lnTo>
                  <a:lnTo>
                    <a:pt x="727075" y="177736"/>
                  </a:lnTo>
                  <a:lnTo>
                    <a:pt x="727075" y="222884"/>
                  </a:lnTo>
                  <a:close/>
                </a:path>
                <a:path w="1083310" h="310514">
                  <a:moveTo>
                    <a:pt x="615314" y="221360"/>
                  </a:moveTo>
                  <a:lnTo>
                    <a:pt x="660463" y="221360"/>
                  </a:lnTo>
                  <a:lnTo>
                    <a:pt x="660463" y="176212"/>
                  </a:lnTo>
                  <a:lnTo>
                    <a:pt x="615314" y="176212"/>
                  </a:lnTo>
                  <a:lnTo>
                    <a:pt x="615314" y="221360"/>
                  </a:lnTo>
                  <a:close/>
                </a:path>
                <a:path w="1083310" h="310514">
                  <a:moveTo>
                    <a:pt x="468185" y="243331"/>
                  </a:moveTo>
                  <a:lnTo>
                    <a:pt x="513334" y="243331"/>
                  </a:lnTo>
                  <a:lnTo>
                    <a:pt x="513334" y="198183"/>
                  </a:lnTo>
                  <a:lnTo>
                    <a:pt x="468185" y="198183"/>
                  </a:lnTo>
                  <a:lnTo>
                    <a:pt x="468185" y="243331"/>
                  </a:lnTo>
                  <a:close/>
                </a:path>
                <a:path w="1083310" h="310514">
                  <a:moveTo>
                    <a:pt x="650049" y="283082"/>
                  </a:moveTo>
                  <a:lnTo>
                    <a:pt x="695198" y="283082"/>
                  </a:lnTo>
                  <a:lnTo>
                    <a:pt x="695198" y="237934"/>
                  </a:lnTo>
                  <a:lnTo>
                    <a:pt x="650049" y="237934"/>
                  </a:lnTo>
                  <a:lnTo>
                    <a:pt x="650049" y="283082"/>
                  </a:lnTo>
                  <a:close/>
                </a:path>
                <a:path w="1083310" h="310514">
                  <a:moveTo>
                    <a:pt x="697738" y="287718"/>
                  </a:moveTo>
                  <a:lnTo>
                    <a:pt x="742886" y="287718"/>
                  </a:lnTo>
                  <a:lnTo>
                    <a:pt x="742886" y="242569"/>
                  </a:lnTo>
                  <a:lnTo>
                    <a:pt x="697738" y="242569"/>
                  </a:lnTo>
                  <a:lnTo>
                    <a:pt x="697738" y="287718"/>
                  </a:lnTo>
                  <a:close/>
                </a:path>
                <a:path w="1083310" h="310514">
                  <a:moveTo>
                    <a:pt x="780732" y="297306"/>
                  </a:moveTo>
                  <a:lnTo>
                    <a:pt x="825881" y="297306"/>
                  </a:lnTo>
                  <a:lnTo>
                    <a:pt x="825881" y="252158"/>
                  </a:lnTo>
                  <a:lnTo>
                    <a:pt x="780732" y="252158"/>
                  </a:lnTo>
                  <a:lnTo>
                    <a:pt x="780732" y="297306"/>
                  </a:lnTo>
                  <a:close/>
                </a:path>
                <a:path w="1083310" h="310514">
                  <a:moveTo>
                    <a:pt x="780732" y="305117"/>
                  </a:moveTo>
                  <a:lnTo>
                    <a:pt x="825881" y="305117"/>
                  </a:lnTo>
                  <a:lnTo>
                    <a:pt x="825881" y="259968"/>
                  </a:lnTo>
                  <a:lnTo>
                    <a:pt x="780732" y="259968"/>
                  </a:lnTo>
                  <a:lnTo>
                    <a:pt x="780732" y="305117"/>
                  </a:lnTo>
                  <a:close/>
                </a:path>
                <a:path w="1083310" h="310514">
                  <a:moveTo>
                    <a:pt x="851217" y="295084"/>
                  </a:moveTo>
                  <a:lnTo>
                    <a:pt x="896366" y="295084"/>
                  </a:lnTo>
                  <a:lnTo>
                    <a:pt x="896366" y="249935"/>
                  </a:lnTo>
                  <a:lnTo>
                    <a:pt x="851217" y="249935"/>
                  </a:lnTo>
                  <a:lnTo>
                    <a:pt x="851217" y="295084"/>
                  </a:lnTo>
                  <a:close/>
                </a:path>
                <a:path w="1083310" h="310514">
                  <a:moveTo>
                    <a:pt x="712660" y="310260"/>
                  </a:moveTo>
                  <a:lnTo>
                    <a:pt x="757809" y="310260"/>
                  </a:lnTo>
                  <a:lnTo>
                    <a:pt x="757809" y="265112"/>
                  </a:lnTo>
                  <a:lnTo>
                    <a:pt x="712660" y="265112"/>
                  </a:lnTo>
                  <a:lnTo>
                    <a:pt x="712660" y="310260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88870" y="248508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509012" y="2548267"/>
              <a:ext cx="285115" cy="123825"/>
            </a:xfrm>
            <a:custGeom>
              <a:avLst/>
              <a:gdLst/>
              <a:ahLst/>
              <a:cxnLst/>
              <a:rect l="l" t="t" r="r" b="b"/>
              <a:pathLst>
                <a:path w="285114" h="123825">
                  <a:moveTo>
                    <a:pt x="239521" y="78994"/>
                  </a:moveTo>
                  <a:lnTo>
                    <a:pt x="284670" y="78994"/>
                  </a:lnTo>
                  <a:lnTo>
                    <a:pt x="284670" y="33845"/>
                  </a:lnTo>
                  <a:lnTo>
                    <a:pt x="239521" y="33845"/>
                  </a:lnTo>
                  <a:lnTo>
                    <a:pt x="239521" y="78994"/>
                  </a:lnTo>
                  <a:close/>
                </a:path>
                <a:path w="285114" h="123825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285114" h="123825">
                  <a:moveTo>
                    <a:pt x="134937" y="123825"/>
                  </a:moveTo>
                  <a:lnTo>
                    <a:pt x="180086" y="123825"/>
                  </a:lnTo>
                  <a:lnTo>
                    <a:pt x="180086" y="78676"/>
                  </a:lnTo>
                  <a:lnTo>
                    <a:pt x="134937" y="78676"/>
                  </a:lnTo>
                  <a:lnTo>
                    <a:pt x="134937" y="123825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636074" y="264707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876740" y="283370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563812" y="280163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935287" y="285001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652584" y="28380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468" y="2907962"/>
              <a:ext cx="91377" cy="11665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636074" y="29427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619058" y="304382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523044" y="308312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454274" y="3108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563812" y="315685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373694" y="318980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753931" y="317793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683826" y="332817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845116" y="338005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845116" y="33800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343468" y="31473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311083" y="327274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343468" y="327274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238818" y="325165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986088" y="320289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373694" y="332817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238818" y="336754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582988" y="342297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523044" y="342297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543872" y="332817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373694" y="342297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343468" y="327274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921637" y="2354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211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921637" y="235427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986088" y="327274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993900" y="328524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993900" y="328524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984564" y="330785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016441" y="327591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993900" y="304801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993900" y="304801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984564" y="307061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016441" y="303867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998537" y="1814080"/>
              <a:ext cx="2321560" cy="1905635"/>
            </a:xfrm>
            <a:custGeom>
              <a:avLst/>
              <a:gdLst/>
              <a:ahLst/>
              <a:cxnLst/>
              <a:rect l="l" t="t" r="r" b="b"/>
              <a:pathLst>
                <a:path w="2321560" h="1905635">
                  <a:moveTo>
                    <a:pt x="0" y="1905190"/>
                  </a:moveTo>
                  <a:lnTo>
                    <a:pt x="2320988" y="1905190"/>
                  </a:lnTo>
                  <a:lnTo>
                    <a:pt x="2320988" y="0"/>
                  </a:lnTo>
                  <a:lnTo>
                    <a:pt x="0" y="0"/>
                  </a:lnTo>
                  <a:lnTo>
                    <a:pt x="0" y="190519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773366" y="3264356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73366" y="2634563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73366" y="200477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976057" y="2054683"/>
            <a:ext cx="2291080" cy="1687195"/>
            <a:chOff x="976057" y="2054683"/>
            <a:chExt cx="2291080" cy="1687195"/>
          </a:xfrm>
        </p:grpSpPr>
        <p:sp>
          <p:nvSpPr>
            <p:cNvPr id="92" name="object 92"/>
            <p:cNvSpPr/>
            <p:nvPr/>
          </p:nvSpPr>
          <p:spPr>
            <a:xfrm>
              <a:off x="979549" y="331776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979549" y="2687966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79549" y="2058175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104010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2183702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3263391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/>
          <p:cNvSpPr txBox="1"/>
          <p:nvPr/>
        </p:nvSpPr>
        <p:spPr>
          <a:xfrm>
            <a:off x="1073658" y="3722824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135696" y="3722824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197733" y="3722824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772601" y="3795217"/>
            <a:ext cx="7727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84336" y="23629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387787" y="2472004"/>
            <a:ext cx="338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3420872" y="2617990"/>
            <a:ext cx="69215" cy="389255"/>
            <a:chOff x="3420872" y="2617990"/>
            <a:chExt cx="69215" cy="389255"/>
          </a:xfrm>
        </p:grpSpPr>
        <p:sp>
          <p:nvSpPr>
            <p:cNvPr id="105" name="object 105"/>
            <p:cNvSpPr/>
            <p:nvPr/>
          </p:nvSpPr>
          <p:spPr>
            <a:xfrm>
              <a:off x="3432809" y="262053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424935" y="271768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3432810" y="28399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3432810" y="28399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3432810" y="294971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3432810" y="29497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3423412" y="297225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3455351" y="294038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3" name="object 113"/>
          <p:cNvSpPr txBox="1"/>
          <p:nvPr/>
        </p:nvSpPr>
        <p:spPr>
          <a:xfrm>
            <a:off x="3511233" y="2589669"/>
            <a:ext cx="31686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511233" y="2699397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511233" y="2809125"/>
            <a:ext cx="2482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511233" y="2918852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3882707" y="1701241"/>
            <a:ext cx="3207385" cy="2201545"/>
            <a:chOff x="3882707" y="1701241"/>
            <a:chExt cx="3207385" cy="2201545"/>
          </a:xfrm>
        </p:grpSpPr>
        <p:sp>
          <p:nvSpPr>
            <p:cNvPr id="118" name="object 118"/>
            <p:cNvSpPr/>
            <p:nvPr/>
          </p:nvSpPr>
          <p:spPr>
            <a:xfrm>
              <a:off x="3886200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3200400" y="0"/>
                  </a:moveTo>
                  <a:lnTo>
                    <a:pt x="0" y="0"/>
                  </a:lnTo>
                  <a:lnTo>
                    <a:pt x="0" y="2194560"/>
                  </a:lnTo>
                  <a:lnTo>
                    <a:pt x="3200400" y="219456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3886200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0" y="2194560"/>
                  </a:moveTo>
                  <a:lnTo>
                    <a:pt x="3200400" y="219456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2194560"/>
                  </a:lnTo>
                  <a:close/>
                </a:path>
              </a:pathLst>
            </a:custGeom>
            <a:ln w="67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683059" y="2113610"/>
              <a:ext cx="600075" cy="172085"/>
            </a:xfrm>
            <a:custGeom>
              <a:avLst/>
              <a:gdLst/>
              <a:ahLst/>
              <a:cxnLst/>
              <a:rect l="l" t="t" r="r" b="b"/>
              <a:pathLst>
                <a:path w="600075" h="172085">
                  <a:moveTo>
                    <a:pt x="408939" y="45148"/>
                  </a:moveTo>
                  <a:lnTo>
                    <a:pt x="454088" y="45148"/>
                  </a:lnTo>
                  <a:lnTo>
                    <a:pt x="454088" y="0"/>
                  </a:lnTo>
                  <a:lnTo>
                    <a:pt x="408939" y="0"/>
                  </a:lnTo>
                  <a:lnTo>
                    <a:pt x="408939" y="45148"/>
                  </a:lnTo>
                  <a:close/>
                </a:path>
                <a:path w="600075" h="172085">
                  <a:moveTo>
                    <a:pt x="361378" y="95567"/>
                  </a:moveTo>
                  <a:lnTo>
                    <a:pt x="406526" y="95567"/>
                  </a:lnTo>
                  <a:lnTo>
                    <a:pt x="406526" y="50419"/>
                  </a:lnTo>
                  <a:lnTo>
                    <a:pt x="361378" y="50419"/>
                  </a:lnTo>
                  <a:lnTo>
                    <a:pt x="361378" y="95567"/>
                  </a:lnTo>
                  <a:close/>
                </a:path>
                <a:path w="600075" h="172085">
                  <a:moveTo>
                    <a:pt x="417829" y="102044"/>
                  </a:moveTo>
                  <a:lnTo>
                    <a:pt x="462978" y="102044"/>
                  </a:lnTo>
                  <a:lnTo>
                    <a:pt x="462978" y="56896"/>
                  </a:lnTo>
                  <a:lnTo>
                    <a:pt x="417829" y="56896"/>
                  </a:lnTo>
                  <a:lnTo>
                    <a:pt x="417829" y="102044"/>
                  </a:lnTo>
                  <a:close/>
                </a:path>
                <a:path w="600075" h="172085">
                  <a:moveTo>
                    <a:pt x="351218" y="120269"/>
                  </a:moveTo>
                  <a:lnTo>
                    <a:pt x="396360" y="120269"/>
                  </a:lnTo>
                  <a:lnTo>
                    <a:pt x="396360" y="75120"/>
                  </a:lnTo>
                  <a:lnTo>
                    <a:pt x="351218" y="75120"/>
                  </a:lnTo>
                  <a:lnTo>
                    <a:pt x="351218" y="120269"/>
                  </a:lnTo>
                  <a:close/>
                </a:path>
                <a:path w="600075" h="172085">
                  <a:moveTo>
                    <a:pt x="460184" y="121285"/>
                  </a:moveTo>
                  <a:lnTo>
                    <a:pt x="505326" y="121285"/>
                  </a:lnTo>
                  <a:lnTo>
                    <a:pt x="505326" y="76136"/>
                  </a:lnTo>
                  <a:lnTo>
                    <a:pt x="460184" y="76136"/>
                  </a:lnTo>
                  <a:lnTo>
                    <a:pt x="460184" y="121285"/>
                  </a:lnTo>
                  <a:close/>
                </a:path>
                <a:path w="600075" h="172085">
                  <a:moveTo>
                    <a:pt x="435228" y="123380"/>
                  </a:moveTo>
                  <a:lnTo>
                    <a:pt x="480377" y="123380"/>
                  </a:lnTo>
                  <a:lnTo>
                    <a:pt x="480377" y="78232"/>
                  </a:lnTo>
                  <a:lnTo>
                    <a:pt x="435228" y="78232"/>
                  </a:lnTo>
                  <a:lnTo>
                    <a:pt x="435228" y="123380"/>
                  </a:lnTo>
                  <a:close/>
                </a:path>
                <a:path w="600075" h="172085">
                  <a:moveTo>
                    <a:pt x="0" y="130746"/>
                  </a:moveTo>
                  <a:lnTo>
                    <a:pt x="45148" y="130746"/>
                  </a:lnTo>
                  <a:lnTo>
                    <a:pt x="45148" y="85598"/>
                  </a:lnTo>
                  <a:lnTo>
                    <a:pt x="0" y="85598"/>
                  </a:lnTo>
                  <a:lnTo>
                    <a:pt x="0" y="130746"/>
                  </a:lnTo>
                  <a:close/>
                </a:path>
                <a:path w="600075" h="172085">
                  <a:moveTo>
                    <a:pt x="554863" y="154686"/>
                  </a:moveTo>
                  <a:lnTo>
                    <a:pt x="600011" y="154686"/>
                  </a:lnTo>
                  <a:lnTo>
                    <a:pt x="600011" y="109537"/>
                  </a:lnTo>
                  <a:lnTo>
                    <a:pt x="554863" y="109537"/>
                  </a:lnTo>
                  <a:lnTo>
                    <a:pt x="554863" y="154686"/>
                  </a:lnTo>
                  <a:close/>
                </a:path>
                <a:path w="600075" h="172085">
                  <a:moveTo>
                    <a:pt x="0" y="162623"/>
                  </a:moveTo>
                  <a:lnTo>
                    <a:pt x="45148" y="162623"/>
                  </a:lnTo>
                  <a:lnTo>
                    <a:pt x="45148" y="117475"/>
                  </a:lnTo>
                  <a:lnTo>
                    <a:pt x="0" y="117475"/>
                  </a:lnTo>
                  <a:lnTo>
                    <a:pt x="0" y="162623"/>
                  </a:lnTo>
                  <a:close/>
                </a:path>
                <a:path w="600075" h="172085">
                  <a:moveTo>
                    <a:pt x="451992" y="170307"/>
                  </a:moveTo>
                  <a:lnTo>
                    <a:pt x="497135" y="170307"/>
                  </a:lnTo>
                  <a:lnTo>
                    <a:pt x="497135" y="125158"/>
                  </a:lnTo>
                  <a:lnTo>
                    <a:pt x="451992" y="125158"/>
                  </a:lnTo>
                  <a:lnTo>
                    <a:pt x="451992" y="170307"/>
                  </a:lnTo>
                  <a:close/>
                </a:path>
                <a:path w="600075" h="172085">
                  <a:moveTo>
                    <a:pt x="351218" y="171577"/>
                  </a:moveTo>
                  <a:lnTo>
                    <a:pt x="396360" y="171577"/>
                  </a:lnTo>
                  <a:lnTo>
                    <a:pt x="396360" y="126428"/>
                  </a:lnTo>
                  <a:lnTo>
                    <a:pt x="351218" y="126428"/>
                  </a:lnTo>
                  <a:lnTo>
                    <a:pt x="351218" y="171577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604191" y="222930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5956363" y="2235974"/>
              <a:ext cx="240029" cy="78105"/>
            </a:xfrm>
            <a:custGeom>
              <a:avLst/>
              <a:gdLst/>
              <a:ahLst/>
              <a:cxnLst/>
              <a:rect l="l" t="t" r="r" b="b"/>
              <a:pathLst>
                <a:path w="240029" h="78105">
                  <a:moveTo>
                    <a:pt x="194881" y="45148"/>
                  </a:moveTo>
                  <a:lnTo>
                    <a:pt x="240023" y="45148"/>
                  </a:lnTo>
                  <a:lnTo>
                    <a:pt x="240023" y="0"/>
                  </a:lnTo>
                  <a:lnTo>
                    <a:pt x="194881" y="0"/>
                  </a:lnTo>
                  <a:lnTo>
                    <a:pt x="194881" y="45148"/>
                  </a:lnTo>
                  <a:close/>
                </a:path>
                <a:path w="240029" h="78105">
                  <a:moveTo>
                    <a:pt x="23622" y="55245"/>
                  </a:moveTo>
                  <a:lnTo>
                    <a:pt x="68764" y="55245"/>
                  </a:lnTo>
                  <a:lnTo>
                    <a:pt x="68764" y="10096"/>
                  </a:lnTo>
                  <a:lnTo>
                    <a:pt x="23622" y="10096"/>
                  </a:lnTo>
                  <a:lnTo>
                    <a:pt x="23622" y="55245"/>
                  </a:lnTo>
                  <a:close/>
                </a:path>
                <a:path w="240029" h="78105">
                  <a:moveTo>
                    <a:pt x="12001" y="68643"/>
                  </a:moveTo>
                  <a:lnTo>
                    <a:pt x="57143" y="68643"/>
                  </a:lnTo>
                  <a:lnTo>
                    <a:pt x="57143" y="23495"/>
                  </a:lnTo>
                  <a:lnTo>
                    <a:pt x="12001" y="23495"/>
                  </a:lnTo>
                  <a:lnTo>
                    <a:pt x="12001" y="68643"/>
                  </a:lnTo>
                  <a:close/>
                </a:path>
                <a:path w="240029" h="78105">
                  <a:moveTo>
                    <a:pt x="144525" y="68580"/>
                  </a:moveTo>
                  <a:lnTo>
                    <a:pt x="189674" y="68580"/>
                  </a:lnTo>
                  <a:lnTo>
                    <a:pt x="189674" y="23431"/>
                  </a:lnTo>
                  <a:lnTo>
                    <a:pt x="144525" y="23431"/>
                  </a:lnTo>
                  <a:lnTo>
                    <a:pt x="144525" y="68580"/>
                  </a:lnTo>
                  <a:close/>
                </a:path>
                <a:path w="240029" h="78105">
                  <a:moveTo>
                    <a:pt x="0" y="68326"/>
                  </a:moveTo>
                  <a:lnTo>
                    <a:pt x="45148" y="68326"/>
                  </a:lnTo>
                  <a:lnTo>
                    <a:pt x="45148" y="23177"/>
                  </a:lnTo>
                  <a:lnTo>
                    <a:pt x="0" y="23177"/>
                  </a:lnTo>
                  <a:lnTo>
                    <a:pt x="0" y="68326"/>
                  </a:lnTo>
                  <a:close/>
                </a:path>
                <a:path w="240029" h="78105">
                  <a:moveTo>
                    <a:pt x="12001" y="77978"/>
                  </a:moveTo>
                  <a:lnTo>
                    <a:pt x="57143" y="77978"/>
                  </a:lnTo>
                  <a:lnTo>
                    <a:pt x="57143" y="32829"/>
                  </a:lnTo>
                  <a:lnTo>
                    <a:pt x="12001" y="32829"/>
                  </a:lnTo>
                  <a:lnTo>
                    <a:pt x="12001" y="77978"/>
                  </a:lnTo>
                  <a:close/>
                </a:path>
                <a:path w="240029" h="78105">
                  <a:moveTo>
                    <a:pt x="0" y="76327"/>
                  </a:moveTo>
                  <a:lnTo>
                    <a:pt x="45148" y="76327"/>
                  </a:lnTo>
                  <a:lnTo>
                    <a:pt x="45148" y="31178"/>
                  </a:lnTo>
                  <a:lnTo>
                    <a:pt x="0" y="31178"/>
                  </a:lnTo>
                  <a:lnTo>
                    <a:pt x="0" y="76327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4599495" y="227128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5176774" y="2261311"/>
              <a:ext cx="1003935" cy="68580"/>
            </a:xfrm>
            <a:custGeom>
              <a:avLst/>
              <a:gdLst/>
              <a:ahLst/>
              <a:cxnLst/>
              <a:rect l="l" t="t" r="r" b="b"/>
              <a:pathLst>
                <a:path w="1003935" h="68580">
                  <a:moveTo>
                    <a:pt x="958278" y="51244"/>
                  </a:moveTo>
                  <a:lnTo>
                    <a:pt x="1003420" y="51244"/>
                  </a:lnTo>
                  <a:lnTo>
                    <a:pt x="1003420" y="6095"/>
                  </a:lnTo>
                  <a:lnTo>
                    <a:pt x="958278" y="6095"/>
                  </a:lnTo>
                  <a:lnTo>
                    <a:pt x="958278" y="51244"/>
                  </a:lnTo>
                  <a:close/>
                </a:path>
                <a:path w="1003935" h="68580">
                  <a:moveTo>
                    <a:pt x="887285" y="45148"/>
                  </a:moveTo>
                  <a:lnTo>
                    <a:pt x="932434" y="45148"/>
                  </a:lnTo>
                  <a:lnTo>
                    <a:pt x="932434" y="0"/>
                  </a:lnTo>
                  <a:lnTo>
                    <a:pt x="887285" y="0"/>
                  </a:lnTo>
                  <a:lnTo>
                    <a:pt x="887285" y="45148"/>
                  </a:lnTo>
                  <a:close/>
                </a:path>
                <a:path w="1003935" h="68580">
                  <a:moveTo>
                    <a:pt x="381000" y="58927"/>
                  </a:moveTo>
                  <a:lnTo>
                    <a:pt x="426142" y="58927"/>
                  </a:lnTo>
                  <a:lnTo>
                    <a:pt x="426142" y="13779"/>
                  </a:lnTo>
                  <a:lnTo>
                    <a:pt x="381000" y="13779"/>
                  </a:lnTo>
                  <a:lnTo>
                    <a:pt x="381000" y="58927"/>
                  </a:lnTo>
                  <a:close/>
                </a:path>
                <a:path w="1003935" h="68580">
                  <a:moveTo>
                    <a:pt x="115824" y="62102"/>
                  </a:moveTo>
                  <a:lnTo>
                    <a:pt x="160966" y="62102"/>
                  </a:lnTo>
                  <a:lnTo>
                    <a:pt x="160966" y="16954"/>
                  </a:lnTo>
                  <a:lnTo>
                    <a:pt x="115824" y="16954"/>
                  </a:lnTo>
                  <a:lnTo>
                    <a:pt x="115824" y="62102"/>
                  </a:lnTo>
                  <a:close/>
                </a:path>
                <a:path w="1003935" h="68580">
                  <a:moveTo>
                    <a:pt x="319468" y="65341"/>
                  </a:moveTo>
                  <a:lnTo>
                    <a:pt x="364616" y="65341"/>
                  </a:lnTo>
                  <a:lnTo>
                    <a:pt x="364616" y="20192"/>
                  </a:lnTo>
                  <a:lnTo>
                    <a:pt x="319468" y="20192"/>
                  </a:lnTo>
                  <a:lnTo>
                    <a:pt x="319468" y="65341"/>
                  </a:lnTo>
                  <a:close/>
                </a:path>
                <a:path w="1003935" h="68580">
                  <a:moveTo>
                    <a:pt x="803211" y="66547"/>
                  </a:moveTo>
                  <a:lnTo>
                    <a:pt x="848353" y="66547"/>
                  </a:lnTo>
                  <a:lnTo>
                    <a:pt x="848353" y="21399"/>
                  </a:lnTo>
                  <a:lnTo>
                    <a:pt x="803211" y="21399"/>
                  </a:lnTo>
                  <a:lnTo>
                    <a:pt x="803211" y="66547"/>
                  </a:lnTo>
                  <a:close/>
                </a:path>
                <a:path w="1003935" h="68580">
                  <a:moveTo>
                    <a:pt x="0" y="68008"/>
                  </a:moveTo>
                  <a:lnTo>
                    <a:pt x="45142" y="68008"/>
                  </a:lnTo>
                  <a:lnTo>
                    <a:pt x="45142" y="22859"/>
                  </a:lnTo>
                  <a:lnTo>
                    <a:pt x="0" y="22859"/>
                  </a:lnTo>
                  <a:lnTo>
                    <a:pt x="0" y="68008"/>
                  </a:lnTo>
                  <a:close/>
                </a:path>
                <a:path w="1003935" h="68580">
                  <a:moveTo>
                    <a:pt x="877570" y="67436"/>
                  </a:moveTo>
                  <a:lnTo>
                    <a:pt x="922712" y="67436"/>
                  </a:lnTo>
                  <a:lnTo>
                    <a:pt x="922712" y="22288"/>
                  </a:lnTo>
                  <a:lnTo>
                    <a:pt x="877570" y="22288"/>
                  </a:lnTo>
                  <a:lnTo>
                    <a:pt x="877570" y="67436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4918900" y="23131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5238305" y="2304427"/>
              <a:ext cx="1003935" cy="69850"/>
            </a:xfrm>
            <a:custGeom>
              <a:avLst/>
              <a:gdLst/>
              <a:ahLst/>
              <a:cxnLst/>
              <a:rect l="l" t="t" r="r" b="b"/>
              <a:pathLst>
                <a:path w="1003935" h="69850">
                  <a:moveTo>
                    <a:pt x="0" y="59245"/>
                  </a:moveTo>
                  <a:lnTo>
                    <a:pt x="45148" y="59245"/>
                  </a:lnTo>
                  <a:lnTo>
                    <a:pt x="45148" y="14096"/>
                  </a:lnTo>
                  <a:lnTo>
                    <a:pt x="0" y="14096"/>
                  </a:lnTo>
                  <a:lnTo>
                    <a:pt x="0" y="59245"/>
                  </a:lnTo>
                  <a:close/>
                </a:path>
                <a:path w="1003935" h="69850">
                  <a:moveTo>
                    <a:pt x="825754" y="45148"/>
                  </a:moveTo>
                  <a:lnTo>
                    <a:pt x="870902" y="45148"/>
                  </a:lnTo>
                  <a:lnTo>
                    <a:pt x="870902" y="0"/>
                  </a:lnTo>
                  <a:lnTo>
                    <a:pt x="825754" y="0"/>
                  </a:lnTo>
                  <a:lnTo>
                    <a:pt x="825754" y="45148"/>
                  </a:lnTo>
                  <a:close/>
                </a:path>
                <a:path w="1003935" h="69850">
                  <a:moveTo>
                    <a:pt x="888428" y="61023"/>
                  </a:moveTo>
                  <a:lnTo>
                    <a:pt x="933577" y="61023"/>
                  </a:lnTo>
                  <a:lnTo>
                    <a:pt x="933577" y="15874"/>
                  </a:lnTo>
                  <a:lnTo>
                    <a:pt x="888428" y="15874"/>
                  </a:lnTo>
                  <a:lnTo>
                    <a:pt x="888428" y="61023"/>
                  </a:lnTo>
                  <a:close/>
                </a:path>
                <a:path w="1003935" h="69850">
                  <a:moveTo>
                    <a:pt x="577342" y="55181"/>
                  </a:moveTo>
                  <a:lnTo>
                    <a:pt x="622490" y="55181"/>
                  </a:lnTo>
                  <a:lnTo>
                    <a:pt x="622490" y="10032"/>
                  </a:lnTo>
                  <a:lnTo>
                    <a:pt x="577342" y="10032"/>
                  </a:lnTo>
                  <a:lnTo>
                    <a:pt x="577342" y="55181"/>
                  </a:lnTo>
                  <a:close/>
                </a:path>
                <a:path w="1003935" h="69850">
                  <a:moveTo>
                    <a:pt x="958278" y="69786"/>
                  </a:moveTo>
                  <a:lnTo>
                    <a:pt x="1003427" y="69786"/>
                  </a:lnTo>
                  <a:lnTo>
                    <a:pt x="1003427" y="24637"/>
                  </a:lnTo>
                  <a:lnTo>
                    <a:pt x="958278" y="24637"/>
                  </a:lnTo>
                  <a:lnTo>
                    <a:pt x="958278" y="69786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4280027" y="2347607"/>
              <a:ext cx="787400" cy="50165"/>
            </a:xfrm>
            <a:custGeom>
              <a:avLst/>
              <a:gdLst/>
              <a:ahLst/>
              <a:cxnLst/>
              <a:rect l="l" t="t" r="r" b="b"/>
              <a:pathLst>
                <a:path w="787400" h="50164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787400" h="50164">
                  <a:moveTo>
                    <a:pt x="741680" y="49656"/>
                  </a:moveTo>
                  <a:lnTo>
                    <a:pt x="786822" y="49656"/>
                  </a:lnTo>
                  <a:lnTo>
                    <a:pt x="786822" y="4508"/>
                  </a:lnTo>
                  <a:lnTo>
                    <a:pt x="741680" y="4508"/>
                  </a:lnTo>
                  <a:lnTo>
                    <a:pt x="741680" y="49656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5683059" y="2346020"/>
              <a:ext cx="480695" cy="76200"/>
            </a:xfrm>
            <a:custGeom>
              <a:avLst/>
              <a:gdLst/>
              <a:ahLst/>
              <a:cxnLst/>
              <a:rect l="l" t="t" r="r" b="b"/>
              <a:pathLst>
                <a:path w="480695" h="76200">
                  <a:moveTo>
                    <a:pt x="435228" y="45148"/>
                  </a:moveTo>
                  <a:lnTo>
                    <a:pt x="480377" y="45148"/>
                  </a:lnTo>
                  <a:lnTo>
                    <a:pt x="480377" y="0"/>
                  </a:lnTo>
                  <a:lnTo>
                    <a:pt x="435228" y="0"/>
                  </a:lnTo>
                  <a:lnTo>
                    <a:pt x="435228" y="45148"/>
                  </a:lnTo>
                  <a:close/>
                </a:path>
                <a:path w="480695" h="76200">
                  <a:moveTo>
                    <a:pt x="426656" y="61721"/>
                  </a:moveTo>
                  <a:lnTo>
                    <a:pt x="471798" y="61721"/>
                  </a:lnTo>
                  <a:lnTo>
                    <a:pt x="471798" y="16573"/>
                  </a:lnTo>
                  <a:lnTo>
                    <a:pt x="426656" y="16573"/>
                  </a:lnTo>
                  <a:lnTo>
                    <a:pt x="426656" y="61721"/>
                  </a:lnTo>
                  <a:close/>
                </a:path>
                <a:path w="480695" h="76200">
                  <a:moveTo>
                    <a:pt x="0" y="72770"/>
                  </a:moveTo>
                  <a:lnTo>
                    <a:pt x="45148" y="72770"/>
                  </a:lnTo>
                  <a:lnTo>
                    <a:pt x="45148" y="27622"/>
                  </a:lnTo>
                  <a:lnTo>
                    <a:pt x="0" y="27622"/>
                  </a:lnTo>
                  <a:lnTo>
                    <a:pt x="0" y="72770"/>
                  </a:lnTo>
                  <a:close/>
                </a:path>
                <a:path w="480695" h="76200">
                  <a:moveTo>
                    <a:pt x="208279" y="75945"/>
                  </a:moveTo>
                  <a:lnTo>
                    <a:pt x="253428" y="75945"/>
                  </a:lnTo>
                  <a:lnTo>
                    <a:pt x="253428" y="30797"/>
                  </a:lnTo>
                  <a:lnTo>
                    <a:pt x="208279" y="30797"/>
                  </a:lnTo>
                  <a:lnTo>
                    <a:pt x="208279" y="75945"/>
                  </a:lnTo>
                  <a:close/>
                </a:path>
                <a:path w="480695" h="76200">
                  <a:moveTo>
                    <a:pt x="98425" y="74866"/>
                  </a:moveTo>
                  <a:lnTo>
                    <a:pt x="143573" y="74866"/>
                  </a:lnTo>
                  <a:lnTo>
                    <a:pt x="143573" y="29717"/>
                  </a:lnTo>
                  <a:lnTo>
                    <a:pt x="98425" y="29717"/>
                  </a:lnTo>
                  <a:lnTo>
                    <a:pt x="98425" y="74866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4280027" y="241504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5636958" y="2397010"/>
              <a:ext cx="271145" cy="88900"/>
            </a:xfrm>
            <a:custGeom>
              <a:avLst/>
              <a:gdLst/>
              <a:ahLst/>
              <a:cxnLst/>
              <a:rect l="l" t="t" r="r" b="b"/>
              <a:pathLst>
                <a:path w="271145" h="8890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271145" h="88900">
                  <a:moveTo>
                    <a:pt x="178688" y="85471"/>
                  </a:moveTo>
                  <a:lnTo>
                    <a:pt x="223837" y="85471"/>
                  </a:lnTo>
                  <a:lnTo>
                    <a:pt x="223837" y="40322"/>
                  </a:lnTo>
                  <a:lnTo>
                    <a:pt x="178688" y="40322"/>
                  </a:lnTo>
                  <a:lnTo>
                    <a:pt x="178688" y="85471"/>
                  </a:lnTo>
                  <a:close/>
                </a:path>
                <a:path w="271145" h="88900">
                  <a:moveTo>
                    <a:pt x="225615" y="88900"/>
                  </a:moveTo>
                  <a:lnTo>
                    <a:pt x="270757" y="88900"/>
                  </a:lnTo>
                  <a:lnTo>
                    <a:pt x="270757" y="43751"/>
                  </a:lnTo>
                  <a:lnTo>
                    <a:pt x="225615" y="43751"/>
                  </a:lnTo>
                  <a:lnTo>
                    <a:pt x="225615" y="88900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4280027" y="24446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5877179" y="2448001"/>
              <a:ext cx="181610" cy="60960"/>
            </a:xfrm>
            <a:custGeom>
              <a:avLst/>
              <a:gdLst/>
              <a:ahLst/>
              <a:cxnLst/>
              <a:rect l="l" t="t" r="r" b="b"/>
              <a:pathLst>
                <a:path w="181610" h="60960">
                  <a:moveTo>
                    <a:pt x="66929" y="48514"/>
                  </a:moveTo>
                  <a:lnTo>
                    <a:pt x="112077" y="48514"/>
                  </a:lnTo>
                  <a:lnTo>
                    <a:pt x="112077" y="3365"/>
                  </a:lnTo>
                  <a:lnTo>
                    <a:pt x="66929" y="3365"/>
                  </a:lnTo>
                  <a:lnTo>
                    <a:pt x="66929" y="48514"/>
                  </a:lnTo>
                  <a:close/>
                </a:path>
                <a:path w="181610" h="60960">
                  <a:moveTo>
                    <a:pt x="66929" y="55626"/>
                  </a:moveTo>
                  <a:lnTo>
                    <a:pt x="112077" y="55626"/>
                  </a:lnTo>
                  <a:lnTo>
                    <a:pt x="112077" y="10477"/>
                  </a:lnTo>
                  <a:lnTo>
                    <a:pt x="66929" y="10477"/>
                  </a:lnTo>
                  <a:lnTo>
                    <a:pt x="66929" y="55626"/>
                  </a:lnTo>
                  <a:close/>
                </a:path>
                <a:path w="181610" h="60960">
                  <a:moveTo>
                    <a:pt x="136144" y="45148"/>
                  </a:moveTo>
                  <a:lnTo>
                    <a:pt x="181286" y="45148"/>
                  </a:lnTo>
                  <a:lnTo>
                    <a:pt x="181286" y="0"/>
                  </a:lnTo>
                  <a:lnTo>
                    <a:pt x="136144" y="0"/>
                  </a:lnTo>
                  <a:lnTo>
                    <a:pt x="136144" y="45148"/>
                  </a:lnTo>
                  <a:close/>
                </a:path>
                <a:path w="181610" h="60960">
                  <a:moveTo>
                    <a:pt x="0" y="60388"/>
                  </a:moveTo>
                  <a:lnTo>
                    <a:pt x="45148" y="60388"/>
                  </a:lnTo>
                  <a:lnTo>
                    <a:pt x="45148" y="15240"/>
                  </a:lnTo>
                  <a:lnTo>
                    <a:pt x="0" y="15240"/>
                  </a:lnTo>
                  <a:lnTo>
                    <a:pt x="0" y="6038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4280027" y="2474290"/>
              <a:ext cx="45720" cy="76200"/>
            </a:xfrm>
            <a:custGeom>
              <a:avLst/>
              <a:gdLst/>
              <a:ahLst/>
              <a:cxnLst/>
              <a:rect l="l" t="t" r="r" b="b"/>
              <a:pathLst>
                <a:path w="45720" h="7620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45720" h="76200">
                  <a:moveTo>
                    <a:pt x="0" y="67373"/>
                  </a:moveTo>
                  <a:lnTo>
                    <a:pt x="45148" y="67373"/>
                  </a:lnTo>
                  <a:lnTo>
                    <a:pt x="45148" y="22224"/>
                  </a:lnTo>
                  <a:lnTo>
                    <a:pt x="0" y="22224"/>
                  </a:lnTo>
                  <a:lnTo>
                    <a:pt x="0" y="67373"/>
                  </a:lnTo>
                  <a:close/>
                </a:path>
                <a:path w="45720" h="76200">
                  <a:moveTo>
                    <a:pt x="0" y="71564"/>
                  </a:moveTo>
                  <a:lnTo>
                    <a:pt x="45148" y="71564"/>
                  </a:lnTo>
                  <a:lnTo>
                    <a:pt x="45148" y="26415"/>
                  </a:lnTo>
                  <a:lnTo>
                    <a:pt x="0" y="26415"/>
                  </a:lnTo>
                  <a:lnTo>
                    <a:pt x="0" y="71564"/>
                  </a:lnTo>
                  <a:close/>
                </a:path>
                <a:path w="45720" h="76200">
                  <a:moveTo>
                    <a:pt x="0" y="75945"/>
                  </a:moveTo>
                  <a:lnTo>
                    <a:pt x="45148" y="75945"/>
                  </a:lnTo>
                  <a:lnTo>
                    <a:pt x="45148" y="30797"/>
                  </a:lnTo>
                  <a:lnTo>
                    <a:pt x="0" y="30797"/>
                  </a:lnTo>
                  <a:lnTo>
                    <a:pt x="0" y="75945"/>
                  </a:lnTo>
                  <a:close/>
                </a:path>
                <a:path w="45720" h="76200">
                  <a:moveTo>
                    <a:pt x="0" y="73977"/>
                  </a:moveTo>
                  <a:lnTo>
                    <a:pt x="45148" y="73977"/>
                  </a:lnTo>
                  <a:lnTo>
                    <a:pt x="45148" y="28828"/>
                  </a:lnTo>
                  <a:lnTo>
                    <a:pt x="0" y="28828"/>
                  </a:lnTo>
                  <a:lnTo>
                    <a:pt x="0" y="73977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6056188" y="248457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0" y="0"/>
                  </a:moveTo>
                  <a:lnTo>
                    <a:pt x="60826" y="52641"/>
                  </a:lnTo>
                  <a:lnTo>
                    <a:pt x="0" y="52641"/>
                  </a:lnTo>
                  <a:lnTo>
                    <a:pt x="3041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5683059" y="2546807"/>
              <a:ext cx="280670" cy="124460"/>
            </a:xfrm>
            <a:custGeom>
              <a:avLst/>
              <a:gdLst/>
              <a:ahLst/>
              <a:cxnLst/>
              <a:rect l="l" t="t" r="r" b="b"/>
              <a:pathLst>
                <a:path w="280670" h="124460">
                  <a:moveTo>
                    <a:pt x="235394" y="79755"/>
                  </a:moveTo>
                  <a:lnTo>
                    <a:pt x="280542" y="79755"/>
                  </a:lnTo>
                  <a:lnTo>
                    <a:pt x="280542" y="34607"/>
                  </a:lnTo>
                  <a:lnTo>
                    <a:pt x="235394" y="34607"/>
                  </a:lnTo>
                  <a:lnTo>
                    <a:pt x="235394" y="79755"/>
                  </a:lnTo>
                  <a:close/>
                </a:path>
                <a:path w="280670" h="12446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280670" h="124460">
                  <a:moveTo>
                    <a:pt x="132587" y="124396"/>
                  </a:moveTo>
                  <a:lnTo>
                    <a:pt x="177736" y="124396"/>
                  </a:lnTo>
                  <a:lnTo>
                    <a:pt x="177736" y="79247"/>
                  </a:lnTo>
                  <a:lnTo>
                    <a:pt x="132587" y="79247"/>
                  </a:lnTo>
                  <a:lnTo>
                    <a:pt x="132587" y="124396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5807839" y="266117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6044438" y="283370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5736778" y="279801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6101842" y="28489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5823967" y="285636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1" name="object 1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8386" y="2901677"/>
              <a:ext cx="90933" cy="118108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8823" y="2988990"/>
              <a:ext cx="82039" cy="105536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5696651" y="308312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5629083" y="3108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5097909" y="31014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5736778" y="315685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5549900" y="318980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5923595" y="317793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5854700" y="332817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6013326" y="338005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6013326" y="33800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5520184" y="31473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5488366" y="327274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5520184" y="325165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5417376" y="317793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5377241" y="316701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4778499" y="29490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5168962" y="320289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5520184" y="332817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5417376" y="332817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5755574" y="342297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5696651" y="327274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5717158" y="332817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4911094" y="321730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4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34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4272217" y="309506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5549900" y="342297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5520184" y="327274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5112512" y="236106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1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5112512" y="236106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16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5178106" y="3283278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5183566" y="329204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5183566" y="329204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5177030" y="3307854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5199378" y="3285502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5183566" y="305480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5183566" y="305480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5177030" y="3070619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5199378" y="3048267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5172267" y="1814144"/>
              <a:ext cx="0" cy="1905635"/>
            </a:xfrm>
            <a:custGeom>
              <a:avLst/>
              <a:gdLst/>
              <a:ahLst/>
              <a:cxnLst/>
              <a:rect l="l" t="t" r="r" b="b"/>
              <a:pathLst>
                <a:path w="0" h="1905635">
                  <a:moveTo>
                    <a:pt x="0" y="1905127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4198937" y="1814080"/>
              <a:ext cx="2281555" cy="1905635"/>
            </a:xfrm>
            <a:custGeom>
              <a:avLst/>
              <a:gdLst/>
              <a:ahLst/>
              <a:cxnLst/>
              <a:rect l="l" t="t" r="r" b="b"/>
              <a:pathLst>
                <a:path w="2281554" h="1905635">
                  <a:moveTo>
                    <a:pt x="0" y="1905190"/>
                  </a:moveTo>
                  <a:lnTo>
                    <a:pt x="2281047" y="1905190"/>
                  </a:lnTo>
                  <a:lnTo>
                    <a:pt x="2281047" y="0"/>
                  </a:lnTo>
                  <a:lnTo>
                    <a:pt x="0" y="0"/>
                  </a:lnTo>
                  <a:lnTo>
                    <a:pt x="0" y="190519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1" name="object 181"/>
          <p:cNvSpPr txBox="1"/>
          <p:nvPr/>
        </p:nvSpPr>
        <p:spPr>
          <a:xfrm>
            <a:off x="3973766" y="3264356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973766" y="2634563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3973766" y="200477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184" name="object 184"/>
          <p:cNvGrpSpPr/>
          <p:nvPr/>
        </p:nvGrpSpPr>
        <p:grpSpPr>
          <a:xfrm>
            <a:off x="4176457" y="2054683"/>
            <a:ext cx="2252345" cy="1687195"/>
            <a:chOff x="4176457" y="2054683"/>
            <a:chExt cx="2252345" cy="1687195"/>
          </a:xfrm>
        </p:grpSpPr>
        <p:sp>
          <p:nvSpPr>
            <p:cNvPr id="185" name="object 185"/>
            <p:cNvSpPr/>
            <p:nvPr/>
          </p:nvSpPr>
          <p:spPr>
            <a:xfrm>
              <a:off x="4179949" y="331776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4179949" y="2687966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4179949" y="2058175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4302633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5363715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6424866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1" name="object 191"/>
          <p:cNvSpPr txBox="1"/>
          <p:nvPr/>
        </p:nvSpPr>
        <p:spPr>
          <a:xfrm>
            <a:off x="4272278" y="3722824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5315710" y="3722824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6359206" y="3722824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4953062" y="3795217"/>
            <a:ext cx="7727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884736" y="23629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6590725" y="2367420"/>
            <a:ext cx="50800" cy="269875"/>
            <a:chOff x="6590725" y="2367420"/>
            <a:chExt cx="50800" cy="269875"/>
          </a:xfrm>
        </p:grpSpPr>
        <p:sp>
          <p:nvSpPr>
            <p:cNvPr id="197" name="object 197"/>
            <p:cNvSpPr/>
            <p:nvPr/>
          </p:nvSpPr>
          <p:spPr>
            <a:xfrm>
              <a:off x="6593265" y="23699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6593265" y="23699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6593265" y="24796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6593265" y="24796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6593265" y="25894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6593265" y="25894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3" name="object 203"/>
          <p:cNvSpPr txBox="1"/>
          <p:nvPr/>
        </p:nvSpPr>
        <p:spPr>
          <a:xfrm>
            <a:off x="6548245" y="2189821"/>
            <a:ext cx="460375" cy="470534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  <a:p>
            <a:pPr marL="135890" marR="132080">
              <a:lnSpc>
                <a:spcPts val="860"/>
              </a:lnSpc>
              <a:spcBef>
                <a:spcPts val="20"/>
              </a:spcBef>
            </a:pPr>
            <a:r>
              <a:rPr dirty="0" sz="500">
                <a:latin typeface="Microsoft Sans Serif"/>
                <a:cs typeface="Microsoft Sans Serif"/>
              </a:rPr>
              <a:t>Added  </a:t>
            </a:r>
            <a:r>
              <a:rPr dirty="0" sz="500" spc="-30">
                <a:latin typeface="Verdana"/>
                <a:cs typeface="Verdana"/>
              </a:rPr>
              <a:t>Lost </a:t>
            </a:r>
            <a:r>
              <a:rPr dirty="0" sz="500" spc="-25">
                <a:latin typeface="Verdana"/>
                <a:cs typeface="Verdana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04" name="object 204"/>
          <p:cNvGrpSpPr/>
          <p:nvPr/>
        </p:nvGrpSpPr>
        <p:grpSpPr>
          <a:xfrm>
            <a:off x="6581392" y="2868561"/>
            <a:ext cx="69215" cy="389255"/>
            <a:chOff x="6581392" y="2868561"/>
            <a:chExt cx="69215" cy="389255"/>
          </a:xfrm>
        </p:grpSpPr>
        <p:sp>
          <p:nvSpPr>
            <p:cNvPr id="205" name="object 205"/>
            <p:cNvSpPr/>
            <p:nvPr/>
          </p:nvSpPr>
          <p:spPr>
            <a:xfrm>
              <a:off x="6593268" y="28711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6585460" y="29683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59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6593266" y="30905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6593266" y="30905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6593266" y="32002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6593266" y="32002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6583932" y="322282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6615813" y="319095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3" name="object 213"/>
          <p:cNvSpPr txBox="1"/>
          <p:nvPr/>
        </p:nvSpPr>
        <p:spPr>
          <a:xfrm>
            <a:off x="6548245" y="2691104"/>
            <a:ext cx="440055" cy="5803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  <a:p>
            <a:pPr marL="135890" marR="5080">
              <a:lnSpc>
                <a:spcPts val="860"/>
              </a:lnSpc>
              <a:spcBef>
                <a:spcPts val="20"/>
              </a:spcBef>
            </a:pPr>
            <a:r>
              <a:rPr dirty="0" sz="500" spc="-5">
                <a:latin typeface="Microsoft Sans Serif"/>
                <a:cs typeface="Microsoft Sans Serif"/>
              </a:rPr>
              <a:t>Re</a:t>
            </a:r>
            <a:r>
              <a:rPr dirty="0" sz="500" spc="-15">
                <a:latin typeface="Microsoft Sans Serif"/>
                <a:cs typeface="Microsoft Sans Serif"/>
              </a:rPr>
              <a:t>f</a:t>
            </a:r>
            <a:r>
              <a:rPr dirty="0" sz="500" spc="-30">
                <a:latin typeface="Verdana"/>
                <a:cs typeface="Verdana"/>
              </a:rPr>
              <a:t>erence  </a:t>
            </a:r>
            <a:r>
              <a:rPr dirty="0" sz="500" spc="-25">
                <a:latin typeface="Verdana"/>
                <a:cs typeface="Verdana"/>
              </a:rPr>
              <a:t>Exact </a:t>
            </a:r>
            <a:r>
              <a:rPr dirty="0" sz="500" spc="-20">
                <a:latin typeface="Verdana"/>
                <a:cs typeface="Verdana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One Off 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73100" y="1194954"/>
            <a:ext cx="6425565" cy="6045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50" b="1">
                <a:latin typeface="Calibri"/>
                <a:cs typeface="Calibri"/>
              </a:rPr>
              <a:t>The</a:t>
            </a:r>
            <a:r>
              <a:rPr dirty="0" sz="1100" spc="365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output</a:t>
            </a:r>
            <a:r>
              <a:rPr dirty="0" sz="1100" spc="370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sequences</a:t>
            </a:r>
            <a:r>
              <a:rPr dirty="0" sz="1100" spc="65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inferred</a:t>
            </a:r>
            <a:r>
              <a:rPr dirty="0" sz="1100" spc="370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from</a:t>
            </a:r>
            <a:r>
              <a:rPr dirty="0" sz="1100" spc="37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the</a:t>
            </a:r>
            <a:r>
              <a:rPr dirty="0" sz="1100" spc="370" b="1">
                <a:latin typeface="Calibri"/>
                <a:cs typeface="Calibri"/>
              </a:rPr>
              <a:t> </a:t>
            </a:r>
            <a:r>
              <a:rPr dirty="0" sz="1100" spc="100" b="1">
                <a:latin typeface="Calibri"/>
                <a:cs typeface="Calibri"/>
              </a:rPr>
              <a:t>Balanced</a:t>
            </a:r>
            <a:r>
              <a:rPr dirty="0" sz="1100" spc="37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forward</a:t>
            </a:r>
            <a:r>
              <a:rPr dirty="0" sz="1100" spc="365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reads</a:t>
            </a:r>
            <a:r>
              <a:rPr dirty="0" sz="1100" spc="370" b="1">
                <a:latin typeface="Calibri"/>
                <a:cs typeface="Calibri"/>
              </a:rPr>
              <a:t> </a:t>
            </a:r>
            <a:r>
              <a:rPr dirty="0" sz="1100" spc="65" b="1">
                <a:latin typeface="Calibri"/>
                <a:cs typeface="Calibri"/>
              </a:rPr>
              <a:t>for</a:t>
            </a:r>
            <a:r>
              <a:rPr dirty="0" sz="1100" spc="370" b="1">
                <a:latin typeface="Calibri"/>
                <a:cs typeface="Calibri"/>
              </a:rPr>
              <a:t> </a:t>
            </a:r>
            <a:r>
              <a:rPr dirty="0" sz="1100" spc="220" b="1">
                <a:latin typeface="Calibri"/>
                <a:cs typeface="Calibri"/>
              </a:rPr>
              <a:t>UPARSE,</a:t>
            </a:r>
            <a:r>
              <a:rPr dirty="0" sz="1100" spc="370" b="1">
                <a:latin typeface="Calibri"/>
                <a:cs typeface="Calibri"/>
              </a:rPr>
              <a:t> </a:t>
            </a:r>
            <a:r>
              <a:rPr dirty="0" sz="1100" spc="190" b="1">
                <a:latin typeface="Calibri"/>
                <a:cs typeface="Calibri"/>
              </a:rPr>
              <a:t>DADA2,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spc="210" b="1">
                <a:latin typeface="Calibri"/>
                <a:cs typeface="Calibri"/>
              </a:rPr>
              <a:t>MED,</a:t>
            </a:r>
            <a:r>
              <a:rPr dirty="0" sz="1100" spc="16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mothur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(average-linkage)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and</a:t>
            </a:r>
            <a:r>
              <a:rPr dirty="0" sz="1100" spc="165" b="1">
                <a:latin typeface="Calibri"/>
                <a:cs typeface="Calibri"/>
              </a:rPr>
              <a:t> </a:t>
            </a:r>
            <a:r>
              <a:rPr dirty="0" sz="1100" spc="220" b="1">
                <a:latin typeface="Calibri"/>
                <a:cs typeface="Calibri"/>
              </a:rPr>
              <a:t>QIIME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(uclust).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Calibri"/>
              <a:cs typeface="Calibri"/>
            </a:endParaRPr>
          </a:p>
          <a:p>
            <a:pPr marL="1308100">
              <a:lnSpc>
                <a:spcPct val="100000"/>
              </a:lnSpc>
              <a:spcBef>
                <a:spcPts val="5"/>
              </a:spcBef>
              <a:tabLst>
                <a:tab pos="4521200" algn="l"/>
              </a:tabLst>
            </a:pPr>
            <a:r>
              <a:rPr dirty="0" sz="700" spc="-15">
                <a:latin typeface="Microsoft Sans Serif"/>
                <a:cs typeface="Microsoft Sans Serif"/>
              </a:rPr>
              <a:t>UPARSE	DADA2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215" name="object 215"/>
          <p:cNvGrpSpPr/>
          <p:nvPr/>
        </p:nvGrpSpPr>
        <p:grpSpPr>
          <a:xfrm>
            <a:off x="685800" y="3899293"/>
            <a:ext cx="2133600" cy="1463040"/>
            <a:chOff x="685800" y="3899293"/>
            <a:chExt cx="2133600" cy="1463040"/>
          </a:xfrm>
        </p:grpSpPr>
        <p:sp>
          <p:nvSpPr>
            <p:cNvPr id="216" name="object 216"/>
            <p:cNvSpPr/>
            <p:nvPr/>
          </p:nvSpPr>
          <p:spPr>
            <a:xfrm>
              <a:off x="6858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1778000" y="4185939"/>
              <a:ext cx="340995" cy="123825"/>
            </a:xfrm>
            <a:custGeom>
              <a:avLst/>
              <a:gdLst/>
              <a:ahLst/>
              <a:cxnLst/>
              <a:rect l="l" t="t" r="r" b="b"/>
              <a:pathLst>
                <a:path w="340994" h="123825">
                  <a:moveTo>
                    <a:pt x="217678" y="45142"/>
                  </a:moveTo>
                  <a:lnTo>
                    <a:pt x="262826" y="45142"/>
                  </a:lnTo>
                  <a:lnTo>
                    <a:pt x="262826" y="0"/>
                  </a:lnTo>
                  <a:lnTo>
                    <a:pt x="217678" y="0"/>
                  </a:lnTo>
                  <a:lnTo>
                    <a:pt x="217678" y="45142"/>
                  </a:lnTo>
                  <a:close/>
                </a:path>
                <a:path w="340994" h="123825">
                  <a:moveTo>
                    <a:pt x="192341" y="78225"/>
                  </a:moveTo>
                  <a:lnTo>
                    <a:pt x="237490" y="78225"/>
                  </a:lnTo>
                  <a:lnTo>
                    <a:pt x="237490" y="33083"/>
                  </a:lnTo>
                  <a:lnTo>
                    <a:pt x="192341" y="33083"/>
                  </a:lnTo>
                  <a:lnTo>
                    <a:pt x="192341" y="78225"/>
                  </a:lnTo>
                  <a:close/>
                </a:path>
                <a:path w="340994" h="123825">
                  <a:moveTo>
                    <a:pt x="222440" y="81273"/>
                  </a:moveTo>
                  <a:lnTo>
                    <a:pt x="267589" y="81273"/>
                  </a:lnTo>
                  <a:lnTo>
                    <a:pt x="267589" y="36125"/>
                  </a:lnTo>
                  <a:lnTo>
                    <a:pt x="222440" y="36125"/>
                  </a:lnTo>
                  <a:lnTo>
                    <a:pt x="222440" y="81273"/>
                  </a:lnTo>
                  <a:close/>
                </a:path>
                <a:path w="340994" h="123825">
                  <a:moveTo>
                    <a:pt x="186944" y="91751"/>
                  </a:moveTo>
                  <a:lnTo>
                    <a:pt x="232092" y="91751"/>
                  </a:lnTo>
                  <a:lnTo>
                    <a:pt x="232092" y="46602"/>
                  </a:lnTo>
                  <a:lnTo>
                    <a:pt x="186944" y="46602"/>
                  </a:lnTo>
                  <a:lnTo>
                    <a:pt x="186944" y="91751"/>
                  </a:lnTo>
                  <a:close/>
                </a:path>
                <a:path w="340994" h="123825">
                  <a:moveTo>
                    <a:pt x="244983" y="92767"/>
                  </a:moveTo>
                  <a:lnTo>
                    <a:pt x="290131" y="92767"/>
                  </a:lnTo>
                  <a:lnTo>
                    <a:pt x="290131" y="47625"/>
                  </a:lnTo>
                  <a:lnTo>
                    <a:pt x="244983" y="47625"/>
                  </a:lnTo>
                  <a:lnTo>
                    <a:pt x="244983" y="92767"/>
                  </a:lnTo>
                  <a:close/>
                </a:path>
                <a:path w="340994" h="123825">
                  <a:moveTo>
                    <a:pt x="231711" y="93719"/>
                  </a:moveTo>
                  <a:lnTo>
                    <a:pt x="276860" y="93719"/>
                  </a:lnTo>
                  <a:lnTo>
                    <a:pt x="276860" y="48571"/>
                  </a:lnTo>
                  <a:lnTo>
                    <a:pt x="231711" y="48571"/>
                  </a:lnTo>
                  <a:lnTo>
                    <a:pt x="231711" y="93719"/>
                  </a:lnTo>
                  <a:close/>
                </a:path>
                <a:path w="340994" h="123825">
                  <a:moveTo>
                    <a:pt x="0" y="104832"/>
                  </a:moveTo>
                  <a:lnTo>
                    <a:pt x="45148" y="104832"/>
                  </a:lnTo>
                  <a:lnTo>
                    <a:pt x="45148" y="59683"/>
                  </a:lnTo>
                  <a:lnTo>
                    <a:pt x="0" y="59683"/>
                  </a:lnTo>
                  <a:lnTo>
                    <a:pt x="0" y="104832"/>
                  </a:lnTo>
                  <a:close/>
                </a:path>
                <a:path w="340994" h="123825">
                  <a:moveTo>
                    <a:pt x="295338" y="113531"/>
                  </a:moveTo>
                  <a:lnTo>
                    <a:pt x="340487" y="113531"/>
                  </a:lnTo>
                  <a:lnTo>
                    <a:pt x="340487" y="68383"/>
                  </a:lnTo>
                  <a:lnTo>
                    <a:pt x="295338" y="68383"/>
                  </a:lnTo>
                  <a:lnTo>
                    <a:pt x="295338" y="113531"/>
                  </a:lnTo>
                  <a:close/>
                </a:path>
                <a:path w="340994" h="123825">
                  <a:moveTo>
                    <a:pt x="0" y="118040"/>
                  </a:moveTo>
                  <a:lnTo>
                    <a:pt x="45148" y="118040"/>
                  </a:lnTo>
                  <a:lnTo>
                    <a:pt x="45148" y="72891"/>
                  </a:lnTo>
                  <a:lnTo>
                    <a:pt x="0" y="72891"/>
                  </a:lnTo>
                  <a:lnTo>
                    <a:pt x="0" y="118040"/>
                  </a:lnTo>
                  <a:close/>
                </a:path>
                <a:path w="340994" h="123825">
                  <a:moveTo>
                    <a:pt x="240601" y="123501"/>
                  </a:moveTo>
                  <a:lnTo>
                    <a:pt x="285750" y="123501"/>
                  </a:lnTo>
                  <a:lnTo>
                    <a:pt x="285750" y="78352"/>
                  </a:lnTo>
                  <a:lnTo>
                    <a:pt x="240601" y="78352"/>
                  </a:lnTo>
                  <a:lnTo>
                    <a:pt x="240601" y="123501"/>
                  </a:lnTo>
                  <a:close/>
                </a:path>
                <a:path w="340994" h="123825">
                  <a:moveTo>
                    <a:pt x="186944" y="123628"/>
                  </a:moveTo>
                  <a:lnTo>
                    <a:pt x="232092" y="123628"/>
                  </a:lnTo>
                  <a:lnTo>
                    <a:pt x="232092" y="78479"/>
                  </a:lnTo>
                  <a:lnTo>
                    <a:pt x="186944" y="78479"/>
                  </a:lnTo>
                  <a:lnTo>
                    <a:pt x="186944" y="12362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1732344" y="42531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1923478" y="4262259"/>
              <a:ext cx="149225" cy="64769"/>
            </a:xfrm>
            <a:custGeom>
              <a:avLst/>
              <a:gdLst/>
              <a:ahLst/>
              <a:cxnLst/>
              <a:rect l="l" t="t" r="r" b="b"/>
              <a:pathLst>
                <a:path w="149225" h="64770">
                  <a:moveTo>
                    <a:pt x="103759" y="45148"/>
                  </a:moveTo>
                  <a:lnTo>
                    <a:pt x="148907" y="45148"/>
                  </a:lnTo>
                  <a:lnTo>
                    <a:pt x="148907" y="0"/>
                  </a:lnTo>
                  <a:lnTo>
                    <a:pt x="103759" y="0"/>
                  </a:lnTo>
                  <a:lnTo>
                    <a:pt x="103759" y="45148"/>
                  </a:lnTo>
                  <a:close/>
                </a:path>
                <a:path w="149225" h="64770">
                  <a:moveTo>
                    <a:pt x="12573" y="51943"/>
                  </a:moveTo>
                  <a:lnTo>
                    <a:pt x="57721" y="51943"/>
                  </a:lnTo>
                  <a:lnTo>
                    <a:pt x="57721" y="6794"/>
                  </a:lnTo>
                  <a:lnTo>
                    <a:pt x="12573" y="6794"/>
                  </a:lnTo>
                  <a:lnTo>
                    <a:pt x="12573" y="51943"/>
                  </a:lnTo>
                  <a:close/>
                </a:path>
                <a:path w="149225" h="64770">
                  <a:moveTo>
                    <a:pt x="6413" y="59626"/>
                  </a:moveTo>
                  <a:lnTo>
                    <a:pt x="51562" y="59626"/>
                  </a:lnTo>
                  <a:lnTo>
                    <a:pt x="51562" y="14478"/>
                  </a:lnTo>
                  <a:lnTo>
                    <a:pt x="6413" y="14478"/>
                  </a:lnTo>
                  <a:lnTo>
                    <a:pt x="6413" y="59626"/>
                  </a:lnTo>
                  <a:close/>
                </a:path>
                <a:path w="149225" h="64770">
                  <a:moveTo>
                    <a:pt x="76962" y="59436"/>
                  </a:moveTo>
                  <a:lnTo>
                    <a:pt x="122110" y="59436"/>
                  </a:lnTo>
                  <a:lnTo>
                    <a:pt x="122110" y="14287"/>
                  </a:lnTo>
                  <a:lnTo>
                    <a:pt x="76962" y="14287"/>
                  </a:lnTo>
                  <a:lnTo>
                    <a:pt x="76962" y="59436"/>
                  </a:lnTo>
                  <a:close/>
                </a:path>
                <a:path w="149225" h="64770">
                  <a:moveTo>
                    <a:pt x="0" y="59690"/>
                  </a:moveTo>
                  <a:lnTo>
                    <a:pt x="45148" y="59690"/>
                  </a:lnTo>
                  <a:lnTo>
                    <a:pt x="45148" y="14541"/>
                  </a:lnTo>
                  <a:lnTo>
                    <a:pt x="0" y="14541"/>
                  </a:lnTo>
                  <a:lnTo>
                    <a:pt x="0" y="59690"/>
                  </a:lnTo>
                  <a:close/>
                </a:path>
                <a:path w="149225" h="64770">
                  <a:moveTo>
                    <a:pt x="6413" y="64579"/>
                  </a:moveTo>
                  <a:lnTo>
                    <a:pt x="51562" y="64579"/>
                  </a:lnTo>
                  <a:lnTo>
                    <a:pt x="51562" y="19437"/>
                  </a:lnTo>
                  <a:lnTo>
                    <a:pt x="6413" y="19437"/>
                  </a:lnTo>
                  <a:lnTo>
                    <a:pt x="6413" y="64579"/>
                  </a:lnTo>
                  <a:close/>
                </a:path>
                <a:path w="149225" h="64770">
                  <a:moveTo>
                    <a:pt x="0" y="64135"/>
                  </a:moveTo>
                  <a:lnTo>
                    <a:pt x="45148" y="64135"/>
                  </a:lnTo>
                  <a:lnTo>
                    <a:pt x="45148" y="18986"/>
                  </a:lnTo>
                  <a:lnTo>
                    <a:pt x="0" y="18986"/>
                  </a:lnTo>
                  <a:lnTo>
                    <a:pt x="0" y="64135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1201166" y="428359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1508505" y="4283341"/>
              <a:ext cx="568325" cy="55244"/>
            </a:xfrm>
            <a:custGeom>
              <a:avLst/>
              <a:gdLst/>
              <a:ahLst/>
              <a:cxnLst/>
              <a:rect l="l" t="t" r="r" b="b"/>
              <a:pathLst>
                <a:path w="568325" h="55245">
                  <a:moveTo>
                    <a:pt x="522922" y="45148"/>
                  </a:moveTo>
                  <a:lnTo>
                    <a:pt x="568071" y="45148"/>
                  </a:lnTo>
                  <a:lnTo>
                    <a:pt x="568071" y="0"/>
                  </a:lnTo>
                  <a:lnTo>
                    <a:pt x="522922" y="0"/>
                  </a:lnTo>
                  <a:lnTo>
                    <a:pt x="522922" y="45148"/>
                  </a:lnTo>
                  <a:close/>
                </a:path>
                <a:path w="568325" h="55245">
                  <a:moveTo>
                    <a:pt x="472313" y="46736"/>
                  </a:moveTo>
                  <a:lnTo>
                    <a:pt x="517461" y="46736"/>
                  </a:lnTo>
                  <a:lnTo>
                    <a:pt x="517461" y="1587"/>
                  </a:lnTo>
                  <a:lnTo>
                    <a:pt x="472313" y="1587"/>
                  </a:lnTo>
                  <a:lnTo>
                    <a:pt x="472313" y="46736"/>
                  </a:lnTo>
                  <a:close/>
                </a:path>
                <a:path w="568325" h="55245">
                  <a:moveTo>
                    <a:pt x="202819" y="49784"/>
                  </a:moveTo>
                  <a:lnTo>
                    <a:pt x="247967" y="49784"/>
                  </a:lnTo>
                  <a:lnTo>
                    <a:pt x="247967" y="4635"/>
                  </a:lnTo>
                  <a:lnTo>
                    <a:pt x="202819" y="4635"/>
                  </a:lnTo>
                  <a:lnTo>
                    <a:pt x="202819" y="49784"/>
                  </a:lnTo>
                  <a:close/>
                </a:path>
                <a:path w="568325" h="55245">
                  <a:moveTo>
                    <a:pt x="61658" y="49720"/>
                  </a:moveTo>
                  <a:lnTo>
                    <a:pt x="106807" y="49720"/>
                  </a:lnTo>
                  <a:lnTo>
                    <a:pt x="106807" y="4572"/>
                  </a:lnTo>
                  <a:lnTo>
                    <a:pt x="61658" y="4572"/>
                  </a:lnTo>
                  <a:lnTo>
                    <a:pt x="61658" y="49720"/>
                  </a:lnTo>
                  <a:close/>
                </a:path>
                <a:path w="568325" h="55245">
                  <a:moveTo>
                    <a:pt x="170053" y="52070"/>
                  </a:moveTo>
                  <a:lnTo>
                    <a:pt x="215201" y="52070"/>
                  </a:lnTo>
                  <a:lnTo>
                    <a:pt x="215201" y="6921"/>
                  </a:lnTo>
                  <a:lnTo>
                    <a:pt x="170053" y="6921"/>
                  </a:lnTo>
                  <a:lnTo>
                    <a:pt x="170053" y="52070"/>
                  </a:lnTo>
                  <a:close/>
                </a:path>
                <a:path w="568325" h="55245">
                  <a:moveTo>
                    <a:pt x="427545" y="52578"/>
                  </a:moveTo>
                  <a:lnTo>
                    <a:pt x="472694" y="52578"/>
                  </a:lnTo>
                  <a:lnTo>
                    <a:pt x="472694" y="7429"/>
                  </a:lnTo>
                  <a:lnTo>
                    <a:pt x="427545" y="7429"/>
                  </a:lnTo>
                  <a:lnTo>
                    <a:pt x="427545" y="52578"/>
                  </a:lnTo>
                  <a:close/>
                </a:path>
                <a:path w="568325" h="55245">
                  <a:moveTo>
                    <a:pt x="0" y="53276"/>
                  </a:moveTo>
                  <a:lnTo>
                    <a:pt x="45148" y="53276"/>
                  </a:lnTo>
                  <a:lnTo>
                    <a:pt x="45148" y="8134"/>
                  </a:lnTo>
                  <a:lnTo>
                    <a:pt x="0" y="8134"/>
                  </a:lnTo>
                  <a:lnTo>
                    <a:pt x="0" y="53276"/>
                  </a:lnTo>
                  <a:close/>
                </a:path>
                <a:path w="568325" h="55245">
                  <a:moveTo>
                    <a:pt x="467106" y="54800"/>
                  </a:moveTo>
                  <a:lnTo>
                    <a:pt x="512254" y="54800"/>
                  </a:lnTo>
                  <a:lnTo>
                    <a:pt x="512254" y="9652"/>
                  </a:lnTo>
                  <a:lnTo>
                    <a:pt x="467106" y="9652"/>
                  </a:lnTo>
                  <a:lnTo>
                    <a:pt x="467106" y="54800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1371219" y="43111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1541272" y="4313377"/>
              <a:ext cx="555625" cy="52069"/>
            </a:xfrm>
            <a:custGeom>
              <a:avLst/>
              <a:gdLst/>
              <a:ahLst/>
              <a:cxnLst/>
              <a:rect l="l" t="t" r="r" b="b"/>
              <a:pathLst>
                <a:path w="555625" h="52070">
                  <a:moveTo>
                    <a:pt x="0" y="46101"/>
                  </a:moveTo>
                  <a:lnTo>
                    <a:pt x="45148" y="46101"/>
                  </a:lnTo>
                  <a:lnTo>
                    <a:pt x="45148" y="952"/>
                  </a:lnTo>
                  <a:lnTo>
                    <a:pt x="0" y="952"/>
                  </a:lnTo>
                  <a:lnTo>
                    <a:pt x="0" y="46101"/>
                  </a:lnTo>
                  <a:close/>
                </a:path>
                <a:path w="555625" h="52070">
                  <a:moveTo>
                    <a:pt x="439547" y="48323"/>
                  </a:moveTo>
                  <a:lnTo>
                    <a:pt x="484695" y="48323"/>
                  </a:lnTo>
                  <a:lnTo>
                    <a:pt x="484695" y="3175"/>
                  </a:lnTo>
                  <a:lnTo>
                    <a:pt x="439547" y="3175"/>
                  </a:lnTo>
                  <a:lnTo>
                    <a:pt x="439547" y="48323"/>
                  </a:lnTo>
                  <a:close/>
                </a:path>
                <a:path w="555625" h="52070">
                  <a:moveTo>
                    <a:pt x="472947" y="48704"/>
                  </a:moveTo>
                  <a:lnTo>
                    <a:pt x="518096" y="48704"/>
                  </a:lnTo>
                  <a:lnTo>
                    <a:pt x="518096" y="3556"/>
                  </a:lnTo>
                  <a:lnTo>
                    <a:pt x="472947" y="3556"/>
                  </a:lnTo>
                  <a:lnTo>
                    <a:pt x="472947" y="48704"/>
                  </a:lnTo>
                  <a:close/>
                </a:path>
                <a:path w="555625" h="52070">
                  <a:moveTo>
                    <a:pt x="307276" y="45148"/>
                  </a:moveTo>
                  <a:lnTo>
                    <a:pt x="352425" y="45148"/>
                  </a:lnTo>
                  <a:lnTo>
                    <a:pt x="352425" y="0"/>
                  </a:lnTo>
                  <a:lnTo>
                    <a:pt x="307276" y="0"/>
                  </a:lnTo>
                  <a:lnTo>
                    <a:pt x="307276" y="45148"/>
                  </a:lnTo>
                  <a:close/>
                </a:path>
                <a:path w="555625" h="52070">
                  <a:moveTo>
                    <a:pt x="510095" y="51625"/>
                  </a:moveTo>
                  <a:lnTo>
                    <a:pt x="555244" y="51625"/>
                  </a:lnTo>
                  <a:lnTo>
                    <a:pt x="555244" y="6477"/>
                  </a:lnTo>
                  <a:lnTo>
                    <a:pt x="510095" y="6477"/>
                  </a:lnTo>
                  <a:lnTo>
                    <a:pt x="510095" y="51625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1031176" y="4333189"/>
              <a:ext cx="440055" cy="46990"/>
            </a:xfrm>
            <a:custGeom>
              <a:avLst/>
              <a:gdLst/>
              <a:ahLst/>
              <a:cxnLst/>
              <a:rect l="l" t="t" r="r" b="b"/>
              <a:pathLst>
                <a:path w="440055" h="4698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440055" h="46989">
                  <a:moveTo>
                    <a:pt x="394779" y="46863"/>
                  </a:moveTo>
                  <a:lnTo>
                    <a:pt x="439928" y="46863"/>
                  </a:lnTo>
                  <a:lnTo>
                    <a:pt x="439928" y="1720"/>
                  </a:lnTo>
                  <a:lnTo>
                    <a:pt x="394779" y="1720"/>
                  </a:lnTo>
                  <a:lnTo>
                    <a:pt x="394779" y="46863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1778000" y="4331417"/>
              <a:ext cx="276860" cy="64769"/>
            </a:xfrm>
            <a:custGeom>
              <a:avLst/>
              <a:gdLst/>
              <a:ahLst/>
              <a:cxnLst/>
              <a:rect l="l" t="t" r="r" b="b"/>
              <a:pathLst>
                <a:path w="276860" h="64770">
                  <a:moveTo>
                    <a:pt x="231711" y="45142"/>
                  </a:moveTo>
                  <a:lnTo>
                    <a:pt x="276860" y="45142"/>
                  </a:lnTo>
                  <a:lnTo>
                    <a:pt x="276860" y="0"/>
                  </a:lnTo>
                  <a:lnTo>
                    <a:pt x="231711" y="0"/>
                  </a:lnTo>
                  <a:lnTo>
                    <a:pt x="231711" y="45142"/>
                  </a:lnTo>
                  <a:close/>
                </a:path>
                <a:path w="276860" h="64770">
                  <a:moveTo>
                    <a:pt x="227139" y="54730"/>
                  </a:moveTo>
                  <a:lnTo>
                    <a:pt x="272288" y="54730"/>
                  </a:lnTo>
                  <a:lnTo>
                    <a:pt x="272288" y="9588"/>
                  </a:lnTo>
                  <a:lnTo>
                    <a:pt x="227139" y="9588"/>
                  </a:lnTo>
                  <a:lnTo>
                    <a:pt x="227139" y="54730"/>
                  </a:lnTo>
                  <a:close/>
                </a:path>
                <a:path w="276860" h="64770">
                  <a:moveTo>
                    <a:pt x="0" y="62985"/>
                  </a:moveTo>
                  <a:lnTo>
                    <a:pt x="45148" y="62985"/>
                  </a:lnTo>
                  <a:lnTo>
                    <a:pt x="45148" y="17837"/>
                  </a:lnTo>
                  <a:lnTo>
                    <a:pt x="0" y="17837"/>
                  </a:lnTo>
                  <a:lnTo>
                    <a:pt x="0" y="62985"/>
                  </a:lnTo>
                  <a:close/>
                </a:path>
                <a:path w="276860" h="64770">
                  <a:moveTo>
                    <a:pt x="110871" y="64446"/>
                  </a:moveTo>
                  <a:lnTo>
                    <a:pt x="156019" y="64446"/>
                  </a:lnTo>
                  <a:lnTo>
                    <a:pt x="156019" y="19304"/>
                  </a:lnTo>
                  <a:lnTo>
                    <a:pt x="110871" y="19304"/>
                  </a:lnTo>
                  <a:lnTo>
                    <a:pt x="110871" y="64446"/>
                  </a:lnTo>
                  <a:close/>
                </a:path>
                <a:path w="276860" h="64770">
                  <a:moveTo>
                    <a:pt x="52387" y="63049"/>
                  </a:moveTo>
                  <a:lnTo>
                    <a:pt x="97536" y="63049"/>
                  </a:lnTo>
                  <a:lnTo>
                    <a:pt x="97536" y="17900"/>
                  </a:lnTo>
                  <a:lnTo>
                    <a:pt x="52387" y="17900"/>
                  </a:lnTo>
                  <a:lnTo>
                    <a:pt x="52387" y="63049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1031176" y="437904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1753425" y="4381576"/>
              <a:ext cx="165735" cy="53975"/>
            </a:xfrm>
            <a:custGeom>
              <a:avLst/>
              <a:gdLst/>
              <a:ahLst/>
              <a:cxnLst/>
              <a:rect l="l" t="t" r="r" b="b"/>
              <a:pathLst>
                <a:path w="165735" h="53975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165735" h="53975">
                  <a:moveTo>
                    <a:pt x="95123" y="51308"/>
                  </a:moveTo>
                  <a:lnTo>
                    <a:pt x="140271" y="51308"/>
                  </a:lnTo>
                  <a:lnTo>
                    <a:pt x="140271" y="6159"/>
                  </a:lnTo>
                  <a:lnTo>
                    <a:pt x="95123" y="6159"/>
                  </a:lnTo>
                  <a:lnTo>
                    <a:pt x="95123" y="51308"/>
                  </a:lnTo>
                  <a:close/>
                </a:path>
                <a:path w="165735" h="53975">
                  <a:moveTo>
                    <a:pt x="120142" y="53721"/>
                  </a:moveTo>
                  <a:lnTo>
                    <a:pt x="165290" y="53721"/>
                  </a:lnTo>
                  <a:lnTo>
                    <a:pt x="165290" y="8578"/>
                  </a:lnTo>
                  <a:lnTo>
                    <a:pt x="120142" y="8578"/>
                  </a:lnTo>
                  <a:lnTo>
                    <a:pt x="120142" y="53721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1031176" y="439821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1881314" y="4395038"/>
              <a:ext cx="118110" cy="55244"/>
            </a:xfrm>
            <a:custGeom>
              <a:avLst/>
              <a:gdLst/>
              <a:ahLst/>
              <a:cxnLst/>
              <a:rect l="l" t="t" r="r" b="b"/>
              <a:pathLst>
                <a:path w="118110" h="55245">
                  <a:moveTo>
                    <a:pt x="35623" y="45148"/>
                  </a:moveTo>
                  <a:lnTo>
                    <a:pt x="80772" y="45148"/>
                  </a:lnTo>
                  <a:lnTo>
                    <a:pt x="80772" y="0"/>
                  </a:lnTo>
                  <a:lnTo>
                    <a:pt x="35623" y="0"/>
                  </a:lnTo>
                  <a:lnTo>
                    <a:pt x="35623" y="45148"/>
                  </a:lnTo>
                  <a:close/>
                </a:path>
                <a:path w="118110" h="55245">
                  <a:moveTo>
                    <a:pt x="35623" y="51498"/>
                  </a:moveTo>
                  <a:lnTo>
                    <a:pt x="80772" y="51498"/>
                  </a:lnTo>
                  <a:lnTo>
                    <a:pt x="80772" y="6350"/>
                  </a:lnTo>
                  <a:lnTo>
                    <a:pt x="35623" y="6350"/>
                  </a:lnTo>
                  <a:lnTo>
                    <a:pt x="35623" y="51498"/>
                  </a:lnTo>
                  <a:close/>
                </a:path>
                <a:path w="118110" h="55245">
                  <a:moveTo>
                    <a:pt x="72517" y="46609"/>
                  </a:moveTo>
                  <a:lnTo>
                    <a:pt x="117665" y="46609"/>
                  </a:lnTo>
                  <a:lnTo>
                    <a:pt x="117665" y="1466"/>
                  </a:lnTo>
                  <a:lnTo>
                    <a:pt x="72517" y="1466"/>
                  </a:lnTo>
                  <a:lnTo>
                    <a:pt x="72517" y="46609"/>
                  </a:lnTo>
                  <a:close/>
                </a:path>
                <a:path w="118110" h="55245">
                  <a:moveTo>
                    <a:pt x="0" y="54864"/>
                  </a:moveTo>
                  <a:lnTo>
                    <a:pt x="45148" y="54864"/>
                  </a:lnTo>
                  <a:lnTo>
                    <a:pt x="45148" y="9721"/>
                  </a:lnTo>
                  <a:lnTo>
                    <a:pt x="0" y="9721"/>
                  </a:lnTo>
                  <a:lnTo>
                    <a:pt x="0" y="54864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1031176" y="4408754"/>
              <a:ext cx="45720" cy="65405"/>
            </a:xfrm>
            <a:custGeom>
              <a:avLst/>
              <a:gdLst/>
              <a:ahLst/>
              <a:cxnLst/>
              <a:rect l="l" t="t" r="r" b="b"/>
              <a:pathLst>
                <a:path w="45719" h="65404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45719" h="65404">
                  <a:moveTo>
                    <a:pt x="0" y="61468"/>
                  </a:moveTo>
                  <a:lnTo>
                    <a:pt x="45148" y="61468"/>
                  </a:lnTo>
                  <a:lnTo>
                    <a:pt x="45148" y="16325"/>
                  </a:lnTo>
                  <a:lnTo>
                    <a:pt x="0" y="16325"/>
                  </a:lnTo>
                  <a:lnTo>
                    <a:pt x="0" y="61468"/>
                  </a:lnTo>
                  <a:close/>
                </a:path>
                <a:path w="45719" h="65404">
                  <a:moveTo>
                    <a:pt x="0" y="62420"/>
                  </a:moveTo>
                  <a:lnTo>
                    <a:pt x="45148" y="62420"/>
                  </a:lnTo>
                  <a:lnTo>
                    <a:pt x="45148" y="17272"/>
                  </a:lnTo>
                  <a:lnTo>
                    <a:pt x="0" y="17272"/>
                  </a:lnTo>
                  <a:lnTo>
                    <a:pt x="0" y="62420"/>
                  </a:lnTo>
                  <a:close/>
                </a:path>
                <a:path w="45719" h="65404">
                  <a:moveTo>
                    <a:pt x="0" y="65405"/>
                  </a:moveTo>
                  <a:lnTo>
                    <a:pt x="45148" y="65405"/>
                  </a:lnTo>
                  <a:lnTo>
                    <a:pt x="45148" y="20256"/>
                  </a:lnTo>
                  <a:lnTo>
                    <a:pt x="0" y="20256"/>
                  </a:lnTo>
                  <a:lnTo>
                    <a:pt x="0" y="65405"/>
                  </a:lnTo>
                  <a:close/>
                </a:path>
                <a:path w="45719" h="65404">
                  <a:moveTo>
                    <a:pt x="0" y="64135"/>
                  </a:moveTo>
                  <a:lnTo>
                    <a:pt x="45148" y="64135"/>
                  </a:lnTo>
                  <a:lnTo>
                    <a:pt x="45148" y="18992"/>
                  </a:lnTo>
                  <a:lnTo>
                    <a:pt x="0" y="18992"/>
                  </a:lnTo>
                  <a:lnTo>
                    <a:pt x="0" y="64135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1972946" y="441199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1778000" y="4459935"/>
              <a:ext cx="170815" cy="90170"/>
            </a:xfrm>
            <a:custGeom>
              <a:avLst/>
              <a:gdLst/>
              <a:ahLst/>
              <a:cxnLst/>
              <a:rect l="l" t="t" r="r" b="b"/>
              <a:pathLst>
                <a:path w="170814" h="90170">
                  <a:moveTo>
                    <a:pt x="125349" y="61595"/>
                  </a:moveTo>
                  <a:lnTo>
                    <a:pt x="170497" y="61595"/>
                  </a:lnTo>
                  <a:lnTo>
                    <a:pt x="170497" y="16452"/>
                  </a:lnTo>
                  <a:lnTo>
                    <a:pt x="125349" y="16452"/>
                  </a:lnTo>
                  <a:lnTo>
                    <a:pt x="125349" y="61595"/>
                  </a:lnTo>
                  <a:close/>
                </a:path>
                <a:path w="170814" h="9017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170814" h="90170">
                  <a:moveTo>
                    <a:pt x="70548" y="89598"/>
                  </a:moveTo>
                  <a:lnTo>
                    <a:pt x="115697" y="89598"/>
                  </a:lnTo>
                  <a:lnTo>
                    <a:pt x="115697" y="44450"/>
                  </a:lnTo>
                  <a:lnTo>
                    <a:pt x="70548" y="44450"/>
                  </a:lnTo>
                  <a:lnTo>
                    <a:pt x="70548" y="8959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1840737" y="452095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1970341" y="46301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1802955" y="460960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1997264" y="4635891"/>
              <a:ext cx="60960" cy="53340"/>
            </a:xfrm>
            <a:custGeom>
              <a:avLst/>
              <a:gdLst/>
              <a:ahLst/>
              <a:cxnLst/>
              <a:rect l="l" t="t" r="r" b="b"/>
              <a:pathLst>
                <a:path w="60960" h="53339">
                  <a:moveTo>
                    <a:pt x="30416" y="0"/>
                  </a:moveTo>
                  <a:lnTo>
                    <a:pt x="60833" y="52711"/>
                  </a:lnTo>
                  <a:lnTo>
                    <a:pt x="0" y="5271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1031177" y="44074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1031177" y="440748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1031177" y="4496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1031177" y="449683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1031177" y="449714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1031177" y="449714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1031177" y="44996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1031177" y="44996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1031177" y="456591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1031177" y="456591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1031177" y="45709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1031177" y="45709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1031177" y="45717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21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1031177" y="45717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1031177" y="45763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1031177" y="457639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1031177" y="45804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1031177" y="45804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1031177" y="458160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1031177" y="45815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1031177" y="458712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1031177" y="458712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1031177" y="459138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1031177" y="459137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1031177" y="45934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1031177" y="459341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1031177" y="459690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1031177" y="459690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1031177" y="46016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1031177" y="460166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1031177" y="460243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1031177" y="460242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1031177" y="460281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1031177" y="460280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1031177" y="46051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1031177" y="46051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1031177" y="460960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1031177" y="460960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1031177" y="461564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1031177" y="461563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1031177" y="462021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1031177" y="46202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1031177" y="46345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1031177" y="46345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1858453" y="4636530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336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/>
            <p:cNvSpPr/>
            <p:nvPr/>
          </p:nvSpPr>
          <p:spPr>
            <a:xfrm>
              <a:off x="1918270" y="4717616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1904619" y="4680980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1849881" y="4700978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1840928" y="476327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336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1790700" y="4787466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1754758" y="480283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/>
            <p:cNvSpPr/>
            <p:nvPr/>
          </p:nvSpPr>
          <p:spPr>
            <a:xfrm>
              <a:off x="1812036" y="4832871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272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1712593" y="485319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1911539" y="4845887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1874838" y="493847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1960562" y="497143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1960562" y="497143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1696784" y="4827092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1679829" y="4904308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1696784" y="4904308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1642045" y="489129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1509775" y="4861254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1712593" y="493847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1642045" y="496266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1822069" y="4996830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1790700" y="4996830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1801620" y="493847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1712593" y="4996830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1696784" y="4904308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1477453" y="433954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1477453" y="433953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1509775" y="4904308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1515299" y="491306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1515299" y="491307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1508760" y="4928884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1531047" y="4906530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1515299" y="476690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1515299" y="476689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1508760" y="4782703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1531047" y="4760355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1516632" y="4008706"/>
              <a:ext cx="0" cy="1174115"/>
            </a:xfrm>
            <a:custGeom>
              <a:avLst/>
              <a:gdLst/>
              <a:ahLst/>
              <a:cxnLst/>
              <a:rect l="l" t="t" r="r" b="b"/>
              <a:pathLst>
                <a:path w="0" h="1174114">
                  <a:moveTo>
                    <a:pt x="0" y="117360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998537" y="4008640"/>
              <a:ext cx="1214755" cy="1174115"/>
            </a:xfrm>
            <a:custGeom>
              <a:avLst/>
              <a:gdLst/>
              <a:ahLst/>
              <a:cxnLst/>
              <a:rect l="l" t="t" r="r" b="b"/>
              <a:pathLst>
                <a:path w="1214755" h="1174114">
                  <a:moveTo>
                    <a:pt x="0" y="1173670"/>
                  </a:moveTo>
                  <a:lnTo>
                    <a:pt x="1214247" y="1173670"/>
                  </a:lnTo>
                  <a:lnTo>
                    <a:pt x="1214247" y="0"/>
                  </a:lnTo>
                  <a:lnTo>
                    <a:pt x="0" y="0"/>
                  </a:lnTo>
                  <a:lnTo>
                    <a:pt x="0" y="117367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9" name="object 319"/>
          <p:cNvSpPr txBox="1"/>
          <p:nvPr/>
        </p:nvSpPr>
        <p:spPr>
          <a:xfrm>
            <a:off x="7733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7733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7733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322" name="object 322"/>
          <p:cNvGrpSpPr/>
          <p:nvPr/>
        </p:nvGrpSpPr>
        <p:grpSpPr>
          <a:xfrm>
            <a:off x="976057" y="4155516"/>
            <a:ext cx="1210945" cy="1049655"/>
            <a:chOff x="976057" y="4155516"/>
            <a:chExt cx="1210945" cy="1049655"/>
          </a:xfrm>
        </p:grpSpPr>
        <p:sp>
          <p:nvSpPr>
            <p:cNvPr id="323" name="object 323"/>
            <p:cNvSpPr/>
            <p:nvPr/>
          </p:nvSpPr>
          <p:spPr>
            <a:xfrm>
              <a:off x="979549" y="4934979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979549" y="4546991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979549" y="415900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105371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1618552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218344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9" name="object 329"/>
          <p:cNvSpPr txBox="1"/>
          <p:nvPr/>
        </p:nvSpPr>
        <p:spPr>
          <a:xfrm>
            <a:off x="10233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15705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21177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6843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2281048" y="4050172"/>
            <a:ext cx="4603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334" name="object 334"/>
          <p:cNvGrpSpPr/>
          <p:nvPr/>
        </p:nvGrpSpPr>
        <p:grpSpPr>
          <a:xfrm>
            <a:off x="2323529" y="4196217"/>
            <a:ext cx="50800" cy="269875"/>
            <a:chOff x="2323529" y="4196217"/>
            <a:chExt cx="50800" cy="269875"/>
          </a:xfrm>
        </p:grpSpPr>
        <p:sp>
          <p:nvSpPr>
            <p:cNvPr id="335" name="object 335"/>
            <p:cNvSpPr/>
            <p:nvPr/>
          </p:nvSpPr>
          <p:spPr>
            <a:xfrm>
              <a:off x="2326069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1"/>
                  </a:lnTo>
                  <a:lnTo>
                    <a:pt x="6627" y="6630"/>
                  </a:lnTo>
                  <a:lnTo>
                    <a:pt x="1780" y="13799"/>
                  </a:lnTo>
                  <a:lnTo>
                    <a:pt x="0" y="22542"/>
                  </a:lnTo>
                  <a:lnTo>
                    <a:pt x="1780" y="31326"/>
                  </a:lnTo>
                  <a:lnTo>
                    <a:pt x="6627" y="38515"/>
                  </a:lnTo>
                  <a:lnTo>
                    <a:pt x="13796" y="43371"/>
                  </a:lnTo>
                  <a:lnTo>
                    <a:pt x="22542" y="45154"/>
                  </a:lnTo>
                  <a:lnTo>
                    <a:pt x="31325" y="43371"/>
                  </a:lnTo>
                  <a:lnTo>
                    <a:pt x="38512" y="38515"/>
                  </a:lnTo>
                  <a:lnTo>
                    <a:pt x="43366" y="31326"/>
                  </a:lnTo>
                  <a:lnTo>
                    <a:pt x="45148" y="22542"/>
                  </a:lnTo>
                  <a:lnTo>
                    <a:pt x="43366" y="13799"/>
                  </a:lnTo>
                  <a:lnTo>
                    <a:pt x="38512" y="6630"/>
                  </a:lnTo>
                  <a:lnTo>
                    <a:pt x="31325" y="1781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2326069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9"/>
                  </a:lnTo>
                  <a:lnTo>
                    <a:pt x="6627" y="6630"/>
                  </a:lnTo>
                  <a:lnTo>
                    <a:pt x="13796" y="1781"/>
                  </a:lnTo>
                  <a:lnTo>
                    <a:pt x="22542" y="0"/>
                  </a:lnTo>
                  <a:lnTo>
                    <a:pt x="31325" y="1781"/>
                  </a:lnTo>
                  <a:lnTo>
                    <a:pt x="38512" y="6630"/>
                  </a:lnTo>
                  <a:lnTo>
                    <a:pt x="43366" y="13799"/>
                  </a:lnTo>
                  <a:lnTo>
                    <a:pt x="45148" y="22542"/>
                  </a:lnTo>
                  <a:lnTo>
                    <a:pt x="43366" y="31326"/>
                  </a:lnTo>
                  <a:lnTo>
                    <a:pt x="38512" y="38515"/>
                  </a:lnTo>
                  <a:lnTo>
                    <a:pt x="31325" y="43371"/>
                  </a:lnTo>
                  <a:lnTo>
                    <a:pt x="22542" y="45154"/>
                  </a:lnTo>
                  <a:lnTo>
                    <a:pt x="13796" y="43371"/>
                  </a:lnTo>
                  <a:lnTo>
                    <a:pt x="6627" y="38515"/>
                  </a:lnTo>
                  <a:lnTo>
                    <a:pt x="1780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2326069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0"/>
                  </a:lnTo>
                  <a:lnTo>
                    <a:pt x="6627" y="6627"/>
                  </a:lnTo>
                  <a:lnTo>
                    <a:pt x="1780" y="13796"/>
                  </a:lnTo>
                  <a:lnTo>
                    <a:pt x="0" y="22542"/>
                  </a:lnTo>
                  <a:lnTo>
                    <a:pt x="1780" y="31326"/>
                  </a:lnTo>
                  <a:lnTo>
                    <a:pt x="6627" y="38515"/>
                  </a:lnTo>
                  <a:lnTo>
                    <a:pt x="13796" y="43371"/>
                  </a:lnTo>
                  <a:lnTo>
                    <a:pt x="22542" y="45154"/>
                  </a:lnTo>
                  <a:lnTo>
                    <a:pt x="31325" y="43371"/>
                  </a:lnTo>
                  <a:lnTo>
                    <a:pt x="38512" y="38515"/>
                  </a:lnTo>
                  <a:lnTo>
                    <a:pt x="43366" y="31326"/>
                  </a:lnTo>
                  <a:lnTo>
                    <a:pt x="45148" y="22542"/>
                  </a:lnTo>
                  <a:lnTo>
                    <a:pt x="43366" y="13796"/>
                  </a:lnTo>
                  <a:lnTo>
                    <a:pt x="38512" y="6627"/>
                  </a:lnTo>
                  <a:lnTo>
                    <a:pt x="31325" y="1780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2326069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6"/>
                  </a:lnTo>
                  <a:lnTo>
                    <a:pt x="6627" y="6627"/>
                  </a:lnTo>
                  <a:lnTo>
                    <a:pt x="13796" y="1780"/>
                  </a:lnTo>
                  <a:lnTo>
                    <a:pt x="22542" y="0"/>
                  </a:lnTo>
                  <a:lnTo>
                    <a:pt x="31325" y="1780"/>
                  </a:lnTo>
                  <a:lnTo>
                    <a:pt x="38512" y="6627"/>
                  </a:lnTo>
                  <a:lnTo>
                    <a:pt x="43366" y="13796"/>
                  </a:lnTo>
                  <a:lnTo>
                    <a:pt x="45148" y="22542"/>
                  </a:lnTo>
                  <a:lnTo>
                    <a:pt x="43366" y="31326"/>
                  </a:lnTo>
                  <a:lnTo>
                    <a:pt x="38512" y="38515"/>
                  </a:lnTo>
                  <a:lnTo>
                    <a:pt x="31325" y="43371"/>
                  </a:lnTo>
                  <a:lnTo>
                    <a:pt x="22542" y="45154"/>
                  </a:lnTo>
                  <a:lnTo>
                    <a:pt x="13796" y="43371"/>
                  </a:lnTo>
                  <a:lnTo>
                    <a:pt x="6627" y="38515"/>
                  </a:lnTo>
                  <a:lnTo>
                    <a:pt x="1780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2326069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0"/>
                  </a:lnTo>
                  <a:lnTo>
                    <a:pt x="6627" y="6627"/>
                  </a:lnTo>
                  <a:lnTo>
                    <a:pt x="1780" y="13796"/>
                  </a:lnTo>
                  <a:lnTo>
                    <a:pt x="0" y="22542"/>
                  </a:lnTo>
                  <a:lnTo>
                    <a:pt x="1780" y="31325"/>
                  </a:lnTo>
                  <a:lnTo>
                    <a:pt x="6627" y="38512"/>
                  </a:lnTo>
                  <a:lnTo>
                    <a:pt x="13796" y="43366"/>
                  </a:lnTo>
                  <a:lnTo>
                    <a:pt x="22542" y="45148"/>
                  </a:lnTo>
                  <a:lnTo>
                    <a:pt x="31325" y="43366"/>
                  </a:lnTo>
                  <a:lnTo>
                    <a:pt x="38512" y="38512"/>
                  </a:lnTo>
                  <a:lnTo>
                    <a:pt x="43366" y="31325"/>
                  </a:lnTo>
                  <a:lnTo>
                    <a:pt x="45148" y="22542"/>
                  </a:lnTo>
                  <a:lnTo>
                    <a:pt x="43366" y="13796"/>
                  </a:lnTo>
                  <a:lnTo>
                    <a:pt x="38512" y="6627"/>
                  </a:lnTo>
                  <a:lnTo>
                    <a:pt x="31325" y="1780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2326069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6"/>
                  </a:lnTo>
                  <a:lnTo>
                    <a:pt x="6627" y="6627"/>
                  </a:lnTo>
                  <a:lnTo>
                    <a:pt x="13796" y="1780"/>
                  </a:lnTo>
                  <a:lnTo>
                    <a:pt x="22542" y="0"/>
                  </a:lnTo>
                  <a:lnTo>
                    <a:pt x="31325" y="1780"/>
                  </a:lnTo>
                  <a:lnTo>
                    <a:pt x="38512" y="6627"/>
                  </a:lnTo>
                  <a:lnTo>
                    <a:pt x="43366" y="13796"/>
                  </a:lnTo>
                  <a:lnTo>
                    <a:pt x="45148" y="22542"/>
                  </a:lnTo>
                  <a:lnTo>
                    <a:pt x="43366" y="31325"/>
                  </a:lnTo>
                  <a:lnTo>
                    <a:pt x="38512" y="38512"/>
                  </a:lnTo>
                  <a:lnTo>
                    <a:pt x="31325" y="43366"/>
                  </a:lnTo>
                  <a:lnTo>
                    <a:pt x="22542" y="45148"/>
                  </a:lnTo>
                  <a:lnTo>
                    <a:pt x="13796" y="43366"/>
                  </a:lnTo>
                  <a:lnTo>
                    <a:pt x="6627" y="38512"/>
                  </a:lnTo>
                  <a:lnTo>
                    <a:pt x="1780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1" name="object 341"/>
          <p:cNvSpPr txBox="1"/>
          <p:nvPr/>
        </p:nvSpPr>
        <p:spPr>
          <a:xfrm>
            <a:off x="2404492" y="4134373"/>
            <a:ext cx="209550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>
                <a:latin typeface="Microsoft Sans Serif"/>
                <a:cs typeface="Microsoft Sans Serif"/>
              </a:rPr>
              <a:t>Added</a:t>
            </a:r>
            <a:endParaRPr sz="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 spc="-30">
                <a:latin typeface="Verdana"/>
                <a:cs typeface="Verdana"/>
              </a:rPr>
              <a:t>Lost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2404492" y="4387357"/>
            <a:ext cx="1917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2281048" y="4551375"/>
            <a:ext cx="338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344" name="object 344"/>
          <p:cNvGrpSpPr/>
          <p:nvPr/>
        </p:nvGrpSpPr>
        <p:grpSpPr>
          <a:xfrm>
            <a:off x="2314192" y="4697361"/>
            <a:ext cx="69215" cy="389255"/>
            <a:chOff x="2314192" y="4697361"/>
            <a:chExt cx="69215" cy="389255"/>
          </a:xfrm>
        </p:grpSpPr>
        <p:sp>
          <p:nvSpPr>
            <p:cNvPr id="345" name="object 345"/>
            <p:cNvSpPr/>
            <p:nvPr/>
          </p:nvSpPr>
          <p:spPr>
            <a:xfrm>
              <a:off x="2326068" y="46999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2318257" y="47971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/>
            <p:cNvSpPr/>
            <p:nvPr/>
          </p:nvSpPr>
          <p:spPr>
            <a:xfrm>
              <a:off x="2326069" y="49193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2326069" y="49193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2326069" y="50290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/>
            <p:cNvSpPr/>
            <p:nvPr/>
          </p:nvSpPr>
          <p:spPr>
            <a:xfrm>
              <a:off x="2326069" y="50290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/>
            <p:cNvSpPr/>
            <p:nvPr/>
          </p:nvSpPr>
          <p:spPr>
            <a:xfrm>
              <a:off x="2316732" y="505163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2348610" y="501974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3" name="object 353"/>
          <p:cNvSpPr txBox="1"/>
          <p:nvPr/>
        </p:nvSpPr>
        <p:spPr>
          <a:xfrm>
            <a:off x="2404492" y="4669042"/>
            <a:ext cx="31686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2404492" y="4745242"/>
            <a:ext cx="248285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2404492" y="4998226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1494153" y="3861513"/>
            <a:ext cx="22352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Microsoft Sans Serif"/>
                <a:cs typeface="Microsoft Sans Serif"/>
              </a:rPr>
              <a:t>MED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357" name="object 357"/>
          <p:cNvGrpSpPr/>
          <p:nvPr/>
        </p:nvGrpSpPr>
        <p:grpSpPr>
          <a:xfrm>
            <a:off x="2819400" y="3899293"/>
            <a:ext cx="2133600" cy="1463040"/>
            <a:chOff x="2819400" y="3899293"/>
            <a:chExt cx="2133600" cy="1463040"/>
          </a:xfrm>
        </p:grpSpPr>
        <p:sp>
          <p:nvSpPr>
            <p:cNvPr id="358" name="object 358"/>
            <p:cNvSpPr/>
            <p:nvPr/>
          </p:nvSpPr>
          <p:spPr>
            <a:xfrm>
              <a:off x="28194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9" name="object 3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3149" y="4005243"/>
              <a:ext cx="1236632" cy="1196051"/>
            </a:xfrm>
            <a:prstGeom prst="rect">
              <a:avLst/>
            </a:prstGeom>
          </p:spPr>
        </p:pic>
      </p:grpSp>
      <p:sp>
        <p:nvSpPr>
          <p:cNvPr id="360" name="object 360"/>
          <p:cNvSpPr txBox="1"/>
          <p:nvPr/>
        </p:nvSpPr>
        <p:spPr>
          <a:xfrm>
            <a:off x="29069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29069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29069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31569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37041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42513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28179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367" name="object 367"/>
          <p:cNvGrpSpPr/>
          <p:nvPr/>
        </p:nvGrpSpPr>
        <p:grpSpPr>
          <a:xfrm>
            <a:off x="4457126" y="4196217"/>
            <a:ext cx="50800" cy="269875"/>
            <a:chOff x="4457126" y="4196217"/>
            <a:chExt cx="50800" cy="269875"/>
          </a:xfrm>
        </p:grpSpPr>
        <p:sp>
          <p:nvSpPr>
            <p:cNvPr id="368" name="object 368"/>
            <p:cNvSpPr/>
            <p:nvPr/>
          </p:nvSpPr>
          <p:spPr>
            <a:xfrm>
              <a:off x="4459666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1"/>
                  </a:lnTo>
                  <a:lnTo>
                    <a:pt x="6630" y="6630"/>
                  </a:lnTo>
                  <a:lnTo>
                    <a:pt x="1781" y="13799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9"/>
                  </a:lnTo>
                  <a:lnTo>
                    <a:pt x="38515" y="6630"/>
                  </a:lnTo>
                  <a:lnTo>
                    <a:pt x="31330" y="1781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FFA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/>
            <p:cNvSpPr/>
            <p:nvPr/>
          </p:nvSpPr>
          <p:spPr>
            <a:xfrm>
              <a:off x="4459666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9"/>
                  </a:lnTo>
                  <a:lnTo>
                    <a:pt x="6630" y="6630"/>
                  </a:lnTo>
                  <a:lnTo>
                    <a:pt x="13801" y="1781"/>
                  </a:lnTo>
                  <a:lnTo>
                    <a:pt x="22548" y="0"/>
                  </a:lnTo>
                  <a:lnTo>
                    <a:pt x="31330" y="1781"/>
                  </a:lnTo>
                  <a:lnTo>
                    <a:pt x="38515" y="6630"/>
                  </a:lnTo>
                  <a:lnTo>
                    <a:pt x="43367" y="13799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/>
            <p:cNvSpPr/>
            <p:nvPr/>
          </p:nvSpPr>
          <p:spPr>
            <a:xfrm>
              <a:off x="4459666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/>
            <p:cNvSpPr/>
            <p:nvPr/>
          </p:nvSpPr>
          <p:spPr>
            <a:xfrm>
              <a:off x="4459666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/>
            <p:cNvSpPr/>
            <p:nvPr/>
          </p:nvSpPr>
          <p:spPr>
            <a:xfrm>
              <a:off x="4459666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4459666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4" name="object 374"/>
          <p:cNvSpPr txBox="1"/>
          <p:nvPr/>
        </p:nvSpPr>
        <p:spPr>
          <a:xfrm>
            <a:off x="4414645" y="4018625"/>
            <a:ext cx="460375" cy="25146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500">
                <a:latin typeface="Microsoft Sans Serif"/>
                <a:cs typeface="Microsoft Sans Serif"/>
              </a:rPr>
              <a:t>Added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75" name="object 375"/>
          <p:cNvSpPr txBox="1"/>
          <p:nvPr/>
        </p:nvSpPr>
        <p:spPr>
          <a:xfrm>
            <a:off x="4538092" y="4277629"/>
            <a:ext cx="1454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0">
                <a:latin typeface="Verdana"/>
                <a:cs typeface="Verdana"/>
              </a:rPr>
              <a:t>Lost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76" name="object 376"/>
          <p:cNvSpPr txBox="1"/>
          <p:nvPr/>
        </p:nvSpPr>
        <p:spPr>
          <a:xfrm>
            <a:off x="4538092" y="4387357"/>
            <a:ext cx="1917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377" name="object 377"/>
          <p:cNvGrpSpPr/>
          <p:nvPr/>
        </p:nvGrpSpPr>
        <p:grpSpPr>
          <a:xfrm>
            <a:off x="4447792" y="4697361"/>
            <a:ext cx="69215" cy="389255"/>
            <a:chOff x="4447792" y="4697361"/>
            <a:chExt cx="69215" cy="389255"/>
          </a:xfrm>
        </p:grpSpPr>
        <p:sp>
          <p:nvSpPr>
            <p:cNvPr id="378" name="object 378"/>
            <p:cNvSpPr/>
            <p:nvPr/>
          </p:nvSpPr>
          <p:spPr>
            <a:xfrm>
              <a:off x="4459668" y="46999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/>
            <p:cNvSpPr/>
            <p:nvPr/>
          </p:nvSpPr>
          <p:spPr>
            <a:xfrm>
              <a:off x="4451860" y="47971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/>
            <p:cNvSpPr/>
            <p:nvPr/>
          </p:nvSpPr>
          <p:spPr>
            <a:xfrm>
              <a:off x="4459666" y="49193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/>
            <p:cNvSpPr/>
            <p:nvPr/>
          </p:nvSpPr>
          <p:spPr>
            <a:xfrm>
              <a:off x="4459666" y="49193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/>
            <p:cNvSpPr/>
            <p:nvPr/>
          </p:nvSpPr>
          <p:spPr>
            <a:xfrm>
              <a:off x="4459666" y="50290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/>
            <p:cNvSpPr/>
            <p:nvPr/>
          </p:nvSpPr>
          <p:spPr>
            <a:xfrm>
              <a:off x="4459666" y="50290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/>
            <p:cNvSpPr/>
            <p:nvPr/>
          </p:nvSpPr>
          <p:spPr>
            <a:xfrm>
              <a:off x="4450332" y="505163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/>
            <p:cNvSpPr/>
            <p:nvPr/>
          </p:nvSpPr>
          <p:spPr>
            <a:xfrm>
              <a:off x="4482213" y="501974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6" name="object 386"/>
          <p:cNvSpPr txBox="1"/>
          <p:nvPr/>
        </p:nvSpPr>
        <p:spPr>
          <a:xfrm>
            <a:off x="4414645" y="4519902"/>
            <a:ext cx="440055" cy="25082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  <a:p>
            <a:pPr marL="135890">
              <a:lnSpc>
                <a:spcPct val="100000"/>
              </a:lnSpc>
              <a:spcBef>
                <a:spcPts val="209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87" name="object 387"/>
          <p:cNvSpPr txBox="1"/>
          <p:nvPr/>
        </p:nvSpPr>
        <p:spPr>
          <a:xfrm>
            <a:off x="4538092" y="4778770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88" name="object 388"/>
          <p:cNvSpPr txBox="1"/>
          <p:nvPr/>
        </p:nvSpPr>
        <p:spPr>
          <a:xfrm>
            <a:off x="4538092" y="4888498"/>
            <a:ext cx="2482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89" name="object 389"/>
          <p:cNvSpPr txBox="1"/>
          <p:nvPr/>
        </p:nvSpPr>
        <p:spPr>
          <a:xfrm>
            <a:off x="4538092" y="4998226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90" name="object 390"/>
          <p:cNvSpPr txBox="1"/>
          <p:nvPr/>
        </p:nvSpPr>
        <p:spPr>
          <a:xfrm>
            <a:off x="3588193" y="3861513"/>
            <a:ext cx="30226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0">
                <a:latin typeface="Verdana"/>
                <a:cs typeface="Verdana"/>
              </a:rPr>
              <a:t>Mothur</a:t>
            </a:r>
            <a:endParaRPr sz="700">
              <a:latin typeface="Verdana"/>
              <a:cs typeface="Verdana"/>
            </a:endParaRPr>
          </a:p>
        </p:txBody>
      </p:sp>
      <p:grpSp>
        <p:nvGrpSpPr>
          <p:cNvPr id="391" name="object 391"/>
          <p:cNvGrpSpPr/>
          <p:nvPr/>
        </p:nvGrpSpPr>
        <p:grpSpPr>
          <a:xfrm>
            <a:off x="4953000" y="3899293"/>
            <a:ext cx="2133600" cy="1463040"/>
            <a:chOff x="4953000" y="3899293"/>
            <a:chExt cx="2133600" cy="1463040"/>
          </a:xfrm>
        </p:grpSpPr>
        <p:sp>
          <p:nvSpPr>
            <p:cNvPr id="392" name="object 392"/>
            <p:cNvSpPr/>
            <p:nvPr/>
          </p:nvSpPr>
          <p:spPr>
            <a:xfrm>
              <a:off x="49530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/>
            <p:cNvSpPr/>
            <p:nvPr/>
          </p:nvSpPr>
          <p:spPr>
            <a:xfrm>
              <a:off x="6045200" y="4184472"/>
              <a:ext cx="367030" cy="122555"/>
            </a:xfrm>
            <a:custGeom>
              <a:avLst/>
              <a:gdLst/>
              <a:ahLst/>
              <a:cxnLst/>
              <a:rect l="l" t="t" r="r" b="b"/>
              <a:pathLst>
                <a:path w="367029" h="122554">
                  <a:moveTo>
                    <a:pt x="217677" y="45148"/>
                  </a:moveTo>
                  <a:lnTo>
                    <a:pt x="262820" y="45148"/>
                  </a:lnTo>
                  <a:lnTo>
                    <a:pt x="262820" y="0"/>
                  </a:lnTo>
                  <a:lnTo>
                    <a:pt x="217677" y="0"/>
                  </a:lnTo>
                  <a:lnTo>
                    <a:pt x="217677" y="45148"/>
                  </a:lnTo>
                  <a:close/>
                </a:path>
                <a:path w="367029" h="122554">
                  <a:moveTo>
                    <a:pt x="192341" y="76136"/>
                  </a:moveTo>
                  <a:lnTo>
                    <a:pt x="237489" y="76136"/>
                  </a:lnTo>
                  <a:lnTo>
                    <a:pt x="237489" y="30987"/>
                  </a:lnTo>
                  <a:lnTo>
                    <a:pt x="192341" y="30987"/>
                  </a:lnTo>
                  <a:lnTo>
                    <a:pt x="192341" y="76136"/>
                  </a:lnTo>
                  <a:close/>
                </a:path>
                <a:path w="367029" h="122554">
                  <a:moveTo>
                    <a:pt x="222440" y="80518"/>
                  </a:moveTo>
                  <a:lnTo>
                    <a:pt x="267582" y="80518"/>
                  </a:lnTo>
                  <a:lnTo>
                    <a:pt x="267582" y="35369"/>
                  </a:lnTo>
                  <a:lnTo>
                    <a:pt x="222440" y="35369"/>
                  </a:lnTo>
                  <a:lnTo>
                    <a:pt x="222440" y="80518"/>
                  </a:lnTo>
                  <a:close/>
                </a:path>
                <a:path w="367029" h="122554">
                  <a:moveTo>
                    <a:pt x="170052" y="91757"/>
                  </a:moveTo>
                  <a:lnTo>
                    <a:pt x="215195" y="91757"/>
                  </a:lnTo>
                  <a:lnTo>
                    <a:pt x="215195" y="46609"/>
                  </a:lnTo>
                  <a:lnTo>
                    <a:pt x="170052" y="46609"/>
                  </a:lnTo>
                  <a:lnTo>
                    <a:pt x="170052" y="91757"/>
                  </a:lnTo>
                  <a:close/>
                </a:path>
                <a:path w="367029" h="122554">
                  <a:moveTo>
                    <a:pt x="244983" y="91948"/>
                  </a:moveTo>
                  <a:lnTo>
                    <a:pt x="290131" y="91948"/>
                  </a:lnTo>
                  <a:lnTo>
                    <a:pt x="290131" y="46799"/>
                  </a:lnTo>
                  <a:lnTo>
                    <a:pt x="244983" y="46799"/>
                  </a:lnTo>
                  <a:lnTo>
                    <a:pt x="244983" y="91948"/>
                  </a:lnTo>
                  <a:close/>
                </a:path>
                <a:path w="367029" h="122554">
                  <a:moveTo>
                    <a:pt x="222440" y="93535"/>
                  </a:moveTo>
                  <a:lnTo>
                    <a:pt x="267582" y="93535"/>
                  </a:lnTo>
                  <a:lnTo>
                    <a:pt x="267582" y="48387"/>
                  </a:lnTo>
                  <a:lnTo>
                    <a:pt x="222440" y="48387"/>
                  </a:lnTo>
                  <a:lnTo>
                    <a:pt x="222440" y="93535"/>
                  </a:lnTo>
                  <a:close/>
                </a:path>
                <a:path w="367029" h="122554">
                  <a:moveTo>
                    <a:pt x="0" y="85153"/>
                  </a:moveTo>
                  <a:lnTo>
                    <a:pt x="45148" y="85153"/>
                  </a:lnTo>
                  <a:lnTo>
                    <a:pt x="45148" y="40004"/>
                  </a:lnTo>
                  <a:lnTo>
                    <a:pt x="0" y="40004"/>
                  </a:lnTo>
                  <a:lnTo>
                    <a:pt x="0" y="85153"/>
                  </a:lnTo>
                  <a:close/>
                </a:path>
                <a:path w="367029" h="122554">
                  <a:moveTo>
                    <a:pt x="321881" y="68453"/>
                  </a:moveTo>
                  <a:lnTo>
                    <a:pt x="367023" y="68453"/>
                  </a:lnTo>
                  <a:lnTo>
                    <a:pt x="367023" y="23304"/>
                  </a:lnTo>
                  <a:lnTo>
                    <a:pt x="321881" y="23304"/>
                  </a:lnTo>
                  <a:lnTo>
                    <a:pt x="321881" y="68453"/>
                  </a:lnTo>
                  <a:close/>
                </a:path>
                <a:path w="367029" h="122554">
                  <a:moveTo>
                    <a:pt x="0" y="117538"/>
                  </a:moveTo>
                  <a:lnTo>
                    <a:pt x="45148" y="117538"/>
                  </a:lnTo>
                  <a:lnTo>
                    <a:pt x="45148" y="72396"/>
                  </a:lnTo>
                  <a:lnTo>
                    <a:pt x="0" y="72396"/>
                  </a:lnTo>
                  <a:lnTo>
                    <a:pt x="0" y="117538"/>
                  </a:lnTo>
                  <a:close/>
                </a:path>
                <a:path w="367029" h="122554">
                  <a:moveTo>
                    <a:pt x="197612" y="122491"/>
                  </a:moveTo>
                  <a:lnTo>
                    <a:pt x="242760" y="122491"/>
                  </a:lnTo>
                  <a:lnTo>
                    <a:pt x="242760" y="77349"/>
                  </a:lnTo>
                  <a:lnTo>
                    <a:pt x="197612" y="77349"/>
                  </a:lnTo>
                  <a:lnTo>
                    <a:pt x="197612" y="122491"/>
                  </a:lnTo>
                  <a:close/>
                </a:path>
                <a:path w="367029" h="122554">
                  <a:moveTo>
                    <a:pt x="186944" y="95948"/>
                  </a:moveTo>
                  <a:lnTo>
                    <a:pt x="232086" y="95948"/>
                  </a:lnTo>
                  <a:lnTo>
                    <a:pt x="232086" y="50800"/>
                  </a:lnTo>
                  <a:lnTo>
                    <a:pt x="186944" y="50800"/>
                  </a:lnTo>
                  <a:lnTo>
                    <a:pt x="186944" y="959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/>
            <p:cNvSpPr/>
            <p:nvPr/>
          </p:nvSpPr>
          <p:spPr>
            <a:xfrm>
              <a:off x="5999540" y="42511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/>
            <p:cNvSpPr/>
            <p:nvPr/>
          </p:nvSpPr>
          <p:spPr>
            <a:xfrm>
              <a:off x="5775705" y="4238326"/>
              <a:ext cx="572770" cy="96520"/>
            </a:xfrm>
            <a:custGeom>
              <a:avLst/>
              <a:gdLst/>
              <a:ahLst/>
              <a:cxnLst/>
              <a:rect l="l" t="t" r="r" b="b"/>
              <a:pathLst>
                <a:path w="572770" h="96520">
                  <a:moveTo>
                    <a:pt x="61658" y="65652"/>
                  </a:moveTo>
                  <a:lnTo>
                    <a:pt x="106807" y="65652"/>
                  </a:lnTo>
                  <a:lnTo>
                    <a:pt x="106807" y="20504"/>
                  </a:lnTo>
                  <a:lnTo>
                    <a:pt x="61658" y="20504"/>
                  </a:lnTo>
                  <a:lnTo>
                    <a:pt x="61658" y="65652"/>
                  </a:lnTo>
                  <a:close/>
                </a:path>
                <a:path w="572770" h="96520">
                  <a:moveTo>
                    <a:pt x="427545" y="73463"/>
                  </a:moveTo>
                  <a:lnTo>
                    <a:pt x="472694" y="73463"/>
                  </a:lnTo>
                  <a:lnTo>
                    <a:pt x="472694" y="28321"/>
                  </a:lnTo>
                  <a:lnTo>
                    <a:pt x="427545" y="28321"/>
                  </a:lnTo>
                  <a:lnTo>
                    <a:pt x="427545" y="73463"/>
                  </a:lnTo>
                  <a:close/>
                </a:path>
                <a:path w="572770" h="96520">
                  <a:moveTo>
                    <a:pt x="421386" y="81464"/>
                  </a:moveTo>
                  <a:lnTo>
                    <a:pt x="466534" y="81464"/>
                  </a:lnTo>
                  <a:lnTo>
                    <a:pt x="466534" y="36315"/>
                  </a:lnTo>
                  <a:lnTo>
                    <a:pt x="421386" y="36315"/>
                  </a:lnTo>
                  <a:lnTo>
                    <a:pt x="421386" y="81464"/>
                  </a:lnTo>
                  <a:close/>
                </a:path>
                <a:path w="572770" h="96520">
                  <a:moveTo>
                    <a:pt x="491934" y="81781"/>
                  </a:moveTo>
                  <a:lnTo>
                    <a:pt x="537076" y="81781"/>
                  </a:lnTo>
                  <a:lnTo>
                    <a:pt x="537076" y="36633"/>
                  </a:lnTo>
                  <a:lnTo>
                    <a:pt x="491934" y="36633"/>
                  </a:lnTo>
                  <a:lnTo>
                    <a:pt x="491934" y="81781"/>
                  </a:lnTo>
                  <a:close/>
                </a:path>
                <a:path w="572770" h="96520">
                  <a:moveTo>
                    <a:pt x="414972" y="81400"/>
                  </a:moveTo>
                  <a:lnTo>
                    <a:pt x="460114" y="81400"/>
                  </a:lnTo>
                  <a:lnTo>
                    <a:pt x="460114" y="36258"/>
                  </a:lnTo>
                  <a:lnTo>
                    <a:pt x="414972" y="36258"/>
                  </a:lnTo>
                  <a:lnTo>
                    <a:pt x="414972" y="81400"/>
                  </a:lnTo>
                  <a:close/>
                </a:path>
                <a:path w="572770" h="96520">
                  <a:moveTo>
                    <a:pt x="421386" y="87115"/>
                  </a:moveTo>
                  <a:lnTo>
                    <a:pt x="466534" y="87115"/>
                  </a:lnTo>
                  <a:lnTo>
                    <a:pt x="466534" y="41967"/>
                  </a:lnTo>
                  <a:lnTo>
                    <a:pt x="421386" y="41967"/>
                  </a:lnTo>
                  <a:lnTo>
                    <a:pt x="421386" y="87115"/>
                  </a:lnTo>
                  <a:close/>
                </a:path>
                <a:path w="572770" h="96520">
                  <a:moveTo>
                    <a:pt x="414972" y="86417"/>
                  </a:moveTo>
                  <a:lnTo>
                    <a:pt x="460114" y="86417"/>
                  </a:lnTo>
                  <a:lnTo>
                    <a:pt x="460114" y="41275"/>
                  </a:lnTo>
                  <a:lnTo>
                    <a:pt x="414972" y="41275"/>
                  </a:lnTo>
                  <a:lnTo>
                    <a:pt x="414972" y="86417"/>
                  </a:lnTo>
                  <a:close/>
                </a:path>
                <a:path w="572770" h="96520">
                  <a:moveTo>
                    <a:pt x="527050" y="49079"/>
                  </a:moveTo>
                  <a:lnTo>
                    <a:pt x="572198" y="49079"/>
                  </a:lnTo>
                  <a:lnTo>
                    <a:pt x="572198" y="3937"/>
                  </a:lnTo>
                  <a:lnTo>
                    <a:pt x="527050" y="3937"/>
                  </a:lnTo>
                  <a:lnTo>
                    <a:pt x="527050" y="49079"/>
                  </a:lnTo>
                  <a:close/>
                </a:path>
                <a:path w="572770" h="96520">
                  <a:moveTo>
                    <a:pt x="472313" y="59048"/>
                  </a:moveTo>
                  <a:lnTo>
                    <a:pt x="517455" y="59048"/>
                  </a:lnTo>
                  <a:lnTo>
                    <a:pt x="517455" y="13900"/>
                  </a:lnTo>
                  <a:lnTo>
                    <a:pt x="472313" y="13900"/>
                  </a:lnTo>
                  <a:lnTo>
                    <a:pt x="472313" y="59048"/>
                  </a:lnTo>
                  <a:close/>
                </a:path>
                <a:path w="572770" h="96520">
                  <a:moveTo>
                    <a:pt x="202819" y="63303"/>
                  </a:moveTo>
                  <a:lnTo>
                    <a:pt x="247967" y="63303"/>
                  </a:lnTo>
                  <a:lnTo>
                    <a:pt x="247967" y="18154"/>
                  </a:lnTo>
                  <a:lnTo>
                    <a:pt x="202819" y="18154"/>
                  </a:lnTo>
                  <a:lnTo>
                    <a:pt x="202819" y="63303"/>
                  </a:lnTo>
                  <a:close/>
                </a:path>
                <a:path w="572770" h="96520">
                  <a:moveTo>
                    <a:pt x="501205" y="45142"/>
                  </a:moveTo>
                  <a:lnTo>
                    <a:pt x="546347" y="45142"/>
                  </a:lnTo>
                  <a:lnTo>
                    <a:pt x="546347" y="0"/>
                  </a:lnTo>
                  <a:lnTo>
                    <a:pt x="501205" y="0"/>
                  </a:lnTo>
                  <a:lnTo>
                    <a:pt x="501205" y="45142"/>
                  </a:lnTo>
                  <a:close/>
                </a:path>
                <a:path w="572770" h="96520">
                  <a:moveTo>
                    <a:pt x="170053" y="95053"/>
                  </a:moveTo>
                  <a:lnTo>
                    <a:pt x="215201" y="95053"/>
                  </a:lnTo>
                  <a:lnTo>
                    <a:pt x="215201" y="49904"/>
                  </a:lnTo>
                  <a:lnTo>
                    <a:pt x="170053" y="49904"/>
                  </a:lnTo>
                  <a:lnTo>
                    <a:pt x="170053" y="95053"/>
                  </a:lnTo>
                  <a:close/>
                </a:path>
                <a:path w="572770" h="96520">
                  <a:moveTo>
                    <a:pt x="427545" y="95751"/>
                  </a:moveTo>
                  <a:lnTo>
                    <a:pt x="472694" y="95751"/>
                  </a:lnTo>
                  <a:lnTo>
                    <a:pt x="472694" y="50603"/>
                  </a:lnTo>
                  <a:lnTo>
                    <a:pt x="427545" y="50603"/>
                  </a:lnTo>
                  <a:lnTo>
                    <a:pt x="427545" y="95751"/>
                  </a:lnTo>
                  <a:close/>
                </a:path>
                <a:path w="572770" h="96520">
                  <a:moveTo>
                    <a:pt x="0" y="95434"/>
                  </a:moveTo>
                  <a:lnTo>
                    <a:pt x="45148" y="95434"/>
                  </a:lnTo>
                  <a:lnTo>
                    <a:pt x="45148" y="50292"/>
                  </a:lnTo>
                  <a:lnTo>
                    <a:pt x="0" y="50292"/>
                  </a:lnTo>
                  <a:lnTo>
                    <a:pt x="0" y="95434"/>
                  </a:lnTo>
                  <a:close/>
                </a:path>
                <a:path w="572770" h="96520">
                  <a:moveTo>
                    <a:pt x="467106" y="96259"/>
                  </a:moveTo>
                  <a:lnTo>
                    <a:pt x="512254" y="96259"/>
                  </a:lnTo>
                  <a:lnTo>
                    <a:pt x="512254" y="51111"/>
                  </a:lnTo>
                  <a:lnTo>
                    <a:pt x="467106" y="51111"/>
                  </a:lnTo>
                  <a:lnTo>
                    <a:pt x="467106" y="96259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/>
            <p:cNvSpPr/>
            <p:nvPr/>
          </p:nvSpPr>
          <p:spPr>
            <a:xfrm>
              <a:off x="5638419" y="46439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45148"/>
                  </a:lnTo>
                  <a:lnTo>
                    <a:pt x="45142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/>
            <p:cNvSpPr/>
            <p:nvPr/>
          </p:nvSpPr>
          <p:spPr>
            <a:xfrm>
              <a:off x="5808472" y="4292485"/>
              <a:ext cx="555625" cy="65405"/>
            </a:xfrm>
            <a:custGeom>
              <a:avLst/>
              <a:gdLst/>
              <a:ahLst/>
              <a:cxnLst/>
              <a:rect l="l" t="t" r="r" b="b"/>
              <a:pathLst>
                <a:path w="555625" h="65404">
                  <a:moveTo>
                    <a:pt x="0" y="62738"/>
                  </a:moveTo>
                  <a:lnTo>
                    <a:pt x="45148" y="62738"/>
                  </a:lnTo>
                  <a:lnTo>
                    <a:pt x="45148" y="17589"/>
                  </a:lnTo>
                  <a:lnTo>
                    <a:pt x="0" y="17589"/>
                  </a:lnTo>
                  <a:lnTo>
                    <a:pt x="0" y="62738"/>
                  </a:lnTo>
                  <a:close/>
                </a:path>
                <a:path w="555625" h="65404">
                  <a:moveTo>
                    <a:pt x="439547" y="55245"/>
                  </a:moveTo>
                  <a:lnTo>
                    <a:pt x="484689" y="55245"/>
                  </a:lnTo>
                  <a:lnTo>
                    <a:pt x="484689" y="10102"/>
                  </a:lnTo>
                  <a:lnTo>
                    <a:pt x="439547" y="10102"/>
                  </a:lnTo>
                  <a:lnTo>
                    <a:pt x="439547" y="55245"/>
                  </a:lnTo>
                  <a:close/>
                </a:path>
                <a:path w="555625" h="65404">
                  <a:moveTo>
                    <a:pt x="472948" y="64833"/>
                  </a:moveTo>
                  <a:lnTo>
                    <a:pt x="518090" y="64833"/>
                  </a:lnTo>
                  <a:lnTo>
                    <a:pt x="518090" y="19684"/>
                  </a:lnTo>
                  <a:lnTo>
                    <a:pt x="472948" y="19684"/>
                  </a:lnTo>
                  <a:lnTo>
                    <a:pt x="472948" y="64833"/>
                  </a:lnTo>
                  <a:close/>
                </a:path>
                <a:path w="555625" h="65404">
                  <a:moveTo>
                    <a:pt x="307276" y="61277"/>
                  </a:moveTo>
                  <a:lnTo>
                    <a:pt x="352418" y="61277"/>
                  </a:lnTo>
                  <a:lnTo>
                    <a:pt x="352418" y="16128"/>
                  </a:lnTo>
                  <a:lnTo>
                    <a:pt x="307276" y="16128"/>
                  </a:lnTo>
                  <a:lnTo>
                    <a:pt x="307276" y="61277"/>
                  </a:lnTo>
                  <a:close/>
                </a:path>
                <a:path w="555625" h="65404">
                  <a:moveTo>
                    <a:pt x="510095" y="45148"/>
                  </a:moveTo>
                  <a:lnTo>
                    <a:pt x="555243" y="45148"/>
                  </a:lnTo>
                  <a:lnTo>
                    <a:pt x="555243" y="0"/>
                  </a:lnTo>
                  <a:lnTo>
                    <a:pt x="510095" y="0"/>
                  </a:lnTo>
                  <a:lnTo>
                    <a:pt x="510095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/>
            <p:cNvSpPr/>
            <p:nvPr/>
          </p:nvSpPr>
          <p:spPr>
            <a:xfrm>
              <a:off x="5298376" y="4517218"/>
              <a:ext cx="440055" cy="527050"/>
            </a:xfrm>
            <a:custGeom>
              <a:avLst/>
              <a:gdLst/>
              <a:ahLst/>
              <a:cxnLst/>
              <a:rect l="l" t="t" r="r" b="b"/>
              <a:pathLst>
                <a:path w="440054" h="527050">
                  <a:moveTo>
                    <a:pt x="0" y="526789"/>
                  </a:moveTo>
                  <a:lnTo>
                    <a:pt x="45148" y="526789"/>
                  </a:lnTo>
                  <a:lnTo>
                    <a:pt x="45148" y="481641"/>
                  </a:lnTo>
                  <a:lnTo>
                    <a:pt x="0" y="481641"/>
                  </a:lnTo>
                  <a:lnTo>
                    <a:pt x="0" y="526789"/>
                  </a:lnTo>
                  <a:close/>
                </a:path>
                <a:path w="440054" h="527050">
                  <a:moveTo>
                    <a:pt x="394779" y="45142"/>
                  </a:moveTo>
                  <a:lnTo>
                    <a:pt x="439927" y="45142"/>
                  </a:lnTo>
                  <a:lnTo>
                    <a:pt x="439927" y="0"/>
                  </a:lnTo>
                  <a:lnTo>
                    <a:pt x="394779" y="0"/>
                  </a:lnTo>
                  <a:lnTo>
                    <a:pt x="394779" y="45142"/>
                  </a:lnTo>
                  <a:close/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/>
            <p:cNvSpPr/>
            <p:nvPr/>
          </p:nvSpPr>
          <p:spPr>
            <a:xfrm>
              <a:off x="6020625" y="4292676"/>
              <a:ext cx="301625" cy="153670"/>
            </a:xfrm>
            <a:custGeom>
              <a:avLst/>
              <a:gdLst/>
              <a:ahLst/>
              <a:cxnLst/>
              <a:rect l="l" t="t" r="r" b="b"/>
              <a:pathLst>
                <a:path w="301625" h="153670">
                  <a:moveTo>
                    <a:pt x="256286" y="80264"/>
                  </a:moveTo>
                  <a:lnTo>
                    <a:pt x="301428" y="80264"/>
                  </a:lnTo>
                  <a:lnTo>
                    <a:pt x="301428" y="35115"/>
                  </a:lnTo>
                  <a:lnTo>
                    <a:pt x="256286" y="35115"/>
                  </a:lnTo>
                  <a:lnTo>
                    <a:pt x="256286" y="80264"/>
                  </a:lnTo>
                  <a:close/>
                </a:path>
                <a:path w="301625" h="153670">
                  <a:moveTo>
                    <a:pt x="251713" y="45148"/>
                  </a:moveTo>
                  <a:lnTo>
                    <a:pt x="296862" y="45148"/>
                  </a:lnTo>
                  <a:lnTo>
                    <a:pt x="296862" y="0"/>
                  </a:lnTo>
                  <a:lnTo>
                    <a:pt x="251713" y="0"/>
                  </a:lnTo>
                  <a:lnTo>
                    <a:pt x="251713" y="45148"/>
                  </a:lnTo>
                  <a:close/>
                </a:path>
                <a:path w="301625" h="153670">
                  <a:moveTo>
                    <a:pt x="24574" y="98171"/>
                  </a:moveTo>
                  <a:lnTo>
                    <a:pt x="69723" y="98171"/>
                  </a:lnTo>
                  <a:lnTo>
                    <a:pt x="69723" y="53028"/>
                  </a:lnTo>
                  <a:lnTo>
                    <a:pt x="24574" y="53028"/>
                  </a:lnTo>
                  <a:lnTo>
                    <a:pt x="24574" y="98171"/>
                  </a:lnTo>
                  <a:close/>
                </a:path>
                <a:path w="301625" h="153670">
                  <a:moveTo>
                    <a:pt x="135445" y="99631"/>
                  </a:moveTo>
                  <a:lnTo>
                    <a:pt x="180594" y="99631"/>
                  </a:lnTo>
                  <a:lnTo>
                    <a:pt x="180594" y="54483"/>
                  </a:lnTo>
                  <a:lnTo>
                    <a:pt x="135445" y="54483"/>
                  </a:lnTo>
                  <a:lnTo>
                    <a:pt x="135445" y="99631"/>
                  </a:lnTo>
                  <a:close/>
                </a:path>
                <a:path w="301625" h="153670">
                  <a:moveTo>
                    <a:pt x="76962" y="98933"/>
                  </a:moveTo>
                  <a:lnTo>
                    <a:pt x="122110" y="98933"/>
                  </a:lnTo>
                  <a:lnTo>
                    <a:pt x="122110" y="53784"/>
                  </a:lnTo>
                  <a:lnTo>
                    <a:pt x="76962" y="53784"/>
                  </a:lnTo>
                  <a:lnTo>
                    <a:pt x="76962" y="98933"/>
                  </a:lnTo>
                  <a:close/>
                </a:path>
                <a:path w="301625" h="153670">
                  <a:moveTo>
                    <a:pt x="0" y="112331"/>
                  </a:moveTo>
                  <a:lnTo>
                    <a:pt x="45148" y="112331"/>
                  </a:lnTo>
                  <a:lnTo>
                    <a:pt x="45148" y="67183"/>
                  </a:lnTo>
                  <a:lnTo>
                    <a:pt x="0" y="67183"/>
                  </a:lnTo>
                  <a:lnTo>
                    <a:pt x="0" y="112331"/>
                  </a:lnTo>
                  <a:close/>
                </a:path>
                <a:path w="301625" h="153670">
                  <a:moveTo>
                    <a:pt x="95123" y="136779"/>
                  </a:moveTo>
                  <a:lnTo>
                    <a:pt x="140265" y="136779"/>
                  </a:lnTo>
                  <a:lnTo>
                    <a:pt x="140265" y="91636"/>
                  </a:lnTo>
                  <a:lnTo>
                    <a:pt x="95123" y="91636"/>
                  </a:lnTo>
                  <a:lnTo>
                    <a:pt x="95123" y="136779"/>
                  </a:lnTo>
                  <a:close/>
                </a:path>
                <a:path w="301625" h="153670">
                  <a:moveTo>
                    <a:pt x="120141" y="139636"/>
                  </a:moveTo>
                  <a:lnTo>
                    <a:pt x="165290" y="139636"/>
                  </a:lnTo>
                  <a:lnTo>
                    <a:pt x="165290" y="94488"/>
                  </a:lnTo>
                  <a:lnTo>
                    <a:pt x="120141" y="94488"/>
                  </a:lnTo>
                  <a:lnTo>
                    <a:pt x="120141" y="139636"/>
                  </a:lnTo>
                  <a:close/>
                </a:path>
                <a:path w="301625" h="153670">
                  <a:moveTo>
                    <a:pt x="163512" y="145478"/>
                  </a:moveTo>
                  <a:lnTo>
                    <a:pt x="208661" y="145478"/>
                  </a:lnTo>
                  <a:lnTo>
                    <a:pt x="208661" y="100330"/>
                  </a:lnTo>
                  <a:lnTo>
                    <a:pt x="163512" y="100330"/>
                  </a:lnTo>
                  <a:lnTo>
                    <a:pt x="163512" y="145478"/>
                  </a:lnTo>
                  <a:close/>
                </a:path>
                <a:path w="301625" h="153670">
                  <a:moveTo>
                    <a:pt x="163512" y="150304"/>
                  </a:moveTo>
                  <a:lnTo>
                    <a:pt x="208661" y="150304"/>
                  </a:lnTo>
                  <a:lnTo>
                    <a:pt x="208661" y="105162"/>
                  </a:lnTo>
                  <a:lnTo>
                    <a:pt x="163512" y="105162"/>
                  </a:lnTo>
                  <a:lnTo>
                    <a:pt x="163512" y="150304"/>
                  </a:lnTo>
                  <a:close/>
                </a:path>
                <a:path w="301625" h="153670">
                  <a:moveTo>
                    <a:pt x="200406" y="144272"/>
                  </a:moveTo>
                  <a:lnTo>
                    <a:pt x="245548" y="144272"/>
                  </a:lnTo>
                  <a:lnTo>
                    <a:pt x="245548" y="99129"/>
                  </a:lnTo>
                  <a:lnTo>
                    <a:pt x="200406" y="99129"/>
                  </a:lnTo>
                  <a:lnTo>
                    <a:pt x="200406" y="144272"/>
                  </a:lnTo>
                  <a:close/>
                </a:path>
                <a:path w="301625" h="153670">
                  <a:moveTo>
                    <a:pt x="127888" y="153543"/>
                  </a:moveTo>
                  <a:lnTo>
                    <a:pt x="173037" y="153543"/>
                  </a:lnTo>
                  <a:lnTo>
                    <a:pt x="173037" y="108394"/>
                  </a:lnTo>
                  <a:lnTo>
                    <a:pt x="127888" y="108394"/>
                  </a:lnTo>
                  <a:lnTo>
                    <a:pt x="127888" y="153543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/>
            <p:cNvSpPr/>
            <p:nvPr/>
          </p:nvSpPr>
          <p:spPr>
            <a:xfrm>
              <a:off x="6240146" y="440850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/>
            <p:cNvSpPr/>
            <p:nvPr/>
          </p:nvSpPr>
          <p:spPr>
            <a:xfrm>
              <a:off x="6045200" y="4452893"/>
              <a:ext cx="170815" cy="93345"/>
            </a:xfrm>
            <a:custGeom>
              <a:avLst/>
              <a:gdLst/>
              <a:ahLst/>
              <a:cxnLst/>
              <a:rect l="l" t="t" r="r" b="b"/>
              <a:pathLst>
                <a:path w="170814" h="93345">
                  <a:moveTo>
                    <a:pt x="125349" y="65335"/>
                  </a:moveTo>
                  <a:lnTo>
                    <a:pt x="170491" y="65335"/>
                  </a:lnTo>
                  <a:lnTo>
                    <a:pt x="170491" y="20186"/>
                  </a:lnTo>
                  <a:lnTo>
                    <a:pt x="125349" y="20186"/>
                  </a:lnTo>
                  <a:lnTo>
                    <a:pt x="125349" y="65335"/>
                  </a:lnTo>
                  <a:close/>
                </a:path>
                <a:path w="170814" h="93345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  <a:path w="170814" h="93345">
                  <a:moveTo>
                    <a:pt x="70548" y="93021"/>
                  </a:moveTo>
                  <a:lnTo>
                    <a:pt x="115690" y="93021"/>
                  </a:lnTo>
                  <a:lnTo>
                    <a:pt x="115690" y="47879"/>
                  </a:lnTo>
                  <a:lnTo>
                    <a:pt x="70548" y="47879"/>
                  </a:lnTo>
                  <a:lnTo>
                    <a:pt x="70548" y="93021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/>
            <p:cNvSpPr/>
            <p:nvPr/>
          </p:nvSpPr>
          <p:spPr>
            <a:xfrm>
              <a:off x="6107937" y="450953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/>
            <p:cNvSpPr/>
            <p:nvPr/>
          </p:nvSpPr>
          <p:spPr>
            <a:xfrm>
              <a:off x="6237541" y="462808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/>
            <p:cNvSpPr/>
            <p:nvPr/>
          </p:nvSpPr>
          <p:spPr>
            <a:xfrm>
              <a:off x="6070155" y="460350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/>
            <p:cNvSpPr/>
            <p:nvPr/>
          </p:nvSpPr>
          <p:spPr>
            <a:xfrm>
              <a:off x="6264467" y="463335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/>
            <p:cNvSpPr/>
            <p:nvPr/>
          </p:nvSpPr>
          <p:spPr>
            <a:xfrm>
              <a:off x="6116575" y="462598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/>
            <p:cNvSpPr/>
            <p:nvPr/>
          </p:nvSpPr>
          <p:spPr>
            <a:xfrm>
              <a:off x="6176330" y="4707074"/>
              <a:ext cx="60960" cy="53340"/>
            </a:xfrm>
            <a:custGeom>
              <a:avLst/>
              <a:gdLst/>
              <a:ahLst/>
              <a:cxnLst/>
              <a:rect l="l" t="t" r="r" b="b"/>
              <a:pathLst>
                <a:path w="60960" h="53339">
                  <a:moveTo>
                    <a:pt x="30416" y="0"/>
                  </a:moveTo>
                  <a:lnTo>
                    <a:pt x="60832" y="52711"/>
                  </a:lnTo>
                  <a:lnTo>
                    <a:pt x="0" y="5271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/>
            <p:cNvSpPr/>
            <p:nvPr/>
          </p:nvSpPr>
          <p:spPr>
            <a:xfrm>
              <a:off x="6162675" y="467043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/>
            <p:cNvSpPr/>
            <p:nvPr/>
          </p:nvSpPr>
          <p:spPr>
            <a:xfrm>
              <a:off x="6107937" y="469044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/>
            <p:cNvSpPr/>
            <p:nvPr/>
          </p:nvSpPr>
          <p:spPr>
            <a:xfrm>
              <a:off x="6099051" y="475273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0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41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/>
            <p:cNvSpPr/>
            <p:nvPr/>
          </p:nvSpPr>
          <p:spPr>
            <a:xfrm>
              <a:off x="6048823" y="4776924"/>
              <a:ext cx="60960" cy="53340"/>
            </a:xfrm>
            <a:custGeom>
              <a:avLst/>
              <a:gdLst/>
              <a:ahLst/>
              <a:cxnLst/>
              <a:rect l="l" t="t" r="r" b="b"/>
              <a:pathLst>
                <a:path w="60960" h="53339">
                  <a:moveTo>
                    <a:pt x="30346" y="0"/>
                  </a:moveTo>
                  <a:lnTo>
                    <a:pt x="60763" y="52711"/>
                  </a:lnTo>
                  <a:lnTo>
                    <a:pt x="0" y="52711"/>
                  </a:lnTo>
                  <a:lnTo>
                    <a:pt x="3034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/>
            <p:cNvSpPr/>
            <p:nvPr/>
          </p:nvSpPr>
          <p:spPr>
            <a:xfrm>
              <a:off x="6012817" y="479229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/>
            <p:cNvSpPr/>
            <p:nvPr/>
          </p:nvSpPr>
          <p:spPr>
            <a:xfrm>
              <a:off x="6070155" y="482239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/>
            <p:cNvSpPr/>
            <p:nvPr/>
          </p:nvSpPr>
          <p:spPr>
            <a:xfrm>
              <a:off x="5970649" y="484271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6169595" y="48353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/>
            <p:cNvSpPr/>
            <p:nvPr/>
          </p:nvSpPr>
          <p:spPr>
            <a:xfrm>
              <a:off x="6132890" y="49279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/>
            <p:cNvSpPr/>
            <p:nvPr/>
          </p:nvSpPr>
          <p:spPr>
            <a:xfrm>
              <a:off x="6221034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/>
            <p:cNvSpPr/>
            <p:nvPr/>
          </p:nvSpPr>
          <p:spPr>
            <a:xfrm>
              <a:off x="6221034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/>
            <p:cNvSpPr/>
            <p:nvPr/>
          </p:nvSpPr>
          <p:spPr>
            <a:xfrm>
              <a:off x="5954837" y="481654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/>
            <p:cNvSpPr/>
            <p:nvPr/>
          </p:nvSpPr>
          <p:spPr>
            <a:xfrm>
              <a:off x="5937882" y="489376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/>
            <p:cNvSpPr/>
            <p:nvPr/>
          </p:nvSpPr>
          <p:spPr>
            <a:xfrm>
              <a:off x="5954837" y="489376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/>
            <p:cNvSpPr/>
            <p:nvPr/>
          </p:nvSpPr>
          <p:spPr>
            <a:xfrm>
              <a:off x="5900105" y="488075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/>
            <p:cNvSpPr/>
            <p:nvPr/>
          </p:nvSpPr>
          <p:spPr>
            <a:xfrm>
              <a:off x="5559995" y="486950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/>
            <p:cNvSpPr/>
            <p:nvPr/>
          </p:nvSpPr>
          <p:spPr>
            <a:xfrm>
              <a:off x="5767898" y="485071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/>
            <p:cNvSpPr/>
            <p:nvPr/>
          </p:nvSpPr>
          <p:spPr>
            <a:xfrm>
              <a:off x="5970649" y="49279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/>
            <p:cNvSpPr/>
            <p:nvPr/>
          </p:nvSpPr>
          <p:spPr>
            <a:xfrm>
              <a:off x="5900105" y="495212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/>
            <p:cNvSpPr/>
            <p:nvPr/>
          </p:nvSpPr>
          <p:spPr>
            <a:xfrm>
              <a:off x="6080125" y="498628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/>
            <p:cNvSpPr/>
            <p:nvPr/>
          </p:nvSpPr>
          <p:spPr>
            <a:xfrm>
              <a:off x="6048823" y="498628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46" y="0"/>
                  </a:moveTo>
                  <a:lnTo>
                    <a:pt x="60763" y="52705"/>
                  </a:lnTo>
                  <a:lnTo>
                    <a:pt x="0" y="52705"/>
                  </a:lnTo>
                  <a:lnTo>
                    <a:pt x="3034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/>
            <p:cNvSpPr/>
            <p:nvPr/>
          </p:nvSpPr>
          <p:spPr>
            <a:xfrm>
              <a:off x="6059679" y="49279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5970649" y="498628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/>
            <p:cNvSpPr/>
            <p:nvPr/>
          </p:nvSpPr>
          <p:spPr>
            <a:xfrm>
              <a:off x="5954837" y="489376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/>
            <p:cNvSpPr/>
            <p:nvPr/>
          </p:nvSpPr>
          <p:spPr>
            <a:xfrm>
              <a:off x="5767898" y="489376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5775703" y="4906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/>
            <p:cNvSpPr/>
            <p:nvPr/>
          </p:nvSpPr>
          <p:spPr>
            <a:xfrm>
              <a:off x="5775703" y="490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/>
            <p:cNvSpPr/>
            <p:nvPr/>
          </p:nvSpPr>
          <p:spPr>
            <a:xfrm>
              <a:off x="5766370" y="492888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/>
            <p:cNvSpPr/>
            <p:nvPr/>
          </p:nvSpPr>
          <p:spPr>
            <a:xfrm>
              <a:off x="5798251" y="489694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/>
            <p:cNvSpPr/>
            <p:nvPr/>
          </p:nvSpPr>
          <p:spPr>
            <a:xfrm>
              <a:off x="5775703" y="478607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/>
            <p:cNvSpPr/>
            <p:nvPr/>
          </p:nvSpPr>
          <p:spPr>
            <a:xfrm>
              <a:off x="5775703" y="47860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/>
            <p:cNvSpPr/>
            <p:nvPr/>
          </p:nvSpPr>
          <p:spPr>
            <a:xfrm>
              <a:off x="5766370" y="480861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/>
            <p:cNvSpPr/>
            <p:nvPr/>
          </p:nvSpPr>
          <p:spPr>
            <a:xfrm>
              <a:off x="5798251" y="477666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/>
            <p:cNvSpPr/>
            <p:nvPr/>
          </p:nvSpPr>
          <p:spPr>
            <a:xfrm>
              <a:off x="5775703" y="472765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/>
            <p:cNvSpPr/>
            <p:nvPr/>
          </p:nvSpPr>
          <p:spPr>
            <a:xfrm>
              <a:off x="5775703" y="47276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/>
            <p:cNvSpPr/>
            <p:nvPr/>
          </p:nvSpPr>
          <p:spPr>
            <a:xfrm>
              <a:off x="5766370" y="475025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/>
            <p:cNvSpPr/>
            <p:nvPr/>
          </p:nvSpPr>
          <p:spPr>
            <a:xfrm>
              <a:off x="5798251" y="471831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/>
            <p:cNvSpPr/>
            <p:nvPr/>
          </p:nvSpPr>
          <p:spPr>
            <a:xfrm>
              <a:off x="5775703" y="47930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/>
            <p:cNvSpPr/>
            <p:nvPr/>
          </p:nvSpPr>
          <p:spPr>
            <a:xfrm>
              <a:off x="5775703" y="479305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/>
            <p:cNvSpPr/>
            <p:nvPr/>
          </p:nvSpPr>
          <p:spPr>
            <a:xfrm>
              <a:off x="5766370" y="48156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/>
            <p:cNvSpPr/>
            <p:nvPr/>
          </p:nvSpPr>
          <p:spPr>
            <a:xfrm>
              <a:off x="5798251" y="478371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/>
            <p:cNvSpPr/>
            <p:nvPr/>
          </p:nvSpPr>
          <p:spPr>
            <a:xfrm>
              <a:off x="5775703" y="47827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/>
            <p:cNvSpPr/>
            <p:nvPr/>
          </p:nvSpPr>
          <p:spPr>
            <a:xfrm>
              <a:off x="5775703" y="47827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/>
            <p:cNvSpPr/>
            <p:nvPr/>
          </p:nvSpPr>
          <p:spPr>
            <a:xfrm>
              <a:off x="5766370" y="480531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/>
            <p:cNvSpPr/>
            <p:nvPr/>
          </p:nvSpPr>
          <p:spPr>
            <a:xfrm>
              <a:off x="5798251" y="477336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/>
            <p:cNvSpPr/>
            <p:nvPr/>
          </p:nvSpPr>
          <p:spPr>
            <a:xfrm>
              <a:off x="5775703" y="481369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21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/>
            <p:cNvSpPr/>
            <p:nvPr/>
          </p:nvSpPr>
          <p:spPr>
            <a:xfrm>
              <a:off x="5775703" y="481369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/>
            <p:cNvSpPr/>
            <p:nvPr/>
          </p:nvSpPr>
          <p:spPr>
            <a:xfrm>
              <a:off x="5766370" y="483630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/>
            <p:cNvSpPr/>
            <p:nvPr/>
          </p:nvSpPr>
          <p:spPr>
            <a:xfrm>
              <a:off x="5798251" y="480435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/>
            <p:cNvSpPr/>
            <p:nvPr/>
          </p:nvSpPr>
          <p:spPr>
            <a:xfrm>
              <a:off x="5808470" y="48820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/>
            <p:cNvSpPr/>
            <p:nvPr/>
          </p:nvSpPr>
          <p:spPr>
            <a:xfrm>
              <a:off x="5808470" y="48820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/>
            <p:cNvSpPr/>
            <p:nvPr/>
          </p:nvSpPr>
          <p:spPr>
            <a:xfrm>
              <a:off x="5799137" y="490462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/>
            <p:cNvSpPr/>
            <p:nvPr/>
          </p:nvSpPr>
          <p:spPr>
            <a:xfrm>
              <a:off x="5831011" y="487268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/>
            <p:cNvSpPr/>
            <p:nvPr/>
          </p:nvSpPr>
          <p:spPr>
            <a:xfrm>
              <a:off x="5737857" y="4906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/>
            <p:cNvSpPr/>
            <p:nvPr/>
          </p:nvSpPr>
          <p:spPr>
            <a:xfrm>
              <a:off x="5737857" y="490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/>
            <p:cNvSpPr/>
            <p:nvPr/>
          </p:nvSpPr>
          <p:spPr>
            <a:xfrm>
              <a:off x="5728524" y="492888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/>
            <p:cNvSpPr/>
            <p:nvPr/>
          </p:nvSpPr>
          <p:spPr>
            <a:xfrm>
              <a:off x="5760467" y="489694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/>
            <p:cNvSpPr/>
            <p:nvPr/>
          </p:nvSpPr>
          <p:spPr>
            <a:xfrm>
              <a:off x="5808470" y="48721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/>
            <p:cNvSpPr/>
            <p:nvPr/>
          </p:nvSpPr>
          <p:spPr>
            <a:xfrm>
              <a:off x="5808470" y="487211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/>
            <p:cNvSpPr/>
            <p:nvPr/>
          </p:nvSpPr>
          <p:spPr>
            <a:xfrm>
              <a:off x="5799137" y="489472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/>
            <p:cNvSpPr/>
            <p:nvPr/>
          </p:nvSpPr>
          <p:spPr>
            <a:xfrm>
              <a:off x="5831011" y="486277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573785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/>
            <p:cNvSpPr/>
            <p:nvPr/>
          </p:nvSpPr>
          <p:spPr>
            <a:xfrm>
              <a:off x="573785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/>
            <p:cNvSpPr/>
            <p:nvPr/>
          </p:nvSpPr>
          <p:spPr>
            <a:xfrm>
              <a:off x="5728524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/>
            <p:cNvSpPr/>
            <p:nvPr/>
          </p:nvSpPr>
          <p:spPr>
            <a:xfrm>
              <a:off x="5760467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/>
            <p:cNvSpPr/>
            <p:nvPr/>
          </p:nvSpPr>
          <p:spPr>
            <a:xfrm>
              <a:off x="5775703" y="48820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/>
            <p:cNvSpPr/>
            <p:nvPr/>
          </p:nvSpPr>
          <p:spPr>
            <a:xfrm>
              <a:off x="5775703" y="48820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/>
            <p:cNvSpPr/>
            <p:nvPr/>
          </p:nvSpPr>
          <p:spPr>
            <a:xfrm>
              <a:off x="5766370" y="490462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/>
            <p:cNvSpPr/>
            <p:nvPr/>
          </p:nvSpPr>
          <p:spPr>
            <a:xfrm>
              <a:off x="5798251" y="487268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" name="object 488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" name="object 489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" name="object 491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" name="object 492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/>
            <p:cNvSpPr/>
            <p:nvPr/>
          </p:nvSpPr>
          <p:spPr>
            <a:xfrm>
              <a:off x="5737857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/>
            <p:cNvSpPr/>
            <p:nvPr/>
          </p:nvSpPr>
          <p:spPr>
            <a:xfrm>
              <a:off x="5737857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/>
            <p:cNvSpPr/>
            <p:nvPr/>
          </p:nvSpPr>
          <p:spPr>
            <a:xfrm>
              <a:off x="5728524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/>
            <p:cNvSpPr/>
            <p:nvPr/>
          </p:nvSpPr>
          <p:spPr>
            <a:xfrm>
              <a:off x="5760467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/>
            <p:cNvSpPr/>
            <p:nvPr/>
          </p:nvSpPr>
          <p:spPr>
            <a:xfrm>
              <a:off x="5837361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/>
            <p:cNvSpPr/>
            <p:nvPr/>
          </p:nvSpPr>
          <p:spPr>
            <a:xfrm>
              <a:off x="5837361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/>
            <p:cNvSpPr/>
            <p:nvPr/>
          </p:nvSpPr>
          <p:spPr>
            <a:xfrm>
              <a:off x="5828028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" name="object 500"/>
            <p:cNvSpPr/>
            <p:nvPr/>
          </p:nvSpPr>
          <p:spPr>
            <a:xfrm>
              <a:off x="5859908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" name="object 501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" name="object 503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" name="object 504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5" name="object 505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" name="object 506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7" name="object 507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8" name="object 508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9" name="object 509"/>
            <p:cNvSpPr/>
            <p:nvPr/>
          </p:nvSpPr>
          <p:spPr>
            <a:xfrm>
              <a:off x="5737857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" name="object 510"/>
            <p:cNvSpPr/>
            <p:nvPr/>
          </p:nvSpPr>
          <p:spPr>
            <a:xfrm>
              <a:off x="5737857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1" name="object 511"/>
            <p:cNvSpPr/>
            <p:nvPr/>
          </p:nvSpPr>
          <p:spPr>
            <a:xfrm>
              <a:off x="5728524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2" name="object 512"/>
            <p:cNvSpPr/>
            <p:nvPr/>
          </p:nvSpPr>
          <p:spPr>
            <a:xfrm>
              <a:off x="5760467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3" name="object 513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4" name="object 514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5" name="object 515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6" name="object 516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7" name="object 517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8" name="object 518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9" name="object 519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0" name="object 520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1" name="object 521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2" name="object 522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3" name="object 523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4" name="object 524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5" name="object 525"/>
            <p:cNvSpPr/>
            <p:nvPr/>
          </p:nvSpPr>
          <p:spPr>
            <a:xfrm>
              <a:off x="5737857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6" name="object 526"/>
            <p:cNvSpPr/>
            <p:nvPr/>
          </p:nvSpPr>
          <p:spPr>
            <a:xfrm>
              <a:off x="5737857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7" name="object 527"/>
            <p:cNvSpPr/>
            <p:nvPr/>
          </p:nvSpPr>
          <p:spPr>
            <a:xfrm>
              <a:off x="5728524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8" name="object 528"/>
            <p:cNvSpPr/>
            <p:nvPr/>
          </p:nvSpPr>
          <p:spPr>
            <a:xfrm>
              <a:off x="5760467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9" name="object 529"/>
            <p:cNvSpPr/>
            <p:nvPr/>
          </p:nvSpPr>
          <p:spPr>
            <a:xfrm>
              <a:off x="6190679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0" name="object 530"/>
            <p:cNvSpPr/>
            <p:nvPr/>
          </p:nvSpPr>
          <p:spPr>
            <a:xfrm>
              <a:off x="6190679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1" name="object 531"/>
            <p:cNvSpPr/>
            <p:nvPr/>
          </p:nvSpPr>
          <p:spPr>
            <a:xfrm>
              <a:off x="6181346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2" name="object 532"/>
            <p:cNvSpPr/>
            <p:nvPr/>
          </p:nvSpPr>
          <p:spPr>
            <a:xfrm>
              <a:off x="6213282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3" name="object 533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4" name="object 534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5" name="object 535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6" name="object 536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7" name="object 537"/>
            <p:cNvSpPr/>
            <p:nvPr/>
          </p:nvSpPr>
          <p:spPr>
            <a:xfrm>
              <a:off x="5808470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8" name="object 538"/>
            <p:cNvSpPr/>
            <p:nvPr/>
          </p:nvSpPr>
          <p:spPr>
            <a:xfrm>
              <a:off x="5808470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9" name="object 539"/>
            <p:cNvSpPr/>
            <p:nvPr/>
          </p:nvSpPr>
          <p:spPr>
            <a:xfrm>
              <a:off x="5799137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0" name="object 540"/>
            <p:cNvSpPr/>
            <p:nvPr/>
          </p:nvSpPr>
          <p:spPr>
            <a:xfrm>
              <a:off x="583101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1" name="object 541"/>
            <p:cNvSpPr/>
            <p:nvPr/>
          </p:nvSpPr>
          <p:spPr>
            <a:xfrm>
              <a:off x="5808470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2" name="object 542"/>
            <p:cNvSpPr/>
            <p:nvPr/>
          </p:nvSpPr>
          <p:spPr>
            <a:xfrm>
              <a:off x="5808470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3" name="object 543"/>
            <p:cNvSpPr/>
            <p:nvPr/>
          </p:nvSpPr>
          <p:spPr>
            <a:xfrm>
              <a:off x="5799137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4" name="object 544"/>
            <p:cNvSpPr/>
            <p:nvPr/>
          </p:nvSpPr>
          <p:spPr>
            <a:xfrm>
              <a:off x="5831011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5" name="object 545"/>
            <p:cNvSpPr/>
            <p:nvPr/>
          </p:nvSpPr>
          <p:spPr>
            <a:xfrm>
              <a:off x="594575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6" name="object 546"/>
            <p:cNvSpPr/>
            <p:nvPr/>
          </p:nvSpPr>
          <p:spPr>
            <a:xfrm>
              <a:off x="594575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7" name="object 547"/>
            <p:cNvSpPr/>
            <p:nvPr/>
          </p:nvSpPr>
          <p:spPr>
            <a:xfrm>
              <a:off x="5936363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8" name="object 548"/>
            <p:cNvSpPr/>
            <p:nvPr/>
          </p:nvSpPr>
          <p:spPr>
            <a:xfrm>
              <a:off x="5968298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9" name="object 549"/>
            <p:cNvSpPr/>
            <p:nvPr/>
          </p:nvSpPr>
          <p:spPr>
            <a:xfrm>
              <a:off x="5978525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0" name="object 550"/>
            <p:cNvSpPr/>
            <p:nvPr/>
          </p:nvSpPr>
          <p:spPr>
            <a:xfrm>
              <a:off x="5978525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1" name="object 551"/>
            <p:cNvSpPr/>
            <p:nvPr/>
          </p:nvSpPr>
          <p:spPr>
            <a:xfrm>
              <a:off x="5969123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2" name="object 552"/>
            <p:cNvSpPr/>
            <p:nvPr/>
          </p:nvSpPr>
          <p:spPr>
            <a:xfrm>
              <a:off x="6001066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3" name="object 553"/>
            <p:cNvSpPr/>
            <p:nvPr/>
          </p:nvSpPr>
          <p:spPr>
            <a:xfrm>
              <a:off x="5837361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4" name="object 554"/>
            <p:cNvSpPr/>
            <p:nvPr/>
          </p:nvSpPr>
          <p:spPr>
            <a:xfrm>
              <a:off x="5837361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5" name="object 555"/>
            <p:cNvSpPr/>
            <p:nvPr/>
          </p:nvSpPr>
          <p:spPr>
            <a:xfrm>
              <a:off x="5828028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6" name="object 556"/>
            <p:cNvSpPr/>
            <p:nvPr/>
          </p:nvSpPr>
          <p:spPr>
            <a:xfrm>
              <a:off x="5859908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7" name="object 557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8" name="object 558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9" name="object 559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0" name="object 560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1" name="object 561"/>
            <p:cNvSpPr/>
            <p:nvPr/>
          </p:nvSpPr>
          <p:spPr>
            <a:xfrm>
              <a:off x="586320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2" name="object 562"/>
            <p:cNvSpPr/>
            <p:nvPr/>
          </p:nvSpPr>
          <p:spPr>
            <a:xfrm>
              <a:off x="586320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3" name="object 563"/>
            <p:cNvSpPr/>
            <p:nvPr/>
          </p:nvSpPr>
          <p:spPr>
            <a:xfrm>
              <a:off x="5853875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4" name="object 564"/>
            <p:cNvSpPr/>
            <p:nvPr/>
          </p:nvSpPr>
          <p:spPr>
            <a:xfrm>
              <a:off x="5885748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5" name="object 565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6" name="object 566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7" name="object 567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8" name="object 568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9" name="object 569"/>
            <p:cNvSpPr/>
            <p:nvPr/>
          </p:nvSpPr>
          <p:spPr>
            <a:xfrm>
              <a:off x="6115751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0" name="object 570"/>
            <p:cNvSpPr/>
            <p:nvPr/>
          </p:nvSpPr>
          <p:spPr>
            <a:xfrm>
              <a:off x="6115751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1" name="object 571"/>
            <p:cNvSpPr/>
            <p:nvPr/>
          </p:nvSpPr>
          <p:spPr>
            <a:xfrm>
              <a:off x="6106411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2" name="object 572"/>
            <p:cNvSpPr/>
            <p:nvPr/>
          </p:nvSpPr>
          <p:spPr>
            <a:xfrm>
              <a:off x="6138353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3" name="object 573"/>
            <p:cNvSpPr/>
            <p:nvPr/>
          </p:nvSpPr>
          <p:spPr>
            <a:xfrm>
              <a:off x="5808470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4" name="object 574"/>
            <p:cNvSpPr/>
            <p:nvPr/>
          </p:nvSpPr>
          <p:spPr>
            <a:xfrm>
              <a:off x="5808470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5" name="object 575"/>
            <p:cNvSpPr/>
            <p:nvPr/>
          </p:nvSpPr>
          <p:spPr>
            <a:xfrm>
              <a:off x="5799137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6" name="object 576"/>
            <p:cNvSpPr/>
            <p:nvPr/>
          </p:nvSpPr>
          <p:spPr>
            <a:xfrm>
              <a:off x="583101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7" name="object 577"/>
            <p:cNvSpPr/>
            <p:nvPr/>
          </p:nvSpPr>
          <p:spPr>
            <a:xfrm>
              <a:off x="586320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8" name="object 578"/>
            <p:cNvSpPr/>
            <p:nvPr/>
          </p:nvSpPr>
          <p:spPr>
            <a:xfrm>
              <a:off x="586320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9" name="object 579"/>
            <p:cNvSpPr/>
            <p:nvPr/>
          </p:nvSpPr>
          <p:spPr>
            <a:xfrm>
              <a:off x="5853875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0" name="object 580"/>
            <p:cNvSpPr/>
            <p:nvPr/>
          </p:nvSpPr>
          <p:spPr>
            <a:xfrm>
              <a:off x="5885748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1" name="object 581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2" name="object 582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3" name="object 583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4" name="object 584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5" name="object 585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6" name="object 586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7" name="object 587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8" name="object 588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9" name="object 589"/>
            <p:cNvSpPr/>
            <p:nvPr/>
          </p:nvSpPr>
          <p:spPr>
            <a:xfrm>
              <a:off x="5837361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0" name="object 590"/>
            <p:cNvSpPr/>
            <p:nvPr/>
          </p:nvSpPr>
          <p:spPr>
            <a:xfrm>
              <a:off x="5837361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1" name="object 591"/>
            <p:cNvSpPr/>
            <p:nvPr/>
          </p:nvSpPr>
          <p:spPr>
            <a:xfrm>
              <a:off x="5828028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2" name="object 592"/>
            <p:cNvSpPr/>
            <p:nvPr/>
          </p:nvSpPr>
          <p:spPr>
            <a:xfrm>
              <a:off x="5859908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3" name="object 593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4" name="object 594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5" name="object 595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6" name="object 596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7" name="object 597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8" name="object 598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9" name="object 599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0" name="object 600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1" name="object 601"/>
            <p:cNvSpPr/>
            <p:nvPr/>
          </p:nvSpPr>
          <p:spPr>
            <a:xfrm>
              <a:off x="5837361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2" name="object 602"/>
            <p:cNvSpPr/>
            <p:nvPr/>
          </p:nvSpPr>
          <p:spPr>
            <a:xfrm>
              <a:off x="5837361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3" name="object 603"/>
            <p:cNvSpPr/>
            <p:nvPr/>
          </p:nvSpPr>
          <p:spPr>
            <a:xfrm>
              <a:off x="5828028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4" name="object 604"/>
            <p:cNvSpPr/>
            <p:nvPr/>
          </p:nvSpPr>
          <p:spPr>
            <a:xfrm>
              <a:off x="5859908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5" name="object 605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6" name="object 606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7" name="object 607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8" name="object 608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9" name="object 609"/>
            <p:cNvSpPr/>
            <p:nvPr/>
          </p:nvSpPr>
          <p:spPr>
            <a:xfrm>
              <a:off x="5900105" y="498628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0" name="object 610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1" name="object 611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2" name="object 612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3" name="object 613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4" name="object 614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5" name="object 615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6" name="object 616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7" name="object 617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8" name="object 618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9" name="object 619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0" name="object 620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1" name="object 621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2" name="object 622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3" name="object 623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4" name="object 624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5" name="object 625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6" name="object 626"/>
            <p:cNvSpPr/>
            <p:nvPr/>
          </p:nvSpPr>
          <p:spPr>
            <a:xfrm>
              <a:off x="5638421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7" name="object 627"/>
            <p:cNvSpPr/>
            <p:nvPr/>
          </p:nvSpPr>
          <p:spPr>
            <a:xfrm>
              <a:off x="5638421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8" name="object 628"/>
            <p:cNvSpPr/>
            <p:nvPr/>
          </p:nvSpPr>
          <p:spPr>
            <a:xfrm>
              <a:off x="5837361" y="48478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9" name="object 629"/>
            <p:cNvSpPr/>
            <p:nvPr/>
          </p:nvSpPr>
          <p:spPr>
            <a:xfrm>
              <a:off x="5837361" y="48478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0" name="object 630"/>
            <p:cNvSpPr/>
            <p:nvPr/>
          </p:nvSpPr>
          <p:spPr>
            <a:xfrm>
              <a:off x="5828028" y="487046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1" name="object 631"/>
            <p:cNvSpPr/>
            <p:nvPr/>
          </p:nvSpPr>
          <p:spPr>
            <a:xfrm>
              <a:off x="5859908" y="483851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2" name="object 632"/>
            <p:cNvSpPr/>
            <p:nvPr/>
          </p:nvSpPr>
          <p:spPr>
            <a:xfrm>
              <a:off x="5775703" y="48933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3" name="object 633"/>
            <p:cNvSpPr/>
            <p:nvPr/>
          </p:nvSpPr>
          <p:spPr>
            <a:xfrm>
              <a:off x="5775703" y="48933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4" name="object 634"/>
            <p:cNvSpPr/>
            <p:nvPr/>
          </p:nvSpPr>
          <p:spPr>
            <a:xfrm>
              <a:off x="5766370" y="491586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5" name="object 635"/>
            <p:cNvSpPr/>
            <p:nvPr/>
          </p:nvSpPr>
          <p:spPr>
            <a:xfrm>
              <a:off x="5798251" y="488392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6" name="object 636"/>
            <p:cNvSpPr/>
            <p:nvPr/>
          </p:nvSpPr>
          <p:spPr>
            <a:xfrm>
              <a:off x="5863207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7" name="object 637"/>
            <p:cNvSpPr/>
            <p:nvPr/>
          </p:nvSpPr>
          <p:spPr>
            <a:xfrm>
              <a:off x="5863207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8" name="object 638"/>
            <p:cNvSpPr/>
            <p:nvPr/>
          </p:nvSpPr>
          <p:spPr>
            <a:xfrm>
              <a:off x="5853875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9" name="object 639"/>
            <p:cNvSpPr/>
            <p:nvPr/>
          </p:nvSpPr>
          <p:spPr>
            <a:xfrm>
              <a:off x="5885748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0" name="object 640"/>
            <p:cNvSpPr/>
            <p:nvPr/>
          </p:nvSpPr>
          <p:spPr>
            <a:xfrm>
              <a:off x="5863207" y="48933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1" name="object 641"/>
            <p:cNvSpPr/>
            <p:nvPr/>
          </p:nvSpPr>
          <p:spPr>
            <a:xfrm>
              <a:off x="5863207" y="48933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2" name="object 642"/>
            <p:cNvSpPr/>
            <p:nvPr/>
          </p:nvSpPr>
          <p:spPr>
            <a:xfrm>
              <a:off x="5853875" y="491586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3" name="object 643"/>
            <p:cNvSpPr/>
            <p:nvPr/>
          </p:nvSpPr>
          <p:spPr>
            <a:xfrm>
              <a:off x="5885748" y="488392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4" name="object 644"/>
            <p:cNvSpPr/>
            <p:nvPr/>
          </p:nvSpPr>
          <p:spPr>
            <a:xfrm>
              <a:off x="5638421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5" name="object 645"/>
            <p:cNvSpPr/>
            <p:nvPr/>
          </p:nvSpPr>
          <p:spPr>
            <a:xfrm>
              <a:off x="5638421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6" name="object 646"/>
            <p:cNvSpPr/>
            <p:nvPr/>
          </p:nvSpPr>
          <p:spPr>
            <a:xfrm>
              <a:off x="5629082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7" name="object 647"/>
            <p:cNvSpPr/>
            <p:nvPr/>
          </p:nvSpPr>
          <p:spPr>
            <a:xfrm>
              <a:off x="5661025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8" name="object 648"/>
            <p:cNvSpPr/>
            <p:nvPr/>
          </p:nvSpPr>
          <p:spPr>
            <a:xfrm>
              <a:off x="5737857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9" name="object 649"/>
            <p:cNvSpPr/>
            <p:nvPr/>
          </p:nvSpPr>
          <p:spPr>
            <a:xfrm>
              <a:off x="5737857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0" name="object 650"/>
            <p:cNvSpPr/>
            <p:nvPr/>
          </p:nvSpPr>
          <p:spPr>
            <a:xfrm>
              <a:off x="5728524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1" name="object 651"/>
            <p:cNvSpPr/>
            <p:nvPr/>
          </p:nvSpPr>
          <p:spPr>
            <a:xfrm>
              <a:off x="5760467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2" name="object 652"/>
            <p:cNvSpPr/>
            <p:nvPr/>
          </p:nvSpPr>
          <p:spPr>
            <a:xfrm>
              <a:off x="5775703" y="4906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3" name="object 653"/>
            <p:cNvSpPr/>
            <p:nvPr/>
          </p:nvSpPr>
          <p:spPr>
            <a:xfrm>
              <a:off x="5775703" y="490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4" name="object 654"/>
            <p:cNvSpPr/>
            <p:nvPr/>
          </p:nvSpPr>
          <p:spPr>
            <a:xfrm>
              <a:off x="5766370" y="492888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5" name="object 655"/>
            <p:cNvSpPr/>
            <p:nvPr/>
          </p:nvSpPr>
          <p:spPr>
            <a:xfrm>
              <a:off x="5798251" y="489694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6" name="object 656"/>
            <p:cNvSpPr/>
            <p:nvPr/>
          </p:nvSpPr>
          <p:spPr>
            <a:xfrm>
              <a:off x="5837361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7" name="object 657"/>
            <p:cNvSpPr/>
            <p:nvPr/>
          </p:nvSpPr>
          <p:spPr>
            <a:xfrm>
              <a:off x="5837361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8" name="object 658"/>
            <p:cNvSpPr/>
            <p:nvPr/>
          </p:nvSpPr>
          <p:spPr>
            <a:xfrm>
              <a:off x="5828028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9" name="object 659"/>
            <p:cNvSpPr/>
            <p:nvPr/>
          </p:nvSpPr>
          <p:spPr>
            <a:xfrm>
              <a:off x="5859908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0" name="object 660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1" name="object 661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2" name="object 662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3" name="object 663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4" name="object 664"/>
            <p:cNvSpPr/>
            <p:nvPr/>
          </p:nvSpPr>
          <p:spPr>
            <a:xfrm>
              <a:off x="5775703" y="492164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5" name="object 665"/>
            <p:cNvSpPr/>
            <p:nvPr/>
          </p:nvSpPr>
          <p:spPr>
            <a:xfrm>
              <a:off x="5775703" y="49216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6" name="object 666"/>
            <p:cNvSpPr/>
            <p:nvPr/>
          </p:nvSpPr>
          <p:spPr>
            <a:xfrm>
              <a:off x="5766370" y="494418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7" name="object 667"/>
            <p:cNvSpPr/>
            <p:nvPr/>
          </p:nvSpPr>
          <p:spPr>
            <a:xfrm>
              <a:off x="5798251" y="491230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8" name="object 668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9" name="object 669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0" name="object 670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1" name="object 671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2" name="object 672"/>
            <p:cNvSpPr/>
            <p:nvPr/>
          </p:nvSpPr>
          <p:spPr>
            <a:xfrm>
              <a:off x="594575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3" name="object 673"/>
            <p:cNvSpPr/>
            <p:nvPr/>
          </p:nvSpPr>
          <p:spPr>
            <a:xfrm>
              <a:off x="594575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4" name="object 674"/>
            <p:cNvSpPr/>
            <p:nvPr/>
          </p:nvSpPr>
          <p:spPr>
            <a:xfrm>
              <a:off x="5936363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5" name="object 675"/>
            <p:cNvSpPr/>
            <p:nvPr/>
          </p:nvSpPr>
          <p:spPr>
            <a:xfrm>
              <a:off x="5968298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6" name="object 676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7" name="object 677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8" name="object 678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9" name="object 679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0" name="object 680"/>
            <p:cNvSpPr/>
            <p:nvPr/>
          </p:nvSpPr>
          <p:spPr>
            <a:xfrm>
              <a:off x="5837361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1" name="object 681"/>
            <p:cNvSpPr/>
            <p:nvPr/>
          </p:nvSpPr>
          <p:spPr>
            <a:xfrm>
              <a:off x="5837361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2" name="object 682"/>
            <p:cNvSpPr/>
            <p:nvPr/>
          </p:nvSpPr>
          <p:spPr>
            <a:xfrm>
              <a:off x="5828028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3" name="object 683"/>
            <p:cNvSpPr/>
            <p:nvPr/>
          </p:nvSpPr>
          <p:spPr>
            <a:xfrm>
              <a:off x="5859908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4" name="object 684"/>
            <p:cNvSpPr/>
            <p:nvPr/>
          </p:nvSpPr>
          <p:spPr>
            <a:xfrm>
              <a:off x="6163437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5" name="object 685"/>
            <p:cNvSpPr/>
            <p:nvPr/>
          </p:nvSpPr>
          <p:spPr>
            <a:xfrm>
              <a:off x="6163437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6" name="object 686"/>
            <p:cNvSpPr/>
            <p:nvPr/>
          </p:nvSpPr>
          <p:spPr>
            <a:xfrm>
              <a:off x="6154036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7" name="object 687"/>
            <p:cNvSpPr/>
            <p:nvPr/>
          </p:nvSpPr>
          <p:spPr>
            <a:xfrm>
              <a:off x="6185978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8" name="object 688"/>
            <p:cNvSpPr/>
            <p:nvPr/>
          </p:nvSpPr>
          <p:spPr>
            <a:xfrm>
              <a:off x="5775703" y="48552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9" name="object 689"/>
            <p:cNvSpPr/>
            <p:nvPr/>
          </p:nvSpPr>
          <p:spPr>
            <a:xfrm>
              <a:off x="5775703" y="48552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0" name="object 690"/>
            <p:cNvSpPr/>
            <p:nvPr/>
          </p:nvSpPr>
          <p:spPr>
            <a:xfrm>
              <a:off x="5766370" y="487776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1" name="object 691"/>
            <p:cNvSpPr/>
            <p:nvPr/>
          </p:nvSpPr>
          <p:spPr>
            <a:xfrm>
              <a:off x="5798251" y="484588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2" name="object 692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3" name="object 693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4" name="object 694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5" name="object 695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6" name="object 696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7" name="object 697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8" name="object 698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9" name="object 699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0" name="object 700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1" name="object 701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2" name="object 702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3" name="object 703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4" name="object 704"/>
            <p:cNvSpPr/>
            <p:nvPr/>
          </p:nvSpPr>
          <p:spPr>
            <a:xfrm>
              <a:off x="5837361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5" name="object 705"/>
            <p:cNvSpPr/>
            <p:nvPr/>
          </p:nvSpPr>
          <p:spPr>
            <a:xfrm>
              <a:off x="5837361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6" name="object 706"/>
            <p:cNvSpPr/>
            <p:nvPr/>
          </p:nvSpPr>
          <p:spPr>
            <a:xfrm>
              <a:off x="5828028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7" name="object 707"/>
            <p:cNvSpPr/>
            <p:nvPr/>
          </p:nvSpPr>
          <p:spPr>
            <a:xfrm>
              <a:off x="5859908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8" name="object 708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9" name="object 709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0" name="object 710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1" name="object 711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2" name="object 712"/>
            <p:cNvSpPr/>
            <p:nvPr/>
          </p:nvSpPr>
          <p:spPr>
            <a:xfrm>
              <a:off x="5808470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3" name="object 713"/>
            <p:cNvSpPr/>
            <p:nvPr/>
          </p:nvSpPr>
          <p:spPr>
            <a:xfrm>
              <a:off x="5808470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4" name="object 714"/>
            <p:cNvSpPr/>
            <p:nvPr/>
          </p:nvSpPr>
          <p:spPr>
            <a:xfrm>
              <a:off x="5799137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5" name="object 715"/>
            <p:cNvSpPr/>
            <p:nvPr/>
          </p:nvSpPr>
          <p:spPr>
            <a:xfrm>
              <a:off x="583101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6" name="object 716"/>
            <p:cNvSpPr/>
            <p:nvPr/>
          </p:nvSpPr>
          <p:spPr>
            <a:xfrm>
              <a:off x="5737857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7" name="object 717"/>
            <p:cNvSpPr/>
            <p:nvPr/>
          </p:nvSpPr>
          <p:spPr>
            <a:xfrm>
              <a:off x="5737857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8" name="object 718"/>
            <p:cNvSpPr/>
            <p:nvPr/>
          </p:nvSpPr>
          <p:spPr>
            <a:xfrm>
              <a:off x="5728524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9" name="object 719"/>
            <p:cNvSpPr/>
            <p:nvPr/>
          </p:nvSpPr>
          <p:spPr>
            <a:xfrm>
              <a:off x="5760467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0" name="object 720"/>
            <p:cNvSpPr/>
            <p:nvPr/>
          </p:nvSpPr>
          <p:spPr>
            <a:xfrm>
              <a:off x="569315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1" name="object 721"/>
            <p:cNvSpPr/>
            <p:nvPr/>
          </p:nvSpPr>
          <p:spPr>
            <a:xfrm>
              <a:off x="569315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2" name="object 722"/>
            <p:cNvSpPr/>
            <p:nvPr/>
          </p:nvSpPr>
          <p:spPr>
            <a:xfrm>
              <a:off x="568382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3" name="object 723"/>
            <p:cNvSpPr/>
            <p:nvPr/>
          </p:nvSpPr>
          <p:spPr>
            <a:xfrm>
              <a:off x="5715762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4" name="object 724"/>
            <p:cNvSpPr/>
            <p:nvPr/>
          </p:nvSpPr>
          <p:spPr>
            <a:xfrm>
              <a:off x="5863207" y="48820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5" name="object 725"/>
            <p:cNvSpPr/>
            <p:nvPr/>
          </p:nvSpPr>
          <p:spPr>
            <a:xfrm>
              <a:off x="5863207" y="48820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6" name="object 726"/>
            <p:cNvSpPr/>
            <p:nvPr/>
          </p:nvSpPr>
          <p:spPr>
            <a:xfrm>
              <a:off x="5853875" y="490462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7" name="object 727"/>
            <p:cNvSpPr/>
            <p:nvPr/>
          </p:nvSpPr>
          <p:spPr>
            <a:xfrm>
              <a:off x="5885748" y="487268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8" name="object 728"/>
            <p:cNvSpPr/>
            <p:nvPr/>
          </p:nvSpPr>
          <p:spPr>
            <a:xfrm>
              <a:off x="5775703" y="47328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9" name="object 729"/>
            <p:cNvSpPr/>
            <p:nvPr/>
          </p:nvSpPr>
          <p:spPr>
            <a:xfrm>
              <a:off x="5775703" y="4732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0" name="object 730"/>
            <p:cNvSpPr/>
            <p:nvPr/>
          </p:nvSpPr>
          <p:spPr>
            <a:xfrm>
              <a:off x="5766370" y="475546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1" name="object 731"/>
            <p:cNvSpPr/>
            <p:nvPr/>
          </p:nvSpPr>
          <p:spPr>
            <a:xfrm>
              <a:off x="5798251" y="472352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2" name="object 732"/>
            <p:cNvSpPr/>
            <p:nvPr/>
          </p:nvSpPr>
          <p:spPr>
            <a:xfrm>
              <a:off x="5837361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3" name="object 733"/>
            <p:cNvSpPr/>
            <p:nvPr/>
          </p:nvSpPr>
          <p:spPr>
            <a:xfrm>
              <a:off x="5837361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4" name="object 734"/>
            <p:cNvSpPr/>
            <p:nvPr/>
          </p:nvSpPr>
          <p:spPr>
            <a:xfrm>
              <a:off x="5828028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5" name="object 735"/>
            <p:cNvSpPr/>
            <p:nvPr/>
          </p:nvSpPr>
          <p:spPr>
            <a:xfrm>
              <a:off x="5859908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6" name="object 736"/>
            <p:cNvSpPr/>
            <p:nvPr/>
          </p:nvSpPr>
          <p:spPr>
            <a:xfrm>
              <a:off x="5837361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7" name="object 737"/>
            <p:cNvSpPr/>
            <p:nvPr/>
          </p:nvSpPr>
          <p:spPr>
            <a:xfrm>
              <a:off x="5837361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8" name="object 738"/>
            <p:cNvSpPr/>
            <p:nvPr/>
          </p:nvSpPr>
          <p:spPr>
            <a:xfrm>
              <a:off x="5828028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9" name="object 739"/>
            <p:cNvSpPr/>
            <p:nvPr/>
          </p:nvSpPr>
          <p:spPr>
            <a:xfrm>
              <a:off x="5859908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0" name="object 740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1" name="object 741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2" name="object 742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3" name="object 743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4" name="object 744"/>
            <p:cNvSpPr/>
            <p:nvPr/>
          </p:nvSpPr>
          <p:spPr>
            <a:xfrm>
              <a:off x="5886573" y="48478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5" name="object 745"/>
            <p:cNvSpPr/>
            <p:nvPr/>
          </p:nvSpPr>
          <p:spPr>
            <a:xfrm>
              <a:off x="5886573" y="48478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6" name="object 746"/>
            <p:cNvSpPr/>
            <p:nvPr/>
          </p:nvSpPr>
          <p:spPr>
            <a:xfrm>
              <a:off x="5877241" y="487046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7" name="object 747"/>
            <p:cNvSpPr/>
            <p:nvPr/>
          </p:nvSpPr>
          <p:spPr>
            <a:xfrm>
              <a:off x="5909183" y="483851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8" name="object 748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9" name="object 749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0" name="object 750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1" name="object 751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2" name="object 752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3" name="object 753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4" name="object 754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5" name="object 755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6" name="object 756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7" name="object 757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8" name="object 758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9" name="object 759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0" name="object 760"/>
            <p:cNvSpPr/>
            <p:nvPr/>
          </p:nvSpPr>
          <p:spPr>
            <a:xfrm>
              <a:off x="588657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1" name="object 761"/>
            <p:cNvSpPr/>
            <p:nvPr/>
          </p:nvSpPr>
          <p:spPr>
            <a:xfrm>
              <a:off x="588657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2" name="object 762"/>
            <p:cNvSpPr/>
            <p:nvPr/>
          </p:nvSpPr>
          <p:spPr>
            <a:xfrm>
              <a:off x="5877241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3" name="object 763"/>
            <p:cNvSpPr/>
            <p:nvPr/>
          </p:nvSpPr>
          <p:spPr>
            <a:xfrm>
              <a:off x="5909183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4" name="object 764"/>
            <p:cNvSpPr/>
            <p:nvPr/>
          </p:nvSpPr>
          <p:spPr>
            <a:xfrm>
              <a:off x="5863207" y="4906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5" name="object 765"/>
            <p:cNvSpPr/>
            <p:nvPr/>
          </p:nvSpPr>
          <p:spPr>
            <a:xfrm>
              <a:off x="5863207" y="490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6" name="object 766"/>
            <p:cNvSpPr/>
            <p:nvPr/>
          </p:nvSpPr>
          <p:spPr>
            <a:xfrm>
              <a:off x="5853875" y="492888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7" name="object 767"/>
            <p:cNvSpPr/>
            <p:nvPr/>
          </p:nvSpPr>
          <p:spPr>
            <a:xfrm>
              <a:off x="5885748" y="489694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8" name="object 768"/>
            <p:cNvSpPr/>
            <p:nvPr/>
          </p:nvSpPr>
          <p:spPr>
            <a:xfrm>
              <a:off x="5907912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9" name="object 769"/>
            <p:cNvSpPr/>
            <p:nvPr/>
          </p:nvSpPr>
          <p:spPr>
            <a:xfrm>
              <a:off x="5907912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0" name="object 770"/>
            <p:cNvSpPr/>
            <p:nvPr/>
          </p:nvSpPr>
          <p:spPr>
            <a:xfrm>
              <a:off x="5898579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1" name="object 771"/>
            <p:cNvSpPr/>
            <p:nvPr/>
          </p:nvSpPr>
          <p:spPr>
            <a:xfrm>
              <a:off x="593052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2" name="object 772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3" name="object 773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4" name="object 774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5" name="object 775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6" name="object 776"/>
            <p:cNvSpPr/>
            <p:nvPr/>
          </p:nvSpPr>
          <p:spPr>
            <a:xfrm>
              <a:off x="5808470" y="48820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7" name="object 777"/>
            <p:cNvSpPr/>
            <p:nvPr/>
          </p:nvSpPr>
          <p:spPr>
            <a:xfrm>
              <a:off x="5808470" y="48820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8" name="object 778"/>
            <p:cNvSpPr/>
            <p:nvPr/>
          </p:nvSpPr>
          <p:spPr>
            <a:xfrm>
              <a:off x="5799137" y="490462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9" name="object 779"/>
            <p:cNvSpPr/>
            <p:nvPr/>
          </p:nvSpPr>
          <p:spPr>
            <a:xfrm>
              <a:off x="5831011" y="487268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0" name="object 780"/>
            <p:cNvSpPr/>
            <p:nvPr/>
          </p:nvSpPr>
          <p:spPr>
            <a:xfrm>
              <a:off x="5775703" y="4906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1" name="object 781"/>
            <p:cNvSpPr/>
            <p:nvPr/>
          </p:nvSpPr>
          <p:spPr>
            <a:xfrm>
              <a:off x="5775703" y="490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2" name="object 782"/>
            <p:cNvSpPr/>
            <p:nvPr/>
          </p:nvSpPr>
          <p:spPr>
            <a:xfrm>
              <a:off x="5766370" y="492888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3" name="object 783"/>
            <p:cNvSpPr/>
            <p:nvPr/>
          </p:nvSpPr>
          <p:spPr>
            <a:xfrm>
              <a:off x="5798251" y="489694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4" name="object 784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5" name="object 785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6" name="object 786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7" name="object 787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8" name="object 788"/>
            <p:cNvSpPr/>
            <p:nvPr/>
          </p:nvSpPr>
          <p:spPr>
            <a:xfrm>
              <a:off x="5886573" y="48933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9" name="object 789"/>
            <p:cNvSpPr/>
            <p:nvPr/>
          </p:nvSpPr>
          <p:spPr>
            <a:xfrm>
              <a:off x="5886573" y="48933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0" name="object 790"/>
            <p:cNvSpPr/>
            <p:nvPr/>
          </p:nvSpPr>
          <p:spPr>
            <a:xfrm>
              <a:off x="5877241" y="491586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1" name="object 791"/>
            <p:cNvSpPr/>
            <p:nvPr/>
          </p:nvSpPr>
          <p:spPr>
            <a:xfrm>
              <a:off x="5909183" y="488392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2" name="object 792"/>
            <p:cNvSpPr/>
            <p:nvPr/>
          </p:nvSpPr>
          <p:spPr>
            <a:xfrm>
              <a:off x="5808470" y="48933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3" name="object 793"/>
            <p:cNvSpPr/>
            <p:nvPr/>
          </p:nvSpPr>
          <p:spPr>
            <a:xfrm>
              <a:off x="5808470" y="48933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4" name="object 794"/>
            <p:cNvSpPr/>
            <p:nvPr/>
          </p:nvSpPr>
          <p:spPr>
            <a:xfrm>
              <a:off x="5799137" y="491586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5" name="object 795"/>
            <p:cNvSpPr/>
            <p:nvPr/>
          </p:nvSpPr>
          <p:spPr>
            <a:xfrm>
              <a:off x="5831011" y="488392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6" name="object 796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7" name="object 797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8" name="object 798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9" name="object 799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0" name="object 800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1" name="object 801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2" name="object 802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3" name="object 803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4" name="object 804"/>
            <p:cNvSpPr/>
            <p:nvPr/>
          </p:nvSpPr>
          <p:spPr>
            <a:xfrm>
              <a:off x="5775703" y="492164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5" name="object 805"/>
            <p:cNvSpPr/>
            <p:nvPr/>
          </p:nvSpPr>
          <p:spPr>
            <a:xfrm>
              <a:off x="5775703" y="49216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6" name="object 806"/>
            <p:cNvSpPr/>
            <p:nvPr/>
          </p:nvSpPr>
          <p:spPr>
            <a:xfrm>
              <a:off x="5766370" y="494418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7" name="object 807"/>
            <p:cNvSpPr/>
            <p:nvPr/>
          </p:nvSpPr>
          <p:spPr>
            <a:xfrm>
              <a:off x="5798251" y="491230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8" name="object 808"/>
            <p:cNvSpPr/>
            <p:nvPr/>
          </p:nvSpPr>
          <p:spPr>
            <a:xfrm>
              <a:off x="5638421" y="484112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9" name="object 809"/>
            <p:cNvSpPr/>
            <p:nvPr/>
          </p:nvSpPr>
          <p:spPr>
            <a:xfrm>
              <a:off x="5638421" y="484112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0" name="object 810"/>
            <p:cNvSpPr/>
            <p:nvPr/>
          </p:nvSpPr>
          <p:spPr>
            <a:xfrm>
              <a:off x="5629082" y="486373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1" name="object 811"/>
            <p:cNvSpPr/>
            <p:nvPr/>
          </p:nvSpPr>
          <p:spPr>
            <a:xfrm>
              <a:off x="5661025" y="4831789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2" name="object 812"/>
            <p:cNvSpPr/>
            <p:nvPr/>
          </p:nvSpPr>
          <p:spPr>
            <a:xfrm>
              <a:off x="5808470" y="492164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3" name="object 813"/>
            <p:cNvSpPr/>
            <p:nvPr/>
          </p:nvSpPr>
          <p:spPr>
            <a:xfrm>
              <a:off x="5808470" y="49216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4" name="object 814"/>
            <p:cNvSpPr/>
            <p:nvPr/>
          </p:nvSpPr>
          <p:spPr>
            <a:xfrm>
              <a:off x="5799137" y="494418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5" name="object 815"/>
            <p:cNvSpPr/>
            <p:nvPr/>
          </p:nvSpPr>
          <p:spPr>
            <a:xfrm>
              <a:off x="5831011" y="491230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6" name="object 816"/>
            <p:cNvSpPr/>
            <p:nvPr/>
          </p:nvSpPr>
          <p:spPr>
            <a:xfrm>
              <a:off x="5775703" y="48048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7" name="object 817"/>
            <p:cNvSpPr/>
            <p:nvPr/>
          </p:nvSpPr>
          <p:spPr>
            <a:xfrm>
              <a:off x="5775703" y="480486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8" name="object 818"/>
            <p:cNvSpPr/>
            <p:nvPr/>
          </p:nvSpPr>
          <p:spPr>
            <a:xfrm>
              <a:off x="5766370" y="482740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9" name="object 819"/>
            <p:cNvSpPr/>
            <p:nvPr/>
          </p:nvSpPr>
          <p:spPr>
            <a:xfrm>
              <a:off x="5798251" y="4795469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0" name="object 820"/>
            <p:cNvSpPr/>
            <p:nvPr/>
          </p:nvSpPr>
          <p:spPr>
            <a:xfrm>
              <a:off x="5775703" y="492164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1" name="object 821"/>
            <p:cNvSpPr/>
            <p:nvPr/>
          </p:nvSpPr>
          <p:spPr>
            <a:xfrm>
              <a:off x="5775703" y="49216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2" name="object 822"/>
            <p:cNvSpPr/>
            <p:nvPr/>
          </p:nvSpPr>
          <p:spPr>
            <a:xfrm>
              <a:off x="5766370" y="494418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3" name="object 823"/>
            <p:cNvSpPr/>
            <p:nvPr/>
          </p:nvSpPr>
          <p:spPr>
            <a:xfrm>
              <a:off x="5798251" y="491230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4" name="object 824"/>
            <p:cNvSpPr/>
            <p:nvPr/>
          </p:nvSpPr>
          <p:spPr>
            <a:xfrm>
              <a:off x="5775703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5" name="object 825"/>
            <p:cNvSpPr/>
            <p:nvPr/>
          </p:nvSpPr>
          <p:spPr>
            <a:xfrm>
              <a:off x="5775703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6" name="object 826"/>
            <p:cNvSpPr/>
            <p:nvPr/>
          </p:nvSpPr>
          <p:spPr>
            <a:xfrm>
              <a:off x="5766370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7" name="object 827"/>
            <p:cNvSpPr/>
            <p:nvPr/>
          </p:nvSpPr>
          <p:spPr>
            <a:xfrm>
              <a:off x="5798251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8" name="object 828"/>
            <p:cNvSpPr/>
            <p:nvPr/>
          </p:nvSpPr>
          <p:spPr>
            <a:xfrm>
              <a:off x="5775703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9" name="object 829"/>
            <p:cNvSpPr/>
            <p:nvPr/>
          </p:nvSpPr>
          <p:spPr>
            <a:xfrm>
              <a:off x="5775703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0" name="object 830"/>
            <p:cNvSpPr/>
            <p:nvPr/>
          </p:nvSpPr>
          <p:spPr>
            <a:xfrm>
              <a:off x="5766370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1" name="object 831"/>
            <p:cNvSpPr/>
            <p:nvPr/>
          </p:nvSpPr>
          <p:spPr>
            <a:xfrm>
              <a:off x="5798251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2" name="object 832"/>
            <p:cNvSpPr/>
            <p:nvPr/>
          </p:nvSpPr>
          <p:spPr>
            <a:xfrm>
              <a:off x="5907912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3" name="object 833"/>
            <p:cNvSpPr/>
            <p:nvPr/>
          </p:nvSpPr>
          <p:spPr>
            <a:xfrm>
              <a:off x="5907912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4" name="object 834"/>
            <p:cNvSpPr/>
            <p:nvPr/>
          </p:nvSpPr>
          <p:spPr>
            <a:xfrm>
              <a:off x="5898579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5" name="object 835"/>
            <p:cNvSpPr/>
            <p:nvPr/>
          </p:nvSpPr>
          <p:spPr>
            <a:xfrm>
              <a:off x="593052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6" name="object 836"/>
            <p:cNvSpPr/>
            <p:nvPr/>
          </p:nvSpPr>
          <p:spPr>
            <a:xfrm>
              <a:off x="6197091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7" name="object 837"/>
            <p:cNvSpPr/>
            <p:nvPr/>
          </p:nvSpPr>
          <p:spPr>
            <a:xfrm>
              <a:off x="6197091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8" name="object 838"/>
            <p:cNvSpPr/>
            <p:nvPr/>
          </p:nvSpPr>
          <p:spPr>
            <a:xfrm>
              <a:off x="6187696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9" name="object 839"/>
            <p:cNvSpPr/>
            <p:nvPr/>
          </p:nvSpPr>
          <p:spPr>
            <a:xfrm>
              <a:off x="6219632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0" name="object 840"/>
            <p:cNvSpPr/>
            <p:nvPr/>
          </p:nvSpPr>
          <p:spPr>
            <a:xfrm>
              <a:off x="5863207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1" name="object 841"/>
            <p:cNvSpPr/>
            <p:nvPr/>
          </p:nvSpPr>
          <p:spPr>
            <a:xfrm>
              <a:off x="5863207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2" name="object 842"/>
            <p:cNvSpPr/>
            <p:nvPr/>
          </p:nvSpPr>
          <p:spPr>
            <a:xfrm>
              <a:off x="5853875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3" name="object 843"/>
            <p:cNvSpPr/>
            <p:nvPr/>
          </p:nvSpPr>
          <p:spPr>
            <a:xfrm>
              <a:off x="5885748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4" name="object 844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5" name="object 845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6" name="object 846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7" name="object 847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8" name="object 848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9" name="object 849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0" name="object 850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1" name="object 851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2" name="object 852"/>
            <p:cNvSpPr/>
            <p:nvPr/>
          </p:nvSpPr>
          <p:spPr>
            <a:xfrm>
              <a:off x="5638421" y="4906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3" name="object 853"/>
            <p:cNvSpPr/>
            <p:nvPr/>
          </p:nvSpPr>
          <p:spPr>
            <a:xfrm>
              <a:off x="5638421" y="490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4" name="object 854"/>
            <p:cNvSpPr/>
            <p:nvPr/>
          </p:nvSpPr>
          <p:spPr>
            <a:xfrm>
              <a:off x="5629082" y="492888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5" name="object 855"/>
            <p:cNvSpPr/>
            <p:nvPr/>
          </p:nvSpPr>
          <p:spPr>
            <a:xfrm>
              <a:off x="5661025" y="489694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6" name="object 856"/>
            <p:cNvSpPr/>
            <p:nvPr/>
          </p:nvSpPr>
          <p:spPr>
            <a:xfrm>
              <a:off x="5837361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7" name="object 857"/>
            <p:cNvSpPr/>
            <p:nvPr/>
          </p:nvSpPr>
          <p:spPr>
            <a:xfrm>
              <a:off x="5837361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8" name="object 858"/>
            <p:cNvSpPr/>
            <p:nvPr/>
          </p:nvSpPr>
          <p:spPr>
            <a:xfrm>
              <a:off x="5828028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9" name="object 859"/>
            <p:cNvSpPr/>
            <p:nvPr/>
          </p:nvSpPr>
          <p:spPr>
            <a:xfrm>
              <a:off x="5859908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0" name="object 860"/>
            <p:cNvSpPr/>
            <p:nvPr/>
          </p:nvSpPr>
          <p:spPr>
            <a:xfrm>
              <a:off x="5808470" y="4906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1" name="object 861"/>
            <p:cNvSpPr/>
            <p:nvPr/>
          </p:nvSpPr>
          <p:spPr>
            <a:xfrm>
              <a:off x="5808470" y="490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2" name="object 862"/>
            <p:cNvSpPr/>
            <p:nvPr/>
          </p:nvSpPr>
          <p:spPr>
            <a:xfrm>
              <a:off x="5799137" y="492888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3" name="object 863"/>
            <p:cNvSpPr/>
            <p:nvPr/>
          </p:nvSpPr>
          <p:spPr>
            <a:xfrm>
              <a:off x="5831011" y="489694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4" name="object 864"/>
            <p:cNvSpPr/>
            <p:nvPr/>
          </p:nvSpPr>
          <p:spPr>
            <a:xfrm>
              <a:off x="5737857" y="48048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5" name="object 865"/>
            <p:cNvSpPr/>
            <p:nvPr/>
          </p:nvSpPr>
          <p:spPr>
            <a:xfrm>
              <a:off x="5737857" y="480486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6" name="object 866"/>
            <p:cNvSpPr/>
            <p:nvPr/>
          </p:nvSpPr>
          <p:spPr>
            <a:xfrm>
              <a:off x="5728524" y="482740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7" name="object 867"/>
            <p:cNvSpPr/>
            <p:nvPr/>
          </p:nvSpPr>
          <p:spPr>
            <a:xfrm>
              <a:off x="5760467" y="4795469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8" name="object 868"/>
            <p:cNvSpPr/>
            <p:nvPr/>
          </p:nvSpPr>
          <p:spPr>
            <a:xfrm>
              <a:off x="5907912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9" name="object 869"/>
            <p:cNvSpPr/>
            <p:nvPr/>
          </p:nvSpPr>
          <p:spPr>
            <a:xfrm>
              <a:off x="5907912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0" name="object 870"/>
            <p:cNvSpPr/>
            <p:nvPr/>
          </p:nvSpPr>
          <p:spPr>
            <a:xfrm>
              <a:off x="5898579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1" name="object 871"/>
            <p:cNvSpPr/>
            <p:nvPr/>
          </p:nvSpPr>
          <p:spPr>
            <a:xfrm>
              <a:off x="593052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2" name="object 872"/>
            <p:cNvSpPr/>
            <p:nvPr/>
          </p:nvSpPr>
          <p:spPr>
            <a:xfrm>
              <a:off x="5837361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3" name="object 873"/>
            <p:cNvSpPr/>
            <p:nvPr/>
          </p:nvSpPr>
          <p:spPr>
            <a:xfrm>
              <a:off x="5837361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4" name="object 874"/>
            <p:cNvSpPr/>
            <p:nvPr/>
          </p:nvSpPr>
          <p:spPr>
            <a:xfrm>
              <a:off x="5828028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5" name="object 875"/>
            <p:cNvSpPr/>
            <p:nvPr/>
          </p:nvSpPr>
          <p:spPr>
            <a:xfrm>
              <a:off x="5859908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6" name="object 876"/>
            <p:cNvSpPr/>
            <p:nvPr/>
          </p:nvSpPr>
          <p:spPr>
            <a:xfrm>
              <a:off x="6276912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7" name="object 877"/>
            <p:cNvSpPr/>
            <p:nvPr/>
          </p:nvSpPr>
          <p:spPr>
            <a:xfrm>
              <a:off x="6276912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8" name="object 878"/>
            <p:cNvSpPr/>
            <p:nvPr/>
          </p:nvSpPr>
          <p:spPr>
            <a:xfrm>
              <a:off x="6267512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9" name="object 879"/>
            <p:cNvSpPr/>
            <p:nvPr/>
          </p:nvSpPr>
          <p:spPr>
            <a:xfrm>
              <a:off x="6299453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0" name="object 880"/>
            <p:cNvSpPr/>
            <p:nvPr/>
          </p:nvSpPr>
          <p:spPr>
            <a:xfrm>
              <a:off x="5730050" y="486950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1" name="object 881"/>
            <p:cNvSpPr/>
            <p:nvPr/>
          </p:nvSpPr>
          <p:spPr>
            <a:xfrm>
              <a:off x="5468367" y="492164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2" name="object 882"/>
            <p:cNvSpPr/>
            <p:nvPr/>
          </p:nvSpPr>
          <p:spPr>
            <a:xfrm>
              <a:off x="5468367" y="49216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3" name="object 883"/>
            <p:cNvSpPr/>
            <p:nvPr/>
          </p:nvSpPr>
          <p:spPr>
            <a:xfrm>
              <a:off x="5459034" y="494418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4" name="object 884"/>
            <p:cNvSpPr/>
            <p:nvPr/>
          </p:nvSpPr>
          <p:spPr>
            <a:xfrm>
              <a:off x="5490970" y="491230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5" name="object 885"/>
            <p:cNvSpPr/>
            <p:nvPr/>
          </p:nvSpPr>
          <p:spPr>
            <a:xfrm>
              <a:off x="5837361" y="4906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6" name="object 886"/>
            <p:cNvSpPr/>
            <p:nvPr/>
          </p:nvSpPr>
          <p:spPr>
            <a:xfrm>
              <a:off x="5837361" y="490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7" name="object 887"/>
            <p:cNvSpPr/>
            <p:nvPr/>
          </p:nvSpPr>
          <p:spPr>
            <a:xfrm>
              <a:off x="5828028" y="492888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8" name="object 888"/>
            <p:cNvSpPr/>
            <p:nvPr/>
          </p:nvSpPr>
          <p:spPr>
            <a:xfrm>
              <a:off x="5859908" y="489694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9" name="object 889"/>
            <p:cNvSpPr/>
            <p:nvPr/>
          </p:nvSpPr>
          <p:spPr>
            <a:xfrm>
              <a:off x="5775703" y="481369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21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0" name="object 890"/>
            <p:cNvSpPr/>
            <p:nvPr/>
          </p:nvSpPr>
          <p:spPr>
            <a:xfrm>
              <a:off x="5775703" y="481369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1" name="object 891"/>
            <p:cNvSpPr/>
            <p:nvPr/>
          </p:nvSpPr>
          <p:spPr>
            <a:xfrm>
              <a:off x="5766370" y="483630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2" name="object 892"/>
            <p:cNvSpPr/>
            <p:nvPr/>
          </p:nvSpPr>
          <p:spPr>
            <a:xfrm>
              <a:off x="5798251" y="480435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3" name="object 893"/>
            <p:cNvSpPr/>
            <p:nvPr/>
          </p:nvSpPr>
          <p:spPr>
            <a:xfrm>
              <a:off x="5775703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4" name="object 894"/>
            <p:cNvSpPr/>
            <p:nvPr/>
          </p:nvSpPr>
          <p:spPr>
            <a:xfrm>
              <a:off x="5775703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5" name="object 895"/>
            <p:cNvSpPr/>
            <p:nvPr/>
          </p:nvSpPr>
          <p:spPr>
            <a:xfrm>
              <a:off x="5766370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6" name="object 896"/>
            <p:cNvSpPr/>
            <p:nvPr/>
          </p:nvSpPr>
          <p:spPr>
            <a:xfrm>
              <a:off x="5798251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7" name="object 897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8" name="object 898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9" name="object 899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0" name="object 900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1" name="object 901"/>
            <p:cNvSpPr/>
            <p:nvPr/>
          </p:nvSpPr>
          <p:spPr>
            <a:xfrm>
              <a:off x="5775703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2" name="object 902"/>
            <p:cNvSpPr/>
            <p:nvPr/>
          </p:nvSpPr>
          <p:spPr>
            <a:xfrm>
              <a:off x="5775703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3" name="object 903"/>
            <p:cNvSpPr/>
            <p:nvPr/>
          </p:nvSpPr>
          <p:spPr>
            <a:xfrm>
              <a:off x="5766370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4" name="object 904"/>
            <p:cNvSpPr/>
            <p:nvPr/>
          </p:nvSpPr>
          <p:spPr>
            <a:xfrm>
              <a:off x="5798251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5" name="object 905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6" name="object 906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7" name="object 907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8" name="object 908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9" name="object 909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0" name="object 910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1" name="object 911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2" name="object 912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3" name="object 913"/>
            <p:cNvSpPr/>
            <p:nvPr/>
          </p:nvSpPr>
          <p:spPr>
            <a:xfrm>
              <a:off x="573785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4" name="object 914"/>
            <p:cNvSpPr/>
            <p:nvPr/>
          </p:nvSpPr>
          <p:spPr>
            <a:xfrm>
              <a:off x="573785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5" name="object 915"/>
            <p:cNvSpPr/>
            <p:nvPr/>
          </p:nvSpPr>
          <p:spPr>
            <a:xfrm>
              <a:off x="5728524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6" name="object 916"/>
            <p:cNvSpPr/>
            <p:nvPr/>
          </p:nvSpPr>
          <p:spPr>
            <a:xfrm>
              <a:off x="5760467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7" name="object 917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8" name="object 918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9" name="object 919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0" name="object 920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1" name="object 921"/>
            <p:cNvSpPr/>
            <p:nvPr/>
          </p:nvSpPr>
          <p:spPr>
            <a:xfrm>
              <a:off x="5808470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2" name="object 922"/>
            <p:cNvSpPr/>
            <p:nvPr/>
          </p:nvSpPr>
          <p:spPr>
            <a:xfrm>
              <a:off x="5808470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3" name="object 923"/>
            <p:cNvSpPr/>
            <p:nvPr/>
          </p:nvSpPr>
          <p:spPr>
            <a:xfrm>
              <a:off x="5799137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4" name="object 924"/>
            <p:cNvSpPr/>
            <p:nvPr/>
          </p:nvSpPr>
          <p:spPr>
            <a:xfrm>
              <a:off x="583101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5" name="object 925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6" name="object 926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7" name="object 927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8" name="object 928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9" name="object 929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0" name="object 930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1" name="object 931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2" name="object 932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3" name="object 933"/>
            <p:cNvSpPr/>
            <p:nvPr/>
          </p:nvSpPr>
          <p:spPr>
            <a:xfrm>
              <a:off x="5775703" y="492164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4" name="object 934"/>
            <p:cNvSpPr/>
            <p:nvPr/>
          </p:nvSpPr>
          <p:spPr>
            <a:xfrm>
              <a:off x="5775703" y="49216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5" name="object 935"/>
            <p:cNvSpPr/>
            <p:nvPr/>
          </p:nvSpPr>
          <p:spPr>
            <a:xfrm>
              <a:off x="5766370" y="494418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6" name="object 936"/>
            <p:cNvSpPr/>
            <p:nvPr/>
          </p:nvSpPr>
          <p:spPr>
            <a:xfrm>
              <a:off x="5798251" y="491230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7" name="object 937"/>
            <p:cNvSpPr/>
            <p:nvPr/>
          </p:nvSpPr>
          <p:spPr>
            <a:xfrm>
              <a:off x="5638421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8" name="object 938"/>
            <p:cNvSpPr/>
            <p:nvPr/>
          </p:nvSpPr>
          <p:spPr>
            <a:xfrm>
              <a:off x="5638421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9" name="object 939"/>
            <p:cNvSpPr/>
            <p:nvPr/>
          </p:nvSpPr>
          <p:spPr>
            <a:xfrm>
              <a:off x="5629082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0" name="object 940"/>
            <p:cNvSpPr/>
            <p:nvPr/>
          </p:nvSpPr>
          <p:spPr>
            <a:xfrm>
              <a:off x="5661025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1" name="object 941"/>
            <p:cNvSpPr/>
            <p:nvPr/>
          </p:nvSpPr>
          <p:spPr>
            <a:xfrm>
              <a:off x="5737857" y="48091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2" name="object 942"/>
            <p:cNvSpPr/>
            <p:nvPr/>
          </p:nvSpPr>
          <p:spPr>
            <a:xfrm>
              <a:off x="5737857" y="48091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3" name="object 943"/>
            <p:cNvSpPr/>
            <p:nvPr/>
          </p:nvSpPr>
          <p:spPr>
            <a:xfrm>
              <a:off x="5728524" y="483173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4" name="object 944"/>
            <p:cNvSpPr/>
            <p:nvPr/>
          </p:nvSpPr>
          <p:spPr>
            <a:xfrm>
              <a:off x="5760467" y="479978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5" name="object 945"/>
            <p:cNvSpPr/>
            <p:nvPr/>
          </p:nvSpPr>
          <p:spPr>
            <a:xfrm>
              <a:off x="5808470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6" name="object 946"/>
            <p:cNvSpPr/>
            <p:nvPr/>
          </p:nvSpPr>
          <p:spPr>
            <a:xfrm>
              <a:off x="5808470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7" name="object 947"/>
            <p:cNvSpPr/>
            <p:nvPr/>
          </p:nvSpPr>
          <p:spPr>
            <a:xfrm>
              <a:off x="5799137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8" name="object 948"/>
            <p:cNvSpPr/>
            <p:nvPr/>
          </p:nvSpPr>
          <p:spPr>
            <a:xfrm>
              <a:off x="5831011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9" name="object 949"/>
            <p:cNvSpPr/>
            <p:nvPr/>
          </p:nvSpPr>
          <p:spPr>
            <a:xfrm>
              <a:off x="5886573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0" name="object 950"/>
            <p:cNvSpPr/>
            <p:nvPr/>
          </p:nvSpPr>
          <p:spPr>
            <a:xfrm>
              <a:off x="5886573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1" name="object 951"/>
            <p:cNvSpPr/>
            <p:nvPr/>
          </p:nvSpPr>
          <p:spPr>
            <a:xfrm>
              <a:off x="5877241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2" name="object 952"/>
            <p:cNvSpPr/>
            <p:nvPr/>
          </p:nvSpPr>
          <p:spPr>
            <a:xfrm>
              <a:off x="5909183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3" name="object 953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4" name="object 954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5" name="object 955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6" name="object 956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7" name="object 957"/>
            <p:cNvSpPr/>
            <p:nvPr/>
          </p:nvSpPr>
          <p:spPr>
            <a:xfrm>
              <a:off x="5837361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8" name="object 958"/>
            <p:cNvSpPr/>
            <p:nvPr/>
          </p:nvSpPr>
          <p:spPr>
            <a:xfrm>
              <a:off x="5837361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9" name="object 959"/>
            <p:cNvSpPr/>
            <p:nvPr/>
          </p:nvSpPr>
          <p:spPr>
            <a:xfrm>
              <a:off x="5828028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0" name="object 960"/>
            <p:cNvSpPr/>
            <p:nvPr/>
          </p:nvSpPr>
          <p:spPr>
            <a:xfrm>
              <a:off x="5859908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1" name="object 961"/>
            <p:cNvSpPr/>
            <p:nvPr/>
          </p:nvSpPr>
          <p:spPr>
            <a:xfrm>
              <a:off x="573785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2" name="object 962"/>
            <p:cNvSpPr/>
            <p:nvPr/>
          </p:nvSpPr>
          <p:spPr>
            <a:xfrm>
              <a:off x="573785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3" name="object 963"/>
            <p:cNvSpPr/>
            <p:nvPr/>
          </p:nvSpPr>
          <p:spPr>
            <a:xfrm>
              <a:off x="5728524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4" name="object 964"/>
            <p:cNvSpPr/>
            <p:nvPr/>
          </p:nvSpPr>
          <p:spPr>
            <a:xfrm>
              <a:off x="5760467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5" name="object 965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6" name="object 966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7" name="object 967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8" name="object 968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9" name="object 969"/>
            <p:cNvSpPr/>
            <p:nvPr/>
          </p:nvSpPr>
          <p:spPr>
            <a:xfrm>
              <a:off x="586320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0" name="object 970"/>
            <p:cNvSpPr/>
            <p:nvPr/>
          </p:nvSpPr>
          <p:spPr>
            <a:xfrm>
              <a:off x="586320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1" name="object 971"/>
            <p:cNvSpPr/>
            <p:nvPr/>
          </p:nvSpPr>
          <p:spPr>
            <a:xfrm>
              <a:off x="5853875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2" name="object 972"/>
            <p:cNvSpPr/>
            <p:nvPr/>
          </p:nvSpPr>
          <p:spPr>
            <a:xfrm>
              <a:off x="5885748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3" name="object 973"/>
            <p:cNvSpPr/>
            <p:nvPr/>
          </p:nvSpPr>
          <p:spPr>
            <a:xfrm>
              <a:off x="5775703" y="4906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4" name="object 974"/>
            <p:cNvSpPr/>
            <p:nvPr/>
          </p:nvSpPr>
          <p:spPr>
            <a:xfrm>
              <a:off x="5775703" y="490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5" name="object 975"/>
            <p:cNvSpPr/>
            <p:nvPr/>
          </p:nvSpPr>
          <p:spPr>
            <a:xfrm>
              <a:off x="5766370" y="492888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6" name="object 976"/>
            <p:cNvSpPr/>
            <p:nvPr/>
          </p:nvSpPr>
          <p:spPr>
            <a:xfrm>
              <a:off x="5798251" y="489694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7" name="object 977"/>
            <p:cNvSpPr/>
            <p:nvPr/>
          </p:nvSpPr>
          <p:spPr>
            <a:xfrm>
              <a:off x="573785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8" name="object 978"/>
            <p:cNvSpPr/>
            <p:nvPr/>
          </p:nvSpPr>
          <p:spPr>
            <a:xfrm>
              <a:off x="573785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9" name="object 979"/>
            <p:cNvSpPr/>
            <p:nvPr/>
          </p:nvSpPr>
          <p:spPr>
            <a:xfrm>
              <a:off x="5728524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0" name="object 980"/>
            <p:cNvSpPr/>
            <p:nvPr/>
          </p:nvSpPr>
          <p:spPr>
            <a:xfrm>
              <a:off x="5760467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1" name="object 981"/>
            <p:cNvSpPr/>
            <p:nvPr/>
          </p:nvSpPr>
          <p:spPr>
            <a:xfrm>
              <a:off x="5978525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2" name="object 982"/>
            <p:cNvSpPr/>
            <p:nvPr/>
          </p:nvSpPr>
          <p:spPr>
            <a:xfrm>
              <a:off x="5978525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3" name="object 983"/>
            <p:cNvSpPr/>
            <p:nvPr/>
          </p:nvSpPr>
          <p:spPr>
            <a:xfrm>
              <a:off x="5969123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4" name="object 984"/>
            <p:cNvSpPr/>
            <p:nvPr/>
          </p:nvSpPr>
          <p:spPr>
            <a:xfrm>
              <a:off x="6001066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5" name="object 985"/>
            <p:cNvSpPr/>
            <p:nvPr/>
          </p:nvSpPr>
          <p:spPr>
            <a:xfrm>
              <a:off x="588657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6" name="object 986"/>
            <p:cNvSpPr/>
            <p:nvPr/>
          </p:nvSpPr>
          <p:spPr>
            <a:xfrm>
              <a:off x="588657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7" name="object 987"/>
            <p:cNvSpPr/>
            <p:nvPr/>
          </p:nvSpPr>
          <p:spPr>
            <a:xfrm>
              <a:off x="5877241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8" name="object 988"/>
            <p:cNvSpPr/>
            <p:nvPr/>
          </p:nvSpPr>
          <p:spPr>
            <a:xfrm>
              <a:off x="5909183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9" name="object 989"/>
            <p:cNvSpPr/>
            <p:nvPr/>
          </p:nvSpPr>
          <p:spPr>
            <a:xfrm>
              <a:off x="6007416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0" name="object 990"/>
            <p:cNvSpPr/>
            <p:nvPr/>
          </p:nvSpPr>
          <p:spPr>
            <a:xfrm>
              <a:off x="6007416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1" name="object 991"/>
            <p:cNvSpPr/>
            <p:nvPr/>
          </p:nvSpPr>
          <p:spPr>
            <a:xfrm>
              <a:off x="5998021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2" name="object 992"/>
            <p:cNvSpPr/>
            <p:nvPr/>
          </p:nvSpPr>
          <p:spPr>
            <a:xfrm>
              <a:off x="6029957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3" name="object 993"/>
            <p:cNvSpPr/>
            <p:nvPr/>
          </p:nvSpPr>
          <p:spPr>
            <a:xfrm>
              <a:off x="5837361" y="4906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4" name="object 994"/>
            <p:cNvSpPr/>
            <p:nvPr/>
          </p:nvSpPr>
          <p:spPr>
            <a:xfrm>
              <a:off x="5837361" y="490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5" name="object 995"/>
            <p:cNvSpPr/>
            <p:nvPr/>
          </p:nvSpPr>
          <p:spPr>
            <a:xfrm>
              <a:off x="5828028" y="492888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6" name="object 996"/>
            <p:cNvSpPr/>
            <p:nvPr/>
          </p:nvSpPr>
          <p:spPr>
            <a:xfrm>
              <a:off x="5859908" y="489694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7" name="object 997"/>
            <p:cNvSpPr/>
            <p:nvPr/>
          </p:nvSpPr>
          <p:spPr>
            <a:xfrm>
              <a:off x="5775703" y="466593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8" name="object 998"/>
            <p:cNvSpPr/>
            <p:nvPr/>
          </p:nvSpPr>
          <p:spPr>
            <a:xfrm>
              <a:off x="5775703" y="466592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9" name="object 999"/>
            <p:cNvSpPr/>
            <p:nvPr/>
          </p:nvSpPr>
          <p:spPr>
            <a:xfrm>
              <a:off x="5766370" y="468853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0" name="object 1000"/>
            <p:cNvSpPr/>
            <p:nvPr/>
          </p:nvSpPr>
          <p:spPr>
            <a:xfrm>
              <a:off x="5798251" y="465659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1" name="object 1001"/>
            <p:cNvSpPr/>
            <p:nvPr/>
          </p:nvSpPr>
          <p:spPr>
            <a:xfrm>
              <a:off x="573785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2" name="object 1002"/>
            <p:cNvSpPr/>
            <p:nvPr/>
          </p:nvSpPr>
          <p:spPr>
            <a:xfrm>
              <a:off x="573785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3" name="object 1003"/>
            <p:cNvSpPr/>
            <p:nvPr/>
          </p:nvSpPr>
          <p:spPr>
            <a:xfrm>
              <a:off x="5728524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4" name="object 1004"/>
            <p:cNvSpPr/>
            <p:nvPr/>
          </p:nvSpPr>
          <p:spPr>
            <a:xfrm>
              <a:off x="5760467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5" name="object 1005"/>
            <p:cNvSpPr/>
            <p:nvPr/>
          </p:nvSpPr>
          <p:spPr>
            <a:xfrm>
              <a:off x="5808470" y="492164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6" name="object 1006"/>
            <p:cNvSpPr/>
            <p:nvPr/>
          </p:nvSpPr>
          <p:spPr>
            <a:xfrm>
              <a:off x="5808470" y="49216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7" name="object 1007"/>
            <p:cNvSpPr/>
            <p:nvPr/>
          </p:nvSpPr>
          <p:spPr>
            <a:xfrm>
              <a:off x="5799137" y="494418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8" name="object 1008"/>
            <p:cNvSpPr/>
            <p:nvPr/>
          </p:nvSpPr>
          <p:spPr>
            <a:xfrm>
              <a:off x="5831011" y="491230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9" name="object 1009"/>
            <p:cNvSpPr/>
            <p:nvPr/>
          </p:nvSpPr>
          <p:spPr>
            <a:xfrm>
              <a:off x="5775703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0" name="object 1010"/>
            <p:cNvSpPr/>
            <p:nvPr/>
          </p:nvSpPr>
          <p:spPr>
            <a:xfrm>
              <a:off x="5775703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1" name="object 1011"/>
            <p:cNvSpPr/>
            <p:nvPr/>
          </p:nvSpPr>
          <p:spPr>
            <a:xfrm>
              <a:off x="5766370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2" name="object 1012"/>
            <p:cNvSpPr/>
            <p:nvPr/>
          </p:nvSpPr>
          <p:spPr>
            <a:xfrm>
              <a:off x="5798251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3" name="object 1013"/>
            <p:cNvSpPr/>
            <p:nvPr/>
          </p:nvSpPr>
          <p:spPr>
            <a:xfrm>
              <a:off x="5638421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4" name="object 1014"/>
            <p:cNvSpPr/>
            <p:nvPr/>
          </p:nvSpPr>
          <p:spPr>
            <a:xfrm>
              <a:off x="5638421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5" name="object 1015"/>
            <p:cNvSpPr/>
            <p:nvPr/>
          </p:nvSpPr>
          <p:spPr>
            <a:xfrm>
              <a:off x="5629082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6" name="object 1016"/>
            <p:cNvSpPr/>
            <p:nvPr/>
          </p:nvSpPr>
          <p:spPr>
            <a:xfrm>
              <a:off x="5661025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7" name="object 1017"/>
            <p:cNvSpPr/>
            <p:nvPr/>
          </p:nvSpPr>
          <p:spPr>
            <a:xfrm>
              <a:off x="5693153" y="4906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8" name="object 1018"/>
            <p:cNvSpPr/>
            <p:nvPr/>
          </p:nvSpPr>
          <p:spPr>
            <a:xfrm>
              <a:off x="5693153" y="490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9" name="object 1019"/>
            <p:cNvSpPr/>
            <p:nvPr/>
          </p:nvSpPr>
          <p:spPr>
            <a:xfrm>
              <a:off x="5683820" y="492888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0" name="object 1020"/>
            <p:cNvSpPr/>
            <p:nvPr/>
          </p:nvSpPr>
          <p:spPr>
            <a:xfrm>
              <a:off x="5715762" y="489694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1" name="object 1021"/>
            <p:cNvSpPr/>
            <p:nvPr/>
          </p:nvSpPr>
          <p:spPr>
            <a:xfrm>
              <a:off x="573785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2" name="object 1022"/>
            <p:cNvSpPr/>
            <p:nvPr/>
          </p:nvSpPr>
          <p:spPr>
            <a:xfrm>
              <a:off x="573785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3" name="object 1023"/>
            <p:cNvSpPr/>
            <p:nvPr/>
          </p:nvSpPr>
          <p:spPr>
            <a:xfrm>
              <a:off x="5728524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4" name="object 1024"/>
            <p:cNvSpPr/>
            <p:nvPr/>
          </p:nvSpPr>
          <p:spPr>
            <a:xfrm>
              <a:off x="5760467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5" name="object 1025"/>
            <p:cNvSpPr/>
            <p:nvPr/>
          </p:nvSpPr>
          <p:spPr>
            <a:xfrm>
              <a:off x="5767898" y="498628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6" name="object 1026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7" name="object 1027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8" name="object 1028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9" name="object 1029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0" name="object 1030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1" name="object 1031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2" name="object 1032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3" name="object 1033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4" name="object 1034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5" name="object 1035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6" name="object 1036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7" name="object 1037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8" name="object 1038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9" name="object 1039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0" name="object 1040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1" name="object 1041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2" name="object 1042"/>
            <p:cNvSpPr/>
            <p:nvPr/>
          </p:nvSpPr>
          <p:spPr>
            <a:xfrm>
              <a:off x="5775703" y="484112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3" name="object 1043"/>
            <p:cNvSpPr/>
            <p:nvPr/>
          </p:nvSpPr>
          <p:spPr>
            <a:xfrm>
              <a:off x="5775703" y="484112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4" name="object 1044"/>
            <p:cNvSpPr/>
            <p:nvPr/>
          </p:nvSpPr>
          <p:spPr>
            <a:xfrm>
              <a:off x="5766370" y="486373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5" name="object 1045"/>
            <p:cNvSpPr/>
            <p:nvPr/>
          </p:nvSpPr>
          <p:spPr>
            <a:xfrm>
              <a:off x="5798251" y="4831789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6" name="object 1046"/>
            <p:cNvSpPr/>
            <p:nvPr/>
          </p:nvSpPr>
          <p:spPr>
            <a:xfrm>
              <a:off x="5737857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7" name="object 1047"/>
            <p:cNvSpPr/>
            <p:nvPr/>
          </p:nvSpPr>
          <p:spPr>
            <a:xfrm>
              <a:off x="5737857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" name="object 1048"/>
            <p:cNvSpPr/>
            <p:nvPr/>
          </p:nvSpPr>
          <p:spPr>
            <a:xfrm>
              <a:off x="5728524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9" name="object 1049"/>
            <p:cNvSpPr/>
            <p:nvPr/>
          </p:nvSpPr>
          <p:spPr>
            <a:xfrm>
              <a:off x="5760467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0" name="object 1050"/>
            <p:cNvSpPr/>
            <p:nvPr/>
          </p:nvSpPr>
          <p:spPr>
            <a:xfrm>
              <a:off x="5808470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1" name="object 1051"/>
            <p:cNvSpPr/>
            <p:nvPr/>
          </p:nvSpPr>
          <p:spPr>
            <a:xfrm>
              <a:off x="5808470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2" name="object 1052"/>
            <p:cNvSpPr/>
            <p:nvPr/>
          </p:nvSpPr>
          <p:spPr>
            <a:xfrm>
              <a:off x="5799137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3" name="object 1053"/>
            <p:cNvSpPr/>
            <p:nvPr/>
          </p:nvSpPr>
          <p:spPr>
            <a:xfrm>
              <a:off x="583101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4" name="object 1054"/>
            <p:cNvSpPr/>
            <p:nvPr/>
          </p:nvSpPr>
          <p:spPr>
            <a:xfrm>
              <a:off x="5775703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5" name="object 1055"/>
            <p:cNvSpPr/>
            <p:nvPr/>
          </p:nvSpPr>
          <p:spPr>
            <a:xfrm>
              <a:off x="5775703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6" name="object 1056"/>
            <p:cNvSpPr/>
            <p:nvPr/>
          </p:nvSpPr>
          <p:spPr>
            <a:xfrm>
              <a:off x="5766370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7" name="object 1057"/>
            <p:cNvSpPr/>
            <p:nvPr/>
          </p:nvSpPr>
          <p:spPr>
            <a:xfrm>
              <a:off x="5798251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8" name="object 1058"/>
            <p:cNvSpPr/>
            <p:nvPr/>
          </p:nvSpPr>
          <p:spPr>
            <a:xfrm>
              <a:off x="5775703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9" name="object 1059"/>
            <p:cNvSpPr/>
            <p:nvPr/>
          </p:nvSpPr>
          <p:spPr>
            <a:xfrm>
              <a:off x="5775703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0" name="object 1060"/>
            <p:cNvSpPr/>
            <p:nvPr/>
          </p:nvSpPr>
          <p:spPr>
            <a:xfrm>
              <a:off x="5766370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1" name="object 1061"/>
            <p:cNvSpPr/>
            <p:nvPr/>
          </p:nvSpPr>
          <p:spPr>
            <a:xfrm>
              <a:off x="5798251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2" name="object 1062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3" name="object 1063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4" name="object 1064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5" name="object 1065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6" name="object 1066"/>
            <p:cNvSpPr/>
            <p:nvPr/>
          </p:nvSpPr>
          <p:spPr>
            <a:xfrm>
              <a:off x="5638421" y="48552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7" name="object 1067"/>
            <p:cNvSpPr/>
            <p:nvPr/>
          </p:nvSpPr>
          <p:spPr>
            <a:xfrm>
              <a:off x="5638421" y="48552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8" name="object 1068"/>
            <p:cNvSpPr/>
            <p:nvPr/>
          </p:nvSpPr>
          <p:spPr>
            <a:xfrm>
              <a:off x="5629082" y="487776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9" name="object 1069"/>
            <p:cNvSpPr/>
            <p:nvPr/>
          </p:nvSpPr>
          <p:spPr>
            <a:xfrm>
              <a:off x="5661025" y="484588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0" name="object 1070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1" name="object 1071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2" name="object 1072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3" name="object 1073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4" name="object 1074"/>
            <p:cNvSpPr/>
            <p:nvPr/>
          </p:nvSpPr>
          <p:spPr>
            <a:xfrm>
              <a:off x="5638421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5" name="object 1075"/>
            <p:cNvSpPr/>
            <p:nvPr/>
          </p:nvSpPr>
          <p:spPr>
            <a:xfrm>
              <a:off x="5638421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6" name="object 1076"/>
            <p:cNvSpPr/>
            <p:nvPr/>
          </p:nvSpPr>
          <p:spPr>
            <a:xfrm>
              <a:off x="5629082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7" name="object 1077"/>
            <p:cNvSpPr/>
            <p:nvPr/>
          </p:nvSpPr>
          <p:spPr>
            <a:xfrm>
              <a:off x="5661025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8" name="object 1078"/>
            <p:cNvSpPr/>
            <p:nvPr/>
          </p:nvSpPr>
          <p:spPr>
            <a:xfrm>
              <a:off x="5775703" y="486322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9" name="object 1079"/>
            <p:cNvSpPr/>
            <p:nvPr/>
          </p:nvSpPr>
          <p:spPr>
            <a:xfrm>
              <a:off x="5775703" y="486322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0" name="object 1080"/>
            <p:cNvSpPr/>
            <p:nvPr/>
          </p:nvSpPr>
          <p:spPr>
            <a:xfrm>
              <a:off x="5766370" y="488582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1" name="object 1081"/>
            <p:cNvSpPr/>
            <p:nvPr/>
          </p:nvSpPr>
          <p:spPr>
            <a:xfrm>
              <a:off x="5798251" y="48538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2" name="object 1082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3" name="object 1083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4" name="object 1084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5" name="object 1085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6" name="object 1086"/>
            <p:cNvSpPr/>
            <p:nvPr/>
          </p:nvSpPr>
          <p:spPr>
            <a:xfrm>
              <a:off x="5808470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7" name="object 1087"/>
            <p:cNvSpPr/>
            <p:nvPr/>
          </p:nvSpPr>
          <p:spPr>
            <a:xfrm>
              <a:off x="5808470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8" name="object 1088"/>
            <p:cNvSpPr/>
            <p:nvPr/>
          </p:nvSpPr>
          <p:spPr>
            <a:xfrm>
              <a:off x="5799137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9" name="object 1089"/>
            <p:cNvSpPr/>
            <p:nvPr/>
          </p:nvSpPr>
          <p:spPr>
            <a:xfrm>
              <a:off x="5831011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0" name="object 1090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1" name="object 1091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2" name="object 1092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3" name="object 1093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4" name="object 1094"/>
            <p:cNvSpPr/>
            <p:nvPr/>
          </p:nvSpPr>
          <p:spPr>
            <a:xfrm>
              <a:off x="569315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5" name="object 1095"/>
            <p:cNvSpPr/>
            <p:nvPr/>
          </p:nvSpPr>
          <p:spPr>
            <a:xfrm>
              <a:off x="569315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6" name="object 1096"/>
            <p:cNvSpPr/>
            <p:nvPr/>
          </p:nvSpPr>
          <p:spPr>
            <a:xfrm>
              <a:off x="568382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7" name="object 1097"/>
            <p:cNvSpPr/>
            <p:nvPr/>
          </p:nvSpPr>
          <p:spPr>
            <a:xfrm>
              <a:off x="5715762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8" name="object 1098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9" name="object 1099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0" name="object 1100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1" name="object 1101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2" name="object 1102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3" name="object 1103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4" name="object 1104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5" name="object 1105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6" name="object 1106"/>
            <p:cNvSpPr/>
            <p:nvPr/>
          </p:nvSpPr>
          <p:spPr>
            <a:xfrm>
              <a:off x="5693153" y="492164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7" name="object 1107"/>
            <p:cNvSpPr/>
            <p:nvPr/>
          </p:nvSpPr>
          <p:spPr>
            <a:xfrm>
              <a:off x="5693153" y="49216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8" name="object 1108"/>
            <p:cNvSpPr/>
            <p:nvPr/>
          </p:nvSpPr>
          <p:spPr>
            <a:xfrm>
              <a:off x="5683820" y="494418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9" name="object 1109"/>
            <p:cNvSpPr/>
            <p:nvPr/>
          </p:nvSpPr>
          <p:spPr>
            <a:xfrm>
              <a:off x="5715762" y="491230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0" name="object 1110"/>
            <p:cNvSpPr/>
            <p:nvPr/>
          </p:nvSpPr>
          <p:spPr>
            <a:xfrm>
              <a:off x="5737857" y="4906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1" name="object 1111"/>
            <p:cNvSpPr/>
            <p:nvPr/>
          </p:nvSpPr>
          <p:spPr>
            <a:xfrm>
              <a:off x="5737857" y="490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2" name="object 1112"/>
            <p:cNvSpPr/>
            <p:nvPr/>
          </p:nvSpPr>
          <p:spPr>
            <a:xfrm>
              <a:off x="5728524" y="492888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3" name="object 1113"/>
            <p:cNvSpPr/>
            <p:nvPr/>
          </p:nvSpPr>
          <p:spPr>
            <a:xfrm>
              <a:off x="5760467" y="489694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4" name="object 1114"/>
            <p:cNvSpPr/>
            <p:nvPr/>
          </p:nvSpPr>
          <p:spPr>
            <a:xfrm>
              <a:off x="5775703" y="48933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5" name="object 1115"/>
            <p:cNvSpPr/>
            <p:nvPr/>
          </p:nvSpPr>
          <p:spPr>
            <a:xfrm>
              <a:off x="5775703" y="48933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6" name="object 1116"/>
            <p:cNvSpPr/>
            <p:nvPr/>
          </p:nvSpPr>
          <p:spPr>
            <a:xfrm>
              <a:off x="5766370" y="491586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7" name="object 1117"/>
            <p:cNvSpPr/>
            <p:nvPr/>
          </p:nvSpPr>
          <p:spPr>
            <a:xfrm>
              <a:off x="5798251" y="488392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8" name="object 1118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9" name="object 1119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0" name="object 1120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1" name="object 1121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2" name="object 1122"/>
            <p:cNvSpPr/>
            <p:nvPr/>
          </p:nvSpPr>
          <p:spPr>
            <a:xfrm>
              <a:off x="5808470" y="486322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3" name="object 1123"/>
            <p:cNvSpPr/>
            <p:nvPr/>
          </p:nvSpPr>
          <p:spPr>
            <a:xfrm>
              <a:off x="5808470" y="486322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4" name="object 1124"/>
            <p:cNvSpPr/>
            <p:nvPr/>
          </p:nvSpPr>
          <p:spPr>
            <a:xfrm>
              <a:off x="5799137" y="488582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5" name="object 1125"/>
            <p:cNvSpPr/>
            <p:nvPr/>
          </p:nvSpPr>
          <p:spPr>
            <a:xfrm>
              <a:off x="5831011" y="48538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6" name="object 1126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7" name="object 1127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8" name="object 1128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9" name="object 1129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0" name="object 1130"/>
            <p:cNvSpPr/>
            <p:nvPr/>
          </p:nvSpPr>
          <p:spPr>
            <a:xfrm>
              <a:off x="529837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1" name="object 1131"/>
            <p:cNvSpPr/>
            <p:nvPr/>
          </p:nvSpPr>
          <p:spPr>
            <a:xfrm>
              <a:off x="529837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2" name="object 1132"/>
            <p:cNvSpPr/>
            <p:nvPr/>
          </p:nvSpPr>
          <p:spPr>
            <a:xfrm>
              <a:off x="5288979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3" name="object 1133"/>
            <p:cNvSpPr/>
            <p:nvPr/>
          </p:nvSpPr>
          <p:spPr>
            <a:xfrm>
              <a:off x="532092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4" name="object 1134"/>
            <p:cNvSpPr/>
            <p:nvPr/>
          </p:nvSpPr>
          <p:spPr>
            <a:xfrm>
              <a:off x="5886573" y="48478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5" name="object 1135"/>
            <p:cNvSpPr/>
            <p:nvPr/>
          </p:nvSpPr>
          <p:spPr>
            <a:xfrm>
              <a:off x="5886573" y="48478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6" name="object 1136"/>
            <p:cNvSpPr/>
            <p:nvPr/>
          </p:nvSpPr>
          <p:spPr>
            <a:xfrm>
              <a:off x="5877241" y="487046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7" name="object 1137"/>
            <p:cNvSpPr/>
            <p:nvPr/>
          </p:nvSpPr>
          <p:spPr>
            <a:xfrm>
              <a:off x="5909183" y="483851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8" name="object 1138"/>
            <p:cNvSpPr/>
            <p:nvPr/>
          </p:nvSpPr>
          <p:spPr>
            <a:xfrm>
              <a:off x="594575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9" name="object 1139"/>
            <p:cNvSpPr/>
            <p:nvPr/>
          </p:nvSpPr>
          <p:spPr>
            <a:xfrm>
              <a:off x="594575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0" name="object 1140"/>
            <p:cNvSpPr/>
            <p:nvPr/>
          </p:nvSpPr>
          <p:spPr>
            <a:xfrm>
              <a:off x="5936363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1" name="object 1141"/>
            <p:cNvSpPr/>
            <p:nvPr/>
          </p:nvSpPr>
          <p:spPr>
            <a:xfrm>
              <a:off x="5968298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2" name="object 1142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3" name="object 1143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4" name="object 1144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5" name="object 1145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6" name="object 1146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7" name="object 1147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8" name="object 1148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9" name="object 1149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0" name="object 1150"/>
            <p:cNvSpPr/>
            <p:nvPr/>
          </p:nvSpPr>
          <p:spPr>
            <a:xfrm>
              <a:off x="5775703" y="48820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1" name="object 1151"/>
            <p:cNvSpPr/>
            <p:nvPr/>
          </p:nvSpPr>
          <p:spPr>
            <a:xfrm>
              <a:off x="5775703" y="48820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2" name="object 1152"/>
            <p:cNvSpPr/>
            <p:nvPr/>
          </p:nvSpPr>
          <p:spPr>
            <a:xfrm>
              <a:off x="5766370" y="490462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3" name="object 1153"/>
            <p:cNvSpPr/>
            <p:nvPr/>
          </p:nvSpPr>
          <p:spPr>
            <a:xfrm>
              <a:off x="5798251" y="487268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4" name="object 1154"/>
            <p:cNvSpPr/>
            <p:nvPr/>
          </p:nvSpPr>
          <p:spPr>
            <a:xfrm>
              <a:off x="5808470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5" name="object 1155"/>
            <p:cNvSpPr/>
            <p:nvPr/>
          </p:nvSpPr>
          <p:spPr>
            <a:xfrm>
              <a:off x="5808470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6" name="object 1156"/>
            <p:cNvSpPr/>
            <p:nvPr/>
          </p:nvSpPr>
          <p:spPr>
            <a:xfrm>
              <a:off x="5799137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7" name="object 1157"/>
            <p:cNvSpPr/>
            <p:nvPr/>
          </p:nvSpPr>
          <p:spPr>
            <a:xfrm>
              <a:off x="5831011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8" name="object 1158"/>
            <p:cNvSpPr/>
            <p:nvPr/>
          </p:nvSpPr>
          <p:spPr>
            <a:xfrm>
              <a:off x="5775703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9" name="object 1159"/>
            <p:cNvSpPr/>
            <p:nvPr/>
          </p:nvSpPr>
          <p:spPr>
            <a:xfrm>
              <a:off x="5775703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0" name="object 1160"/>
            <p:cNvSpPr/>
            <p:nvPr/>
          </p:nvSpPr>
          <p:spPr>
            <a:xfrm>
              <a:off x="5766370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1" name="object 1161"/>
            <p:cNvSpPr/>
            <p:nvPr/>
          </p:nvSpPr>
          <p:spPr>
            <a:xfrm>
              <a:off x="5798251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2" name="object 1162"/>
            <p:cNvSpPr/>
            <p:nvPr/>
          </p:nvSpPr>
          <p:spPr>
            <a:xfrm>
              <a:off x="5775703" y="48933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3" name="object 1163"/>
            <p:cNvSpPr/>
            <p:nvPr/>
          </p:nvSpPr>
          <p:spPr>
            <a:xfrm>
              <a:off x="5775703" y="48933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4" name="object 1164"/>
            <p:cNvSpPr/>
            <p:nvPr/>
          </p:nvSpPr>
          <p:spPr>
            <a:xfrm>
              <a:off x="5766370" y="491586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5" name="object 1165"/>
            <p:cNvSpPr/>
            <p:nvPr/>
          </p:nvSpPr>
          <p:spPr>
            <a:xfrm>
              <a:off x="5798251" y="488392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6" name="object 1166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7" name="object 1167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8" name="object 1168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9" name="object 1169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0" name="object 1170"/>
            <p:cNvSpPr/>
            <p:nvPr/>
          </p:nvSpPr>
          <p:spPr>
            <a:xfrm>
              <a:off x="5837361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1" name="object 1171"/>
            <p:cNvSpPr/>
            <p:nvPr/>
          </p:nvSpPr>
          <p:spPr>
            <a:xfrm>
              <a:off x="5837361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2" name="object 1172"/>
            <p:cNvSpPr/>
            <p:nvPr/>
          </p:nvSpPr>
          <p:spPr>
            <a:xfrm>
              <a:off x="5828028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3" name="object 1173"/>
            <p:cNvSpPr/>
            <p:nvPr/>
          </p:nvSpPr>
          <p:spPr>
            <a:xfrm>
              <a:off x="5859908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4" name="object 1174"/>
            <p:cNvSpPr/>
            <p:nvPr/>
          </p:nvSpPr>
          <p:spPr>
            <a:xfrm>
              <a:off x="6020624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5" name="object 1175"/>
            <p:cNvSpPr/>
            <p:nvPr/>
          </p:nvSpPr>
          <p:spPr>
            <a:xfrm>
              <a:off x="6020624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6" name="object 1176"/>
            <p:cNvSpPr/>
            <p:nvPr/>
          </p:nvSpPr>
          <p:spPr>
            <a:xfrm>
              <a:off x="6011292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7" name="object 1177"/>
            <p:cNvSpPr/>
            <p:nvPr/>
          </p:nvSpPr>
          <p:spPr>
            <a:xfrm>
              <a:off x="6043234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8" name="object 1178"/>
            <p:cNvSpPr/>
            <p:nvPr/>
          </p:nvSpPr>
          <p:spPr>
            <a:xfrm>
              <a:off x="5638421" y="4906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9" name="object 1179"/>
            <p:cNvSpPr/>
            <p:nvPr/>
          </p:nvSpPr>
          <p:spPr>
            <a:xfrm>
              <a:off x="5638421" y="490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0" name="object 1180"/>
            <p:cNvSpPr/>
            <p:nvPr/>
          </p:nvSpPr>
          <p:spPr>
            <a:xfrm>
              <a:off x="5629082" y="492888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1" name="object 1181"/>
            <p:cNvSpPr/>
            <p:nvPr/>
          </p:nvSpPr>
          <p:spPr>
            <a:xfrm>
              <a:off x="5661025" y="489694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2" name="object 1182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3" name="object 1183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4" name="object 1184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5" name="object 1185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6" name="object 1186"/>
            <p:cNvSpPr/>
            <p:nvPr/>
          </p:nvSpPr>
          <p:spPr>
            <a:xfrm>
              <a:off x="573785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7" name="object 1187"/>
            <p:cNvSpPr/>
            <p:nvPr/>
          </p:nvSpPr>
          <p:spPr>
            <a:xfrm>
              <a:off x="573785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8" name="object 1188"/>
            <p:cNvSpPr/>
            <p:nvPr/>
          </p:nvSpPr>
          <p:spPr>
            <a:xfrm>
              <a:off x="5728524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9" name="object 1189"/>
            <p:cNvSpPr/>
            <p:nvPr/>
          </p:nvSpPr>
          <p:spPr>
            <a:xfrm>
              <a:off x="5760467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0" name="object 1190"/>
            <p:cNvSpPr/>
            <p:nvPr/>
          </p:nvSpPr>
          <p:spPr>
            <a:xfrm>
              <a:off x="5863207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1" name="object 1191"/>
            <p:cNvSpPr/>
            <p:nvPr/>
          </p:nvSpPr>
          <p:spPr>
            <a:xfrm>
              <a:off x="5863207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2" name="object 1192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3" name="object 1193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4" name="object 1194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5" name="object 1195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6" name="object 1196"/>
            <p:cNvSpPr/>
            <p:nvPr/>
          </p:nvSpPr>
          <p:spPr>
            <a:xfrm>
              <a:off x="5863207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7" name="object 1197"/>
            <p:cNvSpPr/>
            <p:nvPr/>
          </p:nvSpPr>
          <p:spPr>
            <a:xfrm>
              <a:off x="5863207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8" name="object 1198"/>
            <p:cNvSpPr/>
            <p:nvPr/>
          </p:nvSpPr>
          <p:spPr>
            <a:xfrm>
              <a:off x="5853875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9" name="object 1199"/>
            <p:cNvSpPr/>
            <p:nvPr/>
          </p:nvSpPr>
          <p:spPr>
            <a:xfrm>
              <a:off x="5885748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0" name="object 1200"/>
            <p:cNvSpPr/>
            <p:nvPr/>
          </p:nvSpPr>
          <p:spPr>
            <a:xfrm>
              <a:off x="5808470" y="492164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1" name="object 1201"/>
            <p:cNvSpPr/>
            <p:nvPr/>
          </p:nvSpPr>
          <p:spPr>
            <a:xfrm>
              <a:off x="5808470" y="49216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2" name="object 1202"/>
            <p:cNvSpPr/>
            <p:nvPr/>
          </p:nvSpPr>
          <p:spPr>
            <a:xfrm>
              <a:off x="5799137" y="494418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3" name="object 1203"/>
            <p:cNvSpPr/>
            <p:nvPr/>
          </p:nvSpPr>
          <p:spPr>
            <a:xfrm>
              <a:off x="5831011" y="491230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4" name="object 1204"/>
            <p:cNvSpPr/>
            <p:nvPr/>
          </p:nvSpPr>
          <p:spPr>
            <a:xfrm>
              <a:off x="5808470" y="4906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5" name="object 1205"/>
            <p:cNvSpPr/>
            <p:nvPr/>
          </p:nvSpPr>
          <p:spPr>
            <a:xfrm>
              <a:off x="5808470" y="490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6" name="object 1206"/>
            <p:cNvSpPr/>
            <p:nvPr/>
          </p:nvSpPr>
          <p:spPr>
            <a:xfrm>
              <a:off x="5799137" y="492888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7" name="object 1207"/>
            <p:cNvSpPr/>
            <p:nvPr/>
          </p:nvSpPr>
          <p:spPr>
            <a:xfrm>
              <a:off x="5831011" y="489694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8" name="object 1208"/>
            <p:cNvSpPr/>
            <p:nvPr/>
          </p:nvSpPr>
          <p:spPr>
            <a:xfrm>
              <a:off x="569315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9" name="object 1209"/>
            <p:cNvSpPr/>
            <p:nvPr/>
          </p:nvSpPr>
          <p:spPr>
            <a:xfrm>
              <a:off x="569315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0" name="object 1210"/>
            <p:cNvSpPr/>
            <p:nvPr/>
          </p:nvSpPr>
          <p:spPr>
            <a:xfrm>
              <a:off x="568382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1" name="object 1211"/>
            <p:cNvSpPr/>
            <p:nvPr/>
          </p:nvSpPr>
          <p:spPr>
            <a:xfrm>
              <a:off x="5715762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2" name="object 1212"/>
            <p:cNvSpPr/>
            <p:nvPr/>
          </p:nvSpPr>
          <p:spPr>
            <a:xfrm>
              <a:off x="5837361" y="48478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3" name="object 1213"/>
            <p:cNvSpPr/>
            <p:nvPr/>
          </p:nvSpPr>
          <p:spPr>
            <a:xfrm>
              <a:off x="5837361" y="48478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4" name="object 1214"/>
            <p:cNvSpPr/>
            <p:nvPr/>
          </p:nvSpPr>
          <p:spPr>
            <a:xfrm>
              <a:off x="5828028" y="487046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5" name="object 1215"/>
            <p:cNvSpPr/>
            <p:nvPr/>
          </p:nvSpPr>
          <p:spPr>
            <a:xfrm>
              <a:off x="5859908" y="483851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6" name="object 1216"/>
            <p:cNvSpPr/>
            <p:nvPr/>
          </p:nvSpPr>
          <p:spPr>
            <a:xfrm>
              <a:off x="5837361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7" name="object 1217"/>
            <p:cNvSpPr/>
            <p:nvPr/>
          </p:nvSpPr>
          <p:spPr>
            <a:xfrm>
              <a:off x="5837361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8" name="object 1218"/>
            <p:cNvSpPr/>
            <p:nvPr/>
          </p:nvSpPr>
          <p:spPr>
            <a:xfrm>
              <a:off x="5828028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9" name="object 1219"/>
            <p:cNvSpPr/>
            <p:nvPr/>
          </p:nvSpPr>
          <p:spPr>
            <a:xfrm>
              <a:off x="5859908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0" name="object 1220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1" name="object 1221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2" name="object 1222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3" name="object 1223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4" name="object 1224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5" name="object 1225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6" name="object 1226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7" name="object 1227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8" name="object 1228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9" name="object 1229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0" name="object 1230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1" name="object 1231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2" name="object 1232"/>
            <p:cNvSpPr/>
            <p:nvPr/>
          </p:nvSpPr>
          <p:spPr>
            <a:xfrm>
              <a:off x="588657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3" name="object 1233"/>
            <p:cNvSpPr/>
            <p:nvPr/>
          </p:nvSpPr>
          <p:spPr>
            <a:xfrm>
              <a:off x="588657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4" name="object 1234"/>
            <p:cNvSpPr/>
            <p:nvPr/>
          </p:nvSpPr>
          <p:spPr>
            <a:xfrm>
              <a:off x="5877241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5" name="object 1235"/>
            <p:cNvSpPr/>
            <p:nvPr/>
          </p:nvSpPr>
          <p:spPr>
            <a:xfrm>
              <a:off x="5909183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6" name="object 1236"/>
            <p:cNvSpPr/>
            <p:nvPr/>
          </p:nvSpPr>
          <p:spPr>
            <a:xfrm>
              <a:off x="5775703" y="48290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7" name="object 1237"/>
            <p:cNvSpPr/>
            <p:nvPr/>
          </p:nvSpPr>
          <p:spPr>
            <a:xfrm>
              <a:off x="5775703" y="48290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8" name="object 1238"/>
            <p:cNvSpPr/>
            <p:nvPr/>
          </p:nvSpPr>
          <p:spPr>
            <a:xfrm>
              <a:off x="5766370" y="485166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9" name="object 1239"/>
            <p:cNvSpPr/>
            <p:nvPr/>
          </p:nvSpPr>
          <p:spPr>
            <a:xfrm>
              <a:off x="5798251" y="481972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0" name="object 1240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1" name="object 1241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2" name="object 1242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3" name="object 1243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4" name="object 1244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5" name="object 1245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6" name="object 1246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7" name="object 1247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8" name="object 1248"/>
            <p:cNvSpPr/>
            <p:nvPr/>
          </p:nvSpPr>
          <p:spPr>
            <a:xfrm>
              <a:off x="5567871" y="48552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9" name="object 1249"/>
            <p:cNvSpPr/>
            <p:nvPr/>
          </p:nvSpPr>
          <p:spPr>
            <a:xfrm>
              <a:off x="5567871" y="48552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0" name="object 1250"/>
            <p:cNvSpPr/>
            <p:nvPr/>
          </p:nvSpPr>
          <p:spPr>
            <a:xfrm>
              <a:off x="5558469" y="487776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1" name="object 1251"/>
            <p:cNvSpPr/>
            <p:nvPr/>
          </p:nvSpPr>
          <p:spPr>
            <a:xfrm>
              <a:off x="5590412" y="484588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2" name="object 1252"/>
            <p:cNvSpPr/>
            <p:nvPr/>
          </p:nvSpPr>
          <p:spPr>
            <a:xfrm>
              <a:off x="588657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3" name="object 1253"/>
            <p:cNvSpPr/>
            <p:nvPr/>
          </p:nvSpPr>
          <p:spPr>
            <a:xfrm>
              <a:off x="588657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4" name="object 1254"/>
            <p:cNvSpPr/>
            <p:nvPr/>
          </p:nvSpPr>
          <p:spPr>
            <a:xfrm>
              <a:off x="5877241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5" name="object 1255"/>
            <p:cNvSpPr/>
            <p:nvPr/>
          </p:nvSpPr>
          <p:spPr>
            <a:xfrm>
              <a:off x="5909183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6" name="object 1256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7" name="object 1257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8" name="object 1258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9" name="object 1259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0" name="object 1260"/>
            <p:cNvSpPr/>
            <p:nvPr/>
          </p:nvSpPr>
          <p:spPr>
            <a:xfrm>
              <a:off x="5837361" y="486322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1" name="object 1261"/>
            <p:cNvSpPr/>
            <p:nvPr/>
          </p:nvSpPr>
          <p:spPr>
            <a:xfrm>
              <a:off x="5837361" y="486322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2" name="object 1262"/>
            <p:cNvSpPr/>
            <p:nvPr/>
          </p:nvSpPr>
          <p:spPr>
            <a:xfrm>
              <a:off x="5828028" y="488582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3" name="object 1263"/>
            <p:cNvSpPr/>
            <p:nvPr/>
          </p:nvSpPr>
          <p:spPr>
            <a:xfrm>
              <a:off x="5859908" y="48538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4" name="object 1264"/>
            <p:cNvSpPr/>
            <p:nvPr/>
          </p:nvSpPr>
          <p:spPr>
            <a:xfrm>
              <a:off x="5638421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5" name="object 1265"/>
            <p:cNvSpPr/>
            <p:nvPr/>
          </p:nvSpPr>
          <p:spPr>
            <a:xfrm>
              <a:off x="5638421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6" name="object 1266"/>
            <p:cNvSpPr/>
            <p:nvPr/>
          </p:nvSpPr>
          <p:spPr>
            <a:xfrm>
              <a:off x="5629082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7" name="object 1267"/>
            <p:cNvSpPr/>
            <p:nvPr/>
          </p:nvSpPr>
          <p:spPr>
            <a:xfrm>
              <a:off x="5661025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8" name="object 1268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9" name="object 1269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0" name="object 1270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1" name="object 1271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2" name="object 1272"/>
            <p:cNvSpPr/>
            <p:nvPr/>
          </p:nvSpPr>
          <p:spPr>
            <a:xfrm>
              <a:off x="5863207" y="47576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3" name="object 1273"/>
            <p:cNvSpPr/>
            <p:nvPr/>
          </p:nvSpPr>
          <p:spPr>
            <a:xfrm>
              <a:off x="5863207" y="475768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4" name="object 1274"/>
            <p:cNvSpPr/>
            <p:nvPr/>
          </p:nvSpPr>
          <p:spPr>
            <a:xfrm>
              <a:off x="5853875" y="478029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5" name="object 1275"/>
            <p:cNvSpPr/>
            <p:nvPr/>
          </p:nvSpPr>
          <p:spPr>
            <a:xfrm>
              <a:off x="5885748" y="474834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6" name="object 1276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7" name="object 1277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8" name="object 1278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9" name="object 1279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0" name="object 1280"/>
            <p:cNvSpPr/>
            <p:nvPr/>
          </p:nvSpPr>
          <p:spPr>
            <a:xfrm>
              <a:off x="5775703" y="48933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1" name="object 1281"/>
            <p:cNvSpPr/>
            <p:nvPr/>
          </p:nvSpPr>
          <p:spPr>
            <a:xfrm>
              <a:off x="5775703" y="48933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2" name="object 1282"/>
            <p:cNvSpPr/>
            <p:nvPr/>
          </p:nvSpPr>
          <p:spPr>
            <a:xfrm>
              <a:off x="5766370" y="491586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3" name="object 1283"/>
            <p:cNvSpPr/>
            <p:nvPr/>
          </p:nvSpPr>
          <p:spPr>
            <a:xfrm>
              <a:off x="5798251" y="488392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4" name="object 1284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5" name="object 1285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6" name="object 1286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7" name="object 1287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8" name="object 1288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9" name="object 1289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0" name="object 1290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1" name="object 1291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2" name="object 1292"/>
            <p:cNvSpPr/>
            <p:nvPr/>
          </p:nvSpPr>
          <p:spPr>
            <a:xfrm>
              <a:off x="5837361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3" name="object 1293"/>
            <p:cNvSpPr/>
            <p:nvPr/>
          </p:nvSpPr>
          <p:spPr>
            <a:xfrm>
              <a:off x="5837361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4" name="object 1294"/>
            <p:cNvSpPr/>
            <p:nvPr/>
          </p:nvSpPr>
          <p:spPr>
            <a:xfrm>
              <a:off x="5828028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5" name="object 1295"/>
            <p:cNvSpPr/>
            <p:nvPr/>
          </p:nvSpPr>
          <p:spPr>
            <a:xfrm>
              <a:off x="5859908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6" name="object 1296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7" name="object 1297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8" name="object 1298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9" name="object 1299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0" name="object 1300"/>
            <p:cNvSpPr/>
            <p:nvPr/>
          </p:nvSpPr>
          <p:spPr>
            <a:xfrm>
              <a:off x="573785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1" name="object 1301"/>
            <p:cNvSpPr/>
            <p:nvPr/>
          </p:nvSpPr>
          <p:spPr>
            <a:xfrm>
              <a:off x="573785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2" name="object 1302"/>
            <p:cNvSpPr/>
            <p:nvPr/>
          </p:nvSpPr>
          <p:spPr>
            <a:xfrm>
              <a:off x="5728524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3" name="object 1303"/>
            <p:cNvSpPr/>
            <p:nvPr/>
          </p:nvSpPr>
          <p:spPr>
            <a:xfrm>
              <a:off x="5760467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4" name="object 1304"/>
            <p:cNvSpPr/>
            <p:nvPr/>
          </p:nvSpPr>
          <p:spPr>
            <a:xfrm>
              <a:off x="588657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5" name="object 1305"/>
            <p:cNvSpPr/>
            <p:nvPr/>
          </p:nvSpPr>
          <p:spPr>
            <a:xfrm>
              <a:off x="588657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6" name="object 1306"/>
            <p:cNvSpPr/>
            <p:nvPr/>
          </p:nvSpPr>
          <p:spPr>
            <a:xfrm>
              <a:off x="5877241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7" name="object 1307"/>
            <p:cNvSpPr/>
            <p:nvPr/>
          </p:nvSpPr>
          <p:spPr>
            <a:xfrm>
              <a:off x="5909183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8" name="object 1308"/>
            <p:cNvSpPr/>
            <p:nvPr/>
          </p:nvSpPr>
          <p:spPr>
            <a:xfrm>
              <a:off x="5775703" y="48820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9" name="object 1309"/>
            <p:cNvSpPr/>
            <p:nvPr/>
          </p:nvSpPr>
          <p:spPr>
            <a:xfrm>
              <a:off x="5775703" y="48820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0" name="object 1310"/>
            <p:cNvSpPr/>
            <p:nvPr/>
          </p:nvSpPr>
          <p:spPr>
            <a:xfrm>
              <a:off x="5766370" y="490462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1" name="object 1311"/>
            <p:cNvSpPr/>
            <p:nvPr/>
          </p:nvSpPr>
          <p:spPr>
            <a:xfrm>
              <a:off x="5798251" y="487268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2" name="object 1312"/>
            <p:cNvSpPr/>
            <p:nvPr/>
          </p:nvSpPr>
          <p:spPr>
            <a:xfrm>
              <a:off x="5837361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3" name="object 1313"/>
            <p:cNvSpPr/>
            <p:nvPr/>
          </p:nvSpPr>
          <p:spPr>
            <a:xfrm>
              <a:off x="5837361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4" name="object 1314"/>
            <p:cNvSpPr/>
            <p:nvPr/>
          </p:nvSpPr>
          <p:spPr>
            <a:xfrm>
              <a:off x="5828028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5" name="object 1315"/>
            <p:cNvSpPr/>
            <p:nvPr/>
          </p:nvSpPr>
          <p:spPr>
            <a:xfrm>
              <a:off x="5859908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6" name="object 1316"/>
            <p:cNvSpPr/>
            <p:nvPr/>
          </p:nvSpPr>
          <p:spPr>
            <a:xfrm>
              <a:off x="5775703" y="48721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7" name="object 1317"/>
            <p:cNvSpPr/>
            <p:nvPr/>
          </p:nvSpPr>
          <p:spPr>
            <a:xfrm>
              <a:off x="5775703" y="487211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8" name="object 1318"/>
            <p:cNvSpPr/>
            <p:nvPr/>
          </p:nvSpPr>
          <p:spPr>
            <a:xfrm>
              <a:off x="5766370" y="489472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9" name="object 1319"/>
            <p:cNvSpPr/>
            <p:nvPr/>
          </p:nvSpPr>
          <p:spPr>
            <a:xfrm>
              <a:off x="5798251" y="486277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0" name="object 1320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1" name="object 1321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2" name="object 1322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3" name="object 1323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4" name="object 1324"/>
            <p:cNvSpPr/>
            <p:nvPr/>
          </p:nvSpPr>
          <p:spPr>
            <a:xfrm>
              <a:off x="5775703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5" name="object 1325"/>
            <p:cNvSpPr/>
            <p:nvPr/>
          </p:nvSpPr>
          <p:spPr>
            <a:xfrm>
              <a:off x="5775703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6" name="object 1326"/>
            <p:cNvSpPr/>
            <p:nvPr/>
          </p:nvSpPr>
          <p:spPr>
            <a:xfrm>
              <a:off x="5766370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7" name="object 1327"/>
            <p:cNvSpPr/>
            <p:nvPr/>
          </p:nvSpPr>
          <p:spPr>
            <a:xfrm>
              <a:off x="5798251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8" name="object 1328"/>
            <p:cNvSpPr/>
            <p:nvPr/>
          </p:nvSpPr>
          <p:spPr>
            <a:xfrm>
              <a:off x="5927532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9" name="object 1329"/>
            <p:cNvSpPr/>
            <p:nvPr/>
          </p:nvSpPr>
          <p:spPr>
            <a:xfrm>
              <a:off x="5927532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0" name="object 1330"/>
            <p:cNvSpPr/>
            <p:nvPr/>
          </p:nvSpPr>
          <p:spPr>
            <a:xfrm>
              <a:off x="591820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1" name="object 1331"/>
            <p:cNvSpPr/>
            <p:nvPr/>
          </p:nvSpPr>
          <p:spPr>
            <a:xfrm>
              <a:off x="5950142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2" name="object 1332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3" name="object 1333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4" name="object 1334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5" name="object 1335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6" name="object 1336"/>
            <p:cNvSpPr/>
            <p:nvPr/>
          </p:nvSpPr>
          <p:spPr>
            <a:xfrm>
              <a:off x="5638421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7" name="object 1337"/>
            <p:cNvSpPr/>
            <p:nvPr/>
          </p:nvSpPr>
          <p:spPr>
            <a:xfrm>
              <a:off x="5638421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8" name="object 1338"/>
            <p:cNvSpPr/>
            <p:nvPr/>
          </p:nvSpPr>
          <p:spPr>
            <a:xfrm>
              <a:off x="5629082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9" name="object 1339"/>
            <p:cNvSpPr/>
            <p:nvPr/>
          </p:nvSpPr>
          <p:spPr>
            <a:xfrm>
              <a:off x="5661025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0" name="object 1340"/>
            <p:cNvSpPr/>
            <p:nvPr/>
          </p:nvSpPr>
          <p:spPr>
            <a:xfrm>
              <a:off x="5737857" y="481369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212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1" name="object 1341"/>
            <p:cNvSpPr/>
            <p:nvPr/>
          </p:nvSpPr>
          <p:spPr>
            <a:xfrm>
              <a:off x="5737857" y="481369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21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2" name="object 1342"/>
            <p:cNvSpPr/>
            <p:nvPr/>
          </p:nvSpPr>
          <p:spPr>
            <a:xfrm>
              <a:off x="5728524" y="483630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3" name="object 1343"/>
            <p:cNvSpPr/>
            <p:nvPr/>
          </p:nvSpPr>
          <p:spPr>
            <a:xfrm>
              <a:off x="5760467" y="480435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4" name="object 1344"/>
            <p:cNvSpPr/>
            <p:nvPr/>
          </p:nvSpPr>
          <p:spPr>
            <a:xfrm>
              <a:off x="5837361" y="48721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5" name="object 1345"/>
            <p:cNvSpPr/>
            <p:nvPr/>
          </p:nvSpPr>
          <p:spPr>
            <a:xfrm>
              <a:off x="5837361" y="487211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6" name="object 1346"/>
            <p:cNvSpPr/>
            <p:nvPr/>
          </p:nvSpPr>
          <p:spPr>
            <a:xfrm>
              <a:off x="5828028" y="489472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7" name="object 1347"/>
            <p:cNvSpPr/>
            <p:nvPr/>
          </p:nvSpPr>
          <p:spPr>
            <a:xfrm>
              <a:off x="5859908" y="486277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8" name="object 1348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9" name="object 1349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0" name="object 1350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1" name="object 1351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2" name="object 1352"/>
            <p:cNvSpPr/>
            <p:nvPr/>
          </p:nvSpPr>
          <p:spPr>
            <a:xfrm>
              <a:off x="5775703" y="4906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3" name="object 1353"/>
            <p:cNvSpPr/>
            <p:nvPr/>
          </p:nvSpPr>
          <p:spPr>
            <a:xfrm>
              <a:off x="5775703" y="490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4" name="object 1354"/>
            <p:cNvSpPr/>
            <p:nvPr/>
          </p:nvSpPr>
          <p:spPr>
            <a:xfrm>
              <a:off x="5766370" y="492888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5" name="object 1355"/>
            <p:cNvSpPr/>
            <p:nvPr/>
          </p:nvSpPr>
          <p:spPr>
            <a:xfrm>
              <a:off x="5798251" y="489694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6" name="object 1356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7" name="object 1357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8" name="object 1358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9" name="object 1359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0" name="object 1360"/>
            <p:cNvSpPr/>
            <p:nvPr/>
          </p:nvSpPr>
          <p:spPr>
            <a:xfrm>
              <a:off x="5638421" y="4906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1" name="object 1361"/>
            <p:cNvSpPr/>
            <p:nvPr/>
          </p:nvSpPr>
          <p:spPr>
            <a:xfrm>
              <a:off x="5638421" y="490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2" name="object 1362"/>
            <p:cNvSpPr/>
            <p:nvPr/>
          </p:nvSpPr>
          <p:spPr>
            <a:xfrm>
              <a:off x="5629082" y="492888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3" name="object 1363"/>
            <p:cNvSpPr/>
            <p:nvPr/>
          </p:nvSpPr>
          <p:spPr>
            <a:xfrm>
              <a:off x="5661025" y="489694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4" name="object 1364"/>
            <p:cNvSpPr/>
            <p:nvPr/>
          </p:nvSpPr>
          <p:spPr>
            <a:xfrm>
              <a:off x="6379399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5" name="object 1365"/>
            <p:cNvSpPr/>
            <p:nvPr/>
          </p:nvSpPr>
          <p:spPr>
            <a:xfrm>
              <a:off x="6379399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6" name="object 1366"/>
            <p:cNvSpPr/>
            <p:nvPr/>
          </p:nvSpPr>
          <p:spPr>
            <a:xfrm>
              <a:off x="6370005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7" name="object 1367"/>
            <p:cNvSpPr/>
            <p:nvPr/>
          </p:nvSpPr>
          <p:spPr>
            <a:xfrm>
              <a:off x="640194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8" name="object 1368"/>
            <p:cNvSpPr/>
            <p:nvPr/>
          </p:nvSpPr>
          <p:spPr>
            <a:xfrm>
              <a:off x="5808470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9" name="object 1369"/>
            <p:cNvSpPr/>
            <p:nvPr/>
          </p:nvSpPr>
          <p:spPr>
            <a:xfrm>
              <a:off x="5808470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0" name="object 1370"/>
            <p:cNvSpPr/>
            <p:nvPr/>
          </p:nvSpPr>
          <p:spPr>
            <a:xfrm>
              <a:off x="5799137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1" name="object 1371"/>
            <p:cNvSpPr/>
            <p:nvPr/>
          </p:nvSpPr>
          <p:spPr>
            <a:xfrm>
              <a:off x="583101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2" name="object 1372"/>
            <p:cNvSpPr/>
            <p:nvPr/>
          </p:nvSpPr>
          <p:spPr>
            <a:xfrm>
              <a:off x="5837361" y="48933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3" name="object 1373"/>
            <p:cNvSpPr/>
            <p:nvPr/>
          </p:nvSpPr>
          <p:spPr>
            <a:xfrm>
              <a:off x="5837361" y="48933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4" name="object 1374"/>
            <p:cNvSpPr/>
            <p:nvPr/>
          </p:nvSpPr>
          <p:spPr>
            <a:xfrm>
              <a:off x="5828028" y="491586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5" name="object 1375"/>
            <p:cNvSpPr/>
            <p:nvPr/>
          </p:nvSpPr>
          <p:spPr>
            <a:xfrm>
              <a:off x="5859908" y="488392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6" name="object 1376"/>
            <p:cNvSpPr/>
            <p:nvPr/>
          </p:nvSpPr>
          <p:spPr>
            <a:xfrm>
              <a:off x="5808470" y="48478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7" name="object 1377"/>
            <p:cNvSpPr/>
            <p:nvPr/>
          </p:nvSpPr>
          <p:spPr>
            <a:xfrm>
              <a:off x="5808470" y="48478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8" name="object 1378"/>
            <p:cNvSpPr/>
            <p:nvPr/>
          </p:nvSpPr>
          <p:spPr>
            <a:xfrm>
              <a:off x="5799137" y="487046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9" name="object 1379"/>
            <p:cNvSpPr/>
            <p:nvPr/>
          </p:nvSpPr>
          <p:spPr>
            <a:xfrm>
              <a:off x="5831011" y="483851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0" name="object 1380"/>
            <p:cNvSpPr/>
            <p:nvPr/>
          </p:nvSpPr>
          <p:spPr>
            <a:xfrm>
              <a:off x="5808470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1" name="object 1381"/>
            <p:cNvSpPr/>
            <p:nvPr/>
          </p:nvSpPr>
          <p:spPr>
            <a:xfrm>
              <a:off x="5808470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2" name="object 1382"/>
            <p:cNvSpPr/>
            <p:nvPr/>
          </p:nvSpPr>
          <p:spPr>
            <a:xfrm>
              <a:off x="5799137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3" name="object 1383"/>
            <p:cNvSpPr/>
            <p:nvPr/>
          </p:nvSpPr>
          <p:spPr>
            <a:xfrm>
              <a:off x="583101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4" name="object 1384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5" name="object 1385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6" name="object 1386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7" name="object 1387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8" name="object 1388"/>
            <p:cNvSpPr/>
            <p:nvPr/>
          </p:nvSpPr>
          <p:spPr>
            <a:xfrm>
              <a:off x="569315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9" name="object 1389"/>
            <p:cNvSpPr/>
            <p:nvPr/>
          </p:nvSpPr>
          <p:spPr>
            <a:xfrm>
              <a:off x="569315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0" name="object 1390"/>
            <p:cNvSpPr/>
            <p:nvPr/>
          </p:nvSpPr>
          <p:spPr>
            <a:xfrm>
              <a:off x="568382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1" name="object 1391"/>
            <p:cNvSpPr/>
            <p:nvPr/>
          </p:nvSpPr>
          <p:spPr>
            <a:xfrm>
              <a:off x="5715762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2" name="object 1392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3" name="object 1393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4" name="object 1394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5" name="object 1395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6" name="object 1396"/>
            <p:cNvSpPr/>
            <p:nvPr/>
          </p:nvSpPr>
          <p:spPr>
            <a:xfrm>
              <a:off x="569315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7" name="object 1397"/>
            <p:cNvSpPr/>
            <p:nvPr/>
          </p:nvSpPr>
          <p:spPr>
            <a:xfrm>
              <a:off x="569315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8" name="object 1398"/>
            <p:cNvSpPr/>
            <p:nvPr/>
          </p:nvSpPr>
          <p:spPr>
            <a:xfrm>
              <a:off x="568382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9" name="object 1399"/>
            <p:cNvSpPr/>
            <p:nvPr/>
          </p:nvSpPr>
          <p:spPr>
            <a:xfrm>
              <a:off x="5715762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0" name="object 1400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1" name="object 1401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2" name="object 1402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3" name="object 1403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4" name="object 1404"/>
            <p:cNvSpPr/>
            <p:nvPr/>
          </p:nvSpPr>
          <p:spPr>
            <a:xfrm>
              <a:off x="573785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5" name="object 1405"/>
            <p:cNvSpPr/>
            <p:nvPr/>
          </p:nvSpPr>
          <p:spPr>
            <a:xfrm>
              <a:off x="573785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6" name="object 1406"/>
            <p:cNvSpPr/>
            <p:nvPr/>
          </p:nvSpPr>
          <p:spPr>
            <a:xfrm>
              <a:off x="5728524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7" name="object 1407"/>
            <p:cNvSpPr/>
            <p:nvPr/>
          </p:nvSpPr>
          <p:spPr>
            <a:xfrm>
              <a:off x="5760467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8" name="object 1408"/>
            <p:cNvSpPr/>
            <p:nvPr/>
          </p:nvSpPr>
          <p:spPr>
            <a:xfrm>
              <a:off x="5808470" y="492164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9" name="object 1409"/>
            <p:cNvSpPr/>
            <p:nvPr/>
          </p:nvSpPr>
          <p:spPr>
            <a:xfrm>
              <a:off x="5808470" y="49216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0" name="object 1410"/>
            <p:cNvSpPr/>
            <p:nvPr/>
          </p:nvSpPr>
          <p:spPr>
            <a:xfrm>
              <a:off x="5799137" y="494418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1" name="object 1411"/>
            <p:cNvSpPr/>
            <p:nvPr/>
          </p:nvSpPr>
          <p:spPr>
            <a:xfrm>
              <a:off x="5831011" y="491230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2" name="object 1412"/>
            <p:cNvSpPr/>
            <p:nvPr/>
          </p:nvSpPr>
          <p:spPr>
            <a:xfrm>
              <a:off x="5737857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3" name="object 1413"/>
            <p:cNvSpPr/>
            <p:nvPr/>
          </p:nvSpPr>
          <p:spPr>
            <a:xfrm>
              <a:off x="5737857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4" name="object 1414"/>
            <p:cNvSpPr/>
            <p:nvPr/>
          </p:nvSpPr>
          <p:spPr>
            <a:xfrm>
              <a:off x="5728524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5" name="object 1415"/>
            <p:cNvSpPr/>
            <p:nvPr/>
          </p:nvSpPr>
          <p:spPr>
            <a:xfrm>
              <a:off x="5760467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6" name="object 1416"/>
            <p:cNvSpPr/>
            <p:nvPr/>
          </p:nvSpPr>
          <p:spPr>
            <a:xfrm>
              <a:off x="5808470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7" name="object 1417"/>
            <p:cNvSpPr/>
            <p:nvPr/>
          </p:nvSpPr>
          <p:spPr>
            <a:xfrm>
              <a:off x="5808470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8" name="object 1418"/>
            <p:cNvSpPr/>
            <p:nvPr/>
          </p:nvSpPr>
          <p:spPr>
            <a:xfrm>
              <a:off x="5799137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9" name="object 1419"/>
            <p:cNvSpPr/>
            <p:nvPr/>
          </p:nvSpPr>
          <p:spPr>
            <a:xfrm>
              <a:off x="583101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0" name="object 1420"/>
            <p:cNvSpPr/>
            <p:nvPr/>
          </p:nvSpPr>
          <p:spPr>
            <a:xfrm>
              <a:off x="573785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1" name="object 1421"/>
            <p:cNvSpPr/>
            <p:nvPr/>
          </p:nvSpPr>
          <p:spPr>
            <a:xfrm>
              <a:off x="573785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2" name="object 1422"/>
            <p:cNvSpPr/>
            <p:nvPr/>
          </p:nvSpPr>
          <p:spPr>
            <a:xfrm>
              <a:off x="5728524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3" name="object 1423"/>
            <p:cNvSpPr/>
            <p:nvPr/>
          </p:nvSpPr>
          <p:spPr>
            <a:xfrm>
              <a:off x="5760467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4" name="object 1424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5" name="object 1425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6" name="object 1426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7" name="object 1427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8" name="object 1428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9" name="object 1429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0" name="object 1430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1" name="object 1431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2" name="object 1432"/>
            <p:cNvSpPr/>
            <p:nvPr/>
          </p:nvSpPr>
          <p:spPr>
            <a:xfrm>
              <a:off x="5907912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3" name="object 1433"/>
            <p:cNvSpPr/>
            <p:nvPr/>
          </p:nvSpPr>
          <p:spPr>
            <a:xfrm>
              <a:off x="5907912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4" name="object 1434"/>
            <p:cNvSpPr/>
            <p:nvPr/>
          </p:nvSpPr>
          <p:spPr>
            <a:xfrm>
              <a:off x="5898579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5" name="object 1435"/>
            <p:cNvSpPr/>
            <p:nvPr/>
          </p:nvSpPr>
          <p:spPr>
            <a:xfrm>
              <a:off x="593052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6" name="object 1436"/>
            <p:cNvSpPr/>
            <p:nvPr/>
          </p:nvSpPr>
          <p:spPr>
            <a:xfrm>
              <a:off x="5837361" y="48933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7" name="object 1437"/>
            <p:cNvSpPr/>
            <p:nvPr/>
          </p:nvSpPr>
          <p:spPr>
            <a:xfrm>
              <a:off x="5837361" y="48933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8" name="object 1438"/>
            <p:cNvSpPr/>
            <p:nvPr/>
          </p:nvSpPr>
          <p:spPr>
            <a:xfrm>
              <a:off x="5828028" y="491586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9" name="object 1439"/>
            <p:cNvSpPr/>
            <p:nvPr/>
          </p:nvSpPr>
          <p:spPr>
            <a:xfrm>
              <a:off x="5859908" y="488392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0" name="object 1440"/>
            <p:cNvSpPr/>
            <p:nvPr/>
          </p:nvSpPr>
          <p:spPr>
            <a:xfrm>
              <a:off x="5775703" y="49062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1" name="object 1441"/>
            <p:cNvSpPr/>
            <p:nvPr/>
          </p:nvSpPr>
          <p:spPr>
            <a:xfrm>
              <a:off x="5775703" y="490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2" name="object 1442"/>
            <p:cNvSpPr/>
            <p:nvPr/>
          </p:nvSpPr>
          <p:spPr>
            <a:xfrm>
              <a:off x="5766370" y="492888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3" name="object 1443"/>
            <p:cNvSpPr/>
            <p:nvPr/>
          </p:nvSpPr>
          <p:spPr>
            <a:xfrm>
              <a:off x="5798251" y="489694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4" name="object 1444"/>
            <p:cNvSpPr/>
            <p:nvPr/>
          </p:nvSpPr>
          <p:spPr>
            <a:xfrm>
              <a:off x="5837361" y="48820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5" name="object 1445"/>
            <p:cNvSpPr/>
            <p:nvPr/>
          </p:nvSpPr>
          <p:spPr>
            <a:xfrm>
              <a:off x="5837361" y="48820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6" name="object 1446"/>
            <p:cNvSpPr/>
            <p:nvPr/>
          </p:nvSpPr>
          <p:spPr>
            <a:xfrm>
              <a:off x="5828028" y="490462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7" name="object 1447"/>
            <p:cNvSpPr/>
            <p:nvPr/>
          </p:nvSpPr>
          <p:spPr>
            <a:xfrm>
              <a:off x="5859908" y="487268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8" name="object 1448"/>
            <p:cNvSpPr/>
            <p:nvPr/>
          </p:nvSpPr>
          <p:spPr>
            <a:xfrm>
              <a:off x="5638421" y="48478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9" name="object 1449"/>
            <p:cNvSpPr/>
            <p:nvPr/>
          </p:nvSpPr>
          <p:spPr>
            <a:xfrm>
              <a:off x="5638421" y="48478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0" name="object 1450"/>
            <p:cNvSpPr/>
            <p:nvPr/>
          </p:nvSpPr>
          <p:spPr>
            <a:xfrm>
              <a:off x="5629082" y="487046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1" name="object 1451"/>
            <p:cNvSpPr/>
            <p:nvPr/>
          </p:nvSpPr>
          <p:spPr>
            <a:xfrm>
              <a:off x="5661025" y="483851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2" name="object 1452"/>
            <p:cNvSpPr/>
            <p:nvPr/>
          </p:nvSpPr>
          <p:spPr>
            <a:xfrm>
              <a:off x="5863207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3" name="object 1453"/>
            <p:cNvSpPr/>
            <p:nvPr/>
          </p:nvSpPr>
          <p:spPr>
            <a:xfrm>
              <a:off x="5863207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4" name="object 1454"/>
            <p:cNvSpPr/>
            <p:nvPr/>
          </p:nvSpPr>
          <p:spPr>
            <a:xfrm>
              <a:off x="5853875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5" name="object 1455"/>
            <p:cNvSpPr/>
            <p:nvPr/>
          </p:nvSpPr>
          <p:spPr>
            <a:xfrm>
              <a:off x="5885748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6" name="object 1456"/>
            <p:cNvSpPr/>
            <p:nvPr/>
          </p:nvSpPr>
          <p:spPr>
            <a:xfrm>
              <a:off x="573785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7" name="object 1457"/>
            <p:cNvSpPr/>
            <p:nvPr/>
          </p:nvSpPr>
          <p:spPr>
            <a:xfrm>
              <a:off x="573785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8" name="object 1458"/>
            <p:cNvSpPr/>
            <p:nvPr/>
          </p:nvSpPr>
          <p:spPr>
            <a:xfrm>
              <a:off x="5728524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9" name="object 1459"/>
            <p:cNvSpPr/>
            <p:nvPr/>
          </p:nvSpPr>
          <p:spPr>
            <a:xfrm>
              <a:off x="5760467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0" name="object 1460"/>
            <p:cNvSpPr/>
            <p:nvPr/>
          </p:nvSpPr>
          <p:spPr>
            <a:xfrm>
              <a:off x="5837361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1" name="object 1461"/>
            <p:cNvSpPr/>
            <p:nvPr/>
          </p:nvSpPr>
          <p:spPr>
            <a:xfrm>
              <a:off x="5837361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2" name="object 1462"/>
            <p:cNvSpPr/>
            <p:nvPr/>
          </p:nvSpPr>
          <p:spPr>
            <a:xfrm>
              <a:off x="5828028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3" name="object 1463"/>
            <p:cNvSpPr/>
            <p:nvPr/>
          </p:nvSpPr>
          <p:spPr>
            <a:xfrm>
              <a:off x="5859908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4" name="object 1464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5" name="object 1465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6" name="object 1466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7" name="object 1467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8" name="object 1468"/>
            <p:cNvSpPr/>
            <p:nvPr/>
          </p:nvSpPr>
          <p:spPr>
            <a:xfrm>
              <a:off x="5808470" y="48721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9" name="object 1469"/>
            <p:cNvSpPr/>
            <p:nvPr/>
          </p:nvSpPr>
          <p:spPr>
            <a:xfrm>
              <a:off x="5808470" y="487211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0" name="object 1470"/>
            <p:cNvSpPr/>
            <p:nvPr/>
          </p:nvSpPr>
          <p:spPr>
            <a:xfrm>
              <a:off x="5799137" y="489472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1" name="object 1471"/>
            <p:cNvSpPr/>
            <p:nvPr/>
          </p:nvSpPr>
          <p:spPr>
            <a:xfrm>
              <a:off x="5831011" y="486277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2" name="object 1472"/>
            <p:cNvSpPr/>
            <p:nvPr/>
          </p:nvSpPr>
          <p:spPr>
            <a:xfrm>
              <a:off x="5886573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3" name="object 1473"/>
            <p:cNvSpPr/>
            <p:nvPr/>
          </p:nvSpPr>
          <p:spPr>
            <a:xfrm>
              <a:off x="5886573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4" name="object 1474"/>
            <p:cNvSpPr/>
            <p:nvPr/>
          </p:nvSpPr>
          <p:spPr>
            <a:xfrm>
              <a:off x="5877241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5" name="object 1475"/>
            <p:cNvSpPr/>
            <p:nvPr/>
          </p:nvSpPr>
          <p:spPr>
            <a:xfrm>
              <a:off x="5909183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6" name="object 1476"/>
            <p:cNvSpPr/>
            <p:nvPr/>
          </p:nvSpPr>
          <p:spPr>
            <a:xfrm>
              <a:off x="5808470" y="486322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7" name="object 1477"/>
            <p:cNvSpPr/>
            <p:nvPr/>
          </p:nvSpPr>
          <p:spPr>
            <a:xfrm>
              <a:off x="5808470" y="486322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8" name="object 1478"/>
            <p:cNvSpPr/>
            <p:nvPr/>
          </p:nvSpPr>
          <p:spPr>
            <a:xfrm>
              <a:off x="5799137" y="488582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9" name="object 1479"/>
            <p:cNvSpPr/>
            <p:nvPr/>
          </p:nvSpPr>
          <p:spPr>
            <a:xfrm>
              <a:off x="5831011" y="48538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0" name="object 1480"/>
            <p:cNvSpPr/>
            <p:nvPr/>
          </p:nvSpPr>
          <p:spPr>
            <a:xfrm>
              <a:off x="5737857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1" name="object 1481"/>
            <p:cNvSpPr/>
            <p:nvPr/>
          </p:nvSpPr>
          <p:spPr>
            <a:xfrm>
              <a:off x="5737857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2" name="object 1482"/>
            <p:cNvSpPr/>
            <p:nvPr/>
          </p:nvSpPr>
          <p:spPr>
            <a:xfrm>
              <a:off x="5728524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3" name="object 1483"/>
            <p:cNvSpPr/>
            <p:nvPr/>
          </p:nvSpPr>
          <p:spPr>
            <a:xfrm>
              <a:off x="5760467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4" name="object 1484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5" name="object 1485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6" name="object 1486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7" name="object 1487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8" name="object 1488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9" name="object 1489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0" name="object 1490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1" name="object 1491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2" name="object 1492"/>
            <p:cNvSpPr/>
            <p:nvPr/>
          </p:nvSpPr>
          <p:spPr>
            <a:xfrm>
              <a:off x="5808470" y="48933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3" name="object 1493"/>
            <p:cNvSpPr/>
            <p:nvPr/>
          </p:nvSpPr>
          <p:spPr>
            <a:xfrm>
              <a:off x="5808470" y="48933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4" name="object 1494"/>
            <p:cNvSpPr/>
            <p:nvPr/>
          </p:nvSpPr>
          <p:spPr>
            <a:xfrm>
              <a:off x="5799137" y="491586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5" name="object 1495"/>
            <p:cNvSpPr/>
            <p:nvPr/>
          </p:nvSpPr>
          <p:spPr>
            <a:xfrm>
              <a:off x="5831011" y="488392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6" name="object 1496"/>
            <p:cNvSpPr/>
            <p:nvPr/>
          </p:nvSpPr>
          <p:spPr>
            <a:xfrm>
              <a:off x="5837361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7" name="object 1497"/>
            <p:cNvSpPr/>
            <p:nvPr/>
          </p:nvSpPr>
          <p:spPr>
            <a:xfrm>
              <a:off x="5837361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8" name="object 1498"/>
            <p:cNvSpPr/>
            <p:nvPr/>
          </p:nvSpPr>
          <p:spPr>
            <a:xfrm>
              <a:off x="5828028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9" name="object 1499"/>
            <p:cNvSpPr/>
            <p:nvPr/>
          </p:nvSpPr>
          <p:spPr>
            <a:xfrm>
              <a:off x="5859908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0" name="object 1500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1" name="object 1501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2" name="object 1502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3" name="object 1503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4" name="object 1504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5" name="object 1505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6" name="object 1506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7" name="object 1507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8" name="object 1508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9" name="object 1509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0" name="object 1510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1" name="object 1511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2" name="object 1512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3" name="object 1513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4" name="object 1514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5" name="object 1515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6" name="object 1516"/>
            <p:cNvSpPr/>
            <p:nvPr/>
          </p:nvSpPr>
          <p:spPr>
            <a:xfrm>
              <a:off x="569315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7" name="object 1517"/>
            <p:cNvSpPr/>
            <p:nvPr/>
          </p:nvSpPr>
          <p:spPr>
            <a:xfrm>
              <a:off x="569315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8" name="object 1518"/>
            <p:cNvSpPr/>
            <p:nvPr/>
          </p:nvSpPr>
          <p:spPr>
            <a:xfrm>
              <a:off x="568382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9" name="object 1519"/>
            <p:cNvSpPr/>
            <p:nvPr/>
          </p:nvSpPr>
          <p:spPr>
            <a:xfrm>
              <a:off x="5715762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0" name="object 1520"/>
            <p:cNvSpPr/>
            <p:nvPr/>
          </p:nvSpPr>
          <p:spPr>
            <a:xfrm>
              <a:off x="6209344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1" name="object 1521"/>
            <p:cNvSpPr/>
            <p:nvPr/>
          </p:nvSpPr>
          <p:spPr>
            <a:xfrm>
              <a:off x="6209344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2" name="object 1522"/>
            <p:cNvSpPr/>
            <p:nvPr/>
          </p:nvSpPr>
          <p:spPr>
            <a:xfrm>
              <a:off x="6200012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3" name="object 1523"/>
            <p:cNvSpPr/>
            <p:nvPr/>
          </p:nvSpPr>
          <p:spPr>
            <a:xfrm>
              <a:off x="6231892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4" name="object 1524"/>
            <p:cNvSpPr/>
            <p:nvPr/>
          </p:nvSpPr>
          <p:spPr>
            <a:xfrm>
              <a:off x="5775703" y="484112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5" name="object 1525"/>
            <p:cNvSpPr/>
            <p:nvPr/>
          </p:nvSpPr>
          <p:spPr>
            <a:xfrm>
              <a:off x="5775703" y="484112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6" name="object 1526"/>
            <p:cNvSpPr/>
            <p:nvPr/>
          </p:nvSpPr>
          <p:spPr>
            <a:xfrm>
              <a:off x="5766370" y="486373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7" name="object 1527"/>
            <p:cNvSpPr/>
            <p:nvPr/>
          </p:nvSpPr>
          <p:spPr>
            <a:xfrm>
              <a:off x="5798251" y="4831789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8" name="object 1528"/>
            <p:cNvSpPr/>
            <p:nvPr/>
          </p:nvSpPr>
          <p:spPr>
            <a:xfrm>
              <a:off x="5886573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9" name="object 1529"/>
            <p:cNvSpPr/>
            <p:nvPr/>
          </p:nvSpPr>
          <p:spPr>
            <a:xfrm>
              <a:off x="5886573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0" name="object 1530"/>
            <p:cNvSpPr/>
            <p:nvPr/>
          </p:nvSpPr>
          <p:spPr>
            <a:xfrm>
              <a:off x="5877241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1" name="object 1531"/>
            <p:cNvSpPr/>
            <p:nvPr/>
          </p:nvSpPr>
          <p:spPr>
            <a:xfrm>
              <a:off x="5909183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2" name="object 1532"/>
            <p:cNvSpPr/>
            <p:nvPr/>
          </p:nvSpPr>
          <p:spPr>
            <a:xfrm>
              <a:off x="5775703" y="48820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3" name="object 1533"/>
            <p:cNvSpPr/>
            <p:nvPr/>
          </p:nvSpPr>
          <p:spPr>
            <a:xfrm>
              <a:off x="5775703" y="48820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4" name="object 1534"/>
            <p:cNvSpPr/>
            <p:nvPr/>
          </p:nvSpPr>
          <p:spPr>
            <a:xfrm>
              <a:off x="5766370" y="490462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5" name="object 1535"/>
            <p:cNvSpPr/>
            <p:nvPr/>
          </p:nvSpPr>
          <p:spPr>
            <a:xfrm>
              <a:off x="5798251" y="487268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6" name="object 1536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7" name="object 1537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8" name="object 1538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9" name="object 1539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0" name="object 1540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1" name="object 1541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2" name="object 1542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3" name="object 1543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4" name="object 1544"/>
            <p:cNvSpPr/>
            <p:nvPr/>
          </p:nvSpPr>
          <p:spPr>
            <a:xfrm>
              <a:off x="5808470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5" name="object 1545"/>
            <p:cNvSpPr/>
            <p:nvPr/>
          </p:nvSpPr>
          <p:spPr>
            <a:xfrm>
              <a:off x="5808470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6" name="object 1546"/>
            <p:cNvSpPr/>
            <p:nvPr/>
          </p:nvSpPr>
          <p:spPr>
            <a:xfrm>
              <a:off x="5799137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7" name="object 1547"/>
            <p:cNvSpPr/>
            <p:nvPr/>
          </p:nvSpPr>
          <p:spPr>
            <a:xfrm>
              <a:off x="583101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8" name="object 1548"/>
            <p:cNvSpPr/>
            <p:nvPr/>
          </p:nvSpPr>
          <p:spPr>
            <a:xfrm>
              <a:off x="5808470" y="49404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9" name="object 1549"/>
            <p:cNvSpPr/>
            <p:nvPr/>
          </p:nvSpPr>
          <p:spPr>
            <a:xfrm>
              <a:off x="5808470" y="4940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0" name="object 1550"/>
            <p:cNvSpPr/>
            <p:nvPr/>
          </p:nvSpPr>
          <p:spPr>
            <a:xfrm>
              <a:off x="5799137" y="4963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1" name="object 1551"/>
            <p:cNvSpPr/>
            <p:nvPr/>
          </p:nvSpPr>
          <p:spPr>
            <a:xfrm>
              <a:off x="5831011" y="493110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2" name="object 1552"/>
            <p:cNvSpPr/>
            <p:nvPr/>
          </p:nvSpPr>
          <p:spPr>
            <a:xfrm>
              <a:off x="5907912" y="48820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3" name="object 1553"/>
            <p:cNvSpPr/>
            <p:nvPr/>
          </p:nvSpPr>
          <p:spPr>
            <a:xfrm>
              <a:off x="5907912" y="48820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4" name="object 1554"/>
            <p:cNvSpPr/>
            <p:nvPr/>
          </p:nvSpPr>
          <p:spPr>
            <a:xfrm>
              <a:off x="5898579" y="490462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5" name="object 1555"/>
            <p:cNvSpPr/>
            <p:nvPr/>
          </p:nvSpPr>
          <p:spPr>
            <a:xfrm>
              <a:off x="5930521" y="487268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6" name="object 1556"/>
            <p:cNvSpPr/>
            <p:nvPr/>
          </p:nvSpPr>
          <p:spPr>
            <a:xfrm>
              <a:off x="5737857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7" name="object 1557"/>
            <p:cNvSpPr/>
            <p:nvPr/>
          </p:nvSpPr>
          <p:spPr>
            <a:xfrm>
              <a:off x="5737857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8" name="object 1558"/>
            <p:cNvSpPr/>
            <p:nvPr/>
          </p:nvSpPr>
          <p:spPr>
            <a:xfrm>
              <a:off x="5728524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9" name="object 1559"/>
            <p:cNvSpPr/>
            <p:nvPr/>
          </p:nvSpPr>
          <p:spPr>
            <a:xfrm>
              <a:off x="5760467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0" name="object 1560"/>
            <p:cNvSpPr/>
            <p:nvPr/>
          </p:nvSpPr>
          <p:spPr>
            <a:xfrm>
              <a:off x="6184137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1" name="object 1561"/>
            <p:cNvSpPr/>
            <p:nvPr/>
          </p:nvSpPr>
          <p:spPr>
            <a:xfrm>
              <a:off x="6184137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2" name="object 1562"/>
            <p:cNvSpPr/>
            <p:nvPr/>
          </p:nvSpPr>
          <p:spPr>
            <a:xfrm>
              <a:off x="6174804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3" name="object 1563"/>
            <p:cNvSpPr/>
            <p:nvPr/>
          </p:nvSpPr>
          <p:spPr>
            <a:xfrm>
              <a:off x="6206746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4" name="object 1564"/>
            <p:cNvSpPr/>
            <p:nvPr/>
          </p:nvSpPr>
          <p:spPr>
            <a:xfrm>
              <a:off x="6025387" y="498628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5" name="object 1565"/>
            <p:cNvSpPr/>
            <p:nvPr/>
          </p:nvSpPr>
          <p:spPr>
            <a:xfrm>
              <a:off x="5638421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6" name="object 1566"/>
            <p:cNvSpPr/>
            <p:nvPr/>
          </p:nvSpPr>
          <p:spPr>
            <a:xfrm>
              <a:off x="5638421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7" name="object 1567"/>
            <p:cNvSpPr/>
            <p:nvPr/>
          </p:nvSpPr>
          <p:spPr>
            <a:xfrm>
              <a:off x="5629082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8" name="object 1568"/>
            <p:cNvSpPr/>
            <p:nvPr/>
          </p:nvSpPr>
          <p:spPr>
            <a:xfrm>
              <a:off x="5661025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9" name="object 1569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0" name="object 1570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1" name="object 1571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2" name="object 1572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3" name="object 1573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4" name="object 1574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5" name="object 1575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6" name="object 1576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7" name="object 1577"/>
            <p:cNvSpPr/>
            <p:nvPr/>
          </p:nvSpPr>
          <p:spPr>
            <a:xfrm>
              <a:off x="5837361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8" name="object 1578"/>
            <p:cNvSpPr/>
            <p:nvPr/>
          </p:nvSpPr>
          <p:spPr>
            <a:xfrm>
              <a:off x="5837361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9" name="object 1579"/>
            <p:cNvSpPr/>
            <p:nvPr/>
          </p:nvSpPr>
          <p:spPr>
            <a:xfrm>
              <a:off x="5828028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0" name="object 1580"/>
            <p:cNvSpPr/>
            <p:nvPr/>
          </p:nvSpPr>
          <p:spPr>
            <a:xfrm>
              <a:off x="5859908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1" name="object 1581"/>
            <p:cNvSpPr/>
            <p:nvPr/>
          </p:nvSpPr>
          <p:spPr>
            <a:xfrm>
              <a:off x="5775703" y="49646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2" name="object 1582"/>
            <p:cNvSpPr/>
            <p:nvPr/>
          </p:nvSpPr>
          <p:spPr>
            <a:xfrm>
              <a:off x="5775703" y="4964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3" name="object 1583"/>
            <p:cNvSpPr/>
            <p:nvPr/>
          </p:nvSpPr>
          <p:spPr>
            <a:xfrm>
              <a:off x="5766370" y="4987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4" name="object 1584"/>
            <p:cNvSpPr/>
            <p:nvPr/>
          </p:nvSpPr>
          <p:spPr>
            <a:xfrm>
              <a:off x="5798251" y="4955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5" name="object 1585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6" name="object 1586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7" name="object 1587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8" name="object 1588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9" name="object 1589"/>
            <p:cNvSpPr/>
            <p:nvPr/>
          </p:nvSpPr>
          <p:spPr>
            <a:xfrm>
              <a:off x="5775703" y="49988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0" name="object 1590"/>
            <p:cNvSpPr/>
            <p:nvPr/>
          </p:nvSpPr>
          <p:spPr>
            <a:xfrm>
              <a:off x="5775703" y="4998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1" name="object 1591"/>
            <p:cNvSpPr/>
            <p:nvPr/>
          </p:nvSpPr>
          <p:spPr>
            <a:xfrm>
              <a:off x="5766370" y="502139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2" name="object 1592"/>
            <p:cNvSpPr/>
            <p:nvPr/>
          </p:nvSpPr>
          <p:spPr>
            <a:xfrm>
              <a:off x="5798251" y="498946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3" name="object 1593"/>
            <p:cNvSpPr/>
            <p:nvPr/>
          </p:nvSpPr>
          <p:spPr>
            <a:xfrm>
              <a:off x="5744653" y="433954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4" name="object 1594"/>
            <p:cNvSpPr/>
            <p:nvPr/>
          </p:nvSpPr>
          <p:spPr>
            <a:xfrm>
              <a:off x="5744653" y="433953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5" name="object 1595"/>
            <p:cNvSpPr/>
            <p:nvPr/>
          </p:nvSpPr>
          <p:spPr>
            <a:xfrm>
              <a:off x="5782499" y="476690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6" name="object 1596"/>
            <p:cNvSpPr/>
            <p:nvPr/>
          </p:nvSpPr>
          <p:spPr>
            <a:xfrm>
              <a:off x="5782499" y="476689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7" name="object 1597"/>
            <p:cNvSpPr/>
            <p:nvPr/>
          </p:nvSpPr>
          <p:spPr>
            <a:xfrm>
              <a:off x="5775957" y="4782703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8" name="object 1598"/>
            <p:cNvSpPr/>
            <p:nvPr/>
          </p:nvSpPr>
          <p:spPr>
            <a:xfrm>
              <a:off x="5798251" y="4760355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9" name="object 1599"/>
            <p:cNvSpPr/>
            <p:nvPr/>
          </p:nvSpPr>
          <p:spPr>
            <a:xfrm>
              <a:off x="5783832" y="4008706"/>
              <a:ext cx="0" cy="1174115"/>
            </a:xfrm>
            <a:custGeom>
              <a:avLst/>
              <a:gdLst/>
              <a:ahLst/>
              <a:cxnLst/>
              <a:rect l="l" t="t" r="r" b="b"/>
              <a:pathLst>
                <a:path w="0" h="1174114">
                  <a:moveTo>
                    <a:pt x="0" y="117360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0" name="object 1600"/>
            <p:cNvSpPr/>
            <p:nvPr/>
          </p:nvSpPr>
          <p:spPr>
            <a:xfrm>
              <a:off x="5265737" y="4008640"/>
              <a:ext cx="1214755" cy="1174115"/>
            </a:xfrm>
            <a:custGeom>
              <a:avLst/>
              <a:gdLst/>
              <a:ahLst/>
              <a:cxnLst/>
              <a:rect l="l" t="t" r="r" b="b"/>
              <a:pathLst>
                <a:path w="1214754" h="1174114">
                  <a:moveTo>
                    <a:pt x="0" y="1173670"/>
                  </a:moveTo>
                  <a:lnTo>
                    <a:pt x="1214247" y="1173670"/>
                  </a:lnTo>
                  <a:lnTo>
                    <a:pt x="1214247" y="0"/>
                  </a:lnTo>
                  <a:lnTo>
                    <a:pt x="0" y="0"/>
                  </a:lnTo>
                  <a:lnTo>
                    <a:pt x="0" y="117367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01" name="object 1601"/>
          <p:cNvSpPr txBox="1"/>
          <p:nvPr/>
        </p:nvSpPr>
        <p:spPr>
          <a:xfrm>
            <a:off x="50405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602" name="object 1602"/>
          <p:cNvSpPr txBox="1"/>
          <p:nvPr/>
        </p:nvSpPr>
        <p:spPr>
          <a:xfrm>
            <a:off x="50405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603" name="object 1603"/>
          <p:cNvSpPr txBox="1"/>
          <p:nvPr/>
        </p:nvSpPr>
        <p:spPr>
          <a:xfrm>
            <a:off x="50405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1604" name="object 1604"/>
          <p:cNvGrpSpPr/>
          <p:nvPr/>
        </p:nvGrpSpPr>
        <p:grpSpPr>
          <a:xfrm>
            <a:off x="5243257" y="4155516"/>
            <a:ext cx="1210945" cy="1049655"/>
            <a:chOff x="5243257" y="4155516"/>
            <a:chExt cx="1210945" cy="1049655"/>
          </a:xfrm>
        </p:grpSpPr>
        <p:sp>
          <p:nvSpPr>
            <p:cNvPr id="1605" name="object 1605"/>
            <p:cNvSpPr/>
            <p:nvPr/>
          </p:nvSpPr>
          <p:spPr>
            <a:xfrm>
              <a:off x="5246749" y="4934979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6" name="object 1606"/>
            <p:cNvSpPr/>
            <p:nvPr/>
          </p:nvSpPr>
          <p:spPr>
            <a:xfrm>
              <a:off x="5246749" y="4546991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7" name="object 1607"/>
            <p:cNvSpPr/>
            <p:nvPr/>
          </p:nvSpPr>
          <p:spPr>
            <a:xfrm>
              <a:off x="5246749" y="415900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8" name="object 1608"/>
            <p:cNvSpPr/>
            <p:nvPr/>
          </p:nvSpPr>
          <p:spPr>
            <a:xfrm>
              <a:off x="5320921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9" name="object 1609"/>
            <p:cNvSpPr/>
            <p:nvPr/>
          </p:nvSpPr>
          <p:spPr>
            <a:xfrm>
              <a:off x="588574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0" name="object 1610"/>
            <p:cNvSpPr/>
            <p:nvPr/>
          </p:nvSpPr>
          <p:spPr>
            <a:xfrm>
              <a:off x="6450644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11" name="object 1611"/>
          <p:cNvSpPr txBox="1"/>
          <p:nvPr/>
        </p:nvSpPr>
        <p:spPr>
          <a:xfrm>
            <a:off x="52905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612" name="object 1612"/>
          <p:cNvSpPr txBox="1"/>
          <p:nvPr/>
        </p:nvSpPr>
        <p:spPr>
          <a:xfrm>
            <a:off x="58377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613" name="object 1613"/>
          <p:cNvSpPr txBox="1"/>
          <p:nvPr/>
        </p:nvSpPr>
        <p:spPr>
          <a:xfrm>
            <a:off x="63849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614" name="object 1614"/>
          <p:cNvSpPr txBox="1"/>
          <p:nvPr/>
        </p:nvSpPr>
        <p:spPr>
          <a:xfrm>
            <a:off x="1219262" y="5258259"/>
            <a:ext cx="50399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5665" algn="l"/>
                <a:tab pos="4279265" algn="l"/>
              </a:tabLst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r>
              <a:rPr dirty="0" sz="600">
                <a:latin typeface="Verdana"/>
                <a:cs typeface="Verdana"/>
              </a:rPr>
              <a:t>	</a:t>
            </a: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r>
              <a:rPr dirty="0" sz="600">
                <a:latin typeface="Verdana"/>
                <a:cs typeface="Verdana"/>
              </a:rPr>
              <a:t>	</a:t>
            </a: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15" name="object 1615"/>
          <p:cNvSpPr txBox="1"/>
          <p:nvPr/>
        </p:nvSpPr>
        <p:spPr>
          <a:xfrm>
            <a:off x="49515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1616" name="object 1616"/>
          <p:cNvGrpSpPr/>
          <p:nvPr/>
        </p:nvGrpSpPr>
        <p:grpSpPr>
          <a:xfrm>
            <a:off x="6590725" y="4196217"/>
            <a:ext cx="50800" cy="269875"/>
            <a:chOff x="6590725" y="4196217"/>
            <a:chExt cx="50800" cy="269875"/>
          </a:xfrm>
        </p:grpSpPr>
        <p:sp>
          <p:nvSpPr>
            <p:cNvPr id="1617" name="object 1617"/>
            <p:cNvSpPr/>
            <p:nvPr/>
          </p:nvSpPr>
          <p:spPr>
            <a:xfrm>
              <a:off x="6593265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1"/>
                  </a:lnTo>
                  <a:lnTo>
                    <a:pt x="6630" y="6630"/>
                  </a:lnTo>
                  <a:lnTo>
                    <a:pt x="1781" y="13799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9"/>
                  </a:lnTo>
                  <a:lnTo>
                    <a:pt x="38515" y="6630"/>
                  </a:lnTo>
                  <a:lnTo>
                    <a:pt x="31330" y="1781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8" name="object 1618"/>
            <p:cNvSpPr/>
            <p:nvPr/>
          </p:nvSpPr>
          <p:spPr>
            <a:xfrm>
              <a:off x="6593265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9"/>
                  </a:lnTo>
                  <a:lnTo>
                    <a:pt x="6630" y="6630"/>
                  </a:lnTo>
                  <a:lnTo>
                    <a:pt x="13801" y="1781"/>
                  </a:lnTo>
                  <a:lnTo>
                    <a:pt x="22548" y="0"/>
                  </a:lnTo>
                  <a:lnTo>
                    <a:pt x="31330" y="1781"/>
                  </a:lnTo>
                  <a:lnTo>
                    <a:pt x="38515" y="6630"/>
                  </a:lnTo>
                  <a:lnTo>
                    <a:pt x="43367" y="13799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9" name="object 1619"/>
            <p:cNvSpPr/>
            <p:nvPr/>
          </p:nvSpPr>
          <p:spPr>
            <a:xfrm>
              <a:off x="6593265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0" name="object 1620"/>
            <p:cNvSpPr/>
            <p:nvPr/>
          </p:nvSpPr>
          <p:spPr>
            <a:xfrm>
              <a:off x="6593265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1" name="object 1621"/>
            <p:cNvSpPr/>
            <p:nvPr/>
          </p:nvSpPr>
          <p:spPr>
            <a:xfrm>
              <a:off x="6593265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2" name="object 1622"/>
            <p:cNvSpPr/>
            <p:nvPr/>
          </p:nvSpPr>
          <p:spPr>
            <a:xfrm>
              <a:off x="6593265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23" name="object 1623"/>
          <p:cNvSpPr txBox="1"/>
          <p:nvPr/>
        </p:nvSpPr>
        <p:spPr>
          <a:xfrm>
            <a:off x="6548245" y="4018625"/>
            <a:ext cx="460375" cy="25146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500">
                <a:latin typeface="Microsoft Sans Serif"/>
                <a:cs typeface="Microsoft Sans Serif"/>
              </a:rPr>
              <a:t>Added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624" name="object 1624"/>
          <p:cNvSpPr txBox="1"/>
          <p:nvPr/>
        </p:nvSpPr>
        <p:spPr>
          <a:xfrm>
            <a:off x="6671691" y="4277629"/>
            <a:ext cx="1454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0">
                <a:latin typeface="Verdana"/>
                <a:cs typeface="Verdana"/>
              </a:rPr>
              <a:t>Lost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625" name="object 1625"/>
          <p:cNvSpPr txBox="1"/>
          <p:nvPr/>
        </p:nvSpPr>
        <p:spPr>
          <a:xfrm>
            <a:off x="6671691" y="4387357"/>
            <a:ext cx="1917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1626" name="object 1626"/>
          <p:cNvGrpSpPr/>
          <p:nvPr/>
        </p:nvGrpSpPr>
        <p:grpSpPr>
          <a:xfrm>
            <a:off x="6583205" y="4697647"/>
            <a:ext cx="65405" cy="386080"/>
            <a:chOff x="6583205" y="4697647"/>
            <a:chExt cx="65405" cy="386080"/>
          </a:xfrm>
        </p:grpSpPr>
        <p:sp>
          <p:nvSpPr>
            <p:cNvPr id="1627" name="object 1627"/>
            <p:cNvSpPr/>
            <p:nvPr/>
          </p:nvSpPr>
          <p:spPr>
            <a:xfrm>
              <a:off x="6593268" y="46999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8" name="object 1628"/>
            <p:cNvSpPr/>
            <p:nvPr/>
          </p:nvSpPr>
          <p:spPr>
            <a:xfrm>
              <a:off x="6585460" y="47971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59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9" name="object 1629"/>
            <p:cNvSpPr/>
            <p:nvPr/>
          </p:nvSpPr>
          <p:spPr>
            <a:xfrm>
              <a:off x="6593265" y="49193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0" name="object 1630"/>
            <p:cNvSpPr/>
            <p:nvPr/>
          </p:nvSpPr>
          <p:spPr>
            <a:xfrm>
              <a:off x="6593265" y="49193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1" name="object 1631"/>
            <p:cNvSpPr/>
            <p:nvPr/>
          </p:nvSpPr>
          <p:spPr>
            <a:xfrm>
              <a:off x="6593265" y="502908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2" name="object 1632"/>
            <p:cNvSpPr/>
            <p:nvPr/>
          </p:nvSpPr>
          <p:spPr>
            <a:xfrm>
              <a:off x="6593265" y="50290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3" name="object 1633"/>
            <p:cNvSpPr/>
            <p:nvPr/>
          </p:nvSpPr>
          <p:spPr>
            <a:xfrm>
              <a:off x="6583932" y="505163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4" name="object 1634"/>
            <p:cNvSpPr/>
            <p:nvPr/>
          </p:nvSpPr>
          <p:spPr>
            <a:xfrm>
              <a:off x="6615813" y="501974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35" name="object 1635"/>
          <p:cNvSpPr txBox="1"/>
          <p:nvPr/>
        </p:nvSpPr>
        <p:spPr>
          <a:xfrm>
            <a:off x="6548245" y="4519902"/>
            <a:ext cx="440055" cy="25082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  <a:p>
            <a:pPr marL="135890">
              <a:lnSpc>
                <a:spcPct val="100000"/>
              </a:lnSpc>
              <a:spcBef>
                <a:spcPts val="209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640" name="object 16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sp>
        <p:nvSpPr>
          <p:cNvPr id="1636" name="object 1636"/>
          <p:cNvSpPr txBox="1"/>
          <p:nvPr/>
        </p:nvSpPr>
        <p:spPr>
          <a:xfrm>
            <a:off x="6671691" y="4745242"/>
            <a:ext cx="248285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637" name="object 1637"/>
          <p:cNvSpPr txBox="1"/>
          <p:nvPr/>
        </p:nvSpPr>
        <p:spPr>
          <a:xfrm>
            <a:off x="6671691" y="4998226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638" name="object 1638"/>
          <p:cNvSpPr txBox="1"/>
          <p:nvPr/>
        </p:nvSpPr>
        <p:spPr>
          <a:xfrm>
            <a:off x="5734173" y="3861513"/>
            <a:ext cx="2774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Microsoft Sans Serif"/>
                <a:cs typeface="Microsoft Sans Serif"/>
              </a:rPr>
              <a:t>QIIME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1639" name="object 1639"/>
          <p:cNvSpPr txBox="1"/>
          <p:nvPr/>
        </p:nvSpPr>
        <p:spPr>
          <a:xfrm>
            <a:off x="673100" y="5458065"/>
            <a:ext cx="6426835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14" b="1">
                <a:latin typeface="Calibri"/>
                <a:cs typeface="Calibri"/>
              </a:rPr>
              <a:t>Figure </a:t>
            </a:r>
            <a:r>
              <a:rPr dirty="0" sz="1100" spc="60" b="1">
                <a:latin typeface="Calibri"/>
                <a:cs typeface="Calibri"/>
              </a:rPr>
              <a:t>2.</a:t>
            </a:r>
            <a:r>
              <a:rPr dirty="0" sz="1100" spc="65" b="1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Frequency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output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Balanced </a:t>
            </a:r>
            <a:r>
              <a:rPr dirty="0" sz="1100" spc="5">
                <a:latin typeface="Calibri"/>
                <a:cs typeface="Calibri"/>
              </a:rPr>
              <a:t>forward </a:t>
            </a:r>
            <a:r>
              <a:rPr dirty="0" sz="1100" spc="15">
                <a:latin typeface="Calibri"/>
                <a:cs typeface="Calibri"/>
              </a:rPr>
              <a:t>dataset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15">
                <a:latin typeface="Calibri"/>
                <a:cs typeface="Calibri"/>
              </a:rPr>
              <a:t>plotted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>
                <a:latin typeface="Calibri"/>
                <a:cs typeface="Calibri"/>
              </a:rPr>
              <a:t> 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y-axis. </a:t>
            </a:r>
            <a:r>
              <a:rPr dirty="0" sz="1100" spc="45">
                <a:latin typeface="Calibri"/>
                <a:cs typeface="Calibri"/>
              </a:rPr>
              <a:t> Hamming </a:t>
            </a:r>
            <a:r>
              <a:rPr dirty="0" sz="1100" spc="15">
                <a:latin typeface="Calibri"/>
                <a:cs typeface="Calibri"/>
              </a:rPr>
              <a:t>distance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each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its </a:t>
            </a:r>
            <a:r>
              <a:rPr dirty="0" sz="1100">
                <a:latin typeface="Calibri"/>
                <a:cs typeface="Calibri"/>
              </a:rPr>
              <a:t>nearest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more-abundant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neighbor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15">
                <a:latin typeface="Calibri"/>
                <a:cs typeface="Calibri"/>
              </a:rPr>
              <a:t>plotted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x-axis. 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145">
                <a:latin typeface="Calibri"/>
                <a:cs typeface="Calibri"/>
              </a:rPr>
              <a:t>UPARSE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5">
                <a:latin typeface="Calibri"/>
                <a:cs typeface="Calibri"/>
              </a:rPr>
              <a:t>baseline</a:t>
            </a:r>
            <a:r>
              <a:rPr dirty="0" sz="1100" spc="10">
                <a:latin typeface="Calibri"/>
                <a:cs typeface="Calibri"/>
              </a:rPr>
              <a:t> to </a:t>
            </a:r>
            <a:r>
              <a:rPr dirty="0" sz="1100" spc="15">
                <a:latin typeface="Calibri"/>
                <a:cs typeface="Calibri"/>
              </a:rPr>
              <a:t>which </a:t>
            </a:r>
            <a:r>
              <a:rPr dirty="0" sz="1100" spc="5">
                <a:latin typeface="Calibri"/>
                <a:cs typeface="Calibri"/>
              </a:rPr>
              <a:t>the  </a:t>
            </a:r>
            <a:r>
              <a:rPr dirty="0" sz="1100" spc="20">
                <a:latin typeface="Calibri"/>
                <a:cs typeface="Calibri"/>
              </a:rPr>
              <a:t>outputs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 other </a:t>
            </a:r>
            <a:r>
              <a:rPr dirty="0" sz="1100" spc="10">
                <a:latin typeface="Calibri"/>
                <a:cs typeface="Calibri"/>
              </a:rPr>
              <a:t>methods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compared.  </a:t>
            </a:r>
            <a:r>
              <a:rPr dirty="0" sz="1100" spc="40">
                <a:latin typeface="Calibri"/>
                <a:cs typeface="Calibri"/>
              </a:rPr>
              <a:t>Algorithms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largely </a:t>
            </a:r>
            <a:r>
              <a:rPr dirty="0" sz="1100" spc="15">
                <a:latin typeface="Calibri"/>
                <a:cs typeface="Calibri"/>
              </a:rPr>
              <a:t>concur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(black)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25">
                <a:latin typeface="Calibri"/>
                <a:cs typeface="Calibri"/>
              </a:rPr>
              <a:t>identifying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abundant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25">
                <a:latin typeface="Calibri"/>
                <a:cs typeface="Calibri"/>
              </a:rPr>
              <a:t>very </a:t>
            </a:r>
            <a:r>
              <a:rPr dirty="0" sz="1100">
                <a:latin typeface="Calibri"/>
                <a:cs typeface="Calibri"/>
              </a:rPr>
              <a:t>different</a:t>
            </a:r>
            <a:r>
              <a:rPr dirty="0" sz="1100" spc="5">
                <a:latin typeface="Calibri"/>
                <a:cs typeface="Calibri"/>
              </a:rPr>
              <a:t> 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other</a:t>
            </a:r>
            <a:r>
              <a:rPr dirty="0" sz="1100" spc="10">
                <a:latin typeface="Calibri"/>
                <a:cs typeface="Calibri"/>
              </a:rPr>
              <a:t> sample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sequences.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However,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14">
                <a:latin typeface="Calibri"/>
                <a:cs typeface="Calibri"/>
              </a:rPr>
              <a:t>DADA2 </a:t>
            </a:r>
            <a:r>
              <a:rPr dirty="0" sz="1100">
                <a:latin typeface="Calibri"/>
                <a:cs typeface="Calibri"/>
              </a:rPr>
              <a:t>detects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additional variation </a:t>
            </a:r>
            <a:r>
              <a:rPr dirty="0" sz="1100" spc="35">
                <a:latin typeface="Calibri"/>
                <a:cs typeface="Calibri"/>
              </a:rPr>
              <a:t>(blue) </a:t>
            </a:r>
            <a:r>
              <a:rPr dirty="0" sz="1100" spc="15">
                <a:latin typeface="Calibri"/>
                <a:cs typeface="Calibri"/>
              </a:rPr>
              <a:t>relative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130">
                <a:latin typeface="Calibri"/>
                <a:cs typeface="Calibri"/>
              </a:rPr>
              <a:t>UPARSE, </a:t>
            </a:r>
            <a:r>
              <a:rPr dirty="0" sz="1100" spc="15">
                <a:latin typeface="Calibri"/>
                <a:cs typeface="Calibri"/>
              </a:rPr>
              <a:t>especially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within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UPARSE’s </a:t>
            </a:r>
            <a:r>
              <a:rPr dirty="0" sz="1100" spc="160">
                <a:latin typeface="Calibri"/>
                <a:cs typeface="Calibri"/>
              </a:rPr>
              <a:t>OTU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radius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(dashed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line).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135">
                <a:latin typeface="Calibri"/>
                <a:cs typeface="Calibri"/>
              </a:rPr>
              <a:t>MED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also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detects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some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fine-scale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variation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(green),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but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cost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significant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number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false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positives,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typically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One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Offs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1-away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more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abundant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correct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sequence,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135">
                <a:latin typeface="Calibri"/>
                <a:cs typeface="Calibri"/>
              </a:rPr>
              <a:t>MED </a:t>
            </a:r>
            <a:r>
              <a:rPr dirty="0" sz="1100" spc="-15">
                <a:latin typeface="Calibri"/>
                <a:cs typeface="Calibri"/>
              </a:rPr>
              <a:t>does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not </a:t>
            </a:r>
            <a:r>
              <a:rPr dirty="0" sz="1100" spc="5">
                <a:latin typeface="Calibri"/>
                <a:cs typeface="Calibri"/>
              </a:rPr>
              <a:t>detect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low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abundance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(grey).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Mothur (orange) and </a:t>
            </a:r>
            <a:r>
              <a:rPr dirty="0" sz="1100" spc="125">
                <a:latin typeface="Calibri"/>
                <a:cs typeface="Calibri"/>
              </a:rPr>
              <a:t>QIIME </a:t>
            </a:r>
            <a:r>
              <a:rPr dirty="0" sz="1100" spc="35">
                <a:latin typeface="Calibri"/>
                <a:cs typeface="Calibri"/>
              </a:rPr>
              <a:t>(red)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both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report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large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number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additional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spurious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sequences,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although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most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relatively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low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frequency.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307" y="1701241"/>
            <a:ext cx="6407150" cy="3663950"/>
            <a:chOff x="682307" y="1701241"/>
            <a:chExt cx="6407150" cy="3663950"/>
          </a:xfrm>
        </p:grpSpPr>
        <p:sp>
          <p:nvSpPr>
            <p:cNvPr id="3" name="object 3"/>
            <p:cNvSpPr/>
            <p:nvPr/>
          </p:nvSpPr>
          <p:spPr>
            <a:xfrm>
              <a:off x="685799" y="1704733"/>
              <a:ext cx="6400800" cy="3657600"/>
            </a:xfrm>
            <a:custGeom>
              <a:avLst/>
              <a:gdLst/>
              <a:ahLst/>
              <a:cxnLst/>
              <a:rect l="l" t="t" r="r" b="b"/>
              <a:pathLst>
                <a:path w="6400800" h="3657600">
                  <a:moveTo>
                    <a:pt x="6400800" y="0"/>
                  </a:moveTo>
                  <a:lnTo>
                    <a:pt x="0" y="0"/>
                  </a:lnTo>
                  <a:lnTo>
                    <a:pt x="0" y="3657600"/>
                  </a:lnTo>
                  <a:lnTo>
                    <a:pt x="6400800" y="3657600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5799" y="1704733"/>
              <a:ext cx="6400800" cy="3657600"/>
            </a:xfrm>
            <a:custGeom>
              <a:avLst/>
              <a:gdLst/>
              <a:ahLst/>
              <a:cxnLst/>
              <a:rect l="l" t="t" r="r" b="b"/>
              <a:pathLst>
                <a:path w="6400800" h="3657600">
                  <a:moveTo>
                    <a:pt x="0" y="3657600"/>
                  </a:moveTo>
                  <a:lnTo>
                    <a:pt x="6400800" y="3657600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36576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26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959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9646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333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70199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0713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4400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808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17735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5466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915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28399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65265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0220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390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75932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12798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497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85799" y="5169799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85799" y="49773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85799" y="4784799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85799" y="45923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85799" y="4399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5799" y="4207334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85799" y="4014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85799" y="3822266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85799" y="3629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85799" y="3437266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85799" y="324479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85799" y="3052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85799" y="2859735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85799" y="2667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85799" y="24747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85799" y="2282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85799" y="20897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85799" y="1897264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85799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3200400" y="0"/>
                  </a:moveTo>
                  <a:lnTo>
                    <a:pt x="0" y="0"/>
                  </a:lnTo>
                  <a:lnTo>
                    <a:pt x="0" y="2194560"/>
                  </a:lnTo>
                  <a:lnTo>
                    <a:pt x="3200400" y="219456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85799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0" y="2194560"/>
                  </a:moveTo>
                  <a:lnTo>
                    <a:pt x="3200400" y="219456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2194560"/>
                  </a:lnTo>
                  <a:close/>
                </a:path>
              </a:pathLst>
            </a:custGeom>
            <a:ln w="67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111755" y="2036394"/>
              <a:ext cx="876935" cy="311150"/>
            </a:xfrm>
            <a:custGeom>
              <a:avLst/>
              <a:gdLst/>
              <a:ahLst/>
              <a:cxnLst/>
              <a:rect l="l" t="t" r="r" b="b"/>
              <a:pathLst>
                <a:path w="876935" h="31115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876935" h="311150">
                  <a:moveTo>
                    <a:pt x="662876" y="47688"/>
                  </a:moveTo>
                  <a:lnTo>
                    <a:pt x="708025" y="47688"/>
                  </a:lnTo>
                  <a:lnTo>
                    <a:pt x="708025" y="2539"/>
                  </a:lnTo>
                  <a:lnTo>
                    <a:pt x="662876" y="2539"/>
                  </a:lnTo>
                  <a:lnTo>
                    <a:pt x="662876" y="47688"/>
                  </a:lnTo>
                  <a:close/>
                </a:path>
                <a:path w="876935" h="311150">
                  <a:moveTo>
                    <a:pt x="822451" y="112394"/>
                  </a:moveTo>
                  <a:lnTo>
                    <a:pt x="867600" y="112394"/>
                  </a:lnTo>
                  <a:lnTo>
                    <a:pt x="867600" y="67246"/>
                  </a:lnTo>
                  <a:lnTo>
                    <a:pt x="822451" y="67246"/>
                  </a:lnTo>
                  <a:lnTo>
                    <a:pt x="822451" y="112394"/>
                  </a:lnTo>
                  <a:close/>
                </a:path>
                <a:path w="876935" h="311150">
                  <a:moveTo>
                    <a:pt x="687577" y="125475"/>
                  </a:moveTo>
                  <a:lnTo>
                    <a:pt x="732726" y="125475"/>
                  </a:lnTo>
                  <a:lnTo>
                    <a:pt x="732726" y="80327"/>
                  </a:lnTo>
                  <a:lnTo>
                    <a:pt x="687577" y="80327"/>
                  </a:lnTo>
                  <a:lnTo>
                    <a:pt x="687577" y="125475"/>
                  </a:lnTo>
                  <a:close/>
                </a:path>
                <a:path w="876935" h="311150">
                  <a:moveTo>
                    <a:pt x="813371" y="122745"/>
                  </a:moveTo>
                  <a:lnTo>
                    <a:pt x="858519" y="122745"/>
                  </a:lnTo>
                  <a:lnTo>
                    <a:pt x="858519" y="77596"/>
                  </a:lnTo>
                  <a:lnTo>
                    <a:pt x="813371" y="77596"/>
                  </a:lnTo>
                  <a:lnTo>
                    <a:pt x="813371" y="122745"/>
                  </a:lnTo>
                  <a:close/>
                </a:path>
                <a:path w="876935" h="311150">
                  <a:moveTo>
                    <a:pt x="239521" y="130175"/>
                  </a:moveTo>
                  <a:lnTo>
                    <a:pt x="284670" y="130175"/>
                  </a:lnTo>
                  <a:lnTo>
                    <a:pt x="284670" y="85026"/>
                  </a:lnTo>
                  <a:lnTo>
                    <a:pt x="239521" y="85026"/>
                  </a:lnTo>
                  <a:lnTo>
                    <a:pt x="239521" y="130175"/>
                  </a:lnTo>
                  <a:close/>
                </a:path>
                <a:path w="876935" h="311150">
                  <a:moveTo>
                    <a:pt x="687577" y="153479"/>
                  </a:moveTo>
                  <a:lnTo>
                    <a:pt x="732726" y="153479"/>
                  </a:lnTo>
                  <a:lnTo>
                    <a:pt x="732726" y="108330"/>
                  </a:lnTo>
                  <a:lnTo>
                    <a:pt x="687577" y="108330"/>
                  </a:lnTo>
                  <a:lnTo>
                    <a:pt x="687577" y="153479"/>
                  </a:lnTo>
                  <a:close/>
                </a:path>
                <a:path w="876935" h="311150">
                  <a:moveTo>
                    <a:pt x="49403" y="147446"/>
                  </a:moveTo>
                  <a:lnTo>
                    <a:pt x="94551" y="147446"/>
                  </a:lnTo>
                  <a:lnTo>
                    <a:pt x="94551" y="102298"/>
                  </a:lnTo>
                  <a:lnTo>
                    <a:pt x="49403" y="102298"/>
                  </a:lnTo>
                  <a:lnTo>
                    <a:pt x="49403" y="147446"/>
                  </a:lnTo>
                  <a:close/>
                </a:path>
                <a:path w="876935" h="311150">
                  <a:moveTo>
                    <a:pt x="831405" y="177545"/>
                  </a:moveTo>
                  <a:lnTo>
                    <a:pt x="876554" y="177545"/>
                  </a:lnTo>
                  <a:lnTo>
                    <a:pt x="876554" y="132397"/>
                  </a:lnTo>
                  <a:lnTo>
                    <a:pt x="831405" y="132397"/>
                  </a:lnTo>
                  <a:lnTo>
                    <a:pt x="831405" y="177545"/>
                  </a:lnTo>
                  <a:close/>
                </a:path>
                <a:path w="876935" h="311150">
                  <a:moveTo>
                    <a:pt x="515112" y="147446"/>
                  </a:moveTo>
                  <a:lnTo>
                    <a:pt x="560260" y="147446"/>
                  </a:lnTo>
                  <a:lnTo>
                    <a:pt x="560260" y="102298"/>
                  </a:lnTo>
                  <a:lnTo>
                    <a:pt x="515112" y="102298"/>
                  </a:lnTo>
                  <a:lnTo>
                    <a:pt x="515112" y="147446"/>
                  </a:lnTo>
                  <a:close/>
                </a:path>
                <a:path w="876935" h="311150">
                  <a:moveTo>
                    <a:pt x="831405" y="107187"/>
                  </a:moveTo>
                  <a:lnTo>
                    <a:pt x="876554" y="107187"/>
                  </a:lnTo>
                  <a:lnTo>
                    <a:pt x="876554" y="62039"/>
                  </a:lnTo>
                  <a:lnTo>
                    <a:pt x="831405" y="62039"/>
                  </a:lnTo>
                  <a:lnTo>
                    <a:pt x="831405" y="107187"/>
                  </a:lnTo>
                  <a:close/>
                </a:path>
                <a:path w="876935" h="311150">
                  <a:moveTo>
                    <a:pt x="775017" y="182816"/>
                  </a:moveTo>
                  <a:lnTo>
                    <a:pt x="820166" y="182816"/>
                  </a:lnTo>
                  <a:lnTo>
                    <a:pt x="820166" y="137667"/>
                  </a:lnTo>
                  <a:lnTo>
                    <a:pt x="775017" y="137667"/>
                  </a:lnTo>
                  <a:lnTo>
                    <a:pt x="775017" y="182816"/>
                  </a:lnTo>
                  <a:close/>
                </a:path>
                <a:path w="876935" h="311150">
                  <a:moveTo>
                    <a:pt x="579882" y="191833"/>
                  </a:moveTo>
                  <a:lnTo>
                    <a:pt x="625030" y="191833"/>
                  </a:lnTo>
                  <a:lnTo>
                    <a:pt x="625030" y="146684"/>
                  </a:lnTo>
                  <a:lnTo>
                    <a:pt x="579882" y="146684"/>
                  </a:lnTo>
                  <a:lnTo>
                    <a:pt x="579882" y="191833"/>
                  </a:lnTo>
                  <a:close/>
                </a:path>
                <a:path w="876935" h="311150">
                  <a:moveTo>
                    <a:pt x="699452" y="231901"/>
                  </a:moveTo>
                  <a:lnTo>
                    <a:pt x="744601" y="231901"/>
                  </a:lnTo>
                  <a:lnTo>
                    <a:pt x="744601" y="186753"/>
                  </a:lnTo>
                  <a:lnTo>
                    <a:pt x="699452" y="186753"/>
                  </a:lnTo>
                  <a:lnTo>
                    <a:pt x="699452" y="231901"/>
                  </a:lnTo>
                  <a:close/>
                </a:path>
                <a:path w="876935" h="311150">
                  <a:moveTo>
                    <a:pt x="733361" y="243141"/>
                  </a:moveTo>
                  <a:lnTo>
                    <a:pt x="778510" y="243141"/>
                  </a:lnTo>
                  <a:lnTo>
                    <a:pt x="778510" y="197992"/>
                  </a:lnTo>
                  <a:lnTo>
                    <a:pt x="733361" y="197992"/>
                  </a:lnTo>
                  <a:lnTo>
                    <a:pt x="733361" y="243141"/>
                  </a:lnTo>
                  <a:close/>
                </a:path>
                <a:path w="876935" h="311150">
                  <a:moveTo>
                    <a:pt x="397256" y="310832"/>
                  </a:moveTo>
                  <a:lnTo>
                    <a:pt x="442404" y="310832"/>
                  </a:lnTo>
                  <a:lnTo>
                    <a:pt x="442404" y="265683"/>
                  </a:lnTo>
                  <a:lnTo>
                    <a:pt x="397256" y="265683"/>
                  </a:lnTo>
                  <a:lnTo>
                    <a:pt x="397256" y="310832"/>
                  </a:lnTo>
                  <a:close/>
                </a:path>
                <a:path w="876935" h="311150">
                  <a:moveTo>
                    <a:pt x="374395" y="303974"/>
                  </a:moveTo>
                  <a:lnTo>
                    <a:pt x="419544" y="303974"/>
                  </a:lnTo>
                  <a:lnTo>
                    <a:pt x="419544" y="258825"/>
                  </a:lnTo>
                  <a:lnTo>
                    <a:pt x="374395" y="258825"/>
                  </a:lnTo>
                  <a:lnTo>
                    <a:pt x="374395" y="303974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858579" y="24791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318893" y="2512199"/>
              <a:ext cx="918210" cy="52705"/>
            </a:xfrm>
            <a:custGeom>
              <a:avLst/>
              <a:gdLst/>
              <a:ahLst/>
              <a:cxnLst/>
              <a:rect l="l" t="t" r="r" b="b"/>
              <a:pathLst>
                <a:path w="918210" h="52705">
                  <a:moveTo>
                    <a:pt x="872553" y="52641"/>
                  </a:moveTo>
                  <a:lnTo>
                    <a:pt x="917701" y="52641"/>
                  </a:lnTo>
                  <a:lnTo>
                    <a:pt x="917701" y="7493"/>
                  </a:lnTo>
                  <a:lnTo>
                    <a:pt x="872553" y="7493"/>
                  </a:lnTo>
                  <a:lnTo>
                    <a:pt x="872553" y="52641"/>
                  </a:lnTo>
                  <a:close/>
                </a:path>
                <a:path w="918210" h="52705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14955" y="287738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311083" y="296451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668460" y="30479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848037" y="302299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848037" y="299429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811208" y="307188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811208" y="30718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766821" y="305931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814955" y="306541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311083" y="306541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103881" y="310065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791460" y="294260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619058" y="311779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791460" y="312719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563812" y="31602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713165" y="309284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668460" y="311779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402142" y="31482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454274" y="31876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837244" y="31482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848037" y="310065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373694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501202" y="31482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543872" y="320377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343468" y="310065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668460" y="311779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803333" y="31876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837244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571622" y="32001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571622" y="32001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562287" y="322276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594228" y="319082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454274" y="306541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582988" y="317323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197990" y="32985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868867" y="317323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740722" y="322200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543872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2753931" y="313735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740722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3038158" y="320377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848037" y="311779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868867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822764" y="32345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822764" y="32345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2740722" y="320377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2727133" y="313735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2858579" y="32680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2837244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2698685" y="320377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2814955" y="32985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2858579" y="32985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284158" y="33503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211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284158" y="335040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2274825" y="337300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2306764" y="334106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2858579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2761806" y="340589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2761806" y="340589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2752408" y="3428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2784347" y="339650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2734946" y="32805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2734946" y="328055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2725610" y="330315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2757549" y="327121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2720974" y="340589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2720974" y="340589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2791460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2814955" y="3393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2683826" y="32985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2766821" y="3393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2868867" y="3393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2858579" y="3393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2276347" y="310897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2428937" y="32680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2848037" y="320377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1986088" y="310897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2205862" y="33503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211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2205862" y="335040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2619058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2048701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2713165" y="3393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2698685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2454274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2238818" y="322200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2048701" y="307176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2753931" y="3393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2683826" y="32680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2276347" y="32680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2197990" y="320377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2683826" y="32985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2153285" y="322200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2311083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2698685" y="3393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2276347" y="32985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2619058" y="32680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2619058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2652584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2601342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2523044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2582988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2543872" y="3393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2276347" y="317323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2311083" y="30479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2619058" y="32680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2543872" y="3393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2311083" y="322200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2543872" y="322200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2197990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2238818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2582988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2543872" y="3393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2523044" y="32985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2713165" y="31876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2153285" y="3393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2601342" y="32680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2486152" y="340589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2486152" y="340589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2476816" y="3428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2508758" y="339650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2103881" y="32985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2197990" y="31482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2402142" y="31876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2373694" y="3393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2409952" y="32805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2409952" y="328055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2428937" y="32985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2462085" y="340589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2462085" y="340589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2452749" y="3428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2484691" y="339650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2402142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2402142" y="3393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2343468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2428937" y="32680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2246628" y="32556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2246628" y="32556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2609214" y="275229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2609214" y="27522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2676271" y="280658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2676271" y="28065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2543872" y="312719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2409952" y="27693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2409952" y="276937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2400616" y="279198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2432558" y="276004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1986088" y="311779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2643950" y="277204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2643950" y="277204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2048701" y="320377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2896678" y="26908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2896678" y="269082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2887346" y="271343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2919223" y="268149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1913762" y="32985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1986088" y="31602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2826257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1986088" y="320377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2311083" y="32680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2153285" y="32680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2048701" y="32985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2238818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2601342" y="31482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2276347" y="3393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2197990" y="32680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2153285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1986088" y="32680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1986088" y="303245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2103881" y="32985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2103881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2858579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998537" y="1814080"/>
              <a:ext cx="2321560" cy="1905635"/>
            </a:xfrm>
            <a:custGeom>
              <a:avLst/>
              <a:gdLst/>
              <a:ahLst/>
              <a:cxnLst/>
              <a:rect l="l" t="t" r="r" b="b"/>
              <a:pathLst>
                <a:path w="2321560" h="1905635">
                  <a:moveTo>
                    <a:pt x="0" y="1905190"/>
                  </a:moveTo>
                  <a:lnTo>
                    <a:pt x="2320988" y="1905190"/>
                  </a:lnTo>
                  <a:lnTo>
                    <a:pt x="2320988" y="0"/>
                  </a:lnTo>
                  <a:lnTo>
                    <a:pt x="0" y="0"/>
                  </a:lnTo>
                  <a:lnTo>
                    <a:pt x="0" y="190519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8" name="object 218"/>
          <p:cNvSpPr txBox="1"/>
          <p:nvPr/>
        </p:nvSpPr>
        <p:spPr>
          <a:xfrm>
            <a:off x="773366" y="3264356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773366" y="2634563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773366" y="200477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221" name="object 221"/>
          <p:cNvGrpSpPr/>
          <p:nvPr/>
        </p:nvGrpSpPr>
        <p:grpSpPr>
          <a:xfrm>
            <a:off x="976057" y="2054683"/>
            <a:ext cx="2291080" cy="1687195"/>
            <a:chOff x="976057" y="2054683"/>
            <a:chExt cx="2291080" cy="1687195"/>
          </a:xfrm>
        </p:grpSpPr>
        <p:sp>
          <p:nvSpPr>
            <p:cNvPr id="222" name="object 222"/>
            <p:cNvSpPr/>
            <p:nvPr/>
          </p:nvSpPr>
          <p:spPr>
            <a:xfrm>
              <a:off x="979549" y="331776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979549" y="2687966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979549" y="2058175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1104010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2183702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3263391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8" name="object 228"/>
          <p:cNvSpPr txBox="1"/>
          <p:nvPr/>
        </p:nvSpPr>
        <p:spPr>
          <a:xfrm>
            <a:off x="1073658" y="3722824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2135696" y="3722824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3197733" y="3722824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1772601" y="3795217"/>
            <a:ext cx="7727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684336" y="23629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3387787" y="2472004"/>
            <a:ext cx="338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234" name="object 234"/>
          <p:cNvGrpSpPr/>
          <p:nvPr/>
        </p:nvGrpSpPr>
        <p:grpSpPr>
          <a:xfrm>
            <a:off x="3420872" y="2617990"/>
            <a:ext cx="69215" cy="389255"/>
            <a:chOff x="3420872" y="2617990"/>
            <a:chExt cx="69215" cy="389255"/>
          </a:xfrm>
        </p:grpSpPr>
        <p:sp>
          <p:nvSpPr>
            <p:cNvPr id="235" name="object 235"/>
            <p:cNvSpPr/>
            <p:nvPr/>
          </p:nvSpPr>
          <p:spPr>
            <a:xfrm>
              <a:off x="3432809" y="262053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3424935" y="271768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3432810" y="28399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3432810" y="28399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3432810" y="294971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3432810" y="29497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3423412" y="297225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3455351" y="294038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3" name="object 243"/>
          <p:cNvSpPr txBox="1"/>
          <p:nvPr/>
        </p:nvSpPr>
        <p:spPr>
          <a:xfrm>
            <a:off x="3511233" y="2589669"/>
            <a:ext cx="31686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3511233" y="2699397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3511233" y="2809125"/>
            <a:ext cx="2482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3511233" y="2918852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247" name="object 247"/>
          <p:cNvGrpSpPr/>
          <p:nvPr/>
        </p:nvGrpSpPr>
        <p:grpSpPr>
          <a:xfrm>
            <a:off x="3882707" y="1701241"/>
            <a:ext cx="3207385" cy="2201545"/>
            <a:chOff x="3882707" y="1701241"/>
            <a:chExt cx="3207385" cy="2201545"/>
          </a:xfrm>
        </p:grpSpPr>
        <p:sp>
          <p:nvSpPr>
            <p:cNvPr id="248" name="object 248"/>
            <p:cNvSpPr/>
            <p:nvPr/>
          </p:nvSpPr>
          <p:spPr>
            <a:xfrm>
              <a:off x="3886200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3200400" y="0"/>
                  </a:moveTo>
                  <a:lnTo>
                    <a:pt x="0" y="0"/>
                  </a:lnTo>
                  <a:lnTo>
                    <a:pt x="0" y="2194560"/>
                  </a:lnTo>
                  <a:lnTo>
                    <a:pt x="3200400" y="219456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3886200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0" y="2194560"/>
                  </a:moveTo>
                  <a:lnTo>
                    <a:pt x="3200400" y="219456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2194560"/>
                  </a:lnTo>
                  <a:close/>
                </a:path>
              </a:pathLst>
            </a:custGeom>
            <a:ln w="67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5292598" y="2046998"/>
              <a:ext cx="862330" cy="231775"/>
            </a:xfrm>
            <a:custGeom>
              <a:avLst/>
              <a:gdLst/>
              <a:ahLst/>
              <a:cxnLst/>
              <a:rect l="l" t="t" r="r" b="b"/>
              <a:pathLst>
                <a:path w="862329" h="231775">
                  <a:moveTo>
                    <a:pt x="0" y="45148"/>
                  </a:moveTo>
                  <a:lnTo>
                    <a:pt x="45142" y="45148"/>
                  </a:lnTo>
                  <a:lnTo>
                    <a:pt x="45142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862329" h="231775">
                  <a:moveTo>
                    <a:pt x="651510" y="45910"/>
                  </a:moveTo>
                  <a:lnTo>
                    <a:pt x="696658" y="45910"/>
                  </a:lnTo>
                  <a:lnTo>
                    <a:pt x="696658" y="761"/>
                  </a:lnTo>
                  <a:lnTo>
                    <a:pt x="651510" y="761"/>
                  </a:lnTo>
                  <a:lnTo>
                    <a:pt x="651510" y="45910"/>
                  </a:lnTo>
                  <a:close/>
                </a:path>
                <a:path w="862329" h="231775">
                  <a:moveTo>
                    <a:pt x="808291" y="101536"/>
                  </a:moveTo>
                  <a:lnTo>
                    <a:pt x="853439" y="101536"/>
                  </a:lnTo>
                  <a:lnTo>
                    <a:pt x="853439" y="56387"/>
                  </a:lnTo>
                  <a:lnTo>
                    <a:pt x="808291" y="56387"/>
                  </a:lnTo>
                  <a:lnTo>
                    <a:pt x="808291" y="101536"/>
                  </a:lnTo>
                  <a:close/>
                </a:path>
                <a:path w="862329" h="231775">
                  <a:moveTo>
                    <a:pt x="675766" y="114998"/>
                  </a:moveTo>
                  <a:lnTo>
                    <a:pt x="720909" y="114998"/>
                  </a:lnTo>
                  <a:lnTo>
                    <a:pt x="720909" y="69849"/>
                  </a:lnTo>
                  <a:lnTo>
                    <a:pt x="675766" y="69849"/>
                  </a:lnTo>
                  <a:lnTo>
                    <a:pt x="675766" y="114998"/>
                  </a:lnTo>
                  <a:close/>
                </a:path>
                <a:path w="862329" h="231775">
                  <a:moveTo>
                    <a:pt x="799401" y="111823"/>
                  </a:moveTo>
                  <a:lnTo>
                    <a:pt x="844550" y="111823"/>
                  </a:lnTo>
                  <a:lnTo>
                    <a:pt x="844550" y="66674"/>
                  </a:lnTo>
                  <a:lnTo>
                    <a:pt x="799401" y="66674"/>
                  </a:lnTo>
                  <a:lnTo>
                    <a:pt x="799401" y="111823"/>
                  </a:lnTo>
                  <a:close/>
                </a:path>
                <a:path w="862329" h="231775">
                  <a:moveTo>
                    <a:pt x="235394" y="128841"/>
                  </a:moveTo>
                  <a:lnTo>
                    <a:pt x="280542" y="128841"/>
                  </a:lnTo>
                  <a:lnTo>
                    <a:pt x="280542" y="83692"/>
                  </a:lnTo>
                  <a:lnTo>
                    <a:pt x="235394" y="83692"/>
                  </a:lnTo>
                  <a:lnTo>
                    <a:pt x="235394" y="128841"/>
                  </a:lnTo>
                  <a:close/>
                </a:path>
                <a:path w="862329" h="231775">
                  <a:moveTo>
                    <a:pt x="675766" y="139509"/>
                  </a:moveTo>
                  <a:lnTo>
                    <a:pt x="720909" y="139509"/>
                  </a:lnTo>
                  <a:lnTo>
                    <a:pt x="720909" y="94360"/>
                  </a:lnTo>
                  <a:lnTo>
                    <a:pt x="675766" y="94360"/>
                  </a:lnTo>
                  <a:lnTo>
                    <a:pt x="675766" y="139509"/>
                  </a:lnTo>
                  <a:close/>
                </a:path>
                <a:path w="862329" h="231775">
                  <a:moveTo>
                    <a:pt x="48577" y="144271"/>
                  </a:moveTo>
                  <a:lnTo>
                    <a:pt x="93725" y="144271"/>
                  </a:lnTo>
                  <a:lnTo>
                    <a:pt x="93725" y="99123"/>
                  </a:lnTo>
                  <a:lnTo>
                    <a:pt x="48577" y="99123"/>
                  </a:lnTo>
                  <a:lnTo>
                    <a:pt x="48577" y="144271"/>
                  </a:lnTo>
                  <a:close/>
                </a:path>
                <a:path w="862329" h="231775">
                  <a:moveTo>
                    <a:pt x="817117" y="166115"/>
                  </a:moveTo>
                  <a:lnTo>
                    <a:pt x="862260" y="166115"/>
                  </a:lnTo>
                  <a:lnTo>
                    <a:pt x="862260" y="120967"/>
                  </a:lnTo>
                  <a:lnTo>
                    <a:pt x="817117" y="120967"/>
                  </a:lnTo>
                  <a:lnTo>
                    <a:pt x="817117" y="166115"/>
                  </a:lnTo>
                  <a:close/>
                </a:path>
                <a:path w="862329" h="231775">
                  <a:moveTo>
                    <a:pt x="598741" y="140842"/>
                  </a:moveTo>
                  <a:lnTo>
                    <a:pt x="643889" y="140842"/>
                  </a:lnTo>
                  <a:lnTo>
                    <a:pt x="643889" y="95694"/>
                  </a:lnTo>
                  <a:lnTo>
                    <a:pt x="598741" y="95694"/>
                  </a:lnTo>
                  <a:lnTo>
                    <a:pt x="598741" y="140842"/>
                  </a:lnTo>
                  <a:close/>
                </a:path>
                <a:path w="862329" h="231775">
                  <a:moveTo>
                    <a:pt x="817117" y="136969"/>
                  </a:moveTo>
                  <a:lnTo>
                    <a:pt x="862260" y="136969"/>
                  </a:lnTo>
                  <a:lnTo>
                    <a:pt x="862260" y="91820"/>
                  </a:lnTo>
                  <a:lnTo>
                    <a:pt x="817117" y="91820"/>
                  </a:lnTo>
                  <a:lnTo>
                    <a:pt x="817117" y="136969"/>
                  </a:lnTo>
                  <a:close/>
                </a:path>
                <a:path w="862329" h="231775">
                  <a:moveTo>
                    <a:pt x="761746" y="172465"/>
                  </a:moveTo>
                  <a:lnTo>
                    <a:pt x="806888" y="172465"/>
                  </a:lnTo>
                  <a:lnTo>
                    <a:pt x="806888" y="127317"/>
                  </a:lnTo>
                  <a:lnTo>
                    <a:pt x="761746" y="127317"/>
                  </a:lnTo>
                  <a:lnTo>
                    <a:pt x="761746" y="172465"/>
                  </a:lnTo>
                  <a:close/>
                </a:path>
                <a:path w="862329" h="231775">
                  <a:moveTo>
                    <a:pt x="569976" y="178942"/>
                  </a:moveTo>
                  <a:lnTo>
                    <a:pt x="615118" y="178942"/>
                  </a:lnTo>
                  <a:lnTo>
                    <a:pt x="615118" y="133794"/>
                  </a:lnTo>
                  <a:lnTo>
                    <a:pt x="569976" y="133794"/>
                  </a:lnTo>
                  <a:lnTo>
                    <a:pt x="569976" y="178942"/>
                  </a:lnTo>
                  <a:close/>
                </a:path>
                <a:path w="862329" h="231775">
                  <a:moveTo>
                    <a:pt x="687387" y="220789"/>
                  </a:moveTo>
                  <a:lnTo>
                    <a:pt x="732529" y="220789"/>
                  </a:lnTo>
                  <a:lnTo>
                    <a:pt x="732529" y="175640"/>
                  </a:lnTo>
                  <a:lnTo>
                    <a:pt x="687387" y="175640"/>
                  </a:lnTo>
                  <a:lnTo>
                    <a:pt x="687387" y="220789"/>
                  </a:lnTo>
                  <a:close/>
                </a:path>
                <a:path w="862329" h="231775">
                  <a:moveTo>
                    <a:pt x="720725" y="231393"/>
                  </a:moveTo>
                  <a:lnTo>
                    <a:pt x="765867" y="231393"/>
                  </a:lnTo>
                  <a:lnTo>
                    <a:pt x="765867" y="186245"/>
                  </a:lnTo>
                  <a:lnTo>
                    <a:pt x="720725" y="186245"/>
                  </a:lnTo>
                  <a:lnTo>
                    <a:pt x="720725" y="231393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4280027" y="2361958"/>
              <a:ext cx="45720" cy="98425"/>
            </a:xfrm>
            <a:custGeom>
              <a:avLst/>
              <a:gdLst/>
              <a:ahLst/>
              <a:cxnLst/>
              <a:rect l="l" t="t" r="r" b="b"/>
              <a:pathLst>
                <a:path w="45720" h="98425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45720" h="98425">
                  <a:moveTo>
                    <a:pt x="0" y="98361"/>
                  </a:moveTo>
                  <a:lnTo>
                    <a:pt x="45148" y="98361"/>
                  </a:lnTo>
                  <a:lnTo>
                    <a:pt x="45148" y="53212"/>
                  </a:lnTo>
                  <a:lnTo>
                    <a:pt x="0" y="53212"/>
                  </a:lnTo>
                  <a:lnTo>
                    <a:pt x="0" y="98361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5683059" y="22968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4280027" y="238316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5660580" y="2293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6026466" y="252674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5496242" y="25085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4778499" y="264040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5983542" y="287579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5488366" y="29477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5839588" y="301848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6016117" y="299803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5013895" y="307176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5979988" y="30551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5979988" y="305512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5936233" y="304255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5696651" y="311779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5013895" y="305931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5284787" y="306541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5097909" y="30276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5791078" y="310897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4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34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5923595" y="310065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5755574" y="310897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5883529" y="299067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5629083" y="310897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5577842" y="310897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5883529" y="310065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6005512" y="307176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6016117" y="309284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5549900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5807839" y="309284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5717158" y="313735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/>
            <p:cNvSpPr/>
            <p:nvPr/>
          </p:nvSpPr>
          <p:spPr>
            <a:xfrm>
              <a:off x="5807839" y="310897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5520184" y="30784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5675251" y="309284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5972175" y="30784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5910640" y="312719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5744592" y="30604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/>
            <p:cNvSpPr/>
            <p:nvPr/>
          </p:nvSpPr>
          <p:spPr>
            <a:xfrm>
              <a:off x="5744592" y="30604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5735259" y="308306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5767195" y="305112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5629083" y="304255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5675251" y="313735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6016117" y="304255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6036562" y="30479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5791078" y="31876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4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34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5717158" y="31876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5948554" y="308547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5923595" y="320377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6188776" y="31602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5897309" y="303245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6065713" y="30479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0" y="0"/>
                  </a:moveTo>
                  <a:lnTo>
                    <a:pt x="60826" y="52641"/>
                  </a:lnTo>
                  <a:lnTo>
                    <a:pt x="0" y="52641"/>
                  </a:lnTo>
                  <a:lnTo>
                    <a:pt x="3041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5877179" y="313030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5877179" y="31303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5910640" y="300997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6026466" y="300584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5994654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6005512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5869367" y="311779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5983542" y="32985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6036562" y="31602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6073521" y="312148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6073521" y="312148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6064187" y="314408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6096123" y="311214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6026466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5931470" y="318574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211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5931470" y="318574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5922076" y="320835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5954011" y="317640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/>
            <p:cNvSpPr/>
            <p:nvPr/>
          </p:nvSpPr>
          <p:spPr>
            <a:xfrm>
              <a:off x="5877179" y="313030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5877179" y="31303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5867846" y="315291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5899720" y="312097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5944108" y="313030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5944108" y="31303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5960492" y="32985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5983542" y="310897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5869367" y="31602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5936233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6036562" y="3393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6005512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5377241" y="30784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/>
            <p:cNvSpPr/>
            <p:nvPr/>
          </p:nvSpPr>
          <p:spPr>
            <a:xfrm>
              <a:off x="5604191" y="31876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6016117" y="31876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5168962" y="306541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5612004" y="30910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5612004" y="309100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5791078" y="322200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46" y="0"/>
                  </a:moveTo>
                  <a:lnTo>
                    <a:pt x="60763" y="52705"/>
                  </a:lnTo>
                  <a:lnTo>
                    <a:pt x="0" y="52705"/>
                  </a:lnTo>
                  <a:lnTo>
                    <a:pt x="3034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5230496" y="31602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5883529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5869367" y="32985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/>
            <p:cNvSpPr/>
            <p:nvPr/>
          </p:nvSpPr>
          <p:spPr>
            <a:xfrm>
              <a:off x="5696651" y="300584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5417376" y="320377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/>
            <p:cNvSpPr/>
            <p:nvPr/>
          </p:nvSpPr>
          <p:spPr>
            <a:xfrm>
              <a:off x="4778499" y="317323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/>
            <p:cNvSpPr/>
            <p:nvPr/>
          </p:nvSpPr>
          <p:spPr>
            <a:xfrm>
              <a:off x="5923595" y="3393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5854700" y="306541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/>
            <p:cNvSpPr/>
            <p:nvPr/>
          </p:nvSpPr>
          <p:spPr>
            <a:xfrm>
              <a:off x="5454203" y="32680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5013895" y="303245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6036562" y="299803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/>
            <p:cNvSpPr/>
            <p:nvPr/>
          </p:nvSpPr>
          <p:spPr>
            <a:xfrm>
              <a:off x="5377241" y="311779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/>
            <p:cNvSpPr/>
            <p:nvPr/>
          </p:nvSpPr>
          <p:spPr>
            <a:xfrm>
              <a:off x="5807839" y="320377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5636958" y="313977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5636958" y="31397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/>
            <p:cNvSpPr/>
            <p:nvPr/>
          </p:nvSpPr>
          <p:spPr>
            <a:xfrm>
              <a:off x="5883529" y="293282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5333299" y="31876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/>
            <p:cNvSpPr/>
            <p:nvPr/>
          </p:nvSpPr>
          <p:spPr>
            <a:xfrm>
              <a:off x="5488366" y="30784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/>
            <p:cNvSpPr/>
            <p:nvPr/>
          </p:nvSpPr>
          <p:spPr>
            <a:xfrm>
              <a:off x="5869367" y="31602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5488366" y="322200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/>
            <p:cNvSpPr/>
            <p:nvPr/>
          </p:nvSpPr>
          <p:spPr>
            <a:xfrm>
              <a:off x="5791078" y="309284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46" y="0"/>
                  </a:moveTo>
                  <a:lnTo>
                    <a:pt x="60763" y="52705"/>
                  </a:lnTo>
                  <a:lnTo>
                    <a:pt x="0" y="52705"/>
                  </a:lnTo>
                  <a:lnTo>
                    <a:pt x="3034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/>
            <p:cNvSpPr/>
            <p:nvPr/>
          </p:nvSpPr>
          <p:spPr>
            <a:xfrm>
              <a:off x="5791078" y="311779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4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34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5823967" y="33378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/>
            <p:cNvSpPr/>
            <p:nvPr/>
          </p:nvSpPr>
          <p:spPr>
            <a:xfrm>
              <a:off x="5781482" y="32805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/>
            <p:cNvSpPr/>
            <p:nvPr/>
          </p:nvSpPr>
          <p:spPr>
            <a:xfrm>
              <a:off x="5781482" y="328055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/>
            <p:cNvSpPr/>
            <p:nvPr/>
          </p:nvSpPr>
          <p:spPr>
            <a:xfrm>
              <a:off x="5772150" y="330315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/>
            <p:cNvSpPr/>
            <p:nvPr/>
          </p:nvSpPr>
          <p:spPr>
            <a:xfrm>
              <a:off x="5804092" y="327121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/>
            <p:cNvSpPr/>
            <p:nvPr/>
          </p:nvSpPr>
          <p:spPr>
            <a:xfrm>
              <a:off x="5773676" y="31876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/>
            <p:cNvSpPr/>
            <p:nvPr/>
          </p:nvSpPr>
          <p:spPr>
            <a:xfrm>
              <a:off x="5696651" y="31482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/>
            <p:cNvSpPr/>
            <p:nvPr/>
          </p:nvSpPr>
          <p:spPr>
            <a:xfrm>
              <a:off x="5755574" y="32985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/>
            <p:cNvSpPr/>
            <p:nvPr/>
          </p:nvSpPr>
          <p:spPr>
            <a:xfrm>
              <a:off x="5791078" y="299803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46" y="0"/>
                  </a:moveTo>
                  <a:lnTo>
                    <a:pt x="60763" y="52705"/>
                  </a:lnTo>
                  <a:lnTo>
                    <a:pt x="0" y="52705"/>
                  </a:lnTo>
                  <a:lnTo>
                    <a:pt x="3034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/>
            <p:cNvSpPr/>
            <p:nvPr/>
          </p:nvSpPr>
          <p:spPr>
            <a:xfrm>
              <a:off x="5454203" y="313735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/>
            <p:cNvSpPr/>
            <p:nvPr/>
          </p:nvSpPr>
          <p:spPr>
            <a:xfrm>
              <a:off x="5577842" y="297695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/>
            <p:cNvSpPr/>
            <p:nvPr/>
          </p:nvSpPr>
          <p:spPr>
            <a:xfrm>
              <a:off x="5807839" y="312719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5717158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/>
            <p:cNvSpPr/>
            <p:nvPr/>
          </p:nvSpPr>
          <p:spPr>
            <a:xfrm>
              <a:off x="5488366" y="317323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/>
            <p:cNvSpPr/>
            <p:nvPr/>
          </p:nvSpPr>
          <p:spPr>
            <a:xfrm>
              <a:off x="5717158" y="312719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/>
            <p:cNvSpPr/>
            <p:nvPr/>
          </p:nvSpPr>
          <p:spPr>
            <a:xfrm>
              <a:off x="5377241" y="31482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/>
            <p:cNvSpPr/>
            <p:nvPr/>
          </p:nvSpPr>
          <p:spPr>
            <a:xfrm>
              <a:off x="5417376" y="322200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/>
            <p:cNvSpPr/>
            <p:nvPr/>
          </p:nvSpPr>
          <p:spPr>
            <a:xfrm>
              <a:off x="5755574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/>
            <p:cNvSpPr/>
            <p:nvPr/>
          </p:nvSpPr>
          <p:spPr>
            <a:xfrm>
              <a:off x="5717158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/>
            <p:cNvSpPr/>
            <p:nvPr/>
          </p:nvSpPr>
          <p:spPr>
            <a:xfrm>
              <a:off x="5696651" y="309284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/>
            <p:cNvSpPr/>
            <p:nvPr/>
          </p:nvSpPr>
          <p:spPr>
            <a:xfrm>
              <a:off x="5883529" y="30784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/>
            <p:cNvSpPr/>
            <p:nvPr/>
          </p:nvSpPr>
          <p:spPr>
            <a:xfrm>
              <a:off x="5333299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/>
            <p:cNvSpPr/>
            <p:nvPr/>
          </p:nvSpPr>
          <p:spPr>
            <a:xfrm>
              <a:off x="5736778" y="30276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/>
            <p:cNvSpPr/>
            <p:nvPr/>
          </p:nvSpPr>
          <p:spPr>
            <a:xfrm>
              <a:off x="5717158" y="317323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/>
            <p:cNvSpPr/>
            <p:nvPr/>
          </p:nvSpPr>
          <p:spPr>
            <a:xfrm>
              <a:off x="5660578" y="331109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/>
            <p:cNvSpPr/>
            <p:nvPr/>
          </p:nvSpPr>
          <p:spPr>
            <a:xfrm>
              <a:off x="5660578" y="3311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/>
            <p:cNvSpPr/>
            <p:nvPr/>
          </p:nvSpPr>
          <p:spPr>
            <a:xfrm>
              <a:off x="5651246" y="333363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5683187" y="3301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/>
            <p:cNvSpPr/>
            <p:nvPr/>
          </p:nvSpPr>
          <p:spPr>
            <a:xfrm>
              <a:off x="5284787" y="32680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/>
            <p:cNvSpPr/>
            <p:nvPr/>
          </p:nvSpPr>
          <p:spPr>
            <a:xfrm>
              <a:off x="4778499" y="310897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/>
            <p:cNvSpPr/>
            <p:nvPr/>
          </p:nvSpPr>
          <p:spPr>
            <a:xfrm>
              <a:off x="5488366" y="301416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/>
            <p:cNvSpPr/>
            <p:nvPr/>
          </p:nvSpPr>
          <p:spPr>
            <a:xfrm>
              <a:off x="5577842" y="310065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/>
            <p:cNvSpPr/>
            <p:nvPr/>
          </p:nvSpPr>
          <p:spPr>
            <a:xfrm>
              <a:off x="5549900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/>
            <p:cNvSpPr/>
            <p:nvPr/>
          </p:nvSpPr>
          <p:spPr>
            <a:xfrm>
              <a:off x="5585711" y="312148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/>
            <p:cNvSpPr/>
            <p:nvPr/>
          </p:nvSpPr>
          <p:spPr>
            <a:xfrm>
              <a:off x="5585711" y="312148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/>
            <p:cNvSpPr/>
            <p:nvPr/>
          </p:nvSpPr>
          <p:spPr>
            <a:xfrm>
              <a:off x="5604191" y="32430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/>
            <p:cNvSpPr/>
            <p:nvPr/>
          </p:nvSpPr>
          <p:spPr>
            <a:xfrm>
              <a:off x="5636958" y="335039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211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/>
            <p:cNvSpPr/>
            <p:nvPr/>
          </p:nvSpPr>
          <p:spPr>
            <a:xfrm>
              <a:off x="5636958" y="335040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/>
            <p:cNvSpPr/>
            <p:nvPr/>
          </p:nvSpPr>
          <p:spPr>
            <a:xfrm>
              <a:off x="5627625" y="337300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/>
            <p:cNvSpPr/>
            <p:nvPr/>
          </p:nvSpPr>
          <p:spPr>
            <a:xfrm>
              <a:off x="5659499" y="334106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/>
            <p:cNvSpPr/>
            <p:nvPr/>
          </p:nvSpPr>
          <p:spPr>
            <a:xfrm>
              <a:off x="6189346" y="331109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/>
            <p:cNvSpPr/>
            <p:nvPr/>
          </p:nvSpPr>
          <p:spPr>
            <a:xfrm>
              <a:off x="6189346" y="3311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/>
            <p:cNvSpPr/>
            <p:nvPr/>
          </p:nvSpPr>
          <p:spPr>
            <a:xfrm>
              <a:off x="6180013" y="333363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/>
            <p:cNvSpPr/>
            <p:nvPr/>
          </p:nvSpPr>
          <p:spPr>
            <a:xfrm>
              <a:off x="6211949" y="3301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/>
            <p:cNvSpPr/>
            <p:nvPr/>
          </p:nvSpPr>
          <p:spPr>
            <a:xfrm>
              <a:off x="5577842" y="31876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/>
            <p:cNvSpPr/>
            <p:nvPr/>
          </p:nvSpPr>
          <p:spPr>
            <a:xfrm>
              <a:off x="5577842" y="3393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/>
            <p:cNvSpPr/>
            <p:nvPr/>
          </p:nvSpPr>
          <p:spPr>
            <a:xfrm>
              <a:off x="5520184" y="32680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/>
            <p:cNvSpPr/>
            <p:nvPr/>
          </p:nvSpPr>
          <p:spPr>
            <a:xfrm>
              <a:off x="5604191" y="31876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/>
            <p:cNvSpPr/>
            <p:nvPr/>
          </p:nvSpPr>
          <p:spPr>
            <a:xfrm>
              <a:off x="5454203" y="320377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/>
            <p:cNvSpPr/>
            <p:nvPr/>
          </p:nvSpPr>
          <p:spPr>
            <a:xfrm>
              <a:off x="5462078" y="32345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/>
            <p:cNvSpPr/>
            <p:nvPr/>
          </p:nvSpPr>
          <p:spPr>
            <a:xfrm>
              <a:off x="5462078" y="32345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/>
            <p:cNvSpPr/>
            <p:nvPr/>
          </p:nvSpPr>
          <p:spPr>
            <a:xfrm>
              <a:off x="5377241" y="303740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/>
            <p:cNvSpPr/>
            <p:nvPr/>
          </p:nvSpPr>
          <p:spPr>
            <a:xfrm>
              <a:off x="5013895" y="31876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/>
            <p:cNvSpPr/>
            <p:nvPr/>
          </p:nvSpPr>
          <p:spPr>
            <a:xfrm>
              <a:off x="5788279" y="275908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5788279" y="27590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/>
            <p:cNvSpPr/>
            <p:nvPr/>
          </p:nvSpPr>
          <p:spPr>
            <a:xfrm>
              <a:off x="5854191" y="281338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/>
            <p:cNvSpPr/>
            <p:nvPr/>
          </p:nvSpPr>
          <p:spPr>
            <a:xfrm>
              <a:off x="5854191" y="281337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/>
            <p:cNvSpPr/>
            <p:nvPr/>
          </p:nvSpPr>
          <p:spPr>
            <a:xfrm>
              <a:off x="5726302" y="3137737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2" y="0"/>
                  </a:moveTo>
                  <a:lnTo>
                    <a:pt x="42551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/>
            <p:cNvSpPr/>
            <p:nvPr/>
          </p:nvSpPr>
          <p:spPr>
            <a:xfrm>
              <a:off x="5592446" y="277616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1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/>
            <p:cNvSpPr/>
            <p:nvPr/>
          </p:nvSpPr>
          <p:spPr>
            <a:xfrm>
              <a:off x="5592446" y="277616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16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/>
            <p:cNvSpPr/>
            <p:nvPr/>
          </p:nvSpPr>
          <p:spPr>
            <a:xfrm>
              <a:off x="5585904" y="2791981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/>
            <p:cNvSpPr/>
            <p:nvPr/>
          </p:nvSpPr>
          <p:spPr>
            <a:xfrm>
              <a:off x="5608259" y="276962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/>
            <p:cNvSpPr/>
            <p:nvPr/>
          </p:nvSpPr>
          <p:spPr>
            <a:xfrm>
              <a:off x="5178106" y="3128339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30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/>
            <p:cNvSpPr/>
            <p:nvPr/>
          </p:nvSpPr>
          <p:spPr>
            <a:xfrm>
              <a:off x="5822441" y="27788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/>
            <p:cNvSpPr/>
            <p:nvPr/>
          </p:nvSpPr>
          <p:spPr>
            <a:xfrm>
              <a:off x="5822441" y="277883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/>
            <p:cNvSpPr/>
            <p:nvPr/>
          </p:nvSpPr>
          <p:spPr>
            <a:xfrm>
              <a:off x="5239633" y="3214319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30">
                  <a:moveTo>
                    <a:pt x="21278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/>
            <p:cNvSpPr/>
            <p:nvPr/>
          </p:nvSpPr>
          <p:spPr>
            <a:xfrm>
              <a:off x="6070792" y="269761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1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/>
            <p:cNvSpPr/>
            <p:nvPr/>
          </p:nvSpPr>
          <p:spPr>
            <a:xfrm>
              <a:off x="6070792" y="269761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16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/>
            <p:cNvSpPr/>
            <p:nvPr/>
          </p:nvSpPr>
          <p:spPr>
            <a:xfrm>
              <a:off x="6064250" y="2713431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6086598" y="269107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/>
            <p:cNvSpPr/>
            <p:nvPr/>
          </p:nvSpPr>
          <p:spPr>
            <a:xfrm>
              <a:off x="5107047" y="3309060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8" y="0"/>
                  </a:moveTo>
                  <a:lnTo>
                    <a:pt x="42551" y="36893"/>
                  </a:lnTo>
                  <a:lnTo>
                    <a:pt x="0" y="36893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/>
            <p:cNvSpPr/>
            <p:nvPr/>
          </p:nvSpPr>
          <p:spPr>
            <a:xfrm>
              <a:off x="5178106" y="3170758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30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6003798" y="3253624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5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/>
            <p:cNvSpPr/>
            <p:nvPr/>
          </p:nvSpPr>
          <p:spPr>
            <a:xfrm>
              <a:off x="5178106" y="3214319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30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  <a:path w="43179" h="36830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/>
            <p:cNvSpPr/>
            <p:nvPr/>
          </p:nvSpPr>
          <p:spPr>
            <a:xfrm>
              <a:off x="5497510" y="3278581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/>
            <p:cNvSpPr/>
            <p:nvPr/>
          </p:nvSpPr>
          <p:spPr>
            <a:xfrm>
              <a:off x="5342443" y="3278581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/>
            <p:cNvSpPr/>
            <p:nvPr/>
          </p:nvSpPr>
          <p:spPr>
            <a:xfrm>
              <a:off x="5239633" y="3309060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8" y="0"/>
                  </a:moveTo>
                  <a:lnTo>
                    <a:pt x="42551" y="36893"/>
                  </a:lnTo>
                  <a:lnTo>
                    <a:pt x="0" y="36893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/>
            <p:cNvSpPr/>
            <p:nvPr/>
          </p:nvSpPr>
          <p:spPr>
            <a:xfrm>
              <a:off x="5426451" y="3253624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8" y="0"/>
                  </a:moveTo>
                  <a:lnTo>
                    <a:pt x="42551" y="36893"/>
                  </a:lnTo>
                  <a:lnTo>
                    <a:pt x="0" y="36893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/>
            <p:cNvSpPr/>
            <p:nvPr/>
          </p:nvSpPr>
          <p:spPr>
            <a:xfrm>
              <a:off x="5782756" y="3158821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336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/>
            <p:cNvSpPr/>
            <p:nvPr/>
          </p:nvSpPr>
          <p:spPr>
            <a:xfrm>
              <a:off x="5463347" y="3403867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2" y="0"/>
                  </a:moveTo>
                  <a:lnTo>
                    <a:pt x="42551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/>
            <p:cNvSpPr/>
            <p:nvPr/>
          </p:nvSpPr>
          <p:spPr>
            <a:xfrm>
              <a:off x="5386385" y="3278581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/>
            <p:cNvSpPr/>
            <p:nvPr/>
          </p:nvSpPr>
          <p:spPr>
            <a:xfrm>
              <a:off x="5342443" y="3348431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/>
            <p:cNvSpPr/>
            <p:nvPr/>
          </p:nvSpPr>
          <p:spPr>
            <a:xfrm>
              <a:off x="5178106" y="3278581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/>
            <p:cNvSpPr/>
            <p:nvPr/>
          </p:nvSpPr>
          <p:spPr>
            <a:xfrm>
              <a:off x="5178106" y="304299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30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/>
            <p:cNvSpPr/>
            <p:nvPr/>
          </p:nvSpPr>
          <p:spPr>
            <a:xfrm>
              <a:off x="5293868" y="3309060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336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/>
            <p:cNvSpPr/>
            <p:nvPr/>
          </p:nvSpPr>
          <p:spPr>
            <a:xfrm>
              <a:off x="5293868" y="3253624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336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/>
            <p:cNvSpPr/>
            <p:nvPr/>
          </p:nvSpPr>
          <p:spPr>
            <a:xfrm>
              <a:off x="6035610" y="3253624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2" y="0"/>
                  </a:moveTo>
                  <a:lnTo>
                    <a:pt x="42551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/>
            <p:cNvSpPr/>
            <p:nvPr/>
          </p:nvSpPr>
          <p:spPr>
            <a:xfrm>
              <a:off x="5172267" y="1814144"/>
              <a:ext cx="0" cy="1905635"/>
            </a:xfrm>
            <a:custGeom>
              <a:avLst/>
              <a:gdLst/>
              <a:ahLst/>
              <a:cxnLst/>
              <a:rect l="l" t="t" r="r" b="b"/>
              <a:pathLst>
                <a:path w="0" h="1905635">
                  <a:moveTo>
                    <a:pt x="0" y="1905127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/>
            <p:cNvSpPr/>
            <p:nvPr/>
          </p:nvSpPr>
          <p:spPr>
            <a:xfrm>
              <a:off x="4198937" y="1814080"/>
              <a:ext cx="2281555" cy="1905635"/>
            </a:xfrm>
            <a:custGeom>
              <a:avLst/>
              <a:gdLst/>
              <a:ahLst/>
              <a:cxnLst/>
              <a:rect l="l" t="t" r="r" b="b"/>
              <a:pathLst>
                <a:path w="2281554" h="1905635">
                  <a:moveTo>
                    <a:pt x="0" y="1905190"/>
                  </a:moveTo>
                  <a:lnTo>
                    <a:pt x="2281047" y="1905190"/>
                  </a:lnTo>
                  <a:lnTo>
                    <a:pt x="2281047" y="0"/>
                  </a:lnTo>
                  <a:lnTo>
                    <a:pt x="0" y="0"/>
                  </a:lnTo>
                  <a:lnTo>
                    <a:pt x="0" y="190519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0" name="object 450"/>
          <p:cNvSpPr txBox="1"/>
          <p:nvPr/>
        </p:nvSpPr>
        <p:spPr>
          <a:xfrm>
            <a:off x="3973766" y="3264356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451" name="object 451"/>
          <p:cNvSpPr txBox="1"/>
          <p:nvPr/>
        </p:nvSpPr>
        <p:spPr>
          <a:xfrm>
            <a:off x="3973766" y="2634563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3973766" y="200477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453" name="object 453"/>
          <p:cNvGrpSpPr/>
          <p:nvPr/>
        </p:nvGrpSpPr>
        <p:grpSpPr>
          <a:xfrm>
            <a:off x="4176457" y="2054683"/>
            <a:ext cx="2252345" cy="1687195"/>
            <a:chOff x="4176457" y="2054683"/>
            <a:chExt cx="2252345" cy="1687195"/>
          </a:xfrm>
        </p:grpSpPr>
        <p:sp>
          <p:nvSpPr>
            <p:cNvPr id="454" name="object 454"/>
            <p:cNvSpPr/>
            <p:nvPr/>
          </p:nvSpPr>
          <p:spPr>
            <a:xfrm>
              <a:off x="4179949" y="331776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/>
            <p:cNvSpPr/>
            <p:nvPr/>
          </p:nvSpPr>
          <p:spPr>
            <a:xfrm>
              <a:off x="4179949" y="2687966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/>
            <p:cNvSpPr/>
            <p:nvPr/>
          </p:nvSpPr>
          <p:spPr>
            <a:xfrm>
              <a:off x="4179949" y="2058175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/>
            <p:cNvSpPr/>
            <p:nvPr/>
          </p:nvSpPr>
          <p:spPr>
            <a:xfrm>
              <a:off x="4302633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/>
            <p:cNvSpPr/>
            <p:nvPr/>
          </p:nvSpPr>
          <p:spPr>
            <a:xfrm>
              <a:off x="5363715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/>
            <p:cNvSpPr/>
            <p:nvPr/>
          </p:nvSpPr>
          <p:spPr>
            <a:xfrm>
              <a:off x="6424866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0" name="object 460"/>
          <p:cNvSpPr txBox="1"/>
          <p:nvPr/>
        </p:nvSpPr>
        <p:spPr>
          <a:xfrm>
            <a:off x="4272278" y="3722824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61" name="object 461"/>
          <p:cNvSpPr txBox="1"/>
          <p:nvPr/>
        </p:nvSpPr>
        <p:spPr>
          <a:xfrm>
            <a:off x="5315710" y="3722824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462" name="object 462"/>
          <p:cNvSpPr txBox="1"/>
          <p:nvPr/>
        </p:nvSpPr>
        <p:spPr>
          <a:xfrm>
            <a:off x="6359206" y="3722824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463" name="object 463"/>
          <p:cNvSpPr txBox="1"/>
          <p:nvPr/>
        </p:nvSpPr>
        <p:spPr>
          <a:xfrm>
            <a:off x="4953062" y="3795217"/>
            <a:ext cx="7727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64" name="object 464"/>
          <p:cNvSpPr txBox="1"/>
          <p:nvPr/>
        </p:nvSpPr>
        <p:spPr>
          <a:xfrm>
            <a:off x="3884736" y="23629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465" name="object 465"/>
          <p:cNvGrpSpPr/>
          <p:nvPr/>
        </p:nvGrpSpPr>
        <p:grpSpPr>
          <a:xfrm>
            <a:off x="6590725" y="2367420"/>
            <a:ext cx="50800" cy="269875"/>
            <a:chOff x="6590725" y="2367420"/>
            <a:chExt cx="50800" cy="269875"/>
          </a:xfrm>
        </p:grpSpPr>
        <p:sp>
          <p:nvSpPr>
            <p:cNvPr id="466" name="object 466"/>
            <p:cNvSpPr/>
            <p:nvPr/>
          </p:nvSpPr>
          <p:spPr>
            <a:xfrm>
              <a:off x="6593265" y="23699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/>
            <p:cNvSpPr/>
            <p:nvPr/>
          </p:nvSpPr>
          <p:spPr>
            <a:xfrm>
              <a:off x="6593265" y="23699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/>
            <p:cNvSpPr/>
            <p:nvPr/>
          </p:nvSpPr>
          <p:spPr>
            <a:xfrm>
              <a:off x="6593265" y="24796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6593265" y="24796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/>
            <p:cNvSpPr/>
            <p:nvPr/>
          </p:nvSpPr>
          <p:spPr>
            <a:xfrm>
              <a:off x="6593265" y="25894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/>
            <p:cNvSpPr/>
            <p:nvPr/>
          </p:nvSpPr>
          <p:spPr>
            <a:xfrm>
              <a:off x="6593265" y="25894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2" name="object 472"/>
          <p:cNvSpPr txBox="1"/>
          <p:nvPr/>
        </p:nvSpPr>
        <p:spPr>
          <a:xfrm>
            <a:off x="6548245" y="2189821"/>
            <a:ext cx="460375" cy="470534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  <a:p>
            <a:pPr marL="135890" marR="132080">
              <a:lnSpc>
                <a:spcPts val="860"/>
              </a:lnSpc>
              <a:spcBef>
                <a:spcPts val="20"/>
              </a:spcBef>
            </a:pPr>
            <a:r>
              <a:rPr dirty="0" sz="500">
                <a:latin typeface="Microsoft Sans Serif"/>
                <a:cs typeface="Microsoft Sans Serif"/>
              </a:rPr>
              <a:t>Added  </a:t>
            </a:r>
            <a:r>
              <a:rPr dirty="0" sz="500" spc="-30">
                <a:latin typeface="Verdana"/>
                <a:cs typeface="Verdana"/>
              </a:rPr>
              <a:t>Lost </a:t>
            </a:r>
            <a:r>
              <a:rPr dirty="0" sz="500" spc="-25">
                <a:latin typeface="Verdana"/>
                <a:cs typeface="Verdana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473" name="object 473"/>
          <p:cNvGrpSpPr/>
          <p:nvPr/>
        </p:nvGrpSpPr>
        <p:grpSpPr>
          <a:xfrm>
            <a:off x="6581392" y="2868561"/>
            <a:ext cx="69215" cy="389255"/>
            <a:chOff x="6581392" y="2868561"/>
            <a:chExt cx="69215" cy="389255"/>
          </a:xfrm>
        </p:grpSpPr>
        <p:sp>
          <p:nvSpPr>
            <p:cNvPr id="474" name="object 474"/>
            <p:cNvSpPr/>
            <p:nvPr/>
          </p:nvSpPr>
          <p:spPr>
            <a:xfrm>
              <a:off x="6593268" y="28711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/>
            <p:cNvSpPr/>
            <p:nvPr/>
          </p:nvSpPr>
          <p:spPr>
            <a:xfrm>
              <a:off x="6585460" y="29683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59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/>
            <p:cNvSpPr/>
            <p:nvPr/>
          </p:nvSpPr>
          <p:spPr>
            <a:xfrm>
              <a:off x="6593266" y="30905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/>
            <p:cNvSpPr/>
            <p:nvPr/>
          </p:nvSpPr>
          <p:spPr>
            <a:xfrm>
              <a:off x="6593266" y="30905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/>
            <p:cNvSpPr/>
            <p:nvPr/>
          </p:nvSpPr>
          <p:spPr>
            <a:xfrm>
              <a:off x="6593266" y="32002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/>
            <p:cNvSpPr/>
            <p:nvPr/>
          </p:nvSpPr>
          <p:spPr>
            <a:xfrm>
              <a:off x="6593266" y="32002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/>
            <p:cNvSpPr/>
            <p:nvPr/>
          </p:nvSpPr>
          <p:spPr>
            <a:xfrm>
              <a:off x="6583932" y="322282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/>
            <p:cNvSpPr/>
            <p:nvPr/>
          </p:nvSpPr>
          <p:spPr>
            <a:xfrm>
              <a:off x="6615813" y="319095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2" name="object 482"/>
          <p:cNvSpPr txBox="1"/>
          <p:nvPr/>
        </p:nvSpPr>
        <p:spPr>
          <a:xfrm>
            <a:off x="6548245" y="2691104"/>
            <a:ext cx="440055" cy="5803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  <a:p>
            <a:pPr marL="135890" marR="5080">
              <a:lnSpc>
                <a:spcPts val="860"/>
              </a:lnSpc>
              <a:spcBef>
                <a:spcPts val="20"/>
              </a:spcBef>
            </a:pPr>
            <a:r>
              <a:rPr dirty="0" sz="500" spc="-5">
                <a:latin typeface="Microsoft Sans Serif"/>
                <a:cs typeface="Microsoft Sans Serif"/>
              </a:rPr>
              <a:t>Re</a:t>
            </a:r>
            <a:r>
              <a:rPr dirty="0" sz="500" spc="-15">
                <a:latin typeface="Microsoft Sans Serif"/>
                <a:cs typeface="Microsoft Sans Serif"/>
              </a:rPr>
              <a:t>f</a:t>
            </a:r>
            <a:r>
              <a:rPr dirty="0" sz="500" spc="-30">
                <a:latin typeface="Verdana"/>
                <a:cs typeface="Verdana"/>
              </a:rPr>
              <a:t>erence  </a:t>
            </a:r>
            <a:r>
              <a:rPr dirty="0" sz="500" spc="-25">
                <a:latin typeface="Verdana"/>
                <a:cs typeface="Verdana"/>
              </a:rPr>
              <a:t>Exact </a:t>
            </a:r>
            <a:r>
              <a:rPr dirty="0" sz="500" spc="-20">
                <a:latin typeface="Verdana"/>
                <a:cs typeface="Verdana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One Off 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483" name="object 483"/>
          <p:cNvSpPr txBox="1"/>
          <p:nvPr/>
        </p:nvSpPr>
        <p:spPr>
          <a:xfrm>
            <a:off x="673100" y="1194954"/>
            <a:ext cx="6425565" cy="6045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50" b="1">
                <a:latin typeface="Calibri"/>
                <a:cs typeface="Calibri"/>
              </a:rPr>
              <a:t>The</a:t>
            </a:r>
            <a:r>
              <a:rPr dirty="0" sz="1100" spc="215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output</a:t>
            </a:r>
            <a:r>
              <a:rPr dirty="0" sz="1100" spc="220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sequences</a:t>
            </a:r>
            <a:r>
              <a:rPr dirty="0" sz="1100" spc="215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inferred</a:t>
            </a:r>
            <a:r>
              <a:rPr dirty="0" sz="1100" spc="220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from</a:t>
            </a:r>
            <a:r>
              <a:rPr dirty="0" sz="1100" spc="22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the</a:t>
            </a:r>
            <a:r>
              <a:rPr dirty="0" sz="1100" spc="215" b="1">
                <a:latin typeface="Calibri"/>
                <a:cs typeface="Calibri"/>
              </a:rPr>
              <a:t> </a:t>
            </a:r>
            <a:r>
              <a:rPr dirty="0" sz="1100" spc="260" b="1">
                <a:latin typeface="Calibri"/>
                <a:cs typeface="Calibri"/>
              </a:rPr>
              <a:t>HMP</a:t>
            </a:r>
            <a:r>
              <a:rPr dirty="0" sz="1100" spc="22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forward</a:t>
            </a:r>
            <a:r>
              <a:rPr dirty="0" sz="1100" spc="220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reads</a:t>
            </a:r>
            <a:r>
              <a:rPr dirty="0" sz="1100" spc="215" b="1">
                <a:latin typeface="Calibri"/>
                <a:cs typeface="Calibri"/>
              </a:rPr>
              <a:t> </a:t>
            </a:r>
            <a:r>
              <a:rPr dirty="0" sz="1100" spc="105" b="1">
                <a:latin typeface="Calibri"/>
                <a:cs typeface="Calibri"/>
              </a:rPr>
              <a:t>by</a:t>
            </a:r>
            <a:r>
              <a:rPr dirty="0" sz="1100" spc="220" b="1">
                <a:latin typeface="Calibri"/>
                <a:cs typeface="Calibri"/>
              </a:rPr>
              <a:t> UPARSE, </a:t>
            </a:r>
            <a:r>
              <a:rPr dirty="0" sz="1100" spc="190" b="1">
                <a:latin typeface="Calibri"/>
                <a:cs typeface="Calibri"/>
              </a:rPr>
              <a:t>DADA2,</a:t>
            </a:r>
            <a:r>
              <a:rPr dirty="0" sz="1100" spc="225" b="1">
                <a:latin typeface="Calibri"/>
                <a:cs typeface="Calibri"/>
              </a:rPr>
              <a:t> </a:t>
            </a:r>
            <a:r>
              <a:rPr dirty="0" sz="1100" spc="210" b="1">
                <a:latin typeface="Calibri"/>
                <a:cs typeface="Calibri"/>
              </a:rPr>
              <a:t>MED, </a:t>
            </a:r>
            <a:r>
              <a:rPr dirty="0" sz="1100" spc="-229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mothur</a:t>
            </a:r>
            <a:r>
              <a:rPr dirty="0" sz="1100" spc="16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(average-linkage)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and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215" b="1">
                <a:latin typeface="Calibri"/>
                <a:cs typeface="Calibri"/>
              </a:rPr>
              <a:t>QIIME</a:t>
            </a:r>
            <a:r>
              <a:rPr dirty="0" sz="1100" spc="16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(uclust).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Calibri"/>
              <a:cs typeface="Calibri"/>
            </a:endParaRPr>
          </a:p>
          <a:p>
            <a:pPr marL="1308100">
              <a:lnSpc>
                <a:spcPct val="100000"/>
              </a:lnSpc>
              <a:spcBef>
                <a:spcPts val="5"/>
              </a:spcBef>
              <a:tabLst>
                <a:tab pos="4521200" algn="l"/>
              </a:tabLst>
            </a:pPr>
            <a:r>
              <a:rPr dirty="0" sz="700" spc="-15">
                <a:latin typeface="Microsoft Sans Serif"/>
                <a:cs typeface="Microsoft Sans Serif"/>
              </a:rPr>
              <a:t>UPARSE	DADA2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484" name="object 484"/>
          <p:cNvGrpSpPr/>
          <p:nvPr/>
        </p:nvGrpSpPr>
        <p:grpSpPr>
          <a:xfrm>
            <a:off x="685800" y="3899293"/>
            <a:ext cx="2133600" cy="1463040"/>
            <a:chOff x="685800" y="3899293"/>
            <a:chExt cx="2133600" cy="1463040"/>
          </a:xfrm>
        </p:grpSpPr>
        <p:sp>
          <p:nvSpPr>
            <p:cNvPr id="485" name="object 485"/>
            <p:cNvSpPr/>
            <p:nvPr/>
          </p:nvSpPr>
          <p:spPr>
            <a:xfrm>
              <a:off x="6858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/>
            <p:cNvSpPr/>
            <p:nvPr/>
          </p:nvSpPr>
          <p:spPr>
            <a:xfrm>
              <a:off x="1570164" y="4156792"/>
              <a:ext cx="480695" cy="169545"/>
            </a:xfrm>
            <a:custGeom>
              <a:avLst/>
              <a:gdLst/>
              <a:ahLst/>
              <a:cxnLst/>
              <a:rect l="l" t="t" r="r" b="b"/>
              <a:pathLst>
                <a:path w="480694" h="169545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  <a:path w="480694" h="169545">
                  <a:moveTo>
                    <a:pt x="346773" y="46793"/>
                  </a:moveTo>
                  <a:lnTo>
                    <a:pt x="391922" y="46793"/>
                  </a:lnTo>
                  <a:lnTo>
                    <a:pt x="391922" y="1651"/>
                  </a:lnTo>
                  <a:lnTo>
                    <a:pt x="346773" y="1651"/>
                  </a:lnTo>
                  <a:lnTo>
                    <a:pt x="346773" y="46793"/>
                  </a:lnTo>
                  <a:close/>
                </a:path>
                <a:path w="480694" h="169545">
                  <a:moveTo>
                    <a:pt x="430275" y="81654"/>
                  </a:moveTo>
                  <a:lnTo>
                    <a:pt x="475424" y="81654"/>
                  </a:lnTo>
                  <a:lnTo>
                    <a:pt x="475424" y="36512"/>
                  </a:lnTo>
                  <a:lnTo>
                    <a:pt x="430275" y="36512"/>
                  </a:lnTo>
                  <a:lnTo>
                    <a:pt x="430275" y="81654"/>
                  </a:lnTo>
                  <a:close/>
                </a:path>
                <a:path w="480694" h="169545">
                  <a:moveTo>
                    <a:pt x="359727" y="84766"/>
                  </a:moveTo>
                  <a:lnTo>
                    <a:pt x="404875" y="84766"/>
                  </a:lnTo>
                  <a:lnTo>
                    <a:pt x="404875" y="39617"/>
                  </a:lnTo>
                  <a:lnTo>
                    <a:pt x="359727" y="39617"/>
                  </a:lnTo>
                  <a:lnTo>
                    <a:pt x="359727" y="84766"/>
                  </a:lnTo>
                  <a:close/>
                </a:path>
                <a:path w="480694" h="169545">
                  <a:moveTo>
                    <a:pt x="425513" y="90862"/>
                  </a:moveTo>
                  <a:lnTo>
                    <a:pt x="470662" y="90862"/>
                  </a:lnTo>
                  <a:lnTo>
                    <a:pt x="470662" y="45713"/>
                  </a:lnTo>
                  <a:lnTo>
                    <a:pt x="425513" y="45713"/>
                  </a:lnTo>
                  <a:lnTo>
                    <a:pt x="425513" y="90862"/>
                  </a:lnTo>
                  <a:close/>
                </a:path>
                <a:path w="480694" h="169545">
                  <a:moveTo>
                    <a:pt x="125285" y="96196"/>
                  </a:moveTo>
                  <a:lnTo>
                    <a:pt x="170434" y="96196"/>
                  </a:lnTo>
                  <a:lnTo>
                    <a:pt x="170434" y="51054"/>
                  </a:lnTo>
                  <a:lnTo>
                    <a:pt x="125285" y="51054"/>
                  </a:lnTo>
                  <a:lnTo>
                    <a:pt x="125285" y="96196"/>
                  </a:lnTo>
                  <a:close/>
                </a:path>
                <a:path w="480694" h="169545">
                  <a:moveTo>
                    <a:pt x="359727" y="99752"/>
                  </a:moveTo>
                  <a:lnTo>
                    <a:pt x="404875" y="99752"/>
                  </a:lnTo>
                  <a:lnTo>
                    <a:pt x="404875" y="54603"/>
                  </a:lnTo>
                  <a:lnTo>
                    <a:pt x="359727" y="54603"/>
                  </a:lnTo>
                  <a:lnTo>
                    <a:pt x="359727" y="99752"/>
                  </a:lnTo>
                  <a:close/>
                </a:path>
                <a:path w="480694" h="169545">
                  <a:moveTo>
                    <a:pt x="25844" y="112515"/>
                  </a:moveTo>
                  <a:lnTo>
                    <a:pt x="70993" y="112515"/>
                  </a:lnTo>
                  <a:lnTo>
                    <a:pt x="70993" y="67367"/>
                  </a:lnTo>
                  <a:lnTo>
                    <a:pt x="25844" y="67367"/>
                  </a:lnTo>
                  <a:lnTo>
                    <a:pt x="25844" y="112515"/>
                  </a:lnTo>
                  <a:close/>
                </a:path>
                <a:path w="480694" h="169545">
                  <a:moveTo>
                    <a:pt x="434975" y="117786"/>
                  </a:moveTo>
                  <a:lnTo>
                    <a:pt x="480123" y="117786"/>
                  </a:lnTo>
                  <a:lnTo>
                    <a:pt x="480123" y="72637"/>
                  </a:lnTo>
                  <a:lnTo>
                    <a:pt x="434975" y="72637"/>
                  </a:lnTo>
                  <a:lnTo>
                    <a:pt x="434975" y="117786"/>
                  </a:lnTo>
                  <a:close/>
                </a:path>
                <a:path w="480694" h="169545">
                  <a:moveTo>
                    <a:pt x="269494" y="119754"/>
                  </a:moveTo>
                  <a:lnTo>
                    <a:pt x="314642" y="119754"/>
                  </a:lnTo>
                  <a:lnTo>
                    <a:pt x="314642" y="74612"/>
                  </a:lnTo>
                  <a:lnTo>
                    <a:pt x="269494" y="74612"/>
                  </a:lnTo>
                  <a:lnTo>
                    <a:pt x="269494" y="119754"/>
                  </a:lnTo>
                  <a:close/>
                </a:path>
                <a:path w="480694" h="169545">
                  <a:moveTo>
                    <a:pt x="434975" y="122675"/>
                  </a:moveTo>
                  <a:lnTo>
                    <a:pt x="480123" y="122675"/>
                  </a:lnTo>
                  <a:lnTo>
                    <a:pt x="480123" y="77533"/>
                  </a:lnTo>
                  <a:lnTo>
                    <a:pt x="434975" y="77533"/>
                  </a:lnTo>
                  <a:lnTo>
                    <a:pt x="434975" y="122675"/>
                  </a:lnTo>
                  <a:close/>
                </a:path>
                <a:path w="480694" h="169545">
                  <a:moveTo>
                    <a:pt x="405447" y="133216"/>
                  </a:moveTo>
                  <a:lnTo>
                    <a:pt x="450596" y="133216"/>
                  </a:lnTo>
                  <a:lnTo>
                    <a:pt x="450596" y="88068"/>
                  </a:lnTo>
                  <a:lnTo>
                    <a:pt x="405447" y="88068"/>
                  </a:lnTo>
                  <a:lnTo>
                    <a:pt x="405447" y="133216"/>
                  </a:lnTo>
                  <a:close/>
                </a:path>
                <a:path w="480694" h="169545">
                  <a:moveTo>
                    <a:pt x="303403" y="137534"/>
                  </a:moveTo>
                  <a:lnTo>
                    <a:pt x="348551" y="137534"/>
                  </a:lnTo>
                  <a:lnTo>
                    <a:pt x="348551" y="92392"/>
                  </a:lnTo>
                  <a:lnTo>
                    <a:pt x="303403" y="92392"/>
                  </a:lnTo>
                  <a:lnTo>
                    <a:pt x="303403" y="137534"/>
                  </a:lnTo>
                  <a:close/>
                </a:path>
                <a:path w="480694" h="169545">
                  <a:moveTo>
                    <a:pt x="365886" y="151885"/>
                  </a:moveTo>
                  <a:lnTo>
                    <a:pt x="411035" y="151885"/>
                  </a:lnTo>
                  <a:lnTo>
                    <a:pt x="411035" y="106737"/>
                  </a:lnTo>
                  <a:lnTo>
                    <a:pt x="365886" y="106737"/>
                  </a:lnTo>
                  <a:lnTo>
                    <a:pt x="365886" y="151885"/>
                  </a:lnTo>
                  <a:close/>
                </a:path>
                <a:path w="480694" h="169545">
                  <a:moveTo>
                    <a:pt x="383666" y="169475"/>
                  </a:moveTo>
                  <a:lnTo>
                    <a:pt x="428815" y="169475"/>
                  </a:lnTo>
                  <a:lnTo>
                    <a:pt x="428815" y="124333"/>
                  </a:lnTo>
                  <a:lnTo>
                    <a:pt x="383666" y="124333"/>
                  </a:lnTo>
                  <a:lnTo>
                    <a:pt x="383666" y="169475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/>
            <p:cNvSpPr/>
            <p:nvPr/>
          </p:nvSpPr>
          <p:spPr>
            <a:xfrm>
              <a:off x="1031176" y="4362843"/>
              <a:ext cx="45720" cy="62230"/>
            </a:xfrm>
            <a:custGeom>
              <a:avLst/>
              <a:gdLst/>
              <a:ahLst/>
              <a:cxnLst/>
              <a:rect l="l" t="t" r="r" b="b"/>
              <a:pathLst>
                <a:path w="45719" h="6222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45719" h="62229">
                  <a:moveTo>
                    <a:pt x="0" y="61912"/>
                  </a:moveTo>
                  <a:lnTo>
                    <a:pt x="45148" y="61912"/>
                  </a:lnTo>
                  <a:lnTo>
                    <a:pt x="45148" y="16770"/>
                  </a:lnTo>
                  <a:lnTo>
                    <a:pt x="0" y="16770"/>
                  </a:lnTo>
                  <a:lnTo>
                    <a:pt x="0" y="61912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" name="object 488"/>
            <p:cNvSpPr/>
            <p:nvPr/>
          </p:nvSpPr>
          <p:spPr>
            <a:xfrm>
              <a:off x="1778000" y="435166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" name="object 489"/>
            <p:cNvSpPr/>
            <p:nvPr/>
          </p:nvSpPr>
          <p:spPr>
            <a:xfrm>
              <a:off x="1031176" y="437789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/>
            <p:cNvSpPr/>
            <p:nvPr/>
          </p:nvSpPr>
          <p:spPr>
            <a:xfrm>
              <a:off x="1766061" y="439015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" name="object 491"/>
            <p:cNvSpPr/>
            <p:nvPr/>
          </p:nvSpPr>
          <p:spPr>
            <a:xfrm>
              <a:off x="1957133" y="444018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" name="object 492"/>
            <p:cNvSpPr/>
            <p:nvPr/>
          </p:nvSpPr>
          <p:spPr>
            <a:xfrm>
              <a:off x="1678558" y="449162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/>
            <p:cNvSpPr/>
            <p:nvPr/>
          </p:nvSpPr>
          <p:spPr>
            <a:xfrm>
              <a:off x="1292795" y="451029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59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/>
            <p:cNvSpPr/>
            <p:nvPr/>
          </p:nvSpPr>
          <p:spPr>
            <a:xfrm>
              <a:off x="1031177" y="441104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/>
            <p:cNvSpPr/>
            <p:nvPr/>
          </p:nvSpPr>
          <p:spPr>
            <a:xfrm>
              <a:off x="1031177" y="441104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/>
            <p:cNvSpPr/>
            <p:nvPr/>
          </p:nvSpPr>
          <p:spPr>
            <a:xfrm>
              <a:off x="1031177" y="440354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/>
            <p:cNvSpPr/>
            <p:nvPr/>
          </p:nvSpPr>
          <p:spPr>
            <a:xfrm>
              <a:off x="1031177" y="440354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/>
            <p:cNvSpPr/>
            <p:nvPr/>
          </p:nvSpPr>
          <p:spPr>
            <a:xfrm>
              <a:off x="1031177" y="44129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/>
            <p:cNvSpPr/>
            <p:nvPr/>
          </p:nvSpPr>
          <p:spPr>
            <a:xfrm>
              <a:off x="1031177" y="441294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" name="object 500"/>
            <p:cNvSpPr/>
            <p:nvPr/>
          </p:nvSpPr>
          <p:spPr>
            <a:xfrm>
              <a:off x="1031177" y="441542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" name="object 501"/>
            <p:cNvSpPr/>
            <p:nvPr/>
          </p:nvSpPr>
          <p:spPr>
            <a:xfrm>
              <a:off x="1031177" y="441542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/>
            <p:cNvSpPr/>
            <p:nvPr/>
          </p:nvSpPr>
          <p:spPr>
            <a:xfrm>
              <a:off x="1031177" y="442171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" name="object 503"/>
            <p:cNvSpPr/>
            <p:nvPr/>
          </p:nvSpPr>
          <p:spPr>
            <a:xfrm>
              <a:off x="1031177" y="44217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" name="object 504"/>
            <p:cNvSpPr/>
            <p:nvPr/>
          </p:nvSpPr>
          <p:spPr>
            <a:xfrm>
              <a:off x="1031177" y="44335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5" name="object 505"/>
            <p:cNvSpPr/>
            <p:nvPr/>
          </p:nvSpPr>
          <p:spPr>
            <a:xfrm>
              <a:off x="1031177" y="44335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" name="object 506"/>
            <p:cNvSpPr/>
            <p:nvPr/>
          </p:nvSpPr>
          <p:spPr>
            <a:xfrm>
              <a:off x="1031177" y="444844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7" name="object 507"/>
            <p:cNvSpPr/>
            <p:nvPr/>
          </p:nvSpPr>
          <p:spPr>
            <a:xfrm>
              <a:off x="1031177" y="444844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8" name="object 508"/>
            <p:cNvSpPr/>
            <p:nvPr/>
          </p:nvSpPr>
          <p:spPr>
            <a:xfrm>
              <a:off x="1031177" y="447219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9" name="object 509"/>
            <p:cNvSpPr/>
            <p:nvPr/>
          </p:nvSpPr>
          <p:spPr>
            <a:xfrm>
              <a:off x="1031177" y="44721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" name="object 510"/>
            <p:cNvSpPr/>
            <p:nvPr/>
          </p:nvSpPr>
          <p:spPr>
            <a:xfrm>
              <a:off x="1031177" y="44909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1" name="object 511"/>
            <p:cNvSpPr/>
            <p:nvPr/>
          </p:nvSpPr>
          <p:spPr>
            <a:xfrm>
              <a:off x="1031177" y="449098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2" name="object 512"/>
            <p:cNvSpPr/>
            <p:nvPr/>
          </p:nvSpPr>
          <p:spPr>
            <a:xfrm>
              <a:off x="1031177" y="448876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3" name="object 513"/>
            <p:cNvSpPr/>
            <p:nvPr/>
          </p:nvSpPr>
          <p:spPr>
            <a:xfrm>
              <a:off x="1031177" y="448876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4" name="object 514"/>
            <p:cNvSpPr/>
            <p:nvPr/>
          </p:nvSpPr>
          <p:spPr>
            <a:xfrm>
              <a:off x="1031177" y="45111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5" name="object 515"/>
            <p:cNvSpPr/>
            <p:nvPr/>
          </p:nvSpPr>
          <p:spPr>
            <a:xfrm>
              <a:off x="1031177" y="451111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6" name="object 516"/>
            <p:cNvSpPr/>
            <p:nvPr/>
          </p:nvSpPr>
          <p:spPr>
            <a:xfrm>
              <a:off x="1031177" y="449822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7" name="object 517"/>
            <p:cNvSpPr/>
            <p:nvPr/>
          </p:nvSpPr>
          <p:spPr>
            <a:xfrm>
              <a:off x="1031177" y="449822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8" name="object 518"/>
            <p:cNvSpPr/>
            <p:nvPr/>
          </p:nvSpPr>
          <p:spPr>
            <a:xfrm>
              <a:off x="1031177" y="454032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9" name="object 519"/>
            <p:cNvSpPr/>
            <p:nvPr/>
          </p:nvSpPr>
          <p:spPr>
            <a:xfrm>
              <a:off x="1031177" y="45403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0" name="object 520"/>
            <p:cNvSpPr/>
            <p:nvPr/>
          </p:nvSpPr>
          <p:spPr>
            <a:xfrm>
              <a:off x="1031177" y="451524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1" name="object 521"/>
            <p:cNvSpPr/>
            <p:nvPr/>
          </p:nvSpPr>
          <p:spPr>
            <a:xfrm>
              <a:off x="1031177" y="45152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2" name="object 522"/>
            <p:cNvSpPr/>
            <p:nvPr/>
          </p:nvSpPr>
          <p:spPr>
            <a:xfrm>
              <a:off x="1031177" y="452337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3" name="object 523"/>
            <p:cNvSpPr/>
            <p:nvPr/>
          </p:nvSpPr>
          <p:spPr>
            <a:xfrm>
              <a:off x="1031177" y="45233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4" name="object 524"/>
            <p:cNvSpPr/>
            <p:nvPr/>
          </p:nvSpPr>
          <p:spPr>
            <a:xfrm>
              <a:off x="1031177" y="452318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5" name="object 525"/>
            <p:cNvSpPr/>
            <p:nvPr/>
          </p:nvSpPr>
          <p:spPr>
            <a:xfrm>
              <a:off x="1031177" y="452317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6" name="object 526"/>
            <p:cNvSpPr/>
            <p:nvPr/>
          </p:nvSpPr>
          <p:spPr>
            <a:xfrm>
              <a:off x="1031177" y="452731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7" name="object 527"/>
            <p:cNvSpPr/>
            <p:nvPr/>
          </p:nvSpPr>
          <p:spPr>
            <a:xfrm>
              <a:off x="1031177" y="45273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8" name="object 528"/>
            <p:cNvSpPr/>
            <p:nvPr/>
          </p:nvSpPr>
          <p:spPr>
            <a:xfrm>
              <a:off x="1031177" y="453587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21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9" name="object 529"/>
            <p:cNvSpPr/>
            <p:nvPr/>
          </p:nvSpPr>
          <p:spPr>
            <a:xfrm>
              <a:off x="1031177" y="453587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0" name="object 530"/>
            <p:cNvSpPr/>
            <p:nvPr/>
          </p:nvSpPr>
          <p:spPr>
            <a:xfrm>
              <a:off x="1031177" y="45581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1" name="object 531"/>
            <p:cNvSpPr/>
            <p:nvPr/>
          </p:nvSpPr>
          <p:spPr>
            <a:xfrm>
              <a:off x="1031177" y="45581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2" name="object 532"/>
            <p:cNvSpPr/>
            <p:nvPr/>
          </p:nvSpPr>
          <p:spPr>
            <a:xfrm>
              <a:off x="1031177" y="45426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3" name="object 533"/>
            <p:cNvSpPr/>
            <p:nvPr/>
          </p:nvSpPr>
          <p:spPr>
            <a:xfrm>
              <a:off x="1031177" y="454261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4" name="object 534"/>
            <p:cNvSpPr/>
            <p:nvPr/>
          </p:nvSpPr>
          <p:spPr>
            <a:xfrm>
              <a:off x="1031177" y="45624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5" name="object 535"/>
            <p:cNvSpPr/>
            <p:nvPr/>
          </p:nvSpPr>
          <p:spPr>
            <a:xfrm>
              <a:off x="1031177" y="45624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6" name="object 536"/>
            <p:cNvSpPr/>
            <p:nvPr/>
          </p:nvSpPr>
          <p:spPr>
            <a:xfrm>
              <a:off x="1031177" y="45598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7" name="object 537"/>
            <p:cNvSpPr/>
            <p:nvPr/>
          </p:nvSpPr>
          <p:spPr>
            <a:xfrm>
              <a:off x="1031177" y="455988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8" name="object 538"/>
            <p:cNvSpPr/>
            <p:nvPr/>
          </p:nvSpPr>
          <p:spPr>
            <a:xfrm>
              <a:off x="1031177" y="45630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9" name="object 539"/>
            <p:cNvSpPr/>
            <p:nvPr/>
          </p:nvSpPr>
          <p:spPr>
            <a:xfrm>
              <a:off x="1031177" y="45630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0" name="object 540"/>
            <p:cNvSpPr/>
            <p:nvPr/>
          </p:nvSpPr>
          <p:spPr>
            <a:xfrm>
              <a:off x="1031177" y="455620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1" name="object 541"/>
            <p:cNvSpPr/>
            <p:nvPr/>
          </p:nvSpPr>
          <p:spPr>
            <a:xfrm>
              <a:off x="1031177" y="45561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2" name="object 542"/>
            <p:cNvSpPr/>
            <p:nvPr/>
          </p:nvSpPr>
          <p:spPr>
            <a:xfrm>
              <a:off x="1031177" y="458191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3" name="object 543"/>
            <p:cNvSpPr/>
            <p:nvPr/>
          </p:nvSpPr>
          <p:spPr>
            <a:xfrm>
              <a:off x="1031177" y="45819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4" name="object 544"/>
            <p:cNvSpPr/>
            <p:nvPr/>
          </p:nvSpPr>
          <p:spPr>
            <a:xfrm>
              <a:off x="1031177" y="458230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5" name="object 545"/>
            <p:cNvSpPr/>
            <p:nvPr/>
          </p:nvSpPr>
          <p:spPr>
            <a:xfrm>
              <a:off x="1031177" y="45823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6" name="object 546"/>
            <p:cNvSpPr/>
            <p:nvPr/>
          </p:nvSpPr>
          <p:spPr>
            <a:xfrm>
              <a:off x="1031177" y="45630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7" name="object 547"/>
            <p:cNvSpPr/>
            <p:nvPr/>
          </p:nvSpPr>
          <p:spPr>
            <a:xfrm>
              <a:off x="1031177" y="45630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8" name="object 548"/>
            <p:cNvSpPr/>
            <p:nvPr/>
          </p:nvSpPr>
          <p:spPr>
            <a:xfrm>
              <a:off x="1031177" y="457150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9" name="object 549"/>
            <p:cNvSpPr/>
            <p:nvPr/>
          </p:nvSpPr>
          <p:spPr>
            <a:xfrm>
              <a:off x="1031177" y="457150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0" name="object 550"/>
            <p:cNvSpPr/>
            <p:nvPr/>
          </p:nvSpPr>
          <p:spPr>
            <a:xfrm>
              <a:off x="1031177" y="45698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1" name="object 551"/>
            <p:cNvSpPr/>
            <p:nvPr/>
          </p:nvSpPr>
          <p:spPr>
            <a:xfrm>
              <a:off x="1031177" y="456985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2" name="object 552"/>
            <p:cNvSpPr/>
            <p:nvPr/>
          </p:nvSpPr>
          <p:spPr>
            <a:xfrm>
              <a:off x="1031177" y="45704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3" name="object 553"/>
            <p:cNvSpPr/>
            <p:nvPr/>
          </p:nvSpPr>
          <p:spPr>
            <a:xfrm>
              <a:off x="1031177" y="45704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4" name="object 554"/>
            <p:cNvSpPr/>
            <p:nvPr/>
          </p:nvSpPr>
          <p:spPr>
            <a:xfrm>
              <a:off x="1031177" y="45812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5" name="object 555"/>
            <p:cNvSpPr/>
            <p:nvPr/>
          </p:nvSpPr>
          <p:spPr>
            <a:xfrm>
              <a:off x="1031177" y="458122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6" name="object 556"/>
            <p:cNvSpPr/>
            <p:nvPr/>
          </p:nvSpPr>
          <p:spPr>
            <a:xfrm>
              <a:off x="1031177" y="457830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7" name="object 557"/>
            <p:cNvSpPr/>
            <p:nvPr/>
          </p:nvSpPr>
          <p:spPr>
            <a:xfrm>
              <a:off x="1031177" y="45783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8" name="object 558"/>
            <p:cNvSpPr/>
            <p:nvPr/>
          </p:nvSpPr>
          <p:spPr>
            <a:xfrm>
              <a:off x="1031177" y="45800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9" name="object 559"/>
            <p:cNvSpPr/>
            <p:nvPr/>
          </p:nvSpPr>
          <p:spPr>
            <a:xfrm>
              <a:off x="1031177" y="45800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0" name="object 560"/>
            <p:cNvSpPr/>
            <p:nvPr/>
          </p:nvSpPr>
          <p:spPr>
            <a:xfrm>
              <a:off x="1031177" y="457277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1" name="object 561"/>
            <p:cNvSpPr/>
            <p:nvPr/>
          </p:nvSpPr>
          <p:spPr>
            <a:xfrm>
              <a:off x="1031177" y="45727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2" name="object 562"/>
            <p:cNvSpPr/>
            <p:nvPr/>
          </p:nvSpPr>
          <p:spPr>
            <a:xfrm>
              <a:off x="1031177" y="45804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3" name="object 563"/>
            <p:cNvSpPr/>
            <p:nvPr/>
          </p:nvSpPr>
          <p:spPr>
            <a:xfrm>
              <a:off x="1031177" y="45804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4" name="object 564"/>
            <p:cNvSpPr/>
            <p:nvPr/>
          </p:nvSpPr>
          <p:spPr>
            <a:xfrm>
              <a:off x="1031177" y="45800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5" name="object 565"/>
            <p:cNvSpPr/>
            <p:nvPr/>
          </p:nvSpPr>
          <p:spPr>
            <a:xfrm>
              <a:off x="1031177" y="45800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6" name="object 566"/>
            <p:cNvSpPr/>
            <p:nvPr/>
          </p:nvSpPr>
          <p:spPr>
            <a:xfrm>
              <a:off x="1031177" y="459011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7" name="object 567"/>
            <p:cNvSpPr/>
            <p:nvPr/>
          </p:nvSpPr>
          <p:spPr>
            <a:xfrm>
              <a:off x="1031177" y="459010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8" name="object 568"/>
            <p:cNvSpPr/>
            <p:nvPr/>
          </p:nvSpPr>
          <p:spPr>
            <a:xfrm>
              <a:off x="1031177" y="45885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9" name="object 569"/>
            <p:cNvSpPr/>
            <p:nvPr/>
          </p:nvSpPr>
          <p:spPr>
            <a:xfrm>
              <a:off x="1031177" y="45885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0" name="object 570"/>
            <p:cNvSpPr/>
            <p:nvPr/>
          </p:nvSpPr>
          <p:spPr>
            <a:xfrm>
              <a:off x="1031177" y="45880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1" name="object 571"/>
            <p:cNvSpPr/>
            <p:nvPr/>
          </p:nvSpPr>
          <p:spPr>
            <a:xfrm>
              <a:off x="1031177" y="458808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2" name="object 572"/>
            <p:cNvSpPr/>
            <p:nvPr/>
          </p:nvSpPr>
          <p:spPr>
            <a:xfrm>
              <a:off x="1031177" y="458769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3" name="object 573"/>
            <p:cNvSpPr/>
            <p:nvPr/>
          </p:nvSpPr>
          <p:spPr>
            <a:xfrm>
              <a:off x="1031177" y="458769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4" name="object 574"/>
            <p:cNvSpPr/>
            <p:nvPr/>
          </p:nvSpPr>
          <p:spPr>
            <a:xfrm>
              <a:off x="1031177" y="459011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5" name="object 575"/>
            <p:cNvSpPr/>
            <p:nvPr/>
          </p:nvSpPr>
          <p:spPr>
            <a:xfrm>
              <a:off x="1031177" y="459010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6" name="object 576"/>
            <p:cNvSpPr/>
            <p:nvPr/>
          </p:nvSpPr>
          <p:spPr>
            <a:xfrm>
              <a:off x="1031177" y="45905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7" name="object 577"/>
            <p:cNvSpPr/>
            <p:nvPr/>
          </p:nvSpPr>
          <p:spPr>
            <a:xfrm>
              <a:off x="1031177" y="45905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8" name="object 578"/>
            <p:cNvSpPr/>
            <p:nvPr/>
          </p:nvSpPr>
          <p:spPr>
            <a:xfrm>
              <a:off x="1031177" y="45925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9" name="object 579"/>
            <p:cNvSpPr/>
            <p:nvPr/>
          </p:nvSpPr>
          <p:spPr>
            <a:xfrm>
              <a:off x="1031177" y="459258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0" name="object 580"/>
            <p:cNvSpPr/>
            <p:nvPr/>
          </p:nvSpPr>
          <p:spPr>
            <a:xfrm>
              <a:off x="1031177" y="459874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1" name="object 581"/>
            <p:cNvSpPr/>
            <p:nvPr/>
          </p:nvSpPr>
          <p:spPr>
            <a:xfrm>
              <a:off x="1031177" y="459874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2" name="object 582"/>
            <p:cNvSpPr/>
            <p:nvPr/>
          </p:nvSpPr>
          <p:spPr>
            <a:xfrm>
              <a:off x="1031177" y="460884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3" name="object 583"/>
            <p:cNvSpPr/>
            <p:nvPr/>
          </p:nvSpPr>
          <p:spPr>
            <a:xfrm>
              <a:off x="1031177" y="46088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4" name="object 584"/>
            <p:cNvSpPr/>
            <p:nvPr/>
          </p:nvSpPr>
          <p:spPr>
            <a:xfrm>
              <a:off x="1031177" y="460630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5" name="object 585"/>
            <p:cNvSpPr/>
            <p:nvPr/>
          </p:nvSpPr>
          <p:spPr>
            <a:xfrm>
              <a:off x="1031177" y="460630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6" name="object 586"/>
            <p:cNvSpPr/>
            <p:nvPr/>
          </p:nvSpPr>
          <p:spPr>
            <a:xfrm>
              <a:off x="1031177" y="460782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7" name="object 587"/>
            <p:cNvSpPr/>
            <p:nvPr/>
          </p:nvSpPr>
          <p:spPr>
            <a:xfrm>
              <a:off x="1031177" y="46078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8" name="object 588"/>
            <p:cNvSpPr/>
            <p:nvPr/>
          </p:nvSpPr>
          <p:spPr>
            <a:xfrm>
              <a:off x="1031177" y="461087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9" name="object 589"/>
            <p:cNvSpPr/>
            <p:nvPr/>
          </p:nvSpPr>
          <p:spPr>
            <a:xfrm>
              <a:off x="1031177" y="46108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0" name="object 590"/>
            <p:cNvSpPr/>
            <p:nvPr/>
          </p:nvSpPr>
          <p:spPr>
            <a:xfrm>
              <a:off x="1031177" y="46129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21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1" name="object 591"/>
            <p:cNvSpPr/>
            <p:nvPr/>
          </p:nvSpPr>
          <p:spPr>
            <a:xfrm>
              <a:off x="1031177" y="46129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2" name="object 592"/>
            <p:cNvSpPr/>
            <p:nvPr/>
          </p:nvSpPr>
          <p:spPr>
            <a:xfrm>
              <a:off x="1031177" y="46119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3" name="object 593"/>
            <p:cNvSpPr/>
            <p:nvPr/>
          </p:nvSpPr>
          <p:spPr>
            <a:xfrm>
              <a:off x="1031177" y="46119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4" name="object 594"/>
            <p:cNvSpPr/>
            <p:nvPr/>
          </p:nvSpPr>
          <p:spPr>
            <a:xfrm>
              <a:off x="1031177" y="46113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5" name="object 595"/>
            <p:cNvSpPr/>
            <p:nvPr/>
          </p:nvSpPr>
          <p:spPr>
            <a:xfrm>
              <a:off x="1031177" y="461138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6" name="object 596"/>
            <p:cNvSpPr/>
            <p:nvPr/>
          </p:nvSpPr>
          <p:spPr>
            <a:xfrm>
              <a:off x="1031177" y="460782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7" name="object 597"/>
            <p:cNvSpPr/>
            <p:nvPr/>
          </p:nvSpPr>
          <p:spPr>
            <a:xfrm>
              <a:off x="1031177" y="46078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8" name="object 598"/>
            <p:cNvSpPr/>
            <p:nvPr/>
          </p:nvSpPr>
          <p:spPr>
            <a:xfrm>
              <a:off x="1031177" y="460884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9" name="object 599"/>
            <p:cNvSpPr/>
            <p:nvPr/>
          </p:nvSpPr>
          <p:spPr>
            <a:xfrm>
              <a:off x="1031177" y="46088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0" name="object 600"/>
            <p:cNvSpPr/>
            <p:nvPr/>
          </p:nvSpPr>
          <p:spPr>
            <a:xfrm>
              <a:off x="1031177" y="46098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1" name="object 601"/>
            <p:cNvSpPr/>
            <p:nvPr/>
          </p:nvSpPr>
          <p:spPr>
            <a:xfrm>
              <a:off x="1031177" y="46098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2" name="object 602"/>
            <p:cNvSpPr/>
            <p:nvPr/>
          </p:nvSpPr>
          <p:spPr>
            <a:xfrm>
              <a:off x="1031177" y="46103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3" name="object 603"/>
            <p:cNvSpPr/>
            <p:nvPr/>
          </p:nvSpPr>
          <p:spPr>
            <a:xfrm>
              <a:off x="1031177" y="461036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4" name="object 604"/>
            <p:cNvSpPr/>
            <p:nvPr/>
          </p:nvSpPr>
          <p:spPr>
            <a:xfrm>
              <a:off x="1031177" y="46179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5" name="object 605"/>
            <p:cNvSpPr/>
            <p:nvPr/>
          </p:nvSpPr>
          <p:spPr>
            <a:xfrm>
              <a:off x="1031177" y="461798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6" name="object 606"/>
            <p:cNvSpPr/>
            <p:nvPr/>
          </p:nvSpPr>
          <p:spPr>
            <a:xfrm>
              <a:off x="1031177" y="46202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7" name="object 607"/>
            <p:cNvSpPr/>
            <p:nvPr/>
          </p:nvSpPr>
          <p:spPr>
            <a:xfrm>
              <a:off x="1031177" y="462027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8" name="object 608"/>
            <p:cNvSpPr/>
            <p:nvPr/>
          </p:nvSpPr>
          <p:spPr>
            <a:xfrm>
              <a:off x="2134998" y="462954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9" name="object 609"/>
            <p:cNvSpPr/>
            <p:nvPr/>
          </p:nvSpPr>
          <p:spPr>
            <a:xfrm>
              <a:off x="2134998" y="46295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0" name="object 610"/>
            <p:cNvSpPr/>
            <p:nvPr/>
          </p:nvSpPr>
          <p:spPr>
            <a:xfrm>
              <a:off x="1943416" y="4660720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1" name="object 611"/>
            <p:cNvSpPr/>
            <p:nvPr/>
          </p:nvSpPr>
          <p:spPr>
            <a:xfrm>
              <a:off x="1679829" y="471444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2" name="object 612"/>
            <p:cNvSpPr/>
            <p:nvPr/>
          </p:nvSpPr>
          <p:spPr>
            <a:xfrm>
              <a:off x="1866771" y="4765812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336" y="0"/>
                  </a:moveTo>
                  <a:lnTo>
                    <a:pt x="42608" y="36836"/>
                  </a:lnTo>
                  <a:lnTo>
                    <a:pt x="0" y="36836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3" name="object 613"/>
            <p:cNvSpPr/>
            <p:nvPr/>
          </p:nvSpPr>
          <p:spPr>
            <a:xfrm>
              <a:off x="1960752" y="4750445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36"/>
                  </a:lnTo>
                  <a:lnTo>
                    <a:pt x="0" y="36836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4" name="object 614"/>
            <p:cNvSpPr/>
            <p:nvPr/>
          </p:nvSpPr>
          <p:spPr>
            <a:xfrm>
              <a:off x="1960752" y="4732797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5" name="object 615"/>
            <p:cNvSpPr/>
            <p:nvPr/>
          </p:nvSpPr>
          <p:spPr>
            <a:xfrm>
              <a:off x="1942846" y="478162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6" name="object 616"/>
            <p:cNvSpPr/>
            <p:nvPr/>
          </p:nvSpPr>
          <p:spPr>
            <a:xfrm>
              <a:off x="1942846" y="47816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7" name="object 617"/>
            <p:cNvSpPr/>
            <p:nvPr/>
          </p:nvSpPr>
          <p:spPr>
            <a:xfrm>
              <a:off x="1918270" y="4772801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8" name="object 618"/>
            <p:cNvSpPr/>
            <p:nvPr/>
          </p:nvSpPr>
          <p:spPr>
            <a:xfrm>
              <a:off x="1943416" y="4776546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9" name="object 619"/>
            <p:cNvSpPr/>
            <p:nvPr/>
          </p:nvSpPr>
          <p:spPr>
            <a:xfrm>
              <a:off x="1679829" y="4776546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0" name="object 620"/>
            <p:cNvSpPr/>
            <p:nvPr/>
          </p:nvSpPr>
          <p:spPr>
            <a:xfrm>
              <a:off x="1571433" y="479826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4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1" name="object 621"/>
            <p:cNvSpPr/>
            <p:nvPr/>
          </p:nvSpPr>
          <p:spPr>
            <a:xfrm>
              <a:off x="1931163" y="470091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2" name="object 622"/>
            <p:cNvSpPr/>
            <p:nvPr/>
          </p:nvSpPr>
          <p:spPr>
            <a:xfrm>
              <a:off x="1840928" y="480886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336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3" name="object 623"/>
            <p:cNvSpPr/>
            <p:nvPr/>
          </p:nvSpPr>
          <p:spPr>
            <a:xfrm>
              <a:off x="1931163" y="481464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4" name="object 624"/>
            <p:cNvSpPr/>
            <p:nvPr/>
          </p:nvSpPr>
          <p:spPr>
            <a:xfrm>
              <a:off x="1812036" y="4834967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5" name="object 625"/>
            <p:cNvSpPr/>
            <p:nvPr/>
          </p:nvSpPr>
          <p:spPr>
            <a:xfrm>
              <a:off x="1890204" y="4793500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6" name="object 626"/>
            <p:cNvSpPr/>
            <p:nvPr/>
          </p:nvSpPr>
          <p:spPr>
            <a:xfrm>
              <a:off x="1866771" y="480886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336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7" name="object 627"/>
            <p:cNvSpPr/>
            <p:nvPr/>
          </p:nvSpPr>
          <p:spPr>
            <a:xfrm>
              <a:off x="1727454" y="4827662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8" name="object 628"/>
            <p:cNvSpPr/>
            <p:nvPr/>
          </p:nvSpPr>
          <p:spPr>
            <a:xfrm>
              <a:off x="1754758" y="4851859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9" name="object 629"/>
            <p:cNvSpPr/>
            <p:nvPr/>
          </p:nvSpPr>
          <p:spPr>
            <a:xfrm>
              <a:off x="1955102" y="4827662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0" name="object 630"/>
            <p:cNvSpPr/>
            <p:nvPr/>
          </p:nvSpPr>
          <p:spPr>
            <a:xfrm>
              <a:off x="1960752" y="479826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1" name="object 631"/>
            <p:cNvSpPr/>
            <p:nvPr/>
          </p:nvSpPr>
          <p:spPr>
            <a:xfrm>
              <a:off x="1712593" y="4886021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2" name="object 632"/>
            <p:cNvSpPr/>
            <p:nvPr/>
          </p:nvSpPr>
          <p:spPr>
            <a:xfrm>
              <a:off x="1779334" y="4827662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3" name="object 633"/>
            <p:cNvSpPr/>
            <p:nvPr/>
          </p:nvSpPr>
          <p:spPr>
            <a:xfrm>
              <a:off x="1801620" y="4861824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36"/>
                  </a:lnTo>
                  <a:lnTo>
                    <a:pt x="0" y="36836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4" name="object 634"/>
            <p:cNvSpPr/>
            <p:nvPr/>
          </p:nvSpPr>
          <p:spPr>
            <a:xfrm>
              <a:off x="1696784" y="479826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5" name="object 635"/>
            <p:cNvSpPr/>
            <p:nvPr/>
          </p:nvSpPr>
          <p:spPr>
            <a:xfrm>
              <a:off x="1866771" y="480886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336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6" name="object 636"/>
            <p:cNvSpPr/>
            <p:nvPr/>
          </p:nvSpPr>
          <p:spPr>
            <a:xfrm>
              <a:off x="1937386" y="4851859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7" name="object 637"/>
            <p:cNvSpPr/>
            <p:nvPr/>
          </p:nvSpPr>
          <p:spPr>
            <a:xfrm>
              <a:off x="1955102" y="4886021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8" name="object 638"/>
            <p:cNvSpPr/>
            <p:nvPr/>
          </p:nvSpPr>
          <p:spPr>
            <a:xfrm>
              <a:off x="1817560" y="48606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9" name="object 639"/>
            <p:cNvSpPr/>
            <p:nvPr/>
          </p:nvSpPr>
          <p:spPr>
            <a:xfrm>
              <a:off x="1817560" y="486062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0" name="object 640"/>
            <p:cNvSpPr/>
            <p:nvPr/>
          </p:nvSpPr>
          <p:spPr>
            <a:xfrm>
              <a:off x="1811021" y="4876434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1" name="object 641"/>
            <p:cNvSpPr/>
            <p:nvPr/>
          </p:nvSpPr>
          <p:spPr>
            <a:xfrm>
              <a:off x="1833308" y="485407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2" name="object 642"/>
            <p:cNvSpPr/>
            <p:nvPr/>
          </p:nvSpPr>
          <p:spPr>
            <a:xfrm>
              <a:off x="1754758" y="4776546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3" name="object 643"/>
            <p:cNvSpPr/>
            <p:nvPr/>
          </p:nvSpPr>
          <p:spPr>
            <a:xfrm>
              <a:off x="1822069" y="4842967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4" name="object 644"/>
            <p:cNvSpPr/>
            <p:nvPr/>
          </p:nvSpPr>
          <p:spPr>
            <a:xfrm>
              <a:off x="1620647" y="4920183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336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5" name="object 645"/>
            <p:cNvSpPr/>
            <p:nvPr/>
          </p:nvSpPr>
          <p:spPr>
            <a:xfrm>
              <a:off x="1971675" y="4842967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6" name="object 646"/>
            <p:cNvSpPr/>
            <p:nvPr/>
          </p:nvSpPr>
          <p:spPr>
            <a:xfrm>
              <a:off x="1904619" y="4873067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7" name="object 647"/>
            <p:cNvSpPr/>
            <p:nvPr/>
          </p:nvSpPr>
          <p:spPr>
            <a:xfrm>
              <a:off x="1801620" y="4886021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8" name="object 648"/>
            <p:cNvSpPr/>
            <p:nvPr/>
          </p:nvSpPr>
          <p:spPr>
            <a:xfrm>
              <a:off x="1911539" y="482087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9" name="object 649"/>
            <p:cNvSpPr/>
            <p:nvPr/>
          </p:nvSpPr>
          <p:spPr>
            <a:xfrm>
              <a:off x="1904619" y="4944442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0" name="object 650"/>
            <p:cNvSpPr/>
            <p:nvPr/>
          </p:nvSpPr>
          <p:spPr>
            <a:xfrm>
              <a:off x="2060194" y="4861824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272" y="0"/>
                  </a:moveTo>
                  <a:lnTo>
                    <a:pt x="42608" y="36836"/>
                  </a:lnTo>
                  <a:lnTo>
                    <a:pt x="0" y="36836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1" name="object 651"/>
            <p:cNvSpPr/>
            <p:nvPr/>
          </p:nvSpPr>
          <p:spPr>
            <a:xfrm>
              <a:off x="1960752" y="480886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2" name="object 652"/>
            <p:cNvSpPr/>
            <p:nvPr/>
          </p:nvSpPr>
          <p:spPr>
            <a:xfrm>
              <a:off x="1971675" y="4886021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3" name="object 653"/>
            <p:cNvSpPr/>
            <p:nvPr/>
          </p:nvSpPr>
          <p:spPr>
            <a:xfrm>
              <a:off x="1948879" y="48818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4" name="object 654"/>
            <p:cNvSpPr/>
            <p:nvPr/>
          </p:nvSpPr>
          <p:spPr>
            <a:xfrm>
              <a:off x="1948879" y="488182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5" name="object 655"/>
            <p:cNvSpPr/>
            <p:nvPr/>
          </p:nvSpPr>
          <p:spPr>
            <a:xfrm>
              <a:off x="1904619" y="4861824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36"/>
                  </a:lnTo>
                  <a:lnTo>
                    <a:pt x="0" y="36836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6" name="object 656"/>
            <p:cNvSpPr/>
            <p:nvPr/>
          </p:nvSpPr>
          <p:spPr>
            <a:xfrm>
              <a:off x="1897506" y="482087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7" name="object 657"/>
            <p:cNvSpPr/>
            <p:nvPr/>
          </p:nvSpPr>
          <p:spPr>
            <a:xfrm>
              <a:off x="1966277" y="4901388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8" name="object 658"/>
            <p:cNvSpPr/>
            <p:nvPr/>
          </p:nvSpPr>
          <p:spPr>
            <a:xfrm>
              <a:off x="1955102" y="4944442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9" name="object 659"/>
            <p:cNvSpPr/>
            <p:nvPr/>
          </p:nvSpPr>
          <p:spPr>
            <a:xfrm>
              <a:off x="1882648" y="4861824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36"/>
                  </a:lnTo>
                  <a:lnTo>
                    <a:pt x="0" y="36836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0" name="object 660"/>
            <p:cNvSpPr/>
            <p:nvPr/>
          </p:nvSpPr>
          <p:spPr>
            <a:xfrm>
              <a:off x="1943416" y="492018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1" name="object 661"/>
            <p:cNvSpPr/>
            <p:nvPr/>
          </p:nvSpPr>
          <p:spPr>
            <a:xfrm>
              <a:off x="1966277" y="492018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2" name="object 662"/>
            <p:cNvSpPr/>
            <p:nvPr/>
          </p:nvSpPr>
          <p:spPr>
            <a:xfrm>
              <a:off x="1667128" y="495320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3" name="object 663"/>
            <p:cNvSpPr/>
            <p:nvPr/>
          </p:nvSpPr>
          <p:spPr>
            <a:xfrm>
              <a:off x="1667128" y="495320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4" name="object 664"/>
            <p:cNvSpPr/>
            <p:nvPr/>
          </p:nvSpPr>
          <p:spPr>
            <a:xfrm>
              <a:off x="1660587" y="4969012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5" name="object 665"/>
            <p:cNvSpPr/>
            <p:nvPr/>
          </p:nvSpPr>
          <p:spPr>
            <a:xfrm>
              <a:off x="1682939" y="4946663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6" name="object 666"/>
            <p:cNvSpPr/>
            <p:nvPr/>
          </p:nvSpPr>
          <p:spPr>
            <a:xfrm>
              <a:off x="1966277" y="4944442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7" name="object 667"/>
            <p:cNvSpPr/>
            <p:nvPr/>
          </p:nvSpPr>
          <p:spPr>
            <a:xfrm>
              <a:off x="1917002" y="498737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8" name="object 668"/>
            <p:cNvSpPr/>
            <p:nvPr/>
          </p:nvSpPr>
          <p:spPr>
            <a:xfrm>
              <a:off x="1917002" y="49873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9" name="object 669"/>
            <p:cNvSpPr/>
            <p:nvPr/>
          </p:nvSpPr>
          <p:spPr>
            <a:xfrm>
              <a:off x="1910460" y="5003180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0" name="object 670"/>
            <p:cNvSpPr/>
            <p:nvPr/>
          </p:nvSpPr>
          <p:spPr>
            <a:xfrm>
              <a:off x="1932812" y="4980825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1" name="object 671"/>
            <p:cNvSpPr/>
            <p:nvPr/>
          </p:nvSpPr>
          <p:spPr>
            <a:xfrm>
              <a:off x="1902969" y="491015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2" name="object 672"/>
            <p:cNvSpPr/>
            <p:nvPr/>
          </p:nvSpPr>
          <p:spPr>
            <a:xfrm>
              <a:off x="1902969" y="49101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3" name="object 673"/>
            <p:cNvSpPr/>
            <p:nvPr/>
          </p:nvSpPr>
          <p:spPr>
            <a:xfrm>
              <a:off x="1896426" y="4925963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4" name="object 674"/>
            <p:cNvSpPr/>
            <p:nvPr/>
          </p:nvSpPr>
          <p:spPr>
            <a:xfrm>
              <a:off x="1918778" y="4903608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5" name="object 675"/>
            <p:cNvSpPr/>
            <p:nvPr/>
          </p:nvSpPr>
          <p:spPr>
            <a:xfrm>
              <a:off x="1895664" y="498737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6" name="object 676"/>
            <p:cNvSpPr/>
            <p:nvPr/>
          </p:nvSpPr>
          <p:spPr>
            <a:xfrm>
              <a:off x="1895664" y="49873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7" name="object 677"/>
            <p:cNvSpPr/>
            <p:nvPr/>
          </p:nvSpPr>
          <p:spPr>
            <a:xfrm>
              <a:off x="1931163" y="4944442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8" name="object 678"/>
            <p:cNvSpPr/>
            <p:nvPr/>
          </p:nvSpPr>
          <p:spPr>
            <a:xfrm>
              <a:off x="1943416" y="49786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9" name="object 679"/>
            <p:cNvSpPr/>
            <p:nvPr/>
          </p:nvSpPr>
          <p:spPr>
            <a:xfrm>
              <a:off x="1874838" y="492018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0" name="object 680"/>
            <p:cNvSpPr/>
            <p:nvPr/>
          </p:nvSpPr>
          <p:spPr>
            <a:xfrm>
              <a:off x="1918270" y="49786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1" name="object 681"/>
            <p:cNvSpPr/>
            <p:nvPr/>
          </p:nvSpPr>
          <p:spPr>
            <a:xfrm>
              <a:off x="1971675" y="49786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2" name="object 682"/>
            <p:cNvSpPr/>
            <p:nvPr/>
          </p:nvSpPr>
          <p:spPr>
            <a:xfrm>
              <a:off x="1966277" y="49786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3" name="object 683"/>
            <p:cNvSpPr/>
            <p:nvPr/>
          </p:nvSpPr>
          <p:spPr>
            <a:xfrm>
              <a:off x="1661666" y="4803409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4" name="object 684"/>
            <p:cNvSpPr/>
            <p:nvPr/>
          </p:nvSpPr>
          <p:spPr>
            <a:xfrm>
              <a:off x="1741488" y="4901388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5" name="object 685"/>
            <p:cNvSpPr/>
            <p:nvPr/>
          </p:nvSpPr>
          <p:spPr>
            <a:xfrm>
              <a:off x="1960752" y="4861824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36"/>
                  </a:lnTo>
                  <a:lnTo>
                    <a:pt x="0" y="36836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6" name="object 686"/>
            <p:cNvSpPr/>
            <p:nvPr/>
          </p:nvSpPr>
          <p:spPr>
            <a:xfrm>
              <a:off x="1509775" y="4803409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7" name="object 687"/>
            <p:cNvSpPr/>
            <p:nvPr/>
          </p:nvSpPr>
          <p:spPr>
            <a:xfrm>
              <a:off x="1626170" y="495320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8" name="object 688"/>
            <p:cNvSpPr/>
            <p:nvPr/>
          </p:nvSpPr>
          <p:spPr>
            <a:xfrm>
              <a:off x="1626170" y="495320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9" name="object 689"/>
            <p:cNvSpPr/>
            <p:nvPr/>
          </p:nvSpPr>
          <p:spPr>
            <a:xfrm>
              <a:off x="1840928" y="4944442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336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0" name="object 690"/>
            <p:cNvSpPr/>
            <p:nvPr/>
          </p:nvSpPr>
          <p:spPr>
            <a:xfrm>
              <a:off x="1542541" y="4886021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4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1" name="object 691"/>
            <p:cNvSpPr/>
            <p:nvPr/>
          </p:nvSpPr>
          <p:spPr>
            <a:xfrm>
              <a:off x="1890204" y="49786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2" name="object 692"/>
            <p:cNvSpPr/>
            <p:nvPr/>
          </p:nvSpPr>
          <p:spPr>
            <a:xfrm>
              <a:off x="1882648" y="4944442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3" name="object 693"/>
            <p:cNvSpPr/>
            <p:nvPr/>
          </p:nvSpPr>
          <p:spPr>
            <a:xfrm>
              <a:off x="1754758" y="4886021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4" name="object 694"/>
            <p:cNvSpPr/>
            <p:nvPr/>
          </p:nvSpPr>
          <p:spPr>
            <a:xfrm>
              <a:off x="1642045" y="4873067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5" name="object 695"/>
            <p:cNvSpPr/>
            <p:nvPr/>
          </p:nvSpPr>
          <p:spPr>
            <a:xfrm>
              <a:off x="1542541" y="478048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4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6" name="object 696"/>
            <p:cNvSpPr/>
            <p:nvPr/>
          </p:nvSpPr>
          <p:spPr>
            <a:xfrm>
              <a:off x="1911539" y="49786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7" name="object 697"/>
            <p:cNvSpPr/>
            <p:nvPr/>
          </p:nvSpPr>
          <p:spPr>
            <a:xfrm>
              <a:off x="1874838" y="4901388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8" name="object 698"/>
            <p:cNvSpPr/>
            <p:nvPr/>
          </p:nvSpPr>
          <p:spPr>
            <a:xfrm>
              <a:off x="1661666" y="4901388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9" name="object 699"/>
            <p:cNvSpPr/>
            <p:nvPr/>
          </p:nvSpPr>
          <p:spPr>
            <a:xfrm>
              <a:off x="1620647" y="4861824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336" y="0"/>
                  </a:moveTo>
                  <a:lnTo>
                    <a:pt x="42608" y="36836"/>
                  </a:lnTo>
                  <a:lnTo>
                    <a:pt x="0" y="36836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0" name="object 700"/>
            <p:cNvSpPr/>
            <p:nvPr/>
          </p:nvSpPr>
          <p:spPr>
            <a:xfrm>
              <a:off x="1874838" y="492018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1" name="object 701"/>
            <p:cNvSpPr/>
            <p:nvPr/>
          </p:nvSpPr>
          <p:spPr>
            <a:xfrm>
              <a:off x="1597279" y="4873067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2" name="object 702"/>
            <p:cNvSpPr/>
            <p:nvPr/>
          </p:nvSpPr>
          <p:spPr>
            <a:xfrm>
              <a:off x="1679829" y="4886021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3" name="object 703"/>
            <p:cNvSpPr/>
            <p:nvPr/>
          </p:nvSpPr>
          <p:spPr>
            <a:xfrm>
              <a:off x="1882648" y="49786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4" name="object 704"/>
            <p:cNvSpPr/>
            <p:nvPr/>
          </p:nvSpPr>
          <p:spPr>
            <a:xfrm>
              <a:off x="1661666" y="492018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5" name="object 705"/>
            <p:cNvSpPr/>
            <p:nvPr/>
          </p:nvSpPr>
          <p:spPr>
            <a:xfrm>
              <a:off x="1840928" y="4901388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336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6" name="object 706"/>
            <p:cNvSpPr/>
            <p:nvPr/>
          </p:nvSpPr>
          <p:spPr>
            <a:xfrm>
              <a:off x="1840928" y="4944442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336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7" name="object 707"/>
            <p:cNvSpPr/>
            <p:nvPr/>
          </p:nvSpPr>
          <p:spPr>
            <a:xfrm>
              <a:off x="1858453" y="4944442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336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8" name="object 708"/>
            <p:cNvSpPr/>
            <p:nvPr/>
          </p:nvSpPr>
          <p:spPr>
            <a:xfrm>
              <a:off x="1831721" y="4944442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9" name="object 709"/>
            <p:cNvSpPr/>
            <p:nvPr/>
          </p:nvSpPr>
          <p:spPr>
            <a:xfrm>
              <a:off x="1790700" y="4886021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0" name="object 710"/>
            <p:cNvSpPr/>
            <p:nvPr/>
          </p:nvSpPr>
          <p:spPr>
            <a:xfrm>
              <a:off x="1822069" y="4944442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1" name="object 711"/>
            <p:cNvSpPr/>
            <p:nvPr/>
          </p:nvSpPr>
          <p:spPr>
            <a:xfrm>
              <a:off x="1801620" y="49786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2" name="object 712"/>
            <p:cNvSpPr/>
            <p:nvPr/>
          </p:nvSpPr>
          <p:spPr>
            <a:xfrm>
              <a:off x="1661666" y="4842967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3" name="object 713"/>
            <p:cNvSpPr/>
            <p:nvPr/>
          </p:nvSpPr>
          <p:spPr>
            <a:xfrm>
              <a:off x="1679829" y="476581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36"/>
                  </a:lnTo>
                  <a:lnTo>
                    <a:pt x="0" y="36836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4" name="object 714"/>
            <p:cNvSpPr/>
            <p:nvPr/>
          </p:nvSpPr>
          <p:spPr>
            <a:xfrm>
              <a:off x="1840928" y="4901388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336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5" name="object 715"/>
            <p:cNvSpPr/>
            <p:nvPr/>
          </p:nvSpPr>
          <p:spPr>
            <a:xfrm>
              <a:off x="1801620" y="49786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6" name="object 716"/>
            <p:cNvSpPr/>
            <p:nvPr/>
          </p:nvSpPr>
          <p:spPr>
            <a:xfrm>
              <a:off x="1679829" y="4873067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7" name="object 717"/>
            <p:cNvSpPr/>
            <p:nvPr/>
          </p:nvSpPr>
          <p:spPr>
            <a:xfrm>
              <a:off x="1801620" y="4873067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8" name="object 718"/>
            <p:cNvSpPr/>
            <p:nvPr/>
          </p:nvSpPr>
          <p:spPr>
            <a:xfrm>
              <a:off x="1620647" y="4944442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336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9" name="object 719"/>
            <p:cNvSpPr/>
            <p:nvPr/>
          </p:nvSpPr>
          <p:spPr>
            <a:xfrm>
              <a:off x="1642045" y="4886021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0" name="object 720"/>
            <p:cNvSpPr/>
            <p:nvPr/>
          </p:nvSpPr>
          <p:spPr>
            <a:xfrm>
              <a:off x="1822069" y="4944442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1" name="object 721"/>
            <p:cNvSpPr/>
            <p:nvPr/>
          </p:nvSpPr>
          <p:spPr>
            <a:xfrm>
              <a:off x="1801620" y="49786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2" name="object 722"/>
            <p:cNvSpPr/>
            <p:nvPr/>
          </p:nvSpPr>
          <p:spPr>
            <a:xfrm>
              <a:off x="1790700" y="492018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3" name="object 723"/>
            <p:cNvSpPr/>
            <p:nvPr/>
          </p:nvSpPr>
          <p:spPr>
            <a:xfrm>
              <a:off x="1890204" y="4851859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4" name="object 724"/>
            <p:cNvSpPr/>
            <p:nvPr/>
          </p:nvSpPr>
          <p:spPr>
            <a:xfrm>
              <a:off x="1597279" y="4978605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5" name="object 725"/>
            <p:cNvSpPr/>
            <p:nvPr/>
          </p:nvSpPr>
          <p:spPr>
            <a:xfrm>
              <a:off x="1831721" y="4901388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6" name="object 726"/>
            <p:cNvSpPr/>
            <p:nvPr/>
          </p:nvSpPr>
          <p:spPr>
            <a:xfrm>
              <a:off x="1772794" y="498737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7" name="object 727"/>
            <p:cNvSpPr/>
            <p:nvPr/>
          </p:nvSpPr>
          <p:spPr>
            <a:xfrm>
              <a:off x="1772794" y="49873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8" name="object 728"/>
            <p:cNvSpPr/>
            <p:nvPr/>
          </p:nvSpPr>
          <p:spPr>
            <a:xfrm>
              <a:off x="1766251" y="5003180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9" name="object 729"/>
            <p:cNvSpPr/>
            <p:nvPr/>
          </p:nvSpPr>
          <p:spPr>
            <a:xfrm>
              <a:off x="1788603" y="4980825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0" name="object 730"/>
            <p:cNvSpPr/>
            <p:nvPr/>
          </p:nvSpPr>
          <p:spPr>
            <a:xfrm>
              <a:off x="1571433" y="492018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4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1" name="object 731"/>
            <p:cNvSpPr/>
            <p:nvPr/>
          </p:nvSpPr>
          <p:spPr>
            <a:xfrm>
              <a:off x="1620647" y="4827662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336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2" name="object 732"/>
            <p:cNvSpPr/>
            <p:nvPr/>
          </p:nvSpPr>
          <p:spPr>
            <a:xfrm>
              <a:off x="1727454" y="4851859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3" name="object 733"/>
            <p:cNvSpPr/>
            <p:nvPr/>
          </p:nvSpPr>
          <p:spPr>
            <a:xfrm>
              <a:off x="1712593" y="49786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4" name="object 734"/>
            <p:cNvSpPr/>
            <p:nvPr/>
          </p:nvSpPr>
          <p:spPr>
            <a:xfrm>
              <a:off x="1732914" y="491015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5" name="object 735"/>
            <p:cNvSpPr/>
            <p:nvPr/>
          </p:nvSpPr>
          <p:spPr>
            <a:xfrm>
              <a:off x="1732914" y="49101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6" name="object 736"/>
            <p:cNvSpPr/>
            <p:nvPr/>
          </p:nvSpPr>
          <p:spPr>
            <a:xfrm>
              <a:off x="1741488" y="492018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7" name="object 737"/>
            <p:cNvSpPr/>
            <p:nvPr/>
          </p:nvSpPr>
          <p:spPr>
            <a:xfrm>
              <a:off x="1760221" y="498737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8" name="object 738"/>
            <p:cNvSpPr/>
            <p:nvPr/>
          </p:nvSpPr>
          <p:spPr>
            <a:xfrm>
              <a:off x="1760221" y="49873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9" name="object 739"/>
            <p:cNvSpPr/>
            <p:nvPr/>
          </p:nvSpPr>
          <p:spPr>
            <a:xfrm>
              <a:off x="1753678" y="5003180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0" name="object 740"/>
            <p:cNvSpPr/>
            <p:nvPr/>
          </p:nvSpPr>
          <p:spPr>
            <a:xfrm>
              <a:off x="1776030" y="4980825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1" name="object 741"/>
            <p:cNvSpPr/>
            <p:nvPr/>
          </p:nvSpPr>
          <p:spPr>
            <a:xfrm>
              <a:off x="1727454" y="4886021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2" name="object 742"/>
            <p:cNvSpPr/>
            <p:nvPr/>
          </p:nvSpPr>
          <p:spPr>
            <a:xfrm>
              <a:off x="1727454" y="49786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3" name="object 743"/>
            <p:cNvSpPr/>
            <p:nvPr/>
          </p:nvSpPr>
          <p:spPr>
            <a:xfrm>
              <a:off x="1696784" y="4944442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4" name="object 744"/>
            <p:cNvSpPr/>
            <p:nvPr/>
          </p:nvSpPr>
          <p:spPr>
            <a:xfrm>
              <a:off x="1741488" y="4901388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5" name="object 745"/>
            <p:cNvSpPr/>
            <p:nvPr/>
          </p:nvSpPr>
          <p:spPr>
            <a:xfrm>
              <a:off x="1647508" y="48947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6" name="object 746"/>
            <p:cNvSpPr/>
            <p:nvPr/>
          </p:nvSpPr>
          <p:spPr>
            <a:xfrm>
              <a:off x="1647508" y="489478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7" name="object 747"/>
            <p:cNvSpPr/>
            <p:nvPr/>
          </p:nvSpPr>
          <p:spPr>
            <a:xfrm>
              <a:off x="1837180" y="45847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8" name="object 748"/>
            <p:cNvSpPr/>
            <p:nvPr/>
          </p:nvSpPr>
          <p:spPr>
            <a:xfrm>
              <a:off x="1837180" y="458471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9" name="object 749"/>
            <p:cNvSpPr/>
            <p:nvPr/>
          </p:nvSpPr>
          <p:spPr>
            <a:xfrm>
              <a:off x="1872298" y="461817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0" name="object 750"/>
            <p:cNvSpPr/>
            <p:nvPr/>
          </p:nvSpPr>
          <p:spPr>
            <a:xfrm>
              <a:off x="1872298" y="461817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1" name="object 751"/>
            <p:cNvSpPr/>
            <p:nvPr/>
          </p:nvSpPr>
          <p:spPr>
            <a:xfrm>
              <a:off x="1801620" y="481464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2" name="object 752"/>
            <p:cNvSpPr/>
            <p:nvPr/>
          </p:nvSpPr>
          <p:spPr>
            <a:xfrm>
              <a:off x="1732914" y="45952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3" name="object 753"/>
            <p:cNvSpPr/>
            <p:nvPr/>
          </p:nvSpPr>
          <p:spPr>
            <a:xfrm>
              <a:off x="1732914" y="45952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4" name="object 754"/>
            <p:cNvSpPr/>
            <p:nvPr/>
          </p:nvSpPr>
          <p:spPr>
            <a:xfrm>
              <a:off x="1726375" y="4611067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5" name="object 755"/>
            <p:cNvSpPr/>
            <p:nvPr/>
          </p:nvSpPr>
          <p:spPr>
            <a:xfrm>
              <a:off x="1748727" y="4588713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6" name="object 756"/>
            <p:cNvSpPr/>
            <p:nvPr/>
          </p:nvSpPr>
          <p:spPr>
            <a:xfrm>
              <a:off x="1509775" y="480886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7" name="object 757"/>
            <p:cNvSpPr/>
            <p:nvPr/>
          </p:nvSpPr>
          <p:spPr>
            <a:xfrm>
              <a:off x="1855344" y="459690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8" name="object 758"/>
            <p:cNvSpPr/>
            <p:nvPr/>
          </p:nvSpPr>
          <p:spPr>
            <a:xfrm>
              <a:off x="1855344" y="459690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9" name="object 759"/>
            <p:cNvSpPr/>
            <p:nvPr/>
          </p:nvSpPr>
          <p:spPr>
            <a:xfrm>
              <a:off x="1542541" y="4861824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4" y="36836"/>
                  </a:lnTo>
                  <a:lnTo>
                    <a:pt x="0" y="36836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0" name="object 760"/>
            <p:cNvSpPr/>
            <p:nvPr/>
          </p:nvSpPr>
          <p:spPr>
            <a:xfrm>
              <a:off x="1987550" y="454687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1" name="object 761"/>
            <p:cNvSpPr/>
            <p:nvPr/>
          </p:nvSpPr>
          <p:spPr>
            <a:xfrm>
              <a:off x="1987550" y="45468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2" name="object 762"/>
            <p:cNvSpPr/>
            <p:nvPr/>
          </p:nvSpPr>
          <p:spPr>
            <a:xfrm>
              <a:off x="1981010" y="4562680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3" name="object 763"/>
            <p:cNvSpPr/>
            <p:nvPr/>
          </p:nvSpPr>
          <p:spPr>
            <a:xfrm>
              <a:off x="2003362" y="4540324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4" name="object 764"/>
            <p:cNvSpPr/>
            <p:nvPr/>
          </p:nvSpPr>
          <p:spPr>
            <a:xfrm>
              <a:off x="1471994" y="492018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4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5" name="object 765"/>
            <p:cNvSpPr/>
            <p:nvPr/>
          </p:nvSpPr>
          <p:spPr>
            <a:xfrm>
              <a:off x="1509775" y="4834967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6" name="object 766"/>
            <p:cNvSpPr/>
            <p:nvPr/>
          </p:nvSpPr>
          <p:spPr>
            <a:xfrm>
              <a:off x="1949323" y="4886021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272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7" name="object 767"/>
            <p:cNvSpPr/>
            <p:nvPr/>
          </p:nvSpPr>
          <p:spPr>
            <a:xfrm>
              <a:off x="1509775" y="4861824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272" y="0"/>
                  </a:moveTo>
                  <a:lnTo>
                    <a:pt x="42608" y="36836"/>
                  </a:lnTo>
                  <a:lnTo>
                    <a:pt x="0" y="36836"/>
                  </a:lnTo>
                  <a:lnTo>
                    <a:pt x="21272" y="0"/>
                  </a:lnTo>
                </a:path>
                <a:path w="43180" h="37464">
                  <a:moveTo>
                    <a:pt x="21272" y="0"/>
                  </a:moveTo>
                  <a:lnTo>
                    <a:pt x="42608" y="36836"/>
                  </a:lnTo>
                  <a:lnTo>
                    <a:pt x="0" y="36836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8" name="object 768"/>
            <p:cNvSpPr/>
            <p:nvPr/>
          </p:nvSpPr>
          <p:spPr>
            <a:xfrm>
              <a:off x="1679829" y="4901388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9" name="object 769"/>
            <p:cNvSpPr/>
            <p:nvPr/>
          </p:nvSpPr>
          <p:spPr>
            <a:xfrm>
              <a:off x="1597279" y="4901388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272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0" name="object 770"/>
            <p:cNvSpPr/>
            <p:nvPr/>
          </p:nvSpPr>
          <p:spPr>
            <a:xfrm>
              <a:off x="1542541" y="492018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4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1" name="object 771"/>
            <p:cNvSpPr/>
            <p:nvPr/>
          </p:nvSpPr>
          <p:spPr>
            <a:xfrm>
              <a:off x="1642045" y="4886021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2" name="object 772"/>
            <p:cNvSpPr/>
            <p:nvPr/>
          </p:nvSpPr>
          <p:spPr>
            <a:xfrm>
              <a:off x="1831721" y="4827662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3" name="object 773"/>
            <p:cNvSpPr/>
            <p:nvPr/>
          </p:nvSpPr>
          <p:spPr>
            <a:xfrm>
              <a:off x="1661666" y="49786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4" name="object 774"/>
            <p:cNvSpPr/>
            <p:nvPr/>
          </p:nvSpPr>
          <p:spPr>
            <a:xfrm>
              <a:off x="1620647" y="4901388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336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5" name="object 775"/>
            <p:cNvSpPr/>
            <p:nvPr/>
          </p:nvSpPr>
          <p:spPr>
            <a:xfrm>
              <a:off x="1597279" y="4944442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6" name="object 776"/>
            <p:cNvSpPr/>
            <p:nvPr/>
          </p:nvSpPr>
          <p:spPr>
            <a:xfrm>
              <a:off x="1509775" y="4901388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272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7" name="object 777"/>
            <p:cNvSpPr/>
            <p:nvPr/>
          </p:nvSpPr>
          <p:spPr>
            <a:xfrm>
              <a:off x="1509775" y="4756224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272" y="0"/>
                  </a:moveTo>
                  <a:lnTo>
                    <a:pt x="42608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8" name="object 778"/>
            <p:cNvSpPr/>
            <p:nvPr/>
          </p:nvSpPr>
          <p:spPr>
            <a:xfrm>
              <a:off x="1571433" y="492018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4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9" name="object 779"/>
            <p:cNvSpPr/>
            <p:nvPr/>
          </p:nvSpPr>
          <p:spPr>
            <a:xfrm>
              <a:off x="1571433" y="4886021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4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0" name="object 780"/>
            <p:cNvSpPr/>
            <p:nvPr/>
          </p:nvSpPr>
          <p:spPr>
            <a:xfrm>
              <a:off x="1966277" y="4886021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1" name="object 781"/>
            <p:cNvSpPr/>
            <p:nvPr/>
          </p:nvSpPr>
          <p:spPr>
            <a:xfrm>
              <a:off x="1516632" y="4008706"/>
              <a:ext cx="0" cy="1174115"/>
            </a:xfrm>
            <a:custGeom>
              <a:avLst/>
              <a:gdLst/>
              <a:ahLst/>
              <a:cxnLst/>
              <a:rect l="l" t="t" r="r" b="b"/>
              <a:pathLst>
                <a:path w="0" h="1174114">
                  <a:moveTo>
                    <a:pt x="0" y="117360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2" name="object 782"/>
            <p:cNvSpPr/>
            <p:nvPr/>
          </p:nvSpPr>
          <p:spPr>
            <a:xfrm>
              <a:off x="998537" y="4008640"/>
              <a:ext cx="1214755" cy="1174115"/>
            </a:xfrm>
            <a:custGeom>
              <a:avLst/>
              <a:gdLst/>
              <a:ahLst/>
              <a:cxnLst/>
              <a:rect l="l" t="t" r="r" b="b"/>
              <a:pathLst>
                <a:path w="1214755" h="1174114">
                  <a:moveTo>
                    <a:pt x="0" y="1173670"/>
                  </a:moveTo>
                  <a:lnTo>
                    <a:pt x="1214247" y="1173670"/>
                  </a:lnTo>
                  <a:lnTo>
                    <a:pt x="1214247" y="0"/>
                  </a:lnTo>
                  <a:lnTo>
                    <a:pt x="0" y="0"/>
                  </a:lnTo>
                  <a:lnTo>
                    <a:pt x="0" y="117367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3" name="object 783"/>
          <p:cNvSpPr txBox="1"/>
          <p:nvPr/>
        </p:nvSpPr>
        <p:spPr>
          <a:xfrm>
            <a:off x="7733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84" name="object 784"/>
          <p:cNvSpPr txBox="1"/>
          <p:nvPr/>
        </p:nvSpPr>
        <p:spPr>
          <a:xfrm>
            <a:off x="7733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85" name="object 785"/>
          <p:cNvSpPr txBox="1"/>
          <p:nvPr/>
        </p:nvSpPr>
        <p:spPr>
          <a:xfrm>
            <a:off x="7733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786" name="object 786"/>
          <p:cNvGrpSpPr/>
          <p:nvPr/>
        </p:nvGrpSpPr>
        <p:grpSpPr>
          <a:xfrm>
            <a:off x="976057" y="4155516"/>
            <a:ext cx="1210945" cy="1049655"/>
            <a:chOff x="976057" y="4155516"/>
            <a:chExt cx="1210945" cy="1049655"/>
          </a:xfrm>
        </p:grpSpPr>
        <p:sp>
          <p:nvSpPr>
            <p:cNvPr id="787" name="object 787"/>
            <p:cNvSpPr/>
            <p:nvPr/>
          </p:nvSpPr>
          <p:spPr>
            <a:xfrm>
              <a:off x="979549" y="4934979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8" name="object 788"/>
            <p:cNvSpPr/>
            <p:nvPr/>
          </p:nvSpPr>
          <p:spPr>
            <a:xfrm>
              <a:off x="979549" y="4546991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9" name="object 789"/>
            <p:cNvSpPr/>
            <p:nvPr/>
          </p:nvSpPr>
          <p:spPr>
            <a:xfrm>
              <a:off x="979549" y="415900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0" name="object 790"/>
            <p:cNvSpPr/>
            <p:nvPr/>
          </p:nvSpPr>
          <p:spPr>
            <a:xfrm>
              <a:off x="105371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1" name="object 791"/>
            <p:cNvSpPr/>
            <p:nvPr/>
          </p:nvSpPr>
          <p:spPr>
            <a:xfrm>
              <a:off x="1618552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2" name="object 792"/>
            <p:cNvSpPr/>
            <p:nvPr/>
          </p:nvSpPr>
          <p:spPr>
            <a:xfrm>
              <a:off x="218344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3" name="object 793"/>
          <p:cNvSpPr txBox="1"/>
          <p:nvPr/>
        </p:nvSpPr>
        <p:spPr>
          <a:xfrm>
            <a:off x="10233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794" name="object 794"/>
          <p:cNvSpPr txBox="1"/>
          <p:nvPr/>
        </p:nvSpPr>
        <p:spPr>
          <a:xfrm>
            <a:off x="15705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95" name="object 795"/>
          <p:cNvSpPr txBox="1"/>
          <p:nvPr/>
        </p:nvSpPr>
        <p:spPr>
          <a:xfrm>
            <a:off x="21177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96" name="object 796"/>
          <p:cNvSpPr txBox="1"/>
          <p:nvPr/>
        </p:nvSpPr>
        <p:spPr>
          <a:xfrm>
            <a:off x="6843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97" name="object 797"/>
          <p:cNvSpPr txBox="1"/>
          <p:nvPr/>
        </p:nvSpPr>
        <p:spPr>
          <a:xfrm>
            <a:off x="2281048" y="4050172"/>
            <a:ext cx="4603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798" name="object 798"/>
          <p:cNvGrpSpPr/>
          <p:nvPr/>
        </p:nvGrpSpPr>
        <p:grpSpPr>
          <a:xfrm>
            <a:off x="2323529" y="4196217"/>
            <a:ext cx="50800" cy="269875"/>
            <a:chOff x="2323529" y="4196217"/>
            <a:chExt cx="50800" cy="269875"/>
          </a:xfrm>
        </p:grpSpPr>
        <p:sp>
          <p:nvSpPr>
            <p:cNvPr id="799" name="object 799"/>
            <p:cNvSpPr/>
            <p:nvPr/>
          </p:nvSpPr>
          <p:spPr>
            <a:xfrm>
              <a:off x="2326069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1"/>
                  </a:lnTo>
                  <a:lnTo>
                    <a:pt x="6627" y="6630"/>
                  </a:lnTo>
                  <a:lnTo>
                    <a:pt x="1780" y="13799"/>
                  </a:lnTo>
                  <a:lnTo>
                    <a:pt x="0" y="22542"/>
                  </a:lnTo>
                  <a:lnTo>
                    <a:pt x="1780" y="31326"/>
                  </a:lnTo>
                  <a:lnTo>
                    <a:pt x="6627" y="38515"/>
                  </a:lnTo>
                  <a:lnTo>
                    <a:pt x="13796" y="43371"/>
                  </a:lnTo>
                  <a:lnTo>
                    <a:pt x="22542" y="45154"/>
                  </a:lnTo>
                  <a:lnTo>
                    <a:pt x="31325" y="43371"/>
                  </a:lnTo>
                  <a:lnTo>
                    <a:pt x="38512" y="38515"/>
                  </a:lnTo>
                  <a:lnTo>
                    <a:pt x="43366" y="31326"/>
                  </a:lnTo>
                  <a:lnTo>
                    <a:pt x="45148" y="22542"/>
                  </a:lnTo>
                  <a:lnTo>
                    <a:pt x="43366" y="13799"/>
                  </a:lnTo>
                  <a:lnTo>
                    <a:pt x="38512" y="6630"/>
                  </a:lnTo>
                  <a:lnTo>
                    <a:pt x="31325" y="1781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0" name="object 800"/>
            <p:cNvSpPr/>
            <p:nvPr/>
          </p:nvSpPr>
          <p:spPr>
            <a:xfrm>
              <a:off x="2326069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9"/>
                  </a:lnTo>
                  <a:lnTo>
                    <a:pt x="6627" y="6630"/>
                  </a:lnTo>
                  <a:lnTo>
                    <a:pt x="13796" y="1781"/>
                  </a:lnTo>
                  <a:lnTo>
                    <a:pt x="22542" y="0"/>
                  </a:lnTo>
                  <a:lnTo>
                    <a:pt x="31325" y="1781"/>
                  </a:lnTo>
                  <a:lnTo>
                    <a:pt x="38512" y="6630"/>
                  </a:lnTo>
                  <a:lnTo>
                    <a:pt x="43366" y="13799"/>
                  </a:lnTo>
                  <a:lnTo>
                    <a:pt x="45148" y="22542"/>
                  </a:lnTo>
                  <a:lnTo>
                    <a:pt x="43366" y="31326"/>
                  </a:lnTo>
                  <a:lnTo>
                    <a:pt x="38512" y="38515"/>
                  </a:lnTo>
                  <a:lnTo>
                    <a:pt x="31325" y="43371"/>
                  </a:lnTo>
                  <a:lnTo>
                    <a:pt x="22542" y="45154"/>
                  </a:lnTo>
                  <a:lnTo>
                    <a:pt x="13796" y="43371"/>
                  </a:lnTo>
                  <a:lnTo>
                    <a:pt x="6627" y="38515"/>
                  </a:lnTo>
                  <a:lnTo>
                    <a:pt x="1780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1" name="object 801"/>
            <p:cNvSpPr/>
            <p:nvPr/>
          </p:nvSpPr>
          <p:spPr>
            <a:xfrm>
              <a:off x="2326069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0"/>
                  </a:lnTo>
                  <a:lnTo>
                    <a:pt x="6627" y="6627"/>
                  </a:lnTo>
                  <a:lnTo>
                    <a:pt x="1780" y="13796"/>
                  </a:lnTo>
                  <a:lnTo>
                    <a:pt x="0" y="22542"/>
                  </a:lnTo>
                  <a:lnTo>
                    <a:pt x="1780" y="31326"/>
                  </a:lnTo>
                  <a:lnTo>
                    <a:pt x="6627" y="38515"/>
                  </a:lnTo>
                  <a:lnTo>
                    <a:pt x="13796" y="43371"/>
                  </a:lnTo>
                  <a:lnTo>
                    <a:pt x="22542" y="45154"/>
                  </a:lnTo>
                  <a:lnTo>
                    <a:pt x="31325" y="43371"/>
                  </a:lnTo>
                  <a:lnTo>
                    <a:pt x="38512" y="38515"/>
                  </a:lnTo>
                  <a:lnTo>
                    <a:pt x="43366" y="31326"/>
                  </a:lnTo>
                  <a:lnTo>
                    <a:pt x="45148" y="22542"/>
                  </a:lnTo>
                  <a:lnTo>
                    <a:pt x="43366" y="13796"/>
                  </a:lnTo>
                  <a:lnTo>
                    <a:pt x="38512" y="6627"/>
                  </a:lnTo>
                  <a:lnTo>
                    <a:pt x="31325" y="1780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2" name="object 802"/>
            <p:cNvSpPr/>
            <p:nvPr/>
          </p:nvSpPr>
          <p:spPr>
            <a:xfrm>
              <a:off x="2326069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6"/>
                  </a:lnTo>
                  <a:lnTo>
                    <a:pt x="6627" y="6627"/>
                  </a:lnTo>
                  <a:lnTo>
                    <a:pt x="13796" y="1780"/>
                  </a:lnTo>
                  <a:lnTo>
                    <a:pt x="22542" y="0"/>
                  </a:lnTo>
                  <a:lnTo>
                    <a:pt x="31325" y="1780"/>
                  </a:lnTo>
                  <a:lnTo>
                    <a:pt x="38512" y="6627"/>
                  </a:lnTo>
                  <a:lnTo>
                    <a:pt x="43366" y="13796"/>
                  </a:lnTo>
                  <a:lnTo>
                    <a:pt x="45148" y="22542"/>
                  </a:lnTo>
                  <a:lnTo>
                    <a:pt x="43366" y="31326"/>
                  </a:lnTo>
                  <a:lnTo>
                    <a:pt x="38512" y="38515"/>
                  </a:lnTo>
                  <a:lnTo>
                    <a:pt x="31325" y="43371"/>
                  </a:lnTo>
                  <a:lnTo>
                    <a:pt x="22542" y="45154"/>
                  </a:lnTo>
                  <a:lnTo>
                    <a:pt x="13796" y="43371"/>
                  </a:lnTo>
                  <a:lnTo>
                    <a:pt x="6627" y="38515"/>
                  </a:lnTo>
                  <a:lnTo>
                    <a:pt x="1780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3" name="object 803"/>
            <p:cNvSpPr/>
            <p:nvPr/>
          </p:nvSpPr>
          <p:spPr>
            <a:xfrm>
              <a:off x="2326069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0"/>
                  </a:lnTo>
                  <a:lnTo>
                    <a:pt x="6627" y="6627"/>
                  </a:lnTo>
                  <a:lnTo>
                    <a:pt x="1780" y="13796"/>
                  </a:lnTo>
                  <a:lnTo>
                    <a:pt x="0" y="22542"/>
                  </a:lnTo>
                  <a:lnTo>
                    <a:pt x="1780" y="31325"/>
                  </a:lnTo>
                  <a:lnTo>
                    <a:pt x="6627" y="38512"/>
                  </a:lnTo>
                  <a:lnTo>
                    <a:pt x="13796" y="43366"/>
                  </a:lnTo>
                  <a:lnTo>
                    <a:pt x="22542" y="45148"/>
                  </a:lnTo>
                  <a:lnTo>
                    <a:pt x="31325" y="43366"/>
                  </a:lnTo>
                  <a:lnTo>
                    <a:pt x="38512" y="38512"/>
                  </a:lnTo>
                  <a:lnTo>
                    <a:pt x="43366" y="31325"/>
                  </a:lnTo>
                  <a:lnTo>
                    <a:pt x="45148" y="22542"/>
                  </a:lnTo>
                  <a:lnTo>
                    <a:pt x="43366" y="13796"/>
                  </a:lnTo>
                  <a:lnTo>
                    <a:pt x="38512" y="6627"/>
                  </a:lnTo>
                  <a:lnTo>
                    <a:pt x="31325" y="1780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4" name="object 804"/>
            <p:cNvSpPr/>
            <p:nvPr/>
          </p:nvSpPr>
          <p:spPr>
            <a:xfrm>
              <a:off x="2326069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6"/>
                  </a:lnTo>
                  <a:lnTo>
                    <a:pt x="6627" y="6627"/>
                  </a:lnTo>
                  <a:lnTo>
                    <a:pt x="13796" y="1780"/>
                  </a:lnTo>
                  <a:lnTo>
                    <a:pt x="22542" y="0"/>
                  </a:lnTo>
                  <a:lnTo>
                    <a:pt x="31325" y="1780"/>
                  </a:lnTo>
                  <a:lnTo>
                    <a:pt x="38512" y="6627"/>
                  </a:lnTo>
                  <a:lnTo>
                    <a:pt x="43366" y="13796"/>
                  </a:lnTo>
                  <a:lnTo>
                    <a:pt x="45148" y="22542"/>
                  </a:lnTo>
                  <a:lnTo>
                    <a:pt x="43366" y="31325"/>
                  </a:lnTo>
                  <a:lnTo>
                    <a:pt x="38512" y="38512"/>
                  </a:lnTo>
                  <a:lnTo>
                    <a:pt x="31325" y="43366"/>
                  </a:lnTo>
                  <a:lnTo>
                    <a:pt x="22542" y="45148"/>
                  </a:lnTo>
                  <a:lnTo>
                    <a:pt x="13796" y="43366"/>
                  </a:lnTo>
                  <a:lnTo>
                    <a:pt x="6627" y="38512"/>
                  </a:lnTo>
                  <a:lnTo>
                    <a:pt x="1780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5" name="object 805"/>
          <p:cNvSpPr txBox="1"/>
          <p:nvPr/>
        </p:nvSpPr>
        <p:spPr>
          <a:xfrm>
            <a:off x="2404492" y="4134373"/>
            <a:ext cx="209550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>
                <a:latin typeface="Microsoft Sans Serif"/>
                <a:cs typeface="Microsoft Sans Serif"/>
              </a:rPr>
              <a:t>Added</a:t>
            </a:r>
            <a:endParaRPr sz="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 spc="-30">
                <a:latin typeface="Verdana"/>
                <a:cs typeface="Verdana"/>
              </a:rPr>
              <a:t>Lost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06" name="object 806"/>
          <p:cNvSpPr txBox="1"/>
          <p:nvPr/>
        </p:nvSpPr>
        <p:spPr>
          <a:xfrm>
            <a:off x="2404492" y="4387357"/>
            <a:ext cx="1917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807" name="object 807"/>
          <p:cNvSpPr txBox="1"/>
          <p:nvPr/>
        </p:nvSpPr>
        <p:spPr>
          <a:xfrm>
            <a:off x="2281048" y="4551375"/>
            <a:ext cx="338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808" name="object 808"/>
          <p:cNvGrpSpPr/>
          <p:nvPr/>
        </p:nvGrpSpPr>
        <p:grpSpPr>
          <a:xfrm>
            <a:off x="2314192" y="4697361"/>
            <a:ext cx="69215" cy="389255"/>
            <a:chOff x="2314192" y="4697361"/>
            <a:chExt cx="69215" cy="389255"/>
          </a:xfrm>
        </p:grpSpPr>
        <p:sp>
          <p:nvSpPr>
            <p:cNvPr id="809" name="object 809"/>
            <p:cNvSpPr/>
            <p:nvPr/>
          </p:nvSpPr>
          <p:spPr>
            <a:xfrm>
              <a:off x="2326068" y="46999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0" name="object 810"/>
            <p:cNvSpPr/>
            <p:nvPr/>
          </p:nvSpPr>
          <p:spPr>
            <a:xfrm>
              <a:off x="2318257" y="47971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1" name="object 811"/>
            <p:cNvSpPr/>
            <p:nvPr/>
          </p:nvSpPr>
          <p:spPr>
            <a:xfrm>
              <a:off x="2326069" y="49193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2" name="object 812"/>
            <p:cNvSpPr/>
            <p:nvPr/>
          </p:nvSpPr>
          <p:spPr>
            <a:xfrm>
              <a:off x="2326069" y="49193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3" name="object 813"/>
            <p:cNvSpPr/>
            <p:nvPr/>
          </p:nvSpPr>
          <p:spPr>
            <a:xfrm>
              <a:off x="2326069" y="50290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4" name="object 814"/>
            <p:cNvSpPr/>
            <p:nvPr/>
          </p:nvSpPr>
          <p:spPr>
            <a:xfrm>
              <a:off x="2326069" y="50290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5" name="object 815"/>
            <p:cNvSpPr/>
            <p:nvPr/>
          </p:nvSpPr>
          <p:spPr>
            <a:xfrm>
              <a:off x="2316732" y="505163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6" name="object 816"/>
            <p:cNvSpPr/>
            <p:nvPr/>
          </p:nvSpPr>
          <p:spPr>
            <a:xfrm>
              <a:off x="2348610" y="501974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7" name="object 817"/>
          <p:cNvSpPr txBox="1"/>
          <p:nvPr/>
        </p:nvSpPr>
        <p:spPr>
          <a:xfrm>
            <a:off x="2404492" y="4669042"/>
            <a:ext cx="31686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18" name="object 818"/>
          <p:cNvSpPr txBox="1"/>
          <p:nvPr/>
        </p:nvSpPr>
        <p:spPr>
          <a:xfrm>
            <a:off x="2404492" y="4745242"/>
            <a:ext cx="248285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819" name="object 819"/>
          <p:cNvSpPr txBox="1"/>
          <p:nvPr/>
        </p:nvSpPr>
        <p:spPr>
          <a:xfrm>
            <a:off x="2404492" y="4998226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20" name="object 820"/>
          <p:cNvSpPr txBox="1"/>
          <p:nvPr/>
        </p:nvSpPr>
        <p:spPr>
          <a:xfrm>
            <a:off x="1494153" y="3861513"/>
            <a:ext cx="22352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Microsoft Sans Serif"/>
                <a:cs typeface="Microsoft Sans Serif"/>
              </a:rPr>
              <a:t>MED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821" name="object 821"/>
          <p:cNvGrpSpPr/>
          <p:nvPr/>
        </p:nvGrpSpPr>
        <p:grpSpPr>
          <a:xfrm>
            <a:off x="2819400" y="3899293"/>
            <a:ext cx="2133600" cy="1463040"/>
            <a:chOff x="2819400" y="3899293"/>
            <a:chExt cx="2133600" cy="1463040"/>
          </a:xfrm>
        </p:grpSpPr>
        <p:sp>
          <p:nvSpPr>
            <p:cNvPr id="822" name="object 822"/>
            <p:cNvSpPr/>
            <p:nvPr/>
          </p:nvSpPr>
          <p:spPr>
            <a:xfrm>
              <a:off x="28194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23" name="object 8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3149" y="4005243"/>
              <a:ext cx="1236632" cy="1196051"/>
            </a:xfrm>
            <a:prstGeom prst="rect">
              <a:avLst/>
            </a:prstGeom>
          </p:spPr>
        </p:pic>
      </p:grpSp>
      <p:sp>
        <p:nvSpPr>
          <p:cNvPr id="824" name="object 824"/>
          <p:cNvSpPr txBox="1"/>
          <p:nvPr/>
        </p:nvSpPr>
        <p:spPr>
          <a:xfrm>
            <a:off x="29069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25" name="object 825"/>
          <p:cNvSpPr txBox="1"/>
          <p:nvPr/>
        </p:nvSpPr>
        <p:spPr>
          <a:xfrm>
            <a:off x="29069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26" name="object 826"/>
          <p:cNvSpPr txBox="1"/>
          <p:nvPr/>
        </p:nvSpPr>
        <p:spPr>
          <a:xfrm>
            <a:off x="29069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27" name="object 827"/>
          <p:cNvSpPr txBox="1"/>
          <p:nvPr/>
        </p:nvSpPr>
        <p:spPr>
          <a:xfrm>
            <a:off x="31569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828" name="object 828"/>
          <p:cNvSpPr txBox="1"/>
          <p:nvPr/>
        </p:nvSpPr>
        <p:spPr>
          <a:xfrm>
            <a:off x="37041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29" name="object 829"/>
          <p:cNvSpPr txBox="1"/>
          <p:nvPr/>
        </p:nvSpPr>
        <p:spPr>
          <a:xfrm>
            <a:off x="42513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30" name="object 830"/>
          <p:cNvSpPr txBox="1"/>
          <p:nvPr/>
        </p:nvSpPr>
        <p:spPr>
          <a:xfrm>
            <a:off x="28179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831" name="object 831"/>
          <p:cNvGrpSpPr/>
          <p:nvPr/>
        </p:nvGrpSpPr>
        <p:grpSpPr>
          <a:xfrm>
            <a:off x="4457126" y="4196217"/>
            <a:ext cx="50800" cy="269875"/>
            <a:chOff x="4457126" y="4196217"/>
            <a:chExt cx="50800" cy="269875"/>
          </a:xfrm>
        </p:grpSpPr>
        <p:sp>
          <p:nvSpPr>
            <p:cNvPr id="832" name="object 832"/>
            <p:cNvSpPr/>
            <p:nvPr/>
          </p:nvSpPr>
          <p:spPr>
            <a:xfrm>
              <a:off x="4459666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1"/>
                  </a:lnTo>
                  <a:lnTo>
                    <a:pt x="6630" y="6630"/>
                  </a:lnTo>
                  <a:lnTo>
                    <a:pt x="1781" y="13799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9"/>
                  </a:lnTo>
                  <a:lnTo>
                    <a:pt x="38515" y="6630"/>
                  </a:lnTo>
                  <a:lnTo>
                    <a:pt x="31330" y="1781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FFA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3" name="object 833"/>
            <p:cNvSpPr/>
            <p:nvPr/>
          </p:nvSpPr>
          <p:spPr>
            <a:xfrm>
              <a:off x="4459666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9"/>
                  </a:lnTo>
                  <a:lnTo>
                    <a:pt x="6630" y="6630"/>
                  </a:lnTo>
                  <a:lnTo>
                    <a:pt x="13801" y="1781"/>
                  </a:lnTo>
                  <a:lnTo>
                    <a:pt x="22548" y="0"/>
                  </a:lnTo>
                  <a:lnTo>
                    <a:pt x="31330" y="1781"/>
                  </a:lnTo>
                  <a:lnTo>
                    <a:pt x="38515" y="6630"/>
                  </a:lnTo>
                  <a:lnTo>
                    <a:pt x="43367" y="13799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4" name="object 834"/>
            <p:cNvSpPr/>
            <p:nvPr/>
          </p:nvSpPr>
          <p:spPr>
            <a:xfrm>
              <a:off x="4459666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5" name="object 835"/>
            <p:cNvSpPr/>
            <p:nvPr/>
          </p:nvSpPr>
          <p:spPr>
            <a:xfrm>
              <a:off x="4459666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6" name="object 836"/>
            <p:cNvSpPr/>
            <p:nvPr/>
          </p:nvSpPr>
          <p:spPr>
            <a:xfrm>
              <a:off x="4459666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7" name="object 837"/>
            <p:cNvSpPr/>
            <p:nvPr/>
          </p:nvSpPr>
          <p:spPr>
            <a:xfrm>
              <a:off x="4459666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8" name="object 838"/>
          <p:cNvSpPr txBox="1"/>
          <p:nvPr/>
        </p:nvSpPr>
        <p:spPr>
          <a:xfrm>
            <a:off x="4414645" y="4018625"/>
            <a:ext cx="460375" cy="25146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500">
                <a:latin typeface="Microsoft Sans Serif"/>
                <a:cs typeface="Microsoft Sans Serif"/>
              </a:rPr>
              <a:t>Added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839" name="object 839"/>
          <p:cNvSpPr txBox="1"/>
          <p:nvPr/>
        </p:nvSpPr>
        <p:spPr>
          <a:xfrm>
            <a:off x="4538092" y="4277629"/>
            <a:ext cx="1454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0">
                <a:latin typeface="Verdana"/>
                <a:cs typeface="Verdana"/>
              </a:rPr>
              <a:t>Lost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40" name="object 840"/>
          <p:cNvSpPr txBox="1"/>
          <p:nvPr/>
        </p:nvSpPr>
        <p:spPr>
          <a:xfrm>
            <a:off x="4538092" y="4387357"/>
            <a:ext cx="1917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841" name="object 841"/>
          <p:cNvGrpSpPr/>
          <p:nvPr/>
        </p:nvGrpSpPr>
        <p:grpSpPr>
          <a:xfrm>
            <a:off x="4447792" y="4697361"/>
            <a:ext cx="69215" cy="389255"/>
            <a:chOff x="4447792" y="4697361"/>
            <a:chExt cx="69215" cy="389255"/>
          </a:xfrm>
        </p:grpSpPr>
        <p:sp>
          <p:nvSpPr>
            <p:cNvPr id="842" name="object 842"/>
            <p:cNvSpPr/>
            <p:nvPr/>
          </p:nvSpPr>
          <p:spPr>
            <a:xfrm>
              <a:off x="4459668" y="46999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3" name="object 843"/>
            <p:cNvSpPr/>
            <p:nvPr/>
          </p:nvSpPr>
          <p:spPr>
            <a:xfrm>
              <a:off x="4451860" y="47971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4" name="object 844"/>
            <p:cNvSpPr/>
            <p:nvPr/>
          </p:nvSpPr>
          <p:spPr>
            <a:xfrm>
              <a:off x="4459666" y="49193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5" name="object 845"/>
            <p:cNvSpPr/>
            <p:nvPr/>
          </p:nvSpPr>
          <p:spPr>
            <a:xfrm>
              <a:off x="4459666" y="49193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6" name="object 846"/>
            <p:cNvSpPr/>
            <p:nvPr/>
          </p:nvSpPr>
          <p:spPr>
            <a:xfrm>
              <a:off x="4459666" y="50290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7" name="object 847"/>
            <p:cNvSpPr/>
            <p:nvPr/>
          </p:nvSpPr>
          <p:spPr>
            <a:xfrm>
              <a:off x="4459666" y="50290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8" name="object 848"/>
            <p:cNvSpPr/>
            <p:nvPr/>
          </p:nvSpPr>
          <p:spPr>
            <a:xfrm>
              <a:off x="4450332" y="505163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9" name="object 849"/>
            <p:cNvSpPr/>
            <p:nvPr/>
          </p:nvSpPr>
          <p:spPr>
            <a:xfrm>
              <a:off x="4482213" y="501974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0" name="object 850"/>
          <p:cNvSpPr txBox="1"/>
          <p:nvPr/>
        </p:nvSpPr>
        <p:spPr>
          <a:xfrm>
            <a:off x="4414645" y="4519902"/>
            <a:ext cx="440055" cy="25082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  <a:p>
            <a:pPr marL="135890">
              <a:lnSpc>
                <a:spcPct val="100000"/>
              </a:lnSpc>
              <a:spcBef>
                <a:spcPts val="209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51" name="object 851"/>
          <p:cNvSpPr txBox="1"/>
          <p:nvPr/>
        </p:nvSpPr>
        <p:spPr>
          <a:xfrm>
            <a:off x="4538092" y="4778770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52" name="object 852"/>
          <p:cNvSpPr txBox="1"/>
          <p:nvPr/>
        </p:nvSpPr>
        <p:spPr>
          <a:xfrm>
            <a:off x="4538092" y="4888498"/>
            <a:ext cx="2482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853" name="object 853"/>
          <p:cNvSpPr txBox="1"/>
          <p:nvPr/>
        </p:nvSpPr>
        <p:spPr>
          <a:xfrm>
            <a:off x="4538092" y="4998226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54" name="object 854"/>
          <p:cNvSpPr txBox="1"/>
          <p:nvPr/>
        </p:nvSpPr>
        <p:spPr>
          <a:xfrm>
            <a:off x="3588193" y="3861513"/>
            <a:ext cx="30226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0">
                <a:latin typeface="Verdana"/>
                <a:cs typeface="Verdana"/>
              </a:rPr>
              <a:t>Mothur</a:t>
            </a:r>
            <a:endParaRPr sz="700">
              <a:latin typeface="Verdana"/>
              <a:cs typeface="Verdana"/>
            </a:endParaRPr>
          </a:p>
        </p:txBody>
      </p:sp>
      <p:grpSp>
        <p:nvGrpSpPr>
          <p:cNvPr id="855" name="object 855"/>
          <p:cNvGrpSpPr/>
          <p:nvPr/>
        </p:nvGrpSpPr>
        <p:grpSpPr>
          <a:xfrm>
            <a:off x="4953000" y="3899293"/>
            <a:ext cx="2133600" cy="1463040"/>
            <a:chOff x="4953000" y="3899293"/>
            <a:chExt cx="2133600" cy="1463040"/>
          </a:xfrm>
        </p:grpSpPr>
        <p:sp>
          <p:nvSpPr>
            <p:cNvPr id="856" name="object 856"/>
            <p:cNvSpPr/>
            <p:nvPr/>
          </p:nvSpPr>
          <p:spPr>
            <a:xfrm>
              <a:off x="49530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7" name="object 8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6749" y="4005243"/>
              <a:ext cx="1236632" cy="1196051"/>
            </a:xfrm>
            <a:prstGeom prst="rect">
              <a:avLst/>
            </a:prstGeom>
          </p:spPr>
        </p:pic>
      </p:grpSp>
      <p:sp>
        <p:nvSpPr>
          <p:cNvPr id="858" name="object 858"/>
          <p:cNvSpPr txBox="1"/>
          <p:nvPr/>
        </p:nvSpPr>
        <p:spPr>
          <a:xfrm>
            <a:off x="50405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59" name="object 859"/>
          <p:cNvSpPr txBox="1"/>
          <p:nvPr/>
        </p:nvSpPr>
        <p:spPr>
          <a:xfrm>
            <a:off x="50405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60" name="object 860"/>
          <p:cNvSpPr txBox="1"/>
          <p:nvPr/>
        </p:nvSpPr>
        <p:spPr>
          <a:xfrm>
            <a:off x="50405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61" name="object 861"/>
          <p:cNvSpPr txBox="1"/>
          <p:nvPr/>
        </p:nvSpPr>
        <p:spPr>
          <a:xfrm>
            <a:off x="52905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862" name="object 862"/>
          <p:cNvSpPr txBox="1"/>
          <p:nvPr/>
        </p:nvSpPr>
        <p:spPr>
          <a:xfrm>
            <a:off x="58377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63" name="object 863"/>
          <p:cNvSpPr txBox="1"/>
          <p:nvPr/>
        </p:nvSpPr>
        <p:spPr>
          <a:xfrm>
            <a:off x="63849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64" name="object 864"/>
          <p:cNvSpPr txBox="1"/>
          <p:nvPr/>
        </p:nvSpPr>
        <p:spPr>
          <a:xfrm>
            <a:off x="1219262" y="5258259"/>
            <a:ext cx="50399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5665" algn="l"/>
                <a:tab pos="4279265" algn="l"/>
              </a:tabLst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r>
              <a:rPr dirty="0" sz="600">
                <a:latin typeface="Verdana"/>
                <a:cs typeface="Verdana"/>
              </a:rPr>
              <a:t>	</a:t>
            </a: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r>
              <a:rPr dirty="0" sz="600">
                <a:latin typeface="Verdana"/>
                <a:cs typeface="Verdana"/>
              </a:rPr>
              <a:t>	</a:t>
            </a: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65" name="object 865"/>
          <p:cNvSpPr txBox="1"/>
          <p:nvPr/>
        </p:nvSpPr>
        <p:spPr>
          <a:xfrm>
            <a:off x="49515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866" name="object 866"/>
          <p:cNvGrpSpPr/>
          <p:nvPr/>
        </p:nvGrpSpPr>
        <p:grpSpPr>
          <a:xfrm>
            <a:off x="6590725" y="4196217"/>
            <a:ext cx="50800" cy="269875"/>
            <a:chOff x="6590725" y="4196217"/>
            <a:chExt cx="50800" cy="269875"/>
          </a:xfrm>
        </p:grpSpPr>
        <p:sp>
          <p:nvSpPr>
            <p:cNvPr id="867" name="object 867"/>
            <p:cNvSpPr/>
            <p:nvPr/>
          </p:nvSpPr>
          <p:spPr>
            <a:xfrm>
              <a:off x="6593265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1"/>
                  </a:lnTo>
                  <a:lnTo>
                    <a:pt x="6630" y="6630"/>
                  </a:lnTo>
                  <a:lnTo>
                    <a:pt x="1781" y="13799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9"/>
                  </a:lnTo>
                  <a:lnTo>
                    <a:pt x="38515" y="6630"/>
                  </a:lnTo>
                  <a:lnTo>
                    <a:pt x="31330" y="1781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8" name="object 868"/>
            <p:cNvSpPr/>
            <p:nvPr/>
          </p:nvSpPr>
          <p:spPr>
            <a:xfrm>
              <a:off x="6593265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9"/>
                  </a:lnTo>
                  <a:lnTo>
                    <a:pt x="6630" y="6630"/>
                  </a:lnTo>
                  <a:lnTo>
                    <a:pt x="13801" y="1781"/>
                  </a:lnTo>
                  <a:lnTo>
                    <a:pt x="22548" y="0"/>
                  </a:lnTo>
                  <a:lnTo>
                    <a:pt x="31330" y="1781"/>
                  </a:lnTo>
                  <a:lnTo>
                    <a:pt x="38515" y="6630"/>
                  </a:lnTo>
                  <a:lnTo>
                    <a:pt x="43367" y="13799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9" name="object 869"/>
            <p:cNvSpPr/>
            <p:nvPr/>
          </p:nvSpPr>
          <p:spPr>
            <a:xfrm>
              <a:off x="6593265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0" name="object 870"/>
            <p:cNvSpPr/>
            <p:nvPr/>
          </p:nvSpPr>
          <p:spPr>
            <a:xfrm>
              <a:off x="6593265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1" name="object 871"/>
            <p:cNvSpPr/>
            <p:nvPr/>
          </p:nvSpPr>
          <p:spPr>
            <a:xfrm>
              <a:off x="6593265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2" name="object 872"/>
            <p:cNvSpPr/>
            <p:nvPr/>
          </p:nvSpPr>
          <p:spPr>
            <a:xfrm>
              <a:off x="6593265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3" name="object 873"/>
          <p:cNvSpPr txBox="1"/>
          <p:nvPr/>
        </p:nvSpPr>
        <p:spPr>
          <a:xfrm>
            <a:off x="6548245" y="4018625"/>
            <a:ext cx="460375" cy="25146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500">
                <a:latin typeface="Microsoft Sans Serif"/>
                <a:cs typeface="Microsoft Sans Serif"/>
              </a:rPr>
              <a:t>Added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874" name="object 874"/>
          <p:cNvSpPr txBox="1"/>
          <p:nvPr/>
        </p:nvSpPr>
        <p:spPr>
          <a:xfrm>
            <a:off x="6671691" y="4277629"/>
            <a:ext cx="1454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0">
                <a:latin typeface="Verdana"/>
                <a:cs typeface="Verdana"/>
              </a:rPr>
              <a:t>Lost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75" name="object 875"/>
          <p:cNvSpPr txBox="1"/>
          <p:nvPr/>
        </p:nvSpPr>
        <p:spPr>
          <a:xfrm>
            <a:off x="6671691" y="4387357"/>
            <a:ext cx="1917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876" name="object 876"/>
          <p:cNvGrpSpPr/>
          <p:nvPr/>
        </p:nvGrpSpPr>
        <p:grpSpPr>
          <a:xfrm>
            <a:off x="6583205" y="4697647"/>
            <a:ext cx="65405" cy="386080"/>
            <a:chOff x="6583205" y="4697647"/>
            <a:chExt cx="65405" cy="386080"/>
          </a:xfrm>
        </p:grpSpPr>
        <p:sp>
          <p:nvSpPr>
            <p:cNvPr id="877" name="object 877"/>
            <p:cNvSpPr/>
            <p:nvPr/>
          </p:nvSpPr>
          <p:spPr>
            <a:xfrm>
              <a:off x="6593268" y="46999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8" name="object 878"/>
            <p:cNvSpPr/>
            <p:nvPr/>
          </p:nvSpPr>
          <p:spPr>
            <a:xfrm>
              <a:off x="6585460" y="47971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59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9" name="object 879"/>
            <p:cNvSpPr/>
            <p:nvPr/>
          </p:nvSpPr>
          <p:spPr>
            <a:xfrm>
              <a:off x="6593265" y="49193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0" name="object 880"/>
            <p:cNvSpPr/>
            <p:nvPr/>
          </p:nvSpPr>
          <p:spPr>
            <a:xfrm>
              <a:off x="6593265" y="49193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1" name="object 881"/>
            <p:cNvSpPr/>
            <p:nvPr/>
          </p:nvSpPr>
          <p:spPr>
            <a:xfrm>
              <a:off x="6593265" y="502908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2" name="object 882"/>
            <p:cNvSpPr/>
            <p:nvPr/>
          </p:nvSpPr>
          <p:spPr>
            <a:xfrm>
              <a:off x="6593265" y="50290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3" name="object 883"/>
            <p:cNvSpPr/>
            <p:nvPr/>
          </p:nvSpPr>
          <p:spPr>
            <a:xfrm>
              <a:off x="6583932" y="505163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4" name="object 884"/>
            <p:cNvSpPr/>
            <p:nvPr/>
          </p:nvSpPr>
          <p:spPr>
            <a:xfrm>
              <a:off x="6615813" y="501974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5" name="object 885"/>
          <p:cNvSpPr txBox="1"/>
          <p:nvPr/>
        </p:nvSpPr>
        <p:spPr>
          <a:xfrm>
            <a:off x="6548245" y="4519902"/>
            <a:ext cx="440055" cy="25082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  <a:p>
            <a:pPr marL="135890">
              <a:lnSpc>
                <a:spcPct val="100000"/>
              </a:lnSpc>
              <a:spcBef>
                <a:spcPts val="209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90" name="object 89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sp>
        <p:nvSpPr>
          <p:cNvPr id="886" name="object 886"/>
          <p:cNvSpPr txBox="1"/>
          <p:nvPr/>
        </p:nvSpPr>
        <p:spPr>
          <a:xfrm>
            <a:off x="6671691" y="4745242"/>
            <a:ext cx="248285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887" name="object 887"/>
          <p:cNvSpPr txBox="1"/>
          <p:nvPr/>
        </p:nvSpPr>
        <p:spPr>
          <a:xfrm>
            <a:off x="6671691" y="4998226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88" name="object 888"/>
          <p:cNvSpPr txBox="1"/>
          <p:nvPr/>
        </p:nvSpPr>
        <p:spPr>
          <a:xfrm>
            <a:off x="5734173" y="3861513"/>
            <a:ext cx="2774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Microsoft Sans Serif"/>
                <a:cs typeface="Microsoft Sans Serif"/>
              </a:rPr>
              <a:t>QIIME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889" name="object 889"/>
          <p:cNvSpPr txBox="1"/>
          <p:nvPr/>
        </p:nvSpPr>
        <p:spPr>
          <a:xfrm>
            <a:off x="673100" y="5458065"/>
            <a:ext cx="6426835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14" b="1">
                <a:latin typeface="Calibri"/>
                <a:cs typeface="Calibri"/>
              </a:rPr>
              <a:t>Figure </a:t>
            </a:r>
            <a:r>
              <a:rPr dirty="0" sz="1100" spc="60" b="1">
                <a:latin typeface="Calibri"/>
                <a:cs typeface="Calibri"/>
              </a:rPr>
              <a:t>3.</a:t>
            </a:r>
            <a:r>
              <a:rPr dirty="0" sz="1100" spc="65" b="1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Frequency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output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 </a:t>
            </a:r>
            <a:r>
              <a:rPr dirty="0" sz="1100" spc="120">
                <a:latin typeface="Calibri"/>
                <a:cs typeface="Calibri"/>
              </a:rPr>
              <a:t>HMP </a:t>
            </a:r>
            <a:r>
              <a:rPr dirty="0" sz="1100" spc="5">
                <a:latin typeface="Calibri"/>
                <a:cs typeface="Calibri"/>
              </a:rPr>
              <a:t>forward </a:t>
            </a:r>
            <a:r>
              <a:rPr dirty="0" sz="1100" spc="15">
                <a:latin typeface="Calibri"/>
                <a:cs typeface="Calibri"/>
              </a:rPr>
              <a:t>dataset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15">
                <a:latin typeface="Calibri"/>
                <a:cs typeface="Calibri"/>
              </a:rPr>
              <a:t>plotted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 </a:t>
            </a:r>
            <a:r>
              <a:rPr dirty="0" sz="1100" spc="40">
                <a:latin typeface="Calibri"/>
                <a:cs typeface="Calibri"/>
              </a:rPr>
              <a:t>y-axis. </a:t>
            </a:r>
            <a:r>
              <a:rPr dirty="0" sz="1100" spc="45">
                <a:latin typeface="Calibri"/>
                <a:cs typeface="Calibri"/>
              </a:rPr>
              <a:t> Hamming </a:t>
            </a:r>
            <a:r>
              <a:rPr dirty="0" sz="1100" spc="15">
                <a:latin typeface="Calibri"/>
                <a:cs typeface="Calibri"/>
              </a:rPr>
              <a:t>distance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each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its </a:t>
            </a:r>
            <a:r>
              <a:rPr dirty="0" sz="1100">
                <a:latin typeface="Calibri"/>
                <a:cs typeface="Calibri"/>
              </a:rPr>
              <a:t>nearest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more-abundant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neighbor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15">
                <a:latin typeface="Calibri"/>
                <a:cs typeface="Calibri"/>
              </a:rPr>
              <a:t>plotted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x-axis. 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145">
                <a:latin typeface="Calibri"/>
                <a:cs typeface="Calibri"/>
              </a:rPr>
              <a:t>UPARSE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5">
                <a:latin typeface="Calibri"/>
                <a:cs typeface="Calibri"/>
              </a:rPr>
              <a:t>baseline</a:t>
            </a:r>
            <a:r>
              <a:rPr dirty="0" sz="1100" spc="10">
                <a:latin typeface="Calibri"/>
                <a:cs typeface="Calibri"/>
              </a:rPr>
              <a:t> to </a:t>
            </a:r>
            <a:r>
              <a:rPr dirty="0" sz="1100" spc="15">
                <a:latin typeface="Calibri"/>
                <a:cs typeface="Calibri"/>
              </a:rPr>
              <a:t>which </a:t>
            </a:r>
            <a:r>
              <a:rPr dirty="0" sz="1100" spc="5">
                <a:latin typeface="Calibri"/>
                <a:cs typeface="Calibri"/>
              </a:rPr>
              <a:t>the  </a:t>
            </a:r>
            <a:r>
              <a:rPr dirty="0" sz="1100" spc="20">
                <a:latin typeface="Calibri"/>
                <a:cs typeface="Calibri"/>
              </a:rPr>
              <a:t>outputs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 other </a:t>
            </a:r>
            <a:r>
              <a:rPr dirty="0" sz="1100" spc="10">
                <a:latin typeface="Calibri"/>
                <a:cs typeface="Calibri"/>
              </a:rPr>
              <a:t>methods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compared.  </a:t>
            </a:r>
            <a:r>
              <a:rPr dirty="0" sz="1100" spc="40">
                <a:latin typeface="Calibri"/>
                <a:cs typeface="Calibri"/>
              </a:rPr>
              <a:t>Algorithms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largely </a:t>
            </a:r>
            <a:r>
              <a:rPr dirty="0" sz="1100" spc="15">
                <a:latin typeface="Calibri"/>
                <a:cs typeface="Calibri"/>
              </a:rPr>
              <a:t>concur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(black)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25">
                <a:latin typeface="Calibri"/>
                <a:cs typeface="Calibri"/>
              </a:rPr>
              <a:t>identifying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abundant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25">
                <a:latin typeface="Calibri"/>
                <a:cs typeface="Calibri"/>
              </a:rPr>
              <a:t>very </a:t>
            </a:r>
            <a:r>
              <a:rPr dirty="0" sz="1100">
                <a:latin typeface="Calibri"/>
                <a:cs typeface="Calibri"/>
              </a:rPr>
              <a:t>different</a:t>
            </a:r>
            <a:r>
              <a:rPr dirty="0" sz="1100" spc="5">
                <a:latin typeface="Calibri"/>
                <a:cs typeface="Calibri"/>
              </a:rPr>
              <a:t> 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other</a:t>
            </a:r>
            <a:r>
              <a:rPr dirty="0" sz="1100" spc="10">
                <a:latin typeface="Calibri"/>
                <a:cs typeface="Calibri"/>
              </a:rPr>
              <a:t> sample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sequences.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However,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14">
                <a:latin typeface="Calibri"/>
                <a:cs typeface="Calibri"/>
              </a:rPr>
              <a:t>DADA2 </a:t>
            </a:r>
            <a:r>
              <a:rPr dirty="0" sz="1100">
                <a:latin typeface="Calibri"/>
                <a:cs typeface="Calibri"/>
              </a:rPr>
              <a:t>detects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additional variation </a:t>
            </a:r>
            <a:r>
              <a:rPr dirty="0" sz="1100" spc="35">
                <a:latin typeface="Calibri"/>
                <a:cs typeface="Calibri"/>
              </a:rPr>
              <a:t>(blue) </a:t>
            </a:r>
            <a:r>
              <a:rPr dirty="0" sz="1100" spc="15">
                <a:latin typeface="Calibri"/>
                <a:cs typeface="Calibri"/>
              </a:rPr>
              <a:t>relative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130">
                <a:latin typeface="Calibri"/>
                <a:cs typeface="Calibri"/>
              </a:rPr>
              <a:t>UPARSE, </a:t>
            </a:r>
            <a:r>
              <a:rPr dirty="0" sz="1100" spc="15">
                <a:latin typeface="Calibri"/>
                <a:cs typeface="Calibri"/>
              </a:rPr>
              <a:t>especially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within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UPARSE’s </a:t>
            </a:r>
            <a:r>
              <a:rPr dirty="0" sz="1100" spc="160">
                <a:latin typeface="Calibri"/>
                <a:cs typeface="Calibri"/>
              </a:rPr>
              <a:t>OTU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radius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(dashed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line).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135">
                <a:latin typeface="Calibri"/>
                <a:cs typeface="Calibri"/>
              </a:rPr>
              <a:t>MED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also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detects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some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fine-scale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variation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(green),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but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cost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significant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number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false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positives,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typically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One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Offs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1-away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more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abundant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correct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sequence,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135">
                <a:latin typeface="Calibri"/>
                <a:cs typeface="Calibri"/>
              </a:rPr>
              <a:t>MED </a:t>
            </a:r>
            <a:r>
              <a:rPr dirty="0" sz="1100" spc="-15">
                <a:latin typeface="Calibri"/>
                <a:cs typeface="Calibri"/>
              </a:rPr>
              <a:t>does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not </a:t>
            </a:r>
            <a:r>
              <a:rPr dirty="0" sz="1100" spc="5">
                <a:latin typeface="Calibri"/>
                <a:cs typeface="Calibri"/>
              </a:rPr>
              <a:t>detect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low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abundance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(grey).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Mothur (orange) and </a:t>
            </a:r>
            <a:r>
              <a:rPr dirty="0" sz="1100" spc="125">
                <a:latin typeface="Calibri"/>
                <a:cs typeface="Calibri"/>
              </a:rPr>
              <a:t>QIIME </a:t>
            </a:r>
            <a:r>
              <a:rPr dirty="0" sz="1100" spc="35">
                <a:latin typeface="Calibri"/>
                <a:cs typeface="Calibri"/>
              </a:rPr>
              <a:t>(red)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both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report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large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number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additional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spurious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sequences,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although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most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relatively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low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frequency.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307" y="1701241"/>
            <a:ext cx="6407150" cy="3663950"/>
            <a:chOff x="682307" y="1701241"/>
            <a:chExt cx="6407150" cy="3663950"/>
          </a:xfrm>
        </p:grpSpPr>
        <p:sp>
          <p:nvSpPr>
            <p:cNvPr id="3" name="object 3"/>
            <p:cNvSpPr/>
            <p:nvPr/>
          </p:nvSpPr>
          <p:spPr>
            <a:xfrm>
              <a:off x="685799" y="1704733"/>
              <a:ext cx="6400800" cy="3657600"/>
            </a:xfrm>
            <a:custGeom>
              <a:avLst/>
              <a:gdLst/>
              <a:ahLst/>
              <a:cxnLst/>
              <a:rect l="l" t="t" r="r" b="b"/>
              <a:pathLst>
                <a:path w="6400800" h="3657600">
                  <a:moveTo>
                    <a:pt x="6400800" y="0"/>
                  </a:moveTo>
                  <a:lnTo>
                    <a:pt x="0" y="0"/>
                  </a:lnTo>
                  <a:lnTo>
                    <a:pt x="0" y="3657600"/>
                  </a:lnTo>
                  <a:lnTo>
                    <a:pt x="6400800" y="3657600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5799" y="1704733"/>
              <a:ext cx="6400800" cy="3657600"/>
            </a:xfrm>
            <a:custGeom>
              <a:avLst/>
              <a:gdLst/>
              <a:ahLst/>
              <a:cxnLst/>
              <a:rect l="l" t="t" r="r" b="b"/>
              <a:pathLst>
                <a:path w="6400800" h="3657600">
                  <a:moveTo>
                    <a:pt x="0" y="3657600"/>
                  </a:moveTo>
                  <a:lnTo>
                    <a:pt x="6400800" y="3657600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36576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26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959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9646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333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70199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0713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4400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808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17735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5466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915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28399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65265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0220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390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75932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12798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497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85799" y="5169799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85799" y="49773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85799" y="4784799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85799" y="45923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85799" y="4399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5799" y="4207334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85799" y="4014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85799" y="3822266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85799" y="3629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85799" y="3437266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85799" y="324479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85799" y="3052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85799" y="2859735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85799" y="2667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85799" y="24747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85799" y="2282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85799" y="20897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85799" y="1897264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85799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3200400" y="0"/>
                  </a:moveTo>
                  <a:lnTo>
                    <a:pt x="0" y="0"/>
                  </a:lnTo>
                  <a:lnTo>
                    <a:pt x="0" y="2194560"/>
                  </a:lnTo>
                  <a:lnTo>
                    <a:pt x="3200400" y="219456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85799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0" y="2194560"/>
                  </a:moveTo>
                  <a:lnTo>
                    <a:pt x="3200400" y="219456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2194560"/>
                  </a:lnTo>
                  <a:close/>
                </a:path>
              </a:pathLst>
            </a:custGeom>
            <a:ln w="67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993900" y="2144915"/>
              <a:ext cx="976630" cy="699770"/>
            </a:xfrm>
            <a:custGeom>
              <a:avLst/>
              <a:gdLst/>
              <a:ahLst/>
              <a:cxnLst/>
              <a:rect l="l" t="t" r="r" b="b"/>
              <a:pathLst>
                <a:path w="976630" h="699769">
                  <a:moveTo>
                    <a:pt x="290258" y="45148"/>
                  </a:moveTo>
                  <a:lnTo>
                    <a:pt x="335406" y="45148"/>
                  </a:lnTo>
                  <a:lnTo>
                    <a:pt x="335406" y="0"/>
                  </a:lnTo>
                  <a:lnTo>
                    <a:pt x="290258" y="0"/>
                  </a:lnTo>
                  <a:lnTo>
                    <a:pt x="290258" y="45148"/>
                  </a:lnTo>
                  <a:close/>
                </a:path>
                <a:path w="976630" h="699769">
                  <a:moveTo>
                    <a:pt x="840168" y="56832"/>
                  </a:moveTo>
                  <a:lnTo>
                    <a:pt x="885317" y="56832"/>
                  </a:lnTo>
                  <a:lnTo>
                    <a:pt x="885317" y="11684"/>
                  </a:lnTo>
                  <a:lnTo>
                    <a:pt x="840168" y="11684"/>
                  </a:lnTo>
                  <a:lnTo>
                    <a:pt x="840168" y="56832"/>
                  </a:lnTo>
                  <a:close/>
                </a:path>
                <a:path w="976630" h="699769">
                  <a:moveTo>
                    <a:pt x="727075" y="67945"/>
                  </a:moveTo>
                  <a:lnTo>
                    <a:pt x="772223" y="67945"/>
                  </a:lnTo>
                  <a:lnTo>
                    <a:pt x="772223" y="22796"/>
                  </a:lnTo>
                  <a:lnTo>
                    <a:pt x="727075" y="22796"/>
                  </a:lnTo>
                  <a:lnTo>
                    <a:pt x="727075" y="67945"/>
                  </a:lnTo>
                  <a:close/>
                </a:path>
                <a:path w="976630" h="699769">
                  <a:moveTo>
                    <a:pt x="492251" y="341312"/>
                  </a:moveTo>
                  <a:lnTo>
                    <a:pt x="537400" y="341312"/>
                  </a:lnTo>
                  <a:lnTo>
                    <a:pt x="537400" y="296164"/>
                  </a:lnTo>
                  <a:lnTo>
                    <a:pt x="492251" y="296164"/>
                  </a:lnTo>
                  <a:lnTo>
                    <a:pt x="492251" y="341312"/>
                  </a:lnTo>
                  <a:close/>
                </a:path>
                <a:path w="976630" h="699769">
                  <a:moveTo>
                    <a:pt x="62611" y="364236"/>
                  </a:moveTo>
                  <a:lnTo>
                    <a:pt x="107759" y="364236"/>
                  </a:lnTo>
                  <a:lnTo>
                    <a:pt x="107759" y="319087"/>
                  </a:lnTo>
                  <a:lnTo>
                    <a:pt x="62611" y="319087"/>
                  </a:lnTo>
                  <a:lnTo>
                    <a:pt x="62611" y="364236"/>
                  </a:lnTo>
                  <a:close/>
                </a:path>
                <a:path w="976630" h="699769">
                  <a:moveTo>
                    <a:pt x="931227" y="391287"/>
                  </a:moveTo>
                  <a:lnTo>
                    <a:pt x="976376" y="391287"/>
                  </a:lnTo>
                  <a:lnTo>
                    <a:pt x="976376" y="346138"/>
                  </a:lnTo>
                  <a:lnTo>
                    <a:pt x="931227" y="346138"/>
                  </a:lnTo>
                  <a:lnTo>
                    <a:pt x="931227" y="391287"/>
                  </a:lnTo>
                  <a:close/>
                </a:path>
                <a:path w="976630" h="699769">
                  <a:moveTo>
                    <a:pt x="357377" y="412242"/>
                  </a:moveTo>
                  <a:lnTo>
                    <a:pt x="402526" y="412242"/>
                  </a:lnTo>
                  <a:lnTo>
                    <a:pt x="402526" y="367093"/>
                  </a:lnTo>
                  <a:lnTo>
                    <a:pt x="357377" y="367093"/>
                  </a:lnTo>
                  <a:lnTo>
                    <a:pt x="357377" y="412242"/>
                  </a:lnTo>
                  <a:close/>
                </a:path>
                <a:path w="976630" h="699769">
                  <a:moveTo>
                    <a:pt x="0" y="592836"/>
                  </a:moveTo>
                  <a:lnTo>
                    <a:pt x="45148" y="592836"/>
                  </a:lnTo>
                  <a:lnTo>
                    <a:pt x="45148" y="547687"/>
                  </a:lnTo>
                  <a:lnTo>
                    <a:pt x="0" y="547687"/>
                  </a:lnTo>
                  <a:lnTo>
                    <a:pt x="0" y="592836"/>
                  </a:lnTo>
                  <a:close/>
                </a:path>
                <a:path w="976630" h="699769">
                  <a:moveTo>
                    <a:pt x="442849" y="699198"/>
                  </a:moveTo>
                  <a:lnTo>
                    <a:pt x="487997" y="699198"/>
                  </a:lnTo>
                  <a:lnTo>
                    <a:pt x="487997" y="654050"/>
                  </a:lnTo>
                  <a:lnTo>
                    <a:pt x="442849" y="654050"/>
                  </a:lnTo>
                  <a:lnTo>
                    <a:pt x="442849" y="69919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9383" y="2753404"/>
              <a:ext cx="140462" cy="11880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478342" y="291929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276347" y="291339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111755" y="307049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977579" y="30267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428937" y="29737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056511" y="3024009"/>
              <a:ext cx="800100" cy="118110"/>
            </a:xfrm>
            <a:custGeom>
              <a:avLst/>
              <a:gdLst/>
              <a:ahLst/>
              <a:cxnLst/>
              <a:rect l="l" t="t" r="r" b="b"/>
              <a:pathLst>
                <a:path w="800100" h="118110">
                  <a:moveTo>
                    <a:pt x="754697" y="118110"/>
                  </a:moveTo>
                  <a:lnTo>
                    <a:pt x="799845" y="118110"/>
                  </a:lnTo>
                  <a:lnTo>
                    <a:pt x="799845" y="72961"/>
                  </a:lnTo>
                  <a:lnTo>
                    <a:pt x="754697" y="72961"/>
                  </a:lnTo>
                  <a:lnTo>
                    <a:pt x="754697" y="118110"/>
                  </a:lnTo>
                  <a:close/>
                </a:path>
                <a:path w="800100" h="11811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197990" y="308217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501202" y="314211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826257" y="316840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753931" y="325134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428937" y="33461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727133" y="342653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590799" y="337478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501202" y="34015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779269" y="33461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668460" y="355182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016375" y="34570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935287" y="34570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343468" y="322390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523044" y="342653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454274" y="336221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428937" y="34570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636074" y="355182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478342" y="34015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111755" y="3358654"/>
              <a:ext cx="314960" cy="61594"/>
            </a:xfrm>
            <a:custGeom>
              <a:avLst/>
              <a:gdLst/>
              <a:ahLst/>
              <a:cxnLst/>
              <a:rect l="l" t="t" r="r" b="b"/>
              <a:pathLst>
                <a:path w="314960" h="61595">
                  <a:moveTo>
                    <a:pt x="0" y="61277"/>
                  </a:moveTo>
                  <a:lnTo>
                    <a:pt x="45148" y="61277"/>
                  </a:lnTo>
                  <a:lnTo>
                    <a:pt x="45148" y="16128"/>
                  </a:lnTo>
                  <a:lnTo>
                    <a:pt x="0" y="16128"/>
                  </a:lnTo>
                  <a:lnTo>
                    <a:pt x="0" y="61277"/>
                  </a:lnTo>
                  <a:close/>
                </a:path>
                <a:path w="314960" h="61595">
                  <a:moveTo>
                    <a:pt x="269748" y="45148"/>
                  </a:moveTo>
                  <a:lnTo>
                    <a:pt x="314896" y="45148"/>
                  </a:lnTo>
                  <a:lnTo>
                    <a:pt x="314896" y="0"/>
                  </a:lnTo>
                  <a:lnTo>
                    <a:pt x="269748" y="0"/>
                  </a:lnTo>
                  <a:lnTo>
                    <a:pt x="269748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501202" y="349638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7"/>
                  </a:lnTo>
                  <a:lnTo>
                    <a:pt x="0" y="52647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748534" y="33586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636074" y="34570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706560" y="350889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311083" y="34015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284158" y="341408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284158" y="341408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274825" y="343669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306764" y="340475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543872" y="355182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343468" y="33461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436750" y="356433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436750" y="356432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427414" y="358693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2459353" y="355499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636074" y="33461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343468" y="34570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402142" y="34570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986088" y="300254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993900" y="266790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211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993900" y="266790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984564" y="269050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2016441" y="265856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993900" y="269711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993900" y="269711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984564" y="271971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2016441" y="268777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993900" y="28970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993900" y="289707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984564" y="291967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2016441" y="288773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993900" y="292920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993900" y="292920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1984564" y="295174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2016441" y="291980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2284158" y="343904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2284158" y="343904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2274825" y="346158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2306764" y="342971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2238818" y="349638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7"/>
                  </a:lnTo>
                  <a:lnTo>
                    <a:pt x="0" y="52647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1993900" y="296336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1993900" y="296336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1984564" y="298590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2016441" y="295403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2111756" y="28347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2111756" y="283471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2102358" y="285725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2134297" y="282538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2048701" y="349638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7"/>
                  </a:lnTo>
                  <a:lnTo>
                    <a:pt x="0" y="52647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2238818" y="34570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2668460" y="333173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1993900" y="2985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1993900" y="298527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1984564" y="300788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2016441" y="297594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2284158" y="33312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2311083" y="33461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2056510" y="272200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2056510" y="272200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2047177" y="274460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2079054" y="2712669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2373694" y="355182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1993900" y="288373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1993900" y="28837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1984564" y="290628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2016441" y="2874403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2197990" y="34015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1993900" y="290571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1993900" y="29057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1984564" y="292825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2016441" y="289631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998537" y="1814080"/>
              <a:ext cx="2321560" cy="1905635"/>
            </a:xfrm>
            <a:custGeom>
              <a:avLst/>
              <a:gdLst/>
              <a:ahLst/>
              <a:cxnLst/>
              <a:rect l="l" t="t" r="r" b="b"/>
              <a:pathLst>
                <a:path w="2321560" h="1905635">
                  <a:moveTo>
                    <a:pt x="0" y="1905190"/>
                  </a:moveTo>
                  <a:lnTo>
                    <a:pt x="2320988" y="1905190"/>
                  </a:lnTo>
                  <a:lnTo>
                    <a:pt x="2320988" y="0"/>
                  </a:lnTo>
                  <a:lnTo>
                    <a:pt x="0" y="0"/>
                  </a:lnTo>
                  <a:lnTo>
                    <a:pt x="0" y="190519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2" name="object 142"/>
          <p:cNvSpPr txBox="1"/>
          <p:nvPr/>
        </p:nvSpPr>
        <p:spPr>
          <a:xfrm>
            <a:off x="773366" y="3264356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773366" y="2634563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73366" y="200477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976057" y="2054683"/>
            <a:ext cx="2291080" cy="1687195"/>
            <a:chOff x="976057" y="2054683"/>
            <a:chExt cx="2291080" cy="1687195"/>
          </a:xfrm>
        </p:grpSpPr>
        <p:sp>
          <p:nvSpPr>
            <p:cNvPr id="146" name="object 146"/>
            <p:cNvSpPr/>
            <p:nvPr/>
          </p:nvSpPr>
          <p:spPr>
            <a:xfrm>
              <a:off x="979549" y="331776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979549" y="2687966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979549" y="2058175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1104010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2183702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3263391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2" name="object 152"/>
          <p:cNvSpPr txBox="1"/>
          <p:nvPr/>
        </p:nvSpPr>
        <p:spPr>
          <a:xfrm>
            <a:off x="1073658" y="3722824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135696" y="3722824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197733" y="3722824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772601" y="3795217"/>
            <a:ext cx="7727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84336" y="23629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387787" y="2526869"/>
            <a:ext cx="338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3420872" y="2672854"/>
            <a:ext cx="69215" cy="279400"/>
            <a:chOff x="3420872" y="2672854"/>
            <a:chExt cx="69215" cy="279400"/>
          </a:xfrm>
        </p:grpSpPr>
        <p:sp>
          <p:nvSpPr>
            <p:cNvPr id="159" name="object 159"/>
            <p:cNvSpPr/>
            <p:nvPr/>
          </p:nvSpPr>
          <p:spPr>
            <a:xfrm>
              <a:off x="3432809" y="26753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3424935" y="277255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3432810" y="28948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3432810" y="289485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3423412" y="291739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3455351" y="288551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5" name="object 165"/>
          <p:cNvSpPr txBox="1"/>
          <p:nvPr/>
        </p:nvSpPr>
        <p:spPr>
          <a:xfrm>
            <a:off x="3511233" y="2644533"/>
            <a:ext cx="31686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3511233" y="2720733"/>
            <a:ext cx="184785" cy="24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dirty="0" sz="500" spc="-25">
                <a:latin typeface="Verdana"/>
                <a:cs typeface="Verdana"/>
              </a:rPr>
              <a:t>Exact  </a:t>
            </a: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3882707" y="1701241"/>
            <a:ext cx="3207385" cy="2201545"/>
            <a:chOff x="3882707" y="1701241"/>
            <a:chExt cx="3207385" cy="2201545"/>
          </a:xfrm>
        </p:grpSpPr>
        <p:sp>
          <p:nvSpPr>
            <p:cNvPr id="168" name="object 168"/>
            <p:cNvSpPr/>
            <p:nvPr/>
          </p:nvSpPr>
          <p:spPr>
            <a:xfrm>
              <a:off x="3886200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3200400" y="0"/>
                  </a:moveTo>
                  <a:lnTo>
                    <a:pt x="0" y="0"/>
                  </a:lnTo>
                  <a:lnTo>
                    <a:pt x="0" y="2194560"/>
                  </a:lnTo>
                  <a:lnTo>
                    <a:pt x="3200400" y="219456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3886200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0" y="2194560"/>
                  </a:moveTo>
                  <a:lnTo>
                    <a:pt x="3200400" y="219456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2194560"/>
                  </a:lnTo>
                  <a:close/>
                </a:path>
              </a:pathLst>
            </a:custGeom>
            <a:ln w="67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5660580" y="18935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4280027" y="2044395"/>
              <a:ext cx="365125" cy="141605"/>
            </a:xfrm>
            <a:custGeom>
              <a:avLst/>
              <a:gdLst/>
              <a:ahLst/>
              <a:cxnLst/>
              <a:rect l="l" t="t" r="r" b="b"/>
              <a:pathLst>
                <a:path w="365125" h="141605">
                  <a:moveTo>
                    <a:pt x="319468" y="45148"/>
                  </a:moveTo>
                  <a:lnTo>
                    <a:pt x="364617" y="45148"/>
                  </a:lnTo>
                  <a:lnTo>
                    <a:pt x="364617" y="0"/>
                  </a:lnTo>
                  <a:lnTo>
                    <a:pt x="319468" y="0"/>
                  </a:lnTo>
                  <a:lnTo>
                    <a:pt x="319468" y="45148"/>
                  </a:lnTo>
                  <a:close/>
                </a:path>
                <a:path w="365125" h="141605">
                  <a:moveTo>
                    <a:pt x="0" y="127571"/>
                  </a:moveTo>
                  <a:lnTo>
                    <a:pt x="45148" y="127571"/>
                  </a:lnTo>
                  <a:lnTo>
                    <a:pt x="45148" y="82422"/>
                  </a:lnTo>
                  <a:lnTo>
                    <a:pt x="0" y="82422"/>
                  </a:lnTo>
                  <a:lnTo>
                    <a:pt x="0" y="127571"/>
                  </a:lnTo>
                  <a:close/>
                </a:path>
                <a:path w="365125" h="141605">
                  <a:moveTo>
                    <a:pt x="0" y="141224"/>
                  </a:moveTo>
                  <a:lnTo>
                    <a:pt x="45148" y="141224"/>
                  </a:lnTo>
                  <a:lnTo>
                    <a:pt x="45148" y="96075"/>
                  </a:lnTo>
                  <a:lnTo>
                    <a:pt x="0" y="96075"/>
                  </a:lnTo>
                  <a:lnTo>
                    <a:pt x="0" y="141224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5462079" y="2144280"/>
              <a:ext cx="586105" cy="158750"/>
            </a:xfrm>
            <a:custGeom>
              <a:avLst/>
              <a:gdLst/>
              <a:ahLst/>
              <a:cxnLst/>
              <a:rect l="l" t="t" r="r" b="b"/>
              <a:pathLst>
                <a:path w="586104" h="15875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586104" h="158750">
                  <a:moveTo>
                    <a:pt x="540385" y="56387"/>
                  </a:moveTo>
                  <a:lnTo>
                    <a:pt x="585533" y="56387"/>
                  </a:lnTo>
                  <a:lnTo>
                    <a:pt x="585533" y="11239"/>
                  </a:lnTo>
                  <a:lnTo>
                    <a:pt x="540385" y="11239"/>
                  </a:lnTo>
                  <a:lnTo>
                    <a:pt x="540385" y="56387"/>
                  </a:lnTo>
                  <a:close/>
                </a:path>
                <a:path w="586104" h="158750">
                  <a:moveTo>
                    <a:pt x="429260" y="158432"/>
                  </a:moveTo>
                  <a:lnTo>
                    <a:pt x="474408" y="158432"/>
                  </a:lnTo>
                  <a:lnTo>
                    <a:pt x="474408" y="113283"/>
                  </a:lnTo>
                  <a:lnTo>
                    <a:pt x="429260" y="113283"/>
                  </a:lnTo>
                  <a:lnTo>
                    <a:pt x="429260" y="158432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4280027" y="227172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5021707" y="2440190"/>
              <a:ext cx="1115695" cy="401320"/>
            </a:xfrm>
            <a:custGeom>
              <a:avLst/>
              <a:gdLst/>
              <a:ahLst/>
              <a:cxnLst/>
              <a:rect l="l" t="t" r="r" b="b"/>
              <a:pathLst>
                <a:path w="1115695" h="401319">
                  <a:moveTo>
                    <a:pt x="638873" y="45148"/>
                  </a:moveTo>
                  <a:lnTo>
                    <a:pt x="684021" y="45148"/>
                  </a:lnTo>
                  <a:lnTo>
                    <a:pt x="684021" y="0"/>
                  </a:lnTo>
                  <a:lnTo>
                    <a:pt x="638873" y="0"/>
                  </a:lnTo>
                  <a:lnTo>
                    <a:pt x="638873" y="45148"/>
                  </a:lnTo>
                  <a:close/>
                </a:path>
                <a:path w="1115695" h="401319">
                  <a:moveTo>
                    <a:pt x="216598" y="68516"/>
                  </a:moveTo>
                  <a:lnTo>
                    <a:pt x="261746" y="68516"/>
                  </a:lnTo>
                  <a:lnTo>
                    <a:pt x="261746" y="23368"/>
                  </a:lnTo>
                  <a:lnTo>
                    <a:pt x="216598" y="23368"/>
                  </a:lnTo>
                  <a:lnTo>
                    <a:pt x="216598" y="68516"/>
                  </a:lnTo>
                  <a:close/>
                </a:path>
                <a:path w="1115695" h="401319">
                  <a:moveTo>
                    <a:pt x="1070292" y="99187"/>
                  </a:moveTo>
                  <a:lnTo>
                    <a:pt x="1115440" y="99187"/>
                  </a:lnTo>
                  <a:lnTo>
                    <a:pt x="1115440" y="54038"/>
                  </a:lnTo>
                  <a:lnTo>
                    <a:pt x="1070292" y="54038"/>
                  </a:lnTo>
                  <a:lnTo>
                    <a:pt x="1070292" y="99187"/>
                  </a:lnTo>
                  <a:close/>
                </a:path>
                <a:path w="1115695" h="401319">
                  <a:moveTo>
                    <a:pt x="506285" y="119443"/>
                  </a:moveTo>
                  <a:lnTo>
                    <a:pt x="551433" y="119443"/>
                  </a:lnTo>
                  <a:lnTo>
                    <a:pt x="551433" y="74295"/>
                  </a:lnTo>
                  <a:lnTo>
                    <a:pt x="506285" y="74295"/>
                  </a:lnTo>
                  <a:lnTo>
                    <a:pt x="506285" y="119443"/>
                  </a:lnTo>
                  <a:close/>
                </a:path>
                <a:path w="1115695" h="401319">
                  <a:moveTo>
                    <a:pt x="0" y="375412"/>
                  </a:moveTo>
                  <a:lnTo>
                    <a:pt x="45142" y="375412"/>
                  </a:lnTo>
                  <a:lnTo>
                    <a:pt x="45142" y="330263"/>
                  </a:lnTo>
                  <a:lnTo>
                    <a:pt x="0" y="330263"/>
                  </a:lnTo>
                  <a:lnTo>
                    <a:pt x="0" y="375412"/>
                  </a:lnTo>
                  <a:close/>
                </a:path>
                <a:path w="1115695" h="401319">
                  <a:moveTo>
                    <a:pt x="590295" y="400939"/>
                  </a:moveTo>
                  <a:lnTo>
                    <a:pt x="635438" y="400939"/>
                  </a:lnTo>
                  <a:lnTo>
                    <a:pt x="635438" y="355790"/>
                  </a:lnTo>
                  <a:lnTo>
                    <a:pt x="590295" y="355790"/>
                  </a:lnTo>
                  <a:lnTo>
                    <a:pt x="590295" y="400939"/>
                  </a:lnTo>
                  <a:close/>
                </a:path>
                <a:path w="1115695" h="401319">
                  <a:moveTo>
                    <a:pt x="840866" y="390842"/>
                  </a:moveTo>
                  <a:lnTo>
                    <a:pt x="886009" y="390842"/>
                  </a:lnTo>
                  <a:lnTo>
                    <a:pt x="886009" y="345694"/>
                  </a:lnTo>
                  <a:lnTo>
                    <a:pt x="840866" y="345694"/>
                  </a:lnTo>
                  <a:lnTo>
                    <a:pt x="840866" y="390842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5936233" y="279001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4918900" y="28233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5883529" y="28039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5652771" y="290653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5454203" y="29516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5385054" y="307811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6143434" y="302381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5604191" y="300629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5238305" y="3068713"/>
              <a:ext cx="787400" cy="73660"/>
            </a:xfrm>
            <a:custGeom>
              <a:avLst/>
              <a:gdLst/>
              <a:ahLst/>
              <a:cxnLst/>
              <a:rect l="l" t="t" r="r" b="b"/>
              <a:pathLst>
                <a:path w="787400" h="73660">
                  <a:moveTo>
                    <a:pt x="741680" y="73406"/>
                  </a:moveTo>
                  <a:lnTo>
                    <a:pt x="786822" y="73406"/>
                  </a:lnTo>
                  <a:lnTo>
                    <a:pt x="786822" y="28257"/>
                  </a:lnTo>
                  <a:lnTo>
                    <a:pt x="741680" y="28257"/>
                  </a:lnTo>
                  <a:lnTo>
                    <a:pt x="741680" y="73406"/>
                  </a:lnTo>
                  <a:close/>
                </a:path>
                <a:path w="787400" h="7366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5377241" y="312300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5385054" y="317685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5385054" y="31768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5375721" y="319946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5407657" y="316751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5454203" y="304229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5994654" y="320104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5923595" y="31861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5520184" y="320104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5897309" y="327623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5763387" y="337478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5675251" y="329585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5948554" y="33461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5823967" y="355182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6181533" y="34570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6101842" y="34570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5454203" y="314910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5696651" y="342653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5629083" y="33461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5675251" y="34015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4918900" y="30969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5807839" y="329585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5652771" y="330677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5292598" y="3308362"/>
              <a:ext cx="310515" cy="111760"/>
            </a:xfrm>
            <a:custGeom>
              <a:avLst/>
              <a:gdLst/>
              <a:ahLst/>
              <a:cxnLst/>
              <a:rect l="l" t="t" r="r" b="b"/>
              <a:pathLst>
                <a:path w="310514" h="111760">
                  <a:moveTo>
                    <a:pt x="0" y="111569"/>
                  </a:moveTo>
                  <a:lnTo>
                    <a:pt x="45142" y="111569"/>
                  </a:lnTo>
                  <a:lnTo>
                    <a:pt x="45142" y="66421"/>
                  </a:lnTo>
                  <a:lnTo>
                    <a:pt x="0" y="66421"/>
                  </a:lnTo>
                  <a:lnTo>
                    <a:pt x="0" y="111569"/>
                  </a:lnTo>
                  <a:close/>
                </a:path>
                <a:path w="310514" h="111760">
                  <a:moveTo>
                    <a:pt x="265175" y="45148"/>
                  </a:moveTo>
                  <a:lnTo>
                    <a:pt x="310318" y="45148"/>
                  </a:lnTo>
                  <a:lnTo>
                    <a:pt x="310318" y="0"/>
                  </a:lnTo>
                  <a:lnTo>
                    <a:pt x="265175" y="0"/>
                  </a:lnTo>
                  <a:lnTo>
                    <a:pt x="265175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5736778" y="323025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5675251" y="326740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5918454" y="33586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5807839" y="34570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5877179" y="350889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4280023" y="29987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4280023" y="299880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5488366" y="322390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5527991" y="304680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5527991" y="304680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5518658" y="306941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5550601" y="303747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4272217" y="309366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5717158" y="355182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5520184" y="329585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4280023" y="30307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4280023" y="30307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5612004" y="334423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5612004" y="33442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5602665" y="33668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5634607" y="333490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4911094" y="330677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4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34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5854700" y="321781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5520184" y="325134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5105716" y="32364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5105716" y="323641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5096383" y="325895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5128326" y="322708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5577842" y="333173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5577842" y="34015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4280023" y="280544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4280023" y="28054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5178106" y="3013087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30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5183566" y="267469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5183566" y="267469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5177030" y="269050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5199378" y="2668154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5183566" y="270390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5183566" y="270390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5177030" y="2719716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5199378" y="2697365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5183566" y="290386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5183566" y="290386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5177030" y="2919679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5199378" y="2897327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5183566" y="293593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5183566" y="293593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5177030" y="2951745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5199378" y="2929393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5468813" y="344584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1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5468813" y="34458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16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5462271" y="3461587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5484620" y="3439298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5426451" y="3506927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8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5183566" y="297016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5183566" y="297016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5177030" y="298590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5199378" y="296361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5299391" y="284151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5299391" y="284151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5292848" y="285725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5315204" y="2834970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5239633" y="3506927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8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5426451" y="346755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8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5848725" y="3342270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8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5183566" y="299206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5183566" y="299206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5177030" y="3007881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5199378" y="298552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5468810" y="333795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2"/>
                  </a:moveTo>
                  <a:lnTo>
                    <a:pt x="31616" y="31622"/>
                  </a:lnTo>
                  <a:lnTo>
                    <a:pt x="31616" y="0"/>
                  </a:lnTo>
                  <a:lnTo>
                    <a:pt x="0" y="0"/>
                  </a:lnTo>
                  <a:lnTo>
                    <a:pt x="0" y="31622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5497510" y="3356685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5245100" y="272879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5245100" y="272879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5238557" y="274460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/>
            <p:cNvSpPr/>
            <p:nvPr/>
          </p:nvSpPr>
          <p:spPr>
            <a:xfrm>
              <a:off x="5260912" y="2722256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5559044" y="3562362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5183566" y="289053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5183566" y="289053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5177030" y="2906281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5199378" y="288392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/>
            <p:cNvSpPr/>
            <p:nvPr/>
          </p:nvSpPr>
          <p:spPr>
            <a:xfrm>
              <a:off x="5386385" y="3412120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5183566" y="29124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5183566" y="29124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5177030" y="2928252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5199378" y="2905900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5172267" y="1814144"/>
              <a:ext cx="0" cy="1905635"/>
            </a:xfrm>
            <a:custGeom>
              <a:avLst/>
              <a:gdLst/>
              <a:ahLst/>
              <a:cxnLst/>
              <a:rect l="l" t="t" r="r" b="b"/>
              <a:pathLst>
                <a:path w="0" h="1905635">
                  <a:moveTo>
                    <a:pt x="0" y="1905127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4198937" y="1814080"/>
              <a:ext cx="2281555" cy="1905635"/>
            </a:xfrm>
            <a:custGeom>
              <a:avLst/>
              <a:gdLst/>
              <a:ahLst/>
              <a:cxnLst/>
              <a:rect l="l" t="t" r="r" b="b"/>
              <a:pathLst>
                <a:path w="2281554" h="1905635">
                  <a:moveTo>
                    <a:pt x="0" y="1905190"/>
                  </a:moveTo>
                  <a:lnTo>
                    <a:pt x="2281047" y="1905190"/>
                  </a:lnTo>
                  <a:lnTo>
                    <a:pt x="2281047" y="0"/>
                  </a:lnTo>
                  <a:lnTo>
                    <a:pt x="0" y="0"/>
                  </a:lnTo>
                  <a:lnTo>
                    <a:pt x="0" y="190519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5" name="object 295"/>
          <p:cNvSpPr txBox="1"/>
          <p:nvPr/>
        </p:nvSpPr>
        <p:spPr>
          <a:xfrm>
            <a:off x="3973766" y="3264356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3973766" y="2634563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3973766" y="200477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298" name="object 298"/>
          <p:cNvGrpSpPr/>
          <p:nvPr/>
        </p:nvGrpSpPr>
        <p:grpSpPr>
          <a:xfrm>
            <a:off x="4176457" y="2054683"/>
            <a:ext cx="2252345" cy="1687195"/>
            <a:chOff x="4176457" y="2054683"/>
            <a:chExt cx="2252345" cy="1687195"/>
          </a:xfrm>
        </p:grpSpPr>
        <p:sp>
          <p:nvSpPr>
            <p:cNvPr id="299" name="object 299"/>
            <p:cNvSpPr/>
            <p:nvPr/>
          </p:nvSpPr>
          <p:spPr>
            <a:xfrm>
              <a:off x="4179949" y="331776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4179949" y="2687966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4179949" y="2058175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4302633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5363715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6424866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5" name="object 305"/>
          <p:cNvSpPr txBox="1"/>
          <p:nvPr/>
        </p:nvSpPr>
        <p:spPr>
          <a:xfrm>
            <a:off x="4272278" y="3722824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5315710" y="3722824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6359206" y="3722824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4953062" y="3795217"/>
            <a:ext cx="7727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3884736" y="23629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310" name="object 310"/>
          <p:cNvGrpSpPr/>
          <p:nvPr/>
        </p:nvGrpSpPr>
        <p:grpSpPr>
          <a:xfrm>
            <a:off x="6590725" y="2367420"/>
            <a:ext cx="50800" cy="269875"/>
            <a:chOff x="6590725" y="2367420"/>
            <a:chExt cx="50800" cy="269875"/>
          </a:xfrm>
        </p:grpSpPr>
        <p:sp>
          <p:nvSpPr>
            <p:cNvPr id="311" name="object 311"/>
            <p:cNvSpPr/>
            <p:nvPr/>
          </p:nvSpPr>
          <p:spPr>
            <a:xfrm>
              <a:off x="6593265" y="23699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6593265" y="23699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6593265" y="24796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6593265" y="24796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6593265" y="25894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6593265" y="25894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7" name="object 317"/>
          <p:cNvSpPr txBox="1"/>
          <p:nvPr/>
        </p:nvSpPr>
        <p:spPr>
          <a:xfrm>
            <a:off x="6548245" y="2189821"/>
            <a:ext cx="460375" cy="470534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  <a:p>
            <a:pPr marL="135890" marR="132080">
              <a:lnSpc>
                <a:spcPts val="860"/>
              </a:lnSpc>
              <a:spcBef>
                <a:spcPts val="20"/>
              </a:spcBef>
            </a:pPr>
            <a:r>
              <a:rPr dirty="0" sz="500">
                <a:latin typeface="Microsoft Sans Serif"/>
                <a:cs typeface="Microsoft Sans Serif"/>
              </a:rPr>
              <a:t>Added  </a:t>
            </a:r>
            <a:r>
              <a:rPr dirty="0" sz="500" spc="-30">
                <a:latin typeface="Verdana"/>
                <a:cs typeface="Verdana"/>
              </a:rPr>
              <a:t>Lost </a:t>
            </a:r>
            <a:r>
              <a:rPr dirty="0" sz="500" spc="-25">
                <a:latin typeface="Verdana"/>
                <a:cs typeface="Verdana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318" name="object 318"/>
          <p:cNvGrpSpPr/>
          <p:nvPr/>
        </p:nvGrpSpPr>
        <p:grpSpPr>
          <a:xfrm>
            <a:off x="6581392" y="2868561"/>
            <a:ext cx="69215" cy="389255"/>
            <a:chOff x="6581392" y="2868561"/>
            <a:chExt cx="69215" cy="389255"/>
          </a:xfrm>
        </p:grpSpPr>
        <p:sp>
          <p:nvSpPr>
            <p:cNvPr id="319" name="object 319"/>
            <p:cNvSpPr/>
            <p:nvPr/>
          </p:nvSpPr>
          <p:spPr>
            <a:xfrm>
              <a:off x="6593268" y="28711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/>
            <p:cNvSpPr/>
            <p:nvPr/>
          </p:nvSpPr>
          <p:spPr>
            <a:xfrm>
              <a:off x="6585460" y="29683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59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6593266" y="30905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6593266" y="30905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6593266" y="32002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6593266" y="32002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6583932" y="322282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6615813" y="319095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7" name="object 327"/>
          <p:cNvSpPr txBox="1"/>
          <p:nvPr/>
        </p:nvSpPr>
        <p:spPr>
          <a:xfrm>
            <a:off x="6548245" y="2691104"/>
            <a:ext cx="440055" cy="5803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  <a:p>
            <a:pPr marL="135890" marR="5080">
              <a:lnSpc>
                <a:spcPts val="860"/>
              </a:lnSpc>
              <a:spcBef>
                <a:spcPts val="20"/>
              </a:spcBef>
            </a:pPr>
            <a:r>
              <a:rPr dirty="0" sz="500" spc="-5">
                <a:latin typeface="Microsoft Sans Serif"/>
                <a:cs typeface="Microsoft Sans Serif"/>
              </a:rPr>
              <a:t>Re</a:t>
            </a:r>
            <a:r>
              <a:rPr dirty="0" sz="500" spc="-15">
                <a:latin typeface="Microsoft Sans Serif"/>
                <a:cs typeface="Microsoft Sans Serif"/>
              </a:rPr>
              <a:t>f</a:t>
            </a:r>
            <a:r>
              <a:rPr dirty="0" sz="500" spc="-30">
                <a:latin typeface="Verdana"/>
                <a:cs typeface="Verdana"/>
              </a:rPr>
              <a:t>erence  </a:t>
            </a:r>
            <a:r>
              <a:rPr dirty="0" sz="500" spc="-25">
                <a:latin typeface="Verdana"/>
                <a:cs typeface="Verdana"/>
              </a:rPr>
              <a:t>Exact </a:t>
            </a:r>
            <a:r>
              <a:rPr dirty="0" sz="500" spc="-20">
                <a:latin typeface="Verdana"/>
                <a:cs typeface="Verdana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One Off 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673100" y="1194954"/>
            <a:ext cx="6426200" cy="6045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50" b="1">
                <a:latin typeface="Calibri"/>
                <a:cs typeface="Calibri"/>
              </a:rPr>
              <a:t>The</a:t>
            </a:r>
            <a:r>
              <a:rPr dirty="0" sz="1100" spc="8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output</a:t>
            </a:r>
            <a:r>
              <a:rPr dirty="0" sz="1100" spc="80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sequences</a:t>
            </a:r>
            <a:r>
              <a:rPr dirty="0" sz="1100" spc="8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inferred</a:t>
            </a:r>
            <a:r>
              <a:rPr dirty="0" sz="1100" spc="85" b="1">
                <a:latin typeface="Calibri"/>
                <a:cs typeface="Calibri"/>
              </a:rPr>
              <a:t> from</a:t>
            </a:r>
            <a:r>
              <a:rPr dirty="0" sz="1100" spc="8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the</a:t>
            </a:r>
            <a:r>
              <a:rPr dirty="0" sz="1100" spc="80" b="1">
                <a:latin typeface="Calibri"/>
                <a:cs typeface="Calibri"/>
              </a:rPr>
              <a:t> </a:t>
            </a:r>
            <a:r>
              <a:rPr dirty="0" sz="1100" spc="120" b="1">
                <a:latin typeface="Calibri"/>
                <a:cs typeface="Calibri"/>
              </a:rPr>
              <a:t>Extreme</a:t>
            </a:r>
            <a:r>
              <a:rPr dirty="0" sz="1100" spc="8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forward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reads</a:t>
            </a:r>
            <a:r>
              <a:rPr dirty="0" sz="1100" spc="80" b="1">
                <a:latin typeface="Calibri"/>
                <a:cs typeface="Calibri"/>
              </a:rPr>
              <a:t> </a:t>
            </a:r>
            <a:r>
              <a:rPr dirty="0" sz="1100" spc="105" b="1">
                <a:latin typeface="Calibri"/>
                <a:cs typeface="Calibri"/>
              </a:rPr>
              <a:t>by</a:t>
            </a:r>
            <a:r>
              <a:rPr dirty="0" sz="1100" spc="80" b="1">
                <a:latin typeface="Calibri"/>
                <a:cs typeface="Calibri"/>
              </a:rPr>
              <a:t> </a:t>
            </a:r>
            <a:r>
              <a:rPr dirty="0" sz="1100" spc="220" b="1">
                <a:latin typeface="Calibri"/>
                <a:cs typeface="Calibri"/>
              </a:rPr>
              <a:t>UPARSE,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190" b="1">
                <a:latin typeface="Calibri"/>
                <a:cs typeface="Calibri"/>
              </a:rPr>
              <a:t>DADA2,</a:t>
            </a:r>
            <a:r>
              <a:rPr dirty="0" sz="1100" spc="100" b="1">
                <a:latin typeface="Calibri"/>
                <a:cs typeface="Calibri"/>
              </a:rPr>
              <a:t> </a:t>
            </a:r>
            <a:r>
              <a:rPr dirty="0" sz="1100" spc="210" b="1">
                <a:latin typeface="Calibri"/>
                <a:cs typeface="Calibri"/>
              </a:rPr>
              <a:t>MED,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mothur</a:t>
            </a:r>
            <a:r>
              <a:rPr dirty="0" sz="1100" spc="16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(average-linkage)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and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215" b="1">
                <a:latin typeface="Calibri"/>
                <a:cs typeface="Calibri"/>
              </a:rPr>
              <a:t>QIIME</a:t>
            </a:r>
            <a:r>
              <a:rPr dirty="0" sz="1100" spc="16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(uclust).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Calibri"/>
              <a:cs typeface="Calibri"/>
            </a:endParaRPr>
          </a:p>
          <a:p>
            <a:pPr marL="1308100">
              <a:lnSpc>
                <a:spcPct val="100000"/>
              </a:lnSpc>
              <a:spcBef>
                <a:spcPts val="5"/>
              </a:spcBef>
              <a:tabLst>
                <a:tab pos="4521200" algn="l"/>
              </a:tabLst>
            </a:pPr>
            <a:r>
              <a:rPr dirty="0" sz="700" spc="-15">
                <a:latin typeface="Microsoft Sans Serif"/>
                <a:cs typeface="Microsoft Sans Serif"/>
              </a:rPr>
              <a:t>UPARSE	DADA2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329" name="object 329"/>
          <p:cNvGrpSpPr/>
          <p:nvPr/>
        </p:nvGrpSpPr>
        <p:grpSpPr>
          <a:xfrm>
            <a:off x="685800" y="3899293"/>
            <a:ext cx="2133600" cy="1463040"/>
            <a:chOff x="685800" y="3899293"/>
            <a:chExt cx="2133600" cy="1463040"/>
          </a:xfrm>
        </p:grpSpPr>
        <p:sp>
          <p:nvSpPr>
            <p:cNvPr id="330" name="object 330"/>
            <p:cNvSpPr/>
            <p:nvPr/>
          </p:nvSpPr>
          <p:spPr>
            <a:xfrm>
              <a:off x="6858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1766061" y="407252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1031176" y="4163650"/>
              <a:ext cx="215265" cy="102235"/>
            </a:xfrm>
            <a:custGeom>
              <a:avLst/>
              <a:gdLst/>
              <a:ahLst/>
              <a:cxnLst/>
              <a:rect l="l" t="t" r="r" b="b"/>
              <a:pathLst>
                <a:path w="215265" h="102235">
                  <a:moveTo>
                    <a:pt x="169989" y="45142"/>
                  </a:moveTo>
                  <a:lnTo>
                    <a:pt x="215138" y="45142"/>
                  </a:lnTo>
                  <a:lnTo>
                    <a:pt x="215138" y="0"/>
                  </a:lnTo>
                  <a:lnTo>
                    <a:pt x="169989" y="0"/>
                  </a:lnTo>
                  <a:lnTo>
                    <a:pt x="169989" y="45142"/>
                  </a:lnTo>
                  <a:close/>
                </a:path>
                <a:path w="215265" h="102235">
                  <a:moveTo>
                    <a:pt x="0" y="93402"/>
                  </a:moveTo>
                  <a:lnTo>
                    <a:pt x="45148" y="93402"/>
                  </a:lnTo>
                  <a:lnTo>
                    <a:pt x="45148" y="48253"/>
                  </a:lnTo>
                  <a:lnTo>
                    <a:pt x="0" y="48253"/>
                  </a:lnTo>
                  <a:lnTo>
                    <a:pt x="0" y="93402"/>
                  </a:lnTo>
                  <a:close/>
                </a:path>
                <a:path w="215265" h="102235">
                  <a:moveTo>
                    <a:pt x="0" y="101720"/>
                  </a:moveTo>
                  <a:lnTo>
                    <a:pt x="45148" y="101720"/>
                  </a:lnTo>
                  <a:lnTo>
                    <a:pt x="45148" y="56572"/>
                  </a:lnTo>
                  <a:lnTo>
                    <a:pt x="0" y="56572"/>
                  </a:lnTo>
                  <a:lnTo>
                    <a:pt x="0" y="101720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/>
            <p:cNvSpPr/>
            <p:nvPr/>
          </p:nvSpPr>
          <p:spPr>
            <a:xfrm>
              <a:off x="1660334" y="4217746"/>
              <a:ext cx="333375" cy="113030"/>
            </a:xfrm>
            <a:custGeom>
              <a:avLst/>
              <a:gdLst/>
              <a:ahLst/>
              <a:cxnLst/>
              <a:rect l="l" t="t" r="r" b="b"/>
              <a:pathLst>
                <a:path w="333375" h="11302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333375" h="113029">
                  <a:moveTo>
                    <a:pt x="287718" y="54165"/>
                  </a:moveTo>
                  <a:lnTo>
                    <a:pt x="332866" y="54165"/>
                  </a:lnTo>
                  <a:lnTo>
                    <a:pt x="332866" y="9016"/>
                  </a:lnTo>
                  <a:lnTo>
                    <a:pt x="287718" y="9016"/>
                  </a:lnTo>
                  <a:lnTo>
                    <a:pt x="287718" y="54165"/>
                  </a:lnTo>
                  <a:close/>
                </a:path>
                <a:path w="333375" h="113029">
                  <a:moveTo>
                    <a:pt x="228536" y="112839"/>
                  </a:moveTo>
                  <a:lnTo>
                    <a:pt x="273684" y="112839"/>
                  </a:lnTo>
                  <a:lnTo>
                    <a:pt x="273684" y="67697"/>
                  </a:lnTo>
                  <a:lnTo>
                    <a:pt x="228536" y="67697"/>
                  </a:lnTo>
                  <a:lnTo>
                    <a:pt x="228536" y="112839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1031176" y="42944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1425955" y="4395171"/>
              <a:ext cx="615315" cy="262890"/>
            </a:xfrm>
            <a:custGeom>
              <a:avLst/>
              <a:gdLst/>
              <a:ahLst/>
              <a:cxnLst/>
              <a:rect l="l" t="t" r="r" b="b"/>
              <a:pathLst>
                <a:path w="615314" h="262889">
                  <a:moveTo>
                    <a:pt x="340106" y="45142"/>
                  </a:moveTo>
                  <a:lnTo>
                    <a:pt x="385254" y="45142"/>
                  </a:lnTo>
                  <a:lnTo>
                    <a:pt x="385254" y="0"/>
                  </a:lnTo>
                  <a:lnTo>
                    <a:pt x="340106" y="0"/>
                  </a:lnTo>
                  <a:lnTo>
                    <a:pt x="340106" y="45142"/>
                  </a:lnTo>
                  <a:close/>
                </a:path>
                <a:path w="615314" h="262889">
                  <a:moveTo>
                    <a:pt x="115315" y="57207"/>
                  </a:moveTo>
                  <a:lnTo>
                    <a:pt x="160464" y="57207"/>
                  </a:lnTo>
                  <a:lnTo>
                    <a:pt x="160464" y="12058"/>
                  </a:lnTo>
                  <a:lnTo>
                    <a:pt x="115315" y="12058"/>
                  </a:lnTo>
                  <a:lnTo>
                    <a:pt x="115315" y="57207"/>
                  </a:lnTo>
                  <a:close/>
                </a:path>
                <a:path w="615314" h="262889">
                  <a:moveTo>
                    <a:pt x="569722" y="73463"/>
                  </a:moveTo>
                  <a:lnTo>
                    <a:pt x="614870" y="73463"/>
                  </a:lnTo>
                  <a:lnTo>
                    <a:pt x="614870" y="28320"/>
                  </a:lnTo>
                  <a:lnTo>
                    <a:pt x="569722" y="28320"/>
                  </a:lnTo>
                  <a:lnTo>
                    <a:pt x="569722" y="73463"/>
                  </a:lnTo>
                  <a:close/>
                </a:path>
                <a:path w="615314" h="262889">
                  <a:moveTo>
                    <a:pt x="269494" y="86417"/>
                  </a:moveTo>
                  <a:lnTo>
                    <a:pt x="314642" y="86417"/>
                  </a:lnTo>
                  <a:lnTo>
                    <a:pt x="314642" y="41274"/>
                  </a:lnTo>
                  <a:lnTo>
                    <a:pt x="269494" y="41274"/>
                  </a:lnTo>
                  <a:lnTo>
                    <a:pt x="269494" y="86417"/>
                  </a:lnTo>
                  <a:close/>
                </a:path>
                <a:path w="615314" h="262889">
                  <a:moveTo>
                    <a:pt x="0" y="248469"/>
                  </a:moveTo>
                  <a:lnTo>
                    <a:pt x="45148" y="248469"/>
                  </a:lnTo>
                  <a:lnTo>
                    <a:pt x="45148" y="203320"/>
                  </a:lnTo>
                  <a:lnTo>
                    <a:pt x="0" y="203320"/>
                  </a:lnTo>
                  <a:lnTo>
                    <a:pt x="0" y="248469"/>
                  </a:lnTo>
                  <a:close/>
                </a:path>
                <a:path w="615314" h="262889">
                  <a:moveTo>
                    <a:pt x="314261" y="262693"/>
                  </a:moveTo>
                  <a:lnTo>
                    <a:pt x="359410" y="262693"/>
                  </a:lnTo>
                  <a:lnTo>
                    <a:pt x="359410" y="217550"/>
                  </a:lnTo>
                  <a:lnTo>
                    <a:pt x="314261" y="217550"/>
                  </a:lnTo>
                  <a:lnTo>
                    <a:pt x="314261" y="262693"/>
                  </a:lnTo>
                  <a:close/>
                </a:path>
                <a:path w="615314" h="262889">
                  <a:moveTo>
                    <a:pt x="447611" y="258883"/>
                  </a:moveTo>
                  <a:lnTo>
                    <a:pt x="492760" y="258883"/>
                  </a:lnTo>
                  <a:lnTo>
                    <a:pt x="492760" y="213734"/>
                  </a:lnTo>
                  <a:lnTo>
                    <a:pt x="447611" y="213734"/>
                  </a:lnTo>
                  <a:lnTo>
                    <a:pt x="447611" y="258883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1031177" y="46060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205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1031177" y="46060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205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1031177" y="43670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1031177" y="436703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1031177" y="437630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1031177" y="437630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/>
            <p:cNvSpPr/>
            <p:nvPr/>
          </p:nvSpPr>
          <p:spPr>
            <a:xfrm>
              <a:off x="1031177" y="43917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1031177" y="439173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/>
            <p:cNvSpPr/>
            <p:nvPr/>
          </p:nvSpPr>
          <p:spPr>
            <a:xfrm>
              <a:off x="1031177" y="44039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/>
            <p:cNvSpPr/>
            <p:nvPr/>
          </p:nvSpPr>
          <p:spPr>
            <a:xfrm>
              <a:off x="1031177" y="440393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1031177" y="441644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/>
            <p:cNvSpPr/>
            <p:nvPr/>
          </p:nvSpPr>
          <p:spPr>
            <a:xfrm>
              <a:off x="1031177" y="4416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1031177" y="44293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1031177" y="44293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/>
            <p:cNvSpPr/>
            <p:nvPr/>
          </p:nvSpPr>
          <p:spPr>
            <a:xfrm>
              <a:off x="1031177" y="44365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/>
            <p:cNvSpPr/>
            <p:nvPr/>
          </p:nvSpPr>
          <p:spPr>
            <a:xfrm>
              <a:off x="1031177" y="443656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1031177" y="443771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1031177" y="443770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/>
            <p:cNvSpPr/>
            <p:nvPr/>
          </p:nvSpPr>
          <p:spPr>
            <a:xfrm>
              <a:off x="1031177" y="44383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1031177" y="443834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/>
            <p:cNvSpPr/>
            <p:nvPr/>
          </p:nvSpPr>
          <p:spPr>
            <a:xfrm>
              <a:off x="1031177" y="443860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/>
            <p:cNvSpPr/>
            <p:nvPr/>
          </p:nvSpPr>
          <p:spPr>
            <a:xfrm>
              <a:off x="1031177" y="44386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1031177" y="44455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/>
            <p:cNvSpPr/>
            <p:nvPr/>
          </p:nvSpPr>
          <p:spPr>
            <a:xfrm>
              <a:off x="1031177" y="444558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/>
            <p:cNvSpPr/>
            <p:nvPr/>
          </p:nvSpPr>
          <p:spPr>
            <a:xfrm>
              <a:off x="1031177" y="44478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1031177" y="44478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/>
            <p:cNvSpPr/>
            <p:nvPr/>
          </p:nvSpPr>
          <p:spPr>
            <a:xfrm>
              <a:off x="1031177" y="445003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/>
            <p:cNvSpPr/>
            <p:nvPr/>
          </p:nvSpPr>
          <p:spPr>
            <a:xfrm>
              <a:off x="1031177" y="445002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/>
            <p:cNvSpPr/>
            <p:nvPr/>
          </p:nvSpPr>
          <p:spPr>
            <a:xfrm>
              <a:off x="1031177" y="446514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/>
            <p:cNvSpPr/>
            <p:nvPr/>
          </p:nvSpPr>
          <p:spPr>
            <a:xfrm>
              <a:off x="1031177" y="446514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/>
            <p:cNvSpPr/>
            <p:nvPr/>
          </p:nvSpPr>
          <p:spPr>
            <a:xfrm>
              <a:off x="1031177" y="447352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/>
            <p:cNvSpPr/>
            <p:nvPr/>
          </p:nvSpPr>
          <p:spPr>
            <a:xfrm>
              <a:off x="1031177" y="447352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/>
            <p:cNvSpPr/>
            <p:nvPr/>
          </p:nvSpPr>
          <p:spPr>
            <a:xfrm>
              <a:off x="1031177" y="447651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/>
            <p:cNvSpPr/>
            <p:nvPr/>
          </p:nvSpPr>
          <p:spPr>
            <a:xfrm>
              <a:off x="1031177" y="44765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/>
            <p:cNvSpPr/>
            <p:nvPr/>
          </p:nvSpPr>
          <p:spPr>
            <a:xfrm>
              <a:off x="1031177" y="447828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21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/>
            <p:cNvSpPr/>
            <p:nvPr/>
          </p:nvSpPr>
          <p:spPr>
            <a:xfrm>
              <a:off x="1031177" y="447828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/>
            <p:cNvSpPr/>
            <p:nvPr/>
          </p:nvSpPr>
          <p:spPr>
            <a:xfrm>
              <a:off x="1031177" y="448407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1031177" y="448406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/>
            <p:cNvSpPr/>
            <p:nvPr/>
          </p:nvSpPr>
          <p:spPr>
            <a:xfrm>
              <a:off x="1031177" y="44843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/>
            <p:cNvSpPr/>
            <p:nvPr/>
          </p:nvSpPr>
          <p:spPr>
            <a:xfrm>
              <a:off x="1031177" y="44843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/>
            <p:cNvSpPr/>
            <p:nvPr/>
          </p:nvSpPr>
          <p:spPr>
            <a:xfrm>
              <a:off x="1031177" y="448997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/>
            <p:cNvSpPr/>
            <p:nvPr/>
          </p:nvSpPr>
          <p:spPr>
            <a:xfrm>
              <a:off x="1031177" y="44899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/>
            <p:cNvSpPr/>
            <p:nvPr/>
          </p:nvSpPr>
          <p:spPr>
            <a:xfrm>
              <a:off x="1031177" y="449422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/>
            <p:cNvSpPr/>
            <p:nvPr/>
          </p:nvSpPr>
          <p:spPr>
            <a:xfrm>
              <a:off x="1031177" y="449422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/>
            <p:cNvSpPr/>
            <p:nvPr/>
          </p:nvSpPr>
          <p:spPr>
            <a:xfrm>
              <a:off x="1031177" y="44949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/>
            <p:cNvSpPr/>
            <p:nvPr/>
          </p:nvSpPr>
          <p:spPr>
            <a:xfrm>
              <a:off x="1031177" y="449498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/>
            <p:cNvSpPr/>
            <p:nvPr/>
          </p:nvSpPr>
          <p:spPr>
            <a:xfrm>
              <a:off x="1031177" y="44965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/>
            <p:cNvSpPr/>
            <p:nvPr/>
          </p:nvSpPr>
          <p:spPr>
            <a:xfrm>
              <a:off x="1031177" y="449651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/>
            <p:cNvSpPr/>
            <p:nvPr/>
          </p:nvSpPr>
          <p:spPr>
            <a:xfrm>
              <a:off x="1031177" y="44984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/>
            <p:cNvSpPr/>
            <p:nvPr/>
          </p:nvSpPr>
          <p:spPr>
            <a:xfrm>
              <a:off x="1031177" y="449841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/>
            <p:cNvSpPr/>
            <p:nvPr/>
          </p:nvSpPr>
          <p:spPr>
            <a:xfrm>
              <a:off x="1031177" y="449930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/>
            <p:cNvSpPr/>
            <p:nvPr/>
          </p:nvSpPr>
          <p:spPr>
            <a:xfrm>
              <a:off x="1031177" y="449930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1031177" y="45076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/>
            <p:cNvSpPr/>
            <p:nvPr/>
          </p:nvSpPr>
          <p:spPr>
            <a:xfrm>
              <a:off x="1031177" y="450768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/>
            <p:cNvSpPr/>
            <p:nvPr/>
          </p:nvSpPr>
          <p:spPr>
            <a:xfrm>
              <a:off x="1031177" y="45113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/>
            <p:cNvSpPr/>
            <p:nvPr/>
          </p:nvSpPr>
          <p:spPr>
            <a:xfrm>
              <a:off x="1031177" y="45113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/>
            <p:cNvSpPr/>
            <p:nvPr/>
          </p:nvSpPr>
          <p:spPr>
            <a:xfrm>
              <a:off x="1031177" y="45183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/>
            <p:cNvSpPr/>
            <p:nvPr/>
          </p:nvSpPr>
          <p:spPr>
            <a:xfrm>
              <a:off x="1031177" y="45183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/>
            <p:cNvSpPr/>
            <p:nvPr/>
          </p:nvSpPr>
          <p:spPr>
            <a:xfrm>
              <a:off x="1031177" y="452356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/>
            <p:cNvSpPr/>
            <p:nvPr/>
          </p:nvSpPr>
          <p:spPr>
            <a:xfrm>
              <a:off x="1031177" y="452356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/>
            <p:cNvSpPr/>
            <p:nvPr/>
          </p:nvSpPr>
          <p:spPr>
            <a:xfrm>
              <a:off x="1031177" y="45267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21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/>
            <p:cNvSpPr/>
            <p:nvPr/>
          </p:nvSpPr>
          <p:spPr>
            <a:xfrm>
              <a:off x="1031177" y="452673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/>
            <p:cNvSpPr/>
            <p:nvPr/>
          </p:nvSpPr>
          <p:spPr>
            <a:xfrm>
              <a:off x="1031177" y="453181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/>
            <p:cNvSpPr/>
            <p:nvPr/>
          </p:nvSpPr>
          <p:spPr>
            <a:xfrm>
              <a:off x="1031177" y="453181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/>
            <p:cNvSpPr/>
            <p:nvPr/>
          </p:nvSpPr>
          <p:spPr>
            <a:xfrm>
              <a:off x="1031177" y="453283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/>
            <p:cNvSpPr/>
            <p:nvPr/>
          </p:nvSpPr>
          <p:spPr>
            <a:xfrm>
              <a:off x="1031177" y="453283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/>
            <p:cNvSpPr/>
            <p:nvPr/>
          </p:nvSpPr>
          <p:spPr>
            <a:xfrm>
              <a:off x="1031177" y="45335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/>
            <p:cNvSpPr/>
            <p:nvPr/>
          </p:nvSpPr>
          <p:spPr>
            <a:xfrm>
              <a:off x="1031177" y="45335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/>
            <p:cNvSpPr/>
            <p:nvPr/>
          </p:nvSpPr>
          <p:spPr>
            <a:xfrm>
              <a:off x="1031177" y="45337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/>
            <p:cNvSpPr/>
            <p:nvPr/>
          </p:nvSpPr>
          <p:spPr>
            <a:xfrm>
              <a:off x="1031177" y="45337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/>
            <p:cNvSpPr/>
            <p:nvPr/>
          </p:nvSpPr>
          <p:spPr>
            <a:xfrm>
              <a:off x="1031177" y="45349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/>
            <p:cNvSpPr/>
            <p:nvPr/>
          </p:nvSpPr>
          <p:spPr>
            <a:xfrm>
              <a:off x="1031177" y="45349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/>
            <p:cNvSpPr/>
            <p:nvPr/>
          </p:nvSpPr>
          <p:spPr>
            <a:xfrm>
              <a:off x="1031177" y="45382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/>
            <p:cNvSpPr/>
            <p:nvPr/>
          </p:nvSpPr>
          <p:spPr>
            <a:xfrm>
              <a:off x="1031177" y="453829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/>
            <p:cNvSpPr/>
            <p:nvPr/>
          </p:nvSpPr>
          <p:spPr>
            <a:xfrm>
              <a:off x="1031177" y="45383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/>
            <p:cNvSpPr/>
            <p:nvPr/>
          </p:nvSpPr>
          <p:spPr>
            <a:xfrm>
              <a:off x="1031177" y="45383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/>
            <p:cNvSpPr/>
            <p:nvPr/>
          </p:nvSpPr>
          <p:spPr>
            <a:xfrm>
              <a:off x="1031177" y="454064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/>
            <p:cNvSpPr/>
            <p:nvPr/>
          </p:nvSpPr>
          <p:spPr>
            <a:xfrm>
              <a:off x="1031177" y="45406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/>
            <p:cNvSpPr/>
            <p:nvPr/>
          </p:nvSpPr>
          <p:spPr>
            <a:xfrm>
              <a:off x="1031177" y="454153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1031177" y="454153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/>
            <p:cNvSpPr/>
            <p:nvPr/>
          </p:nvSpPr>
          <p:spPr>
            <a:xfrm>
              <a:off x="1031177" y="45422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/>
            <p:cNvSpPr/>
            <p:nvPr/>
          </p:nvSpPr>
          <p:spPr>
            <a:xfrm>
              <a:off x="1031177" y="454229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/>
            <p:cNvSpPr/>
            <p:nvPr/>
          </p:nvSpPr>
          <p:spPr>
            <a:xfrm>
              <a:off x="1031177" y="454344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/>
            <p:cNvSpPr/>
            <p:nvPr/>
          </p:nvSpPr>
          <p:spPr>
            <a:xfrm>
              <a:off x="1031177" y="45434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/>
            <p:cNvSpPr/>
            <p:nvPr/>
          </p:nvSpPr>
          <p:spPr>
            <a:xfrm>
              <a:off x="1031177" y="454420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/>
            <p:cNvSpPr/>
            <p:nvPr/>
          </p:nvSpPr>
          <p:spPr>
            <a:xfrm>
              <a:off x="1031177" y="45442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/>
            <p:cNvSpPr/>
            <p:nvPr/>
          </p:nvSpPr>
          <p:spPr>
            <a:xfrm>
              <a:off x="1031177" y="454553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/>
            <p:cNvSpPr/>
            <p:nvPr/>
          </p:nvSpPr>
          <p:spPr>
            <a:xfrm>
              <a:off x="1031177" y="454553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/>
            <p:cNvSpPr/>
            <p:nvPr/>
          </p:nvSpPr>
          <p:spPr>
            <a:xfrm>
              <a:off x="1031177" y="455271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/>
            <p:cNvSpPr/>
            <p:nvPr/>
          </p:nvSpPr>
          <p:spPr>
            <a:xfrm>
              <a:off x="1031177" y="45527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/>
            <p:cNvSpPr/>
            <p:nvPr/>
          </p:nvSpPr>
          <p:spPr>
            <a:xfrm>
              <a:off x="1031177" y="455372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/>
            <p:cNvSpPr/>
            <p:nvPr/>
          </p:nvSpPr>
          <p:spPr>
            <a:xfrm>
              <a:off x="1031177" y="455372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/>
            <p:cNvSpPr/>
            <p:nvPr/>
          </p:nvSpPr>
          <p:spPr>
            <a:xfrm>
              <a:off x="1031177" y="455607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/>
            <p:cNvSpPr/>
            <p:nvPr/>
          </p:nvSpPr>
          <p:spPr>
            <a:xfrm>
              <a:off x="1031177" y="45560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1031177" y="45568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/>
            <p:cNvSpPr/>
            <p:nvPr/>
          </p:nvSpPr>
          <p:spPr>
            <a:xfrm>
              <a:off x="1031177" y="455683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/>
            <p:cNvSpPr/>
            <p:nvPr/>
          </p:nvSpPr>
          <p:spPr>
            <a:xfrm>
              <a:off x="1031177" y="455696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1031177" y="455696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/>
            <p:cNvSpPr/>
            <p:nvPr/>
          </p:nvSpPr>
          <p:spPr>
            <a:xfrm>
              <a:off x="1031177" y="456464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/>
            <p:cNvSpPr/>
            <p:nvPr/>
          </p:nvSpPr>
          <p:spPr>
            <a:xfrm>
              <a:off x="1031177" y="456464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/>
            <p:cNvSpPr/>
            <p:nvPr/>
          </p:nvSpPr>
          <p:spPr>
            <a:xfrm>
              <a:off x="1031177" y="456941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/>
            <p:cNvSpPr/>
            <p:nvPr/>
          </p:nvSpPr>
          <p:spPr>
            <a:xfrm>
              <a:off x="1031177" y="45694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/>
            <p:cNvSpPr/>
            <p:nvPr/>
          </p:nvSpPr>
          <p:spPr>
            <a:xfrm>
              <a:off x="1031177" y="457036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/>
            <p:cNvSpPr/>
            <p:nvPr/>
          </p:nvSpPr>
          <p:spPr>
            <a:xfrm>
              <a:off x="1031177" y="457036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/>
            <p:cNvSpPr/>
            <p:nvPr/>
          </p:nvSpPr>
          <p:spPr>
            <a:xfrm>
              <a:off x="1031177" y="457697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/>
            <p:cNvSpPr/>
            <p:nvPr/>
          </p:nvSpPr>
          <p:spPr>
            <a:xfrm>
              <a:off x="1031177" y="457696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/>
            <p:cNvSpPr/>
            <p:nvPr/>
          </p:nvSpPr>
          <p:spPr>
            <a:xfrm>
              <a:off x="1031177" y="457766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/>
            <p:cNvSpPr/>
            <p:nvPr/>
          </p:nvSpPr>
          <p:spPr>
            <a:xfrm>
              <a:off x="1031177" y="457766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/>
            <p:cNvSpPr/>
            <p:nvPr/>
          </p:nvSpPr>
          <p:spPr>
            <a:xfrm>
              <a:off x="1031177" y="457899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/>
            <p:cNvSpPr/>
            <p:nvPr/>
          </p:nvSpPr>
          <p:spPr>
            <a:xfrm>
              <a:off x="1031177" y="457899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/>
            <p:cNvSpPr/>
            <p:nvPr/>
          </p:nvSpPr>
          <p:spPr>
            <a:xfrm>
              <a:off x="1031177" y="45795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/>
            <p:cNvSpPr/>
            <p:nvPr/>
          </p:nvSpPr>
          <p:spPr>
            <a:xfrm>
              <a:off x="1031177" y="45795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/>
            <p:cNvSpPr/>
            <p:nvPr/>
          </p:nvSpPr>
          <p:spPr>
            <a:xfrm>
              <a:off x="1031177" y="45811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/>
            <p:cNvSpPr/>
            <p:nvPr/>
          </p:nvSpPr>
          <p:spPr>
            <a:xfrm>
              <a:off x="1031177" y="45811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/>
            <p:cNvSpPr/>
            <p:nvPr/>
          </p:nvSpPr>
          <p:spPr>
            <a:xfrm>
              <a:off x="1031177" y="45811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/>
            <p:cNvSpPr/>
            <p:nvPr/>
          </p:nvSpPr>
          <p:spPr>
            <a:xfrm>
              <a:off x="1031177" y="45811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/>
            <p:cNvSpPr/>
            <p:nvPr/>
          </p:nvSpPr>
          <p:spPr>
            <a:xfrm>
              <a:off x="1031177" y="45821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/>
            <p:cNvSpPr/>
            <p:nvPr/>
          </p:nvSpPr>
          <p:spPr>
            <a:xfrm>
              <a:off x="1031177" y="458217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/>
            <p:cNvSpPr/>
            <p:nvPr/>
          </p:nvSpPr>
          <p:spPr>
            <a:xfrm>
              <a:off x="1031177" y="45821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/>
            <p:cNvSpPr/>
            <p:nvPr/>
          </p:nvSpPr>
          <p:spPr>
            <a:xfrm>
              <a:off x="1031177" y="458217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/>
            <p:cNvSpPr/>
            <p:nvPr/>
          </p:nvSpPr>
          <p:spPr>
            <a:xfrm>
              <a:off x="1031177" y="458268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/>
            <p:cNvSpPr/>
            <p:nvPr/>
          </p:nvSpPr>
          <p:spPr>
            <a:xfrm>
              <a:off x="1031177" y="458267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/>
            <p:cNvSpPr/>
            <p:nvPr/>
          </p:nvSpPr>
          <p:spPr>
            <a:xfrm>
              <a:off x="1031177" y="458382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/>
            <p:cNvSpPr/>
            <p:nvPr/>
          </p:nvSpPr>
          <p:spPr>
            <a:xfrm>
              <a:off x="1031177" y="458382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/>
            <p:cNvSpPr/>
            <p:nvPr/>
          </p:nvSpPr>
          <p:spPr>
            <a:xfrm>
              <a:off x="1031177" y="45845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/>
            <p:cNvSpPr/>
            <p:nvPr/>
          </p:nvSpPr>
          <p:spPr>
            <a:xfrm>
              <a:off x="1031177" y="45845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/>
            <p:cNvSpPr/>
            <p:nvPr/>
          </p:nvSpPr>
          <p:spPr>
            <a:xfrm>
              <a:off x="1031177" y="45854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/>
            <p:cNvSpPr/>
            <p:nvPr/>
          </p:nvSpPr>
          <p:spPr>
            <a:xfrm>
              <a:off x="1031177" y="458541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/>
            <p:cNvSpPr/>
            <p:nvPr/>
          </p:nvSpPr>
          <p:spPr>
            <a:xfrm>
              <a:off x="1031177" y="458738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/>
            <p:cNvSpPr/>
            <p:nvPr/>
          </p:nvSpPr>
          <p:spPr>
            <a:xfrm>
              <a:off x="1031177" y="458737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/>
            <p:cNvSpPr/>
            <p:nvPr/>
          </p:nvSpPr>
          <p:spPr>
            <a:xfrm>
              <a:off x="1031177" y="458751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/>
            <p:cNvSpPr/>
            <p:nvPr/>
          </p:nvSpPr>
          <p:spPr>
            <a:xfrm>
              <a:off x="1031177" y="458750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/>
            <p:cNvSpPr/>
            <p:nvPr/>
          </p:nvSpPr>
          <p:spPr>
            <a:xfrm>
              <a:off x="1031177" y="459182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1031177" y="459182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/>
            <p:cNvSpPr/>
            <p:nvPr/>
          </p:nvSpPr>
          <p:spPr>
            <a:xfrm>
              <a:off x="1031177" y="459220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/>
            <p:cNvSpPr/>
            <p:nvPr/>
          </p:nvSpPr>
          <p:spPr>
            <a:xfrm>
              <a:off x="1031177" y="459220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/>
            <p:cNvSpPr/>
            <p:nvPr/>
          </p:nvSpPr>
          <p:spPr>
            <a:xfrm>
              <a:off x="1031177" y="45931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/>
            <p:cNvSpPr/>
            <p:nvPr/>
          </p:nvSpPr>
          <p:spPr>
            <a:xfrm>
              <a:off x="1031177" y="45931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/>
            <p:cNvSpPr/>
            <p:nvPr/>
          </p:nvSpPr>
          <p:spPr>
            <a:xfrm>
              <a:off x="1031177" y="45949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/>
            <p:cNvSpPr/>
            <p:nvPr/>
          </p:nvSpPr>
          <p:spPr>
            <a:xfrm>
              <a:off x="1031177" y="459493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/>
            <p:cNvSpPr/>
            <p:nvPr/>
          </p:nvSpPr>
          <p:spPr>
            <a:xfrm>
              <a:off x="1031177" y="459614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/>
            <p:cNvSpPr/>
            <p:nvPr/>
          </p:nvSpPr>
          <p:spPr>
            <a:xfrm>
              <a:off x="1031177" y="45961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/>
            <p:cNvSpPr/>
            <p:nvPr/>
          </p:nvSpPr>
          <p:spPr>
            <a:xfrm>
              <a:off x="1031177" y="460008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/>
            <p:cNvSpPr/>
            <p:nvPr/>
          </p:nvSpPr>
          <p:spPr>
            <a:xfrm>
              <a:off x="1031177" y="460007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/>
            <p:cNvSpPr/>
            <p:nvPr/>
          </p:nvSpPr>
          <p:spPr>
            <a:xfrm>
              <a:off x="1031177" y="460166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21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/>
            <p:cNvSpPr/>
            <p:nvPr/>
          </p:nvSpPr>
          <p:spPr>
            <a:xfrm>
              <a:off x="1031177" y="460166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/>
            <p:cNvSpPr/>
            <p:nvPr/>
          </p:nvSpPr>
          <p:spPr>
            <a:xfrm>
              <a:off x="1031177" y="46018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/>
            <p:cNvSpPr/>
            <p:nvPr/>
          </p:nvSpPr>
          <p:spPr>
            <a:xfrm>
              <a:off x="1031177" y="46018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/>
            <p:cNvSpPr/>
            <p:nvPr/>
          </p:nvSpPr>
          <p:spPr>
            <a:xfrm>
              <a:off x="1031177" y="46025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21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/>
            <p:cNvSpPr/>
            <p:nvPr/>
          </p:nvSpPr>
          <p:spPr>
            <a:xfrm>
              <a:off x="1031177" y="460255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/>
            <p:cNvSpPr/>
            <p:nvPr/>
          </p:nvSpPr>
          <p:spPr>
            <a:xfrm>
              <a:off x="1031177" y="461100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21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/>
            <p:cNvSpPr/>
            <p:nvPr/>
          </p:nvSpPr>
          <p:spPr>
            <a:xfrm>
              <a:off x="1031177" y="46109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" name="object 488"/>
            <p:cNvSpPr/>
            <p:nvPr/>
          </p:nvSpPr>
          <p:spPr>
            <a:xfrm>
              <a:off x="1031177" y="461322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" name="object 489"/>
            <p:cNvSpPr/>
            <p:nvPr/>
          </p:nvSpPr>
          <p:spPr>
            <a:xfrm>
              <a:off x="1031177" y="461322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/>
            <p:cNvSpPr/>
            <p:nvPr/>
          </p:nvSpPr>
          <p:spPr>
            <a:xfrm>
              <a:off x="1031177" y="462020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21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" name="object 491"/>
            <p:cNvSpPr/>
            <p:nvPr/>
          </p:nvSpPr>
          <p:spPr>
            <a:xfrm>
              <a:off x="1031177" y="46202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" name="object 492"/>
            <p:cNvSpPr/>
            <p:nvPr/>
          </p:nvSpPr>
          <p:spPr>
            <a:xfrm>
              <a:off x="1031177" y="462916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/>
            <p:cNvSpPr/>
            <p:nvPr/>
          </p:nvSpPr>
          <p:spPr>
            <a:xfrm>
              <a:off x="1031177" y="462916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/>
            <p:cNvSpPr/>
            <p:nvPr/>
          </p:nvSpPr>
          <p:spPr>
            <a:xfrm>
              <a:off x="1918270" y="4585730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/>
            <p:cNvSpPr/>
            <p:nvPr/>
          </p:nvSpPr>
          <p:spPr>
            <a:xfrm>
              <a:off x="1890204" y="4623767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/>
            <p:cNvSpPr/>
            <p:nvPr/>
          </p:nvSpPr>
          <p:spPr>
            <a:xfrm>
              <a:off x="1767331" y="4686567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/>
            <p:cNvSpPr/>
            <p:nvPr/>
          </p:nvSpPr>
          <p:spPr>
            <a:xfrm>
              <a:off x="1661666" y="468294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/>
            <p:cNvSpPr/>
            <p:nvPr/>
          </p:nvSpPr>
          <p:spPr>
            <a:xfrm>
              <a:off x="1576958" y="478074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2" y="31616"/>
                  </a:lnTo>
                  <a:lnTo>
                    <a:pt x="31622" y="0"/>
                  </a:lnTo>
                  <a:lnTo>
                    <a:pt x="0" y="0"/>
                  </a:lnTo>
                  <a:lnTo>
                    <a:pt x="0" y="31616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/>
            <p:cNvSpPr/>
            <p:nvPr/>
          </p:nvSpPr>
          <p:spPr>
            <a:xfrm>
              <a:off x="2028506" y="475273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" name="object 500"/>
            <p:cNvSpPr/>
            <p:nvPr/>
          </p:nvSpPr>
          <p:spPr>
            <a:xfrm>
              <a:off x="1741488" y="4720097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" name="object 501"/>
            <p:cNvSpPr/>
            <p:nvPr/>
          </p:nvSpPr>
          <p:spPr>
            <a:xfrm>
              <a:off x="1548066" y="4752105"/>
              <a:ext cx="426720" cy="76835"/>
            </a:xfrm>
            <a:custGeom>
              <a:avLst/>
              <a:gdLst/>
              <a:ahLst/>
              <a:cxnLst/>
              <a:rect l="l" t="t" r="r" b="b"/>
              <a:pathLst>
                <a:path w="426719" h="76835">
                  <a:moveTo>
                    <a:pt x="394779" y="76511"/>
                  </a:moveTo>
                  <a:lnTo>
                    <a:pt x="426402" y="76511"/>
                  </a:lnTo>
                  <a:lnTo>
                    <a:pt x="426402" y="44888"/>
                  </a:lnTo>
                  <a:lnTo>
                    <a:pt x="394779" y="44888"/>
                  </a:lnTo>
                  <a:lnTo>
                    <a:pt x="394779" y="76511"/>
                  </a:lnTo>
                  <a:close/>
                </a:path>
                <a:path w="426719" h="76835">
                  <a:moveTo>
                    <a:pt x="0" y="31616"/>
                  </a:moveTo>
                  <a:lnTo>
                    <a:pt x="31622" y="31616"/>
                  </a:lnTo>
                  <a:lnTo>
                    <a:pt x="31622" y="0"/>
                  </a:lnTo>
                  <a:lnTo>
                    <a:pt x="0" y="0"/>
                  </a:lnTo>
                  <a:lnTo>
                    <a:pt x="0" y="31616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/>
            <p:cNvSpPr/>
            <p:nvPr/>
          </p:nvSpPr>
          <p:spPr>
            <a:xfrm>
              <a:off x="1620647" y="4786896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336" y="0"/>
                  </a:moveTo>
                  <a:lnTo>
                    <a:pt x="42608" y="36899"/>
                  </a:lnTo>
                  <a:lnTo>
                    <a:pt x="0" y="36899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" name="object 503"/>
            <p:cNvSpPr/>
            <p:nvPr/>
          </p:nvSpPr>
          <p:spPr>
            <a:xfrm>
              <a:off x="1779334" y="482385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" name="object 504"/>
            <p:cNvSpPr/>
            <p:nvPr/>
          </p:nvSpPr>
          <p:spPr>
            <a:xfrm>
              <a:off x="1949323" y="484004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5" name="object 505"/>
            <p:cNvSpPr/>
            <p:nvPr/>
          </p:nvSpPr>
          <p:spPr>
            <a:xfrm>
              <a:off x="1911539" y="4891100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" name="object 506"/>
            <p:cNvSpPr/>
            <p:nvPr/>
          </p:nvSpPr>
          <p:spPr>
            <a:xfrm>
              <a:off x="1741488" y="494952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7" name="object 507"/>
            <p:cNvSpPr/>
            <p:nvPr/>
          </p:nvSpPr>
          <p:spPr>
            <a:xfrm>
              <a:off x="1897506" y="4998988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8" name="object 508"/>
            <p:cNvSpPr/>
            <p:nvPr/>
          </p:nvSpPr>
          <p:spPr>
            <a:xfrm>
              <a:off x="1827530" y="496818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2" y="31623"/>
                  </a:lnTo>
                  <a:lnTo>
                    <a:pt x="31622" y="0"/>
                  </a:lnTo>
                  <a:lnTo>
                    <a:pt x="0" y="0"/>
                  </a:lnTo>
                  <a:lnTo>
                    <a:pt x="0" y="31623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9" name="object 509"/>
            <p:cNvSpPr/>
            <p:nvPr/>
          </p:nvSpPr>
          <p:spPr>
            <a:xfrm>
              <a:off x="1779334" y="4983683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" name="object 510"/>
            <p:cNvSpPr/>
            <p:nvPr/>
          </p:nvSpPr>
          <p:spPr>
            <a:xfrm>
              <a:off x="1924813" y="494952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1" name="object 511"/>
            <p:cNvSpPr/>
            <p:nvPr/>
          </p:nvSpPr>
          <p:spPr>
            <a:xfrm>
              <a:off x="1866771" y="5076205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336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2" name="object 512"/>
            <p:cNvSpPr/>
            <p:nvPr/>
          </p:nvSpPr>
          <p:spPr>
            <a:xfrm>
              <a:off x="2048827" y="501784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3" name="object 513"/>
            <p:cNvSpPr/>
            <p:nvPr/>
          </p:nvSpPr>
          <p:spPr>
            <a:xfrm>
              <a:off x="2006408" y="501784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4" name="object 514"/>
            <p:cNvSpPr/>
            <p:nvPr/>
          </p:nvSpPr>
          <p:spPr>
            <a:xfrm>
              <a:off x="1696784" y="4874208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5" name="object 515"/>
            <p:cNvSpPr/>
            <p:nvPr/>
          </p:nvSpPr>
          <p:spPr>
            <a:xfrm>
              <a:off x="1790700" y="4998988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6" name="object 516"/>
            <p:cNvSpPr/>
            <p:nvPr/>
          </p:nvSpPr>
          <p:spPr>
            <a:xfrm>
              <a:off x="1754758" y="4959424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7" name="object 517"/>
            <p:cNvSpPr/>
            <p:nvPr/>
          </p:nvSpPr>
          <p:spPr>
            <a:xfrm>
              <a:off x="1741488" y="501784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8" name="object 518"/>
            <p:cNvSpPr/>
            <p:nvPr/>
          </p:nvSpPr>
          <p:spPr>
            <a:xfrm>
              <a:off x="1849881" y="5076205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9" name="object 519"/>
            <p:cNvSpPr/>
            <p:nvPr/>
          </p:nvSpPr>
          <p:spPr>
            <a:xfrm>
              <a:off x="1767331" y="4983683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0" name="object 520"/>
            <p:cNvSpPr/>
            <p:nvPr/>
          </p:nvSpPr>
          <p:spPr>
            <a:xfrm>
              <a:off x="1576958" y="4958226"/>
              <a:ext cx="172720" cy="41910"/>
            </a:xfrm>
            <a:custGeom>
              <a:avLst/>
              <a:gdLst/>
              <a:ahLst/>
              <a:cxnLst/>
              <a:rect l="l" t="t" r="r" b="b"/>
              <a:pathLst>
                <a:path w="172719" h="41910">
                  <a:moveTo>
                    <a:pt x="0" y="41586"/>
                  </a:moveTo>
                  <a:lnTo>
                    <a:pt x="31622" y="41586"/>
                  </a:lnTo>
                  <a:lnTo>
                    <a:pt x="31622" y="9963"/>
                  </a:lnTo>
                  <a:lnTo>
                    <a:pt x="0" y="9963"/>
                  </a:lnTo>
                  <a:lnTo>
                    <a:pt x="0" y="41586"/>
                  </a:lnTo>
                  <a:close/>
                </a:path>
                <a:path w="172719" h="41910">
                  <a:moveTo>
                    <a:pt x="141097" y="31616"/>
                  </a:moveTo>
                  <a:lnTo>
                    <a:pt x="172719" y="31616"/>
                  </a:lnTo>
                  <a:lnTo>
                    <a:pt x="172719" y="0"/>
                  </a:lnTo>
                  <a:lnTo>
                    <a:pt x="141097" y="0"/>
                  </a:lnTo>
                  <a:lnTo>
                    <a:pt x="141097" y="31616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1" name="object 521"/>
            <p:cNvSpPr/>
            <p:nvPr/>
          </p:nvSpPr>
          <p:spPr>
            <a:xfrm>
              <a:off x="1779334" y="5042037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2" name="object 522"/>
            <p:cNvSpPr/>
            <p:nvPr/>
          </p:nvSpPr>
          <p:spPr>
            <a:xfrm>
              <a:off x="1910080" y="49582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2" y="31616"/>
                  </a:lnTo>
                  <a:lnTo>
                    <a:pt x="31622" y="0"/>
                  </a:lnTo>
                  <a:lnTo>
                    <a:pt x="0" y="0"/>
                  </a:lnTo>
                  <a:lnTo>
                    <a:pt x="0" y="31616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3" name="object 523"/>
            <p:cNvSpPr/>
            <p:nvPr/>
          </p:nvSpPr>
          <p:spPr>
            <a:xfrm>
              <a:off x="1849881" y="501784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4" name="object 524"/>
            <p:cNvSpPr/>
            <p:nvPr/>
          </p:nvSpPr>
          <p:spPr>
            <a:xfrm>
              <a:off x="1888108" y="50508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2" y="31616"/>
                  </a:lnTo>
                  <a:lnTo>
                    <a:pt x="31622" y="0"/>
                  </a:lnTo>
                  <a:lnTo>
                    <a:pt x="0" y="0"/>
                  </a:lnTo>
                  <a:lnTo>
                    <a:pt x="0" y="31616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5" name="object 525"/>
            <p:cNvSpPr/>
            <p:nvPr/>
          </p:nvSpPr>
          <p:spPr>
            <a:xfrm>
              <a:off x="1679829" y="4983683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6" name="object 526"/>
            <p:cNvSpPr/>
            <p:nvPr/>
          </p:nvSpPr>
          <p:spPr>
            <a:xfrm>
              <a:off x="1667128" y="499244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7" name="object 527"/>
            <p:cNvSpPr/>
            <p:nvPr/>
          </p:nvSpPr>
          <p:spPr>
            <a:xfrm>
              <a:off x="1667128" y="49924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8" name="object 528"/>
            <p:cNvSpPr/>
            <p:nvPr/>
          </p:nvSpPr>
          <p:spPr>
            <a:xfrm>
              <a:off x="1660587" y="5008259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9" name="object 529"/>
            <p:cNvSpPr/>
            <p:nvPr/>
          </p:nvSpPr>
          <p:spPr>
            <a:xfrm>
              <a:off x="1682939" y="4985905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0" name="object 530"/>
            <p:cNvSpPr/>
            <p:nvPr/>
          </p:nvSpPr>
          <p:spPr>
            <a:xfrm>
              <a:off x="1801620" y="5076205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1" name="object 531"/>
            <p:cNvSpPr/>
            <p:nvPr/>
          </p:nvSpPr>
          <p:spPr>
            <a:xfrm>
              <a:off x="1696784" y="494952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2" name="object 532"/>
            <p:cNvSpPr/>
            <p:nvPr/>
          </p:nvSpPr>
          <p:spPr>
            <a:xfrm>
              <a:off x="1746947" y="508497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3" name="object 533"/>
            <p:cNvSpPr/>
            <p:nvPr/>
          </p:nvSpPr>
          <p:spPr>
            <a:xfrm>
              <a:off x="1746947" y="50849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4" name="object 534"/>
            <p:cNvSpPr/>
            <p:nvPr/>
          </p:nvSpPr>
          <p:spPr>
            <a:xfrm>
              <a:off x="1740408" y="5100774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5" name="object 535"/>
            <p:cNvSpPr/>
            <p:nvPr/>
          </p:nvSpPr>
          <p:spPr>
            <a:xfrm>
              <a:off x="1762760" y="5078425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6" name="object 536"/>
            <p:cNvSpPr/>
            <p:nvPr/>
          </p:nvSpPr>
          <p:spPr>
            <a:xfrm>
              <a:off x="1849881" y="494952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7" name="object 537"/>
            <p:cNvSpPr/>
            <p:nvPr/>
          </p:nvSpPr>
          <p:spPr>
            <a:xfrm>
              <a:off x="1696784" y="501784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8" name="object 538"/>
            <p:cNvSpPr/>
            <p:nvPr/>
          </p:nvSpPr>
          <p:spPr>
            <a:xfrm>
              <a:off x="1727454" y="501784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9" name="object 539"/>
            <p:cNvSpPr/>
            <p:nvPr/>
          </p:nvSpPr>
          <p:spPr>
            <a:xfrm>
              <a:off x="1509775" y="4737813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272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0" name="object 540"/>
            <p:cNvSpPr/>
            <p:nvPr/>
          </p:nvSpPr>
          <p:spPr>
            <a:xfrm>
              <a:off x="1515299" y="453277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1" name="object 541"/>
            <p:cNvSpPr/>
            <p:nvPr/>
          </p:nvSpPr>
          <p:spPr>
            <a:xfrm>
              <a:off x="1515299" y="453277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2" name="object 542"/>
            <p:cNvSpPr/>
            <p:nvPr/>
          </p:nvSpPr>
          <p:spPr>
            <a:xfrm>
              <a:off x="1508760" y="454857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3" name="object 543"/>
            <p:cNvSpPr/>
            <p:nvPr/>
          </p:nvSpPr>
          <p:spPr>
            <a:xfrm>
              <a:off x="1531047" y="452622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4" name="object 544"/>
            <p:cNvSpPr/>
            <p:nvPr/>
          </p:nvSpPr>
          <p:spPr>
            <a:xfrm>
              <a:off x="1515299" y="455074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5" name="object 545"/>
            <p:cNvSpPr/>
            <p:nvPr/>
          </p:nvSpPr>
          <p:spPr>
            <a:xfrm>
              <a:off x="1515299" y="455074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6" name="object 546"/>
            <p:cNvSpPr/>
            <p:nvPr/>
          </p:nvSpPr>
          <p:spPr>
            <a:xfrm>
              <a:off x="1508760" y="4566549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7" name="object 547"/>
            <p:cNvSpPr/>
            <p:nvPr/>
          </p:nvSpPr>
          <p:spPr>
            <a:xfrm>
              <a:off x="1531047" y="454420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8" name="object 548"/>
            <p:cNvSpPr/>
            <p:nvPr/>
          </p:nvSpPr>
          <p:spPr>
            <a:xfrm>
              <a:off x="1515299" y="467393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9" name="object 549"/>
            <p:cNvSpPr/>
            <p:nvPr/>
          </p:nvSpPr>
          <p:spPr>
            <a:xfrm>
              <a:off x="1515299" y="467392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0" name="object 550"/>
            <p:cNvSpPr/>
            <p:nvPr/>
          </p:nvSpPr>
          <p:spPr>
            <a:xfrm>
              <a:off x="1508760" y="4689742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1" name="object 551"/>
            <p:cNvSpPr/>
            <p:nvPr/>
          </p:nvSpPr>
          <p:spPr>
            <a:xfrm>
              <a:off x="1531047" y="4667387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2" name="object 552"/>
            <p:cNvSpPr/>
            <p:nvPr/>
          </p:nvSpPr>
          <p:spPr>
            <a:xfrm>
              <a:off x="1515299" y="469368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3" name="object 553"/>
            <p:cNvSpPr/>
            <p:nvPr/>
          </p:nvSpPr>
          <p:spPr>
            <a:xfrm>
              <a:off x="1515299" y="469368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4" name="object 554"/>
            <p:cNvSpPr/>
            <p:nvPr/>
          </p:nvSpPr>
          <p:spPr>
            <a:xfrm>
              <a:off x="1508760" y="4709492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5" name="object 555"/>
            <p:cNvSpPr/>
            <p:nvPr/>
          </p:nvSpPr>
          <p:spPr>
            <a:xfrm>
              <a:off x="1531047" y="4687138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6" name="object 556"/>
            <p:cNvSpPr/>
            <p:nvPr/>
          </p:nvSpPr>
          <p:spPr>
            <a:xfrm>
              <a:off x="1667128" y="500781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7" name="object 557"/>
            <p:cNvSpPr/>
            <p:nvPr/>
          </p:nvSpPr>
          <p:spPr>
            <a:xfrm>
              <a:off x="1667128" y="500781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8" name="object 558"/>
            <p:cNvSpPr/>
            <p:nvPr/>
          </p:nvSpPr>
          <p:spPr>
            <a:xfrm>
              <a:off x="1660587" y="5023563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9" name="object 559"/>
            <p:cNvSpPr/>
            <p:nvPr/>
          </p:nvSpPr>
          <p:spPr>
            <a:xfrm>
              <a:off x="1682939" y="5001272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0" name="object 560"/>
            <p:cNvSpPr/>
            <p:nvPr/>
          </p:nvSpPr>
          <p:spPr>
            <a:xfrm>
              <a:off x="1642045" y="5042037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1" name="object 561"/>
            <p:cNvSpPr/>
            <p:nvPr/>
          </p:nvSpPr>
          <p:spPr>
            <a:xfrm>
              <a:off x="1515299" y="471476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2" name="object 562"/>
            <p:cNvSpPr/>
            <p:nvPr/>
          </p:nvSpPr>
          <p:spPr>
            <a:xfrm>
              <a:off x="1515299" y="471475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3" name="object 563"/>
            <p:cNvSpPr/>
            <p:nvPr/>
          </p:nvSpPr>
          <p:spPr>
            <a:xfrm>
              <a:off x="1508760" y="4730571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4" name="object 564"/>
            <p:cNvSpPr/>
            <p:nvPr/>
          </p:nvSpPr>
          <p:spPr>
            <a:xfrm>
              <a:off x="1531047" y="4708222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5" name="object 565"/>
            <p:cNvSpPr/>
            <p:nvPr/>
          </p:nvSpPr>
          <p:spPr>
            <a:xfrm>
              <a:off x="1576957" y="46355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6" name="object 566"/>
            <p:cNvSpPr/>
            <p:nvPr/>
          </p:nvSpPr>
          <p:spPr>
            <a:xfrm>
              <a:off x="1576957" y="463551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7" name="object 567"/>
            <p:cNvSpPr/>
            <p:nvPr/>
          </p:nvSpPr>
          <p:spPr>
            <a:xfrm>
              <a:off x="1570353" y="4651326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8" name="object 568"/>
            <p:cNvSpPr/>
            <p:nvPr/>
          </p:nvSpPr>
          <p:spPr>
            <a:xfrm>
              <a:off x="1592705" y="4628970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9" name="object 569"/>
            <p:cNvSpPr/>
            <p:nvPr/>
          </p:nvSpPr>
          <p:spPr>
            <a:xfrm>
              <a:off x="1542541" y="5042037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4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0" name="object 570"/>
            <p:cNvSpPr/>
            <p:nvPr/>
          </p:nvSpPr>
          <p:spPr>
            <a:xfrm>
              <a:off x="1642045" y="501784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1" name="object 571"/>
            <p:cNvSpPr/>
            <p:nvPr/>
          </p:nvSpPr>
          <p:spPr>
            <a:xfrm>
              <a:off x="1866771" y="4940629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336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2" name="object 572"/>
            <p:cNvSpPr/>
            <p:nvPr/>
          </p:nvSpPr>
          <p:spPr>
            <a:xfrm>
              <a:off x="1515299" y="472828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3" name="object 573"/>
            <p:cNvSpPr/>
            <p:nvPr/>
          </p:nvSpPr>
          <p:spPr>
            <a:xfrm>
              <a:off x="1515299" y="472828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4" name="object 574"/>
            <p:cNvSpPr/>
            <p:nvPr/>
          </p:nvSpPr>
          <p:spPr>
            <a:xfrm>
              <a:off x="1508760" y="4744033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5" name="object 575"/>
            <p:cNvSpPr/>
            <p:nvPr/>
          </p:nvSpPr>
          <p:spPr>
            <a:xfrm>
              <a:off x="1531047" y="4721748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6" name="object 576"/>
            <p:cNvSpPr/>
            <p:nvPr/>
          </p:nvSpPr>
          <p:spPr>
            <a:xfrm>
              <a:off x="1667128" y="494133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31616"/>
                  </a:lnTo>
                  <a:lnTo>
                    <a:pt x="31623" y="0"/>
                  </a:lnTo>
                  <a:lnTo>
                    <a:pt x="0" y="0"/>
                  </a:lnTo>
                  <a:lnTo>
                    <a:pt x="0" y="31616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7" name="object 577"/>
            <p:cNvSpPr/>
            <p:nvPr/>
          </p:nvSpPr>
          <p:spPr>
            <a:xfrm>
              <a:off x="1679829" y="494952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8" name="object 578"/>
            <p:cNvSpPr/>
            <p:nvPr/>
          </p:nvSpPr>
          <p:spPr>
            <a:xfrm>
              <a:off x="1548066" y="456610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9" name="object 579"/>
            <p:cNvSpPr/>
            <p:nvPr/>
          </p:nvSpPr>
          <p:spPr>
            <a:xfrm>
              <a:off x="1548066" y="45661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0" name="object 580"/>
            <p:cNvSpPr/>
            <p:nvPr/>
          </p:nvSpPr>
          <p:spPr>
            <a:xfrm>
              <a:off x="1541462" y="4581854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1" name="object 581"/>
            <p:cNvSpPr/>
            <p:nvPr/>
          </p:nvSpPr>
          <p:spPr>
            <a:xfrm>
              <a:off x="1563814" y="455956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2" name="object 582"/>
            <p:cNvSpPr/>
            <p:nvPr/>
          </p:nvSpPr>
          <p:spPr>
            <a:xfrm>
              <a:off x="1712593" y="5076205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3" name="object 583"/>
            <p:cNvSpPr/>
            <p:nvPr/>
          </p:nvSpPr>
          <p:spPr>
            <a:xfrm>
              <a:off x="1515299" y="466567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4" name="object 584"/>
            <p:cNvSpPr/>
            <p:nvPr/>
          </p:nvSpPr>
          <p:spPr>
            <a:xfrm>
              <a:off x="1515299" y="46656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5" name="object 585"/>
            <p:cNvSpPr/>
            <p:nvPr/>
          </p:nvSpPr>
          <p:spPr>
            <a:xfrm>
              <a:off x="1508760" y="468148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6" name="object 586"/>
            <p:cNvSpPr/>
            <p:nvPr/>
          </p:nvSpPr>
          <p:spPr>
            <a:xfrm>
              <a:off x="1531047" y="4659133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7" name="object 587"/>
            <p:cNvSpPr/>
            <p:nvPr/>
          </p:nvSpPr>
          <p:spPr>
            <a:xfrm>
              <a:off x="1620647" y="4983683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336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8" name="object 588"/>
            <p:cNvSpPr/>
            <p:nvPr/>
          </p:nvSpPr>
          <p:spPr>
            <a:xfrm>
              <a:off x="1515299" y="467920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9" name="object 589"/>
            <p:cNvSpPr/>
            <p:nvPr/>
          </p:nvSpPr>
          <p:spPr>
            <a:xfrm>
              <a:off x="1515299" y="467920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0" name="object 590"/>
            <p:cNvSpPr/>
            <p:nvPr/>
          </p:nvSpPr>
          <p:spPr>
            <a:xfrm>
              <a:off x="1508760" y="4695013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1" name="object 591"/>
            <p:cNvSpPr/>
            <p:nvPr/>
          </p:nvSpPr>
          <p:spPr>
            <a:xfrm>
              <a:off x="1531047" y="4672658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2" name="object 592"/>
            <p:cNvSpPr/>
            <p:nvPr/>
          </p:nvSpPr>
          <p:spPr>
            <a:xfrm>
              <a:off x="1516632" y="4008706"/>
              <a:ext cx="0" cy="1174115"/>
            </a:xfrm>
            <a:custGeom>
              <a:avLst/>
              <a:gdLst/>
              <a:ahLst/>
              <a:cxnLst/>
              <a:rect l="l" t="t" r="r" b="b"/>
              <a:pathLst>
                <a:path w="0" h="1174114">
                  <a:moveTo>
                    <a:pt x="0" y="117360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3" name="object 593"/>
            <p:cNvSpPr/>
            <p:nvPr/>
          </p:nvSpPr>
          <p:spPr>
            <a:xfrm>
              <a:off x="998537" y="4008640"/>
              <a:ext cx="1214755" cy="1174115"/>
            </a:xfrm>
            <a:custGeom>
              <a:avLst/>
              <a:gdLst/>
              <a:ahLst/>
              <a:cxnLst/>
              <a:rect l="l" t="t" r="r" b="b"/>
              <a:pathLst>
                <a:path w="1214755" h="1174114">
                  <a:moveTo>
                    <a:pt x="0" y="1173670"/>
                  </a:moveTo>
                  <a:lnTo>
                    <a:pt x="1214247" y="1173670"/>
                  </a:lnTo>
                  <a:lnTo>
                    <a:pt x="1214247" y="0"/>
                  </a:lnTo>
                  <a:lnTo>
                    <a:pt x="0" y="0"/>
                  </a:lnTo>
                  <a:lnTo>
                    <a:pt x="0" y="117367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4" name="object 594"/>
          <p:cNvSpPr txBox="1"/>
          <p:nvPr/>
        </p:nvSpPr>
        <p:spPr>
          <a:xfrm>
            <a:off x="7733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95" name="object 595"/>
          <p:cNvSpPr txBox="1"/>
          <p:nvPr/>
        </p:nvSpPr>
        <p:spPr>
          <a:xfrm>
            <a:off x="7733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96" name="object 596"/>
          <p:cNvSpPr txBox="1"/>
          <p:nvPr/>
        </p:nvSpPr>
        <p:spPr>
          <a:xfrm>
            <a:off x="7733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597" name="object 597"/>
          <p:cNvGrpSpPr/>
          <p:nvPr/>
        </p:nvGrpSpPr>
        <p:grpSpPr>
          <a:xfrm>
            <a:off x="976057" y="4155516"/>
            <a:ext cx="1210945" cy="1049655"/>
            <a:chOff x="976057" y="4155516"/>
            <a:chExt cx="1210945" cy="1049655"/>
          </a:xfrm>
        </p:grpSpPr>
        <p:sp>
          <p:nvSpPr>
            <p:cNvPr id="598" name="object 598"/>
            <p:cNvSpPr/>
            <p:nvPr/>
          </p:nvSpPr>
          <p:spPr>
            <a:xfrm>
              <a:off x="979549" y="4934979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9" name="object 599"/>
            <p:cNvSpPr/>
            <p:nvPr/>
          </p:nvSpPr>
          <p:spPr>
            <a:xfrm>
              <a:off x="979549" y="4546991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0" name="object 600"/>
            <p:cNvSpPr/>
            <p:nvPr/>
          </p:nvSpPr>
          <p:spPr>
            <a:xfrm>
              <a:off x="979549" y="415900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1" name="object 601"/>
            <p:cNvSpPr/>
            <p:nvPr/>
          </p:nvSpPr>
          <p:spPr>
            <a:xfrm>
              <a:off x="105371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2" name="object 602"/>
            <p:cNvSpPr/>
            <p:nvPr/>
          </p:nvSpPr>
          <p:spPr>
            <a:xfrm>
              <a:off x="1618552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3" name="object 603"/>
            <p:cNvSpPr/>
            <p:nvPr/>
          </p:nvSpPr>
          <p:spPr>
            <a:xfrm>
              <a:off x="218344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4" name="object 604"/>
          <p:cNvSpPr txBox="1"/>
          <p:nvPr/>
        </p:nvSpPr>
        <p:spPr>
          <a:xfrm>
            <a:off x="10233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605" name="object 605"/>
          <p:cNvSpPr txBox="1"/>
          <p:nvPr/>
        </p:nvSpPr>
        <p:spPr>
          <a:xfrm>
            <a:off x="15705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606" name="object 606"/>
          <p:cNvSpPr txBox="1"/>
          <p:nvPr/>
        </p:nvSpPr>
        <p:spPr>
          <a:xfrm>
            <a:off x="21177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607" name="object 607"/>
          <p:cNvSpPr txBox="1"/>
          <p:nvPr/>
        </p:nvSpPr>
        <p:spPr>
          <a:xfrm>
            <a:off x="6843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08" name="object 608"/>
          <p:cNvSpPr txBox="1"/>
          <p:nvPr/>
        </p:nvSpPr>
        <p:spPr>
          <a:xfrm>
            <a:off x="2281048" y="4050172"/>
            <a:ext cx="4603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609" name="object 609"/>
          <p:cNvGrpSpPr/>
          <p:nvPr/>
        </p:nvGrpSpPr>
        <p:grpSpPr>
          <a:xfrm>
            <a:off x="2323529" y="4196217"/>
            <a:ext cx="50800" cy="269875"/>
            <a:chOff x="2323529" y="4196217"/>
            <a:chExt cx="50800" cy="269875"/>
          </a:xfrm>
        </p:grpSpPr>
        <p:sp>
          <p:nvSpPr>
            <p:cNvPr id="610" name="object 610"/>
            <p:cNvSpPr/>
            <p:nvPr/>
          </p:nvSpPr>
          <p:spPr>
            <a:xfrm>
              <a:off x="2326069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1"/>
                  </a:lnTo>
                  <a:lnTo>
                    <a:pt x="6627" y="6630"/>
                  </a:lnTo>
                  <a:lnTo>
                    <a:pt x="1780" y="13799"/>
                  </a:lnTo>
                  <a:lnTo>
                    <a:pt x="0" y="22542"/>
                  </a:lnTo>
                  <a:lnTo>
                    <a:pt x="1780" y="31326"/>
                  </a:lnTo>
                  <a:lnTo>
                    <a:pt x="6627" y="38515"/>
                  </a:lnTo>
                  <a:lnTo>
                    <a:pt x="13796" y="43371"/>
                  </a:lnTo>
                  <a:lnTo>
                    <a:pt x="22542" y="45154"/>
                  </a:lnTo>
                  <a:lnTo>
                    <a:pt x="31325" y="43371"/>
                  </a:lnTo>
                  <a:lnTo>
                    <a:pt x="38512" y="38515"/>
                  </a:lnTo>
                  <a:lnTo>
                    <a:pt x="43366" y="31326"/>
                  </a:lnTo>
                  <a:lnTo>
                    <a:pt x="45148" y="22542"/>
                  </a:lnTo>
                  <a:lnTo>
                    <a:pt x="43366" y="13799"/>
                  </a:lnTo>
                  <a:lnTo>
                    <a:pt x="38512" y="6630"/>
                  </a:lnTo>
                  <a:lnTo>
                    <a:pt x="31325" y="1781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1" name="object 611"/>
            <p:cNvSpPr/>
            <p:nvPr/>
          </p:nvSpPr>
          <p:spPr>
            <a:xfrm>
              <a:off x="2326069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9"/>
                  </a:lnTo>
                  <a:lnTo>
                    <a:pt x="6627" y="6630"/>
                  </a:lnTo>
                  <a:lnTo>
                    <a:pt x="13796" y="1781"/>
                  </a:lnTo>
                  <a:lnTo>
                    <a:pt x="22542" y="0"/>
                  </a:lnTo>
                  <a:lnTo>
                    <a:pt x="31325" y="1781"/>
                  </a:lnTo>
                  <a:lnTo>
                    <a:pt x="38512" y="6630"/>
                  </a:lnTo>
                  <a:lnTo>
                    <a:pt x="43366" y="13799"/>
                  </a:lnTo>
                  <a:lnTo>
                    <a:pt x="45148" y="22542"/>
                  </a:lnTo>
                  <a:lnTo>
                    <a:pt x="43366" y="31326"/>
                  </a:lnTo>
                  <a:lnTo>
                    <a:pt x="38512" y="38515"/>
                  </a:lnTo>
                  <a:lnTo>
                    <a:pt x="31325" y="43371"/>
                  </a:lnTo>
                  <a:lnTo>
                    <a:pt x="22542" y="45154"/>
                  </a:lnTo>
                  <a:lnTo>
                    <a:pt x="13796" y="43371"/>
                  </a:lnTo>
                  <a:lnTo>
                    <a:pt x="6627" y="38515"/>
                  </a:lnTo>
                  <a:lnTo>
                    <a:pt x="1780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2" name="object 612"/>
            <p:cNvSpPr/>
            <p:nvPr/>
          </p:nvSpPr>
          <p:spPr>
            <a:xfrm>
              <a:off x="2326069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0"/>
                  </a:lnTo>
                  <a:lnTo>
                    <a:pt x="6627" y="6627"/>
                  </a:lnTo>
                  <a:lnTo>
                    <a:pt x="1780" y="13796"/>
                  </a:lnTo>
                  <a:lnTo>
                    <a:pt x="0" y="22542"/>
                  </a:lnTo>
                  <a:lnTo>
                    <a:pt x="1780" y="31326"/>
                  </a:lnTo>
                  <a:lnTo>
                    <a:pt x="6627" y="38515"/>
                  </a:lnTo>
                  <a:lnTo>
                    <a:pt x="13796" y="43371"/>
                  </a:lnTo>
                  <a:lnTo>
                    <a:pt x="22542" y="45154"/>
                  </a:lnTo>
                  <a:lnTo>
                    <a:pt x="31325" y="43371"/>
                  </a:lnTo>
                  <a:lnTo>
                    <a:pt x="38512" y="38515"/>
                  </a:lnTo>
                  <a:lnTo>
                    <a:pt x="43366" y="31326"/>
                  </a:lnTo>
                  <a:lnTo>
                    <a:pt x="45148" y="22542"/>
                  </a:lnTo>
                  <a:lnTo>
                    <a:pt x="43366" y="13796"/>
                  </a:lnTo>
                  <a:lnTo>
                    <a:pt x="38512" y="6627"/>
                  </a:lnTo>
                  <a:lnTo>
                    <a:pt x="31325" y="1780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3" name="object 613"/>
            <p:cNvSpPr/>
            <p:nvPr/>
          </p:nvSpPr>
          <p:spPr>
            <a:xfrm>
              <a:off x="2326069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6"/>
                  </a:lnTo>
                  <a:lnTo>
                    <a:pt x="6627" y="6627"/>
                  </a:lnTo>
                  <a:lnTo>
                    <a:pt x="13796" y="1780"/>
                  </a:lnTo>
                  <a:lnTo>
                    <a:pt x="22542" y="0"/>
                  </a:lnTo>
                  <a:lnTo>
                    <a:pt x="31325" y="1780"/>
                  </a:lnTo>
                  <a:lnTo>
                    <a:pt x="38512" y="6627"/>
                  </a:lnTo>
                  <a:lnTo>
                    <a:pt x="43366" y="13796"/>
                  </a:lnTo>
                  <a:lnTo>
                    <a:pt x="45148" y="22542"/>
                  </a:lnTo>
                  <a:lnTo>
                    <a:pt x="43366" y="31326"/>
                  </a:lnTo>
                  <a:lnTo>
                    <a:pt x="38512" y="38515"/>
                  </a:lnTo>
                  <a:lnTo>
                    <a:pt x="31325" y="43371"/>
                  </a:lnTo>
                  <a:lnTo>
                    <a:pt x="22542" y="45154"/>
                  </a:lnTo>
                  <a:lnTo>
                    <a:pt x="13796" y="43371"/>
                  </a:lnTo>
                  <a:lnTo>
                    <a:pt x="6627" y="38515"/>
                  </a:lnTo>
                  <a:lnTo>
                    <a:pt x="1780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4" name="object 614"/>
            <p:cNvSpPr/>
            <p:nvPr/>
          </p:nvSpPr>
          <p:spPr>
            <a:xfrm>
              <a:off x="2326069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0"/>
                  </a:lnTo>
                  <a:lnTo>
                    <a:pt x="6627" y="6627"/>
                  </a:lnTo>
                  <a:lnTo>
                    <a:pt x="1780" y="13796"/>
                  </a:lnTo>
                  <a:lnTo>
                    <a:pt x="0" y="22542"/>
                  </a:lnTo>
                  <a:lnTo>
                    <a:pt x="1780" y="31325"/>
                  </a:lnTo>
                  <a:lnTo>
                    <a:pt x="6627" y="38512"/>
                  </a:lnTo>
                  <a:lnTo>
                    <a:pt x="13796" y="43366"/>
                  </a:lnTo>
                  <a:lnTo>
                    <a:pt x="22542" y="45148"/>
                  </a:lnTo>
                  <a:lnTo>
                    <a:pt x="31325" y="43366"/>
                  </a:lnTo>
                  <a:lnTo>
                    <a:pt x="38512" y="38512"/>
                  </a:lnTo>
                  <a:lnTo>
                    <a:pt x="43366" y="31325"/>
                  </a:lnTo>
                  <a:lnTo>
                    <a:pt x="45148" y="22542"/>
                  </a:lnTo>
                  <a:lnTo>
                    <a:pt x="43366" y="13796"/>
                  </a:lnTo>
                  <a:lnTo>
                    <a:pt x="38512" y="6627"/>
                  </a:lnTo>
                  <a:lnTo>
                    <a:pt x="31325" y="1780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5" name="object 615"/>
            <p:cNvSpPr/>
            <p:nvPr/>
          </p:nvSpPr>
          <p:spPr>
            <a:xfrm>
              <a:off x="2326069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6"/>
                  </a:lnTo>
                  <a:lnTo>
                    <a:pt x="6627" y="6627"/>
                  </a:lnTo>
                  <a:lnTo>
                    <a:pt x="13796" y="1780"/>
                  </a:lnTo>
                  <a:lnTo>
                    <a:pt x="22542" y="0"/>
                  </a:lnTo>
                  <a:lnTo>
                    <a:pt x="31325" y="1780"/>
                  </a:lnTo>
                  <a:lnTo>
                    <a:pt x="38512" y="6627"/>
                  </a:lnTo>
                  <a:lnTo>
                    <a:pt x="43366" y="13796"/>
                  </a:lnTo>
                  <a:lnTo>
                    <a:pt x="45148" y="22542"/>
                  </a:lnTo>
                  <a:lnTo>
                    <a:pt x="43366" y="31325"/>
                  </a:lnTo>
                  <a:lnTo>
                    <a:pt x="38512" y="38512"/>
                  </a:lnTo>
                  <a:lnTo>
                    <a:pt x="31325" y="43366"/>
                  </a:lnTo>
                  <a:lnTo>
                    <a:pt x="22542" y="45148"/>
                  </a:lnTo>
                  <a:lnTo>
                    <a:pt x="13796" y="43366"/>
                  </a:lnTo>
                  <a:lnTo>
                    <a:pt x="6627" y="38512"/>
                  </a:lnTo>
                  <a:lnTo>
                    <a:pt x="1780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6" name="object 616"/>
          <p:cNvSpPr txBox="1"/>
          <p:nvPr/>
        </p:nvSpPr>
        <p:spPr>
          <a:xfrm>
            <a:off x="2404492" y="4134373"/>
            <a:ext cx="209550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>
                <a:latin typeface="Microsoft Sans Serif"/>
                <a:cs typeface="Microsoft Sans Serif"/>
              </a:rPr>
              <a:t>Added</a:t>
            </a:r>
            <a:endParaRPr sz="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 spc="-30">
                <a:latin typeface="Verdana"/>
                <a:cs typeface="Verdana"/>
              </a:rPr>
              <a:t>Lost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617" name="object 617"/>
          <p:cNvSpPr txBox="1"/>
          <p:nvPr/>
        </p:nvSpPr>
        <p:spPr>
          <a:xfrm>
            <a:off x="2404492" y="4387357"/>
            <a:ext cx="1917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618" name="object 618"/>
          <p:cNvSpPr txBox="1"/>
          <p:nvPr/>
        </p:nvSpPr>
        <p:spPr>
          <a:xfrm>
            <a:off x="2281048" y="4551375"/>
            <a:ext cx="338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619" name="object 619"/>
          <p:cNvGrpSpPr/>
          <p:nvPr/>
        </p:nvGrpSpPr>
        <p:grpSpPr>
          <a:xfrm>
            <a:off x="2314192" y="4697361"/>
            <a:ext cx="69215" cy="389255"/>
            <a:chOff x="2314192" y="4697361"/>
            <a:chExt cx="69215" cy="389255"/>
          </a:xfrm>
        </p:grpSpPr>
        <p:sp>
          <p:nvSpPr>
            <p:cNvPr id="620" name="object 620"/>
            <p:cNvSpPr/>
            <p:nvPr/>
          </p:nvSpPr>
          <p:spPr>
            <a:xfrm>
              <a:off x="2326068" y="46999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1" name="object 621"/>
            <p:cNvSpPr/>
            <p:nvPr/>
          </p:nvSpPr>
          <p:spPr>
            <a:xfrm>
              <a:off x="2318257" y="47971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2" name="object 622"/>
            <p:cNvSpPr/>
            <p:nvPr/>
          </p:nvSpPr>
          <p:spPr>
            <a:xfrm>
              <a:off x="2326069" y="49193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3" name="object 623"/>
            <p:cNvSpPr/>
            <p:nvPr/>
          </p:nvSpPr>
          <p:spPr>
            <a:xfrm>
              <a:off x="2326069" y="49193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4" name="object 624"/>
            <p:cNvSpPr/>
            <p:nvPr/>
          </p:nvSpPr>
          <p:spPr>
            <a:xfrm>
              <a:off x="2326069" y="50290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5" name="object 625"/>
            <p:cNvSpPr/>
            <p:nvPr/>
          </p:nvSpPr>
          <p:spPr>
            <a:xfrm>
              <a:off x="2326069" y="50290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6" name="object 626"/>
            <p:cNvSpPr/>
            <p:nvPr/>
          </p:nvSpPr>
          <p:spPr>
            <a:xfrm>
              <a:off x="2316732" y="505163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7" name="object 627"/>
            <p:cNvSpPr/>
            <p:nvPr/>
          </p:nvSpPr>
          <p:spPr>
            <a:xfrm>
              <a:off x="2348610" y="501974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8" name="object 628"/>
          <p:cNvSpPr txBox="1"/>
          <p:nvPr/>
        </p:nvSpPr>
        <p:spPr>
          <a:xfrm>
            <a:off x="2404492" y="4669042"/>
            <a:ext cx="31686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629" name="object 629"/>
          <p:cNvSpPr txBox="1"/>
          <p:nvPr/>
        </p:nvSpPr>
        <p:spPr>
          <a:xfrm>
            <a:off x="2404492" y="4745242"/>
            <a:ext cx="248285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630" name="object 630"/>
          <p:cNvSpPr txBox="1"/>
          <p:nvPr/>
        </p:nvSpPr>
        <p:spPr>
          <a:xfrm>
            <a:off x="2404492" y="4998226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631" name="object 631"/>
          <p:cNvSpPr txBox="1"/>
          <p:nvPr/>
        </p:nvSpPr>
        <p:spPr>
          <a:xfrm>
            <a:off x="1494153" y="3861513"/>
            <a:ext cx="22352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Microsoft Sans Serif"/>
                <a:cs typeface="Microsoft Sans Serif"/>
              </a:rPr>
              <a:t>MED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632" name="object 632"/>
          <p:cNvGrpSpPr/>
          <p:nvPr/>
        </p:nvGrpSpPr>
        <p:grpSpPr>
          <a:xfrm>
            <a:off x="2819400" y="3899293"/>
            <a:ext cx="2133600" cy="1463040"/>
            <a:chOff x="2819400" y="3899293"/>
            <a:chExt cx="2133600" cy="1463040"/>
          </a:xfrm>
        </p:grpSpPr>
        <p:sp>
          <p:nvSpPr>
            <p:cNvPr id="633" name="object 633"/>
            <p:cNvSpPr/>
            <p:nvPr/>
          </p:nvSpPr>
          <p:spPr>
            <a:xfrm>
              <a:off x="28194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4" name="object 634"/>
            <p:cNvSpPr/>
            <p:nvPr/>
          </p:nvSpPr>
          <p:spPr>
            <a:xfrm>
              <a:off x="3648900" y="4210513"/>
              <a:ext cx="518795" cy="434975"/>
            </a:xfrm>
            <a:custGeom>
              <a:avLst/>
              <a:gdLst/>
              <a:ahLst/>
              <a:cxnLst/>
              <a:rect l="l" t="t" r="r" b="b"/>
              <a:pathLst>
                <a:path w="518795" h="434975">
                  <a:moveTo>
                    <a:pt x="151828" y="31616"/>
                  </a:moveTo>
                  <a:lnTo>
                    <a:pt x="183451" y="31616"/>
                  </a:lnTo>
                  <a:lnTo>
                    <a:pt x="183451" y="0"/>
                  </a:lnTo>
                  <a:lnTo>
                    <a:pt x="151828" y="0"/>
                  </a:lnTo>
                  <a:lnTo>
                    <a:pt x="151828" y="31616"/>
                  </a:lnTo>
                  <a:close/>
                </a:path>
                <a:path w="518795" h="434975">
                  <a:moveTo>
                    <a:pt x="439547" y="38855"/>
                  </a:moveTo>
                  <a:lnTo>
                    <a:pt x="471170" y="38855"/>
                  </a:lnTo>
                  <a:lnTo>
                    <a:pt x="471170" y="7232"/>
                  </a:lnTo>
                  <a:lnTo>
                    <a:pt x="439547" y="7232"/>
                  </a:lnTo>
                  <a:lnTo>
                    <a:pt x="439547" y="38855"/>
                  </a:lnTo>
                  <a:close/>
                </a:path>
                <a:path w="518795" h="434975">
                  <a:moveTo>
                    <a:pt x="380364" y="45713"/>
                  </a:moveTo>
                  <a:lnTo>
                    <a:pt x="411981" y="45713"/>
                  </a:lnTo>
                  <a:lnTo>
                    <a:pt x="411981" y="14096"/>
                  </a:lnTo>
                  <a:lnTo>
                    <a:pt x="380364" y="14096"/>
                  </a:lnTo>
                  <a:lnTo>
                    <a:pt x="380364" y="45713"/>
                  </a:lnTo>
                  <a:close/>
                </a:path>
                <a:path w="518795" h="434975">
                  <a:moveTo>
                    <a:pt x="257492" y="214115"/>
                  </a:moveTo>
                  <a:lnTo>
                    <a:pt x="289115" y="214115"/>
                  </a:lnTo>
                  <a:lnTo>
                    <a:pt x="289115" y="182492"/>
                  </a:lnTo>
                  <a:lnTo>
                    <a:pt x="257492" y="182492"/>
                  </a:lnTo>
                  <a:lnTo>
                    <a:pt x="257492" y="214115"/>
                  </a:lnTo>
                  <a:close/>
                </a:path>
                <a:path w="518795" h="434975">
                  <a:moveTo>
                    <a:pt x="32766" y="228212"/>
                  </a:moveTo>
                  <a:lnTo>
                    <a:pt x="64389" y="228212"/>
                  </a:lnTo>
                  <a:lnTo>
                    <a:pt x="64389" y="196596"/>
                  </a:lnTo>
                  <a:lnTo>
                    <a:pt x="32766" y="196596"/>
                  </a:lnTo>
                  <a:lnTo>
                    <a:pt x="32766" y="228212"/>
                  </a:lnTo>
                  <a:close/>
                </a:path>
                <a:path w="518795" h="434975">
                  <a:moveTo>
                    <a:pt x="487172" y="244849"/>
                  </a:moveTo>
                  <a:lnTo>
                    <a:pt x="518795" y="244849"/>
                  </a:lnTo>
                  <a:lnTo>
                    <a:pt x="518795" y="213232"/>
                  </a:lnTo>
                  <a:lnTo>
                    <a:pt x="487172" y="213232"/>
                  </a:lnTo>
                  <a:lnTo>
                    <a:pt x="487172" y="244849"/>
                  </a:lnTo>
                  <a:close/>
                </a:path>
                <a:path w="518795" h="434975">
                  <a:moveTo>
                    <a:pt x="186944" y="257803"/>
                  </a:moveTo>
                  <a:lnTo>
                    <a:pt x="218567" y="257803"/>
                  </a:lnTo>
                  <a:lnTo>
                    <a:pt x="218567" y="226187"/>
                  </a:lnTo>
                  <a:lnTo>
                    <a:pt x="186944" y="226187"/>
                  </a:lnTo>
                  <a:lnTo>
                    <a:pt x="186944" y="257803"/>
                  </a:lnTo>
                  <a:close/>
                </a:path>
                <a:path w="518795" h="434975">
                  <a:moveTo>
                    <a:pt x="0" y="369055"/>
                  </a:moveTo>
                  <a:lnTo>
                    <a:pt x="31623" y="369055"/>
                  </a:lnTo>
                  <a:lnTo>
                    <a:pt x="31623" y="337432"/>
                  </a:lnTo>
                  <a:lnTo>
                    <a:pt x="0" y="337432"/>
                  </a:lnTo>
                  <a:lnTo>
                    <a:pt x="0" y="369055"/>
                  </a:lnTo>
                  <a:close/>
                </a:path>
                <a:path w="518795" h="434975">
                  <a:moveTo>
                    <a:pt x="231648" y="434587"/>
                  </a:moveTo>
                  <a:lnTo>
                    <a:pt x="263271" y="434587"/>
                  </a:lnTo>
                  <a:lnTo>
                    <a:pt x="263271" y="402971"/>
                  </a:lnTo>
                  <a:lnTo>
                    <a:pt x="231648" y="402971"/>
                  </a:lnTo>
                  <a:lnTo>
                    <a:pt x="231648" y="434587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5" name="object 6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1644" y="4583475"/>
              <a:ext cx="85029" cy="79376"/>
            </a:xfrm>
            <a:prstGeom prst="rect">
              <a:avLst/>
            </a:prstGeom>
          </p:spPr>
        </p:pic>
        <p:sp>
          <p:nvSpPr>
            <p:cNvPr id="636" name="object 636"/>
            <p:cNvSpPr/>
            <p:nvPr/>
          </p:nvSpPr>
          <p:spPr>
            <a:xfrm>
              <a:off x="3900931" y="4686567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7" name="object 637"/>
            <p:cNvSpPr/>
            <p:nvPr/>
          </p:nvSpPr>
          <p:spPr>
            <a:xfrm>
              <a:off x="3795266" y="468294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8" name="object 638"/>
            <p:cNvSpPr/>
            <p:nvPr/>
          </p:nvSpPr>
          <p:spPr>
            <a:xfrm>
              <a:off x="3710558" y="478074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31616"/>
                  </a:lnTo>
                  <a:lnTo>
                    <a:pt x="31623" y="0"/>
                  </a:lnTo>
                  <a:lnTo>
                    <a:pt x="0" y="0"/>
                  </a:lnTo>
                  <a:lnTo>
                    <a:pt x="0" y="31616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9" name="object 639"/>
            <p:cNvSpPr/>
            <p:nvPr/>
          </p:nvSpPr>
          <p:spPr>
            <a:xfrm>
              <a:off x="4162106" y="4752733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2" y="0"/>
                  </a:moveTo>
                  <a:lnTo>
                    <a:pt x="42551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0" name="object 640"/>
            <p:cNvSpPr/>
            <p:nvPr/>
          </p:nvSpPr>
          <p:spPr>
            <a:xfrm>
              <a:off x="3875084" y="4720097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2" y="0"/>
                  </a:moveTo>
                  <a:lnTo>
                    <a:pt x="42551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1" name="object 641"/>
            <p:cNvSpPr/>
            <p:nvPr/>
          </p:nvSpPr>
          <p:spPr>
            <a:xfrm>
              <a:off x="3681666" y="4752105"/>
              <a:ext cx="426720" cy="76835"/>
            </a:xfrm>
            <a:custGeom>
              <a:avLst/>
              <a:gdLst/>
              <a:ahLst/>
              <a:cxnLst/>
              <a:rect l="l" t="t" r="r" b="b"/>
              <a:pathLst>
                <a:path w="426720" h="76835">
                  <a:moveTo>
                    <a:pt x="394779" y="76511"/>
                  </a:moveTo>
                  <a:lnTo>
                    <a:pt x="426402" y="76511"/>
                  </a:lnTo>
                  <a:lnTo>
                    <a:pt x="426402" y="44888"/>
                  </a:lnTo>
                  <a:lnTo>
                    <a:pt x="394779" y="44888"/>
                  </a:lnTo>
                  <a:lnTo>
                    <a:pt x="394779" y="76511"/>
                  </a:lnTo>
                  <a:close/>
                </a:path>
                <a:path w="426720" h="76835">
                  <a:moveTo>
                    <a:pt x="0" y="31616"/>
                  </a:moveTo>
                  <a:lnTo>
                    <a:pt x="31623" y="31616"/>
                  </a:lnTo>
                  <a:lnTo>
                    <a:pt x="31623" y="0"/>
                  </a:lnTo>
                  <a:lnTo>
                    <a:pt x="0" y="0"/>
                  </a:lnTo>
                  <a:lnTo>
                    <a:pt x="0" y="31616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2" name="object 642"/>
            <p:cNvSpPr/>
            <p:nvPr/>
          </p:nvSpPr>
          <p:spPr>
            <a:xfrm>
              <a:off x="3754247" y="4786896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336" y="0"/>
                  </a:moveTo>
                  <a:lnTo>
                    <a:pt x="42608" y="36899"/>
                  </a:lnTo>
                  <a:lnTo>
                    <a:pt x="0" y="36899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3" name="object 643"/>
            <p:cNvSpPr/>
            <p:nvPr/>
          </p:nvSpPr>
          <p:spPr>
            <a:xfrm>
              <a:off x="3912930" y="4823855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4" name="object 644"/>
            <p:cNvSpPr/>
            <p:nvPr/>
          </p:nvSpPr>
          <p:spPr>
            <a:xfrm>
              <a:off x="4082923" y="484004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5" name="object 645"/>
            <p:cNvSpPr/>
            <p:nvPr/>
          </p:nvSpPr>
          <p:spPr>
            <a:xfrm>
              <a:off x="4045139" y="4891100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6" name="object 646"/>
            <p:cNvSpPr/>
            <p:nvPr/>
          </p:nvSpPr>
          <p:spPr>
            <a:xfrm>
              <a:off x="3875084" y="4949521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7" name="object 647"/>
            <p:cNvSpPr/>
            <p:nvPr/>
          </p:nvSpPr>
          <p:spPr>
            <a:xfrm>
              <a:off x="4031106" y="4998988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5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8" name="object 648"/>
            <p:cNvSpPr/>
            <p:nvPr/>
          </p:nvSpPr>
          <p:spPr>
            <a:xfrm>
              <a:off x="3961130" y="496818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31623"/>
                  </a:lnTo>
                  <a:lnTo>
                    <a:pt x="31623" y="0"/>
                  </a:lnTo>
                  <a:lnTo>
                    <a:pt x="0" y="0"/>
                  </a:lnTo>
                  <a:lnTo>
                    <a:pt x="0" y="31623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9" name="object 649"/>
            <p:cNvSpPr/>
            <p:nvPr/>
          </p:nvSpPr>
          <p:spPr>
            <a:xfrm>
              <a:off x="3912930" y="4983683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0" name="object 650"/>
            <p:cNvSpPr/>
            <p:nvPr/>
          </p:nvSpPr>
          <p:spPr>
            <a:xfrm>
              <a:off x="4058410" y="4949521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1" name="object 651"/>
            <p:cNvSpPr/>
            <p:nvPr/>
          </p:nvSpPr>
          <p:spPr>
            <a:xfrm>
              <a:off x="4000378" y="5076205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329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32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2" name="object 652"/>
            <p:cNvSpPr/>
            <p:nvPr/>
          </p:nvSpPr>
          <p:spPr>
            <a:xfrm>
              <a:off x="4182427" y="501784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3" name="object 653"/>
            <p:cNvSpPr/>
            <p:nvPr/>
          </p:nvSpPr>
          <p:spPr>
            <a:xfrm>
              <a:off x="4140005" y="501784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8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4" name="object 654"/>
            <p:cNvSpPr/>
            <p:nvPr/>
          </p:nvSpPr>
          <p:spPr>
            <a:xfrm>
              <a:off x="3830384" y="4874208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5" name="object 655"/>
            <p:cNvSpPr/>
            <p:nvPr/>
          </p:nvSpPr>
          <p:spPr>
            <a:xfrm>
              <a:off x="3924297" y="4998988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2" y="0"/>
                  </a:moveTo>
                  <a:lnTo>
                    <a:pt x="42551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6" name="object 656"/>
            <p:cNvSpPr/>
            <p:nvPr/>
          </p:nvSpPr>
          <p:spPr>
            <a:xfrm>
              <a:off x="3888355" y="4959424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8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7" name="object 657"/>
            <p:cNvSpPr/>
            <p:nvPr/>
          </p:nvSpPr>
          <p:spPr>
            <a:xfrm>
              <a:off x="3875084" y="501784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8" name="object 658"/>
            <p:cNvSpPr/>
            <p:nvPr/>
          </p:nvSpPr>
          <p:spPr>
            <a:xfrm>
              <a:off x="3983481" y="5076205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5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9" name="object 659"/>
            <p:cNvSpPr/>
            <p:nvPr/>
          </p:nvSpPr>
          <p:spPr>
            <a:xfrm>
              <a:off x="3900931" y="4983683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0" name="object 660"/>
            <p:cNvSpPr/>
            <p:nvPr/>
          </p:nvSpPr>
          <p:spPr>
            <a:xfrm>
              <a:off x="3710558" y="4958226"/>
              <a:ext cx="172720" cy="41910"/>
            </a:xfrm>
            <a:custGeom>
              <a:avLst/>
              <a:gdLst/>
              <a:ahLst/>
              <a:cxnLst/>
              <a:rect l="l" t="t" r="r" b="b"/>
              <a:pathLst>
                <a:path w="172720" h="41910">
                  <a:moveTo>
                    <a:pt x="0" y="41586"/>
                  </a:moveTo>
                  <a:lnTo>
                    <a:pt x="31623" y="41586"/>
                  </a:lnTo>
                  <a:lnTo>
                    <a:pt x="31623" y="9963"/>
                  </a:lnTo>
                  <a:lnTo>
                    <a:pt x="0" y="9963"/>
                  </a:lnTo>
                  <a:lnTo>
                    <a:pt x="0" y="41586"/>
                  </a:lnTo>
                  <a:close/>
                </a:path>
                <a:path w="172720" h="41910">
                  <a:moveTo>
                    <a:pt x="141097" y="31616"/>
                  </a:moveTo>
                  <a:lnTo>
                    <a:pt x="172720" y="31616"/>
                  </a:lnTo>
                  <a:lnTo>
                    <a:pt x="172720" y="0"/>
                  </a:lnTo>
                  <a:lnTo>
                    <a:pt x="141097" y="0"/>
                  </a:lnTo>
                  <a:lnTo>
                    <a:pt x="141097" y="31616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1" name="object 661"/>
            <p:cNvSpPr/>
            <p:nvPr/>
          </p:nvSpPr>
          <p:spPr>
            <a:xfrm>
              <a:off x="3912930" y="5042037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2" y="0"/>
                  </a:moveTo>
                  <a:lnTo>
                    <a:pt x="42551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2" name="object 662"/>
            <p:cNvSpPr/>
            <p:nvPr/>
          </p:nvSpPr>
          <p:spPr>
            <a:xfrm>
              <a:off x="4043680" y="49582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31616"/>
                  </a:lnTo>
                  <a:lnTo>
                    <a:pt x="31623" y="0"/>
                  </a:lnTo>
                  <a:lnTo>
                    <a:pt x="0" y="0"/>
                  </a:lnTo>
                  <a:lnTo>
                    <a:pt x="0" y="31616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3" name="object 663"/>
            <p:cNvSpPr/>
            <p:nvPr/>
          </p:nvSpPr>
          <p:spPr>
            <a:xfrm>
              <a:off x="3983481" y="501784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4" name="object 664"/>
            <p:cNvSpPr/>
            <p:nvPr/>
          </p:nvSpPr>
          <p:spPr>
            <a:xfrm>
              <a:off x="4021708" y="50508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31616"/>
                  </a:lnTo>
                  <a:lnTo>
                    <a:pt x="31623" y="0"/>
                  </a:lnTo>
                  <a:lnTo>
                    <a:pt x="0" y="0"/>
                  </a:lnTo>
                  <a:lnTo>
                    <a:pt x="0" y="31616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5" name="object 665"/>
            <p:cNvSpPr/>
            <p:nvPr/>
          </p:nvSpPr>
          <p:spPr>
            <a:xfrm>
              <a:off x="3813429" y="4983683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6" name="object 666"/>
            <p:cNvSpPr/>
            <p:nvPr/>
          </p:nvSpPr>
          <p:spPr>
            <a:xfrm>
              <a:off x="3800728" y="499244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7" name="object 667"/>
            <p:cNvSpPr/>
            <p:nvPr/>
          </p:nvSpPr>
          <p:spPr>
            <a:xfrm>
              <a:off x="3800728" y="49924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8" name="object 668"/>
            <p:cNvSpPr/>
            <p:nvPr/>
          </p:nvSpPr>
          <p:spPr>
            <a:xfrm>
              <a:off x="3794187" y="5008259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9" name="object 669"/>
            <p:cNvSpPr/>
            <p:nvPr/>
          </p:nvSpPr>
          <p:spPr>
            <a:xfrm>
              <a:off x="3816539" y="4985905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0" name="object 670"/>
            <p:cNvSpPr/>
            <p:nvPr/>
          </p:nvSpPr>
          <p:spPr>
            <a:xfrm>
              <a:off x="3935217" y="5076205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8" y="0"/>
                  </a:moveTo>
                  <a:lnTo>
                    <a:pt x="42551" y="36893"/>
                  </a:lnTo>
                  <a:lnTo>
                    <a:pt x="0" y="36893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1" name="object 671"/>
            <p:cNvSpPr/>
            <p:nvPr/>
          </p:nvSpPr>
          <p:spPr>
            <a:xfrm>
              <a:off x="3830384" y="494952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2" name="object 672"/>
            <p:cNvSpPr/>
            <p:nvPr/>
          </p:nvSpPr>
          <p:spPr>
            <a:xfrm>
              <a:off x="3880547" y="508497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3" name="object 673"/>
            <p:cNvSpPr/>
            <p:nvPr/>
          </p:nvSpPr>
          <p:spPr>
            <a:xfrm>
              <a:off x="3880547" y="50849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4" name="object 674"/>
            <p:cNvSpPr/>
            <p:nvPr/>
          </p:nvSpPr>
          <p:spPr>
            <a:xfrm>
              <a:off x="3874008" y="5100774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5" name="object 675"/>
            <p:cNvSpPr/>
            <p:nvPr/>
          </p:nvSpPr>
          <p:spPr>
            <a:xfrm>
              <a:off x="3896357" y="5078425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6" name="object 676"/>
            <p:cNvSpPr/>
            <p:nvPr/>
          </p:nvSpPr>
          <p:spPr>
            <a:xfrm>
              <a:off x="3983481" y="494952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7" name="object 677"/>
            <p:cNvSpPr/>
            <p:nvPr/>
          </p:nvSpPr>
          <p:spPr>
            <a:xfrm>
              <a:off x="3830384" y="501784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8" name="object 678"/>
            <p:cNvSpPr/>
            <p:nvPr/>
          </p:nvSpPr>
          <p:spPr>
            <a:xfrm>
              <a:off x="3861054" y="501784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9" name="object 679"/>
            <p:cNvSpPr/>
            <p:nvPr/>
          </p:nvSpPr>
          <p:spPr>
            <a:xfrm>
              <a:off x="3643375" y="4737813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2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0" name="object 680"/>
            <p:cNvSpPr/>
            <p:nvPr/>
          </p:nvSpPr>
          <p:spPr>
            <a:xfrm>
              <a:off x="3648899" y="453277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1" name="object 681"/>
            <p:cNvSpPr/>
            <p:nvPr/>
          </p:nvSpPr>
          <p:spPr>
            <a:xfrm>
              <a:off x="3648899" y="453277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2" name="object 682"/>
            <p:cNvSpPr/>
            <p:nvPr/>
          </p:nvSpPr>
          <p:spPr>
            <a:xfrm>
              <a:off x="3642360" y="454857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3" name="object 683"/>
            <p:cNvSpPr/>
            <p:nvPr/>
          </p:nvSpPr>
          <p:spPr>
            <a:xfrm>
              <a:off x="3664647" y="452622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4" name="object 684"/>
            <p:cNvSpPr/>
            <p:nvPr/>
          </p:nvSpPr>
          <p:spPr>
            <a:xfrm>
              <a:off x="3648899" y="455074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5" name="object 685"/>
            <p:cNvSpPr/>
            <p:nvPr/>
          </p:nvSpPr>
          <p:spPr>
            <a:xfrm>
              <a:off x="3648899" y="455074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6" name="object 686"/>
            <p:cNvSpPr/>
            <p:nvPr/>
          </p:nvSpPr>
          <p:spPr>
            <a:xfrm>
              <a:off x="3642360" y="4566549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7" name="object 687"/>
            <p:cNvSpPr/>
            <p:nvPr/>
          </p:nvSpPr>
          <p:spPr>
            <a:xfrm>
              <a:off x="3664647" y="454420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8" name="object 688"/>
            <p:cNvSpPr/>
            <p:nvPr/>
          </p:nvSpPr>
          <p:spPr>
            <a:xfrm>
              <a:off x="3648899" y="467393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9" name="object 689"/>
            <p:cNvSpPr/>
            <p:nvPr/>
          </p:nvSpPr>
          <p:spPr>
            <a:xfrm>
              <a:off x="3648899" y="467392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0" name="object 690"/>
            <p:cNvSpPr/>
            <p:nvPr/>
          </p:nvSpPr>
          <p:spPr>
            <a:xfrm>
              <a:off x="3642360" y="4689742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1" name="object 691"/>
            <p:cNvSpPr/>
            <p:nvPr/>
          </p:nvSpPr>
          <p:spPr>
            <a:xfrm>
              <a:off x="3664647" y="4667387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2" name="object 692"/>
            <p:cNvSpPr/>
            <p:nvPr/>
          </p:nvSpPr>
          <p:spPr>
            <a:xfrm>
              <a:off x="3648899" y="469368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3" name="object 693"/>
            <p:cNvSpPr/>
            <p:nvPr/>
          </p:nvSpPr>
          <p:spPr>
            <a:xfrm>
              <a:off x="3648899" y="469368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4" name="object 694"/>
            <p:cNvSpPr/>
            <p:nvPr/>
          </p:nvSpPr>
          <p:spPr>
            <a:xfrm>
              <a:off x="3642360" y="4709492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5" name="object 695"/>
            <p:cNvSpPr/>
            <p:nvPr/>
          </p:nvSpPr>
          <p:spPr>
            <a:xfrm>
              <a:off x="3664647" y="4687138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6" name="object 696"/>
            <p:cNvSpPr/>
            <p:nvPr/>
          </p:nvSpPr>
          <p:spPr>
            <a:xfrm>
              <a:off x="3800728" y="500781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7" name="object 697"/>
            <p:cNvSpPr/>
            <p:nvPr/>
          </p:nvSpPr>
          <p:spPr>
            <a:xfrm>
              <a:off x="3800728" y="500781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8" name="object 698"/>
            <p:cNvSpPr/>
            <p:nvPr/>
          </p:nvSpPr>
          <p:spPr>
            <a:xfrm>
              <a:off x="3794187" y="5023563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9" name="object 699"/>
            <p:cNvSpPr/>
            <p:nvPr/>
          </p:nvSpPr>
          <p:spPr>
            <a:xfrm>
              <a:off x="3816539" y="5001272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0" name="object 700"/>
            <p:cNvSpPr/>
            <p:nvPr/>
          </p:nvSpPr>
          <p:spPr>
            <a:xfrm>
              <a:off x="3775645" y="5042037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5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1" name="object 701"/>
            <p:cNvSpPr/>
            <p:nvPr/>
          </p:nvSpPr>
          <p:spPr>
            <a:xfrm>
              <a:off x="3648899" y="471476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2" name="object 702"/>
            <p:cNvSpPr/>
            <p:nvPr/>
          </p:nvSpPr>
          <p:spPr>
            <a:xfrm>
              <a:off x="3648899" y="471475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3" name="object 703"/>
            <p:cNvSpPr/>
            <p:nvPr/>
          </p:nvSpPr>
          <p:spPr>
            <a:xfrm>
              <a:off x="3642360" y="4730571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4" name="object 704"/>
            <p:cNvSpPr/>
            <p:nvPr/>
          </p:nvSpPr>
          <p:spPr>
            <a:xfrm>
              <a:off x="3664647" y="4708222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5" name="object 705"/>
            <p:cNvSpPr/>
            <p:nvPr/>
          </p:nvSpPr>
          <p:spPr>
            <a:xfrm>
              <a:off x="3710557" y="46355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6" name="object 706"/>
            <p:cNvSpPr/>
            <p:nvPr/>
          </p:nvSpPr>
          <p:spPr>
            <a:xfrm>
              <a:off x="3710557" y="463551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7" name="object 707"/>
            <p:cNvSpPr/>
            <p:nvPr/>
          </p:nvSpPr>
          <p:spPr>
            <a:xfrm>
              <a:off x="3703953" y="4651326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8" name="object 708"/>
            <p:cNvSpPr/>
            <p:nvPr/>
          </p:nvSpPr>
          <p:spPr>
            <a:xfrm>
              <a:off x="3726305" y="4628970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9" name="object 709"/>
            <p:cNvSpPr/>
            <p:nvPr/>
          </p:nvSpPr>
          <p:spPr>
            <a:xfrm>
              <a:off x="3676141" y="5042037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5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0" name="object 710"/>
            <p:cNvSpPr/>
            <p:nvPr/>
          </p:nvSpPr>
          <p:spPr>
            <a:xfrm>
              <a:off x="3775645" y="501784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1" name="object 711"/>
            <p:cNvSpPr/>
            <p:nvPr/>
          </p:nvSpPr>
          <p:spPr>
            <a:xfrm>
              <a:off x="4000378" y="4940629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329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32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2" name="object 712"/>
            <p:cNvSpPr/>
            <p:nvPr/>
          </p:nvSpPr>
          <p:spPr>
            <a:xfrm>
              <a:off x="3648899" y="472828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3" name="object 713"/>
            <p:cNvSpPr/>
            <p:nvPr/>
          </p:nvSpPr>
          <p:spPr>
            <a:xfrm>
              <a:off x="3648899" y="472828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4" name="object 714"/>
            <p:cNvSpPr/>
            <p:nvPr/>
          </p:nvSpPr>
          <p:spPr>
            <a:xfrm>
              <a:off x="3642360" y="4744033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5" name="object 715"/>
            <p:cNvSpPr/>
            <p:nvPr/>
          </p:nvSpPr>
          <p:spPr>
            <a:xfrm>
              <a:off x="3664647" y="4721748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6" name="object 716"/>
            <p:cNvSpPr/>
            <p:nvPr/>
          </p:nvSpPr>
          <p:spPr>
            <a:xfrm>
              <a:off x="3800728" y="494133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31616"/>
                  </a:lnTo>
                  <a:lnTo>
                    <a:pt x="31623" y="0"/>
                  </a:lnTo>
                  <a:lnTo>
                    <a:pt x="0" y="0"/>
                  </a:lnTo>
                  <a:lnTo>
                    <a:pt x="0" y="31616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7" name="object 717"/>
            <p:cNvSpPr/>
            <p:nvPr/>
          </p:nvSpPr>
          <p:spPr>
            <a:xfrm>
              <a:off x="3813429" y="494952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8" name="object 718"/>
            <p:cNvSpPr/>
            <p:nvPr/>
          </p:nvSpPr>
          <p:spPr>
            <a:xfrm>
              <a:off x="3681666" y="456610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9" name="object 719"/>
            <p:cNvSpPr/>
            <p:nvPr/>
          </p:nvSpPr>
          <p:spPr>
            <a:xfrm>
              <a:off x="3681666" y="45661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0" name="object 720"/>
            <p:cNvSpPr/>
            <p:nvPr/>
          </p:nvSpPr>
          <p:spPr>
            <a:xfrm>
              <a:off x="3675062" y="4581854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1" name="object 721"/>
            <p:cNvSpPr/>
            <p:nvPr/>
          </p:nvSpPr>
          <p:spPr>
            <a:xfrm>
              <a:off x="3697414" y="455956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2" name="object 722"/>
            <p:cNvSpPr/>
            <p:nvPr/>
          </p:nvSpPr>
          <p:spPr>
            <a:xfrm>
              <a:off x="3846193" y="5076205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5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3" name="object 723"/>
            <p:cNvSpPr/>
            <p:nvPr/>
          </p:nvSpPr>
          <p:spPr>
            <a:xfrm>
              <a:off x="3648899" y="466567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4" name="object 724"/>
            <p:cNvSpPr/>
            <p:nvPr/>
          </p:nvSpPr>
          <p:spPr>
            <a:xfrm>
              <a:off x="3648899" y="46656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5" name="object 725"/>
            <p:cNvSpPr/>
            <p:nvPr/>
          </p:nvSpPr>
          <p:spPr>
            <a:xfrm>
              <a:off x="3642360" y="468148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6" name="object 726"/>
            <p:cNvSpPr/>
            <p:nvPr/>
          </p:nvSpPr>
          <p:spPr>
            <a:xfrm>
              <a:off x="3664647" y="4659133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7" name="object 727"/>
            <p:cNvSpPr/>
            <p:nvPr/>
          </p:nvSpPr>
          <p:spPr>
            <a:xfrm>
              <a:off x="3754247" y="4983683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336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8" name="object 728"/>
            <p:cNvSpPr/>
            <p:nvPr/>
          </p:nvSpPr>
          <p:spPr>
            <a:xfrm>
              <a:off x="3648899" y="467920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9" name="object 729"/>
            <p:cNvSpPr/>
            <p:nvPr/>
          </p:nvSpPr>
          <p:spPr>
            <a:xfrm>
              <a:off x="3648899" y="467920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0" name="object 730"/>
            <p:cNvSpPr/>
            <p:nvPr/>
          </p:nvSpPr>
          <p:spPr>
            <a:xfrm>
              <a:off x="3642360" y="4695013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1" name="object 731"/>
            <p:cNvSpPr/>
            <p:nvPr/>
          </p:nvSpPr>
          <p:spPr>
            <a:xfrm>
              <a:off x="3664647" y="4672658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2" name="object 732"/>
            <p:cNvSpPr/>
            <p:nvPr/>
          </p:nvSpPr>
          <p:spPr>
            <a:xfrm>
              <a:off x="3650232" y="4008706"/>
              <a:ext cx="0" cy="1174115"/>
            </a:xfrm>
            <a:custGeom>
              <a:avLst/>
              <a:gdLst/>
              <a:ahLst/>
              <a:cxnLst/>
              <a:rect l="l" t="t" r="r" b="b"/>
              <a:pathLst>
                <a:path w="0" h="1174114">
                  <a:moveTo>
                    <a:pt x="0" y="117360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3" name="object 733"/>
            <p:cNvSpPr/>
            <p:nvPr/>
          </p:nvSpPr>
          <p:spPr>
            <a:xfrm>
              <a:off x="3132137" y="4008640"/>
              <a:ext cx="1214755" cy="1174115"/>
            </a:xfrm>
            <a:custGeom>
              <a:avLst/>
              <a:gdLst/>
              <a:ahLst/>
              <a:cxnLst/>
              <a:rect l="l" t="t" r="r" b="b"/>
              <a:pathLst>
                <a:path w="1214754" h="1174114">
                  <a:moveTo>
                    <a:pt x="0" y="1173670"/>
                  </a:moveTo>
                  <a:lnTo>
                    <a:pt x="1214247" y="1173670"/>
                  </a:lnTo>
                  <a:lnTo>
                    <a:pt x="1214247" y="0"/>
                  </a:lnTo>
                  <a:lnTo>
                    <a:pt x="0" y="0"/>
                  </a:lnTo>
                  <a:lnTo>
                    <a:pt x="0" y="117367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4" name="object 734"/>
          <p:cNvSpPr txBox="1"/>
          <p:nvPr/>
        </p:nvSpPr>
        <p:spPr>
          <a:xfrm>
            <a:off x="29069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35" name="object 735"/>
          <p:cNvSpPr txBox="1"/>
          <p:nvPr/>
        </p:nvSpPr>
        <p:spPr>
          <a:xfrm>
            <a:off x="29069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36" name="object 736"/>
          <p:cNvSpPr txBox="1"/>
          <p:nvPr/>
        </p:nvSpPr>
        <p:spPr>
          <a:xfrm>
            <a:off x="29069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737" name="object 737"/>
          <p:cNvGrpSpPr/>
          <p:nvPr/>
        </p:nvGrpSpPr>
        <p:grpSpPr>
          <a:xfrm>
            <a:off x="3109657" y="4155516"/>
            <a:ext cx="1210945" cy="1049655"/>
            <a:chOff x="3109657" y="4155516"/>
            <a:chExt cx="1210945" cy="1049655"/>
          </a:xfrm>
        </p:grpSpPr>
        <p:sp>
          <p:nvSpPr>
            <p:cNvPr id="738" name="object 738"/>
            <p:cNvSpPr/>
            <p:nvPr/>
          </p:nvSpPr>
          <p:spPr>
            <a:xfrm>
              <a:off x="3113149" y="4934979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9" name="object 739"/>
            <p:cNvSpPr/>
            <p:nvPr/>
          </p:nvSpPr>
          <p:spPr>
            <a:xfrm>
              <a:off x="3113149" y="4546991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0" name="object 740"/>
            <p:cNvSpPr/>
            <p:nvPr/>
          </p:nvSpPr>
          <p:spPr>
            <a:xfrm>
              <a:off x="3113149" y="415900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1" name="object 741"/>
            <p:cNvSpPr/>
            <p:nvPr/>
          </p:nvSpPr>
          <p:spPr>
            <a:xfrm>
              <a:off x="318731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2" name="object 742"/>
            <p:cNvSpPr/>
            <p:nvPr/>
          </p:nvSpPr>
          <p:spPr>
            <a:xfrm>
              <a:off x="3752152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3" name="object 743"/>
            <p:cNvSpPr/>
            <p:nvPr/>
          </p:nvSpPr>
          <p:spPr>
            <a:xfrm>
              <a:off x="4317045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4" name="object 744"/>
          <p:cNvSpPr txBox="1"/>
          <p:nvPr/>
        </p:nvSpPr>
        <p:spPr>
          <a:xfrm>
            <a:off x="31569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745" name="object 745"/>
          <p:cNvSpPr txBox="1"/>
          <p:nvPr/>
        </p:nvSpPr>
        <p:spPr>
          <a:xfrm>
            <a:off x="37041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46" name="object 746"/>
          <p:cNvSpPr txBox="1"/>
          <p:nvPr/>
        </p:nvSpPr>
        <p:spPr>
          <a:xfrm>
            <a:off x="42513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47" name="object 747"/>
          <p:cNvSpPr txBox="1"/>
          <p:nvPr/>
        </p:nvSpPr>
        <p:spPr>
          <a:xfrm>
            <a:off x="28179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48" name="object 748"/>
          <p:cNvSpPr txBox="1"/>
          <p:nvPr/>
        </p:nvSpPr>
        <p:spPr>
          <a:xfrm>
            <a:off x="4414645" y="4214763"/>
            <a:ext cx="4603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749" name="object 749"/>
          <p:cNvGrpSpPr/>
          <p:nvPr/>
        </p:nvGrpSpPr>
        <p:grpSpPr>
          <a:xfrm>
            <a:off x="4457126" y="4360808"/>
            <a:ext cx="50800" cy="50800"/>
            <a:chOff x="4457126" y="4360808"/>
            <a:chExt cx="50800" cy="50800"/>
          </a:xfrm>
        </p:grpSpPr>
        <p:sp>
          <p:nvSpPr>
            <p:cNvPr id="750" name="object 750"/>
            <p:cNvSpPr/>
            <p:nvPr/>
          </p:nvSpPr>
          <p:spPr>
            <a:xfrm>
              <a:off x="4459666" y="436334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1"/>
                  </a:lnTo>
                  <a:lnTo>
                    <a:pt x="6630" y="6630"/>
                  </a:lnTo>
                  <a:lnTo>
                    <a:pt x="1781" y="13801"/>
                  </a:lnTo>
                  <a:lnTo>
                    <a:pt x="0" y="22548"/>
                  </a:lnTo>
                  <a:lnTo>
                    <a:pt x="1781" y="31331"/>
                  </a:lnTo>
                  <a:lnTo>
                    <a:pt x="6630" y="38519"/>
                  </a:lnTo>
                  <a:lnTo>
                    <a:pt x="13801" y="43372"/>
                  </a:lnTo>
                  <a:lnTo>
                    <a:pt x="22548" y="45154"/>
                  </a:lnTo>
                  <a:lnTo>
                    <a:pt x="31330" y="43372"/>
                  </a:lnTo>
                  <a:lnTo>
                    <a:pt x="38515" y="38519"/>
                  </a:lnTo>
                  <a:lnTo>
                    <a:pt x="43367" y="31331"/>
                  </a:lnTo>
                  <a:lnTo>
                    <a:pt x="45148" y="22548"/>
                  </a:lnTo>
                  <a:lnTo>
                    <a:pt x="43367" y="13801"/>
                  </a:lnTo>
                  <a:lnTo>
                    <a:pt x="38515" y="6630"/>
                  </a:lnTo>
                  <a:lnTo>
                    <a:pt x="31330" y="1781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1" name="object 751"/>
            <p:cNvSpPr/>
            <p:nvPr/>
          </p:nvSpPr>
          <p:spPr>
            <a:xfrm>
              <a:off x="4459666" y="436334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8"/>
                  </a:moveTo>
                  <a:lnTo>
                    <a:pt x="1781" y="13801"/>
                  </a:lnTo>
                  <a:lnTo>
                    <a:pt x="6630" y="6630"/>
                  </a:lnTo>
                  <a:lnTo>
                    <a:pt x="13801" y="1781"/>
                  </a:lnTo>
                  <a:lnTo>
                    <a:pt x="22548" y="0"/>
                  </a:lnTo>
                  <a:lnTo>
                    <a:pt x="31330" y="1781"/>
                  </a:lnTo>
                  <a:lnTo>
                    <a:pt x="38515" y="6630"/>
                  </a:lnTo>
                  <a:lnTo>
                    <a:pt x="43367" y="13801"/>
                  </a:lnTo>
                  <a:lnTo>
                    <a:pt x="45148" y="22548"/>
                  </a:lnTo>
                  <a:lnTo>
                    <a:pt x="43367" y="31331"/>
                  </a:lnTo>
                  <a:lnTo>
                    <a:pt x="38515" y="38519"/>
                  </a:lnTo>
                  <a:lnTo>
                    <a:pt x="31330" y="43372"/>
                  </a:lnTo>
                  <a:lnTo>
                    <a:pt x="22548" y="45154"/>
                  </a:lnTo>
                  <a:lnTo>
                    <a:pt x="13801" y="43372"/>
                  </a:lnTo>
                  <a:lnTo>
                    <a:pt x="6630" y="38519"/>
                  </a:lnTo>
                  <a:lnTo>
                    <a:pt x="1781" y="31331"/>
                  </a:lnTo>
                  <a:lnTo>
                    <a:pt x="0" y="22548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2" name="object 752"/>
          <p:cNvSpPr txBox="1"/>
          <p:nvPr/>
        </p:nvSpPr>
        <p:spPr>
          <a:xfrm>
            <a:off x="4538092" y="4332492"/>
            <a:ext cx="1454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0">
                <a:latin typeface="Verdana"/>
                <a:cs typeface="Verdana"/>
              </a:rPr>
              <a:t>Lost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53" name="object 753"/>
          <p:cNvSpPr txBox="1"/>
          <p:nvPr/>
        </p:nvSpPr>
        <p:spPr>
          <a:xfrm>
            <a:off x="4414645" y="4496513"/>
            <a:ext cx="338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754" name="object 754"/>
          <p:cNvGrpSpPr/>
          <p:nvPr/>
        </p:nvGrpSpPr>
        <p:grpSpPr>
          <a:xfrm>
            <a:off x="4447792" y="4642497"/>
            <a:ext cx="69215" cy="279400"/>
            <a:chOff x="4447792" y="4642497"/>
            <a:chExt cx="69215" cy="279400"/>
          </a:xfrm>
        </p:grpSpPr>
        <p:sp>
          <p:nvSpPr>
            <p:cNvPr id="755" name="object 755"/>
            <p:cNvSpPr/>
            <p:nvPr/>
          </p:nvSpPr>
          <p:spPr>
            <a:xfrm>
              <a:off x="4459668" y="46450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6" name="object 756"/>
            <p:cNvSpPr/>
            <p:nvPr/>
          </p:nvSpPr>
          <p:spPr>
            <a:xfrm>
              <a:off x="4451860" y="474225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7" name="object 757"/>
            <p:cNvSpPr/>
            <p:nvPr/>
          </p:nvSpPr>
          <p:spPr>
            <a:xfrm>
              <a:off x="4459666" y="486449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8" name="object 758"/>
            <p:cNvSpPr/>
            <p:nvPr/>
          </p:nvSpPr>
          <p:spPr>
            <a:xfrm>
              <a:off x="4459666" y="486449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9" name="object 759"/>
            <p:cNvSpPr/>
            <p:nvPr/>
          </p:nvSpPr>
          <p:spPr>
            <a:xfrm>
              <a:off x="4450332" y="488703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0" name="object 760"/>
            <p:cNvSpPr/>
            <p:nvPr/>
          </p:nvSpPr>
          <p:spPr>
            <a:xfrm>
              <a:off x="4482213" y="48551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1" name="object 761"/>
          <p:cNvSpPr txBox="1"/>
          <p:nvPr/>
        </p:nvSpPr>
        <p:spPr>
          <a:xfrm>
            <a:off x="4538092" y="4614174"/>
            <a:ext cx="31686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62" name="object 762"/>
          <p:cNvSpPr txBox="1"/>
          <p:nvPr/>
        </p:nvSpPr>
        <p:spPr>
          <a:xfrm>
            <a:off x="4538092" y="4723902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63" name="object 763"/>
          <p:cNvSpPr txBox="1"/>
          <p:nvPr/>
        </p:nvSpPr>
        <p:spPr>
          <a:xfrm>
            <a:off x="4538092" y="4833630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64" name="object 764"/>
          <p:cNvSpPr txBox="1"/>
          <p:nvPr/>
        </p:nvSpPr>
        <p:spPr>
          <a:xfrm>
            <a:off x="3588193" y="3861513"/>
            <a:ext cx="30226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0">
                <a:latin typeface="Verdana"/>
                <a:cs typeface="Verdana"/>
              </a:rPr>
              <a:t>Mothur</a:t>
            </a:r>
            <a:endParaRPr sz="700">
              <a:latin typeface="Verdana"/>
              <a:cs typeface="Verdana"/>
            </a:endParaRPr>
          </a:p>
        </p:txBody>
      </p:sp>
      <p:grpSp>
        <p:nvGrpSpPr>
          <p:cNvPr id="765" name="object 765"/>
          <p:cNvGrpSpPr/>
          <p:nvPr/>
        </p:nvGrpSpPr>
        <p:grpSpPr>
          <a:xfrm>
            <a:off x="4953000" y="3899293"/>
            <a:ext cx="2133600" cy="1463040"/>
            <a:chOff x="4953000" y="3899293"/>
            <a:chExt cx="2133600" cy="1463040"/>
          </a:xfrm>
        </p:grpSpPr>
        <p:sp>
          <p:nvSpPr>
            <p:cNvPr id="766" name="object 766"/>
            <p:cNvSpPr/>
            <p:nvPr/>
          </p:nvSpPr>
          <p:spPr>
            <a:xfrm>
              <a:off x="49530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67" name="object 7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6749" y="4005243"/>
              <a:ext cx="1236632" cy="1196051"/>
            </a:xfrm>
            <a:prstGeom prst="rect">
              <a:avLst/>
            </a:prstGeom>
          </p:spPr>
        </p:pic>
      </p:grpSp>
      <p:sp>
        <p:nvSpPr>
          <p:cNvPr id="768" name="object 768"/>
          <p:cNvSpPr txBox="1"/>
          <p:nvPr/>
        </p:nvSpPr>
        <p:spPr>
          <a:xfrm>
            <a:off x="50405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69" name="object 769"/>
          <p:cNvSpPr txBox="1"/>
          <p:nvPr/>
        </p:nvSpPr>
        <p:spPr>
          <a:xfrm>
            <a:off x="50405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70" name="object 770"/>
          <p:cNvSpPr txBox="1"/>
          <p:nvPr/>
        </p:nvSpPr>
        <p:spPr>
          <a:xfrm>
            <a:off x="50405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71" name="object 771"/>
          <p:cNvSpPr txBox="1"/>
          <p:nvPr/>
        </p:nvSpPr>
        <p:spPr>
          <a:xfrm>
            <a:off x="52905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772" name="object 772"/>
          <p:cNvSpPr txBox="1"/>
          <p:nvPr/>
        </p:nvSpPr>
        <p:spPr>
          <a:xfrm>
            <a:off x="58377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73" name="object 773"/>
          <p:cNvSpPr txBox="1"/>
          <p:nvPr/>
        </p:nvSpPr>
        <p:spPr>
          <a:xfrm>
            <a:off x="63849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74" name="object 774"/>
          <p:cNvSpPr txBox="1"/>
          <p:nvPr/>
        </p:nvSpPr>
        <p:spPr>
          <a:xfrm>
            <a:off x="1219262" y="5258259"/>
            <a:ext cx="50399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5665" algn="l"/>
                <a:tab pos="4279265" algn="l"/>
              </a:tabLst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r>
              <a:rPr dirty="0" sz="600">
                <a:latin typeface="Verdana"/>
                <a:cs typeface="Verdana"/>
              </a:rPr>
              <a:t>	</a:t>
            </a: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r>
              <a:rPr dirty="0" sz="600">
                <a:latin typeface="Verdana"/>
                <a:cs typeface="Verdana"/>
              </a:rPr>
              <a:t>	</a:t>
            </a: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75" name="object 775"/>
          <p:cNvSpPr txBox="1"/>
          <p:nvPr/>
        </p:nvSpPr>
        <p:spPr>
          <a:xfrm>
            <a:off x="49515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776" name="object 776"/>
          <p:cNvGrpSpPr/>
          <p:nvPr/>
        </p:nvGrpSpPr>
        <p:grpSpPr>
          <a:xfrm>
            <a:off x="6590725" y="4196217"/>
            <a:ext cx="50800" cy="269875"/>
            <a:chOff x="6590725" y="4196217"/>
            <a:chExt cx="50800" cy="269875"/>
          </a:xfrm>
        </p:grpSpPr>
        <p:sp>
          <p:nvSpPr>
            <p:cNvPr id="777" name="object 777"/>
            <p:cNvSpPr/>
            <p:nvPr/>
          </p:nvSpPr>
          <p:spPr>
            <a:xfrm>
              <a:off x="6593265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1"/>
                  </a:lnTo>
                  <a:lnTo>
                    <a:pt x="6630" y="6630"/>
                  </a:lnTo>
                  <a:lnTo>
                    <a:pt x="1781" y="13799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9"/>
                  </a:lnTo>
                  <a:lnTo>
                    <a:pt x="38515" y="6630"/>
                  </a:lnTo>
                  <a:lnTo>
                    <a:pt x="31330" y="1781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8" name="object 778"/>
            <p:cNvSpPr/>
            <p:nvPr/>
          </p:nvSpPr>
          <p:spPr>
            <a:xfrm>
              <a:off x="6593265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9"/>
                  </a:lnTo>
                  <a:lnTo>
                    <a:pt x="6630" y="6630"/>
                  </a:lnTo>
                  <a:lnTo>
                    <a:pt x="13801" y="1781"/>
                  </a:lnTo>
                  <a:lnTo>
                    <a:pt x="22548" y="0"/>
                  </a:lnTo>
                  <a:lnTo>
                    <a:pt x="31330" y="1781"/>
                  </a:lnTo>
                  <a:lnTo>
                    <a:pt x="38515" y="6630"/>
                  </a:lnTo>
                  <a:lnTo>
                    <a:pt x="43367" y="13799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9" name="object 779"/>
            <p:cNvSpPr/>
            <p:nvPr/>
          </p:nvSpPr>
          <p:spPr>
            <a:xfrm>
              <a:off x="6593265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0" name="object 780"/>
            <p:cNvSpPr/>
            <p:nvPr/>
          </p:nvSpPr>
          <p:spPr>
            <a:xfrm>
              <a:off x="6593265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1" name="object 781"/>
            <p:cNvSpPr/>
            <p:nvPr/>
          </p:nvSpPr>
          <p:spPr>
            <a:xfrm>
              <a:off x="6593265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2" name="object 782"/>
            <p:cNvSpPr/>
            <p:nvPr/>
          </p:nvSpPr>
          <p:spPr>
            <a:xfrm>
              <a:off x="6593265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3" name="object 783"/>
          <p:cNvSpPr txBox="1"/>
          <p:nvPr/>
        </p:nvSpPr>
        <p:spPr>
          <a:xfrm>
            <a:off x="6548245" y="4018625"/>
            <a:ext cx="460375" cy="25146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500">
                <a:latin typeface="Microsoft Sans Serif"/>
                <a:cs typeface="Microsoft Sans Serif"/>
              </a:rPr>
              <a:t>Added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784" name="object 784"/>
          <p:cNvSpPr txBox="1"/>
          <p:nvPr/>
        </p:nvSpPr>
        <p:spPr>
          <a:xfrm>
            <a:off x="6671691" y="4277629"/>
            <a:ext cx="1454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0">
                <a:latin typeface="Verdana"/>
                <a:cs typeface="Verdana"/>
              </a:rPr>
              <a:t>Lost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85" name="object 785"/>
          <p:cNvSpPr txBox="1"/>
          <p:nvPr/>
        </p:nvSpPr>
        <p:spPr>
          <a:xfrm>
            <a:off x="6671691" y="4387357"/>
            <a:ext cx="1917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786" name="object 786"/>
          <p:cNvGrpSpPr/>
          <p:nvPr/>
        </p:nvGrpSpPr>
        <p:grpSpPr>
          <a:xfrm>
            <a:off x="6583205" y="4697647"/>
            <a:ext cx="65405" cy="386080"/>
            <a:chOff x="6583205" y="4697647"/>
            <a:chExt cx="65405" cy="386080"/>
          </a:xfrm>
        </p:grpSpPr>
        <p:sp>
          <p:nvSpPr>
            <p:cNvPr id="787" name="object 787"/>
            <p:cNvSpPr/>
            <p:nvPr/>
          </p:nvSpPr>
          <p:spPr>
            <a:xfrm>
              <a:off x="6593268" y="46999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8" name="object 788"/>
            <p:cNvSpPr/>
            <p:nvPr/>
          </p:nvSpPr>
          <p:spPr>
            <a:xfrm>
              <a:off x="6585460" y="47971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59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9" name="object 789"/>
            <p:cNvSpPr/>
            <p:nvPr/>
          </p:nvSpPr>
          <p:spPr>
            <a:xfrm>
              <a:off x="6593265" y="49193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0" name="object 790"/>
            <p:cNvSpPr/>
            <p:nvPr/>
          </p:nvSpPr>
          <p:spPr>
            <a:xfrm>
              <a:off x="6593265" y="49193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1" name="object 791"/>
            <p:cNvSpPr/>
            <p:nvPr/>
          </p:nvSpPr>
          <p:spPr>
            <a:xfrm>
              <a:off x="6593265" y="502908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2" name="object 792"/>
            <p:cNvSpPr/>
            <p:nvPr/>
          </p:nvSpPr>
          <p:spPr>
            <a:xfrm>
              <a:off x="6593265" y="50290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3" name="object 793"/>
            <p:cNvSpPr/>
            <p:nvPr/>
          </p:nvSpPr>
          <p:spPr>
            <a:xfrm>
              <a:off x="6583932" y="505163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4" name="object 794"/>
            <p:cNvSpPr/>
            <p:nvPr/>
          </p:nvSpPr>
          <p:spPr>
            <a:xfrm>
              <a:off x="6615813" y="501974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5" name="object 795"/>
          <p:cNvSpPr txBox="1"/>
          <p:nvPr/>
        </p:nvSpPr>
        <p:spPr>
          <a:xfrm>
            <a:off x="6548245" y="4519902"/>
            <a:ext cx="440055" cy="25082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  <a:p>
            <a:pPr marL="135890">
              <a:lnSpc>
                <a:spcPct val="100000"/>
              </a:lnSpc>
              <a:spcBef>
                <a:spcPts val="209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00" name="object 80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sp>
        <p:nvSpPr>
          <p:cNvPr id="796" name="object 796"/>
          <p:cNvSpPr txBox="1"/>
          <p:nvPr/>
        </p:nvSpPr>
        <p:spPr>
          <a:xfrm>
            <a:off x="6671691" y="4745242"/>
            <a:ext cx="248285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797" name="object 797"/>
          <p:cNvSpPr txBox="1"/>
          <p:nvPr/>
        </p:nvSpPr>
        <p:spPr>
          <a:xfrm>
            <a:off x="6671691" y="4998226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98" name="object 798"/>
          <p:cNvSpPr txBox="1"/>
          <p:nvPr/>
        </p:nvSpPr>
        <p:spPr>
          <a:xfrm>
            <a:off x="5734173" y="3861513"/>
            <a:ext cx="2774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Microsoft Sans Serif"/>
                <a:cs typeface="Microsoft Sans Serif"/>
              </a:rPr>
              <a:t>QIIME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799" name="object 799"/>
          <p:cNvSpPr txBox="1"/>
          <p:nvPr/>
        </p:nvSpPr>
        <p:spPr>
          <a:xfrm>
            <a:off x="673100" y="5458065"/>
            <a:ext cx="6426835" cy="17405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14" b="1">
                <a:latin typeface="Calibri"/>
                <a:cs typeface="Calibri"/>
              </a:rPr>
              <a:t>Figure </a:t>
            </a:r>
            <a:r>
              <a:rPr dirty="0" sz="1100" spc="60" b="1">
                <a:latin typeface="Calibri"/>
                <a:cs typeface="Calibri"/>
              </a:rPr>
              <a:t>4.</a:t>
            </a:r>
            <a:r>
              <a:rPr dirty="0" sz="1100" spc="65" b="1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Frequency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output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Extreme </a:t>
            </a:r>
            <a:r>
              <a:rPr dirty="0" sz="1100" spc="5">
                <a:latin typeface="Calibri"/>
                <a:cs typeface="Calibri"/>
              </a:rPr>
              <a:t>forward </a:t>
            </a:r>
            <a:r>
              <a:rPr dirty="0" sz="1100" spc="15">
                <a:latin typeface="Calibri"/>
                <a:cs typeface="Calibri"/>
              </a:rPr>
              <a:t>dataset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15">
                <a:latin typeface="Calibri"/>
                <a:cs typeface="Calibri"/>
              </a:rPr>
              <a:t>plotted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>
                <a:latin typeface="Calibri"/>
                <a:cs typeface="Calibri"/>
              </a:rPr>
              <a:t> 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y-axis. </a:t>
            </a:r>
            <a:r>
              <a:rPr dirty="0" sz="1100" spc="45">
                <a:latin typeface="Calibri"/>
                <a:cs typeface="Calibri"/>
              </a:rPr>
              <a:t> Hamming </a:t>
            </a:r>
            <a:r>
              <a:rPr dirty="0" sz="1100" spc="15">
                <a:latin typeface="Calibri"/>
                <a:cs typeface="Calibri"/>
              </a:rPr>
              <a:t>distance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each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its </a:t>
            </a:r>
            <a:r>
              <a:rPr dirty="0" sz="1100">
                <a:latin typeface="Calibri"/>
                <a:cs typeface="Calibri"/>
              </a:rPr>
              <a:t>nearest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more-abundant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neighbor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15">
                <a:latin typeface="Calibri"/>
                <a:cs typeface="Calibri"/>
              </a:rPr>
              <a:t>plotted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x-axis. 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145">
                <a:latin typeface="Calibri"/>
                <a:cs typeface="Calibri"/>
              </a:rPr>
              <a:t>UPARSE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5">
                <a:latin typeface="Calibri"/>
                <a:cs typeface="Calibri"/>
              </a:rPr>
              <a:t>baseline</a:t>
            </a:r>
            <a:r>
              <a:rPr dirty="0" sz="1100" spc="10">
                <a:latin typeface="Calibri"/>
                <a:cs typeface="Calibri"/>
              </a:rPr>
              <a:t> to </a:t>
            </a:r>
            <a:r>
              <a:rPr dirty="0" sz="1100" spc="15">
                <a:latin typeface="Calibri"/>
                <a:cs typeface="Calibri"/>
              </a:rPr>
              <a:t>which </a:t>
            </a:r>
            <a:r>
              <a:rPr dirty="0" sz="1100" spc="5">
                <a:latin typeface="Calibri"/>
                <a:cs typeface="Calibri"/>
              </a:rPr>
              <a:t>the  </a:t>
            </a:r>
            <a:r>
              <a:rPr dirty="0" sz="1100" spc="20">
                <a:latin typeface="Calibri"/>
                <a:cs typeface="Calibri"/>
              </a:rPr>
              <a:t>outputs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 other </a:t>
            </a:r>
            <a:r>
              <a:rPr dirty="0" sz="1100" spc="10">
                <a:latin typeface="Calibri"/>
                <a:cs typeface="Calibri"/>
              </a:rPr>
              <a:t>methods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compared.  </a:t>
            </a:r>
            <a:r>
              <a:rPr dirty="0" sz="1100" spc="40">
                <a:latin typeface="Calibri"/>
                <a:cs typeface="Calibri"/>
              </a:rPr>
              <a:t>Algorithms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largely </a:t>
            </a:r>
            <a:r>
              <a:rPr dirty="0" sz="1100" spc="15">
                <a:latin typeface="Calibri"/>
                <a:cs typeface="Calibri"/>
              </a:rPr>
              <a:t>concur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(black)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25">
                <a:latin typeface="Calibri"/>
                <a:cs typeface="Calibri"/>
              </a:rPr>
              <a:t>identifying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abundant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25">
                <a:latin typeface="Calibri"/>
                <a:cs typeface="Calibri"/>
              </a:rPr>
              <a:t>very </a:t>
            </a:r>
            <a:r>
              <a:rPr dirty="0" sz="1100">
                <a:latin typeface="Calibri"/>
                <a:cs typeface="Calibri"/>
              </a:rPr>
              <a:t>different</a:t>
            </a:r>
            <a:r>
              <a:rPr dirty="0" sz="1100" spc="5">
                <a:latin typeface="Calibri"/>
                <a:cs typeface="Calibri"/>
              </a:rPr>
              <a:t> 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other</a:t>
            </a:r>
            <a:r>
              <a:rPr dirty="0" sz="1100" spc="10">
                <a:latin typeface="Calibri"/>
                <a:cs typeface="Calibri"/>
              </a:rPr>
              <a:t> sample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sequences.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However,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14">
                <a:latin typeface="Calibri"/>
                <a:cs typeface="Calibri"/>
              </a:rPr>
              <a:t>DADA2 </a:t>
            </a:r>
            <a:r>
              <a:rPr dirty="0" sz="1100">
                <a:latin typeface="Calibri"/>
                <a:cs typeface="Calibri"/>
              </a:rPr>
              <a:t>detects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additional variation </a:t>
            </a:r>
            <a:r>
              <a:rPr dirty="0" sz="1100" spc="35">
                <a:latin typeface="Calibri"/>
                <a:cs typeface="Calibri"/>
              </a:rPr>
              <a:t>(blue) </a:t>
            </a:r>
            <a:r>
              <a:rPr dirty="0" sz="1100" spc="15">
                <a:latin typeface="Calibri"/>
                <a:cs typeface="Calibri"/>
              </a:rPr>
              <a:t>relative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130">
                <a:latin typeface="Calibri"/>
                <a:cs typeface="Calibri"/>
              </a:rPr>
              <a:t>UPARSE, </a:t>
            </a:r>
            <a:r>
              <a:rPr dirty="0" sz="1100" spc="15">
                <a:latin typeface="Calibri"/>
                <a:cs typeface="Calibri"/>
              </a:rPr>
              <a:t>especially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within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UPARSE’s </a:t>
            </a:r>
            <a:r>
              <a:rPr dirty="0" sz="1100" spc="160">
                <a:latin typeface="Calibri"/>
                <a:cs typeface="Calibri"/>
              </a:rPr>
              <a:t>OTU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radius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(dashed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line).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135">
                <a:latin typeface="Calibri"/>
                <a:cs typeface="Calibri"/>
              </a:rPr>
              <a:t>MED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also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detects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some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fine-scale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variation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(green),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but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cost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20">
                <a:latin typeface="Calibri"/>
                <a:cs typeface="Calibri"/>
              </a:rPr>
              <a:t> significant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number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false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positives,  </a:t>
            </a:r>
            <a:r>
              <a:rPr dirty="0" sz="1100" spc="40">
                <a:latin typeface="Calibri"/>
                <a:cs typeface="Calibri"/>
              </a:rPr>
              <a:t>typically </a:t>
            </a:r>
            <a:r>
              <a:rPr dirty="0" sz="1100" spc="25">
                <a:latin typeface="Calibri"/>
                <a:cs typeface="Calibri"/>
              </a:rPr>
              <a:t>One </a:t>
            </a:r>
            <a:r>
              <a:rPr dirty="0" sz="1100" spc="20">
                <a:latin typeface="Calibri"/>
                <a:cs typeface="Calibri"/>
              </a:rPr>
              <a:t>Offs 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1-away  from  </a:t>
            </a:r>
            <a:r>
              <a:rPr dirty="0" sz="1100" spc="15">
                <a:latin typeface="Calibri"/>
                <a:cs typeface="Calibri"/>
              </a:rPr>
              <a:t>a  </a:t>
            </a:r>
            <a:r>
              <a:rPr dirty="0" sz="1100" spc="-10">
                <a:latin typeface="Calibri"/>
                <a:cs typeface="Calibri"/>
              </a:rPr>
              <a:t>more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abundant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correct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sequence,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135">
                <a:latin typeface="Calibri"/>
                <a:cs typeface="Calibri"/>
              </a:rPr>
              <a:t>MED </a:t>
            </a:r>
            <a:r>
              <a:rPr dirty="0" sz="1100" spc="-15">
                <a:latin typeface="Calibri"/>
                <a:cs typeface="Calibri"/>
              </a:rPr>
              <a:t>does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not  </a:t>
            </a:r>
            <a:r>
              <a:rPr dirty="0" sz="1100" spc="5">
                <a:latin typeface="Calibri"/>
                <a:cs typeface="Calibri"/>
              </a:rPr>
              <a:t>detect  </a:t>
            </a:r>
            <a:r>
              <a:rPr dirty="0" sz="1100" spc="-5">
                <a:latin typeface="Calibri"/>
                <a:cs typeface="Calibri"/>
              </a:rPr>
              <a:t>low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abundance 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(grey).  </a:t>
            </a:r>
            <a:r>
              <a:rPr dirty="0" sz="1100" spc="125">
                <a:latin typeface="Calibri"/>
                <a:cs typeface="Calibri"/>
              </a:rPr>
              <a:t>QIIME </a:t>
            </a:r>
            <a:r>
              <a:rPr dirty="0" sz="1100" spc="35">
                <a:latin typeface="Calibri"/>
                <a:cs typeface="Calibri"/>
              </a:rPr>
              <a:t>(red) </a:t>
            </a:r>
            <a:r>
              <a:rPr dirty="0" sz="1100" spc="10">
                <a:latin typeface="Calibri"/>
                <a:cs typeface="Calibri"/>
              </a:rPr>
              <a:t>reports 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large </a:t>
            </a:r>
            <a:r>
              <a:rPr dirty="0" sz="1100" spc="5">
                <a:latin typeface="Calibri"/>
                <a:cs typeface="Calibri"/>
              </a:rPr>
              <a:t>number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additional </a:t>
            </a:r>
            <a:r>
              <a:rPr dirty="0" sz="1100" spc="15">
                <a:latin typeface="Calibri"/>
                <a:cs typeface="Calibri"/>
              </a:rPr>
              <a:t>spurious </a:t>
            </a:r>
            <a:r>
              <a:rPr dirty="0" sz="1100" spc="-15">
                <a:latin typeface="Calibri"/>
                <a:cs typeface="Calibri"/>
              </a:rPr>
              <a:t>sequences,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although </a:t>
            </a:r>
            <a:r>
              <a:rPr dirty="0" sz="1100" spc="10">
                <a:latin typeface="Calibri"/>
                <a:cs typeface="Calibri"/>
              </a:rPr>
              <a:t>most 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relatively </a:t>
            </a:r>
            <a:r>
              <a:rPr dirty="0" sz="1100" spc="-5">
                <a:latin typeface="Calibri"/>
                <a:cs typeface="Calibri"/>
              </a:rPr>
              <a:t>low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frequency.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Mothur </a:t>
            </a:r>
            <a:r>
              <a:rPr dirty="0" sz="1100" spc="10">
                <a:latin typeface="Calibri"/>
                <a:cs typeface="Calibri"/>
              </a:rPr>
              <a:t>failed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complete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this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dataset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due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size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its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calculated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distance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matrix.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307" y="1701241"/>
            <a:ext cx="6407150" cy="3663950"/>
            <a:chOff x="682307" y="1701241"/>
            <a:chExt cx="6407150" cy="3663950"/>
          </a:xfrm>
        </p:grpSpPr>
        <p:sp>
          <p:nvSpPr>
            <p:cNvPr id="3" name="object 3"/>
            <p:cNvSpPr/>
            <p:nvPr/>
          </p:nvSpPr>
          <p:spPr>
            <a:xfrm>
              <a:off x="685799" y="1704733"/>
              <a:ext cx="6400800" cy="3657600"/>
            </a:xfrm>
            <a:custGeom>
              <a:avLst/>
              <a:gdLst/>
              <a:ahLst/>
              <a:cxnLst/>
              <a:rect l="l" t="t" r="r" b="b"/>
              <a:pathLst>
                <a:path w="6400800" h="3657600">
                  <a:moveTo>
                    <a:pt x="6400800" y="0"/>
                  </a:moveTo>
                  <a:lnTo>
                    <a:pt x="0" y="0"/>
                  </a:lnTo>
                  <a:lnTo>
                    <a:pt x="0" y="3657600"/>
                  </a:lnTo>
                  <a:lnTo>
                    <a:pt x="6400800" y="3657600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5799" y="1704733"/>
              <a:ext cx="6400800" cy="3657600"/>
            </a:xfrm>
            <a:custGeom>
              <a:avLst/>
              <a:gdLst/>
              <a:ahLst/>
              <a:cxnLst/>
              <a:rect l="l" t="t" r="r" b="b"/>
              <a:pathLst>
                <a:path w="6400800" h="3657600">
                  <a:moveTo>
                    <a:pt x="0" y="3657600"/>
                  </a:moveTo>
                  <a:lnTo>
                    <a:pt x="6400800" y="3657600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36576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26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959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9646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333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70199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0713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4400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808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17735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5466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915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28399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65265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0220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390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75932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12798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497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85799" y="5169799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85799" y="49773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85799" y="4784799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85799" y="45923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85799" y="4399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5799" y="4207334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85799" y="4014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85799" y="3822266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85799" y="3629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85799" y="3437266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85799" y="324479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85799" y="3052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85799" y="2859735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85799" y="2667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85799" y="24747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85799" y="2282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85799" y="20897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85799" y="1897264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85799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3200400" y="0"/>
                  </a:moveTo>
                  <a:lnTo>
                    <a:pt x="0" y="0"/>
                  </a:lnTo>
                  <a:lnTo>
                    <a:pt x="0" y="2194560"/>
                  </a:lnTo>
                  <a:lnTo>
                    <a:pt x="3200400" y="219456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85799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0" y="2194560"/>
                  </a:moveTo>
                  <a:lnTo>
                    <a:pt x="3200400" y="219456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2194560"/>
                  </a:lnTo>
                  <a:close/>
                </a:path>
              </a:pathLst>
            </a:custGeom>
            <a:ln w="67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51684" y="2113165"/>
              <a:ext cx="652780" cy="160655"/>
            </a:xfrm>
            <a:custGeom>
              <a:avLst/>
              <a:gdLst/>
              <a:ahLst/>
              <a:cxnLst/>
              <a:rect l="l" t="t" r="r" b="b"/>
              <a:pathLst>
                <a:path w="652780" h="160655">
                  <a:moveTo>
                    <a:pt x="425577" y="45148"/>
                  </a:moveTo>
                  <a:lnTo>
                    <a:pt x="470725" y="45148"/>
                  </a:lnTo>
                  <a:lnTo>
                    <a:pt x="470725" y="0"/>
                  </a:lnTo>
                  <a:lnTo>
                    <a:pt x="425577" y="0"/>
                  </a:lnTo>
                  <a:lnTo>
                    <a:pt x="425577" y="45148"/>
                  </a:lnTo>
                  <a:close/>
                </a:path>
                <a:path w="652780" h="160655">
                  <a:moveTo>
                    <a:pt x="354647" y="89090"/>
                  </a:moveTo>
                  <a:lnTo>
                    <a:pt x="399796" y="89090"/>
                  </a:lnTo>
                  <a:lnTo>
                    <a:pt x="399796" y="43942"/>
                  </a:lnTo>
                  <a:lnTo>
                    <a:pt x="354647" y="43942"/>
                  </a:lnTo>
                  <a:lnTo>
                    <a:pt x="354647" y="89090"/>
                  </a:lnTo>
                  <a:close/>
                </a:path>
                <a:path w="652780" h="160655">
                  <a:moveTo>
                    <a:pt x="425577" y="104140"/>
                  </a:moveTo>
                  <a:lnTo>
                    <a:pt x="470725" y="104140"/>
                  </a:lnTo>
                  <a:lnTo>
                    <a:pt x="470725" y="58991"/>
                  </a:lnTo>
                  <a:lnTo>
                    <a:pt x="425577" y="58991"/>
                  </a:lnTo>
                  <a:lnTo>
                    <a:pt x="425577" y="104140"/>
                  </a:lnTo>
                  <a:close/>
                </a:path>
                <a:path w="652780" h="160655">
                  <a:moveTo>
                    <a:pt x="314706" y="116840"/>
                  </a:moveTo>
                  <a:lnTo>
                    <a:pt x="359854" y="116840"/>
                  </a:lnTo>
                  <a:lnTo>
                    <a:pt x="359854" y="71691"/>
                  </a:lnTo>
                  <a:lnTo>
                    <a:pt x="314706" y="71691"/>
                  </a:lnTo>
                  <a:lnTo>
                    <a:pt x="314706" y="116840"/>
                  </a:lnTo>
                  <a:close/>
                </a:path>
                <a:path w="652780" h="160655">
                  <a:moveTo>
                    <a:pt x="479869" y="112712"/>
                  </a:moveTo>
                  <a:lnTo>
                    <a:pt x="525018" y="112712"/>
                  </a:lnTo>
                  <a:lnTo>
                    <a:pt x="525018" y="67564"/>
                  </a:lnTo>
                  <a:lnTo>
                    <a:pt x="479869" y="67564"/>
                  </a:lnTo>
                  <a:lnTo>
                    <a:pt x="479869" y="112712"/>
                  </a:lnTo>
                  <a:close/>
                </a:path>
                <a:path w="652780" h="160655">
                  <a:moveTo>
                    <a:pt x="0" y="106489"/>
                  </a:moveTo>
                  <a:lnTo>
                    <a:pt x="45148" y="106489"/>
                  </a:lnTo>
                  <a:lnTo>
                    <a:pt x="45148" y="61341"/>
                  </a:lnTo>
                  <a:lnTo>
                    <a:pt x="0" y="61341"/>
                  </a:lnTo>
                  <a:lnTo>
                    <a:pt x="0" y="106489"/>
                  </a:lnTo>
                  <a:close/>
                </a:path>
                <a:path w="652780" h="160655">
                  <a:moveTo>
                    <a:pt x="335089" y="135699"/>
                  </a:moveTo>
                  <a:lnTo>
                    <a:pt x="380238" y="135699"/>
                  </a:lnTo>
                  <a:lnTo>
                    <a:pt x="380238" y="90551"/>
                  </a:lnTo>
                  <a:lnTo>
                    <a:pt x="335089" y="90551"/>
                  </a:lnTo>
                  <a:lnTo>
                    <a:pt x="335089" y="135699"/>
                  </a:lnTo>
                  <a:close/>
                </a:path>
                <a:path w="652780" h="160655">
                  <a:moveTo>
                    <a:pt x="607377" y="85344"/>
                  </a:moveTo>
                  <a:lnTo>
                    <a:pt x="652526" y="85344"/>
                  </a:lnTo>
                  <a:lnTo>
                    <a:pt x="652526" y="40195"/>
                  </a:lnTo>
                  <a:lnTo>
                    <a:pt x="607377" y="40195"/>
                  </a:lnTo>
                  <a:lnTo>
                    <a:pt x="607377" y="85344"/>
                  </a:lnTo>
                  <a:close/>
                </a:path>
                <a:path w="652780" h="160655">
                  <a:moveTo>
                    <a:pt x="0" y="160464"/>
                  </a:moveTo>
                  <a:lnTo>
                    <a:pt x="45148" y="160464"/>
                  </a:lnTo>
                  <a:lnTo>
                    <a:pt x="45148" y="115316"/>
                  </a:lnTo>
                  <a:lnTo>
                    <a:pt x="0" y="115316"/>
                  </a:lnTo>
                  <a:lnTo>
                    <a:pt x="0" y="160464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428937" y="22242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056511" y="2190191"/>
              <a:ext cx="1012825" cy="316230"/>
            </a:xfrm>
            <a:custGeom>
              <a:avLst/>
              <a:gdLst/>
              <a:ahLst/>
              <a:cxnLst/>
              <a:rect l="l" t="t" r="r" b="b"/>
              <a:pathLst>
                <a:path w="1012825" h="316230">
                  <a:moveTo>
                    <a:pt x="840168" y="45148"/>
                  </a:moveTo>
                  <a:lnTo>
                    <a:pt x="885317" y="45148"/>
                  </a:lnTo>
                  <a:lnTo>
                    <a:pt x="885317" y="0"/>
                  </a:lnTo>
                  <a:lnTo>
                    <a:pt x="840168" y="0"/>
                  </a:lnTo>
                  <a:lnTo>
                    <a:pt x="840168" y="45148"/>
                  </a:lnTo>
                  <a:close/>
                </a:path>
                <a:path w="1012825" h="316230">
                  <a:moveTo>
                    <a:pt x="849820" y="98043"/>
                  </a:moveTo>
                  <a:lnTo>
                    <a:pt x="894969" y="98043"/>
                  </a:lnTo>
                  <a:lnTo>
                    <a:pt x="894969" y="52895"/>
                  </a:lnTo>
                  <a:lnTo>
                    <a:pt x="849820" y="52895"/>
                  </a:lnTo>
                  <a:lnTo>
                    <a:pt x="849820" y="98043"/>
                  </a:lnTo>
                  <a:close/>
                </a:path>
                <a:path w="1012825" h="316230">
                  <a:moveTo>
                    <a:pt x="766254" y="98551"/>
                  </a:moveTo>
                  <a:lnTo>
                    <a:pt x="811402" y="98551"/>
                  </a:lnTo>
                  <a:lnTo>
                    <a:pt x="811402" y="53403"/>
                  </a:lnTo>
                  <a:lnTo>
                    <a:pt x="766254" y="53403"/>
                  </a:lnTo>
                  <a:lnTo>
                    <a:pt x="766254" y="98551"/>
                  </a:lnTo>
                  <a:close/>
                </a:path>
                <a:path w="1012825" h="316230">
                  <a:moveTo>
                    <a:pt x="742822" y="113918"/>
                  </a:moveTo>
                  <a:lnTo>
                    <a:pt x="787971" y="113918"/>
                  </a:lnTo>
                  <a:lnTo>
                    <a:pt x="787971" y="68770"/>
                  </a:lnTo>
                  <a:lnTo>
                    <a:pt x="742822" y="68770"/>
                  </a:lnTo>
                  <a:lnTo>
                    <a:pt x="742822" y="113918"/>
                  </a:lnTo>
                  <a:close/>
                </a:path>
                <a:path w="1012825" h="316230">
                  <a:moveTo>
                    <a:pt x="944816" y="106044"/>
                  </a:moveTo>
                  <a:lnTo>
                    <a:pt x="989964" y="106044"/>
                  </a:lnTo>
                  <a:lnTo>
                    <a:pt x="989964" y="60896"/>
                  </a:lnTo>
                  <a:lnTo>
                    <a:pt x="944816" y="60896"/>
                  </a:lnTo>
                  <a:lnTo>
                    <a:pt x="944816" y="106044"/>
                  </a:lnTo>
                  <a:close/>
                </a:path>
                <a:path w="1012825" h="316230">
                  <a:moveTo>
                    <a:pt x="742822" y="110299"/>
                  </a:moveTo>
                  <a:lnTo>
                    <a:pt x="787971" y="110299"/>
                  </a:lnTo>
                  <a:lnTo>
                    <a:pt x="787971" y="65150"/>
                  </a:lnTo>
                  <a:lnTo>
                    <a:pt x="742822" y="65150"/>
                  </a:lnTo>
                  <a:lnTo>
                    <a:pt x="742822" y="110299"/>
                  </a:lnTo>
                  <a:close/>
                </a:path>
                <a:path w="1012825" h="316230">
                  <a:moveTo>
                    <a:pt x="754697" y="114617"/>
                  </a:moveTo>
                  <a:lnTo>
                    <a:pt x="799845" y="114617"/>
                  </a:lnTo>
                  <a:lnTo>
                    <a:pt x="799845" y="69468"/>
                  </a:lnTo>
                  <a:lnTo>
                    <a:pt x="754697" y="69468"/>
                  </a:lnTo>
                  <a:lnTo>
                    <a:pt x="754697" y="114617"/>
                  </a:lnTo>
                  <a:close/>
                </a:path>
                <a:path w="1012825" h="316230">
                  <a:moveTo>
                    <a:pt x="380238" y="76644"/>
                  </a:moveTo>
                  <a:lnTo>
                    <a:pt x="425386" y="76644"/>
                  </a:lnTo>
                  <a:lnTo>
                    <a:pt x="425386" y="31495"/>
                  </a:lnTo>
                  <a:lnTo>
                    <a:pt x="380238" y="31495"/>
                  </a:lnTo>
                  <a:lnTo>
                    <a:pt x="380238" y="76644"/>
                  </a:lnTo>
                  <a:close/>
                </a:path>
                <a:path w="1012825" h="316230">
                  <a:moveTo>
                    <a:pt x="920750" y="51307"/>
                  </a:moveTo>
                  <a:lnTo>
                    <a:pt x="965898" y="51307"/>
                  </a:lnTo>
                  <a:lnTo>
                    <a:pt x="965898" y="6159"/>
                  </a:lnTo>
                  <a:lnTo>
                    <a:pt x="920750" y="6159"/>
                  </a:lnTo>
                  <a:lnTo>
                    <a:pt x="920750" y="51307"/>
                  </a:lnTo>
                  <a:close/>
                </a:path>
                <a:path w="1012825" h="316230">
                  <a:moveTo>
                    <a:pt x="809878" y="138874"/>
                  </a:moveTo>
                  <a:lnTo>
                    <a:pt x="855027" y="138874"/>
                  </a:lnTo>
                  <a:lnTo>
                    <a:pt x="855027" y="93725"/>
                  </a:lnTo>
                  <a:lnTo>
                    <a:pt x="809878" y="93725"/>
                  </a:lnTo>
                  <a:lnTo>
                    <a:pt x="809878" y="138874"/>
                  </a:lnTo>
                  <a:close/>
                </a:path>
                <a:path w="1012825" h="316230">
                  <a:moveTo>
                    <a:pt x="294766" y="145541"/>
                  </a:moveTo>
                  <a:lnTo>
                    <a:pt x="339915" y="145541"/>
                  </a:lnTo>
                  <a:lnTo>
                    <a:pt x="339915" y="100393"/>
                  </a:lnTo>
                  <a:lnTo>
                    <a:pt x="294766" y="100393"/>
                  </a:lnTo>
                  <a:lnTo>
                    <a:pt x="294766" y="145541"/>
                  </a:lnTo>
                  <a:close/>
                </a:path>
                <a:path w="1012825" h="316230">
                  <a:moveTo>
                    <a:pt x="55244" y="141033"/>
                  </a:moveTo>
                  <a:lnTo>
                    <a:pt x="100393" y="141033"/>
                  </a:lnTo>
                  <a:lnTo>
                    <a:pt x="100393" y="95884"/>
                  </a:lnTo>
                  <a:lnTo>
                    <a:pt x="55244" y="95884"/>
                  </a:lnTo>
                  <a:lnTo>
                    <a:pt x="55244" y="141033"/>
                  </a:lnTo>
                  <a:close/>
                </a:path>
                <a:path w="1012825" h="316230">
                  <a:moveTo>
                    <a:pt x="886650" y="154685"/>
                  </a:moveTo>
                  <a:lnTo>
                    <a:pt x="931799" y="154685"/>
                  </a:lnTo>
                  <a:lnTo>
                    <a:pt x="931799" y="109537"/>
                  </a:lnTo>
                  <a:lnTo>
                    <a:pt x="886650" y="109537"/>
                  </a:lnTo>
                  <a:lnTo>
                    <a:pt x="886650" y="154685"/>
                  </a:lnTo>
                  <a:close/>
                </a:path>
                <a:path w="1012825" h="316230">
                  <a:moveTo>
                    <a:pt x="895413" y="149923"/>
                  </a:moveTo>
                  <a:lnTo>
                    <a:pt x="940562" y="149923"/>
                  </a:lnTo>
                  <a:lnTo>
                    <a:pt x="940562" y="104774"/>
                  </a:lnTo>
                  <a:lnTo>
                    <a:pt x="895413" y="104774"/>
                  </a:lnTo>
                  <a:lnTo>
                    <a:pt x="895413" y="149923"/>
                  </a:lnTo>
                  <a:close/>
                </a:path>
                <a:path w="1012825" h="316230">
                  <a:moveTo>
                    <a:pt x="936878" y="168084"/>
                  </a:moveTo>
                  <a:lnTo>
                    <a:pt x="982027" y="168084"/>
                  </a:lnTo>
                  <a:lnTo>
                    <a:pt x="982027" y="122935"/>
                  </a:lnTo>
                  <a:lnTo>
                    <a:pt x="936878" y="122935"/>
                  </a:lnTo>
                  <a:lnTo>
                    <a:pt x="936878" y="168084"/>
                  </a:lnTo>
                  <a:close/>
                </a:path>
                <a:path w="1012825" h="316230">
                  <a:moveTo>
                    <a:pt x="587438" y="168147"/>
                  </a:moveTo>
                  <a:lnTo>
                    <a:pt x="632587" y="168147"/>
                  </a:lnTo>
                  <a:lnTo>
                    <a:pt x="632587" y="122999"/>
                  </a:lnTo>
                  <a:lnTo>
                    <a:pt x="587438" y="122999"/>
                  </a:lnTo>
                  <a:lnTo>
                    <a:pt x="587438" y="168147"/>
                  </a:lnTo>
                  <a:close/>
                </a:path>
                <a:path w="1012825" h="316230">
                  <a:moveTo>
                    <a:pt x="967676" y="117855"/>
                  </a:moveTo>
                  <a:lnTo>
                    <a:pt x="1012825" y="117855"/>
                  </a:lnTo>
                  <a:lnTo>
                    <a:pt x="1012825" y="72707"/>
                  </a:lnTo>
                  <a:lnTo>
                    <a:pt x="967676" y="72707"/>
                  </a:lnTo>
                  <a:lnTo>
                    <a:pt x="967676" y="117855"/>
                  </a:lnTo>
                  <a:close/>
                </a:path>
                <a:path w="1012825" h="316230">
                  <a:moveTo>
                    <a:pt x="0" y="174624"/>
                  </a:moveTo>
                  <a:lnTo>
                    <a:pt x="45148" y="174624"/>
                  </a:lnTo>
                  <a:lnTo>
                    <a:pt x="45148" y="129476"/>
                  </a:lnTo>
                  <a:lnTo>
                    <a:pt x="0" y="129476"/>
                  </a:lnTo>
                  <a:lnTo>
                    <a:pt x="0" y="174624"/>
                  </a:lnTo>
                  <a:close/>
                </a:path>
                <a:path w="1012825" h="316230">
                  <a:moveTo>
                    <a:pt x="788606" y="169417"/>
                  </a:moveTo>
                  <a:lnTo>
                    <a:pt x="833755" y="169417"/>
                  </a:lnTo>
                  <a:lnTo>
                    <a:pt x="833755" y="124269"/>
                  </a:lnTo>
                  <a:lnTo>
                    <a:pt x="788606" y="124269"/>
                  </a:lnTo>
                  <a:lnTo>
                    <a:pt x="788606" y="169417"/>
                  </a:lnTo>
                  <a:close/>
                </a:path>
                <a:path w="1012825" h="316230">
                  <a:moveTo>
                    <a:pt x="936878" y="199008"/>
                  </a:moveTo>
                  <a:lnTo>
                    <a:pt x="982027" y="199008"/>
                  </a:lnTo>
                  <a:lnTo>
                    <a:pt x="982027" y="153860"/>
                  </a:lnTo>
                  <a:lnTo>
                    <a:pt x="936878" y="153860"/>
                  </a:lnTo>
                  <a:lnTo>
                    <a:pt x="936878" y="199008"/>
                  </a:lnTo>
                  <a:close/>
                </a:path>
                <a:path w="1012825" h="316230">
                  <a:moveTo>
                    <a:pt x="859282" y="183705"/>
                  </a:moveTo>
                  <a:lnTo>
                    <a:pt x="904430" y="183705"/>
                  </a:lnTo>
                  <a:lnTo>
                    <a:pt x="904430" y="138556"/>
                  </a:lnTo>
                  <a:lnTo>
                    <a:pt x="859282" y="138556"/>
                  </a:lnTo>
                  <a:lnTo>
                    <a:pt x="859282" y="183705"/>
                  </a:lnTo>
                  <a:close/>
                </a:path>
                <a:path w="1012825" h="316230">
                  <a:moveTo>
                    <a:pt x="903986" y="133095"/>
                  </a:moveTo>
                  <a:lnTo>
                    <a:pt x="949134" y="133095"/>
                  </a:lnTo>
                  <a:lnTo>
                    <a:pt x="949134" y="87947"/>
                  </a:lnTo>
                  <a:lnTo>
                    <a:pt x="903986" y="87947"/>
                  </a:lnTo>
                  <a:lnTo>
                    <a:pt x="903986" y="133095"/>
                  </a:lnTo>
                  <a:close/>
                </a:path>
                <a:path w="1012825" h="316230">
                  <a:moveTo>
                    <a:pt x="692022" y="226377"/>
                  </a:moveTo>
                  <a:lnTo>
                    <a:pt x="737171" y="226377"/>
                  </a:lnTo>
                  <a:lnTo>
                    <a:pt x="737171" y="181228"/>
                  </a:lnTo>
                  <a:lnTo>
                    <a:pt x="692022" y="181228"/>
                  </a:lnTo>
                  <a:lnTo>
                    <a:pt x="692022" y="226377"/>
                  </a:lnTo>
                  <a:close/>
                </a:path>
                <a:path w="1012825" h="316230">
                  <a:moveTo>
                    <a:pt x="474344" y="230504"/>
                  </a:moveTo>
                  <a:lnTo>
                    <a:pt x="519493" y="230504"/>
                  </a:lnTo>
                  <a:lnTo>
                    <a:pt x="519493" y="185356"/>
                  </a:lnTo>
                  <a:lnTo>
                    <a:pt x="474344" y="185356"/>
                  </a:lnTo>
                  <a:lnTo>
                    <a:pt x="474344" y="230504"/>
                  </a:lnTo>
                  <a:close/>
                </a:path>
                <a:path w="1012825" h="316230">
                  <a:moveTo>
                    <a:pt x="534288" y="251015"/>
                  </a:moveTo>
                  <a:lnTo>
                    <a:pt x="579437" y="251015"/>
                  </a:lnTo>
                  <a:lnTo>
                    <a:pt x="579437" y="205866"/>
                  </a:lnTo>
                  <a:lnTo>
                    <a:pt x="534288" y="205866"/>
                  </a:lnTo>
                  <a:lnTo>
                    <a:pt x="534288" y="251015"/>
                  </a:lnTo>
                  <a:close/>
                </a:path>
                <a:path w="1012825" h="316230">
                  <a:moveTo>
                    <a:pt x="603884" y="282828"/>
                  </a:moveTo>
                  <a:lnTo>
                    <a:pt x="649033" y="282828"/>
                  </a:lnTo>
                  <a:lnTo>
                    <a:pt x="649033" y="237680"/>
                  </a:lnTo>
                  <a:lnTo>
                    <a:pt x="603884" y="237680"/>
                  </a:lnTo>
                  <a:lnTo>
                    <a:pt x="603884" y="282828"/>
                  </a:lnTo>
                  <a:close/>
                </a:path>
                <a:path w="1012825" h="316230">
                  <a:moveTo>
                    <a:pt x="635126" y="291782"/>
                  </a:moveTo>
                  <a:lnTo>
                    <a:pt x="680275" y="291782"/>
                  </a:lnTo>
                  <a:lnTo>
                    <a:pt x="680275" y="246633"/>
                  </a:lnTo>
                  <a:lnTo>
                    <a:pt x="635126" y="246633"/>
                  </a:lnTo>
                  <a:lnTo>
                    <a:pt x="635126" y="291782"/>
                  </a:lnTo>
                  <a:close/>
                </a:path>
                <a:path w="1012825" h="316230">
                  <a:moveTo>
                    <a:pt x="820229" y="308927"/>
                  </a:moveTo>
                  <a:lnTo>
                    <a:pt x="865377" y="308927"/>
                  </a:lnTo>
                  <a:lnTo>
                    <a:pt x="865377" y="263778"/>
                  </a:lnTo>
                  <a:lnTo>
                    <a:pt x="820229" y="263778"/>
                  </a:lnTo>
                  <a:lnTo>
                    <a:pt x="820229" y="308927"/>
                  </a:lnTo>
                  <a:close/>
                </a:path>
                <a:path w="1012825" h="316230">
                  <a:moveTo>
                    <a:pt x="754697" y="311848"/>
                  </a:moveTo>
                  <a:lnTo>
                    <a:pt x="799845" y="311848"/>
                  </a:lnTo>
                  <a:lnTo>
                    <a:pt x="799845" y="266699"/>
                  </a:lnTo>
                  <a:lnTo>
                    <a:pt x="754697" y="266699"/>
                  </a:lnTo>
                  <a:lnTo>
                    <a:pt x="754697" y="311848"/>
                  </a:lnTo>
                  <a:close/>
                </a:path>
                <a:path w="1012825" h="316230">
                  <a:moveTo>
                    <a:pt x="705294" y="316229"/>
                  </a:moveTo>
                  <a:lnTo>
                    <a:pt x="750443" y="316229"/>
                  </a:lnTo>
                  <a:lnTo>
                    <a:pt x="750443" y="271081"/>
                  </a:lnTo>
                  <a:lnTo>
                    <a:pt x="705294" y="271081"/>
                  </a:lnTo>
                  <a:lnTo>
                    <a:pt x="705294" y="316229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926396" y="248171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509012" y="2501150"/>
              <a:ext cx="537845" cy="189865"/>
            </a:xfrm>
            <a:custGeom>
              <a:avLst/>
              <a:gdLst/>
              <a:ahLst/>
              <a:cxnLst/>
              <a:rect l="l" t="t" r="r" b="b"/>
              <a:pathLst>
                <a:path w="537844" h="189864">
                  <a:moveTo>
                    <a:pt x="492315" y="45148"/>
                  </a:moveTo>
                  <a:lnTo>
                    <a:pt x="537463" y="45148"/>
                  </a:lnTo>
                  <a:lnTo>
                    <a:pt x="537463" y="0"/>
                  </a:lnTo>
                  <a:lnTo>
                    <a:pt x="492315" y="0"/>
                  </a:lnTo>
                  <a:lnTo>
                    <a:pt x="492315" y="45148"/>
                  </a:lnTo>
                  <a:close/>
                </a:path>
                <a:path w="537844" h="189864">
                  <a:moveTo>
                    <a:pt x="302196" y="46608"/>
                  </a:moveTo>
                  <a:lnTo>
                    <a:pt x="347344" y="46608"/>
                  </a:lnTo>
                  <a:lnTo>
                    <a:pt x="347344" y="1460"/>
                  </a:lnTo>
                  <a:lnTo>
                    <a:pt x="302196" y="1460"/>
                  </a:lnTo>
                  <a:lnTo>
                    <a:pt x="302196" y="46608"/>
                  </a:lnTo>
                  <a:close/>
                </a:path>
                <a:path w="537844" h="189864">
                  <a:moveTo>
                    <a:pt x="0" y="102933"/>
                  </a:moveTo>
                  <a:lnTo>
                    <a:pt x="45148" y="102933"/>
                  </a:lnTo>
                  <a:lnTo>
                    <a:pt x="45148" y="57784"/>
                  </a:lnTo>
                  <a:lnTo>
                    <a:pt x="0" y="57784"/>
                  </a:lnTo>
                  <a:lnTo>
                    <a:pt x="0" y="102933"/>
                  </a:lnTo>
                  <a:close/>
                </a:path>
                <a:path w="537844" h="189864">
                  <a:moveTo>
                    <a:pt x="225932" y="189293"/>
                  </a:moveTo>
                  <a:lnTo>
                    <a:pt x="271081" y="189293"/>
                  </a:lnTo>
                  <a:lnTo>
                    <a:pt x="271081" y="144144"/>
                  </a:lnTo>
                  <a:lnTo>
                    <a:pt x="225932" y="144144"/>
                  </a:lnTo>
                  <a:lnTo>
                    <a:pt x="225932" y="189293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668460" y="264192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563812" y="280233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985579" y="28413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652584" y="28307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766821" y="289961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934208" y="29601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791460" y="296559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668460" y="296285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636074" y="304007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563812" y="307785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523044" y="310529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343468" y="314980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601342" y="313964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373694" y="31856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791460" y="31726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343468" y="325553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238818" y="328048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428937" y="325553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563812" y="340577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343468" y="328048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779269" y="33110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563812" y="33110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866389" y="336291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866389" y="33629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582988" y="340577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056510" y="228531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056510" y="22853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986088" y="325553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993900" y="294647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211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993900" y="29464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984564" y="296908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016441" y="293714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428937" y="340577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834069" y="341834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834069" y="341834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824732" y="344088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2856610" y="3409009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276347" y="340577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998537" y="1814080"/>
              <a:ext cx="2321560" cy="1905635"/>
            </a:xfrm>
            <a:custGeom>
              <a:avLst/>
              <a:gdLst/>
              <a:ahLst/>
              <a:cxnLst/>
              <a:rect l="l" t="t" r="r" b="b"/>
              <a:pathLst>
                <a:path w="2321560" h="1905635">
                  <a:moveTo>
                    <a:pt x="0" y="1905190"/>
                  </a:moveTo>
                  <a:lnTo>
                    <a:pt x="2320988" y="1905190"/>
                  </a:lnTo>
                  <a:lnTo>
                    <a:pt x="2320988" y="0"/>
                  </a:lnTo>
                  <a:lnTo>
                    <a:pt x="0" y="0"/>
                  </a:lnTo>
                  <a:lnTo>
                    <a:pt x="0" y="190519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773366" y="3264356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73366" y="2634563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73366" y="200477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976057" y="2054683"/>
            <a:ext cx="2291080" cy="1687195"/>
            <a:chOff x="976057" y="2054683"/>
            <a:chExt cx="2291080" cy="1687195"/>
          </a:xfrm>
        </p:grpSpPr>
        <p:sp>
          <p:nvSpPr>
            <p:cNvPr id="91" name="object 91"/>
            <p:cNvSpPr/>
            <p:nvPr/>
          </p:nvSpPr>
          <p:spPr>
            <a:xfrm>
              <a:off x="979549" y="331776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979549" y="2687966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979549" y="2058175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104010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2183702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3263391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1"/>
          <p:nvPr/>
        </p:nvSpPr>
        <p:spPr>
          <a:xfrm>
            <a:off x="1073658" y="3722824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135696" y="3722824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197733" y="3722824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772601" y="3795217"/>
            <a:ext cx="7727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84336" y="23629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387787" y="2472004"/>
            <a:ext cx="338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3420872" y="2617990"/>
            <a:ext cx="69215" cy="389255"/>
            <a:chOff x="3420872" y="2617990"/>
            <a:chExt cx="69215" cy="389255"/>
          </a:xfrm>
        </p:grpSpPr>
        <p:sp>
          <p:nvSpPr>
            <p:cNvPr id="104" name="object 104"/>
            <p:cNvSpPr/>
            <p:nvPr/>
          </p:nvSpPr>
          <p:spPr>
            <a:xfrm>
              <a:off x="3432809" y="262053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3424935" y="271768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432810" y="28399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3432810" y="28399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3432810" y="294971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3432810" y="29497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3423412" y="297225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3455351" y="294038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/>
          <p:cNvSpPr txBox="1"/>
          <p:nvPr/>
        </p:nvSpPr>
        <p:spPr>
          <a:xfrm>
            <a:off x="3511233" y="2589669"/>
            <a:ext cx="31686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511233" y="2699397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511233" y="2809125"/>
            <a:ext cx="2482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511233" y="2918852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3882707" y="1701241"/>
            <a:ext cx="3207385" cy="2201545"/>
            <a:chOff x="3882707" y="1701241"/>
            <a:chExt cx="3207385" cy="2201545"/>
          </a:xfrm>
        </p:grpSpPr>
        <p:sp>
          <p:nvSpPr>
            <p:cNvPr id="117" name="object 117"/>
            <p:cNvSpPr/>
            <p:nvPr/>
          </p:nvSpPr>
          <p:spPr>
            <a:xfrm>
              <a:off x="3886200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3200400" y="0"/>
                  </a:moveTo>
                  <a:lnTo>
                    <a:pt x="0" y="0"/>
                  </a:lnTo>
                  <a:lnTo>
                    <a:pt x="0" y="2194560"/>
                  </a:lnTo>
                  <a:lnTo>
                    <a:pt x="3200400" y="219456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3886200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0" y="2194560"/>
                  </a:moveTo>
                  <a:lnTo>
                    <a:pt x="3200400" y="219456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2194560"/>
                  </a:lnTo>
                  <a:close/>
                </a:path>
              </a:pathLst>
            </a:custGeom>
            <a:ln w="67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5724969" y="2108657"/>
              <a:ext cx="584200" cy="166370"/>
            </a:xfrm>
            <a:custGeom>
              <a:avLst/>
              <a:gdLst/>
              <a:ahLst/>
              <a:cxnLst/>
              <a:rect l="l" t="t" r="r" b="b"/>
              <a:pathLst>
                <a:path w="584200" h="166369">
                  <a:moveTo>
                    <a:pt x="418274" y="45148"/>
                  </a:moveTo>
                  <a:lnTo>
                    <a:pt x="463416" y="45148"/>
                  </a:lnTo>
                  <a:lnTo>
                    <a:pt x="463416" y="0"/>
                  </a:lnTo>
                  <a:lnTo>
                    <a:pt x="418274" y="0"/>
                  </a:lnTo>
                  <a:lnTo>
                    <a:pt x="418274" y="45148"/>
                  </a:lnTo>
                  <a:close/>
                </a:path>
                <a:path w="584200" h="166369">
                  <a:moveTo>
                    <a:pt x="348551" y="94424"/>
                  </a:moveTo>
                  <a:lnTo>
                    <a:pt x="393700" y="94424"/>
                  </a:lnTo>
                  <a:lnTo>
                    <a:pt x="393700" y="49275"/>
                  </a:lnTo>
                  <a:lnTo>
                    <a:pt x="348551" y="49275"/>
                  </a:lnTo>
                  <a:lnTo>
                    <a:pt x="348551" y="94424"/>
                  </a:lnTo>
                  <a:close/>
                </a:path>
                <a:path w="584200" h="166369">
                  <a:moveTo>
                    <a:pt x="418274" y="105854"/>
                  </a:moveTo>
                  <a:lnTo>
                    <a:pt x="463416" y="105854"/>
                  </a:lnTo>
                  <a:lnTo>
                    <a:pt x="463416" y="60705"/>
                  </a:lnTo>
                  <a:lnTo>
                    <a:pt x="418274" y="60705"/>
                  </a:lnTo>
                  <a:lnTo>
                    <a:pt x="418274" y="105854"/>
                  </a:lnTo>
                  <a:close/>
                </a:path>
                <a:path w="584200" h="166369">
                  <a:moveTo>
                    <a:pt x="329374" y="115061"/>
                  </a:moveTo>
                  <a:lnTo>
                    <a:pt x="374516" y="115061"/>
                  </a:lnTo>
                  <a:lnTo>
                    <a:pt x="374516" y="69913"/>
                  </a:lnTo>
                  <a:lnTo>
                    <a:pt x="329374" y="69913"/>
                  </a:lnTo>
                  <a:lnTo>
                    <a:pt x="329374" y="115061"/>
                  </a:lnTo>
                  <a:close/>
                </a:path>
                <a:path w="584200" h="166369">
                  <a:moveTo>
                    <a:pt x="471614" y="118173"/>
                  </a:moveTo>
                  <a:lnTo>
                    <a:pt x="516763" y="118173"/>
                  </a:lnTo>
                  <a:lnTo>
                    <a:pt x="516763" y="73024"/>
                  </a:lnTo>
                  <a:lnTo>
                    <a:pt x="471614" y="73024"/>
                  </a:lnTo>
                  <a:lnTo>
                    <a:pt x="471614" y="118173"/>
                  </a:lnTo>
                  <a:close/>
                </a:path>
                <a:path w="584200" h="166369">
                  <a:moveTo>
                    <a:pt x="0" y="131952"/>
                  </a:moveTo>
                  <a:lnTo>
                    <a:pt x="45142" y="131952"/>
                  </a:lnTo>
                  <a:lnTo>
                    <a:pt x="45142" y="86804"/>
                  </a:lnTo>
                  <a:lnTo>
                    <a:pt x="0" y="86804"/>
                  </a:lnTo>
                  <a:lnTo>
                    <a:pt x="0" y="131952"/>
                  </a:lnTo>
                  <a:close/>
                </a:path>
                <a:path w="584200" h="166369">
                  <a:moveTo>
                    <a:pt x="401764" y="134873"/>
                  </a:moveTo>
                  <a:lnTo>
                    <a:pt x="446913" y="134873"/>
                  </a:lnTo>
                  <a:lnTo>
                    <a:pt x="446913" y="89725"/>
                  </a:lnTo>
                  <a:lnTo>
                    <a:pt x="401764" y="89725"/>
                  </a:lnTo>
                  <a:lnTo>
                    <a:pt x="401764" y="134873"/>
                  </a:lnTo>
                  <a:close/>
                </a:path>
                <a:path w="584200" h="166369">
                  <a:moveTo>
                    <a:pt x="538543" y="165353"/>
                  </a:moveTo>
                  <a:lnTo>
                    <a:pt x="583691" y="165353"/>
                  </a:lnTo>
                  <a:lnTo>
                    <a:pt x="583691" y="120205"/>
                  </a:lnTo>
                  <a:lnTo>
                    <a:pt x="538543" y="120205"/>
                  </a:lnTo>
                  <a:lnTo>
                    <a:pt x="538543" y="165353"/>
                  </a:lnTo>
                  <a:close/>
                </a:path>
                <a:path w="584200" h="166369">
                  <a:moveTo>
                    <a:pt x="0" y="166242"/>
                  </a:moveTo>
                  <a:lnTo>
                    <a:pt x="45142" y="166242"/>
                  </a:lnTo>
                  <a:lnTo>
                    <a:pt x="45142" y="121094"/>
                  </a:lnTo>
                  <a:lnTo>
                    <a:pt x="0" y="121094"/>
                  </a:lnTo>
                  <a:lnTo>
                    <a:pt x="0" y="166242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604191" y="222073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612002" y="2235149"/>
              <a:ext cx="600075" cy="75565"/>
            </a:xfrm>
            <a:custGeom>
              <a:avLst/>
              <a:gdLst/>
              <a:ahLst/>
              <a:cxnLst/>
              <a:rect l="l" t="t" r="r" b="b"/>
              <a:pathLst>
                <a:path w="600075" h="75564">
                  <a:moveTo>
                    <a:pt x="442341" y="45148"/>
                  </a:moveTo>
                  <a:lnTo>
                    <a:pt x="487483" y="45148"/>
                  </a:lnTo>
                  <a:lnTo>
                    <a:pt x="487483" y="0"/>
                  </a:lnTo>
                  <a:lnTo>
                    <a:pt x="442341" y="0"/>
                  </a:lnTo>
                  <a:lnTo>
                    <a:pt x="442341" y="45148"/>
                  </a:lnTo>
                  <a:close/>
                </a:path>
                <a:path w="600075" h="75564">
                  <a:moveTo>
                    <a:pt x="461518" y="45593"/>
                  </a:moveTo>
                  <a:lnTo>
                    <a:pt x="506666" y="45593"/>
                  </a:lnTo>
                  <a:lnTo>
                    <a:pt x="506666" y="444"/>
                  </a:lnTo>
                  <a:lnTo>
                    <a:pt x="461518" y="444"/>
                  </a:lnTo>
                  <a:lnTo>
                    <a:pt x="461518" y="45593"/>
                  </a:lnTo>
                  <a:close/>
                </a:path>
                <a:path w="600075" h="75564">
                  <a:moveTo>
                    <a:pt x="379412" y="47053"/>
                  </a:moveTo>
                  <a:lnTo>
                    <a:pt x="424554" y="47053"/>
                  </a:lnTo>
                  <a:lnTo>
                    <a:pt x="424554" y="1905"/>
                  </a:lnTo>
                  <a:lnTo>
                    <a:pt x="379412" y="1905"/>
                  </a:lnTo>
                  <a:lnTo>
                    <a:pt x="379412" y="47053"/>
                  </a:lnTo>
                  <a:close/>
                </a:path>
                <a:path w="600075" h="75564">
                  <a:moveTo>
                    <a:pt x="356362" y="62293"/>
                  </a:moveTo>
                  <a:lnTo>
                    <a:pt x="401504" y="62293"/>
                  </a:lnTo>
                  <a:lnTo>
                    <a:pt x="401504" y="17144"/>
                  </a:lnTo>
                  <a:lnTo>
                    <a:pt x="356362" y="17144"/>
                  </a:lnTo>
                  <a:lnTo>
                    <a:pt x="356362" y="62293"/>
                  </a:lnTo>
                  <a:close/>
                </a:path>
                <a:path w="600075" h="75564">
                  <a:moveTo>
                    <a:pt x="554863" y="63055"/>
                  </a:moveTo>
                  <a:lnTo>
                    <a:pt x="600005" y="63055"/>
                  </a:lnTo>
                  <a:lnTo>
                    <a:pt x="600005" y="17906"/>
                  </a:lnTo>
                  <a:lnTo>
                    <a:pt x="554863" y="17906"/>
                  </a:lnTo>
                  <a:lnTo>
                    <a:pt x="554863" y="63055"/>
                  </a:lnTo>
                  <a:close/>
                </a:path>
                <a:path w="600075" h="75564">
                  <a:moveTo>
                    <a:pt x="356362" y="63690"/>
                  </a:moveTo>
                  <a:lnTo>
                    <a:pt x="401504" y="63690"/>
                  </a:lnTo>
                  <a:lnTo>
                    <a:pt x="401504" y="18542"/>
                  </a:lnTo>
                  <a:lnTo>
                    <a:pt x="356362" y="18542"/>
                  </a:lnTo>
                  <a:lnTo>
                    <a:pt x="356362" y="63690"/>
                  </a:lnTo>
                  <a:close/>
                </a:path>
                <a:path w="600075" h="75564">
                  <a:moveTo>
                    <a:pt x="367982" y="73279"/>
                  </a:moveTo>
                  <a:lnTo>
                    <a:pt x="413124" y="73279"/>
                  </a:lnTo>
                  <a:lnTo>
                    <a:pt x="413124" y="28130"/>
                  </a:lnTo>
                  <a:lnTo>
                    <a:pt x="367982" y="28130"/>
                  </a:lnTo>
                  <a:lnTo>
                    <a:pt x="367982" y="73279"/>
                  </a:lnTo>
                  <a:close/>
                </a:path>
                <a:path w="600075" h="75564">
                  <a:moveTo>
                    <a:pt x="0" y="75565"/>
                  </a:moveTo>
                  <a:lnTo>
                    <a:pt x="45142" y="75565"/>
                  </a:lnTo>
                  <a:lnTo>
                    <a:pt x="45142" y="30416"/>
                  </a:lnTo>
                  <a:lnTo>
                    <a:pt x="0" y="30416"/>
                  </a:lnTo>
                  <a:lnTo>
                    <a:pt x="0" y="75565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4599495" y="227299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6126734" y="227350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5176774" y="22811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2" y="45148"/>
                  </a:lnTo>
                  <a:lnTo>
                    <a:pt x="45142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5292598" y="2281440"/>
              <a:ext cx="871219" cy="58419"/>
            </a:xfrm>
            <a:custGeom>
              <a:avLst/>
              <a:gdLst/>
              <a:ahLst/>
              <a:cxnLst/>
              <a:rect l="l" t="t" r="r" b="b"/>
              <a:pathLst>
                <a:path w="871220" h="58419">
                  <a:moveTo>
                    <a:pt x="741679" y="45148"/>
                  </a:moveTo>
                  <a:lnTo>
                    <a:pt x="786822" y="45148"/>
                  </a:lnTo>
                  <a:lnTo>
                    <a:pt x="786822" y="0"/>
                  </a:lnTo>
                  <a:lnTo>
                    <a:pt x="741679" y="0"/>
                  </a:lnTo>
                  <a:lnTo>
                    <a:pt x="741679" y="45148"/>
                  </a:lnTo>
                  <a:close/>
                </a:path>
                <a:path w="871220" h="58419">
                  <a:moveTo>
                    <a:pt x="235394" y="48387"/>
                  </a:moveTo>
                  <a:lnTo>
                    <a:pt x="280542" y="48387"/>
                  </a:lnTo>
                  <a:lnTo>
                    <a:pt x="280542" y="3238"/>
                  </a:lnTo>
                  <a:lnTo>
                    <a:pt x="235394" y="3238"/>
                  </a:lnTo>
                  <a:lnTo>
                    <a:pt x="235394" y="48387"/>
                  </a:lnTo>
                  <a:close/>
                </a:path>
                <a:path w="871220" h="58419">
                  <a:moveTo>
                    <a:pt x="0" y="50228"/>
                  </a:moveTo>
                  <a:lnTo>
                    <a:pt x="45142" y="50228"/>
                  </a:lnTo>
                  <a:lnTo>
                    <a:pt x="45142" y="5080"/>
                  </a:lnTo>
                  <a:lnTo>
                    <a:pt x="0" y="5080"/>
                  </a:lnTo>
                  <a:lnTo>
                    <a:pt x="0" y="50228"/>
                  </a:lnTo>
                  <a:close/>
                </a:path>
                <a:path w="871220" h="58419">
                  <a:moveTo>
                    <a:pt x="817117" y="56134"/>
                  </a:moveTo>
                  <a:lnTo>
                    <a:pt x="862260" y="56134"/>
                  </a:lnTo>
                  <a:lnTo>
                    <a:pt x="862260" y="10985"/>
                  </a:lnTo>
                  <a:lnTo>
                    <a:pt x="817117" y="10985"/>
                  </a:lnTo>
                  <a:lnTo>
                    <a:pt x="817117" y="56134"/>
                  </a:lnTo>
                  <a:close/>
                </a:path>
                <a:path w="871220" h="58419">
                  <a:moveTo>
                    <a:pt x="825690" y="58356"/>
                  </a:moveTo>
                  <a:lnTo>
                    <a:pt x="870838" y="58356"/>
                  </a:lnTo>
                  <a:lnTo>
                    <a:pt x="870838" y="13208"/>
                  </a:lnTo>
                  <a:lnTo>
                    <a:pt x="825690" y="13208"/>
                  </a:lnTo>
                  <a:lnTo>
                    <a:pt x="825690" y="58356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4918900" y="230779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5238305" y="2308555"/>
              <a:ext cx="981710" cy="76200"/>
            </a:xfrm>
            <a:custGeom>
              <a:avLst/>
              <a:gdLst/>
              <a:ahLst/>
              <a:cxnLst/>
              <a:rect l="l" t="t" r="r" b="b"/>
              <a:pathLst>
                <a:path w="981710" h="76200">
                  <a:moveTo>
                    <a:pt x="920813" y="45148"/>
                  </a:moveTo>
                  <a:lnTo>
                    <a:pt x="965955" y="45148"/>
                  </a:lnTo>
                  <a:lnTo>
                    <a:pt x="965955" y="0"/>
                  </a:lnTo>
                  <a:lnTo>
                    <a:pt x="920813" y="0"/>
                  </a:lnTo>
                  <a:lnTo>
                    <a:pt x="920813" y="45148"/>
                  </a:lnTo>
                  <a:close/>
                </a:path>
                <a:path w="981710" h="76200">
                  <a:moveTo>
                    <a:pt x="577342" y="45910"/>
                  </a:moveTo>
                  <a:lnTo>
                    <a:pt x="622490" y="45910"/>
                  </a:lnTo>
                  <a:lnTo>
                    <a:pt x="622490" y="762"/>
                  </a:lnTo>
                  <a:lnTo>
                    <a:pt x="577342" y="762"/>
                  </a:lnTo>
                  <a:lnTo>
                    <a:pt x="577342" y="45910"/>
                  </a:lnTo>
                  <a:close/>
                </a:path>
                <a:path w="981710" h="76200">
                  <a:moveTo>
                    <a:pt x="936180" y="53848"/>
                  </a:moveTo>
                  <a:lnTo>
                    <a:pt x="981322" y="53848"/>
                  </a:lnTo>
                  <a:lnTo>
                    <a:pt x="981322" y="8699"/>
                  </a:lnTo>
                  <a:lnTo>
                    <a:pt x="936180" y="8699"/>
                  </a:lnTo>
                  <a:lnTo>
                    <a:pt x="936180" y="53848"/>
                  </a:lnTo>
                  <a:close/>
                </a:path>
                <a:path w="981710" h="76200">
                  <a:moveTo>
                    <a:pt x="0" y="54737"/>
                  </a:moveTo>
                  <a:lnTo>
                    <a:pt x="45148" y="54737"/>
                  </a:lnTo>
                  <a:lnTo>
                    <a:pt x="45148" y="9588"/>
                  </a:lnTo>
                  <a:lnTo>
                    <a:pt x="0" y="9588"/>
                  </a:lnTo>
                  <a:lnTo>
                    <a:pt x="0" y="54737"/>
                  </a:lnTo>
                  <a:close/>
                </a:path>
                <a:path w="981710" h="76200">
                  <a:moveTo>
                    <a:pt x="775017" y="58547"/>
                  </a:moveTo>
                  <a:lnTo>
                    <a:pt x="820159" y="58547"/>
                  </a:lnTo>
                  <a:lnTo>
                    <a:pt x="820159" y="13398"/>
                  </a:lnTo>
                  <a:lnTo>
                    <a:pt x="775017" y="13398"/>
                  </a:lnTo>
                  <a:lnTo>
                    <a:pt x="775017" y="58547"/>
                  </a:lnTo>
                  <a:close/>
                </a:path>
                <a:path w="981710" h="76200">
                  <a:moveTo>
                    <a:pt x="920813" y="76073"/>
                  </a:moveTo>
                  <a:lnTo>
                    <a:pt x="965955" y="76073"/>
                  </a:lnTo>
                  <a:lnTo>
                    <a:pt x="965955" y="30924"/>
                  </a:lnTo>
                  <a:lnTo>
                    <a:pt x="920813" y="30924"/>
                  </a:lnTo>
                  <a:lnTo>
                    <a:pt x="920813" y="76073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5021707" y="234627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2" y="45148"/>
                  </a:lnTo>
                  <a:lnTo>
                    <a:pt x="45142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5704522" y="2351481"/>
              <a:ext cx="467359" cy="81280"/>
            </a:xfrm>
            <a:custGeom>
              <a:avLst/>
              <a:gdLst/>
              <a:ahLst/>
              <a:cxnLst/>
              <a:rect l="l" t="t" r="r" b="b"/>
              <a:pathLst>
                <a:path w="467360" h="81280">
                  <a:moveTo>
                    <a:pt x="378332" y="45148"/>
                  </a:moveTo>
                  <a:lnTo>
                    <a:pt x="423481" y="45148"/>
                  </a:lnTo>
                  <a:lnTo>
                    <a:pt x="423481" y="0"/>
                  </a:lnTo>
                  <a:lnTo>
                    <a:pt x="378332" y="0"/>
                  </a:lnTo>
                  <a:lnTo>
                    <a:pt x="378332" y="45148"/>
                  </a:lnTo>
                  <a:close/>
                </a:path>
                <a:path w="467360" h="81280">
                  <a:moveTo>
                    <a:pt x="422211" y="46355"/>
                  </a:moveTo>
                  <a:lnTo>
                    <a:pt x="467360" y="46355"/>
                  </a:lnTo>
                  <a:lnTo>
                    <a:pt x="467360" y="1206"/>
                  </a:lnTo>
                  <a:lnTo>
                    <a:pt x="422211" y="1206"/>
                  </a:lnTo>
                  <a:lnTo>
                    <a:pt x="422211" y="46355"/>
                  </a:lnTo>
                  <a:close/>
                </a:path>
                <a:path w="467360" h="81280">
                  <a:moveTo>
                    <a:pt x="213931" y="61214"/>
                  </a:moveTo>
                  <a:lnTo>
                    <a:pt x="259079" y="61214"/>
                  </a:lnTo>
                  <a:lnTo>
                    <a:pt x="259079" y="16065"/>
                  </a:lnTo>
                  <a:lnTo>
                    <a:pt x="213931" y="16065"/>
                  </a:lnTo>
                  <a:lnTo>
                    <a:pt x="213931" y="61214"/>
                  </a:lnTo>
                  <a:close/>
                </a:path>
                <a:path w="467360" h="81280">
                  <a:moveTo>
                    <a:pt x="0" y="65151"/>
                  </a:moveTo>
                  <a:lnTo>
                    <a:pt x="45148" y="65151"/>
                  </a:lnTo>
                  <a:lnTo>
                    <a:pt x="45148" y="20002"/>
                  </a:lnTo>
                  <a:lnTo>
                    <a:pt x="0" y="20002"/>
                  </a:lnTo>
                  <a:lnTo>
                    <a:pt x="0" y="65151"/>
                  </a:lnTo>
                  <a:close/>
                </a:path>
                <a:path w="467360" h="81280">
                  <a:moveTo>
                    <a:pt x="58864" y="80899"/>
                  </a:moveTo>
                  <a:lnTo>
                    <a:pt x="104012" y="80899"/>
                  </a:lnTo>
                  <a:lnTo>
                    <a:pt x="104012" y="35750"/>
                  </a:lnTo>
                  <a:lnTo>
                    <a:pt x="58864" y="35750"/>
                  </a:lnTo>
                  <a:lnTo>
                    <a:pt x="58864" y="80899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4280027" y="239955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5831840" y="2424887"/>
              <a:ext cx="76200" cy="50800"/>
            </a:xfrm>
            <a:custGeom>
              <a:avLst/>
              <a:gdLst/>
              <a:ahLst/>
              <a:cxnLst/>
              <a:rect l="l" t="t" r="r" b="b"/>
              <a:pathLst>
                <a:path w="76200" h="50800">
                  <a:moveTo>
                    <a:pt x="0" y="45148"/>
                  </a:moveTo>
                  <a:lnTo>
                    <a:pt x="45142" y="45148"/>
                  </a:lnTo>
                  <a:lnTo>
                    <a:pt x="45142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76200" h="50800">
                  <a:moveTo>
                    <a:pt x="30734" y="50736"/>
                  </a:moveTo>
                  <a:lnTo>
                    <a:pt x="75876" y="50736"/>
                  </a:lnTo>
                  <a:lnTo>
                    <a:pt x="75876" y="5588"/>
                  </a:lnTo>
                  <a:lnTo>
                    <a:pt x="30734" y="5588"/>
                  </a:lnTo>
                  <a:lnTo>
                    <a:pt x="30734" y="50736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4280027" y="24401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5931471" y="2448890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5">
                  <a:moveTo>
                    <a:pt x="112966" y="45148"/>
                  </a:moveTo>
                  <a:lnTo>
                    <a:pt x="158114" y="45148"/>
                  </a:lnTo>
                  <a:lnTo>
                    <a:pt x="158114" y="0"/>
                  </a:lnTo>
                  <a:lnTo>
                    <a:pt x="112966" y="0"/>
                  </a:lnTo>
                  <a:lnTo>
                    <a:pt x="112966" y="45148"/>
                  </a:lnTo>
                  <a:close/>
                </a:path>
                <a:path w="158114" h="52705">
                  <a:moveTo>
                    <a:pt x="48513" y="46926"/>
                  </a:moveTo>
                  <a:lnTo>
                    <a:pt x="93656" y="46926"/>
                  </a:lnTo>
                  <a:lnTo>
                    <a:pt x="93656" y="1777"/>
                  </a:lnTo>
                  <a:lnTo>
                    <a:pt x="48513" y="1777"/>
                  </a:lnTo>
                  <a:lnTo>
                    <a:pt x="48513" y="46926"/>
                  </a:lnTo>
                  <a:close/>
                </a:path>
                <a:path w="158114" h="52705">
                  <a:moveTo>
                    <a:pt x="0" y="52704"/>
                  </a:moveTo>
                  <a:lnTo>
                    <a:pt x="45148" y="52704"/>
                  </a:lnTo>
                  <a:lnTo>
                    <a:pt x="45148" y="7556"/>
                  </a:lnTo>
                  <a:lnTo>
                    <a:pt x="0" y="7556"/>
                  </a:lnTo>
                  <a:lnTo>
                    <a:pt x="0" y="52704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6093079" y="247397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4280027" y="248794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6166866" y="24886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2" y="45148"/>
                  </a:lnTo>
                  <a:lnTo>
                    <a:pt x="45142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4280027" y="2491816"/>
              <a:ext cx="45720" cy="67310"/>
            </a:xfrm>
            <a:custGeom>
              <a:avLst/>
              <a:gdLst/>
              <a:ahLst/>
              <a:cxnLst/>
              <a:rect l="l" t="t" r="r" b="b"/>
              <a:pathLst>
                <a:path w="45720" h="6731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45720" h="67310">
                  <a:moveTo>
                    <a:pt x="0" y="45402"/>
                  </a:moveTo>
                  <a:lnTo>
                    <a:pt x="45148" y="45402"/>
                  </a:lnTo>
                  <a:lnTo>
                    <a:pt x="45148" y="253"/>
                  </a:lnTo>
                  <a:lnTo>
                    <a:pt x="0" y="253"/>
                  </a:lnTo>
                  <a:lnTo>
                    <a:pt x="0" y="45402"/>
                  </a:lnTo>
                  <a:close/>
                </a:path>
                <a:path w="45720" h="67310">
                  <a:moveTo>
                    <a:pt x="0" y="48450"/>
                  </a:moveTo>
                  <a:lnTo>
                    <a:pt x="45148" y="48450"/>
                  </a:lnTo>
                  <a:lnTo>
                    <a:pt x="45148" y="3301"/>
                  </a:lnTo>
                  <a:lnTo>
                    <a:pt x="0" y="3301"/>
                  </a:lnTo>
                  <a:lnTo>
                    <a:pt x="0" y="48450"/>
                  </a:lnTo>
                  <a:close/>
                </a:path>
                <a:path w="45720" h="67310">
                  <a:moveTo>
                    <a:pt x="0" y="67309"/>
                  </a:moveTo>
                  <a:lnTo>
                    <a:pt x="45148" y="67309"/>
                  </a:lnTo>
                  <a:lnTo>
                    <a:pt x="45148" y="22161"/>
                  </a:lnTo>
                  <a:lnTo>
                    <a:pt x="0" y="22161"/>
                  </a:lnTo>
                  <a:lnTo>
                    <a:pt x="0" y="67309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5683059" y="2528519"/>
              <a:ext cx="342265" cy="151130"/>
            </a:xfrm>
            <a:custGeom>
              <a:avLst/>
              <a:gdLst/>
              <a:ahLst/>
              <a:cxnLst/>
              <a:rect l="l" t="t" r="r" b="b"/>
              <a:pathLst>
                <a:path w="342264" h="151130">
                  <a:moveTo>
                    <a:pt x="296925" y="45148"/>
                  </a:moveTo>
                  <a:lnTo>
                    <a:pt x="342068" y="45148"/>
                  </a:lnTo>
                  <a:lnTo>
                    <a:pt x="342068" y="0"/>
                  </a:lnTo>
                  <a:lnTo>
                    <a:pt x="296925" y="0"/>
                  </a:lnTo>
                  <a:lnTo>
                    <a:pt x="296925" y="45148"/>
                  </a:lnTo>
                  <a:close/>
                </a:path>
                <a:path w="342264" h="151130">
                  <a:moveTo>
                    <a:pt x="0" y="58165"/>
                  </a:moveTo>
                  <a:lnTo>
                    <a:pt x="45148" y="58165"/>
                  </a:lnTo>
                  <a:lnTo>
                    <a:pt x="45148" y="13017"/>
                  </a:lnTo>
                  <a:lnTo>
                    <a:pt x="0" y="13017"/>
                  </a:lnTo>
                  <a:lnTo>
                    <a:pt x="0" y="58165"/>
                  </a:lnTo>
                  <a:close/>
                </a:path>
                <a:path w="342264" h="151130">
                  <a:moveTo>
                    <a:pt x="222059" y="150621"/>
                  </a:moveTo>
                  <a:lnTo>
                    <a:pt x="267201" y="150621"/>
                  </a:lnTo>
                  <a:lnTo>
                    <a:pt x="267201" y="105473"/>
                  </a:lnTo>
                  <a:lnTo>
                    <a:pt x="222059" y="105473"/>
                  </a:lnTo>
                  <a:lnTo>
                    <a:pt x="222059" y="150621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5839588" y="26559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4280027" y="26691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5736778" y="278817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6151308" y="283382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5823967" y="28424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5936233" y="289142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4778499" y="293396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6100889" y="295320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5960492" y="295758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5839588" y="299956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5807839" y="302661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5736778" y="307176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5168962" y="309087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5696651" y="309087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5520184" y="31302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5773676" y="313964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5454203" y="31607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5549900" y="31726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5960492" y="31726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4911094" y="320009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4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34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5168962" y="321622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5520184" y="323444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5417376" y="323444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5604191" y="325553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5736778" y="325553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5520184" y="328048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5948554" y="33110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5736778" y="33110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6034279" y="336291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6034279" y="33629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5755574" y="340577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5245100" y="22920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5245100" y="22920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5178106" y="3266070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2" y="0"/>
                  </a:moveTo>
                  <a:lnTo>
                    <a:pt x="42551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5183566" y="295327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5183566" y="295327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5177030" y="2969081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5199378" y="294672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5613335" y="3416312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2" y="0"/>
                  </a:moveTo>
                  <a:lnTo>
                    <a:pt x="42551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6009257" y="34250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6009257" y="34250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6002715" y="344088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6025071" y="3418536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5463347" y="3416312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2" y="0"/>
                  </a:moveTo>
                  <a:lnTo>
                    <a:pt x="42551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5232970" y="1814144"/>
              <a:ext cx="0" cy="1905635"/>
            </a:xfrm>
            <a:custGeom>
              <a:avLst/>
              <a:gdLst/>
              <a:ahLst/>
              <a:cxnLst/>
              <a:rect l="l" t="t" r="r" b="b"/>
              <a:pathLst>
                <a:path w="0" h="1905635">
                  <a:moveTo>
                    <a:pt x="0" y="1905127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4198937" y="1814080"/>
              <a:ext cx="2281555" cy="1905635"/>
            </a:xfrm>
            <a:custGeom>
              <a:avLst/>
              <a:gdLst/>
              <a:ahLst/>
              <a:cxnLst/>
              <a:rect l="l" t="t" r="r" b="b"/>
              <a:pathLst>
                <a:path w="2281554" h="1905635">
                  <a:moveTo>
                    <a:pt x="0" y="1905190"/>
                  </a:moveTo>
                  <a:lnTo>
                    <a:pt x="2281047" y="1905190"/>
                  </a:lnTo>
                  <a:lnTo>
                    <a:pt x="2281047" y="0"/>
                  </a:lnTo>
                  <a:lnTo>
                    <a:pt x="0" y="0"/>
                  </a:lnTo>
                  <a:lnTo>
                    <a:pt x="0" y="190519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5" name="object 185"/>
          <p:cNvSpPr txBox="1"/>
          <p:nvPr/>
        </p:nvSpPr>
        <p:spPr>
          <a:xfrm>
            <a:off x="3973766" y="3264356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3973766" y="2634563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3973766" y="200477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188" name="object 188"/>
          <p:cNvGrpSpPr/>
          <p:nvPr/>
        </p:nvGrpSpPr>
        <p:grpSpPr>
          <a:xfrm>
            <a:off x="4176457" y="2054683"/>
            <a:ext cx="2252345" cy="1687195"/>
            <a:chOff x="4176457" y="2054683"/>
            <a:chExt cx="2252345" cy="1687195"/>
          </a:xfrm>
        </p:grpSpPr>
        <p:sp>
          <p:nvSpPr>
            <p:cNvPr id="189" name="object 189"/>
            <p:cNvSpPr/>
            <p:nvPr/>
          </p:nvSpPr>
          <p:spPr>
            <a:xfrm>
              <a:off x="4179949" y="331776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4179949" y="2687966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4179949" y="2058175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4302633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5363715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6424866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5" name="object 195"/>
          <p:cNvSpPr txBox="1"/>
          <p:nvPr/>
        </p:nvSpPr>
        <p:spPr>
          <a:xfrm>
            <a:off x="4272278" y="3722824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5315710" y="3722824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6359206" y="3722824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4953062" y="3795217"/>
            <a:ext cx="7727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3884736" y="23629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200" name="object 200"/>
          <p:cNvGrpSpPr/>
          <p:nvPr/>
        </p:nvGrpSpPr>
        <p:grpSpPr>
          <a:xfrm>
            <a:off x="6590725" y="2367420"/>
            <a:ext cx="50800" cy="269875"/>
            <a:chOff x="6590725" y="2367420"/>
            <a:chExt cx="50800" cy="269875"/>
          </a:xfrm>
        </p:grpSpPr>
        <p:sp>
          <p:nvSpPr>
            <p:cNvPr id="201" name="object 201"/>
            <p:cNvSpPr/>
            <p:nvPr/>
          </p:nvSpPr>
          <p:spPr>
            <a:xfrm>
              <a:off x="6593265" y="23699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6593265" y="23699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6593265" y="24796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6593265" y="24796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6593265" y="25894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6593265" y="25894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7" name="object 207"/>
          <p:cNvSpPr txBox="1"/>
          <p:nvPr/>
        </p:nvSpPr>
        <p:spPr>
          <a:xfrm>
            <a:off x="6548245" y="2189821"/>
            <a:ext cx="460375" cy="470534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  <a:p>
            <a:pPr marL="135890" marR="132080">
              <a:lnSpc>
                <a:spcPts val="860"/>
              </a:lnSpc>
              <a:spcBef>
                <a:spcPts val="20"/>
              </a:spcBef>
            </a:pPr>
            <a:r>
              <a:rPr dirty="0" sz="500">
                <a:latin typeface="Microsoft Sans Serif"/>
                <a:cs typeface="Microsoft Sans Serif"/>
              </a:rPr>
              <a:t>Added  </a:t>
            </a:r>
            <a:r>
              <a:rPr dirty="0" sz="500" spc="-30">
                <a:latin typeface="Verdana"/>
                <a:cs typeface="Verdana"/>
              </a:rPr>
              <a:t>Lost </a:t>
            </a:r>
            <a:r>
              <a:rPr dirty="0" sz="500" spc="-25">
                <a:latin typeface="Verdana"/>
                <a:cs typeface="Verdana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08" name="object 208"/>
          <p:cNvGrpSpPr/>
          <p:nvPr/>
        </p:nvGrpSpPr>
        <p:grpSpPr>
          <a:xfrm>
            <a:off x="6581392" y="2868561"/>
            <a:ext cx="69215" cy="389255"/>
            <a:chOff x="6581392" y="2868561"/>
            <a:chExt cx="69215" cy="389255"/>
          </a:xfrm>
        </p:grpSpPr>
        <p:sp>
          <p:nvSpPr>
            <p:cNvPr id="209" name="object 209"/>
            <p:cNvSpPr/>
            <p:nvPr/>
          </p:nvSpPr>
          <p:spPr>
            <a:xfrm>
              <a:off x="6593268" y="28711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6585460" y="29683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59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6593266" y="30905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6593266" y="30905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6593266" y="32002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6593266" y="32002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6583932" y="322282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6615813" y="319095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7" name="object 217"/>
          <p:cNvSpPr txBox="1"/>
          <p:nvPr/>
        </p:nvSpPr>
        <p:spPr>
          <a:xfrm>
            <a:off x="6548245" y="2691104"/>
            <a:ext cx="440055" cy="5803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  <a:p>
            <a:pPr marL="135890" marR="5080">
              <a:lnSpc>
                <a:spcPts val="860"/>
              </a:lnSpc>
              <a:spcBef>
                <a:spcPts val="20"/>
              </a:spcBef>
            </a:pPr>
            <a:r>
              <a:rPr dirty="0" sz="500" spc="-5">
                <a:latin typeface="Microsoft Sans Serif"/>
                <a:cs typeface="Microsoft Sans Serif"/>
              </a:rPr>
              <a:t>Re</a:t>
            </a:r>
            <a:r>
              <a:rPr dirty="0" sz="500" spc="-15">
                <a:latin typeface="Microsoft Sans Serif"/>
                <a:cs typeface="Microsoft Sans Serif"/>
              </a:rPr>
              <a:t>f</a:t>
            </a:r>
            <a:r>
              <a:rPr dirty="0" sz="500" spc="-30">
                <a:latin typeface="Verdana"/>
                <a:cs typeface="Verdana"/>
              </a:rPr>
              <a:t>erence  </a:t>
            </a:r>
            <a:r>
              <a:rPr dirty="0" sz="500" spc="-25">
                <a:latin typeface="Verdana"/>
                <a:cs typeface="Verdana"/>
              </a:rPr>
              <a:t>Exact </a:t>
            </a:r>
            <a:r>
              <a:rPr dirty="0" sz="500" spc="-20">
                <a:latin typeface="Verdana"/>
                <a:cs typeface="Verdana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One Off 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673100" y="1194954"/>
            <a:ext cx="6425565" cy="6045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50" b="1">
                <a:latin typeface="Calibri"/>
                <a:cs typeface="Calibri"/>
              </a:rPr>
              <a:t>The</a:t>
            </a:r>
            <a:r>
              <a:rPr dirty="0" sz="1100" spc="65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output</a:t>
            </a:r>
            <a:r>
              <a:rPr dirty="0" sz="1100" spc="70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sequences</a:t>
            </a:r>
            <a:r>
              <a:rPr dirty="0" sz="1100" spc="7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inferred</a:t>
            </a:r>
            <a:r>
              <a:rPr dirty="0" sz="1100" spc="70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from</a:t>
            </a:r>
            <a:r>
              <a:rPr dirty="0" sz="1100" spc="7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the</a:t>
            </a:r>
            <a:r>
              <a:rPr dirty="0" sz="1100" spc="70" b="1">
                <a:latin typeface="Calibri"/>
                <a:cs typeface="Calibri"/>
              </a:rPr>
              <a:t> </a:t>
            </a:r>
            <a:r>
              <a:rPr dirty="0" sz="1100" spc="100" b="1">
                <a:latin typeface="Calibri"/>
                <a:cs typeface="Calibri"/>
              </a:rPr>
              <a:t>Balanced</a:t>
            </a:r>
            <a:r>
              <a:rPr dirty="0" sz="1100" spc="70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merged</a:t>
            </a:r>
            <a:r>
              <a:rPr dirty="0" sz="1100" spc="70" b="1">
                <a:latin typeface="Calibri"/>
                <a:cs typeface="Calibri"/>
              </a:rPr>
              <a:t> reads</a:t>
            </a:r>
            <a:r>
              <a:rPr dirty="0" sz="1100" spc="65" b="1">
                <a:latin typeface="Calibri"/>
                <a:cs typeface="Calibri"/>
              </a:rPr>
              <a:t> </a:t>
            </a:r>
            <a:r>
              <a:rPr dirty="0" sz="1100" spc="105" b="1">
                <a:latin typeface="Calibri"/>
                <a:cs typeface="Calibri"/>
              </a:rPr>
              <a:t>by</a:t>
            </a:r>
            <a:r>
              <a:rPr dirty="0" sz="1100" spc="70" b="1">
                <a:latin typeface="Calibri"/>
                <a:cs typeface="Calibri"/>
              </a:rPr>
              <a:t> </a:t>
            </a:r>
            <a:r>
              <a:rPr dirty="0" sz="1100" spc="220" b="1">
                <a:latin typeface="Calibri"/>
                <a:cs typeface="Calibri"/>
              </a:rPr>
              <a:t>UPARSE,</a:t>
            </a:r>
            <a:r>
              <a:rPr dirty="0" sz="1100" spc="70" b="1">
                <a:latin typeface="Calibri"/>
                <a:cs typeface="Calibri"/>
              </a:rPr>
              <a:t> </a:t>
            </a:r>
            <a:r>
              <a:rPr dirty="0" sz="1100" spc="190" b="1">
                <a:latin typeface="Calibri"/>
                <a:cs typeface="Calibri"/>
              </a:rPr>
              <a:t>DADA2,</a:t>
            </a:r>
            <a:r>
              <a:rPr dirty="0" sz="1100" spc="90" b="1">
                <a:latin typeface="Calibri"/>
                <a:cs typeface="Calibri"/>
              </a:rPr>
              <a:t> </a:t>
            </a:r>
            <a:r>
              <a:rPr dirty="0" sz="1100" spc="210" b="1">
                <a:latin typeface="Calibri"/>
                <a:cs typeface="Calibri"/>
              </a:rPr>
              <a:t>MED,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mothur</a:t>
            </a:r>
            <a:r>
              <a:rPr dirty="0" sz="1100" spc="16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(average-linkage)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and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215" b="1">
                <a:latin typeface="Calibri"/>
                <a:cs typeface="Calibri"/>
              </a:rPr>
              <a:t>QIIME</a:t>
            </a:r>
            <a:r>
              <a:rPr dirty="0" sz="1100" spc="16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(uclust).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Calibri"/>
              <a:cs typeface="Calibri"/>
            </a:endParaRPr>
          </a:p>
          <a:p>
            <a:pPr marL="1308100">
              <a:lnSpc>
                <a:spcPct val="100000"/>
              </a:lnSpc>
              <a:spcBef>
                <a:spcPts val="5"/>
              </a:spcBef>
              <a:tabLst>
                <a:tab pos="4521200" algn="l"/>
              </a:tabLst>
            </a:pPr>
            <a:r>
              <a:rPr dirty="0" sz="700" spc="-15">
                <a:latin typeface="Microsoft Sans Serif"/>
                <a:cs typeface="Microsoft Sans Serif"/>
              </a:rPr>
              <a:t>UPARSE	DADA2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219" name="object 219"/>
          <p:cNvGrpSpPr/>
          <p:nvPr/>
        </p:nvGrpSpPr>
        <p:grpSpPr>
          <a:xfrm>
            <a:off x="685800" y="3899293"/>
            <a:ext cx="2133600" cy="1463040"/>
            <a:chOff x="685800" y="3899293"/>
            <a:chExt cx="2133600" cy="1463040"/>
          </a:xfrm>
        </p:grpSpPr>
        <p:sp>
          <p:nvSpPr>
            <p:cNvPr id="220" name="object 220"/>
            <p:cNvSpPr/>
            <p:nvPr/>
          </p:nvSpPr>
          <p:spPr>
            <a:xfrm>
              <a:off x="6858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1800352" y="4186821"/>
              <a:ext cx="332105" cy="116839"/>
            </a:xfrm>
            <a:custGeom>
              <a:avLst/>
              <a:gdLst/>
              <a:ahLst/>
              <a:cxnLst/>
              <a:rect l="l" t="t" r="r" b="b"/>
              <a:pathLst>
                <a:path w="332105" h="116839">
                  <a:moveTo>
                    <a:pt x="222631" y="45148"/>
                  </a:moveTo>
                  <a:lnTo>
                    <a:pt x="267779" y="45148"/>
                  </a:lnTo>
                  <a:lnTo>
                    <a:pt x="267779" y="0"/>
                  </a:lnTo>
                  <a:lnTo>
                    <a:pt x="222631" y="0"/>
                  </a:lnTo>
                  <a:lnTo>
                    <a:pt x="222631" y="45148"/>
                  </a:lnTo>
                  <a:close/>
                </a:path>
                <a:path w="332105" h="116839">
                  <a:moveTo>
                    <a:pt x="185483" y="72262"/>
                  </a:moveTo>
                  <a:lnTo>
                    <a:pt x="230632" y="72262"/>
                  </a:lnTo>
                  <a:lnTo>
                    <a:pt x="230632" y="27120"/>
                  </a:lnTo>
                  <a:lnTo>
                    <a:pt x="185483" y="27120"/>
                  </a:lnTo>
                  <a:lnTo>
                    <a:pt x="185483" y="72262"/>
                  </a:lnTo>
                  <a:close/>
                </a:path>
                <a:path w="332105" h="116839">
                  <a:moveTo>
                    <a:pt x="222631" y="81406"/>
                  </a:moveTo>
                  <a:lnTo>
                    <a:pt x="267779" y="81406"/>
                  </a:lnTo>
                  <a:lnTo>
                    <a:pt x="267779" y="36258"/>
                  </a:lnTo>
                  <a:lnTo>
                    <a:pt x="222631" y="36258"/>
                  </a:lnTo>
                  <a:lnTo>
                    <a:pt x="222631" y="81406"/>
                  </a:lnTo>
                  <a:close/>
                </a:path>
                <a:path w="332105" h="116839">
                  <a:moveTo>
                    <a:pt x="175260" y="89725"/>
                  </a:moveTo>
                  <a:lnTo>
                    <a:pt x="220408" y="89725"/>
                  </a:lnTo>
                  <a:lnTo>
                    <a:pt x="220408" y="44583"/>
                  </a:lnTo>
                  <a:lnTo>
                    <a:pt x="175260" y="44583"/>
                  </a:lnTo>
                  <a:lnTo>
                    <a:pt x="175260" y="89725"/>
                  </a:lnTo>
                  <a:close/>
                </a:path>
                <a:path w="332105" h="116839">
                  <a:moveTo>
                    <a:pt x="251015" y="86740"/>
                  </a:moveTo>
                  <a:lnTo>
                    <a:pt x="296164" y="86740"/>
                  </a:lnTo>
                  <a:lnTo>
                    <a:pt x="296164" y="41592"/>
                  </a:lnTo>
                  <a:lnTo>
                    <a:pt x="251015" y="41592"/>
                  </a:lnTo>
                  <a:lnTo>
                    <a:pt x="251015" y="86740"/>
                  </a:lnTo>
                  <a:close/>
                </a:path>
                <a:path w="332105" h="116839">
                  <a:moveTo>
                    <a:pt x="0" y="97536"/>
                  </a:moveTo>
                  <a:lnTo>
                    <a:pt x="45148" y="97536"/>
                  </a:lnTo>
                  <a:lnTo>
                    <a:pt x="45148" y="52387"/>
                  </a:lnTo>
                  <a:lnTo>
                    <a:pt x="0" y="52387"/>
                  </a:lnTo>
                  <a:lnTo>
                    <a:pt x="0" y="97536"/>
                  </a:lnTo>
                  <a:close/>
                </a:path>
                <a:path w="332105" h="116839">
                  <a:moveTo>
                    <a:pt x="213868" y="100901"/>
                  </a:moveTo>
                  <a:lnTo>
                    <a:pt x="259016" y="100901"/>
                  </a:lnTo>
                  <a:lnTo>
                    <a:pt x="259016" y="55759"/>
                  </a:lnTo>
                  <a:lnTo>
                    <a:pt x="213868" y="55759"/>
                  </a:lnTo>
                  <a:lnTo>
                    <a:pt x="213868" y="100901"/>
                  </a:lnTo>
                  <a:close/>
                </a:path>
                <a:path w="332105" h="116839">
                  <a:moveTo>
                    <a:pt x="286639" y="116268"/>
                  </a:moveTo>
                  <a:lnTo>
                    <a:pt x="331787" y="116268"/>
                  </a:lnTo>
                  <a:lnTo>
                    <a:pt x="331787" y="71119"/>
                  </a:lnTo>
                  <a:lnTo>
                    <a:pt x="286639" y="71119"/>
                  </a:lnTo>
                  <a:lnTo>
                    <a:pt x="286639" y="116268"/>
                  </a:lnTo>
                  <a:close/>
                </a:path>
                <a:path w="332105" h="116839">
                  <a:moveTo>
                    <a:pt x="0" y="116331"/>
                  </a:moveTo>
                  <a:lnTo>
                    <a:pt x="45148" y="116331"/>
                  </a:lnTo>
                  <a:lnTo>
                    <a:pt x="45148" y="71183"/>
                  </a:lnTo>
                  <a:lnTo>
                    <a:pt x="0" y="71183"/>
                  </a:lnTo>
                  <a:lnTo>
                    <a:pt x="0" y="116331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1732344" y="425063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1740217" y="4264355"/>
              <a:ext cx="340995" cy="62230"/>
            </a:xfrm>
            <a:custGeom>
              <a:avLst/>
              <a:gdLst/>
              <a:ahLst/>
              <a:cxnLst/>
              <a:rect l="l" t="t" r="r" b="b"/>
              <a:pathLst>
                <a:path w="340994" h="62229">
                  <a:moveTo>
                    <a:pt x="235394" y="45148"/>
                  </a:moveTo>
                  <a:lnTo>
                    <a:pt x="280543" y="45148"/>
                  </a:lnTo>
                  <a:lnTo>
                    <a:pt x="280543" y="0"/>
                  </a:lnTo>
                  <a:lnTo>
                    <a:pt x="235394" y="0"/>
                  </a:lnTo>
                  <a:lnTo>
                    <a:pt x="235394" y="45148"/>
                  </a:lnTo>
                  <a:close/>
                </a:path>
                <a:path w="340994" h="62229">
                  <a:moveTo>
                    <a:pt x="245617" y="47561"/>
                  </a:moveTo>
                  <a:lnTo>
                    <a:pt x="290766" y="47561"/>
                  </a:lnTo>
                  <a:lnTo>
                    <a:pt x="290766" y="2413"/>
                  </a:lnTo>
                  <a:lnTo>
                    <a:pt x="245617" y="2413"/>
                  </a:lnTo>
                  <a:lnTo>
                    <a:pt x="245617" y="47561"/>
                  </a:lnTo>
                  <a:close/>
                </a:path>
                <a:path w="340994" h="62229">
                  <a:moveTo>
                    <a:pt x="201929" y="47942"/>
                  </a:moveTo>
                  <a:lnTo>
                    <a:pt x="247078" y="47942"/>
                  </a:lnTo>
                  <a:lnTo>
                    <a:pt x="247078" y="2800"/>
                  </a:lnTo>
                  <a:lnTo>
                    <a:pt x="201929" y="2800"/>
                  </a:lnTo>
                  <a:lnTo>
                    <a:pt x="201929" y="47942"/>
                  </a:lnTo>
                  <a:close/>
                </a:path>
                <a:path w="340994" h="62229">
                  <a:moveTo>
                    <a:pt x="189674" y="57467"/>
                  </a:moveTo>
                  <a:lnTo>
                    <a:pt x="234822" y="57467"/>
                  </a:lnTo>
                  <a:lnTo>
                    <a:pt x="234822" y="12325"/>
                  </a:lnTo>
                  <a:lnTo>
                    <a:pt x="189674" y="12325"/>
                  </a:lnTo>
                  <a:lnTo>
                    <a:pt x="189674" y="57467"/>
                  </a:lnTo>
                  <a:close/>
                </a:path>
                <a:path w="340994" h="62229">
                  <a:moveTo>
                    <a:pt x="295338" y="52959"/>
                  </a:moveTo>
                  <a:lnTo>
                    <a:pt x="340487" y="52959"/>
                  </a:lnTo>
                  <a:lnTo>
                    <a:pt x="340487" y="7816"/>
                  </a:lnTo>
                  <a:lnTo>
                    <a:pt x="295338" y="7816"/>
                  </a:lnTo>
                  <a:lnTo>
                    <a:pt x="295338" y="52959"/>
                  </a:lnTo>
                  <a:close/>
                </a:path>
                <a:path w="340994" h="62229">
                  <a:moveTo>
                    <a:pt x="189674" y="55245"/>
                  </a:moveTo>
                  <a:lnTo>
                    <a:pt x="234822" y="55245"/>
                  </a:lnTo>
                  <a:lnTo>
                    <a:pt x="234822" y="10096"/>
                  </a:lnTo>
                  <a:lnTo>
                    <a:pt x="189674" y="10096"/>
                  </a:lnTo>
                  <a:lnTo>
                    <a:pt x="189674" y="55245"/>
                  </a:lnTo>
                  <a:close/>
                </a:path>
                <a:path w="340994" h="62229">
                  <a:moveTo>
                    <a:pt x="195833" y="58102"/>
                  </a:moveTo>
                  <a:lnTo>
                    <a:pt x="240982" y="58102"/>
                  </a:lnTo>
                  <a:lnTo>
                    <a:pt x="240982" y="12954"/>
                  </a:lnTo>
                  <a:lnTo>
                    <a:pt x="195833" y="12954"/>
                  </a:lnTo>
                  <a:lnTo>
                    <a:pt x="195833" y="58102"/>
                  </a:lnTo>
                  <a:close/>
                </a:path>
                <a:path w="340994" h="62229">
                  <a:moveTo>
                    <a:pt x="0" y="61658"/>
                  </a:moveTo>
                  <a:lnTo>
                    <a:pt x="45148" y="61658"/>
                  </a:lnTo>
                  <a:lnTo>
                    <a:pt x="45148" y="16516"/>
                  </a:lnTo>
                  <a:lnTo>
                    <a:pt x="0" y="16516"/>
                  </a:lnTo>
                  <a:lnTo>
                    <a:pt x="0" y="6165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1201166" y="428588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2014219" y="428632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1508505" y="42926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1570164" y="4291730"/>
              <a:ext cx="485140" cy="55244"/>
            </a:xfrm>
            <a:custGeom>
              <a:avLst/>
              <a:gdLst/>
              <a:ahLst/>
              <a:cxnLst/>
              <a:rect l="l" t="t" r="r" b="b"/>
              <a:pathLst>
                <a:path w="485139" h="55245">
                  <a:moveTo>
                    <a:pt x="394779" y="45142"/>
                  </a:moveTo>
                  <a:lnTo>
                    <a:pt x="439928" y="45142"/>
                  </a:lnTo>
                  <a:lnTo>
                    <a:pt x="439928" y="0"/>
                  </a:lnTo>
                  <a:lnTo>
                    <a:pt x="394779" y="0"/>
                  </a:lnTo>
                  <a:lnTo>
                    <a:pt x="394779" y="45142"/>
                  </a:lnTo>
                  <a:close/>
                </a:path>
                <a:path w="485139" h="55245">
                  <a:moveTo>
                    <a:pt x="125285" y="49714"/>
                  </a:moveTo>
                  <a:lnTo>
                    <a:pt x="170434" y="49714"/>
                  </a:lnTo>
                  <a:lnTo>
                    <a:pt x="170434" y="4565"/>
                  </a:lnTo>
                  <a:lnTo>
                    <a:pt x="125285" y="4565"/>
                  </a:lnTo>
                  <a:lnTo>
                    <a:pt x="125285" y="49714"/>
                  </a:lnTo>
                  <a:close/>
                </a:path>
                <a:path w="485139" h="55245">
                  <a:moveTo>
                    <a:pt x="0" y="47110"/>
                  </a:moveTo>
                  <a:lnTo>
                    <a:pt x="45148" y="47110"/>
                  </a:lnTo>
                  <a:lnTo>
                    <a:pt x="45148" y="1962"/>
                  </a:lnTo>
                  <a:lnTo>
                    <a:pt x="0" y="1962"/>
                  </a:lnTo>
                  <a:lnTo>
                    <a:pt x="0" y="47110"/>
                  </a:lnTo>
                  <a:close/>
                </a:path>
                <a:path w="485139" h="55245">
                  <a:moveTo>
                    <a:pt x="434975" y="55111"/>
                  </a:moveTo>
                  <a:lnTo>
                    <a:pt x="480123" y="55111"/>
                  </a:lnTo>
                  <a:lnTo>
                    <a:pt x="480123" y="9963"/>
                  </a:lnTo>
                  <a:lnTo>
                    <a:pt x="434975" y="9963"/>
                  </a:lnTo>
                  <a:lnTo>
                    <a:pt x="434975" y="55111"/>
                  </a:lnTo>
                  <a:close/>
                </a:path>
                <a:path w="485139" h="55245">
                  <a:moveTo>
                    <a:pt x="439547" y="52317"/>
                  </a:moveTo>
                  <a:lnTo>
                    <a:pt x="484695" y="52317"/>
                  </a:lnTo>
                  <a:lnTo>
                    <a:pt x="484695" y="7175"/>
                  </a:lnTo>
                  <a:lnTo>
                    <a:pt x="439547" y="7175"/>
                  </a:lnTo>
                  <a:lnTo>
                    <a:pt x="439547" y="52317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1371219" y="43091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1541272" y="4309764"/>
              <a:ext cx="543560" cy="64135"/>
            </a:xfrm>
            <a:custGeom>
              <a:avLst/>
              <a:gdLst/>
              <a:ahLst/>
              <a:cxnLst/>
              <a:rect l="l" t="t" r="r" b="b"/>
              <a:pathLst>
                <a:path w="543560" h="64135">
                  <a:moveTo>
                    <a:pt x="490156" y="45142"/>
                  </a:moveTo>
                  <a:lnTo>
                    <a:pt x="535305" y="45142"/>
                  </a:lnTo>
                  <a:lnTo>
                    <a:pt x="535305" y="0"/>
                  </a:lnTo>
                  <a:lnTo>
                    <a:pt x="490156" y="0"/>
                  </a:lnTo>
                  <a:lnTo>
                    <a:pt x="490156" y="45142"/>
                  </a:lnTo>
                  <a:close/>
                </a:path>
                <a:path w="543560" h="64135">
                  <a:moveTo>
                    <a:pt x="307276" y="45459"/>
                  </a:moveTo>
                  <a:lnTo>
                    <a:pt x="352425" y="45459"/>
                  </a:lnTo>
                  <a:lnTo>
                    <a:pt x="352425" y="311"/>
                  </a:lnTo>
                  <a:lnTo>
                    <a:pt x="307276" y="311"/>
                  </a:lnTo>
                  <a:lnTo>
                    <a:pt x="307276" y="45459"/>
                  </a:lnTo>
                  <a:close/>
                </a:path>
                <a:path w="543560" h="64135">
                  <a:moveTo>
                    <a:pt x="498347" y="51428"/>
                  </a:moveTo>
                  <a:lnTo>
                    <a:pt x="543496" y="51428"/>
                  </a:lnTo>
                  <a:lnTo>
                    <a:pt x="543496" y="6286"/>
                  </a:lnTo>
                  <a:lnTo>
                    <a:pt x="498347" y="6286"/>
                  </a:lnTo>
                  <a:lnTo>
                    <a:pt x="498347" y="51428"/>
                  </a:lnTo>
                  <a:close/>
                </a:path>
                <a:path w="543560" h="64135">
                  <a:moveTo>
                    <a:pt x="0" y="49396"/>
                  </a:moveTo>
                  <a:lnTo>
                    <a:pt x="45148" y="49396"/>
                  </a:lnTo>
                  <a:lnTo>
                    <a:pt x="45148" y="4254"/>
                  </a:lnTo>
                  <a:lnTo>
                    <a:pt x="0" y="4254"/>
                  </a:lnTo>
                  <a:lnTo>
                    <a:pt x="0" y="49396"/>
                  </a:lnTo>
                  <a:close/>
                </a:path>
                <a:path w="543560" h="64135">
                  <a:moveTo>
                    <a:pt x="412559" y="45840"/>
                  </a:moveTo>
                  <a:lnTo>
                    <a:pt x="457708" y="45840"/>
                  </a:lnTo>
                  <a:lnTo>
                    <a:pt x="457708" y="692"/>
                  </a:lnTo>
                  <a:lnTo>
                    <a:pt x="412559" y="692"/>
                  </a:lnTo>
                  <a:lnTo>
                    <a:pt x="412559" y="45840"/>
                  </a:lnTo>
                  <a:close/>
                </a:path>
                <a:path w="543560" h="64135">
                  <a:moveTo>
                    <a:pt x="490156" y="64128"/>
                  </a:moveTo>
                  <a:lnTo>
                    <a:pt x="535305" y="64128"/>
                  </a:lnTo>
                  <a:lnTo>
                    <a:pt x="535305" y="18986"/>
                  </a:lnTo>
                  <a:lnTo>
                    <a:pt x="490156" y="18986"/>
                  </a:lnTo>
                  <a:lnTo>
                    <a:pt x="490156" y="6412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1425955" y="433439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1789430" y="4334776"/>
              <a:ext cx="270510" cy="72390"/>
            </a:xfrm>
            <a:custGeom>
              <a:avLst/>
              <a:gdLst/>
              <a:ahLst/>
              <a:cxnLst/>
              <a:rect l="l" t="t" r="r" b="b"/>
              <a:pathLst>
                <a:path w="270510" h="72389">
                  <a:moveTo>
                    <a:pt x="201358" y="54038"/>
                  </a:moveTo>
                  <a:lnTo>
                    <a:pt x="246506" y="54038"/>
                  </a:lnTo>
                  <a:lnTo>
                    <a:pt x="246506" y="8890"/>
                  </a:lnTo>
                  <a:lnTo>
                    <a:pt x="201358" y="8890"/>
                  </a:lnTo>
                  <a:lnTo>
                    <a:pt x="201358" y="54038"/>
                  </a:lnTo>
                  <a:close/>
                </a:path>
                <a:path w="270510" h="72389">
                  <a:moveTo>
                    <a:pt x="224789" y="45148"/>
                  </a:moveTo>
                  <a:lnTo>
                    <a:pt x="269938" y="45148"/>
                  </a:lnTo>
                  <a:lnTo>
                    <a:pt x="269938" y="0"/>
                  </a:lnTo>
                  <a:lnTo>
                    <a:pt x="224789" y="0"/>
                  </a:lnTo>
                  <a:lnTo>
                    <a:pt x="224789" y="45148"/>
                  </a:lnTo>
                  <a:close/>
                </a:path>
                <a:path w="270510" h="72389">
                  <a:moveTo>
                    <a:pt x="113918" y="56388"/>
                  </a:moveTo>
                  <a:lnTo>
                    <a:pt x="159067" y="56388"/>
                  </a:lnTo>
                  <a:lnTo>
                    <a:pt x="159067" y="11245"/>
                  </a:lnTo>
                  <a:lnTo>
                    <a:pt x="113918" y="11245"/>
                  </a:lnTo>
                  <a:lnTo>
                    <a:pt x="113918" y="56388"/>
                  </a:lnTo>
                  <a:close/>
                </a:path>
                <a:path w="270510" h="72389">
                  <a:moveTo>
                    <a:pt x="0" y="59245"/>
                  </a:moveTo>
                  <a:lnTo>
                    <a:pt x="45148" y="59245"/>
                  </a:lnTo>
                  <a:lnTo>
                    <a:pt x="45148" y="14103"/>
                  </a:lnTo>
                  <a:lnTo>
                    <a:pt x="0" y="14103"/>
                  </a:lnTo>
                  <a:lnTo>
                    <a:pt x="0" y="59245"/>
                  </a:lnTo>
                  <a:close/>
                </a:path>
                <a:path w="270510" h="72389">
                  <a:moveTo>
                    <a:pt x="31368" y="71945"/>
                  </a:moveTo>
                  <a:lnTo>
                    <a:pt x="76517" y="71945"/>
                  </a:lnTo>
                  <a:lnTo>
                    <a:pt x="76517" y="26803"/>
                  </a:lnTo>
                  <a:lnTo>
                    <a:pt x="31368" y="26803"/>
                  </a:lnTo>
                  <a:lnTo>
                    <a:pt x="31368" y="71945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1031176" y="436843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1857184" y="4380376"/>
              <a:ext cx="61594" cy="51435"/>
            </a:xfrm>
            <a:custGeom>
              <a:avLst/>
              <a:gdLst/>
              <a:ahLst/>
              <a:cxnLst/>
              <a:rect l="l" t="t" r="r" b="b"/>
              <a:pathLst>
                <a:path w="61594" h="51435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  <a:path w="61594" h="51435">
                  <a:moveTo>
                    <a:pt x="16382" y="50857"/>
                  </a:moveTo>
                  <a:lnTo>
                    <a:pt x="61531" y="50857"/>
                  </a:lnTo>
                  <a:lnTo>
                    <a:pt x="61531" y="5708"/>
                  </a:lnTo>
                  <a:lnTo>
                    <a:pt x="16382" y="5708"/>
                  </a:lnTo>
                  <a:lnTo>
                    <a:pt x="16382" y="50857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1031176" y="438964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1910207" y="4396943"/>
              <a:ext cx="105410" cy="50165"/>
            </a:xfrm>
            <a:custGeom>
              <a:avLst/>
              <a:gdLst/>
              <a:ahLst/>
              <a:cxnLst/>
              <a:rect l="l" t="t" r="r" b="b"/>
              <a:pathLst>
                <a:path w="105410" h="50164">
                  <a:moveTo>
                    <a:pt x="60134" y="45148"/>
                  </a:moveTo>
                  <a:lnTo>
                    <a:pt x="105283" y="45148"/>
                  </a:lnTo>
                  <a:lnTo>
                    <a:pt x="105283" y="0"/>
                  </a:lnTo>
                  <a:lnTo>
                    <a:pt x="60134" y="0"/>
                  </a:lnTo>
                  <a:lnTo>
                    <a:pt x="60134" y="45148"/>
                  </a:lnTo>
                  <a:close/>
                </a:path>
                <a:path w="105410" h="50164">
                  <a:moveTo>
                    <a:pt x="25844" y="47116"/>
                  </a:moveTo>
                  <a:lnTo>
                    <a:pt x="70993" y="47116"/>
                  </a:lnTo>
                  <a:lnTo>
                    <a:pt x="70993" y="1974"/>
                  </a:lnTo>
                  <a:lnTo>
                    <a:pt x="25844" y="1974"/>
                  </a:lnTo>
                  <a:lnTo>
                    <a:pt x="25844" y="47116"/>
                  </a:lnTo>
                  <a:close/>
                </a:path>
                <a:path w="105410" h="50164">
                  <a:moveTo>
                    <a:pt x="0" y="50037"/>
                  </a:moveTo>
                  <a:lnTo>
                    <a:pt x="45148" y="50037"/>
                  </a:lnTo>
                  <a:lnTo>
                    <a:pt x="45148" y="4895"/>
                  </a:lnTo>
                  <a:lnTo>
                    <a:pt x="0" y="4895"/>
                  </a:lnTo>
                  <a:lnTo>
                    <a:pt x="0" y="50037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1992630" y="440875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1031176" y="441732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2035555" y="442533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1031176" y="4420381"/>
              <a:ext cx="45720" cy="68580"/>
            </a:xfrm>
            <a:custGeom>
              <a:avLst/>
              <a:gdLst/>
              <a:ahLst/>
              <a:cxnLst/>
              <a:rect l="l" t="t" r="r" b="b"/>
              <a:pathLst>
                <a:path w="45719" h="68579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  <a:path w="45719" h="68579">
                  <a:moveTo>
                    <a:pt x="0" y="47745"/>
                  </a:moveTo>
                  <a:lnTo>
                    <a:pt x="45148" y="47745"/>
                  </a:lnTo>
                  <a:lnTo>
                    <a:pt x="45148" y="2603"/>
                  </a:lnTo>
                  <a:lnTo>
                    <a:pt x="0" y="2603"/>
                  </a:lnTo>
                  <a:lnTo>
                    <a:pt x="0" y="47745"/>
                  </a:lnTo>
                  <a:close/>
                </a:path>
                <a:path w="45719" h="68579">
                  <a:moveTo>
                    <a:pt x="0" y="46602"/>
                  </a:moveTo>
                  <a:lnTo>
                    <a:pt x="45148" y="46602"/>
                  </a:lnTo>
                  <a:lnTo>
                    <a:pt x="45148" y="1454"/>
                  </a:lnTo>
                  <a:lnTo>
                    <a:pt x="0" y="1454"/>
                  </a:lnTo>
                  <a:lnTo>
                    <a:pt x="0" y="46602"/>
                  </a:lnTo>
                  <a:close/>
                </a:path>
                <a:path w="45719" h="68579">
                  <a:moveTo>
                    <a:pt x="0" y="68065"/>
                  </a:moveTo>
                  <a:lnTo>
                    <a:pt x="45148" y="68065"/>
                  </a:lnTo>
                  <a:lnTo>
                    <a:pt x="45148" y="22917"/>
                  </a:lnTo>
                  <a:lnTo>
                    <a:pt x="0" y="22917"/>
                  </a:lnTo>
                  <a:lnTo>
                    <a:pt x="0" y="68065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1778000" y="4451559"/>
              <a:ext cx="203200" cy="107950"/>
            </a:xfrm>
            <a:custGeom>
              <a:avLst/>
              <a:gdLst/>
              <a:ahLst/>
              <a:cxnLst/>
              <a:rect l="l" t="t" r="r" b="b"/>
              <a:pathLst>
                <a:path w="203200" h="107950">
                  <a:moveTo>
                    <a:pt x="158051" y="45142"/>
                  </a:moveTo>
                  <a:lnTo>
                    <a:pt x="203200" y="45142"/>
                  </a:lnTo>
                  <a:lnTo>
                    <a:pt x="203200" y="0"/>
                  </a:lnTo>
                  <a:lnTo>
                    <a:pt x="158051" y="0"/>
                  </a:lnTo>
                  <a:lnTo>
                    <a:pt x="158051" y="45142"/>
                  </a:lnTo>
                  <a:close/>
                </a:path>
                <a:path w="203200" h="107950">
                  <a:moveTo>
                    <a:pt x="0" y="55556"/>
                  </a:moveTo>
                  <a:lnTo>
                    <a:pt x="45148" y="55556"/>
                  </a:lnTo>
                  <a:lnTo>
                    <a:pt x="45148" y="10407"/>
                  </a:lnTo>
                  <a:lnTo>
                    <a:pt x="0" y="10407"/>
                  </a:lnTo>
                  <a:lnTo>
                    <a:pt x="0" y="55556"/>
                  </a:lnTo>
                  <a:close/>
                </a:path>
                <a:path w="203200" h="107950">
                  <a:moveTo>
                    <a:pt x="118237" y="107562"/>
                  </a:moveTo>
                  <a:lnTo>
                    <a:pt x="163385" y="107562"/>
                  </a:lnTo>
                  <a:lnTo>
                    <a:pt x="163385" y="62420"/>
                  </a:lnTo>
                  <a:lnTo>
                    <a:pt x="118237" y="62420"/>
                  </a:lnTo>
                  <a:lnTo>
                    <a:pt x="118237" y="107562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1857691" y="451035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1031176" y="454083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1802955" y="46070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2023617" y="4630049"/>
              <a:ext cx="60960" cy="53340"/>
            </a:xfrm>
            <a:custGeom>
              <a:avLst/>
              <a:gdLst/>
              <a:ahLst/>
              <a:cxnLst/>
              <a:rect l="l" t="t" r="r" b="b"/>
              <a:pathLst>
                <a:path w="60960" h="53339">
                  <a:moveTo>
                    <a:pt x="30352" y="0"/>
                  </a:moveTo>
                  <a:lnTo>
                    <a:pt x="60769" y="52711"/>
                  </a:lnTo>
                  <a:lnTo>
                    <a:pt x="0" y="5271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1849372" y="463964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1031177" y="45934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1031177" y="459341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1031177" y="463462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1031177" y="463462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1918270" y="4674437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2007235" y="471279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2"/>
                  </a:moveTo>
                  <a:lnTo>
                    <a:pt x="31622" y="31622"/>
                  </a:lnTo>
                  <a:lnTo>
                    <a:pt x="31622" y="0"/>
                  </a:lnTo>
                  <a:lnTo>
                    <a:pt x="0" y="0"/>
                  </a:lnTo>
                  <a:lnTo>
                    <a:pt x="0" y="31622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1931163" y="4715080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1866771" y="4713424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336" y="0"/>
                  </a:moveTo>
                  <a:lnTo>
                    <a:pt x="42608" y="36836"/>
                  </a:lnTo>
                  <a:lnTo>
                    <a:pt x="0" y="36836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1849881" y="4760987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1812036" y="4784229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272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1790700" y="4801121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1696784" y="4828555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1831721" y="4822329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1712593" y="4850650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1931163" y="484265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1696784" y="48937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1642045" y="490907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1741488" y="48937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1812036" y="4986288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1696784" y="490907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1924813" y="4927867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1812036" y="4927867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1971737" y="496088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1971737" y="496088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1822069" y="4986288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1548066" y="429705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1548066" y="429705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1509775" y="4893705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1515299" y="470434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1515299" y="47043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1508760" y="472015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1531047" y="4697803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1741488" y="4986288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1954848" y="499504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1954848" y="499505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1948244" y="5010863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/>
            <p:cNvSpPr/>
            <p:nvPr/>
          </p:nvSpPr>
          <p:spPr>
            <a:xfrm>
              <a:off x="1970596" y="4988510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1661666" y="4986288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1548956" y="4008706"/>
              <a:ext cx="0" cy="1174115"/>
            </a:xfrm>
            <a:custGeom>
              <a:avLst/>
              <a:gdLst/>
              <a:ahLst/>
              <a:cxnLst/>
              <a:rect l="l" t="t" r="r" b="b"/>
              <a:pathLst>
                <a:path w="0" h="1174114">
                  <a:moveTo>
                    <a:pt x="0" y="117360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998537" y="4008640"/>
              <a:ext cx="1214755" cy="1174115"/>
            </a:xfrm>
            <a:custGeom>
              <a:avLst/>
              <a:gdLst/>
              <a:ahLst/>
              <a:cxnLst/>
              <a:rect l="l" t="t" r="r" b="b"/>
              <a:pathLst>
                <a:path w="1214755" h="1174114">
                  <a:moveTo>
                    <a:pt x="0" y="1173670"/>
                  </a:moveTo>
                  <a:lnTo>
                    <a:pt x="1214247" y="1173670"/>
                  </a:lnTo>
                  <a:lnTo>
                    <a:pt x="1214247" y="0"/>
                  </a:lnTo>
                  <a:lnTo>
                    <a:pt x="0" y="0"/>
                  </a:lnTo>
                  <a:lnTo>
                    <a:pt x="0" y="117367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6" name="object 286"/>
          <p:cNvSpPr txBox="1"/>
          <p:nvPr/>
        </p:nvSpPr>
        <p:spPr>
          <a:xfrm>
            <a:off x="7733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7733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7733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289" name="object 289"/>
          <p:cNvGrpSpPr/>
          <p:nvPr/>
        </p:nvGrpSpPr>
        <p:grpSpPr>
          <a:xfrm>
            <a:off x="976057" y="4155516"/>
            <a:ext cx="1210945" cy="1049655"/>
            <a:chOff x="976057" y="4155516"/>
            <a:chExt cx="1210945" cy="1049655"/>
          </a:xfrm>
        </p:grpSpPr>
        <p:sp>
          <p:nvSpPr>
            <p:cNvPr id="290" name="object 290"/>
            <p:cNvSpPr/>
            <p:nvPr/>
          </p:nvSpPr>
          <p:spPr>
            <a:xfrm>
              <a:off x="979549" y="4934979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979549" y="4546991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979549" y="415900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105371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1618552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218344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6" name="object 296"/>
          <p:cNvSpPr txBox="1"/>
          <p:nvPr/>
        </p:nvSpPr>
        <p:spPr>
          <a:xfrm>
            <a:off x="10233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15705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21177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6843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2281048" y="4050172"/>
            <a:ext cx="4603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301" name="object 301"/>
          <p:cNvGrpSpPr/>
          <p:nvPr/>
        </p:nvGrpSpPr>
        <p:grpSpPr>
          <a:xfrm>
            <a:off x="2323529" y="4196217"/>
            <a:ext cx="50800" cy="269875"/>
            <a:chOff x="2323529" y="4196217"/>
            <a:chExt cx="50800" cy="269875"/>
          </a:xfrm>
        </p:grpSpPr>
        <p:sp>
          <p:nvSpPr>
            <p:cNvPr id="302" name="object 302"/>
            <p:cNvSpPr/>
            <p:nvPr/>
          </p:nvSpPr>
          <p:spPr>
            <a:xfrm>
              <a:off x="2326069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1"/>
                  </a:lnTo>
                  <a:lnTo>
                    <a:pt x="6627" y="6630"/>
                  </a:lnTo>
                  <a:lnTo>
                    <a:pt x="1780" y="13799"/>
                  </a:lnTo>
                  <a:lnTo>
                    <a:pt x="0" y="22542"/>
                  </a:lnTo>
                  <a:lnTo>
                    <a:pt x="1780" y="31326"/>
                  </a:lnTo>
                  <a:lnTo>
                    <a:pt x="6627" y="38515"/>
                  </a:lnTo>
                  <a:lnTo>
                    <a:pt x="13796" y="43371"/>
                  </a:lnTo>
                  <a:lnTo>
                    <a:pt x="22542" y="45154"/>
                  </a:lnTo>
                  <a:lnTo>
                    <a:pt x="31325" y="43371"/>
                  </a:lnTo>
                  <a:lnTo>
                    <a:pt x="38512" y="38515"/>
                  </a:lnTo>
                  <a:lnTo>
                    <a:pt x="43366" y="31326"/>
                  </a:lnTo>
                  <a:lnTo>
                    <a:pt x="45148" y="22542"/>
                  </a:lnTo>
                  <a:lnTo>
                    <a:pt x="43366" y="13799"/>
                  </a:lnTo>
                  <a:lnTo>
                    <a:pt x="38512" y="6630"/>
                  </a:lnTo>
                  <a:lnTo>
                    <a:pt x="31325" y="1781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2326069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9"/>
                  </a:lnTo>
                  <a:lnTo>
                    <a:pt x="6627" y="6630"/>
                  </a:lnTo>
                  <a:lnTo>
                    <a:pt x="13796" y="1781"/>
                  </a:lnTo>
                  <a:lnTo>
                    <a:pt x="22542" y="0"/>
                  </a:lnTo>
                  <a:lnTo>
                    <a:pt x="31325" y="1781"/>
                  </a:lnTo>
                  <a:lnTo>
                    <a:pt x="38512" y="6630"/>
                  </a:lnTo>
                  <a:lnTo>
                    <a:pt x="43366" y="13799"/>
                  </a:lnTo>
                  <a:lnTo>
                    <a:pt x="45148" y="22542"/>
                  </a:lnTo>
                  <a:lnTo>
                    <a:pt x="43366" y="31326"/>
                  </a:lnTo>
                  <a:lnTo>
                    <a:pt x="38512" y="38515"/>
                  </a:lnTo>
                  <a:lnTo>
                    <a:pt x="31325" y="43371"/>
                  </a:lnTo>
                  <a:lnTo>
                    <a:pt x="22542" y="45154"/>
                  </a:lnTo>
                  <a:lnTo>
                    <a:pt x="13796" y="43371"/>
                  </a:lnTo>
                  <a:lnTo>
                    <a:pt x="6627" y="38515"/>
                  </a:lnTo>
                  <a:lnTo>
                    <a:pt x="1780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2326069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0"/>
                  </a:lnTo>
                  <a:lnTo>
                    <a:pt x="6627" y="6627"/>
                  </a:lnTo>
                  <a:lnTo>
                    <a:pt x="1780" y="13796"/>
                  </a:lnTo>
                  <a:lnTo>
                    <a:pt x="0" y="22542"/>
                  </a:lnTo>
                  <a:lnTo>
                    <a:pt x="1780" y="31326"/>
                  </a:lnTo>
                  <a:lnTo>
                    <a:pt x="6627" y="38515"/>
                  </a:lnTo>
                  <a:lnTo>
                    <a:pt x="13796" y="43371"/>
                  </a:lnTo>
                  <a:lnTo>
                    <a:pt x="22542" y="45154"/>
                  </a:lnTo>
                  <a:lnTo>
                    <a:pt x="31325" y="43371"/>
                  </a:lnTo>
                  <a:lnTo>
                    <a:pt x="38512" y="38515"/>
                  </a:lnTo>
                  <a:lnTo>
                    <a:pt x="43366" y="31326"/>
                  </a:lnTo>
                  <a:lnTo>
                    <a:pt x="45148" y="22542"/>
                  </a:lnTo>
                  <a:lnTo>
                    <a:pt x="43366" y="13796"/>
                  </a:lnTo>
                  <a:lnTo>
                    <a:pt x="38512" y="6627"/>
                  </a:lnTo>
                  <a:lnTo>
                    <a:pt x="31325" y="1780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2326069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6"/>
                  </a:lnTo>
                  <a:lnTo>
                    <a:pt x="6627" y="6627"/>
                  </a:lnTo>
                  <a:lnTo>
                    <a:pt x="13796" y="1780"/>
                  </a:lnTo>
                  <a:lnTo>
                    <a:pt x="22542" y="0"/>
                  </a:lnTo>
                  <a:lnTo>
                    <a:pt x="31325" y="1780"/>
                  </a:lnTo>
                  <a:lnTo>
                    <a:pt x="38512" y="6627"/>
                  </a:lnTo>
                  <a:lnTo>
                    <a:pt x="43366" y="13796"/>
                  </a:lnTo>
                  <a:lnTo>
                    <a:pt x="45148" y="22542"/>
                  </a:lnTo>
                  <a:lnTo>
                    <a:pt x="43366" y="31326"/>
                  </a:lnTo>
                  <a:lnTo>
                    <a:pt x="38512" y="38515"/>
                  </a:lnTo>
                  <a:lnTo>
                    <a:pt x="31325" y="43371"/>
                  </a:lnTo>
                  <a:lnTo>
                    <a:pt x="22542" y="45154"/>
                  </a:lnTo>
                  <a:lnTo>
                    <a:pt x="13796" y="43371"/>
                  </a:lnTo>
                  <a:lnTo>
                    <a:pt x="6627" y="38515"/>
                  </a:lnTo>
                  <a:lnTo>
                    <a:pt x="1780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2326069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0"/>
                  </a:lnTo>
                  <a:lnTo>
                    <a:pt x="6627" y="6627"/>
                  </a:lnTo>
                  <a:lnTo>
                    <a:pt x="1780" y="13796"/>
                  </a:lnTo>
                  <a:lnTo>
                    <a:pt x="0" y="22542"/>
                  </a:lnTo>
                  <a:lnTo>
                    <a:pt x="1780" y="31325"/>
                  </a:lnTo>
                  <a:lnTo>
                    <a:pt x="6627" y="38512"/>
                  </a:lnTo>
                  <a:lnTo>
                    <a:pt x="13796" y="43366"/>
                  </a:lnTo>
                  <a:lnTo>
                    <a:pt x="22542" y="45148"/>
                  </a:lnTo>
                  <a:lnTo>
                    <a:pt x="31325" y="43366"/>
                  </a:lnTo>
                  <a:lnTo>
                    <a:pt x="38512" y="38512"/>
                  </a:lnTo>
                  <a:lnTo>
                    <a:pt x="43366" y="31325"/>
                  </a:lnTo>
                  <a:lnTo>
                    <a:pt x="45148" y="22542"/>
                  </a:lnTo>
                  <a:lnTo>
                    <a:pt x="43366" y="13796"/>
                  </a:lnTo>
                  <a:lnTo>
                    <a:pt x="38512" y="6627"/>
                  </a:lnTo>
                  <a:lnTo>
                    <a:pt x="31325" y="1780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2326069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6"/>
                  </a:lnTo>
                  <a:lnTo>
                    <a:pt x="6627" y="6627"/>
                  </a:lnTo>
                  <a:lnTo>
                    <a:pt x="13796" y="1780"/>
                  </a:lnTo>
                  <a:lnTo>
                    <a:pt x="22542" y="0"/>
                  </a:lnTo>
                  <a:lnTo>
                    <a:pt x="31325" y="1780"/>
                  </a:lnTo>
                  <a:lnTo>
                    <a:pt x="38512" y="6627"/>
                  </a:lnTo>
                  <a:lnTo>
                    <a:pt x="43366" y="13796"/>
                  </a:lnTo>
                  <a:lnTo>
                    <a:pt x="45148" y="22542"/>
                  </a:lnTo>
                  <a:lnTo>
                    <a:pt x="43366" y="31325"/>
                  </a:lnTo>
                  <a:lnTo>
                    <a:pt x="38512" y="38512"/>
                  </a:lnTo>
                  <a:lnTo>
                    <a:pt x="31325" y="43366"/>
                  </a:lnTo>
                  <a:lnTo>
                    <a:pt x="22542" y="45148"/>
                  </a:lnTo>
                  <a:lnTo>
                    <a:pt x="13796" y="43366"/>
                  </a:lnTo>
                  <a:lnTo>
                    <a:pt x="6627" y="38512"/>
                  </a:lnTo>
                  <a:lnTo>
                    <a:pt x="1780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8" name="object 308"/>
          <p:cNvSpPr txBox="1"/>
          <p:nvPr/>
        </p:nvSpPr>
        <p:spPr>
          <a:xfrm>
            <a:off x="2404492" y="4134373"/>
            <a:ext cx="209550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>
                <a:latin typeface="Microsoft Sans Serif"/>
                <a:cs typeface="Microsoft Sans Serif"/>
              </a:rPr>
              <a:t>Added</a:t>
            </a:r>
            <a:endParaRPr sz="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 spc="-30">
                <a:latin typeface="Verdana"/>
                <a:cs typeface="Verdana"/>
              </a:rPr>
              <a:t>Lost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2404492" y="4387357"/>
            <a:ext cx="1917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2281048" y="4551375"/>
            <a:ext cx="338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311" name="object 311"/>
          <p:cNvGrpSpPr/>
          <p:nvPr/>
        </p:nvGrpSpPr>
        <p:grpSpPr>
          <a:xfrm>
            <a:off x="2314192" y="4697361"/>
            <a:ext cx="69215" cy="389255"/>
            <a:chOff x="2314192" y="4697361"/>
            <a:chExt cx="69215" cy="389255"/>
          </a:xfrm>
        </p:grpSpPr>
        <p:sp>
          <p:nvSpPr>
            <p:cNvPr id="312" name="object 312"/>
            <p:cNvSpPr/>
            <p:nvPr/>
          </p:nvSpPr>
          <p:spPr>
            <a:xfrm>
              <a:off x="2326068" y="46999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2318257" y="47971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2326069" y="49193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2326069" y="49193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2326069" y="50290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2326069" y="50290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2316732" y="505163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2348610" y="501974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0" name="object 320"/>
          <p:cNvSpPr txBox="1"/>
          <p:nvPr/>
        </p:nvSpPr>
        <p:spPr>
          <a:xfrm>
            <a:off x="2404492" y="4669042"/>
            <a:ext cx="31686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2404492" y="4745242"/>
            <a:ext cx="248285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2404492" y="4998226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1494153" y="3861513"/>
            <a:ext cx="22352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Microsoft Sans Serif"/>
                <a:cs typeface="Microsoft Sans Serif"/>
              </a:rPr>
              <a:t>MED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324" name="object 324"/>
          <p:cNvGrpSpPr/>
          <p:nvPr/>
        </p:nvGrpSpPr>
        <p:grpSpPr>
          <a:xfrm>
            <a:off x="2819400" y="3899293"/>
            <a:ext cx="2133600" cy="1463040"/>
            <a:chOff x="2819400" y="3899293"/>
            <a:chExt cx="2133600" cy="1463040"/>
          </a:xfrm>
        </p:grpSpPr>
        <p:sp>
          <p:nvSpPr>
            <p:cNvPr id="325" name="object 325"/>
            <p:cNvSpPr/>
            <p:nvPr/>
          </p:nvSpPr>
          <p:spPr>
            <a:xfrm>
              <a:off x="28194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3933952" y="4184472"/>
              <a:ext cx="296545" cy="119380"/>
            </a:xfrm>
            <a:custGeom>
              <a:avLst/>
              <a:gdLst/>
              <a:ahLst/>
              <a:cxnLst/>
              <a:rect l="l" t="t" r="r" b="b"/>
              <a:pathLst>
                <a:path w="296545" h="119379">
                  <a:moveTo>
                    <a:pt x="222631" y="45148"/>
                  </a:moveTo>
                  <a:lnTo>
                    <a:pt x="267779" y="45148"/>
                  </a:lnTo>
                  <a:lnTo>
                    <a:pt x="267779" y="0"/>
                  </a:lnTo>
                  <a:lnTo>
                    <a:pt x="222631" y="0"/>
                  </a:lnTo>
                  <a:lnTo>
                    <a:pt x="222631" y="45148"/>
                  </a:lnTo>
                  <a:close/>
                </a:path>
                <a:path w="296545" h="119379">
                  <a:moveTo>
                    <a:pt x="185483" y="73152"/>
                  </a:moveTo>
                  <a:lnTo>
                    <a:pt x="230625" y="73152"/>
                  </a:lnTo>
                  <a:lnTo>
                    <a:pt x="230625" y="28003"/>
                  </a:lnTo>
                  <a:lnTo>
                    <a:pt x="185483" y="28003"/>
                  </a:lnTo>
                  <a:lnTo>
                    <a:pt x="185483" y="73152"/>
                  </a:lnTo>
                  <a:close/>
                </a:path>
                <a:path w="296545" h="119379">
                  <a:moveTo>
                    <a:pt x="222631" y="81787"/>
                  </a:moveTo>
                  <a:lnTo>
                    <a:pt x="267779" y="81787"/>
                  </a:lnTo>
                  <a:lnTo>
                    <a:pt x="267779" y="36645"/>
                  </a:lnTo>
                  <a:lnTo>
                    <a:pt x="222631" y="36645"/>
                  </a:lnTo>
                  <a:lnTo>
                    <a:pt x="222631" y="81787"/>
                  </a:lnTo>
                  <a:close/>
                </a:path>
                <a:path w="296545" h="119379">
                  <a:moveTo>
                    <a:pt x="164592" y="88518"/>
                  </a:moveTo>
                  <a:lnTo>
                    <a:pt x="209734" y="88518"/>
                  </a:lnTo>
                  <a:lnTo>
                    <a:pt x="209734" y="43370"/>
                  </a:lnTo>
                  <a:lnTo>
                    <a:pt x="164592" y="43370"/>
                  </a:lnTo>
                  <a:lnTo>
                    <a:pt x="164592" y="88518"/>
                  </a:lnTo>
                  <a:close/>
                </a:path>
                <a:path w="296545" h="119379">
                  <a:moveTo>
                    <a:pt x="251015" y="87693"/>
                  </a:moveTo>
                  <a:lnTo>
                    <a:pt x="296163" y="87693"/>
                  </a:lnTo>
                  <a:lnTo>
                    <a:pt x="296163" y="42544"/>
                  </a:lnTo>
                  <a:lnTo>
                    <a:pt x="251015" y="42544"/>
                  </a:lnTo>
                  <a:lnTo>
                    <a:pt x="251015" y="87693"/>
                  </a:lnTo>
                  <a:close/>
                </a:path>
                <a:path w="296545" h="119379">
                  <a:moveTo>
                    <a:pt x="0" y="83565"/>
                  </a:moveTo>
                  <a:lnTo>
                    <a:pt x="45148" y="83565"/>
                  </a:lnTo>
                  <a:lnTo>
                    <a:pt x="45148" y="38417"/>
                  </a:lnTo>
                  <a:lnTo>
                    <a:pt x="0" y="38417"/>
                  </a:lnTo>
                  <a:lnTo>
                    <a:pt x="0" y="83565"/>
                  </a:lnTo>
                  <a:close/>
                </a:path>
                <a:path w="296545" h="119379">
                  <a:moveTo>
                    <a:pt x="185483" y="99758"/>
                  </a:moveTo>
                  <a:lnTo>
                    <a:pt x="230625" y="99758"/>
                  </a:lnTo>
                  <a:lnTo>
                    <a:pt x="230625" y="54616"/>
                  </a:lnTo>
                  <a:lnTo>
                    <a:pt x="185483" y="54616"/>
                  </a:lnTo>
                  <a:lnTo>
                    <a:pt x="185483" y="99758"/>
                  </a:lnTo>
                  <a:close/>
                </a:path>
                <a:path w="296545" h="119379">
                  <a:moveTo>
                    <a:pt x="0" y="118872"/>
                  </a:moveTo>
                  <a:lnTo>
                    <a:pt x="45148" y="118872"/>
                  </a:lnTo>
                  <a:lnTo>
                    <a:pt x="45148" y="73723"/>
                  </a:lnTo>
                  <a:lnTo>
                    <a:pt x="0" y="73723"/>
                  </a:lnTo>
                  <a:lnTo>
                    <a:pt x="0" y="118872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3865940" y="424924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3642105" y="4253376"/>
              <a:ext cx="572770" cy="90170"/>
            </a:xfrm>
            <a:custGeom>
              <a:avLst/>
              <a:gdLst/>
              <a:ahLst/>
              <a:cxnLst/>
              <a:rect l="l" t="t" r="r" b="b"/>
              <a:pathLst>
                <a:path w="572770" h="90170">
                  <a:moveTo>
                    <a:pt x="477329" y="52825"/>
                  </a:moveTo>
                  <a:lnTo>
                    <a:pt x="522471" y="52825"/>
                  </a:lnTo>
                  <a:lnTo>
                    <a:pt x="522471" y="7683"/>
                  </a:lnTo>
                  <a:lnTo>
                    <a:pt x="477329" y="7683"/>
                  </a:lnTo>
                  <a:lnTo>
                    <a:pt x="477329" y="52825"/>
                  </a:lnTo>
                  <a:close/>
                </a:path>
                <a:path w="572770" h="90170">
                  <a:moveTo>
                    <a:pt x="439547" y="55683"/>
                  </a:moveTo>
                  <a:lnTo>
                    <a:pt x="484689" y="55683"/>
                  </a:lnTo>
                  <a:lnTo>
                    <a:pt x="484689" y="10534"/>
                  </a:lnTo>
                  <a:lnTo>
                    <a:pt x="439547" y="10534"/>
                  </a:lnTo>
                  <a:lnTo>
                    <a:pt x="439547" y="55683"/>
                  </a:lnTo>
                  <a:close/>
                </a:path>
                <a:path w="572770" h="90170">
                  <a:moveTo>
                    <a:pt x="414972" y="65462"/>
                  </a:moveTo>
                  <a:lnTo>
                    <a:pt x="460114" y="65462"/>
                  </a:lnTo>
                  <a:lnTo>
                    <a:pt x="460114" y="20313"/>
                  </a:lnTo>
                  <a:lnTo>
                    <a:pt x="414972" y="20313"/>
                  </a:lnTo>
                  <a:lnTo>
                    <a:pt x="414972" y="65462"/>
                  </a:lnTo>
                  <a:close/>
                </a:path>
                <a:path w="572770" h="90170">
                  <a:moveTo>
                    <a:pt x="527050" y="64700"/>
                  </a:moveTo>
                  <a:lnTo>
                    <a:pt x="572198" y="64700"/>
                  </a:lnTo>
                  <a:lnTo>
                    <a:pt x="572198" y="19558"/>
                  </a:lnTo>
                  <a:lnTo>
                    <a:pt x="527050" y="19558"/>
                  </a:lnTo>
                  <a:lnTo>
                    <a:pt x="527050" y="64700"/>
                  </a:lnTo>
                  <a:close/>
                </a:path>
                <a:path w="572770" h="90170">
                  <a:moveTo>
                    <a:pt x="421386" y="65716"/>
                  </a:moveTo>
                  <a:lnTo>
                    <a:pt x="466534" y="65716"/>
                  </a:lnTo>
                  <a:lnTo>
                    <a:pt x="466534" y="20567"/>
                  </a:lnTo>
                  <a:lnTo>
                    <a:pt x="421386" y="20567"/>
                  </a:lnTo>
                  <a:lnTo>
                    <a:pt x="421386" y="65716"/>
                  </a:lnTo>
                  <a:close/>
                </a:path>
                <a:path w="572770" h="90170">
                  <a:moveTo>
                    <a:pt x="427545" y="69526"/>
                  </a:moveTo>
                  <a:lnTo>
                    <a:pt x="472694" y="69526"/>
                  </a:lnTo>
                  <a:lnTo>
                    <a:pt x="472694" y="24384"/>
                  </a:lnTo>
                  <a:lnTo>
                    <a:pt x="427545" y="24384"/>
                  </a:lnTo>
                  <a:lnTo>
                    <a:pt x="427545" y="69526"/>
                  </a:lnTo>
                  <a:close/>
                </a:path>
                <a:path w="572770" h="90170">
                  <a:moveTo>
                    <a:pt x="231711" y="45142"/>
                  </a:moveTo>
                  <a:lnTo>
                    <a:pt x="276860" y="45142"/>
                  </a:lnTo>
                  <a:lnTo>
                    <a:pt x="276860" y="0"/>
                  </a:lnTo>
                  <a:lnTo>
                    <a:pt x="231711" y="0"/>
                  </a:lnTo>
                  <a:lnTo>
                    <a:pt x="231711" y="45142"/>
                  </a:lnTo>
                  <a:close/>
                </a:path>
                <a:path w="572770" h="90170">
                  <a:moveTo>
                    <a:pt x="456438" y="81019"/>
                  </a:moveTo>
                  <a:lnTo>
                    <a:pt x="501580" y="81019"/>
                  </a:lnTo>
                  <a:lnTo>
                    <a:pt x="501580" y="35871"/>
                  </a:lnTo>
                  <a:lnTo>
                    <a:pt x="456438" y="35871"/>
                  </a:lnTo>
                  <a:lnTo>
                    <a:pt x="456438" y="81019"/>
                  </a:lnTo>
                  <a:close/>
                </a:path>
                <a:path w="572770" h="90170">
                  <a:moveTo>
                    <a:pt x="186944" y="84512"/>
                  </a:moveTo>
                  <a:lnTo>
                    <a:pt x="232092" y="84512"/>
                  </a:lnTo>
                  <a:lnTo>
                    <a:pt x="232092" y="39363"/>
                  </a:lnTo>
                  <a:lnTo>
                    <a:pt x="186944" y="39363"/>
                  </a:lnTo>
                  <a:lnTo>
                    <a:pt x="186944" y="84512"/>
                  </a:lnTo>
                  <a:close/>
                </a:path>
                <a:path w="572770" h="90170">
                  <a:moveTo>
                    <a:pt x="0" y="84893"/>
                  </a:moveTo>
                  <a:lnTo>
                    <a:pt x="45148" y="84893"/>
                  </a:lnTo>
                  <a:lnTo>
                    <a:pt x="45148" y="39744"/>
                  </a:lnTo>
                  <a:lnTo>
                    <a:pt x="0" y="39744"/>
                  </a:lnTo>
                  <a:lnTo>
                    <a:pt x="0" y="84893"/>
                  </a:lnTo>
                  <a:close/>
                </a:path>
                <a:path w="572770" h="90170">
                  <a:moveTo>
                    <a:pt x="496633" y="89973"/>
                  </a:moveTo>
                  <a:lnTo>
                    <a:pt x="541782" y="89973"/>
                  </a:lnTo>
                  <a:lnTo>
                    <a:pt x="541782" y="44824"/>
                  </a:lnTo>
                  <a:lnTo>
                    <a:pt x="496633" y="44824"/>
                  </a:lnTo>
                  <a:lnTo>
                    <a:pt x="496633" y="89973"/>
                  </a:lnTo>
                  <a:close/>
                </a:path>
                <a:path w="572770" h="90170">
                  <a:moveTo>
                    <a:pt x="501205" y="87814"/>
                  </a:moveTo>
                  <a:lnTo>
                    <a:pt x="546347" y="87814"/>
                  </a:lnTo>
                  <a:lnTo>
                    <a:pt x="546347" y="42665"/>
                  </a:lnTo>
                  <a:lnTo>
                    <a:pt x="501205" y="42665"/>
                  </a:lnTo>
                  <a:lnTo>
                    <a:pt x="501205" y="87814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4181094" y="420073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2" y="45142"/>
                  </a:lnTo>
                  <a:lnTo>
                    <a:pt x="45142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3703764" y="4273054"/>
              <a:ext cx="518795" cy="85725"/>
            </a:xfrm>
            <a:custGeom>
              <a:avLst/>
              <a:gdLst/>
              <a:ahLst/>
              <a:cxnLst/>
              <a:rect l="l" t="t" r="r" b="b"/>
              <a:pathLst>
                <a:path w="518795" h="85725">
                  <a:moveTo>
                    <a:pt x="278384" y="78168"/>
                  </a:moveTo>
                  <a:lnTo>
                    <a:pt x="323526" y="78168"/>
                  </a:lnTo>
                  <a:lnTo>
                    <a:pt x="323526" y="33026"/>
                  </a:lnTo>
                  <a:lnTo>
                    <a:pt x="278384" y="33026"/>
                  </a:lnTo>
                  <a:lnTo>
                    <a:pt x="278384" y="78168"/>
                  </a:lnTo>
                  <a:close/>
                </a:path>
                <a:path w="518795" h="85725">
                  <a:moveTo>
                    <a:pt x="473392" y="45148"/>
                  </a:moveTo>
                  <a:lnTo>
                    <a:pt x="518534" y="45148"/>
                  </a:lnTo>
                  <a:lnTo>
                    <a:pt x="518534" y="0"/>
                  </a:lnTo>
                  <a:lnTo>
                    <a:pt x="473392" y="0"/>
                  </a:lnTo>
                  <a:lnTo>
                    <a:pt x="473392" y="45148"/>
                  </a:lnTo>
                  <a:close/>
                </a:path>
                <a:path w="518795" h="85725">
                  <a:moveTo>
                    <a:pt x="0" y="85470"/>
                  </a:moveTo>
                  <a:lnTo>
                    <a:pt x="45148" y="85470"/>
                  </a:lnTo>
                  <a:lnTo>
                    <a:pt x="45148" y="40322"/>
                  </a:lnTo>
                  <a:lnTo>
                    <a:pt x="0" y="40322"/>
                  </a:lnTo>
                  <a:lnTo>
                    <a:pt x="0" y="85470"/>
                  </a:lnTo>
                  <a:close/>
                </a:path>
                <a:path w="518795" h="85725">
                  <a:moveTo>
                    <a:pt x="383667" y="76072"/>
                  </a:moveTo>
                  <a:lnTo>
                    <a:pt x="428809" y="76072"/>
                  </a:lnTo>
                  <a:lnTo>
                    <a:pt x="428809" y="30924"/>
                  </a:lnTo>
                  <a:lnTo>
                    <a:pt x="383667" y="30924"/>
                  </a:lnTo>
                  <a:lnTo>
                    <a:pt x="383667" y="76072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4129277" y="423191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2" y="45142"/>
                  </a:lnTo>
                  <a:lnTo>
                    <a:pt x="45142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3923030" y="4287221"/>
              <a:ext cx="270510" cy="158750"/>
            </a:xfrm>
            <a:custGeom>
              <a:avLst/>
              <a:gdLst/>
              <a:ahLst/>
              <a:cxnLst/>
              <a:rect l="l" t="t" r="r" b="b"/>
              <a:pathLst>
                <a:path w="270510" h="158750">
                  <a:moveTo>
                    <a:pt x="201358" y="67557"/>
                  </a:moveTo>
                  <a:lnTo>
                    <a:pt x="246507" y="67557"/>
                  </a:lnTo>
                  <a:lnTo>
                    <a:pt x="246507" y="22409"/>
                  </a:lnTo>
                  <a:lnTo>
                    <a:pt x="201358" y="22409"/>
                  </a:lnTo>
                  <a:lnTo>
                    <a:pt x="201358" y="67557"/>
                  </a:lnTo>
                  <a:close/>
                </a:path>
                <a:path w="270510" h="158750">
                  <a:moveTo>
                    <a:pt x="224790" y="45142"/>
                  </a:moveTo>
                  <a:lnTo>
                    <a:pt x="269932" y="45142"/>
                  </a:lnTo>
                  <a:lnTo>
                    <a:pt x="269932" y="0"/>
                  </a:lnTo>
                  <a:lnTo>
                    <a:pt x="224790" y="0"/>
                  </a:lnTo>
                  <a:lnTo>
                    <a:pt x="224790" y="45142"/>
                  </a:lnTo>
                  <a:close/>
                </a:path>
                <a:path w="270510" h="158750">
                  <a:moveTo>
                    <a:pt x="113919" y="100958"/>
                  </a:moveTo>
                  <a:lnTo>
                    <a:pt x="159061" y="100958"/>
                  </a:lnTo>
                  <a:lnTo>
                    <a:pt x="159061" y="55816"/>
                  </a:lnTo>
                  <a:lnTo>
                    <a:pt x="113919" y="55816"/>
                  </a:lnTo>
                  <a:lnTo>
                    <a:pt x="113919" y="100958"/>
                  </a:lnTo>
                  <a:close/>
                </a:path>
                <a:path w="270510" h="158750">
                  <a:moveTo>
                    <a:pt x="0" y="103879"/>
                  </a:moveTo>
                  <a:lnTo>
                    <a:pt x="45148" y="103879"/>
                  </a:lnTo>
                  <a:lnTo>
                    <a:pt x="45148" y="58737"/>
                  </a:lnTo>
                  <a:lnTo>
                    <a:pt x="0" y="58737"/>
                  </a:lnTo>
                  <a:lnTo>
                    <a:pt x="0" y="103879"/>
                  </a:lnTo>
                  <a:close/>
                </a:path>
                <a:path w="270510" h="158750">
                  <a:moveTo>
                    <a:pt x="31369" y="114865"/>
                  </a:moveTo>
                  <a:lnTo>
                    <a:pt x="76511" y="114865"/>
                  </a:lnTo>
                  <a:lnTo>
                    <a:pt x="76511" y="69716"/>
                  </a:lnTo>
                  <a:lnTo>
                    <a:pt x="31369" y="69716"/>
                  </a:lnTo>
                  <a:lnTo>
                    <a:pt x="31369" y="114865"/>
                  </a:lnTo>
                  <a:close/>
                </a:path>
                <a:path w="270510" h="158750">
                  <a:moveTo>
                    <a:pt x="84137" y="135756"/>
                  </a:moveTo>
                  <a:lnTo>
                    <a:pt x="129286" y="135756"/>
                  </a:lnTo>
                  <a:lnTo>
                    <a:pt x="129286" y="90608"/>
                  </a:lnTo>
                  <a:lnTo>
                    <a:pt x="84137" y="90608"/>
                  </a:lnTo>
                  <a:lnTo>
                    <a:pt x="84137" y="135756"/>
                  </a:lnTo>
                  <a:close/>
                </a:path>
                <a:path w="270510" h="158750">
                  <a:moveTo>
                    <a:pt x="84137" y="141789"/>
                  </a:moveTo>
                  <a:lnTo>
                    <a:pt x="129286" y="141789"/>
                  </a:lnTo>
                  <a:lnTo>
                    <a:pt x="129286" y="96646"/>
                  </a:lnTo>
                  <a:lnTo>
                    <a:pt x="84137" y="96646"/>
                  </a:lnTo>
                  <a:lnTo>
                    <a:pt x="84137" y="141789"/>
                  </a:lnTo>
                  <a:close/>
                </a:path>
                <a:path w="270510" h="158750">
                  <a:moveTo>
                    <a:pt x="180911" y="153219"/>
                  </a:moveTo>
                  <a:lnTo>
                    <a:pt x="226060" y="153219"/>
                  </a:lnTo>
                  <a:lnTo>
                    <a:pt x="226060" y="108070"/>
                  </a:lnTo>
                  <a:lnTo>
                    <a:pt x="180911" y="108070"/>
                  </a:lnTo>
                  <a:lnTo>
                    <a:pt x="180911" y="153219"/>
                  </a:lnTo>
                  <a:close/>
                </a:path>
                <a:path w="270510" h="158750">
                  <a:moveTo>
                    <a:pt x="146621" y="153854"/>
                  </a:moveTo>
                  <a:lnTo>
                    <a:pt x="191770" y="153854"/>
                  </a:lnTo>
                  <a:lnTo>
                    <a:pt x="191770" y="108705"/>
                  </a:lnTo>
                  <a:lnTo>
                    <a:pt x="146621" y="108705"/>
                  </a:lnTo>
                  <a:lnTo>
                    <a:pt x="146621" y="153854"/>
                  </a:lnTo>
                  <a:close/>
                </a:path>
                <a:path w="270510" h="158750">
                  <a:moveTo>
                    <a:pt x="120777" y="158616"/>
                  </a:moveTo>
                  <a:lnTo>
                    <a:pt x="165919" y="158616"/>
                  </a:lnTo>
                  <a:lnTo>
                    <a:pt x="165919" y="113468"/>
                  </a:lnTo>
                  <a:lnTo>
                    <a:pt x="120777" y="113468"/>
                  </a:lnTo>
                  <a:lnTo>
                    <a:pt x="120777" y="158616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/>
            <p:cNvSpPr/>
            <p:nvPr/>
          </p:nvSpPr>
          <p:spPr>
            <a:xfrm>
              <a:off x="4126230" y="44055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3911600" y="4416126"/>
              <a:ext cx="276860" cy="136525"/>
            </a:xfrm>
            <a:custGeom>
              <a:avLst/>
              <a:gdLst/>
              <a:ahLst/>
              <a:cxnLst/>
              <a:rect l="l" t="t" r="r" b="b"/>
              <a:pathLst>
                <a:path w="276860" h="136525">
                  <a:moveTo>
                    <a:pt x="158051" y="47936"/>
                  </a:moveTo>
                  <a:lnTo>
                    <a:pt x="203200" y="47936"/>
                  </a:lnTo>
                  <a:lnTo>
                    <a:pt x="203200" y="2787"/>
                  </a:lnTo>
                  <a:lnTo>
                    <a:pt x="158051" y="2787"/>
                  </a:lnTo>
                  <a:lnTo>
                    <a:pt x="158051" y="47936"/>
                  </a:lnTo>
                  <a:close/>
                </a:path>
                <a:path w="276860" h="136525">
                  <a:moveTo>
                    <a:pt x="231711" y="45142"/>
                  </a:moveTo>
                  <a:lnTo>
                    <a:pt x="276853" y="45142"/>
                  </a:lnTo>
                  <a:lnTo>
                    <a:pt x="276853" y="0"/>
                  </a:lnTo>
                  <a:lnTo>
                    <a:pt x="231711" y="0"/>
                  </a:lnTo>
                  <a:lnTo>
                    <a:pt x="231711" y="45142"/>
                  </a:lnTo>
                  <a:close/>
                </a:path>
                <a:path w="276860" h="136525">
                  <a:moveTo>
                    <a:pt x="0" y="78352"/>
                  </a:moveTo>
                  <a:lnTo>
                    <a:pt x="45148" y="78352"/>
                  </a:lnTo>
                  <a:lnTo>
                    <a:pt x="45148" y="33204"/>
                  </a:lnTo>
                  <a:lnTo>
                    <a:pt x="0" y="33204"/>
                  </a:lnTo>
                  <a:lnTo>
                    <a:pt x="0" y="78352"/>
                  </a:lnTo>
                  <a:close/>
                </a:path>
                <a:path w="276860" h="136525">
                  <a:moveTo>
                    <a:pt x="118237" y="136328"/>
                  </a:moveTo>
                  <a:lnTo>
                    <a:pt x="163385" y="136328"/>
                  </a:lnTo>
                  <a:lnTo>
                    <a:pt x="163385" y="91179"/>
                  </a:lnTo>
                  <a:lnTo>
                    <a:pt x="118237" y="91179"/>
                  </a:lnTo>
                  <a:lnTo>
                    <a:pt x="118237" y="13632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3991291" y="450972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35"/>
                  </a:lnTo>
                  <a:lnTo>
                    <a:pt x="0" y="5263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3936555" y="46019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4157217" y="462802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3982975" y="462084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3" y="52635"/>
                  </a:lnTo>
                  <a:lnTo>
                    <a:pt x="0" y="5263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4042730" y="466287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4134040" y="470454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2" y="45142"/>
                  </a:lnTo>
                  <a:lnTo>
                    <a:pt x="45142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4055616" y="470453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/>
            <p:cNvSpPr/>
            <p:nvPr/>
          </p:nvSpPr>
          <p:spPr>
            <a:xfrm>
              <a:off x="3991291" y="469501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3974337" y="474479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/>
            <p:cNvSpPr/>
            <p:nvPr/>
          </p:nvSpPr>
          <p:spPr>
            <a:xfrm>
              <a:off x="3936555" y="477368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/>
            <p:cNvSpPr/>
            <p:nvPr/>
          </p:nvSpPr>
          <p:spPr>
            <a:xfrm>
              <a:off x="3915223" y="47905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46" y="0"/>
                  </a:moveTo>
                  <a:lnTo>
                    <a:pt x="60763" y="52705"/>
                  </a:lnTo>
                  <a:lnTo>
                    <a:pt x="0" y="52705"/>
                  </a:lnTo>
                  <a:lnTo>
                    <a:pt x="3034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3821240" y="481178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/>
            <p:cNvSpPr/>
            <p:nvPr/>
          </p:nvSpPr>
          <p:spPr>
            <a:xfrm>
              <a:off x="3956174" y="481801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3837049" y="484900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4055616" y="484010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/>
            <p:cNvSpPr/>
            <p:nvPr/>
          </p:nvSpPr>
          <p:spPr>
            <a:xfrm>
              <a:off x="3821240" y="48831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/>
            <p:cNvSpPr/>
            <p:nvPr/>
          </p:nvSpPr>
          <p:spPr>
            <a:xfrm>
              <a:off x="3766501" y="48985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3865940" y="48985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3936555" y="49757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/>
            <p:cNvSpPr/>
            <p:nvPr/>
          </p:nvSpPr>
          <p:spPr>
            <a:xfrm>
              <a:off x="3821240" y="48985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4049266" y="4917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/>
            <p:cNvSpPr/>
            <p:nvPr/>
          </p:nvSpPr>
          <p:spPr>
            <a:xfrm>
              <a:off x="3936555" y="4917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/>
            <p:cNvSpPr/>
            <p:nvPr/>
          </p:nvSpPr>
          <p:spPr>
            <a:xfrm>
              <a:off x="4098546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4098546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/>
            <p:cNvSpPr/>
            <p:nvPr/>
          </p:nvSpPr>
          <p:spPr>
            <a:xfrm>
              <a:off x="3946525" y="49757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/>
            <p:cNvSpPr/>
            <p:nvPr/>
          </p:nvSpPr>
          <p:spPr>
            <a:xfrm>
              <a:off x="3634294" y="48831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3865940" y="49757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/>
            <p:cNvSpPr/>
            <p:nvPr/>
          </p:nvSpPr>
          <p:spPr>
            <a:xfrm>
              <a:off x="3786122" y="494158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/>
            <p:cNvSpPr/>
            <p:nvPr/>
          </p:nvSpPr>
          <p:spPr>
            <a:xfrm>
              <a:off x="4248720" y="421190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/>
            <p:cNvSpPr/>
            <p:nvPr/>
          </p:nvSpPr>
          <p:spPr>
            <a:xfrm>
              <a:off x="4248720" y="421190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/>
            <p:cNvSpPr/>
            <p:nvPr/>
          </p:nvSpPr>
          <p:spPr>
            <a:xfrm>
              <a:off x="4160837" y="43083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/>
            <p:cNvSpPr/>
            <p:nvPr/>
          </p:nvSpPr>
          <p:spPr>
            <a:xfrm>
              <a:off x="4160837" y="43083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/>
            <p:cNvSpPr/>
            <p:nvPr/>
          </p:nvSpPr>
          <p:spPr>
            <a:xfrm>
              <a:off x="4151504" y="433090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/>
            <p:cNvSpPr/>
            <p:nvPr/>
          </p:nvSpPr>
          <p:spPr>
            <a:xfrm>
              <a:off x="4183378" y="4299023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/>
            <p:cNvSpPr/>
            <p:nvPr/>
          </p:nvSpPr>
          <p:spPr>
            <a:xfrm>
              <a:off x="4169153" y="432747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/>
            <p:cNvSpPr/>
            <p:nvPr/>
          </p:nvSpPr>
          <p:spPr>
            <a:xfrm>
              <a:off x="4169153" y="432747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/>
            <p:cNvSpPr/>
            <p:nvPr/>
          </p:nvSpPr>
          <p:spPr>
            <a:xfrm>
              <a:off x="3642106" y="476594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/>
            <p:cNvSpPr/>
            <p:nvPr/>
          </p:nvSpPr>
          <p:spPr>
            <a:xfrm>
              <a:off x="3642106" y="476594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3632770" y="478848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/>
            <p:cNvSpPr/>
            <p:nvPr/>
          </p:nvSpPr>
          <p:spPr>
            <a:xfrm>
              <a:off x="3664647" y="475653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/>
            <p:cNvSpPr/>
            <p:nvPr/>
          </p:nvSpPr>
          <p:spPr>
            <a:xfrm>
              <a:off x="3434271" y="476898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/>
            <p:cNvSpPr/>
            <p:nvPr/>
          </p:nvSpPr>
          <p:spPr>
            <a:xfrm>
              <a:off x="3434271" y="47689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/>
            <p:cNvSpPr/>
            <p:nvPr/>
          </p:nvSpPr>
          <p:spPr>
            <a:xfrm>
              <a:off x="3424873" y="479153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/>
            <p:cNvSpPr/>
            <p:nvPr/>
          </p:nvSpPr>
          <p:spPr>
            <a:xfrm>
              <a:off x="3456812" y="475965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/>
            <p:cNvSpPr/>
            <p:nvPr/>
          </p:nvSpPr>
          <p:spPr>
            <a:xfrm>
              <a:off x="3164777" y="478626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/>
            <p:cNvSpPr/>
            <p:nvPr/>
          </p:nvSpPr>
          <p:spPr>
            <a:xfrm>
              <a:off x="3164777" y="478626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/>
            <p:cNvSpPr/>
            <p:nvPr/>
          </p:nvSpPr>
          <p:spPr>
            <a:xfrm>
              <a:off x="3674873" y="47901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/>
            <p:cNvSpPr/>
            <p:nvPr/>
          </p:nvSpPr>
          <p:spPr>
            <a:xfrm>
              <a:off x="3674873" y="47901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/>
            <p:cNvSpPr/>
            <p:nvPr/>
          </p:nvSpPr>
          <p:spPr>
            <a:xfrm>
              <a:off x="3665537" y="48127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/>
            <p:cNvSpPr/>
            <p:nvPr/>
          </p:nvSpPr>
          <p:spPr>
            <a:xfrm>
              <a:off x="3697414" y="47807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/>
            <p:cNvSpPr/>
            <p:nvPr/>
          </p:nvSpPr>
          <p:spPr>
            <a:xfrm>
              <a:off x="3504818" y="479858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/>
            <p:cNvSpPr/>
            <p:nvPr/>
          </p:nvSpPr>
          <p:spPr>
            <a:xfrm>
              <a:off x="3504818" y="479857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/>
            <p:cNvSpPr/>
            <p:nvPr/>
          </p:nvSpPr>
          <p:spPr>
            <a:xfrm>
              <a:off x="3495485" y="482118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3527425" y="478924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/>
            <p:cNvSpPr/>
            <p:nvPr/>
          </p:nvSpPr>
          <p:spPr>
            <a:xfrm>
              <a:off x="3674873" y="48526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/>
            <p:cNvSpPr/>
            <p:nvPr/>
          </p:nvSpPr>
          <p:spPr>
            <a:xfrm>
              <a:off x="3674873" y="485268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/>
            <p:cNvSpPr/>
            <p:nvPr/>
          </p:nvSpPr>
          <p:spPr>
            <a:xfrm>
              <a:off x="3665537" y="487522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/>
            <p:cNvSpPr/>
            <p:nvPr/>
          </p:nvSpPr>
          <p:spPr>
            <a:xfrm>
              <a:off x="3697414" y="484328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/>
            <p:cNvSpPr/>
            <p:nvPr/>
          </p:nvSpPr>
          <p:spPr>
            <a:xfrm>
              <a:off x="3334767" y="486150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21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/>
            <p:cNvSpPr/>
            <p:nvPr/>
          </p:nvSpPr>
          <p:spPr>
            <a:xfrm>
              <a:off x="3334767" y="48615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/>
            <p:cNvSpPr/>
            <p:nvPr/>
          </p:nvSpPr>
          <p:spPr>
            <a:xfrm>
              <a:off x="3703764" y="486150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21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/>
            <p:cNvSpPr/>
            <p:nvPr/>
          </p:nvSpPr>
          <p:spPr>
            <a:xfrm>
              <a:off x="3703764" y="48615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/>
            <p:cNvSpPr/>
            <p:nvPr/>
          </p:nvSpPr>
          <p:spPr>
            <a:xfrm>
              <a:off x="3694428" y="488411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/>
            <p:cNvSpPr/>
            <p:nvPr/>
          </p:nvSpPr>
          <p:spPr>
            <a:xfrm>
              <a:off x="3726305" y="485217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/>
            <p:cNvSpPr/>
            <p:nvPr/>
          </p:nvSpPr>
          <p:spPr>
            <a:xfrm>
              <a:off x="3504818" y="48714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/>
            <p:cNvSpPr/>
            <p:nvPr/>
          </p:nvSpPr>
          <p:spPr>
            <a:xfrm>
              <a:off x="3504818" y="487148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/>
            <p:cNvSpPr/>
            <p:nvPr/>
          </p:nvSpPr>
          <p:spPr>
            <a:xfrm>
              <a:off x="3674873" y="48714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/>
            <p:cNvSpPr/>
            <p:nvPr/>
          </p:nvSpPr>
          <p:spPr>
            <a:xfrm>
              <a:off x="3674873" y="487148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/>
            <p:cNvSpPr/>
            <p:nvPr/>
          </p:nvSpPr>
          <p:spPr>
            <a:xfrm>
              <a:off x="3665537" y="489402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/>
            <p:cNvSpPr/>
            <p:nvPr/>
          </p:nvSpPr>
          <p:spPr>
            <a:xfrm>
              <a:off x="3697414" y="486207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/>
            <p:cNvSpPr/>
            <p:nvPr/>
          </p:nvSpPr>
          <p:spPr>
            <a:xfrm>
              <a:off x="3752977" y="48714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/>
            <p:cNvSpPr/>
            <p:nvPr/>
          </p:nvSpPr>
          <p:spPr>
            <a:xfrm>
              <a:off x="3752977" y="487148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/>
            <p:cNvSpPr/>
            <p:nvPr/>
          </p:nvSpPr>
          <p:spPr>
            <a:xfrm>
              <a:off x="3743641" y="489402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/>
            <p:cNvSpPr/>
            <p:nvPr/>
          </p:nvSpPr>
          <p:spPr>
            <a:xfrm>
              <a:off x="3775583" y="486207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/>
            <p:cNvSpPr/>
            <p:nvPr/>
          </p:nvSpPr>
          <p:spPr>
            <a:xfrm>
              <a:off x="3334767" y="48714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/>
            <p:cNvSpPr/>
            <p:nvPr/>
          </p:nvSpPr>
          <p:spPr>
            <a:xfrm>
              <a:off x="3334767" y="487148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/>
            <p:cNvSpPr/>
            <p:nvPr/>
          </p:nvSpPr>
          <p:spPr>
            <a:xfrm>
              <a:off x="3982151" y="48956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/>
            <p:cNvSpPr/>
            <p:nvPr/>
          </p:nvSpPr>
          <p:spPr>
            <a:xfrm>
              <a:off x="3982151" y="48956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/>
            <p:cNvSpPr/>
            <p:nvPr/>
          </p:nvSpPr>
          <p:spPr>
            <a:xfrm>
              <a:off x="3703764" y="49110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/>
            <p:cNvSpPr/>
            <p:nvPr/>
          </p:nvSpPr>
          <p:spPr>
            <a:xfrm>
              <a:off x="3703764" y="49110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3694428" y="49336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/>
            <p:cNvSpPr/>
            <p:nvPr/>
          </p:nvSpPr>
          <p:spPr>
            <a:xfrm>
              <a:off x="3726305" y="490170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/>
            <p:cNvSpPr/>
            <p:nvPr/>
          </p:nvSpPr>
          <p:spPr>
            <a:xfrm>
              <a:off x="3859782" y="49110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/>
            <p:cNvSpPr/>
            <p:nvPr/>
          </p:nvSpPr>
          <p:spPr>
            <a:xfrm>
              <a:off x="3859782" y="49110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/>
            <p:cNvSpPr/>
            <p:nvPr/>
          </p:nvSpPr>
          <p:spPr>
            <a:xfrm>
              <a:off x="3850450" y="49336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/>
            <p:cNvSpPr/>
            <p:nvPr/>
          </p:nvSpPr>
          <p:spPr>
            <a:xfrm>
              <a:off x="3882327" y="490170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/>
            <p:cNvSpPr/>
            <p:nvPr/>
          </p:nvSpPr>
          <p:spPr>
            <a:xfrm>
              <a:off x="3703764" y="49110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/>
            <p:cNvSpPr/>
            <p:nvPr/>
          </p:nvSpPr>
          <p:spPr>
            <a:xfrm>
              <a:off x="3703764" y="49110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/>
            <p:cNvSpPr/>
            <p:nvPr/>
          </p:nvSpPr>
          <p:spPr>
            <a:xfrm>
              <a:off x="3694428" y="49336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/>
            <p:cNvSpPr/>
            <p:nvPr/>
          </p:nvSpPr>
          <p:spPr>
            <a:xfrm>
              <a:off x="3726305" y="490170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/>
            <p:cNvSpPr/>
            <p:nvPr/>
          </p:nvSpPr>
          <p:spPr>
            <a:xfrm>
              <a:off x="3642106" y="49110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/>
            <p:cNvSpPr/>
            <p:nvPr/>
          </p:nvSpPr>
          <p:spPr>
            <a:xfrm>
              <a:off x="3642106" y="49110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/>
            <p:cNvSpPr/>
            <p:nvPr/>
          </p:nvSpPr>
          <p:spPr>
            <a:xfrm>
              <a:off x="3632770" y="49336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/>
            <p:cNvSpPr/>
            <p:nvPr/>
          </p:nvSpPr>
          <p:spPr>
            <a:xfrm>
              <a:off x="3664647" y="490170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/>
            <p:cNvSpPr/>
            <p:nvPr/>
          </p:nvSpPr>
          <p:spPr>
            <a:xfrm>
              <a:off x="3729607" y="4929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3729607" y="4929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/>
            <p:cNvSpPr/>
            <p:nvPr/>
          </p:nvSpPr>
          <p:spPr>
            <a:xfrm>
              <a:off x="3720275" y="4952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/>
            <p:cNvSpPr/>
            <p:nvPr/>
          </p:nvSpPr>
          <p:spPr>
            <a:xfrm>
              <a:off x="3752152" y="49204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3559556" y="4929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/>
            <p:cNvSpPr/>
            <p:nvPr/>
          </p:nvSpPr>
          <p:spPr>
            <a:xfrm>
              <a:off x="3559556" y="4929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/>
            <p:cNvSpPr/>
            <p:nvPr/>
          </p:nvSpPr>
          <p:spPr>
            <a:xfrm>
              <a:off x="3550220" y="4952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/>
            <p:cNvSpPr/>
            <p:nvPr/>
          </p:nvSpPr>
          <p:spPr>
            <a:xfrm>
              <a:off x="3582162" y="49204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/>
            <p:cNvSpPr/>
            <p:nvPr/>
          </p:nvSpPr>
          <p:spPr>
            <a:xfrm>
              <a:off x="3703764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/>
            <p:cNvSpPr/>
            <p:nvPr/>
          </p:nvSpPr>
          <p:spPr>
            <a:xfrm>
              <a:off x="3703764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/>
            <p:cNvSpPr/>
            <p:nvPr/>
          </p:nvSpPr>
          <p:spPr>
            <a:xfrm>
              <a:off x="3694428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/>
            <p:cNvSpPr/>
            <p:nvPr/>
          </p:nvSpPr>
          <p:spPr>
            <a:xfrm>
              <a:off x="3726305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/>
            <p:cNvSpPr/>
            <p:nvPr/>
          </p:nvSpPr>
          <p:spPr>
            <a:xfrm>
              <a:off x="3164777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/>
            <p:cNvSpPr/>
            <p:nvPr/>
          </p:nvSpPr>
          <p:spPr>
            <a:xfrm>
              <a:off x="3164777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/>
            <p:cNvSpPr/>
            <p:nvPr/>
          </p:nvSpPr>
          <p:spPr>
            <a:xfrm>
              <a:off x="3674873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/>
            <p:cNvSpPr/>
            <p:nvPr/>
          </p:nvSpPr>
          <p:spPr>
            <a:xfrm>
              <a:off x="3674873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/>
            <p:cNvSpPr/>
            <p:nvPr/>
          </p:nvSpPr>
          <p:spPr>
            <a:xfrm>
              <a:off x="3665537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/>
            <p:cNvSpPr/>
            <p:nvPr/>
          </p:nvSpPr>
          <p:spPr>
            <a:xfrm>
              <a:off x="3697414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/>
            <p:cNvSpPr/>
            <p:nvPr/>
          </p:nvSpPr>
          <p:spPr>
            <a:xfrm>
              <a:off x="3674873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/>
            <p:cNvSpPr/>
            <p:nvPr/>
          </p:nvSpPr>
          <p:spPr>
            <a:xfrm>
              <a:off x="3674873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/>
            <p:cNvSpPr/>
            <p:nvPr/>
          </p:nvSpPr>
          <p:spPr>
            <a:xfrm>
              <a:off x="3665537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/>
            <p:cNvSpPr/>
            <p:nvPr/>
          </p:nvSpPr>
          <p:spPr>
            <a:xfrm>
              <a:off x="3697414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/>
            <p:cNvSpPr/>
            <p:nvPr/>
          </p:nvSpPr>
          <p:spPr>
            <a:xfrm>
              <a:off x="3334767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/>
            <p:cNvSpPr/>
            <p:nvPr/>
          </p:nvSpPr>
          <p:spPr>
            <a:xfrm>
              <a:off x="3334767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/>
            <p:cNvSpPr/>
            <p:nvPr/>
          </p:nvSpPr>
          <p:spPr>
            <a:xfrm>
              <a:off x="3674873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/>
            <p:cNvSpPr/>
            <p:nvPr/>
          </p:nvSpPr>
          <p:spPr>
            <a:xfrm>
              <a:off x="3674873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/>
            <p:cNvSpPr/>
            <p:nvPr/>
          </p:nvSpPr>
          <p:spPr>
            <a:xfrm>
              <a:off x="3665537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/>
            <p:cNvSpPr/>
            <p:nvPr/>
          </p:nvSpPr>
          <p:spPr>
            <a:xfrm>
              <a:off x="3697414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/>
            <p:cNvSpPr/>
            <p:nvPr/>
          </p:nvSpPr>
          <p:spPr>
            <a:xfrm>
              <a:off x="3674873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/>
            <p:cNvSpPr/>
            <p:nvPr/>
          </p:nvSpPr>
          <p:spPr>
            <a:xfrm>
              <a:off x="3674873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/>
            <p:cNvSpPr/>
            <p:nvPr/>
          </p:nvSpPr>
          <p:spPr>
            <a:xfrm>
              <a:off x="3665537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/>
            <p:cNvSpPr/>
            <p:nvPr/>
          </p:nvSpPr>
          <p:spPr>
            <a:xfrm>
              <a:off x="3697414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/>
            <p:cNvSpPr/>
            <p:nvPr/>
          </p:nvSpPr>
          <p:spPr>
            <a:xfrm>
              <a:off x="3334767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/>
            <p:cNvSpPr/>
            <p:nvPr/>
          </p:nvSpPr>
          <p:spPr>
            <a:xfrm>
              <a:off x="3334767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/>
            <p:cNvSpPr/>
            <p:nvPr/>
          </p:nvSpPr>
          <p:spPr>
            <a:xfrm>
              <a:off x="3325430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/>
            <p:cNvSpPr/>
            <p:nvPr/>
          </p:nvSpPr>
          <p:spPr>
            <a:xfrm>
              <a:off x="3357373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/>
            <p:cNvSpPr/>
            <p:nvPr/>
          </p:nvSpPr>
          <p:spPr>
            <a:xfrm>
              <a:off x="3642106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/>
            <p:cNvSpPr/>
            <p:nvPr/>
          </p:nvSpPr>
          <p:spPr>
            <a:xfrm>
              <a:off x="3642106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/>
            <p:cNvSpPr/>
            <p:nvPr/>
          </p:nvSpPr>
          <p:spPr>
            <a:xfrm>
              <a:off x="3632770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/>
            <p:cNvSpPr/>
            <p:nvPr/>
          </p:nvSpPr>
          <p:spPr>
            <a:xfrm>
              <a:off x="3664647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3604260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/>
            <p:cNvSpPr/>
            <p:nvPr/>
          </p:nvSpPr>
          <p:spPr>
            <a:xfrm>
              <a:off x="3604260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/>
            <p:cNvSpPr/>
            <p:nvPr/>
          </p:nvSpPr>
          <p:spPr>
            <a:xfrm>
              <a:off x="3594924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/>
            <p:cNvSpPr/>
            <p:nvPr/>
          </p:nvSpPr>
          <p:spPr>
            <a:xfrm>
              <a:off x="3626867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/>
            <p:cNvSpPr/>
            <p:nvPr/>
          </p:nvSpPr>
          <p:spPr>
            <a:xfrm>
              <a:off x="3703764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/>
            <p:cNvSpPr/>
            <p:nvPr/>
          </p:nvSpPr>
          <p:spPr>
            <a:xfrm>
              <a:off x="3703764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/>
            <p:cNvSpPr/>
            <p:nvPr/>
          </p:nvSpPr>
          <p:spPr>
            <a:xfrm>
              <a:off x="3694428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/>
            <p:cNvSpPr/>
            <p:nvPr/>
          </p:nvSpPr>
          <p:spPr>
            <a:xfrm>
              <a:off x="3726305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/>
            <p:cNvSpPr/>
            <p:nvPr/>
          </p:nvSpPr>
          <p:spPr>
            <a:xfrm>
              <a:off x="3559556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/>
            <p:cNvSpPr/>
            <p:nvPr/>
          </p:nvSpPr>
          <p:spPr>
            <a:xfrm>
              <a:off x="3559556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/>
            <p:cNvSpPr/>
            <p:nvPr/>
          </p:nvSpPr>
          <p:spPr>
            <a:xfrm>
              <a:off x="3550220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/>
            <p:cNvSpPr/>
            <p:nvPr/>
          </p:nvSpPr>
          <p:spPr>
            <a:xfrm>
              <a:off x="3582162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/>
            <p:cNvSpPr/>
            <p:nvPr/>
          </p:nvSpPr>
          <p:spPr>
            <a:xfrm>
              <a:off x="3559556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/>
            <p:cNvSpPr/>
            <p:nvPr/>
          </p:nvSpPr>
          <p:spPr>
            <a:xfrm>
              <a:off x="3559556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/>
            <p:cNvSpPr/>
            <p:nvPr/>
          </p:nvSpPr>
          <p:spPr>
            <a:xfrm>
              <a:off x="3550220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/>
            <p:cNvSpPr/>
            <p:nvPr/>
          </p:nvSpPr>
          <p:spPr>
            <a:xfrm>
              <a:off x="3582162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/>
            <p:cNvSpPr/>
            <p:nvPr/>
          </p:nvSpPr>
          <p:spPr>
            <a:xfrm>
              <a:off x="3334767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/>
            <p:cNvSpPr/>
            <p:nvPr/>
          </p:nvSpPr>
          <p:spPr>
            <a:xfrm>
              <a:off x="3334767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/>
            <p:cNvSpPr/>
            <p:nvPr/>
          </p:nvSpPr>
          <p:spPr>
            <a:xfrm>
              <a:off x="3752977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" name="object 488"/>
            <p:cNvSpPr/>
            <p:nvPr/>
          </p:nvSpPr>
          <p:spPr>
            <a:xfrm>
              <a:off x="3752977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" name="object 489"/>
            <p:cNvSpPr/>
            <p:nvPr/>
          </p:nvSpPr>
          <p:spPr>
            <a:xfrm>
              <a:off x="3743641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/>
            <p:cNvSpPr/>
            <p:nvPr/>
          </p:nvSpPr>
          <p:spPr>
            <a:xfrm>
              <a:off x="3775583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" name="object 491"/>
            <p:cNvSpPr/>
            <p:nvPr/>
          </p:nvSpPr>
          <p:spPr>
            <a:xfrm>
              <a:off x="3604260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" name="object 492"/>
            <p:cNvSpPr/>
            <p:nvPr/>
          </p:nvSpPr>
          <p:spPr>
            <a:xfrm>
              <a:off x="3604260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/>
            <p:cNvSpPr/>
            <p:nvPr/>
          </p:nvSpPr>
          <p:spPr>
            <a:xfrm>
              <a:off x="3594924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/>
            <p:cNvSpPr/>
            <p:nvPr/>
          </p:nvSpPr>
          <p:spPr>
            <a:xfrm>
              <a:off x="3626867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/>
            <p:cNvSpPr/>
            <p:nvPr/>
          </p:nvSpPr>
          <p:spPr>
            <a:xfrm>
              <a:off x="4121150" y="4215714"/>
              <a:ext cx="168910" cy="149225"/>
            </a:xfrm>
            <a:custGeom>
              <a:avLst/>
              <a:gdLst/>
              <a:ahLst/>
              <a:cxnLst/>
              <a:rect l="l" t="t" r="r" b="b"/>
              <a:pathLst>
                <a:path w="168910" h="149225">
                  <a:moveTo>
                    <a:pt x="137287" y="31622"/>
                  </a:moveTo>
                  <a:lnTo>
                    <a:pt x="168903" y="31622"/>
                  </a:lnTo>
                  <a:lnTo>
                    <a:pt x="168903" y="0"/>
                  </a:lnTo>
                  <a:lnTo>
                    <a:pt x="137287" y="0"/>
                  </a:lnTo>
                  <a:lnTo>
                    <a:pt x="137287" y="31622"/>
                  </a:lnTo>
                  <a:close/>
                </a:path>
                <a:path w="168910" h="149225">
                  <a:moveTo>
                    <a:pt x="0" y="54355"/>
                  </a:moveTo>
                  <a:lnTo>
                    <a:pt x="31623" y="54355"/>
                  </a:lnTo>
                  <a:lnTo>
                    <a:pt x="31623" y="22732"/>
                  </a:lnTo>
                  <a:lnTo>
                    <a:pt x="0" y="22732"/>
                  </a:lnTo>
                  <a:lnTo>
                    <a:pt x="0" y="54355"/>
                  </a:lnTo>
                  <a:close/>
                </a:path>
                <a:path w="168910" h="149225">
                  <a:moveTo>
                    <a:pt x="42163" y="58102"/>
                  </a:moveTo>
                  <a:lnTo>
                    <a:pt x="73787" y="58102"/>
                  </a:lnTo>
                  <a:lnTo>
                    <a:pt x="73787" y="26479"/>
                  </a:lnTo>
                  <a:lnTo>
                    <a:pt x="42163" y="26479"/>
                  </a:lnTo>
                  <a:lnTo>
                    <a:pt x="42163" y="58102"/>
                  </a:lnTo>
                  <a:close/>
                </a:path>
                <a:path w="168910" h="149225">
                  <a:moveTo>
                    <a:pt x="50673" y="130111"/>
                  </a:moveTo>
                  <a:lnTo>
                    <a:pt x="82289" y="130111"/>
                  </a:lnTo>
                  <a:lnTo>
                    <a:pt x="82289" y="98494"/>
                  </a:lnTo>
                  <a:lnTo>
                    <a:pt x="50673" y="98494"/>
                  </a:lnTo>
                  <a:lnTo>
                    <a:pt x="50673" y="130111"/>
                  </a:lnTo>
                  <a:close/>
                </a:path>
                <a:path w="168910" h="149225">
                  <a:moveTo>
                    <a:pt x="50673" y="149097"/>
                  </a:moveTo>
                  <a:lnTo>
                    <a:pt x="82289" y="149097"/>
                  </a:lnTo>
                  <a:lnTo>
                    <a:pt x="82289" y="117474"/>
                  </a:lnTo>
                  <a:lnTo>
                    <a:pt x="50673" y="117474"/>
                  </a:lnTo>
                  <a:lnTo>
                    <a:pt x="50673" y="149097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/>
            <p:cNvSpPr/>
            <p:nvPr/>
          </p:nvSpPr>
          <p:spPr>
            <a:xfrm>
              <a:off x="3681666" y="429705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/>
            <p:cNvSpPr/>
            <p:nvPr/>
          </p:nvSpPr>
          <p:spPr>
            <a:xfrm>
              <a:off x="3681666" y="429705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/>
            <p:cNvSpPr/>
            <p:nvPr/>
          </p:nvSpPr>
          <p:spPr>
            <a:xfrm>
              <a:off x="3648899" y="470434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/>
            <p:cNvSpPr/>
            <p:nvPr/>
          </p:nvSpPr>
          <p:spPr>
            <a:xfrm>
              <a:off x="3648899" y="47043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" name="object 500"/>
            <p:cNvSpPr/>
            <p:nvPr/>
          </p:nvSpPr>
          <p:spPr>
            <a:xfrm>
              <a:off x="3642360" y="472015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" name="object 501"/>
            <p:cNvSpPr/>
            <p:nvPr/>
          </p:nvSpPr>
          <p:spPr>
            <a:xfrm>
              <a:off x="3664647" y="4697803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/>
            <p:cNvSpPr/>
            <p:nvPr/>
          </p:nvSpPr>
          <p:spPr>
            <a:xfrm>
              <a:off x="4088444" y="499504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65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" name="object 503"/>
            <p:cNvSpPr/>
            <p:nvPr/>
          </p:nvSpPr>
          <p:spPr>
            <a:xfrm>
              <a:off x="4088444" y="499505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65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" name="object 504"/>
            <p:cNvSpPr/>
            <p:nvPr/>
          </p:nvSpPr>
          <p:spPr>
            <a:xfrm>
              <a:off x="4081840" y="5010863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5" name="object 505"/>
            <p:cNvSpPr/>
            <p:nvPr/>
          </p:nvSpPr>
          <p:spPr>
            <a:xfrm>
              <a:off x="4104196" y="4988510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" name="object 506"/>
            <p:cNvSpPr/>
            <p:nvPr/>
          </p:nvSpPr>
          <p:spPr>
            <a:xfrm>
              <a:off x="3682556" y="4008706"/>
              <a:ext cx="0" cy="1174115"/>
            </a:xfrm>
            <a:custGeom>
              <a:avLst/>
              <a:gdLst/>
              <a:ahLst/>
              <a:cxnLst/>
              <a:rect l="l" t="t" r="r" b="b"/>
              <a:pathLst>
                <a:path w="0" h="1174114">
                  <a:moveTo>
                    <a:pt x="0" y="117360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7" name="object 507"/>
            <p:cNvSpPr/>
            <p:nvPr/>
          </p:nvSpPr>
          <p:spPr>
            <a:xfrm>
              <a:off x="3132137" y="4008640"/>
              <a:ext cx="1214755" cy="1174115"/>
            </a:xfrm>
            <a:custGeom>
              <a:avLst/>
              <a:gdLst/>
              <a:ahLst/>
              <a:cxnLst/>
              <a:rect l="l" t="t" r="r" b="b"/>
              <a:pathLst>
                <a:path w="1214754" h="1174114">
                  <a:moveTo>
                    <a:pt x="0" y="1173670"/>
                  </a:moveTo>
                  <a:lnTo>
                    <a:pt x="1214247" y="1173670"/>
                  </a:lnTo>
                  <a:lnTo>
                    <a:pt x="1214247" y="0"/>
                  </a:lnTo>
                  <a:lnTo>
                    <a:pt x="0" y="0"/>
                  </a:lnTo>
                  <a:lnTo>
                    <a:pt x="0" y="117367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8" name="object 508"/>
          <p:cNvSpPr txBox="1"/>
          <p:nvPr/>
        </p:nvSpPr>
        <p:spPr>
          <a:xfrm>
            <a:off x="29069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09" name="object 509"/>
          <p:cNvSpPr txBox="1"/>
          <p:nvPr/>
        </p:nvSpPr>
        <p:spPr>
          <a:xfrm>
            <a:off x="29069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10" name="object 510"/>
          <p:cNvSpPr txBox="1"/>
          <p:nvPr/>
        </p:nvSpPr>
        <p:spPr>
          <a:xfrm>
            <a:off x="29069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511" name="object 511"/>
          <p:cNvGrpSpPr/>
          <p:nvPr/>
        </p:nvGrpSpPr>
        <p:grpSpPr>
          <a:xfrm>
            <a:off x="3109657" y="4155516"/>
            <a:ext cx="1210945" cy="1049655"/>
            <a:chOff x="3109657" y="4155516"/>
            <a:chExt cx="1210945" cy="1049655"/>
          </a:xfrm>
        </p:grpSpPr>
        <p:sp>
          <p:nvSpPr>
            <p:cNvPr id="512" name="object 512"/>
            <p:cNvSpPr/>
            <p:nvPr/>
          </p:nvSpPr>
          <p:spPr>
            <a:xfrm>
              <a:off x="3113149" y="4934979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3" name="object 513"/>
            <p:cNvSpPr/>
            <p:nvPr/>
          </p:nvSpPr>
          <p:spPr>
            <a:xfrm>
              <a:off x="3113149" y="4546991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4" name="object 514"/>
            <p:cNvSpPr/>
            <p:nvPr/>
          </p:nvSpPr>
          <p:spPr>
            <a:xfrm>
              <a:off x="3113149" y="415900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5" name="object 515"/>
            <p:cNvSpPr/>
            <p:nvPr/>
          </p:nvSpPr>
          <p:spPr>
            <a:xfrm>
              <a:off x="318731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6" name="object 516"/>
            <p:cNvSpPr/>
            <p:nvPr/>
          </p:nvSpPr>
          <p:spPr>
            <a:xfrm>
              <a:off x="3752152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7" name="object 517"/>
            <p:cNvSpPr/>
            <p:nvPr/>
          </p:nvSpPr>
          <p:spPr>
            <a:xfrm>
              <a:off x="4317045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8" name="object 518"/>
          <p:cNvSpPr txBox="1"/>
          <p:nvPr/>
        </p:nvSpPr>
        <p:spPr>
          <a:xfrm>
            <a:off x="31569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519" name="object 519"/>
          <p:cNvSpPr txBox="1"/>
          <p:nvPr/>
        </p:nvSpPr>
        <p:spPr>
          <a:xfrm>
            <a:off x="37041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20" name="object 520"/>
          <p:cNvSpPr txBox="1"/>
          <p:nvPr/>
        </p:nvSpPr>
        <p:spPr>
          <a:xfrm>
            <a:off x="42513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21" name="object 521"/>
          <p:cNvSpPr txBox="1"/>
          <p:nvPr/>
        </p:nvSpPr>
        <p:spPr>
          <a:xfrm>
            <a:off x="28179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522" name="object 522"/>
          <p:cNvGrpSpPr/>
          <p:nvPr/>
        </p:nvGrpSpPr>
        <p:grpSpPr>
          <a:xfrm>
            <a:off x="4457126" y="4196217"/>
            <a:ext cx="50800" cy="269875"/>
            <a:chOff x="4457126" y="4196217"/>
            <a:chExt cx="50800" cy="269875"/>
          </a:xfrm>
        </p:grpSpPr>
        <p:sp>
          <p:nvSpPr>
            <p:cNvPr id="523" name="object 523"/>
            <p:cNvSpPr/>
            <p:nvPr/>
          </p:nvSpPr>
          <p:spPr>
            <a:xfrm>
              <a:off x="4459666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1"/>
                  </a:lnTo>
                  <a:lnTo>
                    <a:pt x="6630" y="6630"/>
                  </a:lnTo>
                  <a:lnTo>
                    <a:pt x="1781" y="13799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9"/>
                  </a:lnTo>
                  <a:lnTo>
                    <a:pt x="38515" y="6630"/>
                  </a:lnTo>
                  <a:lnTo>
                    <a:pt x="31330" y="1781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FFA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4" name="object 524"/>
            <p:cNvSpPr/>
            <p:nvPr/>
          </p:nvSpPr>
          <p:spPr>
            <a:xfrm>
              <a:off x="4459666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9"/>
                  </a:lnTo>
                  <a:lnTo>
                    <a:pt x="6630" y="6630"/>
                  </a:lnTo>
                  <a:lnTo>
                    <a:pt x="13801" y="1781"/>
                  </a:lnTo>
                  <a:lnTo>
                    <a:pt x="22548" y="0"/>
                  </a:lnTo>
                  <a:lnTo>
                    <a:pt x="31330" y="1781"/>
                  </a:lnTo>
                  <a:lnTo>
                    <a:pt x="38515" y="6630"/>
                  </a:lnTo>
                  <a:lnTo>
                    <a:pt x="43367" y="13799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5" name="object 525"/>
            <p:cNvSpPr/>
            <p:nvPr/>
          </p:nvSpPr>
          <p:spPr>
            <a:xfrm>
              <a:off x="4459666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6" name="object 526"/>
            <p:cNvSpPr/>
            <p:nvPr/>
          </p:nvSpPr>
          <p:spPr>
            <a:xfrm>
              <a:off x="4459666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7" name="object 527"/>
            <p:cNvSpPr/>
            <p:nvPr/>
          </p:nvSpPr>
          <p:spPr>
            <a:xfrm>
              <a:off x="4459666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8" name="object 528"/>
            <p:cNvSpPr/>
            <p:nvPr/>
          </p:nvSpPr>
          <p:spPr>
            <a:xfrm>
              <a:off x="4459666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9" name="object 529"/>
          <p:cNvSpPr txBox="1"/>
          <p:nvPr/>
        </p:nvSpPr>
        <p:spPr>
          <a:xfrm>
            <a:off x="4414645" y="4018625"/>
            <a:ext cx="460375" cy="25146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500">
                <a:latin typeface="Microsoft Sans Serif"/>
                <a:cs typeface="Microsoft Sans Serif"/>
              </a:rPr>
              <a:t>Added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530" name="object 530"/>
          <p:cNvSpPr txBox="1"/>
          <p:nvPr/>
        </p:nvSpPr>
        <p:spPr>
          <a:xfrm>
            <a:off x="4538092" y="4277629"/>
            <a:ext cx="1454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0">
                <a:latin typeface="Verdana"/>
                <a:cs typeface="Verdana"/>
              </a:rPr>
              <a:t>Lost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31" name="object 531"/>
          <p:cNvSpPr txBox="1"/>
          <p:nvPr/>
        </p:nvSpPr>
        <p:spPr>
          <a:xfrm>
            <a:off x="4538092" y="4387357"/>
            <a:ext cx="1917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532" name="object 532"/>
          <p:cNvGrpSpPr/>
          <p:nvPr/>
        </p:nvGrpSpPr>
        <p:grpSpPr>
          <a:xfrm>
            <a:off x="4447792" y="4697361"/>
            <a:ext cx="69215" cy="389255"/>
            <a:chOff x="4447792" y="4697361"/>
            <a:chExt cx="69215" cy="389255"/>
          </a:xfrm>
        </p:grpSpPr>
        <p:sp>
          <p:nvSpPr>
            <p:cNvPr id="533" name="object 533"/>
            <p:cNvSpPr/>
            <p:nvPr/>
          </p:nvSpPr>
          <p:spPr>
            <a:xfrm>
              <a:off x="4459668" y="46999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4" name="object 534"/>
            <p:cNvSpPr/>
            <p:nvPr/>
          </p:nvSpPr>
          <p:spPr>
            <a:xfrm>
              <a:off x="4451860" y="47971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5" name="object 535"/>
            <p:cNvSpPr/>
            <p:nvPr/>
          </p:nvSpPr>
          <p:spPr>
            <a:xfrm>
              <a:off x="4459666" y="49193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6" name="object 536"/>
            <p:cNvSpPr/>
            <p:nvPr/>
          </p:nvSpPr>
          <p:spPr>
            <a:xfrm>
              <a:off x="4459666" y="49193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7" name="object 537"/>
            <p:cNvSpPr/>
            <p:nvPr/>
          </p:nvSpPr>
          <p:spPr>
            <a:xfrm>
              <a:off x="4459666" y="50290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8" name="object 538"/>
            <p:cNvSpPr/>
            <p:nvPr/>
          </p:nvSpPr>
          <p:spPr>
            <a:xfrm>
              <a:off x="4459666" y="50290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9" name="object 539"/>
            <p:cNvSpPr/>
            <p:nvPr/>
          </p:nvSpPr>
          <p:spPr>
            <a:xfrm>
              <a:off x="4450332" y="505163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0" name="object 540"/>
            <p:cNvSpPr/>
            <p:nvPr/>
          </p:nvSpPr>
          <p:spPr>
            <a:xfrm>
              <a:off x="4482213" y="501974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1" name="object 541"/>
          <p:cNvSpPr txBox="1"/>
          <p:nvPr/>
        </p:nvSpPr>
        <p:spPr>
          <a:xfrm>
            <a:off x="4414645" y="4519902"/>
            <a:ext cx="440055" cy="25082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  <a:p>
            <a:pPr marL="135890">
              <a:lnSpc>
                <a:spcPct val="100000"/>
              </a:lnSpc>
              <a:spcBef>
                <a:spcPts val="209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42" name="object 542"/>
          <p:cNvSpPr txBox="1"/>
          <p:nvPr/>
        </p:nvSpPr>
        <p:spPr>
          <a:xfrm>
            <a:off x="4538092" y="4778770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43" name="object 543"/>
          <p:cNvSpPr txBox="1"/>
          <p:nvPr/>
        </p:nvSpPr>
        <p:spPr>
          <a:xfrm>
            <a:off x="4538092" y="4888498"/>
            <a:ext cx="2482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544" name="object 544"/>
          <p:cNvSpPr txBox="1"/>
          <p:nvPr/>
        </p:nvSpPr>
        <p:spPr>
          <a:xfrm>
            <a:off x="4538092" y="4998226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45" name="object 545"/>
          <p:cNvSpPr txBox="1"/>
          <p:nvPr/>
        </p:nvSpPr>
        <p:spPr>
          <a:xfrm>
            <a:off x="3588193" y="3861513"/>
            <a:ext cx="30226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0">
                <a:latin typeface="Verdana"/>
                <a:cs typeface="Verdana"/>
              </a:rPr>
              <a:t>Mothur</a:t>
            </a:r>
            <a:endParaRPr sz="700">
              <a:latin typeface="Verdana"/>
              <a:cs typeface="Verdana"/>
            </a:endParaRPr>
          </a:p>
        </p:txBody>
      </p:sp>
      <p:grpSp>
        <p:nvGrpSpPr>
          <p:cNvPr id="546" name="object 546"/>
          <p:cNvGrpSpPr/>
          <p:nvPr/>
        </p:nvGrpSpPr>
        <p:grpSpPr>
          <a:xfrm>
            <a:off x="4953000" y="3899293"/>
            <a:ext cx="2133600" cy="1463040"/>
            <a:chOff x="4953000" y="3899293"/>
            <a:chExt cx="2133600" cy="1463040"/>
          </a:xfrm>
        </p:grpSpPr>
        <p:sp>
          <p:nvSpPr>
            <p:cNvPr id="547" name="object 547"/>
            <p:cNvSpPr/>
            <p:nvPr/>
          </p:nvSpPr>
          <p:spPr>
            <a:xfrm>
              <a:off x="49530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8" name="object 548"/>
            <p:cNvSpPr/>
            <p:nvPr/>
          </p:nvSpPr>
          <p:spPr>
            <a:xfrm>
              <a:off x="6067552" y="4184408"/>
              <a:ext cx="363220" cy="116205"/>
            </a:xfrm>
            <a:custGeom>
              <a:avLst/>
              <a:gdLst/>
              <a:ahLst/>
              <a:cxnLst/>
              <a:rect l="l" t="t" r="r" b="b"/>
              <a:pathLst>
                <a:path w="363220" h="116204">
                  <a:moveTo>
                    <a:pt x="222631" y="45148"/>
                  </a:moveTo>
                  <a:lnTo>
                    <a:pt x="267779" y="45148"/>
                  </a:lnTo>
                  <a:lnTo>
                    <a:pt x="267779" y="0"/>
                  </a:lnTo>
                  <a:lnTo>
                    <a:pt x="222631" y="0"/>
                  </a:lnTo>
                  <a:lnTo>
                    <a:pt x="222631" y="45148"/>
                  </a:lnTo>
                  <a:close/>
                </a:path>
                <a:path w="363220" h="116204">
                  <a:moveTo>
                    <a:pt x="185483" y="72072"/>
                  </a:moveTo>
                  <a:lnTo>
                    <a:pt x="230625" y="72072"/>
                  </a:lnTo>
                  <a:lnTo>
                    <a:pt x="230625" y="26930"/>
                  </a:lnTo>
                  <a:lnTo>
                    <a:pt x="185483" y="26930"/>
                  </a:lnTo>
                  <a:lnTo>
                    <a:pt x="185483" y="72072"/>
                  </a:lnTo>
                  <a:close/>
                </a:path>
                <a:path w="363220" h="116204">
                  <a:moveTo>
                    <a:pt x="222631" y="81470"/>
                  </a:moveTo>
                  <a:lnTo>
                    <a:pt x="267779" y="81470"/>
                  </a:lnTo>
                  <a:lnTo>
                    <a:pt x="267779" y="36321"/>
                  </a:lnTo>
                  <a:lnTo>
                    <a:pt x="222631" y="36321"/>
                  </a:lnTo>
                  <a:lnTo>
                    <a:pt x="222631" y="81470"/>
                  </a:lnTo>
                  <a:close/>
                </a:path>
                <a:path w="363220" h="116204">
                  <a:moveTo>
                    <a:pt x="164592" y="89217"/>
                  </a:moveTo>
                  <a:lnTo>
                    <a:pt x="209734" y="89217"/>
                  </a:lnTo>
                  <a:lnTo>
                    <a:pt x="209734" y="44075"/>
                  </a:lnTo>
                  <a:lnTo>
                    <a:pt x="164592" y="44075"/>
                  </a:lnTo>
                  <a:lnTo>
                    <a:pt x="164592" y="89217"/>
                  </a:lnTo>
                  <a:close/>
                </a:path>
                <a:path w="363220" h="116204">
                  <a:moveTo>
                    <a:pt x="251015" y="86868"/>
                  </a:moveTo>
                  <a:lnTo>
                    <a:pt x="296163" y="86868"/>
                  </a:lnTo>
                  <a:lnTo>
                    <a:pt x="296163" y="41725"/>
                  </a:lnTo>
                  <a:lnTo>
                    <a:pt x="251015" y="41725"/>
                  </a:lnTo>
                  <a:lnTo>
                    <a:pt x="251015" y="86868"/>
                  </a:lnTo>
                  <a:close/>
                </a:path>
                <a:path w="363220" h="116204">
                  <a:moveTo>
                    <a:pt x="0" y="82867"/>
                  </a:moveTo>
                  <a:lnTo>
                    <a:pt x="45148" y="82867"/>
                  </a:lnTo>
                  <a:lnTo>
                    <a:pt x="45148" y="37725"/>
                  </a:lnTo>
                  <a:lnTo>
                    <a:pt x="0" y="37725"/>
                  </a:lnTo>
                  <a:lnTo>
                    <a:pt x="0" y="82867"/>
                  </a:lnTo>
                  <a:close/>
                </a:path>
                <a:path w="363220" h="116204">
                  <a:moveTo>
                    <a:pt x="175260" y="100837"/>
                  </a:moveTo>
                  <a:lnTo>
                    <a:pt x="220408" y="100837"/>
                  </a:lnTo>
                  <a:lnTo>
                    <a:pt x="220408" y="55689"/>
                  </a:lnTo>
                  <a:lnTo>
                    <a:pt x="175260" y="55689"/>
                  </a:lnTo>
                  <a:lnTo>
                    <a:pt x="175260" y="100837"/>
                  </a:lnTo>
                  <a:close/>
                </a:path>
                <a:path w="363220" h="116204">
                  <a:moveTo>
                    <a:pt x="317753" y="69786"/>
                  </a:moveTo>
                  <a:lnTo>
                    <a:pt x="362902" y="69786"/>
                  </a:lnTo>
                  <a:lnTo>
                    <a:pt x="362902" y="24637"/>
                  </a:lnTo>
                  <a:lnTo>
                    <a:pt x="317753" y="24637"/>
                  </a:lnTo>
                  <a:lnTo>
                    <a:pt x="317753" y="69786"/>
                  </a:lnTo>
                  <a:close/>
                </a:path>
                <a:path w="363220" h="116204">
                  <a:moveTo>
                    <a:pt x="0" y="116078"/>
                  </a:moveTo>
                  <a:lnTo>
                    <a:pt x="45148" y="116078"/>
                  </a:lnTo>
                  <a:lnTo>
                    <a:pt x="45148" y="70929"/>
                  </a:lnTo>
                  <a:lnTo>
                    <a:pt x="0" y="70929"/>
                  </a:lnTo>
                  <a:lnTo>
                    <a:pt x="0" y="11607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9" name="object 549"/>
            <p:cNvSpPr/>
            <p:nvPr/>
          </p:nvSpPr>
          <p:spPr>
            <a:xfrm>
              <a:off x="5999540" y="424797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0" name="object 550"/>
            <p:cNvSpPr/>
            <p:nvPr/>
          </p:nvSpPr>
          <p:spPr>
            <a:xfrm>
              <a:off x="5808472" y="4203338"/>
              <a:ext cx="551815" cy="241300"/>
            </a:xfrm>
            <a:custGeom>
              <a:avLst/>
              <a:gdLst/>
              <a:ahLst/>
              <a:cxnLst/>
              <a:rect l="l" t="t" r="r" b="b"/>
              <a:pathLst>
                <a:path w="551814" h="241300">
                  <a:moveTo>
                    <a:pt x="439547" y="75177"/>
                  </a:moveTo>
                  <a:lnTo>
                    <a:pt x="484689" y="75177"/>
                  </a:lnTo>
                  <a:lnTo>
                    <a:pt x="484689" y="30029"/>
                  </a:lnTo>
                  <a:lnTo>
                    <a:pt x="439547" y="30029"/>
                  </a:lnTo>
                  <a:lnTo>
                    <a:pt x="439547" y="75177"/>
                  </a:lnTo>
                  <a:close/>
                </a:path>
                <a:path w="551814" h="241300">
                  <a:moveTo>
                    <a:pt x="444563" y="106102"/>
                  </a:moveTo>
                  <a:lnTo>
                    <a:pt x="489705" y="106102"/>
                  </a:lnTo>
                  <a:lnTo>
                    <a:pt x="489705" y="60953"/>
                  </a:lnTo>
                  <a:lnTo>
                    <a:pt x="444563" y="60953"/>
                  </a:lnTo>
                  <a:lnTo>
                    <a:pt x="444563" y="106102"/>
                  </a:lnTo>
                  <a:close/>
                </a:path>
                <a:path w="551814" h="241300">
                  <a:moveTo>
                    <a:pt x="400875" y="106483"/>
                  </a:moveTo>
                  <a:lnTo>
                    <a:pt x="446024" y="106483"/>
                  </a:lnTo>
                  <a:lnTo>
                    <a:pt x="446024" y="61334"/>
                  </a:lnTo>
                  <a:lnTo>
                    <a:pt x="400875" y="61334"/>
                  </a:lnTo>
                  <a:lnTo>
                    <a:pt x="400875" y="106483"/>
                  </a:lnTo>
                  <a:close/>
                </a:path>
                <a:path w="551814" h="241300">
                  <a:moveTo>
                    <a:pt x="388619" y="116008"/>
                  </a:moveTo>
                  <a:lnTo>
                    <a:pt x="433768" y="116008"/>
                  </a:lnTo>
                  <a:lnTo>
                    <a:pt x="433768" y="70859"/>
                  </a:lnTo>
                  <a:lnTo>
                    <a:pt x="388619" y="70859"/>
                  </a:lnTo>
                  <a:lnTo>
                    <a:pt x="388619" y="116008"/>
                  </a:lnTo>
                  <a:close/>
                </a:path>
                <a:path w="551814" h="241300">
                  <a:moveTo>
                    <a:pt x="494283" y="111055"/>
                  </a:moveTo>
                  <a:lnTo>
                    <a:pt x="539432" y="111055"/>
                  </a:lnTo>
                  <a:lnTo>
                    <a:pt x="539432" y="65912"/>
                  </a:lnTo>
                  <a:lnTo>
                    <a:pt x="494283" y="65912"/>
                  </a:lnTo>
                  <a:lnTo>
                    <a:pt x="494283" y="111055"/>
                  </a:lnTo>
                  <a:close/>
                </a:path>
                <a:path w="551814" h="241300">
                  <a:moveTo>
                    <a:pt x="388619" y="113722"/>
                  </a:moveTo>
                  <a:lnTo>
                    <a:pt x="433768" y="113722"/>
                  </a:lnTo>
                  <a:lnTo>
                    <a:pt x="433768" y="68579"/>
                  </a:lnTo>
                  <a:lnTo>
                    <a:pt x="388619" y="68579"/>
                  </a:lnTo>
                  <a:lnTo>
                    <a:pt x="388619" y="113722"/>
                  </a:lnTo>
                  <a:close/>
                </a:path>
                <a:path w="551814" h="241300">
                  <a:moveTo>
                    <a:pt x="394779" y="116452"/>
                  </a:moveTo>
                  <a:lnTo>
                    <a:pt x="439927" y="116452"/>
                  </a:lnTo>
                  <a:lnTo>
                    <a:pt x="439927" y="71304"/>
                  </a:lnTo>
                  <a:lnTo>
                    <a:pt x="394779" y="71304"/>
                  </a:lnTo>
                  <a:lnTo>
                    <a:pt x="394779" y="116452"/>
                  </a:lnTo>
                  <a:close/>
                </a:path>
                <a:path w="551814" h="241300">
                  <a:moveTo>
                    <a:pt x="198945" y="92957"/>
                  </a:moveTo>
                  <a:lnTo>
                    <a:pt x="244093" y="92957"/>
                  </a:lnTo>
                  <a:lnTo>
                    <a:pt x="244093" y="47809"/>
                  </a:lnTo>
                  <a:lnTo>
                    <a:pt x="198945" y="47809"/>
                  </a:lnTo>
                  <a:lnTo>
                    <a:pt x="198945" y="92957"/>
                  </a:lnTo>
                  <a:close/>
                </a:path>
                <a:path w="551814" h="241300">
                  <a:moveTo>
                    <a:pt x="502285" y="45142"/>
                  </a:moveTo>
                  <a:lnTo>
                    <a:pt x="547427" y="45142"/>
                  </a:lnTo>
                  <a:lnTo>
                    <a:pt x="547427" y="0"/>
                  </a:lnTo>
                  <a:lnTo>
                    <a:pt x="502285" y="0"/>
                  </a:lnTo>
                  <a:lnTo>
                    <a:pt x="502285" y="45142"/>
                  </a:lnTo>
                  <a:close/>
                </a:path>
                <a:path w="551814" h="241300">
                  <a:moveTo>
                    <a:pt x="423672" y="131311"/>
                  </a:moveTo>
                  <a:lnTo>
                    <a:pt x="468814" y="131311"/>
                  </a:lnTo>
                  <a:lnTo>
                    <a:pt x="468814" y="86163"/>
                  </a:lnTo>
                  <a:lnTo>
                    <a:pt x="423672" y="86163"/>
                  </a:lnTo>
                  <a:lnTo>
                    <a:pt x="423672" y="131311"/>
                  </a:lnTo>
                  <a:close/>
                </a:path>
                <a:path w="551814" h="241300">
                  <a:moveTo>
                    <a:pt x="154177" y="135375"/>
                  </a:moveTo>
                  <a:lnTo>
                    <a:pt x="199326" y="135375"/>
                  </a:lnTo>
                  <a:lnTo>
                    <a:pt x="199326" y="90233"/>
                  </a:lnTo>
                  <a:lnTo>
                    <a:pt x="154177" y="90233"/>
                  </a:lnTo>
                  <a:lnTo>
                    <a:pt x="154177" y="135375"/>
                  </a:lnTo>
                  <a:close/>
                </a:path>
                <a:path w="551814" h="241300">
                  <a:moveTo>
                    <a:pt x="28892" y="132581"/>
                  </a:moveTo>
                  <a:lnTo>
                    <a:pt x="74040" y="132581"/>
                  </a:lnTo>
                  <a:lnTo>
                    <a:pt x="74040" y="87433"/>
                  </a:lnTo>
                  <a:lnTo>
                    <a:pt x="28892" y="87433"/>
                  </a:lnTo>
                  <a:lnTo>
                    <a:pt x="28892" y="132581"/>
                  </a:lnTo>
                  <a:close/>
                </a:path>
                <a:path w="551814" h="241300">
                  <a:moveTo>
                    <a:pt x="463867" y="141090"/>
                  </a:moveTo>
                  <a:lnTo>
                    <a:pt x="509015" y="141090"/>
                  </a:lnTo>
                  <a:lnTo>
                    <a:pt x="509015" y="95942"/>
                  </a:lnTo>
                  <a:lnTo>
                    <a:pt x="463867" y="95942"/>
                  </a:lnTo>
                  <a:lnTo>
                    <a:pt x="463867" y="141090"/>
                  </a:lnTo>
                  <a:close/>
                </a:path>
                <a:path w="551814" h="241300">
                  <a:moveTo>
                    <a:pt x="468439" y="138106"/>
                  </a:moveTo>
                  <a:lnTo>
                    <a:pt x="513581" y="138106"/>
                  </a:lnTo>
                  <a:lnTo>
                    <a:pt x="513581" y="92957"/>
                  </a:lnTo>
                  <a:lnTo>
                    <a:pt x="468439" y="92957"/>
                  </a:lnTo>
                  <a:lnTo>
                    <a:pt x="468439" y="138106"/>
                  </a:lnTo>
                  <a:close/>
                </a:path>
                <a:path w="551814" h="241300">
                  <a:moveTo>
                    <a:pt x="490156" y="149282"/>
                  </a:moveTo>
                  <a:lnTo>
                    <a:pt x="535298" y="149282"/>
                  </a:lnTo>
                  <a:lnTo>
                    <a:pt x="535298" y="104133"/>
                  </a:lnTo>
                  <a:lnTo>
                    <a:pt x="490156" y="104133"/>
                  </a:lnTo>
                  <a:lnTo>
                    <a:pt x="490156" y="149282"/>
                  </a:lnTo>
                  <a:close/>
                </a:path>
                <a:path w="551814" h="241300">
                  <a:moveTo>
                    <a:pt x="307276" y="149345"/>
                  </a:moveTo>
                  <a:lnTo>
                    <a:pt x="352418" y="149345"/>
                  </a:lnTo>
                  <a:lnTo>
                    <a:pt x="352418" y="104197"/>
                  </a:lnTo>
                  <a:lnTo>
                    <a:pt x="307276" y="104197"/>
                  </a:lnTo>
                  <a:lnTo>
                    <a:pt x="307276" y="149345"/>
                  </a:lnTo>
                  <a:close/>
                </a:path>
                <a:path w="551814" h="241300">
                  <a:moveTo>
                    <a:pt x="506222" y="118357"/>
                  </a:moveTo>
                  <a:lnTo>
                    <a:pt x="551364" y="118357"/>
                  </a:lnTo>
                  <a:lnTo>
                    <a:pt x="551364" y="73209"/>
                  </a:lnTo>
                  <a:lnTo>
                    <a:pt x="506222" y="73209"/>
                  </a:lnTo>
                  <a:lnTo>
                    <a:pt x="506222" y="118357"/>
                  </a:lnTo>
                  <a:close/>
                </a:path>
                <a:path w="551814" h="241300">
                  <a:moveTo>
                    <a:pt x="0" y="153346"/>
                  </a:moveTo>
                  <a:lnTo>
                    <a:pt x="45148" y="153346"/>
                  </a:lnTo>
                  <a:lnTo>
                    <a:pt x="45148" y="108197"/>
                  </a:lnTo>
                  <a:lnTo>
                    <a:pt x="0" y="108197"/>
                  </a:lnTo>
                  <a:lnTo>
                    <a:pt x="0" y="153346"/>
                  </a:lnTo>
                  <a:close/>
                </a:path>
                <a:path w="551814" h="241300">
                  <a:moveTo>
                    <a:pt x="412559" y="150107"/>
                  </a:moveTo>
                  <a:lnTo>
                    <a:pt x="457701" y="150107"/>
                  </a:lnTo>
                  <a:lnTo>
                    <a:pt x="457701" y="104959"/>
                  </a:lnTo>
                  <a:lnTo>
                    <a:pt x="412559" y="104959"/>
                  </a:lnTo>
                  <a:lnTo>
                    <a:pt x="412559" y="150107"/>
                  </a:lnTo>
                  <a:close/>
                </a:path>
                <a:path w="551814" h="241300">
                  <a:moveTo>
                    <a:pt x="490156" y="168268"/>
                  </a:moveTo>
                  <a:lnTo>
                    <a:pt x="535298" y="168268"/>
                  </a:lnTo>
                  <a:lnTo>
                    <a:pt x="535298" y="123120"/>
                  </a:lnTo>
                  <a:lnTo>
                    <a:pt x="490156" y="123120"/>
                  </a:lnTo>
                  <a:lnTo>
                    <a:pt x="490156" y="168268"/>
                  </a:lnTo>
                  <a:close/>
                </a:path>
                <a:path w="551814" h="241300">
                  <a:moveTo>
                    <a:pt x="449516" y="159124"/>
                  </a:moveTo>
                  <a:lnTo>
                    <a:pt x="494664" y="159124"/>
                  </a:lnTo>
                  <a:lnTo>
                    <a:pt x="494664" y="113976"/>
                  </a:lnTo>
                  <a:lnTo>
                    <a:pt x="449516" y="113976"/>
                  </a:lnTo>
                  <a:lnTo>
                    <a:pt x="449516" y="159124"/>
                  </a:lnTo>
                  <a:close/>
                </a:path>
                <a:path w="551814" h="241300">
                  <a:moveTo>
                    <a:pt x="472948" y="127692"/>
                  </a:moveTo>
                  <a:lnTo>
                    <a:pt x="518090" y="127692"/>
                  </a:lnTo>
                  <a:lnTo>
                    <a:pt x="518090" y="82550"/>
                  </a:lnTo>
                  <a:lnTo>
                    <a:pt x="472948" y="82550"/>
                  </a:lnTo>
                  <a:lnTo>
                    <a:pt x="472948" y="127692"/>
                  </a:lnTo>
                  <a:close/>
                </a:path>
                <a:path w="551814" h="241300">
                  <a:moveTo>
                    <a:pt x="362076" y="185159"/>
                  </a:moveTo>
                  <a:lnTo>
                    <a:pt x="407219" y="185159"/>
                  </a:lnTo>
                  <a:lnTo>
                    <a:pt x="407219" y="140017"/>
                  </a:lnTo>
                  <a:lnTo>
                    <a:pt x="362076" y="140017"/>
                  </a:lnTo>
                  <a:lnTo>
                    <a:pt x="362076" y="185159"/>
                  </a:lnTo>
                  <a:close/>
                </a:path>
                <a:path w="551814" h="241300">
                  <a:moveTo>
                    <a:pt x="248157" y="187826"/>
                  </a:moveTo>
                  <a:lnTo>
                    <a:pt x="293306" y="187826"/>
                  </a:lnTo>
                  <a:lnTo>
                    <a:pt x="293306" y="142684"/>
                  </a:lnTo>
                  <a:lnTo>
                    <a:pt x="248157" y="142684"/>
                  </a:lnTo>
                  <a:lnTo>
                    <a:pt x="248157" y="187826"/>
                  </a:lnTo>
                  <a:close/>
                </a:path>
                <a:path w="551814" h="241300">
                  <a:moveTo>
                    <a:pt x="279526" y="200844"/>
                  </a:moveTo>
                  <a:lnTo>
                    <a:pt x="324669" y="200844"/>
                  </a:lnTo>
                  <a:lnTo>
                    <a:pt x="324669" y="155695"/>
                  </a:lnTo>
                  <a:lnTo>
                    <a:pt x="279526" y="155695"/>
                  </a:lnTo>
                  <a:lnTo>
                    <a:pt x="279526" y="200844"/>
                  </a:lnTo>
                  <a:close/>
                </a:path>
                <a:path w="551814" h="241300">
                  <a:moveTo>
                    <a:pt x="315912" y="220275"/>
                  </a:moveTo>
                  <a:lnTo>
                    <a:pt x="361061" y="220275"/>
                  </a:lnTo>
                  <a:lnTo>
                    <a:pt x="361061" y="175126"/>
                  </a:lnTo>
                  <a:lnTo>
                    <a:pt x="315912" y="175126"/>
                  </a:lnTo>
                  <a:lnTo>
                    <a:pt x="315912" y="220275"/>
                  </a:lnTo>
                  <a:close/>
                </a:path>
                <a:path w="551814" h="241300">
                  <a:moveTo>
                    <a:pt x="332295" y="225545"/>
                  </a:moveTo>
                  <a:lnTo>
                    <a:pt x="377443" y="225545"/>
                  </a:lnTo>
                  <a:lnTo>
                    <a:pt x="377443" y="180397"/>
                  </a:lnTo>
                  <a:lnTo>
                    <a:pt x="332295" y="180397"/>
                  </a:lnTo>
                  <a:lnTo>
                    <a:pt x="332295" y="225545"/>
                  </a:lnTo>
                  <a:close/>
                </a:path>
                <a:path w="551814" h="241300">
                  <a:moveTo>
                    <a:pt x="429069" y="236150"/>
                  </a:moveTo>
                  <a:lnTo>
                    <a:pt x="474217" y="236150"/>
                  </a:lnTo>
                  <a:lnTo>
                    <a:pt x="474217" y="191001"/>
                  </a:lnTo>
                  <a:lnTo>
                    <a:pt x="429069" y="191001"/>
                  </a:lnTo>
                  <a:lnTo>
                    <a:pt x="429069" y="236150"/>
                  </a:lnTo>
                  <a:close/>
                </a:path>
                <a:path w="551814" h="241300">
                  <a:moveTo>
                    <a:pt x="394779" y="237864"/>
                  </a:moveTo>
                  <a:lnTo>
                    <a:pt x="439927" y="237864"/>
                  </a:lnTo>
                  <a:lnTo>
                    <a:pt x="439927" y="192716"/>
                  </a:lnTo>
                  <a:lnTo>
                    <a:pt x="394779" y="192716"/>
                  </a:lnTo>
                  <a:lnTo>
                    <a:pt x="394779" y="237864"/>
                  </a:lnTo>
                  <a:close/>
                </a:path>
                <a:path w="551814" h="241300">
                  <a:moveTo>
                    <a:pt x="368935" y="240722"/>
                  </a:moveTo>
                  <a:lnTo>
                    <a:pt x="414077" y="240722"/>
                  </a:lnTo>
                  <a:lnTo>
                    <a:pt x="414077" y="195579"/>
                  </a:lnTo>
                  <a:lnTo>
                    <a:pt x="368935" y="195579"/>
                  </a:lnTo>
                  <a:lnTo>
                    <a:pt x="368935" y="240722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1" name="object 551"/>
            <p:cNvSpPr/>
            <p:nvPr/>
          </p:nvSpPr>
          <p:spPr>
            <a:xfrm>
              <a:off x="6259830" y="440646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2" name="object 552"/>
            <p:cNvSpPr/>
            <p:nvPr/>
          </p:nvSpPr>
          <p:spPr>
            <a:xfrm>
              <a:off x="6045200" y="4423238"/>
              <a:ext cx="302895" cy="133985"/>
            </a:xfrm>
            <a:custGeom>
              <a:avLst/>
              <a:gdLst/>
              <a:ahLst/>
              <a:cxnLst/>
              <a:rect l="l" t="t" r="r" b="b"/>
              <a:pathLst>
                <a:path w="302895" h="133985">
                  <a:moveTo>
                    <a:pt x="257555" y="45142"/>
                  </a:moveTo>
                  <a:lnTo>
                    <a:pt x="302704" y="45142"/>
                  </a:lnTo>
                  <a:lnTo>
                    <a:pt x="302704" y="0"/>
                  </a:lnTo>
                  <a:lnTo>
                    <a:pt x="257555" y="0"/>
                  </a:lnTo>
                  <a:lnTo>
                    <a:pt x="257555" y="45142"/>
                  </a:lnTo>
                  <a:close/>
                </a:path>
                <a:path w="302895" h="133985">
                  <a:moveTo>
                    <a:pt x="158051" y="46031"/>
                  </a:moveTo>
                  <a:lnTo>
                    <a:pt x="203200" y="46031"/>
                  </a:lnTo>
                  <a:lnTo>
                    <a:pt x="203200" y="882"/>
                  </a:lnTo>
                  <a:lnTo>
                    <a:pt x="158051" y="882"/>
                  </a:lnTo>
                  <a:lnTo>
                    <a:pt x="158051" y="46031"/>
                  </a:lnTo>
                  <a:close/>
                </a:path>
                <a:path w="302895" h="133985">
                  <a:moveTo>
                    <a:pt x="0" y="81210"/>
                  </a:moveTo>
                  <a:lnTo>
                    <a:pt x="45148" y="81210"/>
                  </a:lnTo>
                  <a:lnTo>
                    <a:pt x="45148" y="36061"/>
                  </a:lnTo>
                  <a:lnTo>
                    <a:pt x="0" y="36061"/>
                  </a:lnTo>
                  <a:lnTo>
                    <a:pt x="0" y="81210"/>
                  </a:lnTo>
                  <a:close/>
                </a:path>
                <a:path w="302895" h="133985">
                  <a:moveTo>
                    <a:pt x="118237" y="133978"/>
                  </a:moveTo>
                  <a:lnTo>
                    <a:pt x="163385" y="133978"/>
                  </a:lnTo>
                  <a:lnTo>
                    <a:pt x="163385" y="88830"/>
                  </a:lnTo>
                  <a:lnTo>
                    <a:pt x="118237" y="88830"/>
                  </a:lnTo>
                  <a:lnTo>
                    <a:pt x="118237" y="13397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3" name="object 553"/>
            <p:cNvSpPr/>
            <p:nvPr/>
          </p:nvSpPr>
          <p:spPr>
            <a:xfrm>
              <a:off x="6124891" y="450514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4" name="object 554"/>
            <p:cNvSpPr/>
            <p:nvPr/>
          </p:nvSpPr>
          <p:spPr>
            <a:xfrm>
              <a:off x="6070155" y="460446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5" name="object 555"/>
            <p:cNvSpPr/>
            <p:nvPr/>
          </p:nvSpPr>
          <p:spPr>
            <a:xfrm>
              <a:off x="6290817" y="462802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6" name="object 556"/>
            <p:cNvSpPr/>
            <p:nvPr/>
          </p:nvSpPr>
          <p:spPr>
            <a:xfrm>
              <a:off x="6116575" y="46214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7" name="object 557"/>
            <p:cNvSpPr/>
            <p:nvPr/>
          </p:nvSpPr>
          <p:spPr>
            <a:xfrm>
              <a:off x="6176330" y="466389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8" name="object 558"/>
            <p:cNvSpPr/>
            <p:nvPr/>
          </p:nvSpPr>
          <p:spPr>
            <a:xfrm>
              <a:off x="6267640" y="470606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2" y="45142"/>
                  </a:lnTo>
                  <a:lnTo>
                    <a:pt x="45142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9" name="object 559"/>
            <p:cNvSpPr/>
            <p:nvPr/>
          </p:nvSpPr>
          <p:spPr>
            <a:xfrm>
              <a:off x="6189216" y="470453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0" name="object 560"/>
            <p:cNvSpPr/>
            <p:nvPr/>
          </p:nvSpPr>
          <p:spPr>
            <a:xfrm>
              <a:off x="6124891" y="470288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1" name="object 561"/>
            <p:cNvSpPr/>
            <p:nvPr/>
          </p:nvSpPr>
          <p:spPr>
            <a:xfrm>
              <a:off x="6107937" y="475044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2" name="object 562"/>
            <p:cNvSpPr/>
            <p:nvPr/>
          </p:nvSpPr>
          <p:spPr>
            <a:xfrm>
              <a:off x="6070155" y="477368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3" name="object 563"/>
            <p:cNvSpPr/>
            <p:nvPr/>
          </p:nvSpPr>
          <p:spPr>
            <a:xfrm>
              <a:off x="6048823" y="47905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46" y="0"/>
                  </a:moveTo>
                  <a:lnTo>
                    <a:pt x="60763" y="52705"/>
                  </a:lnTo>
                  <a:lnTo>
                    <a:pt x="0" y="52705"/>
                  </a:lnTo>
                  <a:lnTo>
                    <a:pt x="3034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4" name="object 564"/>
            <p:cNvSpPr/>
            <p:nvPr/>
          </p:nvSpPr>
          <p:spPr>
            <a:xfrm>
              <a:off x="5954837" y="481801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5" name="object 565"/>
            <p:cNvSpPr/>
            <p:nvPr/>
          </p:nvSpPr>
          <p:spPr>
            <a:xfrm>
              <a:off x="6089774" y="481178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6" name="object 566"/>
            <p:cNvSpPr/>
            <p:nvPr/>
          </p:nvSpPr>
          <p:spPr>
            <a:xfrm>
              <a:off x="5970649" y="484010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7" name="object 567"/>
            <p:cNvSpPr/>
            <p:nvPr/>
          </p:nvSpPr>
          <p:spPr>
            <a:xfrm>
              <a:off x="6189216" y="483210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8" name="object 568"/>
            <p:cNvSpPr/>
            <p:nvPr/>
          </p:nvSpPr>
          <p:spPr>
            <a:xfrm>
              <a:off x="5954837" y="48831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9" name="object 569"/>
            <p:cNvSpPr/>
            <p:nvPr/>
          </p:nvSpPr>
          <p:spPr>
            <a:xfrm>
              <a:off x="5900105" y="48985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0" name="object 570"/>
            <p:cNvSpPr/>
            <p:nvPr/>
          </p:nvSpPr>
          <p:spPr>
            <a:xfrm>
              <a:off x="5999540" y="48831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1" name="object 571"/>
            <p:cNvSpPr/>
            <p:nvPr/>
          </p:nvSpPr>
          <p:spPr>
            <a:xfrm>
              <a:off x="6070155" y="49757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2" name="object 572"/>
            <p:cNvSpPr/>
            <p:nvPr/>
          </p:nvSpPr>
          <p:spPr>
            <a:xfrm>
              <a:off x="5954837" y="489852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3" name="object 573"/>
            <p:cNvSpPr/>
            <p:nvPr/>
          </p:nvSpPr>
          <p:spPr>
            <a:xfrm>
              <a:off x="6182866" y="4917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4" name="object 574"/>
            <p:cNvSpPr/>
            <p:nvPr/>
          </p:nvSpPr>
          <p:spPr>
            <a:xfrm>
              <a:off x="6070155" y="491732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5" name="object 575"/>
            <p:cNvSpPr/>
            <p:nvPr/>
          </p:nvSpPr>
          <p:spPr>
            <a:xfrm>
              <a:off x="6232146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6" name="object 576"/>
            <p:cNvSpPr/>
            <p:nvPr/>
          </p:nvSpPr>
          <p:spPr>
            <a:xfrm>
              <a:off x="6232146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7" name="object 577"/>
            <p:cNvSpPr/>
            <p:nvPr/>
          </p:nvSpPr>
          <p:spPr>
            <a:xfrm>
              <a:off x="6080125" y="49757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8" name="object 578"/>
            <p:cNvSpPr/>
            <p:nvPr/>
          </p:nvSpPr>
          <p:spPr>
            <a:xfrm>
              <a:off x="5808470" y="44777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9" name="object 579"/>
            <p:cNvSpPr/>
            <p:nvPr/>
          </p:nvSpPr>
          <p:spPr>
            <a:xfrm>
              <a:off x="5808470" y="447778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0" name="object 580"/>
            <p:cNvSpPr/>
            <p:nvPr/>
          </p:nvSpPr>
          <p:spPr>
            <a:xfrm>
              <a:off x="5767898" y="48831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1" name="object 581"/>
            <p:cNvSpPr/>
            <p:nvPr/>
          </p:nvSpPr>
          <p:spPr>
            <a:xfrm>
              <a:off x="5999540" y="49757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2" name="object 582"/>
            <p:cNvSpPr/>
            <p:nvPr/>
          </p:nvSpPr>
          <p:spPr>
            <a:xfrm>
              <a:off x="5919725" y="49757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3" name="object 583"/>
            <p:cNvSpPr/>
            <p:nvPr/>
          </p:nvSpPr>
          <p:spPr>
            <a:xfrm>
              <a:off x="5808470" y="48185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4" name="object 584"/>
            <p:cNvSpPr/>
            <p:nvPr/>
          </p:nvSpPr>
          <p:spPr>
            <a:xfrm>
              <a:off x="5808470" y="48185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5" name="object 585"/>
            <p:cNvSpPr/>
            <p:nvPr/>
          </p:nvSpPr>
          <p:spPr>
            <a:xfrm>
              <a:off x="5799137" y="48410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6" name="object 586"/>
            <p:cNvSpPr/>
            <p:nvPr/>
          </p:nvSpPr>
          <p:spPr>
            <a:xfrm>
              <a:off x="5831011" y="480911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7" name="object 587"/>
            <p:cNvSpPr/>
            <p:nvPr/>
          </p:nvSpPr>
          <p:spPr>
            <a:xfrm>
              <a:off x="6115751" y="48956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8" name="object 588"/>
            <p:cNvSpPr/>
            <p:nvPr/>
          </p:nvSpPr>
          <p:spPr>
            <a:xfrm>
              <a:off x="6115751" y="48956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9" name="object 589"/>
            <p:cNvSpPr/>
            <p:nvPr/>
          </p:nvSpPr>
          <p:spPr>
            <a:xfrm>
              <a:off x="5863207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0" name="object 590"/>
            <p:cNvSpPr/>
            <p:nvPr/>
          </p:nvSpPr>
          <p:spPr>
            <a:xfrm>
              <a:off x="5863207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1" name="object 591"/>
            <p:cNvSpPr/>
            <p:nvPr/>
          </p:nvSpPr>
          <p:spPr>
            <a:xfrm>
              <a:off x="5853875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2" name="object 592"/>
            <p:cNvSpPr/>
            <p:nvPr/>
          </p:nvSpPr>
          <p:spPr>
            <a:xfrm>
              <a:off x="5885748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3" name="object 593"/>
            <p:cNvSpPr/>
            <p:nvPr/>
          </p:nvSpPr>
          <p:spPr>
            <a:xfrm>
              <a:off x="5837361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4" name="object 594"/>
            <p:cNvSpPr/>
            <p:nvPr/>
          </p:nvSpPr>
          <p:spPr>
            <a:xfrm>
              <a:off x="5837361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5" name="object 595"/>
            <p:cNvSpPr/>
            <p:nvPr/>
          </p:nvSpPr>
          <p:spPr>
            <a:xfrm>
              <a:off x="5828028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6" name="object 596"/>
            <p:cNvSpPr/>
            <p:nvPr/>
          </p:nvSpPr>
          <p:spPr>
            <a:xfrm>
              <a:off x="5859908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7" name="object 597"/>
            <p:cNvSpPr/>
            <p:nvPr/>
          </p:nvSpPr>
          <p:spPr>
            <a:xfrm>
              <a:off x="5775703" y="48956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8" name="object 598"/>
            <p:cNvSpPr/>
            <p:nvPr/>
          </p:nvSpPr>
          <p:spPr>
            <a:xfrm>
              <a:off x="5775703" y="48956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9" name="object 599"/>
            <p:cNvSpPr/>
            <p:nvPr/>
          </p:nvSpPr>
          <p:spPr>
            <a:xfrm>
              <a:off x="5766370" y="491828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0" name="object 600"/>
            <p:cNvSpPr/>
            <p:nvPr/>
          </p:nvSpPr>
          <p:spPr>
            <a:xfrm>
              <a:off x="5798251" y="488633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1" name="object 601"/>
            <p:cNvSpPr/>
            <p:nvPr/>
          </p:nvSpPr>
          <p:spPr>
            <a:xfrm>
              <a:off x="5837361" y="4929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2" name="object 602"/>
            <p:cNvSpPr/>
            <p:nvPr/>
          </p:nvSpPr>
          <p:spPr>
            <a:xfrm>
              <a:off x="5837361" y="4929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3" name="object 603"/>
            <p:cNvSpPr/>
            <p:nvPr/>
          </p:nvSpPr>
          <p:spPr>
            <a:xfrm>
              <a:off x="5828028" y="4952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4" name="object 604"/>
            <p:cNvSpPr/>
            <p:nvPr/>
          </p:nvSpPr>
          <p:spPr>
            <a:xfrm>
              <a:off x="5859908" y="49204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5" name="object 605"/>
            <p:cNvSpPr/>
            <p:nvPr/>
          </p:nvSpPr>
          <p:spPr>
            <a:xfrm>
              <a:off x="5808470" y="486150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21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6" name="object 606"/>
            <p:cNvSpPr/>
            <p:nvPr/>
          </p:nvSpPr>
          <p:spPr>
            <a:xfrm>
              <a:off x="5808470" y="48615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7" name="object 607"/>
            <p:cNvSpPr/>
            <p:nvPr/>
          </p:nvSpPr>
          <p:spPr>
            <a:xfrm>
              <a:off x="5799137" y="488411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8" name="object 608"/>
            <p:cNvSpPr/>
            <p:nvPr/>
          </p:nvSpPr>
          <p:spPr>
            <a:xfrm>
              <a:off x="5831011" y="485217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9" name="object 609"/>
            <p:cNvSpPr/>
            <p:nvPr/>
          </p:nvSpPr>
          <p:spPr>
            <a:xfrm>
              <a:off x="5808470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0" name="object 610"/>
            <p:cNvSpPr/>
            <p:nvPr/>
          </p:nvSpPr>
          <p:spPr>
            <a:xfrm>
              <a:off x="5808470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1" name="object 611"/>
            <p:cNvSpPr/>
            <p:nvPr/>
          </p:nvSpPr>
          <p:spPr>
            <a:xfrm>
              <a:off x="5799137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2" name="object 612"/>
            <p:cNvSpPr/>
            <p:nvPr/>
          </p:nvSpPr>
          <p:spPr>
            <a:xfrm>
              <a:off x="5831011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3" name="object 613"/>
            <p:cNvSpPr/>
            <p:nvPr/>
          </p:nvSpPr>
          <p:spPr>
            <a:xfrm>
              <a:off x="5837361" y="47825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4" name="object 614"/>
            <p:cNvSpPr/>
            <p:nvPr/>
          </p:nvSpPr>
          <p:spPr>
            <a:xfrm>
              <a:off x="5837361" y="478251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5" name="object 615"/>
            <p:cNvSpPr/>
            <p:nvPr/>
          </p:nvSpPr>
          <p:spPr>
            <a:xfrm>
              <a:off x="5828028" y="480505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6" name="object 616"/>
            <p:cNvSpPr/>
            <p:nvPr/>
          </p:nvSpPr>
          <p:spPr>
            <a:xfrm>
              <a:off x="5859908" y="477311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7" name="object 617"/>
            <p:cNvSpPr/>
            <p:nvPr/>
          </p:nvSpPr>
          <p:spPr>
            <a:xfrm>
              <a:off x="5837361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8" name="object 618"/>
            <p:cNvSpPr/>
            <p:nvPr/>
          </p:nvSpPr>
          <p:spPr>
            <a:xfrm>
              <a:off x="5837361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9" name="object 619"/>
            <p:cNvSpPr/>
            <p:nvPr/>
          </p:nvSpPr>
          <p:spPr>
            <a:xfrm>
              <a:off x="5828028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0" name="object 620"/>
            <p:cNvSpPr/>
            <p:nvPr/>
          </p:nvSpPr>
          <p:spPr>
            <a:xfrm>
              <a:off x="5859908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1" name="object 621"/>
            <p:cNvSpPr/>
            <p:nvPr/>
          </p:nvSpPr>
          <p:spPr>
            <a:xfrm>
              <a:off x="5837361" y="48956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2" name="object 622"/>
            <p:cNvSpPr/>
            <p:nvPr/>
          </p:nvSpPr>
          <p:spPr>
            <a:xfrm>
              <a:off x="5837361" y="48956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3" name="object 623"/>
            <p:cNvSpPr/>
            <p:nvPr/>
          </p:nvSpPr>
          <p:spPr>
            <a:xfrm>
              <a:off x="5828028" y="491828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4" name="object 624"/>
            <p:cNvSpPr/>
            <p:nvPr/>
          </p:nvSpPr>
          <p:spPr>
            <a:xfrm>
              <a:off x="5859908" y="488633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5" name="object 625"/>
            <p:cNvSpPr/>
            <p:nvPr/>
          </p:nvSpPr>
          <p:spPr>
            <a:xfrm>
              <a:off x="5808470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6" name="object 626"/>
            <p:cNvSpPr/>
            <p:nvPr/>
          </p:nvSpPr>
          <p:spPr>
            <a:xfrm>
              <a:off x="5808470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7" name="object 627"/>
            <p:cNvSpPr/>
            <p:nvPr/>
          </p:nvSpPr>
          <p:spPr>
            <a:xfrm>
              <a:off x="5799137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8" name="object 628"/>
            <p:cNvSpPr/>
            <p:nvPr/>
          </p:nvSpPr>
          <p:spPr>
            <a:xfrm>
              <a:off x="5831011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9" name="object 629"/>
            <p:cNvSpPr/>
            <p:nvPr/>
          </p:nvSpPr>
          <p:spPr>
            <a:xfrm>
              <a:off x="5886573" y="48185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0" name="object 630"/>
            <p:cNvSpPr/>
            <p:nvPr/>
          </p:nvSpPr>
          <p:spPr>
            <a:xfrm>
              <a:off x="5886573" y="48185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1" name="object 631"/>
            <p:cNvSpPr/>
            <p:nvPr/>
          </p:nvSpPr>
          <p:spPr>
            <a:xfrm>
              <a:off x="5877241" y="48410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2" name="object 632"/>
            <p:cNvSpPr/>
            <p:nvPr/>
          </p:nvSpPr>
          <p:spPr>
            <a:xfrm>
              <a:off x="5909183" y="480911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3" name="object 633"/>
            <p:cNvSpPr/>
            <p:nvPr/>
          </p:nvSpPr>
          <p:spPr>
            <a:xfrm>
              <a:off x="5808470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4" name="object 634"/>
            <p:cNvSpPr/>
            <p:nvPr/>
          </p:nvSpPr>
          <p:spPr>
            <a:xfrm>
              <a:off x="5808470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5" name="object 635"/>
            <p:cNvSpPr/>
            <p:nvPr/>
          </p:nvSpPr>
          <p:spPr>
            <a:xfrm>
              <a:off x="5799137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6" name="object 636"/>
            <p:cNvSpPr/>
            <p:nvPr/>
          </p:nvSpPr>
          <p:spPr>
            <a:xfrm>
              <a:off x="5831011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7" name="object 637"/>
            <p:cNvSpPr/>
            <p:nvPr/>
          </p:nvSpPr>
          <p:spPr>
            <a:xfrm>
              <a:off x="5927532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8" name="object 638"/>
            <p:cNvSpPr/>
            <p:nvPr/>
          </p:nvSpPr>
          <p:spPr>
            <a:xfrm>
              <a:off x="5927532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9" name="object 639"/>
            <p:cNvSpPr/>
            <p:nvPr/>
          </p:nvSpPr>
          <p:spPr>
            <a:xfrm>
              <a:off x="5918200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0" name="object 640"/>
            <p:cNvSpPr/>
            <p:nvPr/>
          </p:nvSpPr>
          <p:spPr>
            <a:xfrm>
              <a:off x="5950142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1" name="object 641"/>
            <p:cNvSpPr/>
            <p:nvPr/>
          </p:nvSpPr>
          <p:spPr>
            <a:xfrm>
              <a:off x="5775703" y="45692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2" name="object 642"/>
            <p:cNvSpPr/>
            <p:nvPr/>
          </p:nvSpPr>
          <p:spPr>
            <a:xfrm>
              <a:off x="5775703" y="456928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3" name="object 643"/>
            <p:cNvSpPr/>
            <p:nvPr/>
          </p:nvSpPr>
          <p:spPr>
            <a:xfrm>
              <a:off x="5766370" y="459182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4" name="object 644"/>
            <p:cNvSpPr/>
            <p:nvPr/>
          </p:nvSpPr>
          <p:spPr>
            <a:xfrm>
              <a:off x="5798251" y="455988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5" name="object 645"/>
            <p:cNvSpPr/>
            <p:nvPr/>
          </p:nvSpPr>
          <p:spPr>
            <a:xfrm>
              <a:off x="5775703" y="4929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6" name="object 646"/>
            <p:cNvSpPr/>
            <p:nvPr/>
          </p:nvSpPr>
          <p:spPr>
            <a:xfrm>
              <a:off x="5775703" y="4929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7" name="object 647"/>
            <p:cNvSpPr/>
            <p:nvPr/>
          </p:nvSpPr>
          <p:spPr>
            <a:xfrm>
              <a:off x="5766370" y="4952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8" name="object 648"/>
            <p:cNvSpPr/>
            <p:nvPr/>
          </p:nvSpPr>
          <p:spPr>
            <a:xfrm>
              <a:off x="5798251" y="49204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9" name="object 649"/>
            <p:cNvSpPr/>
            <p:nvPr/>
          </p:nvSpPr>
          <p:spPr>
            <a:xfrm>
              <a:off x="5808470" y="482429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0" name="object 650"/>
            <p:cNvSpPr/>
            <p:nvPr/>
          </p:nvSpPr>
          <p:spPr>
            <a:xfrm>
              <a:off x="5808470" y="482429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1" name="object 651"/>
            <p:cNvSpPr/>
            <p:nvPr/>
          </p:nvSpPr>
          <p:spPr>
            <a:xfrm>
              <a:off x="5799137" y="484690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2" name="object 652"/>
            <p:cNvSpPr/>
            <p:nvPr/>
          </p:nvSpPr>
          <p:spPr>
            <a:xfrm>
              <a:off x="5831011" y="4814959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3" name="object 653"/>
            <p:cNvSpPr/>
            <p:nvPr/>
          </p:nvSpPr>
          <p:spPr>
            <a:xfrm>
              <a:off x="5808470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4" name="object 654"/>
            <p:cNvSpPr/>
            <p:nvPr/>
          </p:nvSpPr>
          <p:spPr>
            <a:xfrm>
              <a:off x="5808470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5" name="object 655"/>
            <p:cNvSpPr/>
            <p:nvPr/>
          </p:nvSpPr>
          <p:spPr>
            <a:xfrm>
              <a:off x="5799137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6" name="object 656"/>
            <p:cNvSpPr/>
            <p:nvPr/>
          </p:nvSpPr>
          <p:spPr>
            <a:xfrm>
              <a:off x="5831011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7" name="object 657"/>
            <p:cNvSpPr/>
            <p:nvPr/>
          </p:nvSpPr>
          <p:spPr>
            <a:xfrm>
              <a:off x="5808470" y="4929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8" name="object 658"/>
            <p:cNvSpPr/>
            <p:nvPr/>
          </p:nvSpPr>
          <p:spPr>
            <a:xfrm>
              <a:off x="5808470" y="4929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9" name="object 659"/>
            <p:cNvSpPr/>
            <p:nvPr/>
          </p:nvSpPr>
          <p:spPr>
            <a:xfrm>
              <a:off x="5799137" y="4952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0" name="object 660"/>
            <p:cNvSpPr/>
            <p:nvPr/>
          </p:nvSpPr>
          <p:spPr>
            <a:xfrm>
              <a:off x="5831011" y="49204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1" name="object 661"/>
            <p:cNvSpPr/>
            <p:nvPr/>
          </p:nvSpPr>
          <p:spPr>
            <a:xfrm>
              <a:off x="5886573" y="4929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2" name="object 662"/>
            <p:cNvSpPr/>
            <p:nvPr/>
          </p:nvSpPr>
          <p:spPr>
            <a:xfrm>
              <a:off x="5886573" y="4929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3" name="object 663"/>
            <p:cNvSpPr/>
            <p:nvPr/>
          </p:nvSpPr>
          <p:spPr>
            <a:xfrm>
              <a:off x="5877241" y="4952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4" name="object 664"/>
            <p:cNvSpPr/>
            <p:nvPr/>
          </p:nvSpPr>
          <p:spPr>
            <a:xfrm>
              <a:off x="5909183" y="49204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5" name="object 665"/>
            <p:cNvSpPr/>
            <p:nvPr/>
          </p:nvSpPr>
          <p:spPr>
            <a:xfrm>
              <a:off x="5808470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6" name="object 666"/>
            <p:cNvSpPr/>
            <p:nvPr/>
          </p:nvSpPr>
          <p:spPr>
            <a:xfrm>
              <a:off x="5808470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7" name="object 667"/>
            <p:cNvSpPr/>
            <p:nvPr/>
          </p:nvSpPr>
          <p:spPr>
            <a:xfrm>
              <a:off x="5799137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8" name="object 668"/>
            <p:cNvSpPr/>
            <p:nvPr/>
          </p:nvSpPr>
          <p:spPr>
            <a:xfrm>
              <a:off x="5831011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9" name="object 669"/>
            <p:cNvSpPr/>
            <p:nvPr/>
          </p:nvSpPr>
          <p:spPr>
            <a:xfrm>
              <a:off x="5837361" y="48956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0" name="object 670"/>
            <p:cNvSpPr/>
            <p:nvPr/>
          </p:nvSpPr>
          <p:spPr>
            <a:xfrm>
              <a:off x="5837361" y="48956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1" name="object 671"/>
            <p:cNvSpPr/>
            <p:nvPr/>
          </p:nvSpPr>
          <p:spPr>
            <a:xfrm>
              <a:off x="5828028" y="491828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2" name="object 672"/>
            <p:cNvSpPr/>
            <p:nvPr/>
          </p:nvSpPr>
          <p:spPr>
            <a:xfrm>
              <a:off x="5859908" y="488633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3" name="object 673"/>
            <p:cNvSpPr/>
            <p:nvPr/>
          </p:nvSpPr>
          <p:spPr>
            <a:xfrm>
              <a:off x="5837361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4" name="object 674"/>
            <p:cNvSpPr/>
            <p:nvPr/>
          </p:nvSpPr>
          <p:spPr>
            <a:xfrm>
              <a:off x="5837361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5" name="object 675"/>
            <p:cNvSpPr/>
            <p:nvPr/>
          </p:nvSpPr>
          <p:spPr>
            <a:xfrm>
              <a:off x="5828028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6" name="object 676"/>
            <p:cNvSpPr/>
            <p:nvPr/>
          </p:nvSpPr>
          <p:spPr>
            <a:xfrm>
              <a:off x="5859908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7" name="object 677"/>
            <p:cNvSpPr/>
            <p:nvPr/>
          </p:nvSpPr>
          <p:spPr>
            <a:xfrm>
              <a:off x="5775703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8" name="object 678"/>
            <p:cNvSpPr/>
            <p:nvPr/>
          </p:nvSpPr>
          <p:spPr>
            <a:xfrm>
              <a:off x="5775703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9" name="object 679"/>
            <p:cNvSpPr/>
            <p:nvPr/>
          </p:nvSpPr>
          <p:spPr>
            <a:xfrm>
              <a:off x="5886573" y="472974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0" name="object 680"/>
            <p:cNvSpPr/>
            <p:nvPr/>
          </p:nvSpPr>
          <p:spPr>
            <a:xfrm>
              <a:off x="5886573" y="472974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1" name="object 681"/>
            <p:cNvSpPr/>
            <p:nvPr/>
          </p:nvSpPr>
          <p:spPr>
            <a:xfrm>
              <a:off x="5877241" y="475235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2" name="object 682"/>
            <p:cNvSpPr/>
            <p:nvPr/>
          </p:nvSpPr>
          <p:spPr>
            <a:xfrm>
              <a:off x="5909183" y="472041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3" name="object 683"/>
            <p:cNvSpPr/>
            <p:nvPr/>
          </p:nvSpPr>
          <p:spPr>
            <a:xfrm>
              <a:off x="5808470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4" name="object 684"/>
            <p:cNvSpPr/>
            <p:nvPr/>
          </p:nvSpPr>
          <p:spPr>
            <a:xfrm>
              <a:off x="5808470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5" name="object 685"/>
            <p:cNvSpPr/>
            <p:nvPr/>
          </p:nvSpPr>
          <p:spPr>
            <a:xfrm>
              <a:off x="5799137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6" name="object 686"/>
            <p:cNvSpPr/>
            <p:nvPr/>
          </p:nvSpPr>
          <p:spPr>
            <a:xfrm>
              <a:off x="5831011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7" name="object 687"/>
            <p:cNvSpPr/>
            <p:nvPr/>
          </p:nvSpPr>
          <p:spPr>
            <a:xfrm>
              <a:off x="5808470" y="4929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8" name="object 688"/>
            <p:cNvSpPr/>
            <p:nvPr/>
          </p:nvSpPr>
          <p:spPr>
            <a:xfrm>
              <a:off x="5808470" y="4929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9" name="object 689"/>
            <p:cNvSpPr/>
            <p:nvPr/>
          </p:nvSpPr>
          <p:spPr>
            <a:xfrm>
              <a:off x="5799137" y="4952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0" name="object 690"/>
            <p:cNvSpPr/>
            <p:nvPr/>
          </p:nvSpPr>
          <p:spPr>
            <a:xfrm>
              <a:off x="5831011" y="49204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1" name="object 691"/>
            <p:cNvSpPr/>
            <p:nvPr/>
          </p:nvSpPr>
          <p:spPr>
            <a:xfrm>
              <a:off x="5863207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2" name="object 692"/>
            <p:cNvSpPr/>
            <p:nvPr/>
          </p:nvSpPr>
          <p:spPr>
            <a:xfrm>
              <a:off x="5863207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3" name="object 693"/>
            <p:cNvSpPr/>
            <p:nvPr/>
          </p:nvSpPr>
          <p:spPr>
            <a:xfrm>
              <a:off x="5853875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4" name="object 694"/>
            <p:cNvSpPr/>
            <p:nvPr/>
          </p:nvSpPr>
          <p:spPr>
            <a:xfrm>
              <a:off x="5885748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5" name="object 695"/>
            <p:cNvSpPr/>
            <p:nvPr/>
          </p:nvSpPr>
          <p:spPr>
            <a:xfrm>
              <a:off x="5837361" y="4929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6" name="object 696"/>
            <p:cNvSpPr/>
            <p:nvPr/>
          </p:nvSpPr>
          <p:spPr>
            <a:xfrm>
              <a:off x="5837361" y="4929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7" name="object 697"/>
            <p:cNvSpPr/>
            <p:nvPr/>
          </p:nvSpPr>
          <p:spPr>
            <a:xfrm>
              <a:off x="5828028" y="4952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8" name="object 698"/>
            <p:cNvSpPr/>
            <p:nvPr/>
          </p:nvSpPr>
          <p:spPr>
            <a:xfrm>
              <a:off x="5859908" y="49204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9" name="object 699"/>
            <p:cNvSpPr/>
            <p:nvPr/>
          </p:nvSpPr>
          <p:spPr>
            <a:xfrm>
              <a:off x="5808470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0" name="object 700"/>
            <p:cNvSpPr/>
            <p:nvPr/>
          </p:nvSpPr>
          <p:spPr>
            <a:xfrm>
              <a:off x="5808470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1" name="object 701"/>
            <p:cNvSpPr/>
            <p:nvPr/>
          </p:nvSpPr>
          <p:spPr>
            <a:xfrm>
              <a:off x="5799137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2" name="object 702"/>
            <p:cNvSpPr/>
            <p:nvPr/>
          </p:nvSpPr>
          <p:spPr>
            <a:xfrm>
              <a:off x="5831011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3" name="object 703"/>
            <p:cNvSpPr/>
            <p:nvPr/>
          </p:nvSpPr>
          <p:spPr>
            <a:xfrm>
              <a:off x="5837361" y="4929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4" name="object 704"/>
            <p:cNvSpPr/>
            <p:nvPr/>
          </p:nvSpPr>
          <p:spPr>
            <a:xfrm>
              <a:off x="5837361" y="4929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5" name="object 705"/>
            <p:cNvSpPr/>
            <p:nvPr/>
          </p:nvSpPr>
          <p:spPr>
            <a:xfrm>
              <a:off x="5828028" y="4952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6" name="object 706"/>
            <p:cNvSpPr/>
            <p:nvPr/>
          </p:nvSpPr>
          <p:spPr>
            <a:xfrm>
              <a:off x="5859908" y="49204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7" name="object 707"/>
            <p:cNvSpPr/>
            <p:nvPr/>
          </p:nvSpPr>
          <p:spPr>
            <a:xfrm>
              <a:off x="5863207" y="48373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8" name="object 708"/>
            <p:cNvSpPr/>
            <p:nvPr/>
          </p:nvSpPr>
          <p:spPr>
            <a:xfrm>
              <a:off x="5863207" y="483731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9" name="object 709"/>
            <p:cNvSpPr/>
            <p:nvPr/>
          </p:nvSpPr>
          <p:spPr>
            <a:xfrm>
              <a:off x="5853875" y="485985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0" name="object 710"/>
            <p:cNvSpPr/>
            <p:nvPr/>
          </p:nvSpPr>
          <p:spPr>
            <a:xfrm>
              <a:off x="5885748" y="482797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2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1" name="object 711"/>
            <p:cNvSpPr/>
            <p:nvPr/>
          </p:nvSpPr>
          <p:spPr>
            <a:xfrm>
              <a:off x="5808470" y="488271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2" name="object 712"/>
            <p:cNvSpPr/>
            <p:nvPr/>
          </p:nvSpPr>
          <p:spPr>
            <a:xfrm>
              <a:off x="5808470" y="48827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3" name="object 713"/>
            <p:cNvSpPr/>
            <p:nvPr/>
          </p:nvSpPr>
          <p:spPr>
            <a:xfrm>
              <a:off x="5799137" y="490525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4" name="object 714"/>
            <p:cNvSpPr/>
            <p:nvPr/>
          </p:nvSpPr>
          <p:spPr>
            <a:xfrm>
              <a:off x="5831011" y="487338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5" name="object 715"/>
            <p:cNvSpPr/>
            <p:nvPr/>
          </p:nvSpPr>
          <p:spPr>
            <a:xfrm>
              <a:off x="5808470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6" name="object 716"/>
            <p:cNvSpPr/>
            <p:nvPr/>
          </p:nvSpPr>
          <p:spPr>
            <a:xfrm>
              <a:off x="5808470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7" name="object 717"/>
            <p:cNvSpPr/>
            <p:nvPr/>
          </p:nvSpPr>
          <p:spPr>
            <a:xfrm>
              <a:off x="5799137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8" name="object 718"/>
            <p:cNvSpPr/>
            <p:nvPr/>
          </p:nvSpPr>
          <p:spPr>
            <a:xfrm>
              <a:off x="5831011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9" name="object 719"/>
            <p:cNvSpPr/>
            <p:nvPr/>
          </p:nvSpPr>
          <p:spPr>
            <a:xfrm>
              <a:off x="5808470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0" name="object 720"/>
            <p:cNvSpPr/>
            <p:nvPr/>
          </p:nvSpPr>
          <p:spPr>
            <a:xfrm>
              <a:off x="5808470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1" name="object 721"/>
            <p:cNvSpPr/>
            <p:nvPr/>
          </p:nvSpPr>
          <p:spPr>
            <a:xfrm>
              <a:off x="5799137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2" name="object 722"/>
            <p:cNvSpPr/>
            <p:nvPr/>
          </p:nvSpPr>
          <p:spPr>
            <a:xfrm>
              <a:off x="5831011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3" name="object 723"/>
            <p:cNvSpPr/>
            <p:nvPr/>
          </p:nvSpPr>
          <p:spPr>
            <a:xfrm>
              <a:off x="5837361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4" name="object 724"/>
            <p:cNvSpPr/>
            <p:nvPr/>
          </p:nvSpPr>
          <p:spPr>
            <a:xfrm>
              <a:off x="5837361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5" name="object 725"/>
            <p:cNvSpPr/>
            <p:nvPr/>
          </p:nvSpPr>
          <p:spPr>
            <a:xfrm>
              <a:off x="5828028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6" name="object 726"/>
            <p:cNvSpPr/>
            <p:nvPr/>
          </p:nvSpPr>
          <p:spPr>
            <a:xfrm>
              <a:off x="5859908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7" name="object 727"/>
            <p:cNvSpPr/>
            <p:nvPr/>
          </p:nvSpPr>
          <p:spPr>
            <a:xfrm>
              <a:off x="5775703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8" name="object 728"/>
            <p:cNvSpPr/>
            <p:nvPr/>
          </p:nvSpPr>
          <p:spPr>
            <a:xfrm>
              <a:off x="5775703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9" name="object 729"/>
            <p:cNvSpPr/>
            <p:nvPr/>
          </p:nvSpPr>
          <p:spPr>
            <a:xfrm>
              <a:off x="5766370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0" name="object 730"/>
            <p:cNvSpPr/>
            <p:nvPr/>
          </p:nvSpPr>
          <p:spPr>
            <a:xfrm>
              <a:off x="5798251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1" name="object 731"/>
            <p:cNvSpPr/>
            <p:nvPr/>
          </p:nvSpPr>
          <p:spPr>
            <a:xfrm>
              <a:off x="5808470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2" name="object 732"/>
            <p:cNvSpPr/>
            <p:nvPr/>
          </p:nvSpPr>
          <p:spPr>
            <a:xfrm>
              <a:off x="5808470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3" name="object 733"/>
            <p:cNvSpPr/>
            <p:nvPr/>
          </p:nvSpPr>
          <p:spPr>
            <a:xfrm>
              <a:off x="5799137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4" name="object 734"/>
            <p:cNvSpPr/>
            <p:nvPr/>
          </p:nvSpPr>
          <p:spPr>
            <a:xfrm>
              <a:off x="5831011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5" name="object 735"/>
            <p:cNvSpPr/>
            <p:nvPr/>
          </p:nvSpPr>
          <p:spPr>
            <a:xfrm>
              <a:off x="5837361" y="49110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6" name="object 736"/>
            <p:cNvSpPr/>
            <p:nvPr/>
          </p:nvSpPr>
          <p:spPr>
            <a:xfrm>
              <a:off x="5837361" y="49110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7" name="object 737"/>
            <p:cNvSpPr/>
            <p:nvPr/>
          </p:nvSpPr>
          <p:spPr>
            <a:xfrm>
              <a:off x="5828028" y="49336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8" name="object 738"/>
            <p:cNvSpPr/>
            <p:nvPr/>
          </p:nvSpPr>
          <p:spPr>
            <a:xfrm>
              <a:off x="5859908" y="490170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9" name="object 739"/>
            <p:cNvSpPr/>
            <p:nvPr/>
          </p:nvSpPr>
          <p:spPr>
            <a:xfrm>
              <a:off x="5808470" y="4929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0" name="object 740"/>
            <p:cNvSpPr/>
            <p:nvPr/>
          </p:nvSpPr>
          <p:spPr>
            <a:xfrm>
              <a:off x="5808470" y="4929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1" name="object 741"/>
            <p:cNvSpPr/>
            <p:nvPr/>
          </p:nvSpPr>
          <p:spPr>
            <a:xfrm>
              <a:off x="5799137" y="4952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2" name="object 742"/>
            <p:cNvSpPr/>
            <p:nvPr/>
          </p:nvSpPr>
          <p:spPr>
            <a:xfrm>
              <a:off x="5831011" y="49204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3" name="object 743"/>
            <p:cNvSpPr/>
            <p:nvPr/>
          </p:nvSpPr>
          <p:spPr>
            <a:xfrm>
              <a:off x="6059679" y="49757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4" name="object 744"/>
            <p:cNvSpPr/>
            <p:nvPr/>
          </p:nvSpPr>
          <p:spPr>
            <a:xfrm>
              <a:off x="5837361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5" name="object 745"/>
            <p:cNvSpPr/>
            <p:nvPr/>
          </p:nvSpPr>
          <p:spPr>
            <a:xfrm>
              <a:off x="5837361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6" name="object 746"/>
            <p:cNvSpPr/>
            <p:nvPr/>
          </p:nvSpPr>
          <p:spPr>
            <a:xfrm>
              <a:off x="5828028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7" name="object 747"/>
            <p:cNvSpPr/>
            <p:nvPr/>
          </p:nvSpPr>
          <p:spPr>
            <a:xfrm>
              <a:off x="5859908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8" name="object 748"/>
            <p:cNvSpPr/>
            <p:nvPr/>
          </p:nvSpPr>
          <p:spPr>
            <a:xfrm>
              <a:off x="5808470" y="467139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9" name="object 749"/>
            <p:cNvSpPr/>
            <p:nvPr/>
          </p:nvSpPr>
          <p:spPr>
            <a:xfrm>
              <a:off x="5808470" y="46713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0" name="object 750"/>
            <p:cNvSpPr/>
            <p:nvPr/>
          </p:nvSpPr>
          <p:spPr>
            <a:xfrm>
              <a:off x="5799137" y="469393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1" name="object 751"/>
            <p:cNvSpPr/>
            <p:nvPr/>
          </p:nvSpPr>
          <p:spPr>
            <a:xfrm>
              <a:off x="5831011" y="466205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2" name="object 752"/>
            <p:cNvSpPr/>
            <p:nvPr/>
          </p:nvSpPr>
          <p:spPr>
            <a:xfrm>
              <a:off x="5886573" y="48031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3" name="object 753"/>
            <p:cNvSpPr/>
            <p:nvPr/>
          </p:nvSpPr>
          <p:spPr>
            <a:xfrm>
              <a:off x="5886573" y="480315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4" name="object 754"/>
            <p:cNvSpPr/>
            <p:nvPr/>
          </p:nvSpPr>
          <p:spPr>
            <a:xfrm>
              <a:off x="5877241" y="482569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5" name="object 755"/>
            <p:cNvSpPr/>
            <p:nvPr/>
          </p:nvSpPr>
          <p:spPr>
            <a:xfrm>
              <a:off x="5909183" y="479381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6" name="object 756"/>
            <p:cNvSpPr/>
            <p:nvPr/>
          </p:nvSpPr>
          <p:spPr>
            <a:xfrm>
              <a:off x="5837361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7" name="object 757"/>
            <p:cNvSpPr/>
            <p:nvPr/>
          </p:nvSpPr>
          <p:spPr>
            <a:xfrm>
              <a:off x="5837361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8" name="object 758"/>
            <p:cNvSpPr/>
            <p:nvPr/>
          </p:nvSpPr>
          <p:spPr>
            <a:xfrm>
              <a:off x="5828028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9" name="object 759"/>
            <p:cNvSpPr/>
            <p:nvPr/>
          </p:nvSpPr>
          <p:spPr>
            <a:xfrm>
              <a:off x="5859908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0" name="object 760"/>
            <p:cNvSpPr/>
            <p:nvPr/>
          </p:nvSpPr>
          <p:spPr>
            <a:xfrm>
              <a:off x="5837361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1" name="object 761"/>
            <p:cNvSpPr/>
            <p:nvPr/>
          </p:nvSpPr>
          <p:spPr>
            <a:xfrm>
              <a:off x="5837361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2" name="object 762"/>
            <p:cNvSpPr/>
            <p:nvPr/>
          </p:nvSpPr>
          <p:spPr>
            <a:xfrm>
              <a:off x="5828028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3" name="object 763"/>
            <p:cNvSpPr/>
            <p:nvPr/>
          </p:nvSpPr>
          <p:spPr>
            <a:xfrm>
              <a:off x="5859908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4" name="object 764"/>
            <p:cNvSpPr/>
            <p:nvPr/>
          </p:nvSpPr>
          <p:spPr>
            <a:xfrm>
              <a:off x="5808470" y="4929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5" name="object 765"/>
            <p:cNvSpPr/>
            <p:nvPr/>
          </p:nvSpPr>
          <p:spPr>
            <a:xfrm>
              <a:off x="5808470" y="4929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6" name="object 766"/>
            <p:cNvSpPr/>
            <p:nvPr/>
          </p:nvSpPr>
          <p:spPr>
            <a:xfrm>
              <a:off x="5799137" y="4952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7" name="object 767"/>
            <p:cNvSpPr/>
            <p:nvPr/>
          </p:nvSpPr>
          <p:spPr>
            <a:xfrm>
              <a:off x="5831011" y="49204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8" name="object 768"/>
            <p:cNvSpPr/>
            <p:nvPr/>
          </p:nvSpPr>
          <p:spPr>
            <a:xfrm>
              <a:off x="5775703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9" name="object 769"/>
            <p:cNvSpPr/>
            <p:nvPr/>
          </p:nvSpPr>
          <p:spPr>
            <a:xfrm>
              <a:off x="5775703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0" name="object 770"/>
            <p:cNvSpPr/>
            <p:nvPr/>
          </p:nvSpPr>
          <p:spPr>
            <a:xfrm>
              <a:off x="5766370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1" name="object 771"/>
            <p:cNvSpPr/>
            <p:nvPr/>
          </p:nvSpPr>
          <p:spPr>
            <a:xfrm>
              <a:off x="5798251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2" name="object 772"/>
            <p:cNvSpPr/>
            <p:nvPr/>
          </p:nvSpPr>
          <p:spPr>
            <a:xfrm>
              <a:off x="5808470" y="4929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3" name="object 773"/>
            <p:cNvSpPr/>
            <p:nvPr/>
          </p:nvSpPr>
          <p:spPr>
            <a:xfrm>
              <a:off x="5808470" y="4929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4" name="object 774"/>
            <p:cNvSpPr/>
            <p:nvPr/>
          </p:nvSpPr>
          <p:spPr>
            <a:xfrm>
              <a:off x="5799137" y="4952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5" name="object 775"/>
            <p:cNvSpPr/>
            <p:nvPr/>
          </p:nvSpPr>
          <p:spPr>
            <a:xfrm>
              <a:off x="5831011" y="49204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6" name="object 776"/>
            <p:cNvSpPr/>
            <p:nvPr/>
          </p:nvSpPr>
          <p:spPr>
            <a:xfrm>
              <a:off x="5837361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7" name="object 777"/>
            <p:cNvSpPr/>
            <p:nvPr/>
          </p:nvSpPr>
          <p:spPr>
            <a:xfrm>
              <a:off x="5837361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8" name="object 778"/>
            <p:cNvSpPr/>
            <p:nvPr/>
          </p:nvSpPr>
          <p:spPr>
            <a:xfrm>
              <a:off x="5828028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9" name="object 779"/>
            <p:cNvSpPr/>
            <p:nvPr/>
          </p:nvSpPr>
          <p:spPr>
            <a:xfrm>
              <a:off x="5859908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0" name="object 780"/>
            <p:cNvSpPr/>
            <p:nvPr/>
          </p:nvSpPr>
          <p:spPr>
            <a:xfrm>
              <a:off x="5808470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1" name="object 781"/>
            <p:cNvSpPr/>
            <p:nvPr/>
          </p:nvSpPr>
          <p:spPr>
            <a:xfrm>
              <a:off x="5808470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2" name="object 782"/>
            <p:cNvSpPr/>
            <p:nvPr/>
          </p:nvSpPr>
          <p:spPr>
            <a:xfrm>
              <a:off x="5799137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3" name="object 783"/>
            <p:cNvSpPr/>
            <p:nvPr/>
          </p:nvSpPr>
          <p:spPr>
            <a:xfrm>
              <a:off x="5831011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4" name="object 784"/>
            <p:cNvSpPr/>
            <p:nvPr/>
          </p:nvSpPr>
          <p:spPr>
            <a:xfrm>
              <a:off x="5808470" y="48714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5" name="object 785"/>
            <p:cNvSpPr/>
            <p:nvPr/>
          </p:nvSpPr>
          <p:spPr>
            <a:xfrm>
              <a:off x="5808470" y="487148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6" name="object 786"/>
            <p:cNvSpPr/>
            <p:nvPr/>
          </p:nvSpPr>
          <p:spPr>
            <a:xfrm>
              <a:off x="5799137" y="489402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7" name="object 787"/>
            <p:cNvSpPr/>
            <p:nvPr/>
          </p:nvSpPr>
          <p:spPr>
            <a:xfrm>
              <a:off x="5831011" y="486207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8" name="object 788"/>
            <p:cNvSpPr/>
            <p:nvPr/>
          </p:nvSpPr>
          <p:spPr>
            <a:xfrm>
              <a:off x="5886573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9" name="object 789"/>
            <p:cNvSpPr/>
            <p:nvPr/>
          </p:nvSpPr>
          <p:spPr>
            <a:xfrm>
              <a:off x="5886573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0" name="object 790"/>
            <p:cNvSpPr/>
            <p:nvPr/>
          </p:nvSpPr>
          <p:spPr>
            <a:xfrm>
              <a:off x="5877241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1" name="object 791"/>
            <p:cNvSpPr/>
            <p:nvPr/>
          </p:nvSpPr>
          <p:spPr>
            <a:xfrm>
              <a:off x="5909183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2" name="object 792"/>
            <p:cNvSpPr/>
            <p:nvPr/>
          </p:nvSpPr>
          <p:spPr>
            <a:xfrm>
              <a:off x="5837361" y="49110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3" name="object 793"/>
            <p:cNvSpPr/>
            <p:nvPr/>
          </p:nvSpPr>
          <p:spPr>
            <a:xfrm>
              <a:off x="5837361" y="49110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4" name="object 794"/>
            <p:cNvSpPr/>
            <p:nvPr/>
          </p:nvSpPr>
          <p:spPr>
            <a:xfrm>
              <a:off x="5828028" y="49336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5" name="object 795"/>
            <p:cNvSpPr/>
            <p:nvPr/>
          </p:nvSpPr>
          <p:spPr>
            <a:xfrm>
              <a:off x="5859908" y="490170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6" name="object 796"/>
            <p:cNvSpPr/>
            <p:nvPr/>
          </p:nvSpPr>
          <p:spPr>
            <a:xfrm>
              <a:off x="5808470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7" name="object 797"/>
            <p:cNvSpPr/>
            <p:nvPr/>
          </p:nvSpPr>
          <p:spPr>
            <a:xfrm>
              <a:off x="5808470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8" name="object 798"/>
            <p:cNvSpPr/>
            <p:nvPr/>
          </p:nvSpPr>
          <p:spPr>
            <a:xfrm>
              <a:off x="5799137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9" name="object 799"/>
            <p:cNvSpPr/>
            <p:nvPr/>
          </p:nvSpPr>
          <p:spPr>
            <a:xfrm>
              <a:off x="5831011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0" name="object 800"/>
            <p:cNvSpPr/>
            <p:nvPr/>
          </p:nvSpPr>
          <p:spPr>
            <a:xfrm>
              <a:off x="5808470" y="4929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1" name="object 801"/>
            <p:cNvSpPr/>
            <p:nvPr/>
          </p:nvSpPr>
          <p:spPr>
            <a:xfrm>
              <a:off x="5808470" y="4929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2" name="object 802"/>
            <p:cNvSpPr/>
            <p:nvPr/>
          </p:nvSpPr>
          <p:spPr>
            <a:xfrm>
              <a:off x="5799137" y="4952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3" name="object 803"/>
            <p:cNvSpPr/>
            <p:nvPr/>
          </p:nvSpPr>
          <p:spPr>
            <a:xfrm>
              <a:off x="5831011" y="49204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4" name="object 804"/>
            <p:cNvSpPr/>
            <p:nvPr/>
          </p:nvSpPr>
          <p:spPr>
            <a:xfrm>
              <a:off x="5808470" y="49110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5" name="object 805"/>
            <p:cNvSpPr/>
            <p:nvPr/>
          </p:nvSpPr>
          <p:spPr>
            <a:xfrm>
              <a:off x="5808470" y="49110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6" name="object 806"/>
            <p:cNvSpPr/>
            <p:nvPr/>
          </p:nvSpPr>
          <p:spPr>
            <a:xfrm>
              <a:off x="5799137" y="49336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7" name="object 807"/>
            <p:cNvSpPr/>
            <p:nvPr/>
          </p:nvSpPr>
          <p:spPr>
            <a:xfrm>
              <a:off x="5831011" y="490170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8" name="object 808"/>
            <p:cNvSpPr/>
            <p:nvPr/>
          </p:nvSpPr>
          <p:spPr>
            <a:xfrm>
              <a:off x="5837361" y="4929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9" name="object 809"/>
            <p:cNvSpPr/>
            <p:nvPr/>
          </p:nvSpPr>
          <p:spPr>
            <a:xfrm>
              <a:off x="5837361" y="4929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0" name="object 810"/>
            <p:cNvSpPr/>
            <p:nvPr/>
          </p:nvSpPr>
          <p:spPr>
            <a:xfrm>
              <a:off x="5828028" y="4952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1" name="object 811"/>
            <p:cNvSpPr/>
            <p:nvPr/>
          </p:nvSpPr>
          <p:spPr>
            <a:xfrm>
              <a:off x="5859908" y="49204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2" name="object 812"/>
            <p:cNvSpPr/>
            <p:nvPr/>
          </p:nvSpPr>
          <p:spPr>
            <a:xfrm>
              <a:off x="5886573" y="49110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3" name="object 813"/>
            <p:cNvSpPr/>
            <p:nvPr/>
          </p:nvSpPr>
          <p:spPr>
            <a:xfrm>
              <a:off x="5886573" y="49110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4" name="object 814"/>
            <p:cNvSpPr/>
            <p:nvPr/>
          </p:nvSpPr>
          <p:spPr>
            <a:xfrm>
              <a:off x="5877241" y="49336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5" name="object 815"/>
            <p:cNvSpPr/>
            <p:nvPr/>
          </p:nvSpPr>
          <p:spPr>
            <a:xfrm>
              <a:off x="5909183" y="490170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6" name="object 816"/>
            <p:cNvSpPr/>
            <p:nvPr/>
          </p:nvSpPr>
          <p:spPr>
            <a:xfrm>
              <a:off x="5808470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7" name="object 817"/>
            <p:cNvSpPr/>
            <p:nvPr/>
          </p:nvSpPr>
          <p:spPr>
            <a:xfrm>
              <a:off x="5808470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8" name="object 818"/>
            <p:cNvSpPr/>
            <p:nvPr/>
          </p:nvSpPr>
          <p:spPr>
            <a:xfrm>
              <a:off x="5799137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9" name="object 819"/>
            <p:cNvSpPr/>
            <p:nvPr/>
          </p:nvSpPr>
          <p:spPr>
            <a:xfrm>
              <a:off x="5831011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0" name="object 820"/>
            <p:cNvSpPr/>
            <p:nvPr/>
          </p:nvSpPr>
          <p:spPr>
            <a:xfrm>
              <a:off x="5808470" y="49110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1" name="object 821"/>
            <p:cNvSpPr/>
            <p:nvPr/>
          </p:nvSpPr>
          <p:spPr>
            <a:xfrm>
              <a:off x="5808470" y="49110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2" name="object 822"/>
            <p:cNvSpPr/>
            <p:nvPr/>
          </p:nvSpPr>
          <p:spPr>
            <a:xfrm>
              <a:off x="5799137" y="49336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3" name="object 823"/>
            <p:cNvSpPr/>
            <p:nvPr/>
          </p:nvSpPr>
          <p:spPr>
            <a:xfrm>
              <a:off x="5831011" y="490170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4" name="object 824"/>
            <p:cNvSpPr/>
            <p:nvPr/>
          </p:nvSpPr>
          <p:spPr>
            <a:xfrm>
              <a:off x="5863207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5" name="object 825"/>
            <p:cNvSpPr/>
            <p:nvPr/>
          </p:nvSpPr>
          <p:spPr>
            <a:xfrm>
              <a:off x="5863207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6" name="object 826"/>
            <p:cNvSpPr/>
            <p:nvPr/>
          </p:nvSpPr>
          <p:spPr>
            <a:xfrm>
              <a:off x="5853875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7" name="object 827"/>
            <p:cNvSpPr/>
            <p:nvPr/>
          </p:nvSpPr>
          <p:spPr>
            <a:xfrm>
              <a:off x="5885748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8" name="object 828"/>
            <p:cNvSpPr/>
            <p:nvPr/>
          </p:nvSpPr>
          <p:spPr>
            <a:xfrm>
              <a:off x="5808470" y="48526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9" name="object 829"/>
            <p:cNvSpPr/>
            <p:nvPr/>
          </p:nvSpPr>
          <p:spPr>
            <a:xfrm>
              <a:off x="5808470" y="485268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0" name="object 830"/>
            <p:cNvSpPr/>
            <p:nvPr/>
          </p:nvSpPr>
          <p:spPr>
            <a:xfrm>
              <a:off x="5799137" y="487522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1" name="object 831"/>
            <p:cNvSpPr/>
            <p:nvPr/>
          </p:nvSpPr>
          <p:spPr>
            <a:xfrm>
              <a:off x="5831011" y="484328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2" name="object 832"/>
            <p:cNvSpPr/>
            <p:nvPr/>
          </p:nvSpPr>
          <p:spPr>
            <a:xfrm>
              <a:off x="5837361" y="488271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3" name="object 833"/>
            <p:cNvSpPr/>
            <p:nvPr/>
          </p:nvSpPr>
          <p:spPr>
            <a:xfrm>
              <a:off x="5837361" y="48827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4" name="object 834"/>
            <p:cNvSpPr/>
            <p:nvPr/>
          </p:nvSpPr>
          <p:spPr>
            <a:xfrm>
              <a:off x="5828028" y="490525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5" name="object 835"/>
            <p:cNvSpPr/>
            <p:nvPr/>
          </p:nvSpPr>
          <p:spPr>
            <a:xfrm>
              <a:off x="5859908" y="487338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6" name="object 836"/>
            <p:cNvSpPr/>
            <p:nvPr/>
          </p:nvSpPr>
          <p:spPr>
            <a:xfrm>
              <a:off x="5808470" y="488271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7" name="object 837"/>
            <p:cNvSpPr/>
            <p:nvPr/>
          </p:nvSpPr>
          <p:spPr>
            <a:xfrm>
              <a:off x="5808470" y="48827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8" name="object 838"/>
            <p:cNvSpPr/>
            <p:nvPr/>
          </p:nvSpPr>
          <p:spPr>
            <a:xfrm>
              <a:off x="5799137" y="490525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9" name="object 839"/>
            <p:cNvSpPr/>
            <p:nvPr/>
          </p:nvSpPr>
          <p:spPr>
            <a:xfrm>
              <a:off x="5831011" y="487338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0" name="object 840"/>
            <p:cNvSpPr/>
            <p:nvPr/>
          </p:nvSpPr>
          <p:spPr>
            <a:xfrm>
              <a:off x="5808470" y="48305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1" name="object 841"/>
            <p:cNvSpPr/>
            <p:nvPr/>
          </p:nvSpPr>
          <p:spPr>
            <a:xfrm>
              <a:off x="5808470" y="483058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2" name="object 842"/>
            <p:cNvSpPr/>
            <p:nvPr/>
          </p:nvSpPr>
          <p:spPr>
            <a:xfrm>
              <a:off x="5799137" y="485312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3" name="object 843"/>
            <p:cNvSpPr/>
            <p:nvPr/>
          </p:nvSpPr>
          <p:spPr>
            <a:xfrm>
              <a:off x="5831011" y="482118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4" name="object 844"/>
            <p:cNvSpPr/>
            <p:nvPr/>
          </p:nvSpPr>
          <p:spPr>
            <a:xfrm>
              <a:off x="5808470" y="4929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5" name="object 845"/>
            <p:cNvSpPr/>
            <p:nvPr/>
          </p:nvSpPr>
          <p:spPr>
            <a:xfrm>
              <a:off x="5808470" y="4929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6" name="object 846"/>
            <p:cNvSpPr/>
            <p:nvPr/>
          </p:nvSpPr>
          <p:spPr>
            <a:xfrm>
              <a:off x="5799137" y="4952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7" name="object 847"/>
            <p:cNvSpPr/>
            <p:nvPr/>
          </p:nvSpPr>
          <p:spPr>
            <a:xfrm>
              <a:off x="5831011" y="49204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8" name="object 848"/>
            <p:cNvSpPr/>
            <p:nvPr/>
          </p:nvSpPr>
          <p:spPr>
            <a:xfrm>
              <a:off x="5863207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9" name="object 849"/>
            <p:cNvSpPr/>
            <p:nvPr/>
          </p:nvSpPr>
          <p:spPr>
            <a:xfrm>
              <a:off x="5863207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0" name="object 850"/>
            <p:cNvSpPr/>
            <p:nvPr/>
          </p:nvSpPr>
          <p:spPr>
            <a:xfrm>
              <a:off x="5853875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1" name="object 851"/>
            <p:cNvSpPr/>
            <p:nvPr/>
          </p:nvSpPr>
          <p:spPr>
            <a:xfrm>
              <a:off x="5885748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2" name="object 852"/>
            <p:cNvSpPr/>
            <p:nvPr/>
          </p:nvSpPr>
          <p:spPr>
            <a:xfrm>
              <a:off x="5808470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3" name="object 853"/>
            <p:cNvSpPr/>
            <p:nvPr/>
          </p:nvSpPr>
          <p:spPr>
            <a:xfrm>
              <a:off x="5808470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4" name="object 854"/>
            <p:cNvSpPr/>
            <p:nvPr/>
          </p:nvSpPr>
          <p:spPr>
            <a:xfrm>
              <a:off x="5799137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5" name="object 855"/>
            <p:cNvSpPr/>
            <p:nvPr/>
          </p:nvSpPr>
          <p:spPr>
            <a:xfrm>
              <a:off x="5831011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6" name="object 856"/>
            <p:cNvSpPr/>
            <p:nvPr/>
          </p:nvSpPr>
          <p:spPr>
            <a:xfrm>
              <a:off x="5808470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7" name="object 857"/>
            <p:cNvSpPr/>
            <p:nvPr/>
          </p:nvSpPr>
          <p:spPr>
            <a:xfrm>
              <a:off x="5808470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8" name="object 858"/>
            <p:cNvSpPr/>
            <p:nvPr/>
          </p:nvSpPr>
          <p:spPr>
            <a:xfrm>
              <a:off x="5799137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9" name="object 859"/>
            <p:cNvSpPr/>
            <p:nvPr/>
          </p:nvSpPr>
          <p:spPr>
            <a:xfrm>
              <a:off x="5831011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0" name="object 860"/>
            <p:cNvSpPr/>
            <p:nvPr/>
          </p:nvSpPr>
          <p:spPr>
            <a:xfrm>
              <a:off x="5837361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1" name="object 861"/>
            <p:cNvSpPr/>
            <p:nvPr/>
          </p:nvSpPr>
          <p:spPr>
            <a:xfrm>
              <a:off x="5837361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2" name="object 862"/>
            <p:cNvSpPr/>
            <p:nvPr/>
          </p:nvSpPr>
          <p:spPr>
            <a:xfrm>
              <a:off x="5828028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3" name="object 863"/>
            <p:cNvSpPr/>
            <p:nvPr/>
          </p:nvSpPr>
          <p:spPr>
            <a:xfrm>
              <a:off x="5859908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4" name="object 864"/>
            <p:cNvSpPr/>
            <p:nvPr/>
          </p:nvSpPr>
          <p:spPr>
            <a:xfrm>
              <a:off x="5808470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5" name="object 865"/>
            <p:cNvSpPr/>
            <p:nvPr/>
          </p:nvSpPr>
          <p:spPr>
            <a:xfrm>
              <a:off x="5808470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6" name="object 866"/>
            <p:cNvSpPr/>
            <p:nvPr/>
          </p:nvSpPr>
          <p:spPr>
            <a:xfrm>
              <a:off x="5799137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7" name="object 867"/>
            <p:cNvSpPr/>
            <p:nvPr/>
          </p:nvSpPr>
          <p:spPr>
            <a:xfrm>
              <a:off x="5831011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8" name="object 868"/>
            <p:cNvSpPr/>
            <p:nvPr/>
          </p:nvSpPr>
          <p:spPr>
            <a:xfrm>
              <a:off x="5775703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9" name="object 869"/>
            <p:cNvSpPr/>
            <p:nvPr/>
          </p:nvSpPr>
          <p:spPr>
            <a:xfrm>
              <a:off x="5775703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0" name="object 870"/>
            <p:cNvSpPr/>
            <p:nvPr/>
          </p:nvSpPr>
          <p:spPr>
            <a:xfrm>
              <a:off x="5766370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1" name="object 871"/>
            <p:cNvSpPr/>
            <p:nvPr/>
          </p:nvSpPr>
          <p:spPr>
            <a:xfrm>
              <a:off x="5798251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2" name="object 872"/>
            <p:cNvSpPr/>
            <p:nvPr/>
          </p:nvSpPr>
          <p:spPr>
            <a:xfrm>
              <a:off x="5808470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3" name="object 873"/>
            <p:cNvSpPr/>
            <p:nvPr/>
          </p:nvSpPr>
          <p:spPr>
            <a:xfrm>
              <a:off x="5808470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4" name="object 874"/>
            <p:cNvSpPr/>
            <p:nvPr/>
          </p:nvSpPr>
          <p:spPr>
            <a:xfrm>
              <a:off x="5799137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5" name="object 875"/>
            <p:cNvSpPr/>
            <p:nvPr/>
          </p:nvSpPr>
          <p:spPr>
            <a:xfrm>
              <a:off x="5831011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6" name="object 876"/>
            <p:cNvSpPr/>
            <p:nvPr/>
          </p:nvSpPr>
          <p:spPr>
            <a:xfrm>
              <a:off x="5775703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7" name="object 877"/>
            <p:cNvSpPr/>
            <p:nvPr/>
          </p:nvSpPr>
          <p:spPr>
            <a:xfrm>
              <a:off x="5775703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8" name="object 878"/>
            <p:cNvSpPr/>
            <p:nvPr/>
          </p:nvSpPr>
          <p:spPr>
            <a:xfrm>
              <a:off x="5766370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9" name="object 879"/>
            <p:cNvSpPr/>
            <p:nvPr/>
          </p:nvSpPr>
          <p:spPr>
            <a:xfrm>
              <a:off x="5798251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0" name="object 880"/>
            <p:cNvSpPr/>
            <p:nvPr/>
          </p:nvSpPr>
          <p:spPr>
            <a:xfrm>
              <a:off x="5808470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1" name="object 881"/>
            <p:cNvSpPr/>
            <p:nvPr/>
          </p:nvSpPr>
          <p:spPr>
            <a:xfrm>
              <a:off x="5808470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2" name="object 882"/>
            <p:cNvSpPr/>
            <p:nvPr/>
          </p:nvSpPr>
          <p:spPr>
            <a:xfrm>
              <a:off x="5799137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3" name="object 883"/>
            <p:cNvSpPr/>
            <p:nvPr/>
          </p:nvSpPr>
          <p:spPr>
            <a:xfrm>
              <a:off x="5831011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4" name="object 884"/>
            <p:cNvSpPr/>
            <p:nvPr/>
          </p:nvSpPr>
          <p:spPr>
            <a:xfrm>
              <a:off x="5775703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5" name="object 885"/>
            <p:cNvSpPr/>
            <p:nvPr/>
          </p:nvSpPr>
          <p:spPr>
            <a:xfrm>
              <a:off x="5775703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6" name="object 886"/>
            <p:cNvSpPr/>
            <p:nvPr/>
          </p:nvSpPr>
          <p:spPr>
            <a:xfrm>
              <a:off x="5766370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7" name="object 887"/>
            <p:cNvSpPr/>
            <p:nvPr/>
          </p:nvSpPr>
          <p:spPr>
            <a:xfrm>
              <a:off x="5798251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8" name="object 888"/>
            <p:cNvSpPr/>
            <p:nvPr/>
          </p:nvSpPr>
          <p:spPr>
            <a:xfrm>
              <a:off x="5808470" y="486150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21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9" name="object 889"/>
            <p:cNvSpPr/>
            <p:nvPr/>
          </p:nvSpPr>
          <p:spPr>
            <a:xfrm>
              <a:off x="5808470" y="48615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0" name="object 890"/>
            <p:cNvSpPr/>
            <p:nvPr/>
          </p:nvSpPr>
          <p:spPr>
            <a:xfrm>
              <a:off x="5799137" y="488411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1" name="object 891"/>
            <p:cNvSpPr/>
            <p:nvPr/>
          </p:nvSpPr>
          <p:spPr>
            <a:xfrm>
              <a:off x="5831011" y="485217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2" name="object 892"/>
            <p:cNvSpPr/>
            <p:nvPr/>
          </p:nvSpPr>
          <p:spPr>
            <a:xfrm>
              <a:off x="5808470" y="49110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3" name="object 893"/>
            <p:cNvSpPr/>
            <p:nvPr/>
          </p:nvSpPr>
          <p:spPr>
            <a:xfrm>
              <a:off x="5808470" y="49110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4" name="object 894"/>
            <p:cNvSpPr/>
            <p:nvPr/>
          </p:nvSpPr>
          <p:spPr>
            <a:xfrm>
              <a:off x="5799137" y="49336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5" name="object 895"/>
            <p:cNvSpPr/>
            <p:nvPr/>
          </p:nvSpPr>
          <p:spPr>
            <a:xfrm>
              <a:off x="5831011" y="490170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6" name="object 896"/>
            <p:cNvSpPr/>
            <p:nvPr/>
          </p:nvSpPr>
          <p:spPr>
            <a:xfrm>
              <a:off x="5808470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7" name="object 897"/>
            <p:cNvSpPr/>
            <p:nvPr/>
          </p:nvSpPr>
          <p:spPr>
            <a:xfrm>
              <a:off x="5808470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8" name="object 898"/>
            <p:cNvSpPr/>
            <p:nvPr/>
          </p:nvSpPr>
          <p:spPr>
            <a:xfrm>
              <a:off x="5799137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9" name="object 899"/>
            <p:cNvSpPr/>
            <p:nvPr/>
          </p:nvSpPr>
          <p:spPr>
            <a:xfrm>
              <a:off x="5831011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0" name="object 900"/>
            <p:cNvSpPr/>
            <p:nvPr/>
          </p:nvSpPr>
          <p:spPr>
            <a:xfrm>
              <a:off x="6007416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1" name="object 901"/>
            <p:cNvSpPr/>
            <p:nvPr/>
          </p:nvSpPr>
          <p:spPr>
            <a:xfrm>
              <a:off x="6007416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2" name="object 902"/>
            <p:cNvSpPr/>
            <p:nvPr/>
          </p:nvSpPr>
          <p:spPr>
            <a:xfrm>
              <a:off x="5998021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3" name="object 903"/>
            <p:cNvSpPr/>
            <p:nvPr/>
          </p:nvSpPr>
          <p:spPr>
            <a:xfrm>
              <a:off x="6029957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4" name="object 904"/>
            <p:cNvSpPr/>
            <p:nvPr/>
          </p:nvSpPr>
          <p:spPr>
            <a:xfrm>
              <a:off x="5808470" y="486150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21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5" name="object 905"/>
            <p:cNvSpPr/>
            <p:nvPr/>
          </p:nvSpPr>
          <p:spPr>
            <a:xfrm>
              <a:off x="5808470" y="48615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6" name="object 906"/>
            <p:cNvSpPr/>
            <p:nvPr/>
          </p:nvSpPr>
          <p:spPr>
            <a:xfrm>
              <a:off x="5799137" y="488411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7" name="object 907"/>
            <p:cNvSpPr/>
            <p:nvPr/>
          </p:nvSpPr>
          <p:spPr>
            <a:xfrm>
              <a:off x="5831011" y="485217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8" name="object 908"/>
            <p:cNvSpPr/>
            <p:nvPr/>
          </p:nvSpPr>
          <p:spPr>
            <a:xfrm>
              <a:off x="5808470" y="48031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9" name="object 909"/>
            <p:cNvSpPr/>
            <p:nvPr/>
          </p:nvSpPr>
          <p:spPr>
            <a:xfrm>
              <a:off x="5808470" y="480315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0" name="object 910"/>
            <p:cNvSpPr/>
            <p:nvPr/>
          </p:nvSpPr>
          <p:spPr>
            <a:xfrm>
              <a:off x="5799137" y="482569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1" name="object 911"/>
            <p:cNvSpPr/>
            <p:nvPr/>
          </p:nvSpPr>
          <p:spPr>
            <a:xfrm>
              <a:off x="5831011" y="479381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2" name="object 912"/>
            <p:cNvSpPr/>
            <p:nvPr/>
          </p:nvSpPr>
          <p:spPr>
            <a:xfrm>
              <a:off x="5808470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3" name="object 913"/>
            <p:cNvSpPr/>
            <p:nvPr/>
          </p:nvSpPr>
          <p:spPr>
            <a:xfrm>
              <a:off x="5808470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4" name="object 914"/>
            <p:cNvSpPr/>
            <p:nvPr/>
          </p:nvSpPr>
          <p:spPr>
            <a:xfrm>
              <a:off x="5799137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5" name="object 915"/>
            <p:cNvSpPr/>
            <p:nvPr/>
          </p:nvSpPr>
          <p:spPr>
            <a:xfrm>
              <a:off x="5831011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6" name="object 916"/>
            <p:cNvSpPr/>
            <p:nvPr/>
          </p:nvSpPr>
          <p:spPr>
            <a:xfrm>
              <a:off x="5808470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7" name="object 917"/>
            <p:cNvSpPr/>
            <p:nvPr/>
          </p:nvSpPr>
          <p:spPr>
            <a:xfrm>
              <a:off x="5808470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8" name="object 918"/>
            <p:cNvSpPr/>
            <p:nvPr/>
          </p:nvSpPr>
          <p:spPr>
            <a:xfrm>
              <a:off x="5799137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9" name="object 919"/>
            <p:cNvSpPr/>
            <p:nvPr/>
          </p:nvSpPr>
          <p:spPr>
            <a:xfrm>
              <a:off x="5831011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0" name="object 920"/>
            <p:cNvSpPr/>
            <p:nvPr/>
          </p:nvSpPr>
          <p:spPr>
            <a:xfrm>
              <a:off x="5837361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1" name="object 921"/>
            <p:cNvSpPr/>
            <p:nvPr/>
          </p:nvSpPr>
          <p:spPr>
            <a:xfrm>
              <a:off x="5837361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2" name="object 922"/>
            <p:cNvSpPr/>
            <p:nvPr/>
          </p:nvSpPr>
          <p:spPr>
            <a:xfrm>
              <a:off x="5828028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3" name="object 923"/>
            <p:cNvSpPr/>
            <p:nvPr/>
          </p:nvSpPr>
          <p:spPr>
            <a:xfrm>
              <a:off x="5859908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4" name="object 924"/>
            <p:cNvSpPr/>
            <p:nvPr/>
          </p:nvSpPr>
          <p:spPr>
            <a:xfrm>
              <a:off x="5808470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5" name="object 925"/>
            <p:cNvSpPr/>
            <p:nvPr/>
          </p:nvSpPr>
          <p:spPr>
            <a:xfrm>
              <a:off x="5808470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6" name="object 926"/>
            <p:cNvSpPr/>
            <p:nvPr/>
          </p:nvSpPr>
          <p:spPr>
            <a:xfrm>
              <a:off x="5799137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7" name="object 927"/>
            <p:cNvSpPr/>
            <p:nvPr/>
          </p:nvSpPr>
          <p:spPr>
            <a:xfrm>
              <a:off x="5831011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8" name="object 928"/>
            <p:cNvSpPr/>
            <p:nvPr/>
          </p:nvSpPr>
          <p:spPr>
            <a:xfrm>
              <a:off x="5808470" y="49110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9" name="object 929"/>
            <p:cNvSpPr/>
            <p:nvPr/>
          </p:nvSpPr>
          <p:spPr>
            <a:xfrm>
              <a:off x="5808470" y="49110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0" name="object 930"/>
            <p:cNvSpPr/>
            <p:nvPr/>
          </p:nvSpPr>
          <p:spPr>
            <a:xfrm>
              <a:off x="5799137" y="49336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1" name="object 931"/>
            <p:cNvSpPr/>
            <p:nvPr/>
          </p:nvSpPr>
          <p:spPr>
            <a:xfrm>
              <a:off x="5831011" y="490170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2" name="object 932"/>
            <p:cNvSpPr/>
            <p:nvPr/>
          </p:nvSpPr>
          <p:spPr>
            <a:xfrm>
              <a:off x="5808470" y="49540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3" name="object 933"/>
            <p:cNvSpPr/>
            <p:nvPr/>
          </p:nvSpPr>
          <p:spPr>
            <a:xfrm>
              <a:off x="5808470" y="49540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4" name="object 934"/>
            <p:cNvSpPr/>
            <p:nvPr/>
          </p:nvSpPr>
          <p:spPr>
            <a:xfrm>
              <a:off x="5799137" y="49766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5" name="object 935"/>
            <p:cNvSpPr/>
            <p:nvPr/>
          </p:nvSpPr>
          <p:spPr>
            <a:xfrm>
              <a:off x="5831011" y="494475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6" name="object 936"/>
            <p:cNvSpPr/>
            <p:nvPr/>
          </p:nvSpPr>
          <p:spPr>
            <a:xfrm>
              <a:off x="5775703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7" name="object 937"/>
            <p:cNvSpPr/>
            <p:nvPr/>
          </p:nvSpPr>
          <p:spPr>
            <a:xfrm>
              <a:off x="5775703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8" name="object 938"/>
            <p:cNvSpPr/>
            <p:nvPr/>
          </p:nvSpPr>
          <p:spPr>
            <a:xfrm>
              <a:off x="5766370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9" name="object 939"/>
            <p:cNvSpPr/>
            <p:nvPr/>
          </p:nvSpPr>
          <p:spPr>
            <a:xfrm>
              <a:off x="5798251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0" name="object 940"/>
            <p:cNvSpPr/>
            <p:nvPr/>
          </p:nvSpPr>
          <p:spPr>
            <a:xfrm>
              <a:off x="5863207" y="4929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1" name="object 941"/>
            <p:cNvSpPr/>
            <p:nvPr/>
          </p:nvSpPr>
          <p:spPr>
            <a:xfrm>
              <a:off x="5863207" y="4929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2" name="object 942"/>
            <p:cNvSpPr/>
            <p:nvPr/>
          </p:nvSpPr>
          <p:spPr>
            <a:xfrm>
              <a:off x="5853875" y="4952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3" name="object 943"/>
            <p:cNvSpPr/>
            <p:nvPr/>
          </p:nvSpPr>
          <p:spPr>
            <a:xfrm>
              <a:off x="5885748" y="49204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4" name="object 944"/>
            <p:cNvSpPr/>
            <p:nvPr/>
          </p:nvSpPr>
          <p:spPr>
            <a:xfrm>
              <a:off x="5907912" y="49298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5" name="object 945"/>
            <p:cNvSpPr/>
            <p:nvPr/>
          </p:nvSpPr>
          <p:spPr>
            <a:xfrm>
              <a:off x="5907912" y="49298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6" name="object 946"/>
            <p:cNvSpPr/>
            <p:nvPr/>
          </p:nvSpPr>
          <p:spPr>
            <a:xfrm>
              <a:off x="5898579" y="49524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7" name="object 947"/>
            <p:cNvSpPr/>
            <p:nvPr/>
          </p:nvSpPr>
          <p:spPr>
            <a:xfrm>
              <a:off x="5930521" y="49204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8" name="object 948"/>
            <p:cNvSpPr/>
            <p:nvPr/>
          </p:nvSpPr>
          <p:spPr>
            <a:xfrm>
              <a:off x="5907912" y="484461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9" name="object 949"/>
            <p:cNvSpPr/>
            <p:nvPr/>
          </p:nvSpPr>
          <p:spPr>
            <a:xfrm>
              <a:off x="5907912" y="48446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0" name="object 950"/>
            <p:cNvSpPr/>
            <p:nvPr/>
          </p:nvSpPr>
          <p:spPr>
            <a:xfrm>
              <a:off x="5898579" y="486722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1" name="object 951"/>
            <p:cNvSpPr/>
            <p:nvPr/>
          </p:nvSpPr>
          <p:spPr>
            <a:xfrm>
              <a:off x="5930521" y="483528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2" name="object 952"/>
            <p:cNvSpPr/>
            <p:nvPr/>
          </p:nvSpPr>
          <p:spPr>
            <a:xfrm>
              <a:off x="5775703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3" name="object 953"/>
            <p:cNvSpPr/>
            <p:nvPr/>
          </p:nvSpPr>
          <p:spPr>
            <a:xfrm>
              <a:off x="5775703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4" name="object 954"/>
            <p:cNvSpPr/>
            <p:nvPr/>
          </p:nvSpPr>
          <p:spPr>
            <a:xfrm>
              <a:off x="5766370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5" name="object 955"/>
            <p:cNvSpPr/>
            <p:nvPr/>
          </p:nvSpPr>
          <p:spPr>
            <a:xfrm>
              <a:off x="5798251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6" name="object 956"/>
            <p:cNvSpPr/>
            <p:nvPr/>
          </p:nvSpPr>
          <p:spPr>
            <a:xfrm>
              <a:off x="5907912" y="49882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7" name="object 957"/>
            <p:cNvSpPr/>
            <p:nvPr/>
          </p:nvSpPr>
          <p:spPr>
            <a:xfrm>
              <a:off x="5907912" y="49882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8" name="object 958"/>
            <p:cNvSpPr/>
            <p:nvPr/>
          </p:nvSpPr>
          <p:spPr>
            <a:xfrm>
              <a:off x="5898579" y="501086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9" name="object 959"/>
            <p:cNvSpPr/>
            <p:nvPr/>
          </p:nvSpPr>
          <p:spPr>
            <a:xfrm>
              <a:off x="5930521" y="497892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0" name="object 960"/>
            <p:cNvSpPr/>
            <p:nvPr/>
          </p:nvSpPr>
          <p:spPr>
            <a:xfrm>
              <a:off x="5782499" y="470434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1" name="object 961"/>
            <p:cNvSpPr/>
            <p:nvPr/>
          </p:nvSpPr>
          <p:spPr>
            <a:xfrm>
              <a:off x="5782499" y="47043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2" name="object 962"/>
            <p:cNvSpPr/>
            <p:nvPr/>
          </p:nvSpPr>
          <p:spPr>
            <a:xfrm>
              <a:off x="5775957" y="472015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3" name="object 963"/>
            <p:cNvSpPr/>
            <p:nvPr/>
          </p:nvSpPr>
          <p:spPr>
            <a:xfrm>
              <a:off x="5798251" y="4697803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4" name="object 964"/>
            <p:cNvSpPr/>
            <p:nvPr/>
          </p:nvSpPr>
          <p:spPr>
            <a:xfrm>
              <a:off x="6222044" y="499504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65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5" name="object 965"/>
            <p:cNvSpPr/>
            <p:nvPr/>
          </p:nvSpPr>
          <p:spPr>
            <a:xfrm>
              <a:off x="6222044" y="499505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65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6" name="object 966"/>
            <p:cNvSpPr/>
            <p:nvPr/>
          </p:nvSpPr>
          <p:spPr>
            <a:xfrm>
              <a:off x="6215440" y="5010863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7" name="object 967"/>
            <p:cNvSpPr/>
            <p:nvPr/>
          </p:nvSpPr>
          <p:spPr>
            <a:xfrm>
              <a:off x="6237796" y="4988510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8" name="object 968"/>
            <p:cNvSpPr/>
            <p:nvPr/>
          </p:nvSpPr>
          <p:spPr>
            <a:xfrm>
              <a:off x="5816153" y="4008706"/>
              <a:ext cx="0" cy="1174115"/>
            </a:xfrm>
            <a:custGeom>
              <a:avLst/>
              <a:gdLst/>
              <a:ahLst/>
              <a:cxnLst/>
              <a:rect l="l" t="t" r="r" b="b"/>
              <a:pathLst>
                <a:path w="0" h="1174114">
                  <a:moveTo>
                    <a:pt x="0" y="117360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9" name="object 969"/>
            <p:cNvSpPr/>
            <p:nvPr/>
          </p:nvSpPr>
          <p:spPr>
            <a:xfrm>
              <a:off x="5265737" y="4008640"/>
              <a:ext cx="1214755" cy="1174115"/>
            </a:xfrm>
            <a:custGeom>
              <a:avLst/>
              <a:gdLst/>
              <a:ahLst/>
              <a:cxnLst/>
              <a:rect l="l" t="t" r="r" b="b"/>
              <a:pathLst>
                <a:path w="1214754" h="1174114">
                  <a:moveTo>
                    <a:pt x="0" y="1173670"/>
                  </a:moveTo>
                  <a:lnTo>
                    <a:pt x="1214247" y="1173670"/>
                  </a:lnTo>
                  <a:lnTo>
                    <a:pt x="1214247" y="0"/>
                  </a:lnTo>
                  <a:lnTo>
                    <a:pt x="0" y="0"/>
                  </a:lnTo>
                  <a:lnTo>
                    <a:pt x="0" y="117367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0" name="object 970"/>
          <p:cNvSpPr txBox="1"/>
          <p:nvPr/>
        </p:nvSpPr>
        <p:spPr>
          <a:xfrm>
            <a:off x="50405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971" name="object 971"/>
          <p:cNvSpPr txBox="1"/>
          <p:nvPr/>
        </p:nvSpPr>
        <p:spPr>
          <a:xfrm>
            <a:off x="50405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972" name="object 972"/>
          <p:cNvSpPr txBox="1"/>
          <p:nvPr/>
        </p:nvSpPr>
        <p:spPr>
          <a:xfrm>
            <a:off x="50405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973" name="object 973"/>
          <p:cNvGrpSpPr/>
          <p:nvPr/>
        </p:nvGrpSpPr>
        <p:grpSpPr>
          <a:xfrm>
            <a:off x="5243257" y="4155516"/>
            <a:ext cx="1210945" cy="1049655"/>
            <a:chOff x="5243257" y="4155516"/>
            <a:chExt cx="1210945" cy="1049655"/>
          </a:xfrm>
        </p:grpSpPr>
        <p:sp>
          <p:nvSpPr>
            <p:cNvPr id="974" name="object 974"/>
            <p:cNvSpPr/>
            <p:nvPr/>
          </p:nvSpPr>
          <p:spPr>
            <a:xfrm>
              <a:off x="5246749" y="4934979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5" name="object 975"/>
            <p:cNvSpPr/>
            <p:nvPr/>
          </p:nvSpPr>
          <p:spPr>
            <a:xfrm>
              <a:off x="5246749" y="4546991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6" name="object 976"/>
            <p:cNvSpPr/>
            <p:nvPr/>
          </p:nvSpPr>
          <p:spPr>
            <a:xfrm>
              <a:off x="5246749" y="415900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7" name="object 977"/>
            <p:cNvSpPr/>
            <p:nvPr/>
          </p:nvSpPr>
          <p:spPr>
            <a:xfrm>
              <a:off x="5320921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8" name="object 978"/>
            <p:cNvSpPr/>
            <p:nvPr/>
          </p:nvSpPr>
          <p:spPr>
            <a:xfrm>
              <a:off x="588574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9" name="object 979"/>
            <p:cNvSpPr/>
            <p:nvPr/>
          </p:nvSpPr>
          <p:spPr>
            <a:xfrm>
              <a:off x="6450644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0" name="object 980"/>
          <p:cNvSpPr txBox="1"/>
          <p:nvPr/>
        </p:nvSpPr>
        <p:spPr>
          <a:xfrm>
            <a:off x="52905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981" name="object 981"/>
          <p:cNvSpPr txBox="1"/>
          <p:nvPr/>
        </p:nvSpPr>
        <p:spPr>
          <a:xfrm>
            <a:off x="58377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982" name="object 982"/>
          <p:cNvSpPr txBox="1"/>
          <p:nvPr/>
        </p:nvSpPr>
        <p:spPr>
          <a:xfrm>
            <a:off x="63849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983" name="object 983"/>
          <p:cNvSpPr txBox="1"/>
          <p:nvPr/>
        </p:nvSpPr>
        <p:spPr>
          <a:xfrm>
            <a:off x="1219262" y="5258259"/>
            <a:ext cx="50399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5665" algn="l"/>
                <a:tab pos="4279265" algn="l"/>
              </a:tabLst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r>
              <a:rPr dirty="0" sz="600">
                <a:latin typeface="Verdana"/>
                <a:cs typeface="Verdana"/>
              </a:rPr>
              <a:t>	</a:t>
            </a: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r>
              <a:rPr dirty="0" sz="600">
                <a:latin typeface="Verdana"/>
                <a:cs typeface="Verdana"/>
              </a:rPr>
              <a:t>	</a:t>
            </a: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84" name="object 984"/>
          <p:cNvSpPr txBox="1"/>
          <p:nvPr/>
        </p:nvSpPr>
        <p:spPr>
          <a:xfrm>
            <a:off x="49515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985" name="object 985"/>
          <p:cNvGrpSpPr/>
          <p:nvPr/>
        </p:nvGrpSpPr>
        <p:grpSpPr>
          <a:xfrm>
            <a:off x="6590725" y="4196217"/>
            <a:ext cx="50800" cy="269875"/>
            <a:chOff x="6590725" y="4196217"/>
            <a:chExt cx="50800" cy="269875"/>
          </a:xfrm>
        </p:grpSpPr>
        <p:sp>
          <p:nvSpPr>
            <p:cNvPr id="986" name="object 986"/>
            <p:cNvSpPr/>
            <p:nvPr/>
          </p:nvSpPr>
          <p:spPr>
            <a:xfrm>
              <a:off x="6593265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1"/>
                  </a:lnTo>
                  <a:lnTo>
                    <a:pt x="6630" y="6630"/>
                  </a:lnTo>
                  <a:lnTo>
                    <a:pt x="1781" y="13799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9"/>
                  </a:lnTo>
                  <a:lnTo>
                    <a:pt x="38515" y="6630"/>
                  </a:lnTo>
                  <a:lnTo>
                    <a:pt x="31330" y="1781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7" name="object 987"/>
            <p:cNvSpPr/>
            <p:nvPr/>
          </p:nvSpPr>
          <p:spPr>
            <a:xfrm>
              <a:off x="6593265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9"/>
                  </a:lnTo>
                  <a:lnTo>
                    <a:pt x="6630" y="6630"/>
                  </a:lnTo>
                  <a:lnTo>
                    <a:pt x="13801" y="1781"/>
                  </a:lnTo>
                  <a:lnTo>
                    <a:pt x="22548" y="0"/>
                  </a:lnTo>
                  <a:lnTo>
                    <a:pt x="31330" y="1781"/>
                  </a:lnTo>
                  <a:lnTo>
                    <a:pt x="38515" y="6630"/>
                  </a:lnTo>
                  <a:lnTo>
                    <a:pt x="43367" y="13799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8" name="object 988"/>
            <p:cNvSpPr/>
            <p:nvPr/>
          </p:nvSpPr>
          <p:spPr>
            <a:xfrm>
              <a:off x="6593265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9" name="object 989"/>
            <p:cNvSpPr/>
            <p:nvPr/>
          </p:nvSpPr>
          <p:spPr>
            <a:xfrm>
              <a:off x="6593265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0" name="object 990"/>
            <p:cNvSpPr/>
            <p:nvPr/>
          </p:nvSpPr>
          <p:spPr>
            <a:xfrm>
              <a:off x="6593265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1" name="object 991"/>
            <p:cNvSpPr/>
            <p:nvPr/>
          </p:nvSpPr>
          <p:spPr>
            <a:xfrm>
              <a:off x="6593265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2" name="object 992"/>
          <p:cNvSpPr txBox="1"/>
          <p:nvPr/>
        </p:nvSpPr>
        <p:spPr>
          <a:xfrm>
            <a:off x="6548245" y="4018625"/>
            <a:ext cx="460375" cy="25146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500">
                <a:latin typeface="Microsoft Sans Serif"/>
                <a:cs typeface="Microsoft Sans Serif"/>
              </a:rPr>
              <a:t>Added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993" name="object 993"/>
          <p:cNvSpPr txBox="1"/>
          <p:nvPr/>
        </p:nvSpPr>
        <p:spPr>
          <a:xfrm>
            <a:off x="6671691" y="4277629"/>
            <a:ext cx="1454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0">
                <a:latin typeface="Verdana"/>
                <a:cs typeface="Verdana"/>
              </a:rPr>
              <a:t>Lost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994" name="object 994"/>
          <p:cNvSpPr txBox="1"/>
          <p:nvPr/>
        </p:nvSpPr>
        <p:spPr>
          <a:xfrm>
            <a:off x="6671691" y="4387357"/>
            <a:ext cx="1917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995" name="object 995"/>
          <p:cNvGrpSpPr/>
          <p:nvPr/>
        </p:nvGrpSpPr>
        <p:grpSpPr>
          <a:xfrm>
            <a:off x="6583205" y="4697647"/>
            <a:ext cx="65405" cy="386080"/>
            <a:chOff x="6583205" y="4697647"/>
            <a:chExt cx="65405" cy="386080"/>
          </a:xfrm>
        </p:grpSpPr>
        <p:sp>
          <p:nvSpPr>
            <p:cNvPr id="996" name="object 996"/>
            <p:cNvSpPr/>
            <p:nvPr/>
          </p:nvSpPr>
          <p:spPr>
            <a:xfrm>
              <a:off x="6593268" y="46999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7" name="object 997"/>
            <p:cNvSpPr/>
            <p:nvPr/>
          </p:nvSpPr>
          <p:spPr>
            <a:xfrm>
              <a:off x="6585460" y="47971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59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8" name="object 998"/>
            <p:cNvSpPr/>
            <p:nvPr/>
          </p:nvSpPr>
          <p:spPr>
            <a:xfrm>
              <a:off x="6593265" y="49193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9" name="object 999"/>
            <p:cNvSpPr/>
            <p:nvPr/>
          </p:nvSpPr>
          <p:spPr>
            <a:xfrm>
              <a:off x="6593265" y="49193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0" name="object 1000"/>
            <p:cNvSpPr/>
            <p:nvPr/>
          </p:nvSpPr>
          <p:spPr>
            <a:xfrm>
              <a:off x="6593265" y="502908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1" name="object 1001"/>
            <p:cNvSpPr/>
            <p:nvPr/>
          </p:nvSpPr>
          <p:spPr>
            <a:xfrm>
              <a:off x="6593265" y="50290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2" name="object 1002"/>
            <p:cNvSpPr/>
            <p:nvPr/>
          </p:nvSpPr>
          <p:spPr>
            <a:xfrm>
              <a:off x="6583932" y="505163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3" name="object 1003"/>
            <p:cNvSpPr/>
            <p:nvPr/>
          </p:nvSpPr>
          <p:spPr>
            <a:xfrm>
              <a:off x="6615813" y="501974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4" name="object 1004"/>
          <p:cNvSpPr txBox="1"/>
          <p:nvPr/>
        </p:nvSpPr>
        <p:spPr>
          <a:xfrm>
            <a:off x="6548245" y="4519902"/>
            <a:ext cx="440055" cy="25082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  <a:p>
            <a:pPr marL="135890">
              <a:lnSpc>
                <a:spcPct val="100000"/>
              </a:lnSpc>
              <a:spcBef>
                <a:spcPts val="209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009" name="object 100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sp>
        <p:nvSpPr>
          <p:cNvPr id="1005" name="object 1005"/>
          <p:cNvSpPr txBox="1"/>
          <p:nvPr/>
        </p:nvSpPr>
        <p:spPr>
          <a:xfrm>
            <a:off x="6671691" y="4745242"/>
            <a:ext cx="248285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06" name="object 1006"/>
          <p:cNvSpPr txBox="1"/>
          <p:nvPr/>
        </p:nvSpPr>
        <p:spPr>
          <a:xfrm>
            <a:off x="6671691" y="4998226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007" name="object 1007"/>
          <p:cNvSpPr txBox="1"/>
          <p:nvPr/>
        </p:nvSpPr>
        <p:spPr>
          <a:xfrm>
            <a:off x="5734173" y="3861513"/>
            <a:ext cx="2774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Microsoft Sans Serif"/>
                <a:cs typeface="Microsoft Sans Serif"/>
              </a:rPr>
              <a:t>QIIME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1008" name="object 1008"/>
          <p:cNvSpPr txBox="1"/>
          <p:nvPr/>
        </p:nvSpPr>
        <p:spPr>
          <a:xfrm>
            <a:off x="673100" y="5458065"/>
            <a:ext cx="6426835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14" b="1">
                <a:latin typeface="Calibri"/>
                <a:cs typeface="Calibri"/>
              </a:rPr>
              <a:t>Figure </a:t>
            </a:r>
            <a:r>
              <a:rPr dirty="0" sz="1100" spc="60" b="1">
                <a:latin typeface="Calibri"/>
                <a:cs typeface="Calibri"/>
              </a:rPr>
              <a:t>5.</a:t>
            </a:r>
            <a:r>
              <a:rPr dirty="0" sz="1100" spc="65" b="1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Frequency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output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Balanced </a:t>
            </a:r>
            <a:r>
              <a:rPr dirty="0" sz="1100">
                <a:latin typeface="Calibri"/>
                <a:cs typeface="Calibri"/>
              </a:rPr>
              <a:t>merged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dataset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15">
                <a:latin typeface="Calibri"/>
                <a:cs typeface="Calibri"/>
              </a:rPr>
              <a:t>plotted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y-axis. </a:t>
            </a:r>
            <a:r>
              <a:rPr dirty="0" sz="1100" spc="45">
                <a:latin typeface="Calibri"/>
                <a:cs typeface="Calibri"/>
              </a:rPr>
              <a:t> Hamming </a:t>
            </a:r>
            <a:r>
              <a:rPr dirty="0" sz="1100" spc="15">
                <a:latin typeface="Calibri"/>
                <a:cs typeface="Calibri"/>
              </a:rPr>
              <a:t>distance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each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its </a:t>
            </a:r>
            <a:r>
              <a:rPr dirty="0" sz="1100">
                <a:latin typeface="Calibri"/>
                <a:cs typeface="Calibri"/>
              </a:rPr>
              <a:t>nearest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more-abundant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neighbor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15">
                <a:latin typeface="Calibri"/>
                <a:cs typeface="Calibri"/>
              </a:rPr>
              <a:t>plotted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x-axis. 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145">
                <a:latin typeface="Calibri"/>
                <a:cs typeface="Calibri"/>
              </a:rPr>
              <a:t>UPARSE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5">
                <a:latin typeface="Calibri"/>
                <a:cs typeface="Calibri"/>
              </a:rPr>
              <a:t>baseline</a:t>
            </a:r>
            <a:r>
              <a:rPr dirty="0" sz="1100" spc="10">
                <a:latin typeface="Calibri"/>
                <a:cs typeface="Calibri"/>
              </a:rPr>
              <a:t> to </a:t>
            </a:r>
            <a:r>
              <a:rPr dirty="0" sz="1100" spc="15">
                <a:latin typeface="Calibri"/>
                <a:cs typeface="Calibri"/>
              </a:rPr>
              <a:t>which </a:t>
            </a:r>
            <a:r>
              <a:rPr dirty="0" sz="1100" spc="5">
                <a:latin typeface="Calibri"/>
                <a:cs typeface="Calibri"/>
              </a:rPr>
              <a:t>the  </a:t>
            </a:r>
            <a:r>
              <a:rPr dirty="0" sz="1100" spc="20">
                <a:latin typeface="Calibri"/>
                <a:cs typeface="Calibri"/>
              </a:rPr>
              <a:t>outputs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 other </a:t>
            </a:r>
            <a:r>
              <a:rPr dirty="0" sz="1100" spc="10">
                <a:latin typeface="Calibri"/>
                <a:cs typeface="Calibri"/>
              </a:rPr>
              <a:t>methods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compared.  </a:t>
            </a:r>
            <a:r>
              <a:rPr dirty="0" sz="1100" spc="40">
                <a:latin typeface="Calibri"/>
                <a:cs typeface="Calibri"/>
              </a:rPr>
              <a:t>Algorithms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largely </a:t>
            </a:r>
            <a:r>
              <a:rPr dirty="0" sz="1100" spc="15">
                <a:latin typeface="Calibri"/>
                <a:cs typeface="Calibri"/>
              </a:rPr>
              <a:t>concur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(black)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25">
                <a:latin typeface="Calibri"/>
                <a:cs typeface="Calibri"/>
              </a:rPr>
              <a:t>identifying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abundant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25">
                <a:latin typeface="Calibri"/>
                <a:cs typeface="Calibri"/>
              </a:rPr>
              <a:t>very </a:t>
            </a:r>
            <a:r>
              <a:rPr dirty="0" sz="1100">
                <a:latin typeface="Calibri"/>
                <a:cs typeface="Calibri"/>
              </a:rPr>
              <a:t>different</a:t>
            </a:r>
            <a:r>
              <a:rPr dirty="0" sz="1100" spc="5">
                <a:latin typeface="Calibri"/>
                <a:cs typeface="Calibri"/>
              </a:rPr>
              <a:t> 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other</a:t>
            </a:r>
            <a:r>
              <a:rPr dirty="0" sz="1100" spc="10">
                <a:latin typeface="Calibri"/>
                <a:cs typeface="Calibri"/>
              </a:rPr>
              <a:t> sample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sequences.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However,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14">
                <a:latin typeface="Calibri"/>
                <a:cs typeface="Calibri"/>
              </a:rPr>
              <a:t>DADA2 </a:t>
            </a:r>
            <a:r>
              <a:rPr dirty="0" sz="1100">
                <a:latin typeface="Calibri"/>
                <a:cs typeface="Calibri"/>
              </a:rPr>
              <a:t>detects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additional variation </a:t>
            </a:r>
            <a:r>
              <a:rPr dirty="0" sz="1100" spc="35">
                <a:latin typeface="Calibri"/>
                <a:cs typeface="Calibri"/>
              </a:rPr>
              <a:t>(blue) </a:t>
            </a:r>
            <a:r>
              <a:rPr dirty="0" sz="1100" spc="15">
                <a:latin typeface="Calibri"/>
                <a:cs typeface="Calibri"/>
              </a:rPr>
              <a:t>relative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130">
                <a:latin typeface="Calibri"/>
                <a:cs typeface="Calibri"/>
              </a:rPr>
              <a:t>UPARSE, </a:t>
            </a:r>
            <a:r>
              <a:rPr dirty="0" sz="1100" spc="15">
                <a:latin typeface="Calibri"/>
                <a:cs typeface="Calibri"/>
              </a:rPr>
              <a:t>especially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within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UPARSE’s </a:t>
            </a:r>
            <a:r>
              <a:rPr dirty="0" sz="1100" spc="160">
                <a:latin typeface="Calibri"/>
                <a:cs typeface="Calibri"/>
              </a:rPr>
              <a:t>OTU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radius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(dashed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line).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135">
                <a:latin typeface="Calibri"/>
                <a:cs typeface="Calibri"/>
              </a:rPr>
              <a:t>MED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also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detects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some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fine-scale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variation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(green),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but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cost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some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false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positives, </a:t>
            </a:r>
            <a:r>
              <a:rPr dirty="0" sz="1100" spc="40">
                <a:latin typeface="Calibri"/>
                <a:cs typeface="Calibri"/>
              </a:rPr>
              <a:t>typically </a:t>
            </a:r>
            <a:r>
              <a:rPr dirty="0" sz="1100" spc="25">
                <a:latin typeface="Calibri"/>
                <a:cs typeface="Calibri"/>
              </a:rPr>
              <a:t>One </a:t>
            </a:r>
            <a:r>
              <a:rPr dirty="0" sz="1100" spc="20">
                <a:latin typeface="Calibri"/>
                <a:cs typeface="Calibri"/>
              </a:rPr>
              <a:t>Offs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1-away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-10">
                <a:latin typeface="Calibri"/>
                <a:cs typeface="Calibri"/>
              </a:rPr>
              <a:t>more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abundant </a:t>
            </a:r>
            <a:r>
              <a:rPr dirty="0" sz="1100" spc="10">
                <a:latin typeface="Calibri"/>
                <a:cs typeface="Calibri"/>
              </a:rPr>
              <a:t>correct </a:t>
            </a:r>
            <a:r>
              <a:rPr dirty="0" sz="1100" spc="-10">
                <a:latin typeface="Calibri"/>
                <a:cs typeface="Calibri"/>
              </a:rPr>
              <a:t>sequence,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35">
                <a:latin typeface="Calibri"/>
                <a:cs typeface="Calibri"/>
              </a:rPr>
              <a:t>MED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does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not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detect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low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abundance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(grey).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Mothur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(orange)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125">
                <a:latin typeface="Calibri"/>
                <a:cs typeface="Calibri"/>
              </a:rPr>
              <a:t> QIIME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(red)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both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report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20">
                <a:latin typeface="Calibri"/>
                <a:cs typeface="Calibri"/>
              </a:rPr>
              <a:t> significant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number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additional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spurious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sequences,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although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most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relatively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low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frequency.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307" y="1701241"/>
            <a:ext cx="6407150" cy="3663950"/>
            <a:chOff x="682307" y="1701241"/>
            <a:chExt cx="6407150" cy="3663950"/>
          </a:xfrm>
        </p:grpSpPr>
        <p:sp>
          <p:nvSpPr>
            <p:cNvPr id="3" name="object 3"/>
            <p:cNvSpPr/>
            <p:nvPr/>
          </p:nvSpPr>
          <p:spPr>
            <a:xfrm>
              <a:off x="685799" y="1704733"/>
              <a:ext cx="6400800" cy="3657600"/>
            </a:xfrm>
            <a:custGeom>
              <a:avLst/>
              <a:gdLst/>
              <a:ahLst/>
              <a:cxnLst/>
              <a:rect l="l" t="t" r="r" b="b"/>
              <a:pathLst>
                <a:path w="6400800" h="3657600">
                  <a:moveTo>
                    <a:pt x="6400800" y="0"/>
                  </a:moveTo>
                  <a:lnTo>
                    <a:pt x="0" y="0"/>
                  </a:lnTo>
                  <a:lnTo>
                    <a:pt x="0" y="3657600"/>
                  </a:lnTo>
                  <a:lnTo>
                    <a:pt x="6400800" y="3657600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5799" y="1704733"/>
              <a:ext cx="6400800" cy="3657600"/>
            </a:xfrm>
            <a:custGeom>
              <a:avLst/>
              <a:gdLst/>
              <a:ahLst/>
              <a:cxnLst/>
              <a:rect l="l" t="t" r="r" b="b"/>
              <a:pathLst>
                <a:path w="6400800" h="3657600">
                  <a:moveTo>
                    <a:pt x="0" y="3657600"/>
                  </a:moveTo>
                  <a:lnTo>
                    <a:pt x="6400800" y="3657600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36576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26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959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9646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333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70199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0713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4400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808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17735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5466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915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28399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65265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0220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390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75932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12798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497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85799" y="5169799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85799" y="49773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85799" y="4784799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85799" y="45923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85799" y="4399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5799" y="4207334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85799" y="4014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85799" y="3822266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85799" y="3629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85799" y="3437266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85799" y="324479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85799" y="3052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85799" y="2859735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85799" y="2667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85799" y="24747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85799" y="2282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85799" y="20897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85799" y="1897264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85799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3200400" y="0"/>
                  </a:moveTo>
                  <a:lnTo>
                    <a:pt x="0" y="0"/>
                  </a:lnTo>
                  <a:lnTo>
                    <a:pt x="0" y="2194560"/>
                  </a:lnTo>
                  <a:lnTo>
                    <a:pt x="3200400" y="219456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85799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0" y="2194560"/>
                  </a:moveTo>
                  <a:lnTo>
                    <a:pt x="3200400" y="219456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2194560"/>
                  </a:lnTo>
                  <a:close/>
                </a:path>
              </a:pathLst>
            </a:custGeom>
            <a:ln w="67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111755" y="2084971"/>
              <a:ext cx="911225" cy="323850"/>
            </a:xfrm>
            <a:custGeom>
              <a:avLst/>
              <a:gdLst/>
              <a:ahLst/>
              <a:cxnLst/>
              <a:rect l="l" t="t" r="r" b="b"/>
              <a:pathLst>
                <a:path w="911225" h="32385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911225" h="323850">
                  <a:moveTo>
                    <a:pt x="822451" y="87375"/>
                  </a:moveTo>
                  <a:lnTo>
                    <a:pt x="867600" y="87375"/>
                  </a:lnTo>
                  <a:lnTo>
                    <a:pt x="867600" y="42227"/>
                  </a:lnTo>
                  <a:lnTo>
                    <a:pt x="822451" y="42227"/>
                  </a:lnTo>
                  <a:lnTo>
                    <a:pt x="822451" y="87375"/>
                  </a:lnTo>
                  <a:close/>
                </a:path>
                <a:path w="911225" h="323850">
                  <a:moveTo>
                    <a:pt x="662876" y="103187"/>
                  </a:moveTo>
                  <a:lnTo>
                    <a:pt x="708025" y="103187"/>
                  </a:lnTo>
                  <a:lnTo>
                    <a:pt x="708025" y="58038"/>
                  </a:lnTo>
                  <a:lnTo>
                    <a:pt x="662876" y="58038"/>
                  </a:lnTo>
                  <a:lnTo>
                    <a:pt x="662876" y="103187"/>
                  </a:lnTo>
                  <a:close/>
                </a:path>
                <a:path w="911225" h="323850">
                  <a:moveTo>
                    <a:pt x="687577" y="110172"/>
                  </a:moveTo>
                  <a:lnTo>
                    <a:pt x="732726" y="110172"/>
                  </a:lnTo>
                  <a:lnTo>
                    <a:pt x="732726" y="65023"/>
                  </a:lnTo>
                  <a:lnTo>
                    <a:pt x="687577" y="65023"/>
                  </a:lnTo>
                  <a:lnTo>
                    <a:pt x="687577" y="110172"/>
                  </a:lnTo>
                  <a:close/>
                </a:path>
                <a:path w="911225" h="323850">
                  <a:moveTo>
                    <a:pt x="831405" y="139255"/>
                  </a:moveTo>
                  <a:lnTo>
                    <a:pt x="876554" y="139255"/>
                  </a:lnTo>
                  <a:lnTo>
                    <a:pt x="876554" y="94106"/>
                  </a:lnTo>
                  <a:lnTo>
                    <a:pt x="831405" y="94106"/>
                  </a:lnTo>
                  <a:lnTo>
                    <a:pt x="831405" y="139255"/>
                  </a:lnTo>
                  <a:close/>
                </a:path>
                <a:path w="911225" h="323850">
                  <a:moveTo>
                    <a:pt x="822451" y="100837"/>
                  </a:moveTo>
                  <a:lnTo>
                    <a:pt x="867600" y="100837"/>
                  </a:lnTo>
                  <a:lnTo>
                    <a:pt x="867600" y="55689"/>
                  </a:lnTo>
                  <a:lnTo>
                    <a:pt x="822451" y="55689"/>
                  </a:lnTo>
                  <a:lnTo>
                    <a:pt x="822451" y="100837"/>
                  </a:lnTo>
                  <a:close/>
                </a:path>
                <a:path w="911225" h="323850">
                  <a:moveTo>
                    <a:pt x="687577" y="163893"/>
                  </a:moveTo>
                  <a:lnTo>
                    <a:pt x="732726" y="163893"/>
                  </a:lnTo>
                  <a:lnTo>
                    <a:pt x="732726" y="118744"/>
                  </a:lnTo>
                  <a:lnTo>
                    <a:pt x="687577" y="118744"/>
                  </a:lnTo>
                  <a:lnTo>
                    <a:pt x="687577" y="163893"/>
                  </a:lnTo>
                  <a:close/>
                </a:path>
                <a:path w="911225" h="323850">
                  <a:moveTo>
                    <a:pt x="239521" y="141350"/>
                  </a:moveTo>
                  <a:lnTo>
                    <a:pt x="284670" y="141350"/>
                  </a:lnTo>
                  <a:lnTo>
                    <a:pt x="284670" y="96202"/>
                  </a:lnTo>
                  <a:lnTo>
                    <a:pt x="239521" y="96202"/>
                  </a:lnTo>
                  <a:lnTo>
                    <a:pt x="239521" y="141350"/>
                  </a:lnTo>
                  <a:close/>
                </a:path>
                <a:path w="911225" h="323850">
                  <a:moveTo>
                    <a:pt x="579882" y="187832"/>
                  </a:moveTo>
                  <a:lnTo>
                    <a:pt x="625030" y="187832"/>
                  </a:lnTo>
                  <a:lnTo>
                    <a:pt x="625030" y="142684"/>
                  </a:lnTo>
                  <a:lnTo>
                    <a:pt x="579882" y="142684"/>
                  </a:lnTo>
                  <a:lnTo>
                    <a:pt x="579882" y="187832"/>
                  </a:lnTo>
                  <a:close/>
                </a:path>
                <a:path w="911225" h="323850">
                  <a:moveTo>
                    <a:pt x="49403" y="152653"/>
                  </a:moveTo>
                  <a:lnTo>
                    <a:pt x="94551" y="152653"/>
                  </a:lnTo>
                  <a:lnTo>
                    <a:pt x="94551" y="107505"/>
                  </a:lnTo>
                  <a:lnTo>
                    <a:pt x="49403" y="107505"/>
                  </a:lnTo>
                  <a:lnTo>
                    <a:pt x="49403" y="152653"/>
                  </a:lnTo>
                  <a:close/>
                </a:path>
                <a:path w="911225" h="323850">
                  <a:moveTo>
                    <a:pt x="515112" y="157225"/>
                  </a:moveTo>
                  <a:lnTo>
                    <a:pt x="560260" y="157225"/>
                  </a:lnTo>
                  <a:lnTo>
                    <a:pt x="560260" y="112077"/>
                  </a:lnTo>
                  <a:lnTo>
                    <a:pt x="515112" y="112077"/>
                  </a:lnTo>
                  <a:lnTo>
                    <a:pt x="515112" y="157225"/>
                  </a:lnTo>
                  <a:close/>
                </a:path>
                <a:path w="911225" h="323850">
                  <a:moveTo>
                    <a:pt x="775017" y="209295"/>
                  </a:moveTo>
                  <a:lnTo>
                    <a:pt x="820166" y="209295"/>
                  </a:lnTo>
                  <a:lnTo>
                    <a:pt x="820166" y="164147"/>
                  </a:lnTo>
                  <a:lnTo>
                    <a:pt x="775017" y="164147"/>
                  </a:lnTo>
                  <a:lnTo>
                    <a:pt x="775017" y="209295"/>
                  </a:lnTo>
                  <a:close/>
                </a:path>
                <a:path w="911225" h="323850">
                  <a:moveTo>
                    <a:pt x="865505" y="89534"/>
                  </a:moveTo>
                  <a:lnTo>
                    <a:pt x="910653" y="89534"/>
                  </a:lnTo>
                  <a:lnTo>
                    <a:pt x="910653" y="44386"/>
                  </a:lnTo>
                  <a:lnTo>
                    <a:pt x="865505" y="44386"/>
                  </a:lnTo>
                  <a:lnTo>
                    <a:pt x="865505" y="89534"/>
                  </a:lnTo>
                  <a:close/>
                </a:path>
                <a:path w="911225" h="323850">
                  <a:moveTo>
                    <a:pt x="699452" y="254063"/>
                  </a:moveTo>
                  <a:lnTo>
                    <a:pt x="744601" y="254063"/>
                  </a:lnTo>
                  <a:lnTo>
                    <a:pt x="744601" y="208914"/>
                  </a:lnTo>
                  <a:lnTo>
                    <a:pt x="699452" y="208914"/>
                  </a:lnTo>
                  <a:lnTo>
                    <a:pt x="699452" y="254063"/>
                  </a:lnTo>
                  <a:close/>
                </a:path>
                <a:path w="911225" h="323850">
                  <a:moveTo>
                    <a:pt x="374395" y="323405"/>
                  </a:moveTo>
                  <a:lnTo>
                    <a:pt x="419544" y="323405"/>
                  </a:lnTo>
                  <a:lnTo>
                    <a:pt x="419544" y="278256"/>
                  </a:lnTo>
                  <a:lnTo>
                    <a:pt x="374395" y="278256"/>
                  </a:lnTo>
                  <a:lnTo>
                    <a:pt x="374395" y="323405"/>
                  </a:lnTo>
                  <a:close/>
                </a:path>
                <a:path w="911225" h="323850">
                  <a:moveTo>
                    <a:pt x="733361" y="233743"/>
                  </a:moveTo>
                  <a:lnTo>
                    <a:pt x="778510" y="233743"/>
                  </a:lnTo>
                  <a:lnTo>
                    <a:pt x="778510" y="188594"/>
                  </a:lnTo>
                  <a:lnTo>
                    <a:pt x="733361" y="188594"/>
                  </a:lnTo>
                  <a:lnTo>
                    <a:pt x="733361" y="233743"/>
                  </a:lnTo>
                  <a:close/>
                </a:path>
                <a:path w="911225" h="323850">
                  <a:moveTo>
                    <a:pt x="397256" y="305815"/>
                  </a:moveTo>
                  <a:lnTo>
                    <a:pt x="442404" y="305815"/>
                  </a:lnTo>
                  <a:lnTo>
                    <a:pt x="442404" y="260667"/>
                  </a:lnTo>
                  <a:lnTo>
                    <a:pt x="397256" y="260667"/>
                  </a:lnTo>
                  <a:lnTo>
                    <a:pt x="397256" y="305815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858579" y="248133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318893" y="253925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14955" y="28656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691637" y="286786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311083" y="298368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428937" y="321431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848037" y="303169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668460" y="308363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822764" y="305944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822764" y="30594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713165" y="314999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766821" y="304693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311083" y="308363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858579" y="30116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601342" y="313392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619058" y="311951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543872" y="313392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048701" y="324479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276347" y="31682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454274" y="321431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986088" y="310649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454274" y="314999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197990" y="31682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563812" y="31893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373694" y="324479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814955" y="304693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713165" y="31893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373694" y="324479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153285" y="321431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428937" y="324479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791460" y="314999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501202" y="31682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826257" y="321431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153285" y="328416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868867" y="324479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652584" y="328416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952685" y="333960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753931" y="333960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814955" y="333960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111756" y="27701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2111756" y="27701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102358" y="279274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134297" y="276080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246628" y="305163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246628" y="305163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237296" y="307423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269235" y="304229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2111756" y="283776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2111756" y="283776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2102358" y="286030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2134297" y="282842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2103881" y="313392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2056510" y="274137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2056510" y="27413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047177" y="276397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079054" y="273203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993900" y="30305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993900" y="303055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984564" y="305315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2016441" y="302121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2837244" y="31893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2246628" y="32573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2246628" y="325737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2237296" y="327991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2269235" y="324797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2161157" y="30123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2161157" y="30123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2048701" y="310649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2205862" y="29729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2205862" y="29729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2196464" y="299556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2228406" y="2963619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1986088" y="31682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2868867" y="328416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2311083" y="321431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1986088" y="310649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2153285" y="328416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2858579" y="31682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2205862" y="311900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2205862" y="311900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2196464" y="314154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2228406" y="3109669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1913762" y="324479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1986088" y="31682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2543872" y="321431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2402142" y="333960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2238818" y="328416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2582988" y="333960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2103881" y="328416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2161157" y="318079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2161157" y="31807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2151760" y="320339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2183702" y="317145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2601342" y="333960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2698685" y="333960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1993900" y="28940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1993900" y="289402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1984564" y="291656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2016441" y="288462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2153285" y="328416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2402142" y="321431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1993900" y="316256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1993900" y="316256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1984564" y="318510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2016441" y="3153233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2276347" y="328416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2551682" y="335211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211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2551682" y="33521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2542350" y="337472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2574289" y="3342779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2753931" y="333960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2462085" y="335211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211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2462085" y="33521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2452749" y="337472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2484691" y="3342779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2868867" y="333960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2311083" y="333960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998537" y="1814080"/>
              <a:ext cx="2321560" cy="1905635"/>
            </a:xfrm>
            <a:custGeom>
              <a:avLst/>
              <a:gdLst/>
              <a:ahLst/>
              <a:cxnLst/>
              <a:rect l="l" t="t" r="r" b="b"/>
              <a:pathLst>
                <a:path w="2321560" h="1905635">
                  <a:moveTo>
                    <a:pt x="0" y="1905190"/>
                  </a:moveTo>
                  <a:lnTo>
                    <a:pt x="2320988" y="1905190"/>
                  </a:lnTo>
                  <a:lnTo>
                    <a:pt x="2320988" y="0"/>
                  </a:lnTo>
                  <a:lnTo>
                    <a:pt x="0" y="0"/>
                  </a:lnTo>
                  <a:lnTo>
                    <a:pt x="0" y="190519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2" name="object 162"/>
          <p:cNvSpPr txBox="1"/>
          <p:nvPr/>
        </p:nvSpPr>
        <p:spPr>
          <a:xfrm>
            <a:off x="773366" y="3264356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773366" y="2634563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73366" y="200477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976057" y="2054683"/>
            <a:ext cx="2291080" cy="1687195"/>
            <a:chOff x="976057" y="2054683"/>
            <a:chExt cx="2291080" cy="1687195"/>
          </a:xfrm>
        </p:grpSpPr>
        <p:sp>
          <p:nvSpPr>
            <p:cNvPr id="166" name="object 166"/>
            <p:cNvSpPr/>
            <p:nvPr/>
          </p:nvSpPr>
          <p:spPr>
            <a:xfrm>
              <a:off x="979549" y="331776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979549" y="2687966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979549" y="2058175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1104010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2183702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3263391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2" name="object 172"/>
          <p:cNvSpPr txBox="1"/>
          <p:nvPr/>
        </p:nvSpPr>
        <p:spPr>
          <a:xfrm>
            <a:off x="1073658" y="3722824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135696" y="3722824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3197733" y="3722824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772601" y="3795217"/>
            <a:ext cx="7727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84336" y="23629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3387787" y="2472004"/>
            <a:ext cx="338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178" name="object 178"/>
          <p:cNvGrpSpPr/>
          <p:nvPr/>
        </p:nvGrpSpPr>
        <p:grpSpPr>
          <a:xfrm>
            <a:off x="3420872" y="2617990"/>
            <a:ext cx="69215" cy="389255"/>
            <a:chOff x="3420872" y="2617990"/>
            <a:chExt cx="69215" cy="389255"/>
          </a:xfrm>
        </p:grpSpPr>
        <p:sp>
          <p:nvSpPr>
            <p:cNvPr id="179" name="object 179"/>
            <p:cNvSpPr/>
            <p:nvPr/>
          </p:nvSpPr>
          <p:spPr>
            <a:xfrm>
              <a:off x="3432809" y="262053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3424935" y="271768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3432810" y="28399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3432810" y="28399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3432810" y="294971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3432810" y="29497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3423412" y="297225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3455351" y="294038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7" name="object 187"/>
          <p:cNvSpPr txBox="1"/>
          <p:nvPr/>
        </p:nvSpPr>
        <p:spPr>
          <a:xfrm>
            <a:off x="3511233" y="2589669"/>
            <a:ext cx="31686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3511233" y="2699397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3511233" y="2809125"/>
            <a:ext cx="2482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3511233" y="2918852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191" name="object 191"/>
          <p:cNvGrpSpPr/>
          <p:nvPr/>
        </p:nvGrpSpPr>
        <p:grpSpPr>
          <a:xfrm>
            <a:off x="3882707" y="1701241"/>
            <a:ext cx="3207385" cy="2201545"/>
            <a:chOff x="3882707" y="1701241"/>
            <a:chExt cx="3207385" cy="2201545"/>
          </a:xfrm>
        </p:grpSpPr>
        <p:sp>
          <p:nvSpPr>
            <p:cNvPr id="192" name="object 192"/>
            <p:cNvSpPr/>
            <p:nvPr/>
          </p:nvSpPr>
          <p:spPr>
            <a:xfrm>
              <a:off x="3886200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3200400" y="0"/>
                  </a:moveTo>
                  <a:lnTo>
                    <a:pt x="0" y="0"/>
                  </a:lnTo>
                  <a:lnTo>
                    <a:pt x="0" y="2194560"/>
                  </a:lnTo>
                  <a:lnTo>
                    <a:pt x="3200400" y="219456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3886200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0" y="2194560"/>
                  </a:moveTo>
                  <a:lnTo>
                    <a:pt x="3200400" y="219456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2194560"/>
                  </a:lnTo>
                  <a:close/>
                </a:path>
              </a:pathLst>
            </a:custGeom>
            <a:ln w="67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5292598" y="2041537"/>
              <a:ext cx="862330" cy="300990"/>
            </a:xfrm>
            <a:custGeom>
              <a:avLst/>
              <a:gdLst/>
              <a:ahLst/>
              <a:cxnLst/>
              <a:rect l="l" t="t" r="r" b="b"/>
              <a:pathLst>
                <a:path w="862329" h="300989">
                  <a:moveTo>
                    <a:pt x="0" y="45148"/>
                  </a:moveTo>
                  <a:lnTo>
                    <a:pt x="45142" y="45148"/>
                  </a:lnTo>
                  <a:lnTo>
                    <a:pt x="45142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862329" h="300989">
                  <a:moveTo>
                    <a:pt x="808291" y="97409"/>
                  </a:moveTo>
                  <a:lnTo>
                    <a:pt x="853439" y="97409"/>
                  </a:lnTo>
                  <a:lnTo>
                    <a:pt x="853439" y="52260"/>
                  </a:lnTo>
                  <a:lnTo>
                    <a:pt x="808291" y="52260"/>
                  </a:lnTo>
                  <a:lnTo>
                    <a:pt x="808291" y="97409"/>
                  </a:lnTo>
                  <a:close/>
                </a:path>
                <a:path w="862329" h="300989">
                  <a:moveTo>
                    <a:pt x="651510" y="105346"/>
                  </a:moveTo>
                  <a:lnTo>
                    <a:pt x="696658" y="105346"/>
                  </a:lnTo>
                  <a:lnTo>
                    <a:pt x="696658" y="60198"/>
                  </a:lnTo>
                  <a:lnTo>
                    <a:pt x="651510" y="60198"/>
                  </a:lnTo>
                  <a:lnTo>
                    <a:pt x="651510" y="105346"/>
                  </a:lnTo>
                  <a:close/>
                </a:path>
                <a:path w="862329" h="300989">
                  <a:moveTo>
                    <a:pt x="675766" y="112585"/>
                  </a:moveTo>
                  <a:lnTo>
                    <a:pt x="720909" y="112585"/>
                  </a:lnTo>
                  <a:lnTo>
                    <a:pt x="720909" y="67437"/>
                  </a:lnTo>
                  <a:lnTo>
                    <a:pt x="675766" y="67437"/>
                  </a:lnTo>
                  <a:lnTo>
                    <a:pt x="675766" y="112585"/>
                  </a:lnTo>
                  <a:close/>
                </a:path>
                <a:path w="862329" h="300989">
                  <a:moveTo>
                    <a:pt x="817117" y="137985"/>
                  </a:moveTo>
                  <a:lnTo>
                    <a:pt x="862260" y="137985"/>
                  </a:lnTo>
                  <a:lnTo>
                    <a:pt x="862260" y="92837"/>
                  </a:lnTo>
                  <a:lnTo>
                    <a:pt x="817117" y="92837"/>
                  </a:lnTo>
                  <a:lnTo>
                    <a:pt x="817117" y="137985"/>
                  </a:lnTo>
                  <a:close/>
                </a:path>
                <a:path w="862329" h="300989">
                  <a:moveTo>
                    <a:pt x="808291" y="101663"/>
                  </a:moveTo>
                  <a:lnTo>
                    <a:pt x="853439" y="101663"/>
                  </a:lnTo>
                  <a:lnTo>
                    <a:pt x="853439" y="56515"/>
                  </a:lnTo>
                  <a:lnTo>
                    <a:pt x="808291" y="56515"/>
                  </a:lnTo>
                  <a:lnTo>
                    <a:pt x="808291" y="101663"/>
                  </a:lnTo>
                  <a:close/>
                </a:path>
                <a:path w="862329" h="300989">
                  <a:moveTo>
                    <a:pt x="675766" y="157035"/>
                  </a:moveTo>
                  <a:lnTo>
                    <a:pt x="720909" y="157035"/>
                  </a:lnTo>
                  <a:lnTo>
                    <a:pt x="720909" y="111887"/>
                  </a:lnTo>
                  <a:lnTo>
                    <a:pt x="675766" y="111887"/>
                  </a:lnTo>
                  <a:lnTo>
                    <a:pt x="675766" y="157035"/>
                  </a:lnTo>
                  <a:close/>
                </a:path>
                <a:path w="862329" h="300989">
                  <a:moveTo>
                    <a:pt x="235394" y="149796"/>
                  </a:moveTo>
                  <a:lnTo>
                    <a:pt x="280542" y="149796"/>
                  </a:lnTo>
                  <a:lnTo>
                    <a:pt x="280542" y="104648"/>
                  </a:lnTo>
                  <a:lnTo>
                    <a:pt x="235394" y="104648"/>
                  </a:lnTo>
                  <a:lnTo>
                    <a:pt x="235394" y="149796"/>
                  </a:lnTo>
                  <a:close/>
                </a:path>
                <a:path w="862329" h="300989">
                  <a:moveTo>
                    <a:pt x="569976" y="181737"/>
                  </a:moveTo>
                  <a:lnTo>
                    <a:pt x="615118" y="181737"/>
                  </a:lnTo>
                  <a:lnTo>
                    <a:pt x="615118" y="136588"/>
                  </a:lnTo>
                  <a:lnTo>
                    <a:pt x="569976" y="136588"/>
                  </a:lnTo>
                  <a:lnTo>
                    <a:pt x="569976" y="181737"/>
                  </a:lnTo>
                  <a:close/>
                </a:path>
                <a:path w="862329" h="300989">
                  <a:moveTo>
                    <a:pt x="48577" y="153924"/>
                  </a:moveTo>
                  <a:lnTo>
                    <a:pt x="93725" y="153924"/>
                  </a:lnTo>
                  <a:lnTo>
                    <a:pt x="93725" y="108775"/>
                  </a:lnTo>
                  <a:lnTo>
                    <a:pt x="48577" y="108775"/>
                  </a:lnTo>
                  <a:lnTo>
                    <a:pt x="48577" y="153924"/>
                  </a:lnTo>
                  <a:close/>
                </a:path>
                <a:path w="862329" h="300989">
                  <a:moveTo>
                    <a:pt x="506285" y="154305"/>
                  </a:moveTo>
                  <a:lnTo>
                    <a:pt x="551434" y="154305"/>
                  </a:lnTo>
                  <a:lnTo>
                    <a:pt x="551434" y="109156"/>
                  </a:lnTo>
                  <a:lnTo>
                    <a:pt x="506285" y="109156"/>
                  </a:lnTo>
                  <a:lnTo>
                    <a:pt x="506285" y="154305"/>
                  </a:lnTo>
                  <a:close/>
                </a:path>
                <a:path w="862329" h="300989">
                  <a:moveTo>
                    <a:pt x="761746" y="196278"/>
                  </a:moveTo>
                  <a:lnTo>
                    <a:pt x="806888" y="196278"/>
                  </a:lnTo>
                  <a:lnTo>
                    <a:pt x="806888" y="151130"/>
                  </a:lnTo>
                  <a:lnTo>
                    <a:pt x="761746" y="151130"/>
                  </a:lnTo>
                  <a:lnTo>
                    <a:pt x="761746" y="196278"/>
                  </a:lnTo>
                  <a:close/>
                </a:path>
                <a:path w="862329" h="300989">
                  <a:moveTo>
                    <a:pt x="817117" y="131127"/>
                  </a:moveTo>
                  <a:lnTo>
                    <a:pt x="862260" y="131127"/>
                  </a:lnTo>
                  <a:lnTo>
                    <a:pt x="862260" y="85979"/>
                  </a:lnTo>
                  <a:lnTo>
                    <a:pt x="817117" y="85979"/>
                  </a:lnTo>
                  <a:lnTo>
                    <a:pt x="817117" y="131127"/>
                  </a:lnTo>
                  <a:close/>
                </a:path>
                <a:path w="862329" h="300989">
                  <a:moveTo>
                    <a:pt x="687387" y="251523"/>
                  </a:moveTo>
                  <a:lnTo>
                    <a:pt x="732529" y="251523"/>
                  </a:lnTo>
                  <a:lnTo>
                    <a:pt x="732529" y="206375"/>
                  </a:lnTo>
                  <a:lnTo>
                    <a:pt x="687387" y="206375"/>
                  </a:lnTo>
                  <a:lnTo>
                    <a:pt x="687387" y="251523"/>
                  </a:lnTo>
                  <a:close/>
                </a:path>
                <a:path w="862329" h="300989">
                  <a:moveTo>
                    <a:pt x="367982" y="300736"/>
                  </a:moveTo>
                  <a:lnTo>
                    <a:pt x="413130" y="300736"/>
                  </a:lnTo>
                  <a:lnTo>
                    <a:pt x="413130" y="255587"/>
                  </a:lnTo>
                  <a:lnTo>
                    <a:pt x="367982" y="255587"/>
                  </a:lnTo>
                  <a:lnTo>
                    <a:pt x="367982" y="300736"/>
                  </a:lnTo>
                  <a:close/>
                </a:path>
                <a:path w="862329" h="300989">
                  <a:moveTo>
                    <a:pt x="720725" y="234378"/>
                  </a:moveTo>
                  <a:lnTo>
                    <a:pt x="765867" y="234378"/>
                  </a:lnTo>
                  <a:lnTo>
                    <a:pt x="765867" y="189230"/>
                  </a:lnTo>
                  <a:lnTo>
                    <a:pt x="720725" y="189230"/>
                  </a:lnTo>
                  <a:lnTo>
                    <a:pt x="720725" y="234378"/>
                  </a:lnTo>
                  <a:close/>
                </a:path>
                <a:path w="862329" h="300989">
                  <a:moveTo>
                    <a:pt x="390461" y="285242"/>
                  </a:moveTo>
                  <a:lnTo>
                    <a:pt x="435610" y="285242"/>
                  </a:lnTo>
                  <a:lnTo>
                    <a:pt x="435610" y="240093"/>
                  </a:lnTo>
                  <a:lnTo>
                    <a:pt x="390461" y="240093"/>
                  </a:lnTo>
                  <a:lnTo>
                    <a:pt x="390461" y="285242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4280027" y="2471305"/>
              <a:ext cx="45720" cy="50800"/>
            </a:xfrm>
            <a:custGeom>
              <a:avLst/>
              <a:gdLst/>
              <a:ahLst/>
              <a:cxnLst/>
              <a:rect l="l" t="t" r="r" b="b"/>
              <a:pathLst>
                <a:path w="45720" h="5080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45720" h="50800">
                  <a:moveTo>
                    <a:pt x="0" y="50545"/>
                  </a:moveTo>
                  <a:lnTo>
                    <a:pt x="45148" y="50545"/>
                  </a:lnTo>
                  <a:lnTo>
                    <a:pt x="45148" y="5397"/>
                  </a:lnTo>
                  <a:lnTo>
                    <a:pt x="0" y="5397"/>
                  </a:lnTo>
                  <a:lnTo>
                    <a:pt x="0" y="50545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6026466" y="249683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5496242" y="248216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4778499" y="261163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5983542" y="283173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5862574" y="28255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2" y="45148"/>
                  </a:lnTo>
                  <a:lnTo>
                    <a:pt x="45142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5488366" y="29443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5948554" y="295619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6016117" y="296927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5839588" y="30116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5991417" y="301810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5991417" y="301810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5696651" y="303169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5936233" y="301168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5488366" y="305525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5013895" y="306407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5807839" y="307347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5910640" y="307347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6016117" y="308363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5854700" y="308363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5604191" y="308363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5549900" y="309455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5755574" y="309455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5168962" y="309455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5230496" y="310649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5377241" y="310649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5629083" y="311951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5549900" y="311951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5717158" y="308363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5883529" y="313392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6016117" y="31682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5377241" y="31682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5604191" y="31682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5960492" y="311951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5675251" y="31893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5549900" y="31893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5333299" y="321431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6036562" y="321431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5021708" y="32573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5021708" y="325737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5923595" y="324479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5781482" y="32573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5781482" y="325737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5772150" y="327991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5804092" y="3247972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5823967" y="328416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6118926" y="333960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5948554" y="333960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6036562" y="333960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5660578" y="335211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211"/>
                  </a:moveTo>
                  <a:lnTo>
                    <a:pt x="45148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5660578" y="33521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5651246" y="337472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5683187" y="3342779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5717158" y="316828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4280027" y="244965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6036562" y="299975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5299391" y="277692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5299391" y="277693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5292848" y="2792741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5315204" y="2770390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5431978" y="30584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565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5431978" y="30584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65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5425374" y="3074237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5447729" y="3051885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5299391" y="284455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5299391" y="28445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5292848" y="2860306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5315204" y="2838018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5293868" y="3144469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30">
                  <a:moveTo>
                    <a:pt x="21336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5245100" y="274816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5245100" y="274816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5238557" y="2763977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5260912" y="2741625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5183566" y="303734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5183566" y="303734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5177030" y="3053156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5199378" y="3030804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6014656" y="3199904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30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5431978" y="326410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565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5431978" y="326410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65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5425374" y="3279915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5447729" y="3257563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5347909" y="301905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1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5347909" y="301905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16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5239633" y="3117038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30">
                  <a:moveTo>
                    <a:pt x="21278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5391851" y="297974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1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5391851" y="29797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16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/>
            <p:cNvSpPr/>
            <p:nvPr/>
          </p:nvSpPr>
          <p:spPr>
            <a:xfrm>
              <a:off x="5385308" y="2995560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5407657" y="2973208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5178106" y="3178823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30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6045706" y="3294710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5497510" y="3224860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5178106" y="3117038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30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/>
            <p:cNvSpPr/>
            <p:nvPr/>
          </p:nvSpPr>
          <p:spPr>
            <a:xfrm>
              <a:off x="5342443" y="3294710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6035610" y="3178823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30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5391851" y="312579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1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5391851" y="312580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16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5385308" y="314154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5407657" y="311925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5107047" y="3255339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8" y="0"/>
                  </a:moveTo>
                  <a:lnTo>
                    <a:pt x="42551" y="36893"/>
                  </a:lnTo>
                  <a:lnTo>
                    <a:pt x="0" y="36893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5178106" y="3178823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30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5586980" y="335014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8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5426451" y="3294710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8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5764718" y="335014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5293868" y="3294710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336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5347909" y="318758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1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5347909" y="318758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16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5341367" y="3203395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5363716" y="3181043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5782756" y="335014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336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5878447" y="335014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5183566" y="290075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5183566" y="290075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5177030" y="2916566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5199378" y="2894215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5342443" y="3294710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5586980" y="3224860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8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5183566" y="316936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5183566" y="316936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5177030" y="318510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5199378" y="3162756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5463347" y="3294710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5731761" y="335890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5731761" y="335890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5725226" y="3374721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/>
            <p:cNvSpPr/>
            <p:nvPr/>
          </p:nvSpPr>
          <p:spPr>
            <a:xfrm>
              <a:off x="5747574" y="3352366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5932739" y="335014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5643686" y="335890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5643686" y="335890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5637150" y="3374721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5659499" y="3352366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6045706" y="335014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5497510" y="335014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5172267" y="1814144"/>
              <a:ext cx="0" cy="1905635"/>
            </a:xfrm>
            <a:custGeom>
              <a:avLst/>
              <a:gdLst/>
              <a:ahLst/>
              <a:cxnLst/>
              <a:rect l="l" t="t" r="r" b="b"/>
              <a:pathLst>
                <a:path w="0" h="1905635">
                  <a:moveTo>
                    <a:pt x="0" y="1905127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4198937" y="1814080"/>
              <a:ext cx="2281555" cy="1905635"/>
            </a:xfrm>
            <a:custGeom>
              <a:avLst/>
              <a:gdLst/>
              <a:ahLst/>
              <a:cxnLst/>
              <a:rect l="l" t="t" r="r" b="b"/>
              <a:pathLst>
                <a:path w="2281554" h="1905635">
                  <a:moveTo>
                    <a:pt x="0" y="1905190"/>
                  </a:moveTo>
                  <a:lnTo>
                    <a:pt x="2281047" y="1905190"/>
                  </a:lnTo>
                  <a:lnTo>
                    <a:pt x="2281047" y="0"/>
                  </a:lnTo>
                  <a:lnTo>
                    <a:pt x="0" y="0"/>
                  </a:lnTo>
                  <a:lnTo>
                    <a:pt x="0" y="190519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0" name="object 330"/>
          <p:cNvSpPr txBox="1"/>
          <p:nvPr/>
        </p:nvSpPr>
        <p:spPr>
          <a:xfrm>
            <a:off x="3973766" y="3264356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3973766" y="2634563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3973766" y="200477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333" name="object 333"/>
          <p:cNvGrpSpPr/>
          <p:nvPr/>
        </p:nvGrpSpPr>
        <p:grpSpPr>
          <a:xfrm>
            <a:off x="4176457" y="2054683"/>
            <a:ext cx="2252345" cy="1687195"/>
            <a:chOff x="4176457" y="2054683"/>
            <a:chExt cx="2252345" cy="1687195"/>
          </a:xfrm>
        </p:grpSpPr>
        <p:sp>
          <p:nvSpPr>
            <p:cNvPr id="334" name="object 334"/>
            <p:cNvSpPr/>
            <p:nvPr/>
          </p:nvSpPr>
          <p:spPr>
            <a:xfrm>
              <a:off x="4179949" y="331776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4179949" y="2687966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4179949" y="2058175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4302633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5363715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6424866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0" name="object 340"/>
          <p:cNvSpPr txBox="1"/>
          <p:nvPr/>
        </p:nvSpPr>
        <p:spPr>
          <a:xfrm>
            <a:off x="4272278" y="3722824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5315710" y="3722824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6359206" y="3722824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4953062" y="3795217"/>
            <a:ext cx="7727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3884736" y="23629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345" name="object 345"/>
          <p:cNvGrpSpPr/>
          <p:nvPr/>
        </p:nvGrpSpPr>
        <p:grpSpPr>
          <a:xfrm>
            <a:off x="6590725" y="2367420"/>
            <a:ext cx="50800" cy="269875"/>
            <a:chOff x="6590725" y="2367420"/>
            <a:chExt cx="50800" cy="269875"/>
          </a:xfrm>
        </p:grpSpPr>
        <p:sp>
          <p:nvSpPr>
            <p:cNvPr id="346" name="object 346"/>
            <p:cNvSpPr/>
            <p:nvPr/>
          </p:nvSpPr>
          <p:spPr>
            <a:xfrm>
              <a:off x="6593265" y="23699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/>
            <p:cNvSpPr/>
            <p:nvPr/>
          </p:nvSpPr>
          <p:spPr>
            <a:xfrm>
              <a:off x="6593265" y="236996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6593265" y="24796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6593265" y="24796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/>
            <p:cNvSpPr/>
            <p:nvPr/>
          </p:nvSpPr>
          <p:spPr>
            <a:xfrm>
              <a:off x="6593265" y="25894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/>
            <p:cNvSpPr/>
            <p:nvPr/>
          </p:nvSpPr>
          <p:spPr>
            <a:xfrm>
              <a:off x="6593265" y="25894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2" name="object 352"/>
          <p:cNvSpPr txBox="1"/>
          <p:nvPr/>
        </p:nvSpPr>
        <p:spPr>
          <a:xfrm>
            <a:off x="6548245" y="2189821"/>
            <a:ext cx="460375" cy="470534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  <a:p>
            <a:pPr marL="135890" marR="132080">
              <a:lnSpc>
                <a:spcPts val="860"/>
              </a:lnSpc>
              <a:spcBef>
                <a:spcPts val="20"/>
              </a:spcBef>
            </a:pPr>
            <a:r>
              <a:rPr dirty="0" sz="500">
                <a:latin typeface="Microsoft Sans Serif"/>
                <a:cs typeface="Microsoft Sans Serif"/>
              </a:rPr>
              <a:t>Added  </a:t>
            </a:r>
            <a:r>
              <a:rPr dirty="0" sz="500" spc="-30">
                <a:latin typeface="Verdana"/>
                <a:cs typeface="Verdana"/>
              </a:rPr>
              <a:t>Lost </a:t>
            </a:r>
            <a:r>
              <a:rPr dirty="0" sz="500" spc="-25">
                <a:latin typeface="Verdana"/>
                <a:cs typeface="Verdana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353" name="object 353"/>
          <p:cNvGrpSpPr/>
          <p:nvPr/>
        </p:nvGrpSpPr>
        <p:grpSpPr>
          <a:xfrm>
            <a:off x="6581392" y="2868561"/>
            <a:ext cx="69215" cy="389255"/>
            <a:chOff x="6581392" y="2868561"/>
            <a:chExt cx="69215" cy="389255"/>
          </a:xfrm>
        </p:grpSpPr>
        <p:sp>
          <p:nvSpPr>
            <p:cNvPr id="354" name="object 354"/>
            <p:cNvSpPr/>
            <p:nvPr/>
          </p:nvSpPr>
          <p:spPr>
            <a:xfrm>
              <a:off x="6593268" y="28711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6585460" y="29683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59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/>
            <p:cNvSpPr/>
            <p:nvPr/>
          </p:nvSpPr>
          <p:spPr>
            <a:xfrm>
              <a:off x="6593266" y="30905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/>
            <p:cNvSpPr/>
            <p:nvPr/>
          </p:nvSpPr>
          <p:spPr>
            <a:xfrm>
              <a:off x="6593266" y="30905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6593266" y="32002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/>
            <p:cNvSpPr/>
            <p:nvPr/>
          </p:nvSpPr>
          <p:spPr>
            <a:xfrm>
              <a:off x="6593266" y="32002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/>
            <p:cNvSpPr/>
            <p:nvPr/>
          </p:nvSpPr>
          <p:spPr>
            <a:xfrm>
              <a:off x="6583932" y="322282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6615813" y="319095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2" name="object 362"/>
          <p:cNvSpPr txBox="1"/>
          <p:nvPr/>
        </p:nvSpPr>
        <p:spPr>
          <a:xfrm>
            <a:off x="6548245" y="2691104"/>
            <a:ext cx="440055" cy="5803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  <a:p>
            <a:pPr marL="135890" marR="5080">
              <a:lnSpc>
                <a:spcPts val="860"/>
              </a:lnSpc>
              <a:spcBef>
                <a:spcPts val="20"/>
              </a:spcBef>
            </a:pPr>
            <a:r>
              <a:rPr dirty="0" sz="500" spc="-5">
                <a:latin typeface="Microsoft Sans Serif"/>
                <a:cs typeface="Microsoft Sans Serif"/>
              </a:rPr>
              <a:t>Re</a:t>
            </a:r>
            <a:r>
              <a:rPr dirty="0" sz="500" spc="-15">
                <a:latin typeface="Microsoft Sans Serif"/>
                <a:cs typeface="Microsoft Sans Serif"/>
              </a:rPr>
              <a:t>f</a:t>
            </a:r>
            <a:r>
              <a:rPr dirty="0" sz="500" spc="-30">
                <a:latin typeface="Verdana"/>
                <a:cs typeface="Verdana"/>
              </a:rPr>
              <a:t>erence  </a:t>
            </a:r>
            <a:r>
              <a:rPr dirty="0" sz="500" spc="-25">
                <a:latin typeface="Verdana"/>
                <a:cs typeface="Verdana"/>
              </a:rPr>
              <a:t>Exact </a:t>
            </a:r>
            <a:r>
              <a:rPr dirty="0" sz="500" spc="-20">
                <a:latin typeface="Verdana"/>
                <a:cs typeface="Verdana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One Off 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673100" y="1194954"/>
            <a:ext cx="6426200" cy="6045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50" b="1">
                <a:latin typeface="Calibri"/>
                <a:cs typeface="Calibri"/>
              </a:rPr>
              <a:t>The</a:t>
            </a:r>
            <a:r>
              <a:rPr dirty="0" sz="1100" spc="229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output</a:t>
            </a:r>
            <a:r>
              <a:rPr dirty="0" sz="1100" spc="235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sequences</a:t>
            </a:r>
            <a:r>
              <a:rPr dirty="0" sz="1100" spc="235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inferred</a:t>
            </a:r>
            <a:r>
              <a:rPr dirty="0" sz="1100" spc="229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from</a:t>
            </a:r>
            <a:r>
              <a:rPr dirty="0" sz="1100" spc="235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the</a:t>
            </a:r>
            <a:r>
              <a:rPr dirty="0" sz="1100" spc="235" b="1">
                <a:latin typeface="Calibri"/>
                <a:cs typeface="Calibri"/>
              </a:rPr>
              <a:t> </a:t>
            </a:r>
            <a:r>
              <a:rPr dirty="0" sz="1100" spc="260" b="1">
                <a:latin typeface="Calibri"/>
                <a:cs typeface="Calibri"/>
              </a:rPr>
              <a:t>HMP</a:t>
            </a:r>
            <a:r>
              <a:rPr dirty="0" sz="1100" spc="23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merged</a:t>
            </a:r>
            <a:r>
              <a:rPr dirty="0" sz="1100" spc="229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reads</a:t>
            </a:r>
            <a:r>
              <a:rPr dirty="0" sz="1100" spc="235" b="1">
                <a:latin typeface="Calibri"/>
                <a:cs typeface="Calibri"/>
              </a:rPr>
              <a:t> </a:t>
            </a:r>
            <a:r>
              <a:rPr dirty="0" sz="1100" spc="105" b="1">
                <a:latin typeface="Calibri"/>
                <a:cs typeface="Calibri"/>
              </a:rPr>
              <a:t>by</a:t>
            </a:r>
            <a:r>
              <a:rPr dirty="0" sz="1100" spc="235" b="1">
                <a:latin typeface="Calibri"/>
                <a:cs typeface="Calibri"/>
              </a:rPr>
              <a:t> </a:t>
            </a:r>
            <a:r>
              <a:rPr dirty="0" sz="1100" spc="220" b="1">
                <a:latin typeface="Calibri"/>
                <a:cs typeface="Calibri"/>
              </a:rPr>
              <a:t>UPARSE,</a:t>
            </a:r>
            <a:r>
              <a:rPr dirty="0" sz="1100" spc="235" b="1">
                <a:latin typeface="Calibri"/>
                <a:cs typeface="Calibri"/>
              </a:rPr>
              <a:t> </a:t>
            </a:r>
            <a:r>
              <a:rPr dirty="0" sz="1100" spc="190" b="1">
                <a:latin typeface="Calibri"/>
                <a:cs typeface="Calibri"/>
              </a:rPr>
              <a:t>DADA2,</a:t>
            </a:r>
            <a:r>
              <a:rPr dirty="0" sz="1100" spc="245" b="1">
                <a:latin typeface="Calibri"/>
                <a:cs typeface="Calibri"/>
              </a:rPr>
              <a:t> </a:t>
            </a:r>
            <a:r>
              <a:rPr dirty="0" sz="1100" spc="210" b="1">
                <a:latin typeface="Calibri"/>
                <a:cs typeface="Calibri"/>
              </a:rPr>
              <a:t>MED, </a:t>
            </a:r>
            <a:r>
              <a:rPr dirty="0" sz="1100" spc="-229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mothur</a:t>
            </a:r>
            <a:r>
              <a:rPr dirty="0" sz="1100" spc="16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(average-linkage)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and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215" b="1">
                <a:latin typeface="Calibri"/>
                <a:cs typeface="Calibri"/>
              </a:rPr>
              <a:t>QIIME</a:t>
            </a:r>
            <a:r>
              <a:rPr dirty="0" sz="1100" spc="16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(uclust).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Calibri"/>
              <a:cs typeface="Calibri"/>
            </a:endParaRPr>
          </a:p>
          <a:p>
            <a:pPr marL="1308100">
              <a:lnSpc>
                <a:spcPct val="100000"/>
              </a:lnSpc>
              <a:spcBef>
                <a:spcPts val="5"/>
              </a:spcBef>
              <a:tabLst>
                <a:tab pos="4521200" algn="l"/>
              </a:tabLst>
            </a:pPr>
            <a:r>
              <a:rPr dirty="0" sz="700" spc="-15">
                <a:latin typeface="Microsoft Sans Serif"/>
                <a:cs typeface="Microsoft Sans Serif"/>
              </a:rPr>
              <a:t>UPARSE	DADA2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364" name="object 364"/>
          <p:cNvGrpSpPr/>
          <p:nvPr/>
        </p:nvGrpSpPr>
        <p:grpSpPr>
          <a:xfrm>
            <a:off x="685800" y="3899293"/>
            <a:ext cx="2133600" cy="1463040"/>
            <a:chOff x="685800" y="3899293"/>
            <a:chExt cx="2133600" cy="1463040"/>
          </a:xfrm>
        </p:grpSpPr>
        <p:sp>
          <p:nvSpPr>
            <p:cNvPr id="365" name="object 365"/>
            <p:cNvSpPr/>
            <p:nvPr/>
          </p:nvSpPr>
          <p:spPr>
            <a:xfrm>
              <a:off x="6858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/>
            <p:cNvSpPr/>
            <p:nvPr/>
          </p:nvSpPr>
          <p:spPr>
            <a:xfrm>
              <a:off x="1570164" y="4172159"/>
              <a:ext cx="480695" cy="236220"/>
            </a:xfrm>
            <a:custGeom>
              <a:avLst/>
              <a:gdLst/>
              <a:ahLst/>
              <a:cxnLst/>
              <a:rect l="l" t="t" r="r" b="b"/>
              <a:pathLst>
                <a:path w="480694" h="236220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  <a:path w="480694" h="236220">
                  <a:moveTo>
                    <a:pt x="430275" y="66605"/>
                  </a:moveTo>
                  <a:lnTo>
                    <a:pt x="475424" y="66605"/>
                  </a:lnTo>
                  <a:lnTo>
                    <a:pt x="475424" y="21462"/>
                  </a:lnTo>
                  <a:lnTo>
                    <a:pt x="430275" y="21462"/>
                  </a:lnTo>
                  <a:lnTo>
                    <a:pt x="430275" y="66605"/>
                  </a:lnTo>
                  <a:close/>
                </a:path>
                <a:path w="480694" h="236220">
                  <a:moveTo>
                    <a:pt x="346773" y="84131"/>
                  </a:moveTo>
                  <a:lnTo>
                    <a:pt x="391922" y="84131"/>
                  </a:lnTo>
                  <a:lnTo>
                    <a:pt x="391922" y="38982"/>
                  </a:lnTo>
                  <a:lnTo>
                    <a:pt x="346773" y="38982"/>
                  </a:lnTo>
                  <a:lnTo>
                    <a:pt x="346773" y="84131"/>
                  </a:lnTo>
                  <a:close/>
                </a:path>
                <a:path w="480694" h="236220">
                  <a:moveTo>
                    <a:pt x="359727" y="81146"/>
                  </a:moveTo>
                  <a:lnTo>
                    <a:pt x="404875" y="81146"/>
                  </a:lnTo>
                  <a:lnTo>
                    <a:pt x="404875" y="36004"/>
                  </a:lnTo>
                  <a:lnTo>
                    <a:pt x="359727" y="36004"/>
                  </a:lnTo>
                  <a:lnTo>
                    <a:pt x="359727" y="81146"/>
                  </a:lnTo>
                  <a:close/>
                </a:path>
                <a:path w="480694" h="236220">
                  <a:moveTo>
                    <a:pt x="434975" y="99688"/>
                  </a:moveTo>
                  <a:lnTo>
                    <a:pt x="480123" y="99688"/>
                  </a:lnTo>
                  <a:lnTo>
                    <a:pt x="480123" y="54546"/>
                  </a:lnTo>
                  <a:lnTo>
                    <a:pt x="434975" y="54546"/>
                  </a:lnTo>
                  <a:lnTo>
                    <a:pt x="434975" y="99688"/>
                  </a:lnTo>
                  <a:close/>
                </a:path>
                <a:path w="480694" h="236220">
                  <a:moveTo>
                    <a:pt x="430275" y="75177"/>
                  </a:moveTo>
                  <a:lnTo>
                    <a:pt x="475424" y="75177"/>
                  </a:lnTo>
                  <a:lnTo>
                    <a:pt x="475424" y="30029"/>
                  </a:lnTo>
                  <a:lnTo>
                    <a:pt x="430275" y="30029"/>
                  </a:lnTo>
                  <a:lnTo>
                    <a:pt x="430275" y="75177"/>
                  </a:lnTo>
                  <a:close/>
                </a:path>
                <a:path w="480694" h="236220">
                  <a:moveTo>
                    <a:pt x="359727" y="114103"/>
                  </a:moveTo>
                  <a:lnTo>
                    <a:pt x="404875" y="114103"/>
                  </a:lnTo>
                  <a:lnTo>
                    <a:pt x="404875" y="68954"/>
                  </a:lnTo>
                  <a:lnTo>
                    <a:pt x="359727" y="68954"/>
                  </a:lnTo>
                  <a:lnTo>
                    <a:pt x="359727" y="114103"/>
                  </a:lnTo>
                  <a:close/>
                </a:path>
                <a:path w="480694" h="236220">
                  <a:moveTo>
                    <a:pt x="125285" y="103625"/>
                  </a:moveTo>
                  <a:lnTo>
                    <a:pt x="170434" y="103625"/>
                  </a:lnTo>
                  <a:lnTo>
                    <a:pt x="170434" y="58483"/>
                  </a:lnTo>
                  <a:lnTo>
                    <a:pt x="125285" y="58483"/>
                  </a:lnTo>
                  <a:lnTo>
                    <a:pt x="125285" y="103625"/>
                  </a:lnTo>
                  <a:close/>
                </a:path>
                <a:path w="480694" h="236220">
                  <a:moveTo>
                    <a:pt x="303403" y="128962"/>
                  </a:moveTo>
                  <a:lnTo>
                    <a:pt x="348551" y="128962"/>
                  </a:lnTo>
                  <a:lnTo>
                    <a:pt x="348551" y="83813"/>
                  </a:lnTo>
                  <a:lnTo>
                    <a:pt x="303403" y="83813"/>
                  </a:lnTo>
                  <a:lnTo>
                    <a:pt x="303403" y="128962"/>
                  </a:lnTo>
                  <a:close/>
                </a:path>
                <a:path w="480694" h="236220">
                  <a:moveTo>
                    <a:pt x="25844" y="111372"/>
                  </a:moveTo>
                  <a:lnTo>
                    <a:pt x="70993" y="111372"/>
                  </a:lnTo>
                  <a:lnTo>
                    <a:pt x="70993" y="66224"/>
                  </a:lnTo>
                  <a:lnTo>
                    <a:pt x="25844" y="66224"/>
                  </a:lnTo>
                  <a:lnTo>
                    <a:pt x="25844" y="111372"/>
                  </a:lnTo>
                  <a:close/>
                </a:path>
                <a:path w="480694" h="236220">
                  <a:moveTo>
                    <a:pt x="269494" y="119818"/>
                  </a:moveTo>
                  <a:lnTo>
                    <a:pt x="314642" y="119818"/>
                  </a:lnTo>
                  <a:lnTo>
                    <a:pt x="314642" y="74669"/>
                  </a:lnTo>
                  <a:lnTo>
                    <a:pt x="269494" y="74669"/>
                  </a:lnTo>
                  <a:lnTo>
                    <a:pt x="269494" y="119818"/>
                  </a:lnTo>
                  <a:close/>
                </a:path>
                <a:path w="480694" h="236220">
                  <a:moveTo>
                    <a:pt x="405447" y="141979"/>
                  </a:moveTo>
                  <a:lnTo>
                    <a:pt x="450596" y="141979"/>
                  </a:lnTo>
                  <a:lnTo>
                    <a:pt x="450596" y="96837"/>
                  </a:lnTo>
                  <a:lnTo>
                    <a:pt x="405447" y="96837"/>
                  </a:lnTo>
                  <a:lnTo>
                    <a:pt x="405447" y="141979"/>
                  </a:lnTo>
                  <a:close/>
                </a:path>
                <a:path w="480694" h="236220">
                  <a:moveTo>
                    <a:pt x="434975" y="100641"/>
                  </a:moveTo>
                  <a:lnTo>
                    <a:pt x="480123" y="100641"/>
                  </a:lnTo>
                  <a:lnTo>
                    <a:pt x="480123" y="55492"/>
                  </a:lnTo>
                  <a:lnTo>
                    <a:pt x="434975" y="55492"/>
                  </a:lnTo>
                  <a:lnTo>
                    <a:pt x="434975" y="100641"/>
                  </a:lnTo>
                  <a:close/>
                </a:path>
                <a:path w="480694" h="236220">
                  <a:moveTo>
                    <a:pt x="365886" y="169983"/>
                  </a:moveTo>
                  <a:lnTo>
                    <a:pt x="411035" y="169983"/>
                  </a:lnTo>
                  <a:lnTo>
                    <a:pt x="411035" y="124840"/>
                  </a:lnTo>
                  <a:lnTo>
                    <a:pt x="365886" y="124840"/>
                  </a:lnTo>
                  <a:lnTo>
                    <a:pt x="365886" y="169983"/>
                  </a:lnTo>
                  <a:close/>
                </a:path>
                <a:path w="480694" h="236220">
                  <a:moveTo>
                    <a:pt x="195897" y="235705"/>
                  </a:moveTo>
                  <a:lnTo>
                    <a:pt x="241046" y="235705"/>
                  </a:lnTo>
                  <a:lnTo>
                    <a:pt x="241046" y="190557"/>
                  </a:lnTo>
                  <a:lnTo>
                    <a:pt x="195897" y="190557"/>
                  </a:lnTo>
                  <a:lnTo>
                    <a:pt x="195897" y="235705"/>
                  </a:lnTo>
                  <a:close/>
                </a:path>
                <a:path w="480694" h="236220">
                  <a:moveTo>
                    <a:pt x="383666" y="155314"/>
                  </a:moveTo>
                  <a:lnTo>
                    <a:pt x="428815" y="155314"/>
                  </a:lnTo>
                  <a:lnTo>
                    <a:pt x="428815" y="110166"/>
                  </a:lnTo>
                  <a:lnTo>
                    <a:pt x="383666" y="110166"/>
                  </a:lnTo>
                  <a:lnTo>
                    <a:pt x="383666" y="155314"/>
                  </a:lnTo>
                  <a:close/>
                </a:path>
                <a:path w="480694" h="236220">
                  <a:moveTo>
                    <a:pt x="207835" y="212591"/>
                  </a:moveTo>
                  <a:lnTo>
                    <a:pt x="252984" y="212591"/>
                  </a:lnTo>
                  <a:lnTo>
                    <a:pt x="252984" y="167449"/>
                  </a:lnTo>
                  <a:lnTo>
                    <a:pt x="207835" y="167449"/>
                  </a:lnTo>
                  <a:lnTo>
                    <a:pt x="207835" y="212591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/>
            <p:cNvSpPr/>
            <p:nvPr/>
          </p:nvSpPr>
          <p:spPr>
            <a:xfrm>
              <a:off x="1031176" y="4378788"/>
              <a:ext cx="45720" cy="106680"/>
            </a:xfrm>
            <a:custGeom>
              <a:avLst/>
              <a:gdLst/>
              <a:ahLst/>
              <a:cxnLst/>
              <a:rect l="l" t="t" r="r" b="b"/>
              <a:pathLst>
                <a:path w="45719" h="106679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  <a:path w="45719" h="106679">
                  <a:moveTo>
                    <a:pt x="0" y="106165"/>
                  </a:moveTo>
                  <a:lnTo>
                    <a:pt x="45148" y="106165"/>
                  </a:lnTo>
                  <a:lnTo>
                    <a:pt x="45148" y="61017"/>
                  </a:lnTo>
                  <a:lnTo>
                    <a:pt x="0" y="61017"/>
                  </a:lnTo>
                  <a:lnTo>
                    <a:pt x="0" y="106165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/>
            <p:cNvSpPr/>
            <p:nvPr/>
          </p:nvSpPr>
          <p:spPr>
            <a:xfrm>
              <a:off x="1957133" y="443834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/>
            <p:cNvSpPr/>
            <p:nvPr/>
          </p:nvSpPr>
          <p:spPr>
            <a:xfrm>
              <a:off x="1678558" y="44665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/>
            <p:cNvSpPr/>
            <p:nvPr/>
          </p:nvSpPr>
          <p:spPr>
            <a:xfrm>
              <a:off x="1292795" y="450845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59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/>
            <p:cNvSpPr/>
            <p:nvPr/>
          </p:nvSpPr>
          <p:spPr>
            <a:xfrm>
              <a:off x="1934272" y="464427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3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/>
            <p:cNvSpPr/>
            <p:nvPr/>
          </p:nvSpPr>
          <p:spPr>
            <a:xfrm>
              <a:off x="1873567" y="46516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1031176" y="436411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/>
            <p:cNvSpPr/>
            <p:nvPr/>
          </p:nvSpPr>
          <p:spPr>
            <a:xfrm>
              <a:off x="1031177" y="44827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/>
            <p:cNvSpPr/>
            <p:nvPr/>
          </p:nvSpPr>
          <p:spPr>
            <a:xfrm>
              <a:off x="1031177" y="44827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/>
            <p:cNvSpPr/>
            <p:nvPr/>
          </p:nvSpPr>
          <p:spPr>
            <a:xfrm>
              <a:off x="1031177" y="451283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/>
            <p:cNvSpPr/>
            <p:nvPr/>
          </p:nvSpPr>
          <p:spPr>
            <a:xfrm>
              <a:off x="1031177" y="451282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/>
            <p:cNvSpPr/>
            <p:nvPr/>
          </p:nvSpPr>
          <p:spPr>
            <a:xfrm>
              <a:off x="1031177" y="45716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/>
            <p:cNvSpPr/>
            <p:nvPr/>
          </p:nvSpPr>
          <p:spPr>
            <a:xfrm>
              <a:off x="1031177" y="45716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/>
            <p:cNvSpPr/>
            <p:nvPr/>
          </p:nvSpPr>
          <p:spPr>
            <a:xfrm>
              <a:off x="1031177" y="46377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/>
            <p:cNvSpPr/>
            <p:nvPr/>
          </p:nvSpPr>
          <p:spPr>
            <a:xfrm>
              <a:off x="1031177" y="46377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/>
            <p:cNvSpPr/>
            <p:nvPr/>
          </p:nvSpPr>
          <p:spPr>
            <a:xfrm>
              <a:off x="1031177" y="46595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/>
            <p:cNvSpPr/>
            <p:nvPr/>
          </p:nvSpPr>
          <p:spPr>
            <a:xfrm>
              <a:off x="1031177" y="465951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/>
            <p:cNvSpPr/>
            <p:nvPr/>
          </p:nvSpPr>
          <p:spPr>
            <a:xfrm>
              <a:off x="1031177" y="46746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/>
            <p:cNvSpPr/>
            <p:nvPr/>
          </p:nvSpPr>
          <p:spPr>
            <a:xfrm>
              <a:off x="1031177" y="467463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/>
            <p:cNvSpPr/>
            <p:nvPr/>
          </p:nvSpPr>
          <p:spPr>
            <a:xfrm>
              <a:off x="1679829" y="472619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/>
            <p:cNvSpPr/>
            <p:nvPr/>
          </p:nvSpPr>
          <p:spPr>
            <a:xfrm>
              <a:off x="1741488" y="48683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1960752" y="475584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/>
            <p:cNvSpPr/>
            <p:nvPr/>
          </p:nvSpPr>
          <p:spPr>
            <a:xfrm>
              <a:off x="1866771" y="4787782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336" y="0"/>
                  </a:moveTo>
                  <a:lnTo>
                    <a:pt x="42608" y="36899"/>
                  </a:lnTo>
                  <a:lnTo>
                    <a:pt x="0" y="36899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/>
            <p:cNvSpPr/>
            <p:nvPr/>
          </p:nvSpPr>
          <p:spPr>
            <a:xfrm>
              <a:off x="1948879" y="477394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/>
            <p:cNvSpPr/>
            <p:nvPr/>
          </p:nvSpPr>
          <p:spPr>
            <a:xfrm>
              <a:off x="1948879" y="477394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/>
            <p:cNvSpPr/>
            <p:nvPr/>
          </p:nvSpPr>
          <p:spPr>
            <a:xfrm>
              <a:off x="1890204" y="4828679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/>
            <p:cNvSpPr/>
            <p:nvPr/>
          </p:nvSpPr>
          <p:spPr>
            <a:xfrm>
              <a:off x="1918270" y="4765179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/>
            <p:cNvSpPr/>
            <p:nvPr/>
          </p:nvSpPr>
          <p:spPr>
            <a:xfrm>
              <a:off x="1679829" y="478778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/>
            <p:cNvSpPr/>
            <p:nvPr/>
          </p:nvSpPr>
          <p:spPr>
            <a:xfrm>
              <a:off x="1966277" y="474346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/>
            <p:cNvSpPr/>
            <p:nvPr/>
          </p:nvSpPr>
          <p:spPr>
            <a:xfrm>
              <a:off x="1831721" y="481877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/>
            <p:cNvSpPr/>
            <p:nvPr/>
          </p:nvSpPr>
          <p:spPr>
            <a:xfrm>
              <a:off x="1840928" y="4809883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336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/>
            <p:cNvSpPr/>
            <p:nvPr/>
          </p:nvSpPr>
          <p:spPr>
            <a:xfrm>
              <a:off x="1801620" y="481877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/>
            <p:cNvSpPr/>
            <p:nvPr/>
          </p:nvSpPr>
          <p:spPr>
            <a:xfrm>
              <a:off x="1542541" y="488710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4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/>
            <p:cNvSpPr/>
            <p:nvPr/>
          </p:nvSpPr>
          <p:spPr>
            <a:xfrm>
              <a:off x="1661666" y="483992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/>
            <p:cNvSpPr/>
            <p:nvPr/>
          </p:nvSpPr>
          <p:spPr>
            <a:xfrm>
              <a:off x="1754758" y="48683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/>
            <p:cNvSpPr/>
            <p:nvPr/>
          </p:nvSpPr>
          <p:spPr>
            <a:xfrm>
              <a:off x="1509775" y="4801884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/>
            <p:cNvSpPr/>
            <p:nvPr/>
          </p:nvSpPr>
          <p:spPr>
            <a:xfrm>
              <a:off x="1754758" y="4828679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/>
            <p:cNvSpPr/>
            <p:nvPr/>
          </p:nvSpPr>
          <p:spPr>
            <a:xfrm>
              <a:off x="1620647" y="4839922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336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/>
            <p:cNvSpPr/>
            <p:nvPr/>
          </p:nvSpPr>
          <p:spPr>
            <a:xfrm>
              <a:off x="1812036" y="4852938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/>
            <p:cNvSpPr/>
            <p:nvPr/>
          </p:nvSpPr>
          <p:spPr>
            <a:xfrm>
              <a:off x="1712593" y="488710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/>
            <p:cNvSpPr/>
            <p:nvPr/>
          </p:nvSpPr>
          <p:spPr>
            <a:xfrm>
              <a:off x="1943416" y="4765179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/>
            <p:cNvSpPr/>
            <p:nvPr/>
          </p:nvSpPr>
          <p:spPr>
            <a:xfrm>
              <a:off x="1890204" y="4852938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/>
            <p:cNvSpPr/>
            <p:nvPr/>
          </p:nvSpPr>
          <p:spPr>
            <a:xfrm>
              <a:off x="1712593" y="488710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/>
            <p:cNvSpPr/>
            <p:nvPr/>
          </p:nvSpPr>
          <p:spPr>
            <a:xfrm>
              <a:off x="1597279" y="4868305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/>
            <p:cNvSpPr/>
            <p:nvPr/>
          </p:nvSpPr>
          <p:spPr>
            <a:xfrm>
              <a:off x="1741488" y="488710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/>
            <p:cNvSpPr/>
            <p:nvPr/>
          </p:nvSpPr>
          <p:spPr>
            <a:xfrm>
              <a:off x="1931163" y="4828679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/>
            <p:cNvSpPr/>
            <p:nvPr/>
          </p:nvSpPr>
          <p:spPr>
            <a:xfrm>
              <a:off x="1779334" y="483992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/>
            <p:cNvSpPr/>
            <p:nvPr/>
          </p:nvSpPr>
          <p:spPr>
            <a:xfrm>
              <a:off x="1949323" y="4868305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1597279" y="4911359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/>
            <p:cNvSpPr/>
            <p:nvPr/>
          </p:nvSpPr>
          <p:spPr>
            <a:xfrm>
              <a:off x="1971675" y="488710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/>
            <p:cNvSpPr/>
            <p:nvPr/>
          </p:nvSpPr>
          <p:spPr>
            <a:xfrm>
              <a:off x="1858453" y="4911359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336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/>
            <p:cNvSpPr/>
            <p:nvPr/>
          </p:nvSpPr>
          <p:spPr>
            <a:xfrm>
              <a:off x="2015489" y="494545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/>
            <p:cNvSpPr/>
            <p:nvPr/>
          </p:nvSpPr>
          <p:spPr>
            <a:xfrm>
              <a:off x="1911539" y="494545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/>
            <p:cNvSpPr/>
            <p:nvPr/>
          </p:nvSpPr>
          <p:spPr>
            <a:xfrm>
              <a:off x="1943416" y="494545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/>
            <p:cNvSpPr/>
            <p:nvPr/>
          </p:nvSpPr>
          <p:spPr>
            <a:xfrm>
              <a:off x="1576957" y="459569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/>
            <p:cNvSpPr/>
            <p:nvPr/>
          </p:nvSpPr>
          <p:spPr>
            <a:xfrm>
              <a:off x="1576957" y="45956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/>
            <p:cNvSpPr/>
            <p:nvPr/>
          </p:nvSpPr>
          <p:spPr>
            <a:xfrm>
              <a:off x="1570353" y="461150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/>
            <p:cNvSpPr/>
            <p:nvPr/>
          </p:nvSpPr>
          <p:spPr>
            <a:xfrm>
              <a:off x="1592705" y="458915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/>
            <p:cNvSpPr/>
            <p:nvPr/>
          </p:nvSpPr>
          <p:spPr>
            <a:xfrm>
              <a:off x="1647508" y="476912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/>
            <p:cNvSpPr/>
            <p:nvPr/>
          </p:nvSpPr>
          <p:spPr>
            <a:xfrm>
              <a:off x="1647508" y="476911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/>
            <p:cNvSpPr/>
            <p:nvPr/>
          </p:nvSpPr>
          <p:spPr>
            <a:xfrm>
              <a:off x="1640966" y="4784930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/>
            <p:cNvSpPr/>
            <p:nvPr/>
          </p:nvSpPr>
          <p:spPr>
            <a:xfrm>
              <a:off x="1663318" y="4762574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/>
            <p:cNvSpPr/>
            <p:nvPr/>
          </p:nvSpPr>
          <p:spPr>
            <a:xfrm>
              <a:off x="1576957" y="46373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1576957" y="46373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/>
            <p:cNvSpPr/>
            <p:nvPr/>
          </p:nvSpPr>
          <p:spPr>
            <a:xfrm>
              <a:off x="1570353" y="4653167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/>
            <p:cNvSpPr/>
            <p:nvPr/>
          </p:nvSpPr>
          <p:spPr>
            <a:xfrm>
              <a:off x="1592705" y="4630812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1571433" y="4818776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4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/>
            <p:cNvSpPr/>
            <p:nvPr/>
          </p:nvSpPr>
          <p:spPr>
            <a:xfrm>
              <a:off x="1548066" y="457798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/>
            <p:cNvSpPr/>
            <p:nvPr/>
          </p:nvSpPr>
          <p:spPr>
            <a:xfrm>
              <a:off x="1548066" y="457798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/>
            <p:cNvSpPr/>
            <p:nvPr/>
          </p:nvSpPr>
          <p:spPr>
            <a:xfrm>
              <a:off x="1541462" y="4593791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/>
            <p:cNvSpPr/>
            <p:nvPr/>
          </p:nvSpPr>
          <p:spPr>
            <a:xfrm>
              <a:off x="1563814" y="4571442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/>
            <p:cNvSpPr/>
            <p:nvPr/>
          </p:nvSpPr>
          <p:spPr>
            <a:xfrm>
              <a:off x="1515299" y="47561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/>
            <p:cNvSpPr/>
            <p:nvPr/>
          </p:nvSpPr>
          <p:spPr>
            <a:xfrm>
              <a:off x="1515299" y="47561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/>
            <p:cNvSpPr/>
            <p:nvPr/>
          </p:nvSpPr>
          <p:spPr>
            <a:xfrm>
              <a:off x="1508760" y="4771976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/>
            <p:cNvSpPr/>
            <p:nvPr/>
          </p:nvSpPr>
          <p:spPr>
            <a:xfrm>
              <a:off x="1531047" y="474962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/>
            <p:cNvSpPr/>
            <p:nvPr/>
          </p:nvSpPr>
          <p:spPr>
            <a:xfrm>
              <a:off x="1955102" y="4852938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/>
            <p:cNvSpPr/>
            <p:nvPr/>
          </p:nvSpPr>
          <p:spPr>
            <a:xfrm>
              <a:off x="1647508" y="48958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/>
            <p:cNvSpPr/>
            <p:nvPr/>
          </p:nvSpPr>
          <p:spPr>
            <a:xfrm>
              <a:off x="1647508" y="4895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/>
            <p:cNvSpPr/>
            <p:nvPr/>
          </p:nvSpPr>
          <p:spPr>
            <a:xfrm>
              <a:off x="1640966" y="4911676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/>
            <p:cNvSpPr/>
            <p:nvPr/>
          </p:nvSpPr>
          <p:spPr>
            <a:xfrm>
              <a:off x="1663318" y="488932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/>
            <p:cNvSpPr/>
            <p:nvPr/>
          </p:nvSpPr>
          <p:spPr>
            <a:xfrm>
              <a:off x="1602804" y="474491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65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/>
            <p:cNvSpPr/>
            <p:nvPr/>
          </p:nvSpPr>
          <p:spPr>
            <a:xfrm>
              <a:off x="1602804" y="474492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65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/>
            <p:cNvSpPr/>
            <p:nvPr/>
          </p:nvSpPr>
          <p:spPr>
            <a:xfrm>
              <a:off x="1542541" y="4801884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4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/>
            <p:cNvSpPr/>
            <p:nvPr/>
          </p:nvSpPr>
          <p:spPr>
            <a:xfrm>
              <a:off x="1626170" y="472067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/>
            <p:cNvSpPr/>
            <p:nvPr/>
          </p:nvSpPr>
          <p:spPr>
            <a:xfrm>
              <a:off x="1626170" y="47206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/>
            <p:cNvSpPr/>
            <p:nvPr/>
          </p:nvSpPr>
          <p:spPr>
            <a:xfrm>
              <a:off x="1619631" y="4736480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/>
            <p:cNvSpPr/>
            <p:nvPr/>
          </p:nvSpPr>
          <p:spPr>
            <a:xfrm>
              <a:off x="1641983" y="4714125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/>
            <p:cNvSpPr/>
            <p:nvPr/>
          </p:nvSpPr>
          <p:spPr>
            <a:xfrm>
              <a:off x="1509775" y="4839922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272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/>
            <p:cNvSpPr/>
            <p:nvPr/>
          </p:nvSpPr>
          <p:spPr>
            <a:xfrm>
              <a:off x="1971675" y="4911359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/>
            <p:cNvSpPr/>
            <p:nvPr/>
          </p:nvSpPr>
          <p:spPr>
            <a:xfrm>
              <a:off x="1679829" y="48683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/>
            <p:cNvSpPr/>
            <p:nvPr/>
          </p:nvSpPr>
          <p:spPr>
            <a:xfrm>
              <a:off x="1509775" y="4801884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/>
            <p:cNvSpPr/>
            <p:nvPr/>
          </p:nvSpPr>
          <p:spPr>
            <a:xfrm>
              <a:off x="1597279" y="4911359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/>
            <p:cNvSpPr/>
            <p:nvPr/>
          </p:nvSpPr>
          <p:spPr>
            <a:xfrm>
              <a:off x="1966277" y="483992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/>
            <p:cNvSpPr/>
            <p:nvPr/>
          </p:nvSpPr>
          <p:spPr>
            <a:xfrm>
              <a:off x="1626170" y="481064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/>
            <p:cNvSpPr/>
            <p:nvPr/>
          </p:nvSpPr>
          <p:spPr>
            <a:xfrm>
              <a:off x="1626170" y="48106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/>
            <p:cNvSpPr/>
            <p:nvPr/>
          </p:nvSpPr>
          <p:spPr>
            <a:xfrm>
              <a:off x="1619631" y="4826459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/>
            <p:cNvSpPr/>
            <p:nvPr/>
          </p:nvSpPr>
          <p:spPr>
            <a:xfrm>
              <a:off x="1641983" y="4804104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/>
            <p:cNvSpPr/>
            <p:nvPr/>
          </p:nvSpPr>
          <p:spPr>
            <a:xfrm>
              <a:off x="1471994" y="488710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4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/>
            <p:cNvSpPr/>
            <p:nvPr/>
          </p:nvSpPr>
          <p:spPr>
            <a:xfrm>
              <a:off x="1509775" y="4839922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80" h="37464">
                  <a:moveTo>
                    <a:pt x="21272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/>
            <p:cNvSpPr/>
            <p:nvPr/>
          </p:nvSpPr>
          <p:spPr>
            <a:xfrm>
              <a:off x="1801620" y="48683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/>
            <p:cNvSpPr/>
            <p:nvPr/>
          </p:nvSpPr>
          <p:spPr>
            <a:xfrm>
              <a:off x="1727454" y="494545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/>
            <p:cNvSpPr/>
            <p:nvPr/>
          </p:nvSpPr>
          <p:spPr>
            <a:xfrm>
              <a:off x="1642045" y="4911359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1822069" y="494545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/>
            <p:cNvSpPr/>
            <p:nvPr/>
          </p:nvSpPr>
          <p:spPr>
            <a:xfrm>
              <a:off x="1571433" y="4911359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4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/>
            <p:cNvSpPr/>
            <p:nvPr/>
          </p:nvSpPr>
          <p:spPr>
            <a:xfrm>
              <a:off x="1602804" y="484874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/>
            <p:cNvSpPr/>
            <p:nvPr/>
          </p:nvSpPr>
          <p:spPr>
            <a:xfrm>
              <a:off x="1602804" y="48487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/>
            <p:cNvSpPr/>
            <p:nvPr/>
          </p:nvSpPr>
          <p:spPr>
            <a:xfrm>
              <a:off x="1596200" y="4864491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/>
            <p:cNvSpPr/>
            <p:nvPr/>
          </p:nvSpPr>
          <p:spPr>
            <a:xfrm>
              <a:off x="1618552" y="4842142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/>
            <p:cNvSpPr/>
            <p:nvPr/>
          </p:nvSpPr>
          <p:spPr>
            <a:xfrm>
              <a:off x="1831721" y="494545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/>
            <p:cNvSpPr/>
            <p:nvPr/>
          </p:nvSpPr>
          <p:spPr>
            <a:xfrm>
              <a:off x="1882648" y="494545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/>
            <p:cNvSpPr/>
            <p:nvPr/>
          </p:nvSpPr>
          <p:spPr>
            <a:xfrm>
              <a:off x="1515299" y="467202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/>
            <p:cNvSpPr/>
            <p:nvPr/>
          </p:nvSpPr>
          <p:spPr>
            <a:xfrm>
              <a:off x="1515299" y="46720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/>
            <p:cNvSpPr/>
            <p:nvPr/>
          </p:nvSpPr>
          <p:spPr>
            <a:xfrm>
              <a:off x="1508760" y="468783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/>
            <p:cNvSpPr/>
            <p:nvPr/>
          </p:nvSpPr>
          <p:spPr>
            <a:xfrm>
              <a:off x="1531047" y="4665483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/>
            <p:cNvSpPr/>
            <p:nvPr/>
          </p:nvSpPr>
          <p:spPr>
            <a:xfrm>
              <a:off x="1597279" y="4911359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/>
            <p:cNvSpPr/>
            <p:nvPr/>
          </p:nvSpPr>
          <p:spPr>
            <a:xfrm>
              <a:off x="1727454" y="4868305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/>
            <p:cNvSpPr/>
            <p:nvPr/>
          </p:nvSpPr>
          <p:spPr>
            <a:xfrm>
              <a:off x="1515299" y="483744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/>
            <p:cNvSpPr/>
            <p:nvPr/>
          </p:nvSpPr>
          <p:spPr>
            <a:xfrm>
              <a:off x="1515299" y="483744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/>
            <p:cNvSpPr/>
            <p:nvPr/>
          </p:nvSpPr>
          <p:spPr>
            <a:xfrm>
              <a:off x="1508760" y="4853254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4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/>
            <p:cNvSpPr/>
            <p:nvPr/>
          </p:nvSpPr>
          <p:spPr>
            <a:xfrm>
              <a:off x="1531047" y="483089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/>
            <p:cNvSpPr/>
            <p:nvPr/>
          </p:nvSpPr>
          <p:spPr>
            <a:xfrm>
              <a:off x="1661666" y="4911359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" name="object 488"/>
            <p:cNvSpPr/>
            <p:nvPr/>
          </p:nvSpPr>
          <p:spPr>
            <a:xfrm>
              <a:off x="1807083" y="495428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" name="object 489"/>
            <p:cNvSpPr/>
            <p:nvPr/>
          </p:nvSpPr>
          <p:spPr>
            <a:xfrm>
              <a:off x="1807083" y="495428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/>
            <p:cNvSpPr/>
            <p:nvPr/>
          </p:nvSpPr>
          <p:spPr>
            <a:xfrm>
              <a:off x="1800541" y="497002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" name="object 491"/>
            <p:cNvSpPr/>
            <p:nvPr/>
          </p:nvSpPr>
          <p:spPr>
            <a:xfrm>
              <a:off x="1822893" y="4947743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" name="object 492"/>
            <p:cNvSpPr/>
            <p:nvPr/>
          </p:nvSpPr>
          <p:spPr>
            <a:xfrm>
              <a:off x="1911539" y="494545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/>
            <p:cNvSpPr/>
            <p:nvPr/>
          </p:nvSpPr>
          <p:spPr>
            <a:xfrm>
              <a:off x="1760221" y="495428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/>
            <p:cNvSpPr/>
            <p:nvPr/>
          </p:nvSpPr>
          <p:spPr>
            <a:xfrm>
              <a:off x="1760221" y="495428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/>
            <p:cNvSpPr/>
            <p:nvPr/>
          </p:nvSpPr>
          <p:spPr>
            <a:xfrm>
              <a:off x="1753678" y="497002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/>
            <p:cNvSpPr/>
            <p:nvPr/>
          </p:nvSpPr>
          <p:spPr>
            <a:xfrm>
              <a:off x="1776030" y="4947743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/>
            <p:cNvSpPr/>
            <p:nvPr/>
          </p:nvSpPr>
          <p:spPr>
            <a:xfrm>
              <a:off x="1971675" y="494545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/>
            <p:cNvSpPr/>
            <p:nvPr/>
          </p:nvSpPr>
          <p:spPr>
            <a:xfrm>
              <a:off x="1679829" y="4945453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/>
            <p:cNvSpPr/>
            <p:nvPr/>
          </p:nvSpPr>
          <p:spPr>
            <a:xfrm>
              <a:off x="1516632" y="4008706"/>
              <a:ext cx="0" cy="1174115"/>
            </a:xfrm>
            <a:custGeom>
              <a:avLst/>
              <a:gdLst/>
              <a:ahLst/>
              <a:cxnLst/>
              <a:rect l="l" t="t" r="r" b="b"/>
              <a:pathLst>
                <a:path w="0" h="1174114">
                  <a:moveTo>
                    <a:pt x="0" y="117360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" name="object 500"/>
            <p:cNvSpPr/>
            <p:nvPr/>
          </p:nvSpPr>
          <p:spPr>
            <a:xfrm>
              <a:off x="998537" y="4008640"/>
              <a:ext cx="1214755" cy="1174115"/>
            </a:xfrm>
            <a:custGeom>
              <a:avLst/>
              <a:gdLst/>
              <a:ahLst/>
              <a:cxnLst/>
              <a:rect l="l" t="t" r="r" b="b"/>
              <a:pathLst>
                <a:path w="1214755" h="1174114">
                  <a:moveTo>
                    <a:pt x="0" y="1173670"/>
                  </a:moveTo>
                  <a:lnTo>
                    <a:pt x="1214247" y="1173670"/>
                  </a:lnTo>
                  <a:lnTo>
                    <a:pt x="1214247" y="0"/>
                  </a:lnTo>
                  <a:lnTo>
                    <a:pt x="0" y="0"/>
                  </a:lnTo>
                  <a:lnTo>
                    <a:pt x="0" y="117367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1" name="object 501"/>
          <p:cNvSpPr txBox="1"/>
          <p:nvPr/>
        </p:nvSpPr>
        <p:spPr>
          <a:xfrm>
            <a:off x="7733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02" name="object 502"/>
          <p:cNvSpPr txBox="1"/>
          <p:nvPr/>
        </p:nvSpPr>
        <p:spPr>
          <a:xfrm>
            <a:off x="7733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03" name="object 503"/>
          <p:cNvSpPr txBox="1"/>
          <p:nvPr/>
        </p:nvSpPr>
        <p:spPr>
          <a:xfrm>
            <a:off x="7733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504" name="object 504"/>
          <p:cNvGrpSpPr/>
          <p:nvPr/>
        </p:nvGrpSpPr>
        <p:grpSpPr>
          <a:xfrm>
            <a:off x="976057" y="4155516"/>
            <a:ext cx="1210945" cy="1049655"/>
            <a:chOff x="976057" y="4155516"/>
            <a:chExt cx="1210945" cy="1049655"/>
          </a:xfrm>
        </p:grpSpPr>
        <p:sp>
          <p:nvSpPr>
            <p:cNvPr id="505" name="object 505"/>
            <p:cNvSpPr/>
            <p:nvPr/>
          </p:nvSpPr>
          <p:spPr>
            <a:xfrm>
              <a:off x="979549" y="4934979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" name="object 506"/>
            <p:cNvSpPr/>
            <p:nvPr/>
          </p:nvSpPr>
          <p:spPr>
            <a:xfrm>
              <a:off x="979549" y="4546991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7" name="object 507"/>
            <p:cNvSpPr/>
            <p:nvPr/>
          </p:nvSpPr>
          <p:spPr>
            <a:xfrm>
              <a:off x="979549" y="415900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8" name="object 508"/>
            <p:cNvSpPr/>
            <p:nvPr/>
          </p:nvSpPr>
          <p:spPr>
            <a:xfrm>
              <a:off x="105371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9" name="object 509"/>
            <p:cNvSpPr/>
            <p:nvPr/>
          </p:nvSpPr>
          <p:spPr>
            <a:xfrm>
              <a:off x="1618552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" name="object 510"/>
            <p:cNvSpPr/>
            <p:nvPr/>
          </p:nvSpPr>
          <p:spPr>
            <a:xfrm>
              <a:off x="218344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1" name="object 511"/>
          <p:cNvSpPr txBox="1"/>
          <p:nvPr/>
        </p:nvSpPr>
        <p:spPr>
          <a:xfrm>
            <a:off x="10233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512" name="object 512"/>
          <p:cNvSpPr txBox="1"/>
          <p:nvPr/>
        </p:nvSpPr>
        <p:spPr>
          <a:xfrm>
            <a:off x="15705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13" name="object 513"/>
          <p:cNvSpPr txBox="1"/>
          <p:nvPr/>
        </p:nvSpPr>
        <p:spPr>
          <a:xfrm>
            <a:off x="21177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14" name="object 514"/>
          <p:cNvSpPr txBox="1"/>
          <p:nvPr/>
        </p:nvSpPr>
        <p:spPr>
          <a:xfrm>
            <a:off x="6843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15" name="object 515"/>
          <p:cNvSpPr txBox="1"/>
          <p:nvPr/>
        </p:nvSpPr>
        <p:spPr>
          <a:xfrm>
            <a:off x="2281048" y="4050172"/>
            <a:ext cx="4603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516" name="object 516"/>
          <p:cNvGrpSpPr/>
          <p:nvPr/>
        </p:nvGrpSpPr>
        <p:grpSpPr>
          <a:xfrm>
            <a:off x="2323529" y="4196217"/>
            <a:ext cx="50800" cy="269875"/>
            <a:chOff x="2323529" y="4196217"/>
            <a:chExt cx="50800" cy="269875"/>
          </a:xfrm>
        </p:grpSpPr>
        <p:sp>
          <p:nvSpPr>
            <p:cNvPr id="517" name="object 517"/>
            <p:cNvSpPr/>
            <p:nvPr/>
          </p:nvSpPr>
          <p:spPr>
            <a:xfrm>
              <a:off x="2326069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1"/>
                  </a:lnTo>
                  <a:lnTo>
                    <a:pt x="6627" y="6630"/>
                  </a:lnTo>
                  <a:lnTo>
                    <a:pt x="1780" y="13799"/>
                  </a:lnTo>
                  <a:lnTo>
                    <a:pt x="0" y="22542"/>
                  </a:lnTo>
                  <a:lnTo>
                    <a:pt x="1780" y="31326"/>
                  </a:lnTo>
                  <a:lnTo>
                    <a:pt x="6627" y="38515"/>
                  </a:lnTo>
                  <a:lnTo>
                    <a:pt x="13796" y="43371"/>
                  </a:lnTo>
                  <a:lnTo>
                    <a:pt x="22542" y="45154"/>
                  </a:lnTo>
                  <a:lnTo>
                    <a:pt x="31325" y="43371"/>
                  </a:lnTo>
                  <a:lnTo>
                    <a:pt x="38512" y="38515"/>
                  </a:lnTo>
                  <a:lnTo>
                    <a:pt x="43366" y="31326"/>
                  </a:lnTo>
                  <a:lnTo>
                    <a:pt x="45148" y="22542"/>
                  </a:lnTo>
                  <a:lnTo>
                    <a:pt x="43366" y="13799"/>
                  </a:lnTo>
                  <a:lnTo>
                    <a:pt x="38512" y="6630"/>
                  </a:lnTo>
                  <a:lnTo>
                    <a:pt x="31325" y="1781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8" name="object 518"/>
            <p:cNvSpPr/>
            <p:nvPr/>
          </p:nvSpPr>
          <p:spPr>
            <a:xfrm>
              <a:off x="2326069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9"/>
                  </a:lnTo>
                  <a:lnTo>
                    <a:pt x="6627" y="6630"/>
                  </a:lnTo>
                  <a:lnTo>
                    <a:pt x="13796" y="1781"/>
                  </a:lnTo>
                  <a:lnTo>
                    <a:pt x="22542" y="0"/>
                  </a:lnTo>
                  <a:lnTo>
                    <a:pt x="31325" y="1781"/>
                  </a:lnTo>
                  <a:lnTo>
                    <a:pt x="38512" y="6630"/>
                  </a:lnTo>
                  <a:lnTo>
                    <a:pt x="43366" y="13799"/>
                  </a:lnTo>
                  <a:lnTo>
                    <a:pt x="45148" y="22542"/>
                  </a:lnTo>
                  <a:lnTo>
                    <a:pt x="43366" y="31326"/>
                  </a:lnTo>
                  <a:lnTo>
                    <a:pt x="38512" y="38515"/>
                  </a:lnTo>
                  <a:lnTo>
                    <a:pt x="31325" y="43371"/>
                  </a:lnTo>
                  <a:lnTo>
                    <a:pt x="22542" y="45154"/>
                  </a:lnTo>
                  <a:lnTo>
                    <a:pt x="13796" y="43371"/>
                  </a:lnTo>
                  <a:lnTo>
                    <a:pt x="6627" y="38515"/>
                  </a:lnTo>
                  <a:lnTo>
                    <a:pt x="1780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9" name="object 519"/>
            <p:cNvSpPr/>
            <p:nvPr/>
          </p:nvSpPr>
          <p:spPr>
            <a:xfrm>
              <a:off x="2326069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0"/>
                  </a:lnTo>
                  <a:lnTo>
                    <a:pt x="6627" y="6627"/>
                  </a:lnTo>
                  <a:lnTo>
                    <a:pt x="1780" y="13796"/>
                  </a:lnTo>
                  <a:lnTo>
                    <a:pt x="0" y="22542"/>
                  </a:lnTo>
                  <a:lnTo>
                    <a:pt x="1780" y="31326"/>
                  </a:lnTo>
                  <a:lnTo>
                    <a:pt x="6627" y="38515"/>
                  </a:lnTo>
                  <a:lnTo>
                    <a:pt x="13796" y="43371"/>
                  </a:lnTo>
                  <a:lnTo>
                    <a:pt x="22542" y="45154"/>
                  </a:lnTo>
                  <a:lnTo>
                    <a:pt x="31325" y="43371"/>
                  </a:lnTo>
                  <a:lnTo>
                    <a:pt x="38512" y="38515"/>
                  </a:lnTo>
                  <a:lnTo>
                    <a:pt x="43366" y="31326"/>
                  </a:lnTo>
                  <a:lnTo>
                    <a:pt x="45148" y="22542"/>
                  </a:lnTo>
                  <a:lnTo>
                    <a:pt x="43366" y="13796"/>
                  </a:lnTo>
                  <a:lnTo>
                    <a:pt x="38512" y="6627"/>
                  </a:lnTo>
                  <a:lnTo>
                    <a:pt x="31325" y="1780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0" name="object 520"/>
            <p:cNvSpPr/>
            <p:nvPr/>
          </p:nvSpPr>
          <p:spPr>
            <a:xfrm>
              <a:off x="2326069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6"/>
                  </a:lnTo>
                  <a:lnTo>
                    <a:pt x="6627" y="6627"/>
                  </a:lnTo>
                  <a:lnTo>
                    <a:pt x="13796" y="1780"/>
                  </a:lnTo>
                  <a:lnTo>
                    <a:pt x="22542" y="0"/>
                  </a:lnTo>
                  <a:lnTo>
                    <a:pt x="31325" y="1780"/>
                  </a:lnTo>
                  <a:lnTo>
                    <a:pt x="38512" y="6627"/>
                  </a:lnTo>
                  <a:lnTo>
                    <a:pt x="43366" y="13796"/>
                  </a:lnTo>
                  <a:lnTo>
                    <a:pt x="45148" y="22542"/>
                  </a:lnTo>
                  <a:lnTo>
                    <a:pt x="43366" y="31326"/>
                  </a:lnTo>
                  <a:lnTo>
                    <a:pt x="38512" y="38515"/>
                  </a:lnTo>
                  <a:lnTo>
                    <a:pt x="31325" y="43371"/>
                  </a:lnTo>
                  <a:lnTo>
                    <a:pt x="22542" y="45154"/>
                  </a:lnTo>
                  <a:lnTo>
                    <a:pt x="13796" y="43371"/>
                  </a:lnTo>
                  <a:lnTo>
                    <a:pt x="6627" y="38515"/>
                  </a:lnTo>
                  <a:lnTo>
                    <a:pt x="1780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1" name="object 521"/>
            <p:cNvSpPr/>
            <p:nvPr/>
          </p:nvSpPr>
          <p:spPr>
            <a:xfrm>
              <a:off x="2326069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0"/>
                  </a:lnTo>
                  <a:lnTo>
                    <a:pt x="6627" y="6627"/>
                  </a:lnTo>
                  <a:lnTo>
                    <a:pt x="1780" y="13796"/>
                  </a:lnTo>
                  <a:lnTo>
                    <a:pt x="0" y="22542"/>
                  </a:lnTo>
                  <a:lnTo>
                    <a:pt x="1780" y="31325"/>
                  </a:lnTo>
                  <a:lnTo>
                    <a:pt x="6627" y="38512"/>
                  </a:lnTo>
                  <a:lnTo>
                    <a:pt x="13796" y="43366"/>
                  </a:lnTo>
                  <a:lnTo>
                    <a:pt x="22542" y="45148"/>
                  </a:lnTo>
                  <a:lnTo>
                    <a:pt x="31325" y="43366"/>
                  </a:lnTo>
                  <a:lnTo>
                    <a:pt x="38512" y="38512"/>
                  </a:lnTo>
                  <a:lnTo>
                    <a:pt x="43366" y="31325"/>
                  </a:lnTo>
                  <a:lnTo>
                    <a:pt x="45148" y="22542"/>
                  </a:lnTo>
                  <a:lnTo>
                    <a:pt x="43366" y="13796"/>
                  </a:lnTo>
                  <a:lnTo>
                    <a:pt x="38512" y="6627"/>
                  </a:lnTo>
                  <a:lnTo>
                    <a:pt x="31325" y="1780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2" name="object 522"/>
            <p:cNvSpPr/>
            <p:nvPr/>
          </p:nvSpPr>
          <p:spPr>
            <a:xfrm>
              <a:off x="2326069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6"/>
                  </a:lnTo>
                  <a:lnTo>
                    <a:pt x="6627" y="6627"/>
                  </a:lnTo>
                  <a:lnTo>
                    <a:pt x="13796" y="1780"/>
                  </a:lnTo>
                  <a:lnTo>
                    <a:pt x="22542" y="0"/>
                  </a:lnTo>
                  <a:lnTo>
                    <a:pt x="31325" y="1780"/>
                  </a:lnTo>
                  <a:lnTo>
                    <a:pt x="38512" y="6627"/>
                  </a:lnTo>
                  <a:lnTo>
                    <a:pt x="43366" y="13796"/>
                  </a:lnTo>
                  <a:lnTo>
                    <a:pt x="45148" y="22542"/>
                  </a:lnTo>
                  <a:lnTo>
                    <a:pt x="43366" y="31325"/>
                  </a:lnTo>
                  <a:lnTo>
                    <a:pt x="38512" y="38512"/>
                  </a:lnTo>
                  <a:lnTo>
                    <a:pt x="31325" y="43366"/>
                  </a:lnTo>
                  <a:lnTo>
                    <a:pt x="22542" y="45148"/>
                  </a:lnTo>
                  <a:lnTo>
                    <a:pt x="13796" y="43366"/>
                  </a:lnTo>
                  <a:lnTo>
                    <a:pt x="6627" y="38512"/>
                  </a:lnTo>
                  <a:lnTo>
                    <a:pt x="1780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3" name="object 523"/>
          <p:cNvSpPr txBox="1"/>
          <p:nvPr/>
        </p:nvSpPr>
        <p:spPr>
          <a:xfrm>
            <a:off x="2404492" y="4134373"/>
            <a:ext cx="209550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>
                <a:latin typeface="Microsoft Sans Serif"/>
                <a:cs typeface="Microsoft Sans Serif"/>
              </a:rPr>
              <a:t>Added</a:t>
            </a:r>
            <a:endParaRPr sz="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 spc="-30">
                <a:latin typeface="Verdana"/>
                <a:cs typeface="Verdana"/>
              </a:rPr>
              <a:t>Lost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24" name="object 524"/>
          <p:cNvSpPr txBox="1"/>
          <p:nvPr/>
        </p:nvSpPr>
        <p:spPr>
          <a:xfrm>
            <a:off x="2404492" y="4387357"/>
            <a:ext cx="1917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525" name="object 525"/>
          <p:cNvSpPr txBox="1"/>
          <p:nvPr/>
        </p:nvSpPr>
        <p:spPr>
          <a:xfrm>
            <a:off x="2281048" y="4551375"/>
            <a:ext cx="338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526" name="object 526"/>
          <p:cNvGrpSpPr/>
          <p:nvPr/>
        </p:nvGrpSpPr>
        <p:grpSpPr>
          <a:xfrm>
            <a:off x="2314192" y="4697361"/>
            <a:ext cx="69215" cy="389255"/>
            <a:chOff x="2314192" y="4697361"/>
            <a:chExt cx="69215" cy="389255"/>
          </a:xfrm>
        </p:grpSpPr>
        <p:sp>
          <p:nvSpPr>
            <p:cNvPr id="527" name="object 527"/>
            <p:cNvSpPr/>
            <p:nvPr/>
          </p:nvSpPr>
          <p:spPr>
            <a:xfrm>
              <a:off x="2326068" y="46999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8" name="object 528"/>
            <p:cNvSpPr/>
            <p:nvPr/>
          </p:nvSpPr>
          <p:spPr>
            <a:xfrm>
              <a:off x="2318257" y="47971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9" name="object 529"/>
            <p:cNvSpPr/>
            <p:nvPr/>
          </p:nvSpPr>
          <p:spPr>
            <a:xfrm>
              <a:off x="2326069" y="49193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0" name="object 530"/>
            <p:cNvSpPr/>
            <p:nvPr/>
          </p:nvSpPr>
          <p:spPr>
            <a:xfrm>
              <a:off x="2326069" y="49193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1" name="object 531"/>
            <p:cNvSpPr/>
            <p:nvPr/>
          </p:nvSpPr>
          <p:spPr>
            <a:xfrm>
              <a:off x="2326069" y="50290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2" name="object 532"/>
            <p:cNvSpPr/>
            <p:nvPr/>
          </p:nvSpPr>
          <p:spPr>
            <a:xfrm>
              <a:off x="2326069" y="50290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3" name="object 533"/>
            <p:cNvSpPr/>
            <p:nvPr/>
          </p:nvSpPr>
          <p:spPr>
            <a:xfrm>
              <a:off x="2316732" y="505163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4" name="object 534"/>
            <p:cNvSpPr/>
            <p:nvPr/>
          </p:nvSpPr>
          <p:spPr>
            <a:xfrm>
              <a:off x="2348610" y="501974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5" name="object 535"/>
          <p:cNvSpPr txBox="1"/>
          <p:nvPr/>
        </p:nvSpPr>
        <p:spPr>
          <a:xfrm>
            <a:off x="2404492" y="4669042"/>
            <a:ext cx="31686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36" name="object 536"/>
          <p:cNvSpPr txBox="1"/>
          <p:nvPr/>
        </p:nvSpPr>
        <p:spPr>
          <a:xfrm>
            <a:off x="2404492" y="4745242"/>
            <a:ext cx="248285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537" name="object 537"/>
          <p:cNvSpPr txBox="1"/>
          <p:nvPr/>
        </p:nvSpPr>
        <p:spPr>
          <a:xfrm>
            <a:off x="2404492" y="4998226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38" name="object 538"/>
          <p:cNvSpPr txBox="1"/>
          <p:nvPr/>
        </p:nvSpPr>
        <p:spPr>
          <a:xfrm>
            <a:off x="1494153" y="3861513"/>
            <a:ext cx="22352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Microsoft Sans Serif"/>
                <a:cs typeface="Microsoft Sans Serif"/>
              </a:rPr>
              <a:t>MED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539" name="object 539"/>
          <p:cNvGrpSpPr/>
          <p:nvPr/>
        </p:nvGrpSpPr>
        <p:grpSpPr>
          <a:xfrm>
            <a:off x="2819400" y="3899293"/>
            <a:ext cx="2133600" cy="1463040"/>
            <a:chOff x="2819400" y="3899293"/>
            <a:chExt cx="2133600" cy="1463040"/>
          </a:xfrm>
        </p:grpSpPr>
        <p:sp>
          <p:nvSpPr>
            <p:cNvPr id="540" name="object 540"/>
            <p:cNvSpPr/>
            <p:nvPr/>
          </p:nvSpPr>
          <p:spPr>
            <a:xfrm>
              <a:off x="28194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1" name="object 541"/>
            <p:cNvSpPr/>
            <p:nvPr/>
          </p:nvSpPr>
          <p:spPr>
            <a:xfrm>
              <a:off x="3703764" y="4168787"/>
              <a:ext cx="480695" cy="223520"/>
            </a:xfrm>
            <a:custGeom>
              <a:avLst/>
              <a:gdLst/>
              <a:ahLst/>
              <a:cxnLst/>
              <a:rect l="l" t="t" r="r" b="b"/>
              <a:pathLst>
                <a:path w="480695" h="2235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480695" h="223520">
                  <a:moveTo>
                    <a:pt x="430275" y="79121"/>
                  </a:moveTo>
                  <a:lnTo>
                    <a:pt x="475418" y="79121"/>
                  </a:lnTo>
                  <a:lnTo>
                    <a:pt x="475418" y="33972"/>
                  </a:lnTo>
                  <a:lnTo>
                    <a:pt x="430275" y="33972"/>
                  </a:lnTo>
                  <a:lnTo>
                    <a:pt x="430275" y="79121"/>
                  </a:lnTo>
                  <a:close/>
                </a:path>
                <a:path w="480695" h="223520">
                  <a:moveTo>
                    <a:pt x="346773" y="79692"/>
                  </a:moveTo>
                  <a:lnTo>
                    <a:pt x="391922" y="79692"/>
                  </a:lnTo>
                  <a:lnTo>
                    <a:pt x="391922" y="34550"/>
                  </a:lnTo>
                  <a:lnTo>
                    <a:pt x="346773" y="34550"/>
                  </a:lnTo>
                  <a:lnTo>
                    <a:pt x="346773" y="79692"/>
                  </a:lnTo>
                  <a:close/>
                </a:path>
                <a:path w="480695" h="223520">
                  <a:moveTo>
                    <a:pt x="359727" y="82994"/>
                  </a:moveTo>
                  <a:lnTo>
                    <a:pt x="404875" y="82994"/>
                  </a:lnTo>
                  <a:lnTo>
                    <a:pt x="404875" y="37846"/>
                  </a:lnTo>
                  <a:lnTo>
                    <a:pt x="359727" y="37846"/>
                  </a:lnTo>
                  <a:lnTo>
                    <a:pt x="359727" y="82994"/>
                  </a:lnTo>
                  <a:close/>
                </a:path>
                <a:path w="480695" h="223520">
                  <a:moveTo>
                    <a:pt x="434975" y="84899"/>
                  </a:moveTo>
                  <a:lnTo>
                    <a:pt x="480123" y="84899"/>
                  </a:lnTo>
                  <a:lnTo>
                    <a:pt x="480123" y="39751"/>
                  </a:lnTo>
                  <a:lnTo>
                    <a:pt x="434975" y="39751"/>
                  </a:lnTo>
                  <a:lnTo>
                    <a:pt x="434975" y="84899"/>
                  </a:lnTo>
                  <a:close/>
                </a:path>
                <a:path w="480695" h="223520">
                  <a:moveTo>
                    <a:pt x="425513" y="89852"/>
                  </a:moveTo>
                  <a:lnTo>
                    <a:pt x="470655" y="89852"/>
                  </a:lnTo>
                  <a:lnTo>
                    <a:pt x="470655" y="44704"/>
                  </a:lnTo>
                  <a:lnTo>
                    <a:pt x="425513" y="44704"/>
                  </a:lnTo>
                  <a:lnTo>
                    <a:pt x="425513" y="89852"/>
                  </a:lnTo>
                  <a:close/>
                </a:path>
                <a:path w="480695" h="223520">
                  <a:moveTo>
                    <a:pt x="359727" y="103886"/>
                  </a:moveTo>
                  <a:lnTo>
                    <a:pt x="404875" y="103886"/>
                  </a:lnTo>
                  <a:lnTo>
                    <a:pt x="404875" y="58737"/>
                  </a:lnTo>
                  <a:lnTo>
                    <a:pt x="359727" y="58737"/>
                  </a:lnTo>
                  <a:lnTo>
                    <a:pt x="359727" y="103886"/>
                  </a:lnTo>
                  <a:close/>
                </a:path>
                <a:path w="480695" h="223520">
                  <a:moveTo>
                    <a:pt x="125285" y="118999"/>
                  </a:moveTo>
                  <a:lnTo>
                    <a:pt x="170434" y="118999"/>
                  </a:lnTo>
                  <a:lnTo>
                    <a:pt x="170434" y="73850"/>
                  </a:lnTo>
                  <a:lnTo>
                    <a:pt x="125285" y="73850"/>
                  </a:lnTo>
                  <a:lnTo>
                    <a:pt x="125285" y="118999"/>
                  </a:lnTo>
                  <a:close/>
                </a:path>
                <a:path w="480695" h="223520">
                  <a:moveTo>
                    <a:pt x="303402" y="123380"/>
                  </a:moveTo>
                  <a:lnTo>
                    <a:pt x="348551" y="123380"/>
                  </a:lnTo>
                  <a:lnTo>
                    <a:pt x="348551" y="78238"/>
                  </a:lnTo>
                  <a:lnTo>
                    <a:pt x="303402" y="78238"/>
                  </a:lnTo>
                  <a:lnTo>
                    <a:pt x="303402" y="123380"/>
                  </a:lnTo>
                  <a:close/>
                </a:path>
                <a:path w="480695" h="223520">
                  <a:moveTo>
                    <a:pt x="25844" y="123507"/>
                  </a:moveTo>
                  <a:lnTo>
                    <a:pt x="70993" y="123507"/>
                  </a:lnTo>
                  <a:lnTo>
                    <a:pt x="70993" y="78359"/>
                  </a:lnTo>
                  <a:lnTo>
                    <a:pt x="25844" y="78359"/>
                  </a:lnTo>
                  <a:lnTo>
                    <a:pt x="25844" y="123507"/>
                  </a:lnTo>
                  <a:close/>
                </a:path>
                <a:path w="480695" h="223520">
                  <a:moveTo>
                    <a:pt x="318706" y="123317"/>
                  </a:moveTo>
                  <a:lnTo>
                    <a:pt x="363855" y="123317"/>
                  </a:lnTo>
                  <a:lnTo>
                    <a:pt x="363855" y="78168"/>
                  </a:lnTo>
                  <a:lnTo>
                    <a:pt x="318706" y="78168"/>
                  </a:lnTo>
                  <a:lnTo>
                    <a:pt x="318706" y="123317"/>
                  </a:lnTo>
                  <a:close/>
                </a:path>
                <a:path w="480695" h="223520">
                  <a:moveTo>
                    <a:pt x="405447" y="135318"/>
                  </a:moveTo>
                  <a:lnTo>
                    <a:pt x="450596" y="135318"/>
                  </a:lnTo>
                  <a:lnTo>
                    <a:pt x="450596" y="90176"/>
                  </a:lnTo>
                  <a:lnTo>
                    <a:pt x="405447" y="90176"/>
                  </a:lnTo>
                  <a:lnTo>
                    <a:pt x="405447" y="135318"/>
                  </a:lnTo>
                  <a:close/>
                </a:path>
                <a:path w="480695" h="223520">
                  <a:moveTo>
                    <a:pt x="434975" y="113728"/>
                  </a:moveTo>
                  <a:lnTo>
                    <a:pt x="480123" y="113728"/>
                  </a:lnTo>
                  <a:lnTo>
                    <a:pt x="480123" y="68580"/>
                  </a:lnTo>
                  <a:lnTo>
                    <a:pt x="434975" y="68580"/>
                  </a:lnTo>
                  <a:lnTo>
                    <a:pt x="434975" y="113728"/>
                  </a:lnTo>
                  <a:close/>
                </a:path>
                <a:path w="480695" h="223520">
                  <a:moveTo>
                    <a:pt x="365887" y="189293"/>
                  </a:moveTo>
                  <a:lnTo>
                    <a:pt x="411035" y="189293"/>
                  </a:lnTo>
                  <a:lnTo>
                    <a:pt x="411035" y="144151"/>
                  </a:lnTo>
                  <a:lnTo>
                    <a:pt x="365887" y="144151"/>
                  </a:lnTo>
                  <a:lnTo>
                    <a:pt x="365887" y="189293"/>
                  </a:lnTo>
                  <a:close/>
                </a:path>
                <a:path w="480695" h="223520">
                  <a:moveTo>
                    <a:pt x="195897" y="200533"/>
                  </a:moveTo>
                  <a:lnTo>
                    <a:pt x="241046" y="200533"/>
                  </a:lnTo>
                  <a:lnTo>
                    <a:pt x="241046" y="155384"/>
                  </a:lnTo>
                  <a:lnTo>
                    <a:pt x="195897" y="155384"/>
                  </a:lnTo>
                  <a:lnTo>
                    <a:pt x="195897" y="200533"/>
                  </a:lnTo>
                  <a:close/>
                </a:path>
                <a:path w="480695" h="223520">
                  <a:moveTo>
                    <a:pt x="383667" y="199580"/>
                  </a:moveTo>
                  <a:lnTo>
                    <a:pt x="428809" y="199580"/>
                  </a:lnTo>
                  <a:lnTo>
                    <a:pt x="428809" y="154438"/>
                  </a:lnTo>
                  <a:lnTo>
                    <a:pt x="383667" y="154438"/>
                  </a:lnTo>
                  <a:lnTo>
                    <a:pt x="383667" y="199580"/>
                  </a:lnTo>
                  <a:close/>
                </a:path>
                <a:path w="480695" h="223520">
                  <a:moveTo>
                    <a:pt x="207835" y="223456"/>
                  </a:moveTo>
                  <a:lnTo>
                    <a:pt x="252984" y="223456"/>
                  </a:lnTo>
                  <a:lnTo>
                    <a:pt x="252984" y="178308"/>
                  </a:lnTo>
                  <a:lnTo>
                    <a:pt x="207835" y="178308"/>
                  </a:lnTo>
                  <a:lnTo>
                    <a:pt x="207835" y="223456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2" name="object 542"/>
            <p:cNvSpPr/>
            <p:nvPr/>
          </p:nvSpPr>
          <p:spPr>
            <a:xfrm>
              <a:off x="4090733" y="440132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3" name="object 543"/>
            <p:cNvSpPr/>
            <p:nvPr/>
          </p:nvSpPr>
          <p:spPr>
            <a:xfrm>
              <a:off x="3812158" y="446418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4" name="object 544"/>
            <p:cNvSpPr/>
            <p:nvPr/>
          </p:nvSpPr>
          <p:spPr>
            <a:xfrm>
              <a:off x="4067876" y="462960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5" name="object 545"/>
            <p:cNvSpPr/>
            <p:nvPr/>
          </p:nvSpPr>
          <p:spPr>
            <a:xfrm>
              <a:off x="4007167" y="494748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6" name="object 546"/>
            <p:cNvSpPr/>
            <p:nvPr/>
          </p:nvSpPr>
          <p:spPr>
            <a:xfrm>
              <a:off x="3804285" y="471882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7" name="object 547"/>
            <p:cNvSpPr/>
            <p:nvPr/>
          </p:nvSpPr>
          <p:spPr>
            <a:xfrm>
              <a:off x="3786122" y="487655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8" name="object 548"/>
            <p:cNvSpPr/>
            <p:nvPr/>
          </p:nvSpPr>
          <p:spPr>
            <a:xfrm>
              <a:off x="4085208" y="474098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9" name="object 549"/>
            <p:cNvSpPr/>
            <p:nvPr/>
          </p:nvSpPr>
          <p:spPr>
            <a:xfrm>
              <a:off x="3991291" y="475978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0" name="object 550"/>
            <p:cNvSpPr/>
            <p:nvPr/>
          </p:nvSpPr>
          <p:spPr>
            <a:xfrm>
              <a:off x="4069648" y="47722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1" name="object 551"/>
            <p:cNvSpPr/>
            <p:nvPr/>
          </p:nvSpPr>
          <p:spPr>
            <a:xfrm>
              <a:off x="4069648" y="477229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2" name="object 552"/>
            <p:cNvSpPr/>
            <p:nvPr/>
          </p:nvSpPr>
          <p:spPr>
            <a:xfrm>
              <a:off x="4042730" y="474981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3" name="object 553"/>
            <p:cNvSpPr/>
            <p:nvPr/>
          </p:nvSpPr>
          <p:spPr>
            <a:xfrm>
              <a:off x="3974337" y="479134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4" name="object 554"/>
            <p:cNvSpPr/>
            <p:nvPr/>
          </p:nvSpPr>
          <p:spPr>
            <a:xfrm>
              <a:off x="4049266" y="478397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5" name="object 555"/>
            <p:cNvSpPr/>
            <p:nvPr/>
          </p:nvSpPr>
          <p:spPr>
            <a:xfrm>
              <a:off x="3667061" y="48577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6" name="object 556"/>
            <p:cNvSpPr/>
            <p:nvPr/>
          </p:nvSpPr>
          <p:spPr>
            <a:xfrm>
              <a:off x="3786122" y="481813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7" name="object 557"/>
            <p:cNvSpPr/>
            <p:nvPr/>
          </p:nvSpPr>
          <p:spPr>
            <a:xfrm>
              <a:off x="3903787" y="484239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8" name="object 558"/>
            <p:cNvSpPr/>
            <p:nvPr/>
          </p:nvSpPr>
          <p:spPr>
            <a:xfrm>
              <a:off x="3634294" y="479134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9" name="object 559"/>
            <p:cNvSpPr/>
            <p:nvPr/>
          </p:nvSpPr>
          <p:spPr>
            <a:xfrm>
              <a:off x="3879211" y="480823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22" y="0"/>
                  </a:moveTo>
                  <a:lnTo>
                    <a:pt x="60839" y="52641"/>
                  </a:lnTo>
                  <a:lnTo>
                    <a:pt x="0" y="52641"/>
                  </a:lnTo>
                  <a:lnTo>
                    <a:pt x="3042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0" name="object 560"/>
            <p:cNvSpPr/>
            <p:nvPr/>
          </p:nvSpPr>
          <p:spPr>
            <a:xfrm>
              <a:off x="3745167" y="481813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1" name="object 561"/>
            <p:cNvSpPr/>
            <p:nvPr/>
          </p:nvSpPr>
          <p:spPr>
            <a:xfrm>
              <a:off x="3879211" y="484239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22" y="0"/>
                  </a:moveTo>
                  <a:lnTo>
                    <a:pt x="60839" y="52641"/>
                  </a:lnTo>
                  <a:lnTo>
                    <a:pt x="0" y="52641"/>
                  </a:lnTo>
                  <a:lnTo>
                    <a:pt x="3042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2" name="object 562"/>
            <p:cNvSpPr/>
            <p:nvPr/>
          </p:nvSpPr>
          <p:spPr>
            <a:xfrm>
              <a:off x="3851910" y="484239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3" name="object 563"/>
            <p:cNvSpPr/>
            <p:nvPr/>
          </p:nvSpPr>
          <p:spPr>
            <a:xfrm>
              <a:off x="3915223" y="480823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4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34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4" name="object 564"/>
            <p:cNvSpPr/>
            <p:nvPr/>
          </p:nvSpPr>
          <p:spPr>
            <a:xfrm>
              <a:off x="4014663" y="484239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0" y="0"/>
                  </a:moveTo>
                  <a:lnTo>
                    <a:pt x="60826" y="52641"/>
                  </a:lnTo>
                  <a:lnTo>
                    <a:pt x="0" y="52641"/>
                  </a:lnTo>
                  <a:lnTo>
                    <a:pt x="3041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5" name="object 565"/>
            <p:cNvSpPr/>
            <p:nvPr/>
          </p:nvSpPr>
          <p:spPr>
            <a:xfrm>
              <a:off x="4085208" y="48293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6" name="object 566"/>
            <p:cNvSpPr/>
            <p:nvPr/>
          </p:nvSpPr>
          <p:spPr>
            <a:xfrm>
              <a:off x="3766501" y="48577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7" name="object 567"/>
            <p:cNvSpPr/>
            <p:nvPr/>
          </p:nvSpPr>
          <p:spPr>
            <a:xfrm>
              <a:off x="3865940" y="487655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8" name="object 568"/>
            <p:cNvSpPr/>
            <p:nvPr/>
          </p:nvSpPr>
          <p:spPr>
            <a:xfrm>
              <a:off x="4055616" y="48577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9" name="object 569"/>
            <p:cNvSpPr/>
            <p:nvPr/>
          </p:nvSpPr>
          <p:spPr>
            <a:xfrm>
              <a:off x="3903787" y="487655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0" name="object 570"/>
            <p:cNvSpPr/>
            <p:nvPr/>
          </p:nvSpPr>
          <p:spPr>
            <a:xfrm>
              <a:off x="3837049" y="484239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1" name="object 571"/>
            <p:cNvSpPr/>
            <p:nvPr/>
          </p:nvSpPr>
          <p:spPr>
            <a:xfrm>
              <a:off x="3721799" y="49008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2" name="object 572"/>
            <p:cNvSpPr/>
            <p:nvPr/>
          </p:nvSpPr>
          <p:spPr>
            <a:xfrm>
              <a:off x="4096128" y="48577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3" name="object 573"/>
            <p:cNvSpPr/>
            <p:nvPr/>
          </p:nvSpPr>
          <p:spPr>
            <a:xfrm>
              <a:off x="4029075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4" name="object 574"/>
            <p:cNvSpPr/>
            <p:nvPr/>
          </p:nvSpPr>
          <p:spPr>
            <a:xfrm>
              <a:off x="3982975" y="49008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5" name="object 575"/>
            <p:cNvSpPr/>
            <p:nvPr/>
          </p:nvSpPr>
          <p:spPr>
            <a:xfrm>
              <a:off x="4148708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6" name="object 576"/>
            <p:cNvSpPr/>
            <p:nvPr/>
          </p:nvSpPr>
          <p:spPr>
            <a:xfrm>
              <a:off x="4035995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7" name="object 577"/>
            <p:cNvSpPr/>
            <p:nvPr/>
          </p:nvSpPr>
          <p:spPr>
            <a:xfrm>
              <a:off x="3786122" y="480823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8" name="object 578"/>
            <p:cNvSpPr/>
            <p:nvPr/>
          </p:nvSpPr>
          <p:spPr>
            <a:xfrm>
              <a:off x="4079558" y="480823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9" name="object 579"/>
            <p:cNvSpPr/>
            <p:nvPr/>
          </p:nvSpPr>
          <p:spPr>
            <a:xfrm>
              <a:off x="4096128" y="49008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0" name="object 580"/>
            <p:cNvSpPr/>
            <p:nvPr/>
          </p:nvSpPr>
          <p:spPr>
            <a:xfrm>
              <a:off x="3804285" y="484239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1" name="object 581"/>
            <p:cNvSpPr/>
            <p:nvPr/>
          </p:nvSpPr>
          <p:spPr>
            <a:xfrm>
              <a:off x="3766501" y="484239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2" name="object 582"/>
            <p:cNvSpPr/>
            <p:nvPr/>
          </p:nvSpPr>
          <p:spPr>
            <a:xfrm>
              <a:off x="4090733" y="479934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3" name="object 583"/>
            <p:cNvSpPr/>
            <p:nvPr/>
          </p:nvSpPr>
          <p:spPr>
            <a:xfrm>
              <a:off x="3926079" y="48577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4" name="object 584"/>
            <p:cNvSpPr/>
            <p:nvPr/>
          </p:nvSpPr>
          <p:spPr>
            <a:xfrm>
              <a:off x="3851910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5" name="object 585"/>
            <p:cNvSpPr/>
            <p:nvPr/>
          </p:nvSpPr>
          <p:spPr>
            <a:xfrm>
              <a:off x="3766501" y="49008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6" name="object 586"/>
            <p:cNvSpPr/>
            <p:nvPr/>
          </p:nvSpPr>
          <p:spPr>
            <a:xfrm>
              <a:off x="3946525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7" name="object 587"/>
            <p:cNvSpPr/>
            <p:nvPr/>
          </p:nvSpPr>
          <p:spPr>
            <a:xfrm>
              <a:off x="3695952" y="49008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8" name="object 588"/>
            <p:cNvSpPr/>
            <p:nvPr/>
          </p:nvSpPr>
          <p:spPr>
            <a:xfrm>
              <a:off x="3879211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22" y="0"/>
                  </a:moveTo>
                  <a:lnTo>
                    <a:pt x="60839" y="52641"/>
                  </a:lnTo>
                  <a:lnTo>
                    <a:pt x="0" y="52641"/>
                  </a:lnTo>
                  <a:lnTo>
                    <a:pt x="3042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9" name="object 589"/>
            <p:cNvSpPr/>
            <p:nvPr/>
          </p:nvSpPr>
          <p:spPr>
            <a:xfrm>
              <a:off x="3946525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0" name="object 590"/>
            <p:cNvSpPr/>
            <p:nvPr/>
          </p:nvSpPr>
          <p:spPr>
            <a:xfrm>
              <a:off x="3721799" y="487655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1" name="object 591"/>
            <p:cNvSpPr/>
            <p:nvPr/>
          </p:nvSpPr>
          <p:spPr>
            <a:xfrm>
              <a:off x="3865940" y="481813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2" name="object 592"/>
            <p:cNvSpPr/>
            <p:nvPr/>
          </p:nvSpPr>
          <p:spPr>
            <a:xfrm>
              <a:off x="3786122" y="487655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3" name="object 593"/>
            <p:cNvSpPr/>
            <p:nvPr/>
          </p:nvSpPr>
          <p:spPr>
            <a:xfrm>
              <a:off x="3911600" y="49474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4" name="object 594"/>
            <p:cNvSpPr/>
            <p:nvPr/>
          </p:nvSpPr>
          <p:spPr>
            <a:xfrm>
              <a:off x="3911600" y="49474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5" name="object 595"/>
            <p:cNvSpPr/>
            <p:nvPr/>
          </p:nvSpPr>
          <p:spPr>
            <a:xfrm>
              <a:off x="3902267" y="497002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6" name="object 596"/>
            <p:cNvSpPr/>
            <p:nvPr/>
          </p:nvSpPr>
          <p:spPr>
            <a:xfrm>
              <a:off x="3934203" y="4938153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7" name="object 597"/>
            <p:cNvSpPr/>
            <p:nvPr/>
          </p:nvSpPr>
          <p:spPr>
            <a:xfrm>
              <a:off x="3887024" y="49474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21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8" name="object 598"/>
            <p:cNvSpPr/>
            <p:nvPr/>
          </p:nvSpPr>
          <p:spPr>
            <a:xfrm>
              <a:off x="3887024" y="49474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212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9" name="object 599"/>
            <p:cNvSpPr/>
            <p:nvPr/>
          </p:nvSpPr>
          <p:spPr>
            <a:xfrm>
              <a:off x="3877692" y="497002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0" name="object 600"/>
            <p:cNvSpPr/>
            <p:nvPr/>
          </p:nvSpPr>
          <p:spPr>
            <a:xfrm>
              <a:off x="3909634" y="4938153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1" name="object 601"/>
            <p:cNvSpPr/>
            <p:nvPr/>
          </p:nvSpPr>
          <p:spPr>
            <a:xfrm>
              <a:off x="4096128" y="49008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2" name="object 602"/>
            <p:cNvSpPr/>
            <p:nvPr/>
          </p:nvSpPr>
          <p:spPr>
            <a:xfrm>
              <a:off x="3804285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3" name="object 603"/>
            <p:cNvSpPr/>
            <p:nvPr/>
          </p:nvSpPr>
          <p:spPr>
            <a:xfrm>
              <a:off x="4096128" y="469875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4" name="object 604"/>
            <p:cNvSpPr/>
            <p:nvPr/>
          </p:nvSpPr>
          <p:spPr>
            <a:xfrm>
              <a:off x="3745167" y="473685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5" name="object 605"/>
            <p:cNvSpPr/>
            <p:nvPr/>
          </p:nvSpPr>
          <p:spPr>
            <a:xfrm>
              <a:off x="3434271" y="478975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21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6" name="object 606"/>
            <p:cNvSpPr/>
            <p:nvPr/>
          </p:nvSpPr>
          <p:spPr>
            <a:xfrm>
              <a:off x="3434271" y="478975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212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7" name="object 607"/>
            <p:cNvSpPr/>
            <p:nvPr/>
          </p:nvSpPr>
          <p:spPr>
            <a:xfrm>
              <a:off x="3424873" y="481235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8" name="object 608"/>
            <p:cNvSpPr/>
            <p:nvPr/>
          </p:nvSpPr>
          <p:spPr>
            <a:xfrm>
              <a:off x="3456812" y="4780419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9" name="object 609"/>
            <p:cNvSpPr/>
            <p:nvPr/>
          </p:nvSpPr>
          <p:spPr>
            <a:xfrm>
              <a:off x="3991291" y="479134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0" name="object 610"/>
            <p:cNvSpPr/>
            <p:nvPr/>
          </p:nvSpPr>
          <p:spPr>
            <a:xfrm>
              <a:off x="4049266" y="479934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1" name="object 611"/>
            <p:cNvSpPr/>
            <p:nvPr/>
          </p:nvSpPr>
          <p:spPr>
            <a:xfrm>
              <a:off x="3667061" y="48293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2" name="object 612"/>
            <p:cNvSpPr/>
            <p:nvPr/>
          </p:nvSpPr>
          <p:spPr>
            <a:xfrm>
              <a:off x="3837049" y="48577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3" name="object 613"/>
            <p:cNvSpPr/>
            <p:nvPr/>
          </p:nvSpPr>
          <p:spPr>
            <a:xfrm>
              <a:off x="3786122" y="48577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4" name="object 614"/>
            <p:cNvSpPr/>
            <p:nvPr/>
          </p:nvSpPr>
          <p:spPr>
            <a:xfrm>
              <a:off x="3559556" y="48702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5" name="object 615"/>
            <p:cNvSpPr/>
            <p:nvPr/>
          </p:nvSpPr>
          <p:spPr>
            <a:xfrm>
              <a:off x="3559556" y="48702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6" name="object 616"/>
            <p:cNvSpPr/>
            <p:nvPr/>
          </p:nvSpPr>
          <p:spPr>
            <a:xfrm>
              <a:off x="3550220" y="489288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7" name="object 617"/>
            <p:cNvSpPr/>
            <p:nvPr/>
          </p:nvSpPr>
          <p:spPr>
            <a:xfrm>
              <a:off x="3582162" y="486093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8" name="object 618"/>
            <p:cNvSpPr/>
            <p:nvPr/>
          </p:nvSpPr>
          <p:spPr>
            <a:xfrm>
              <a:off x="3164777" y="488906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9" name="object 619"/>
            <p:cNvSpPr/>
            <p:nvPr/>
          </p:nvSpPr>
          <p:spPr>
            <a:xfrm>
              <a:off x="3164777" y="488906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0" name="object 620"/>
            <p:cNvSpPr/>
            <p:nvPr/>
          </p:nvSpPr>
          <p:spPr>
            <a:xfrm>
              <a:off x="4007104" y="487655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1" name="object 621"/>
            <p:cNvSpPr/>
            <p:nvPr/>
          </p:nvSpPr>
          <p:spPr>
            <a:xfrm>
              <a:off x="3703764" y="488906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2" name="object 622"/>
            <p:cNvSpPr/>
            <p:nvPr/>
          </p:nvSpPr>
          <p:spPr>
            <a:xfrm>
              <a:off x="3703764" y="488906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3" name="object 623"/>
            <p:cNvSpPr/>
            <p:nvPr/>
          </p:nvSpPr>
          <p:spPr>
            <a:xfrm>
              <a:off x="3721799" y="487655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4" name="object 624"/>
            <p:cNvSpPr/>
            <p:nvPr/>
          </p:nvSpPr>
          <p:spPr>
            <a:xfrm>
              <a:off x="3851910" y="49008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5" name="object 625"/>
            <p:cNvSpPr/>
            <p:nvPr/>
          </p:nvSpPr>
          <p:spPr>
            <a:xfrm>
              <a:off x="3956174" y="49008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6" name="object 626"/>
            <p:cNvSpPr/>
            <p:nvPr/>
          </p:nvSpPr>
          <p:spPr>
            <a:xfrm>
              <a:off x="4042730" y="49008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7" name="object 627"/>
            <p:cNvSpPr/>
            <p:nvPr/>
          </p:nvSpPr>
          <p:spPr>
            <a:xfrm>
              <a:off x="3837049" y="49008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8" name="object 628"/>
            <p:cNvSpPr/>
            <p:nvPr/>
          </p:nvSpPr>
          <p:spPr>
            <a:xfrm>
              <a:off x="3786122" y="490081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9" name="object 629"/>
            <p:cNvSpPr/>
            <p:nvPr/>
          </p:nvSpPr>
          <p:spPr>
            <a:xfrm>
              <a:off x="3642106" y="491332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0" name="object 630"/>
            <p:cNvSpPr/>
            <p:nvPr/>
          </p:nvSpPr>
          <p:spPr>
            <a:xfrm>
              <a:off x="3642106" y="491332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1" name="object 631"/>
            <p:cNvSpPr/>
            <p:nvPr/>
          </p:nvSpPr>
          <p:spPr>
            <a:xfrm>
              <a:off x="3632770" y="493586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2" name="object 632"/>
            <p:cNvSpPr/>
            <p:nvPr/>
          </p:nvSpPr>
          <p:spPr>
            <a:xfrm>
              <a:off x="3664647" y="490399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3" name="object 633"/>
            <p:cNvSpPr/>
            <p:nvPr/>
          </p:nvSpPr>
          <p:spPr>
            <a:xfrm>
              <a:off x="4014663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0" y="0"/>
                  </a:moveTo>
                  <a:lnTo>
                    <a:pt x="60826" y="52641"/>
                  </a:lnTo>
                  <a:lnTo>
                    <a:pt x="0" y="52641"/>
                  </a:lnTo>
                  <a:lnTo>
                    <a:pt x="3041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4" name="object 634"/>
            <p:cNvSpPr/>
            <p:nvPr/>
          </p:nvSpPr>
          <p:spPr>
            <a:xfrm>
              <a:off x="4101399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5" name="object 635"/>
            <p:cNvSpPr/>
            <p:nvPr/>
          </p:nvSpPr>
          <p:spPr>
            <a:xfrm>
              <a:off x="3497008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6" name="object 636"/>
            <p:cNvSpPr/>
            <p:nvPr/>
          </p:nvSpPr>
          <p:spPr>
            <a:xfrm>
              <a:off x="3933948" y="49474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7" name="object 637"/>
            <p:cNvSpPr/>
            <p:nvPr/>
          </p:nvSpPr>
          <p:spPr>
            <a:xfrm>
              <a:off x="3933948" y="49474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8" name="object 638"/>
            <p:cNvSpPr/>
            <p:nvPr/>
          </p:nvSpPr>
          <p:spPr>
            <a:xfrm>
              <a:off x="4049266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9" name="object 639"/>
            <p:cNvSpPr/>
            <p:nvPr/>
          </p:nvSpPr>
          <p:spPr>
            <a:xfrm>
              <a:off x="3729607" y="49474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0" name="object 640"/>
            <p:cNvSpPr/>
            <p:nvPr/>
          </p:nvSpPr>
          <p:spPr>
            <a:xfrm>
              <a:off x="3729607" y="49474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1" name="object 641"/>
            <p:cNvSpPr/>
            <p:nvPr/>
          </p:nvSpPr>
          <p:spPr>
            <a:xfrm>
              <a:off x="4085208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2" name="object 642"/>
            <p:cNvSpPr/>
            <p:nvPr/>
          </p:nvSpPr>
          <p:spPr>
            <a:xfrm>
              <a:off x="3954400" y="49474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3" name="object 643"/>
            <p:cNvSpPr/>
            <p:nvPr/>
          </p:nvSpPr>
          <p:spPr>
            <a:xfrm>
              <a:off x="3954400" y="49474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2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4" name="object 644"/>
            <p:cNvSpPr/>
            <p:nvPr/>
          </p:nvSpPr>
          <p:spPr>
            <a:xfrm>
              <a:off x="3944999" y="497002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5" name="object 645"/>
            <p:cNvSpPr/>
            <p:nvPr/>
          </p:nvSpPr>
          <p:spPr>
            <a:xfrm>
              <a:off x="3976941" y="4938153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6" name="object 646"/>
            <p:cNvSpPr/>
            <p:nvPr/>
          </p:nvSpPr>
          <p:spPr>
            <a:xfrm>
              <a:off x="3695952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7" name="object 647"/>
            <p:cNvSpPr/>
            <p:nvPr/>
          </p:nvSpPr>
          <p:spPr>
            <a:xfrm>
              <a:off x="3164777" y="49474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8" name="object 648"/>
            <p:cNvSpPr/>
            <p:nvPr/>
          </p:nvSpPr>
          <p:spPr>
            <a:xfrm>
              <a:off x="3164777" y="49474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9" name="object 649"/>
            <p:cNvSpPr/>
            <p:nvPr/>
          </p:nvSpPr>
          <p:spPr>
            <a:xfrm>
              <a:off x="3965451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0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41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0" name="object 650"/>
            <p:cNvSpPr/>
            <p:nvPr/>
          </p:nvSpPr>
          <p:spPr>
            <a:xfrm>
              <a:off x="4007104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1" name="object 651"/>
            <p:cNvSpPr/>
            <p:nvPr/>
          </p:nvSpPr>
          <p:spPr>
            <a:xfrm>
              <a:off x="3829050" y="49474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2" name="object 652"/>
            <p:cNvSpPr/>
            <p:nvPr/>
          </p:nvSpPr>
          <p:spPr>
            <a:xfrm>
              <a:off x="3829050" y="49474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3" name="object 653"/>
            <p:cNvSpPr/>
            <p:nvPr/>
          </p:nvSpPr>
          <p:spPr>
            <a:xfrm>
              <a:off x="3819714" y="497002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4" name="object 654"/>
            <p:cNvSpPr/>
            <p:nvPr/>
          </p:nvSpPr>
          <p:spPr>
            <a:xfrm>
              <a:off x="3851656" y="4938153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5" name="object 655"/>
            <p:cNvSpPr/>
            <p:nvPr/>
          </p:nvSpPr>
          <p:spPr>
            <a:xfrm>
              <a:off x="3642106" y="49474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6" name="object 656"/>
            <p:cNvSpPr/>
            <p:nvPr/>
          </p:nvSpPr>
          <p:spPr>
            <a:xfrm>
              <a:off x="3642106" y="49474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7" name="object 657"/>
            <p:cNvSpPr/>
            <p:nvPr/>
          </p:nvSpPr>
          <p:spPr>
            <a:xfrm>
              <a:off x="3632770" y="497002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8" name="object 658"/>
            <p:cNvSpPr/>
            <p:nvPr/>
          </p:nvSpPr>
          <p:spPr>
            <a:xfrm>
              <a:off x="3664647" y="4938153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9" name="object 659"/>
            <p:cNvSpPr/>
            <p:nvPr/>
          </p:nvSpPr>
          <p:spPr>
            <a:xfrm>
              <a:off x="3837049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0" name="object 660"/>
            <p:cNvSpPr/>
            <p:nvPr/>
          </p:nvSpPr>
          <p:spPr>
            <a:xfrm>
              <a:off x="3786122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1" name="object 661"/>
            <p:cNvSpPr/>
            <p:nvPr/>
          </p:nvSpPr>
          <p:spPr>
            <a:xfrm>
              <a:off x="3774312" y="49474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2" name="object 662"/>
            <p:cNvSpPr/>
            <p:nvPr/>
          </p:nvSpPr>
          <p:spPr>
            <a:xfrm>
              <a:off x="3774312" y="49474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3" name="object 663"/>
            <p:cNvSpPr/>
            <p:nvPr/>
          </p:nvSpPr>
          <p:spPr>
            <a:xfrm>
              <a:off x="4161284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4" name="object 664"/>
            <p:cNvSpPr/>
            <p:nvPr/>
          </p:nvSpPr>
          <p:spPr>
            <a:xfrm>
              <a:off x="4029837" y="49474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5" name="object 665"/>
            <p:cNvSpPr/>
            <p:nvPr/>
          </p:nvSpPr>
          <p:spPr>
            <a:xfrm>
              <a:off x="4029837" y="49474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6" name="object 666"/>
            <p:cNvSpPr/>
            <p:nvPr/>
          </p:nvSpPr>
          <p:spPr>
            <a:xfrm>
              <a:off x="4020436" y="497002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7" name="object 667"/>
            <p:cNvSpPr/>
            <p:nvPr/>
          </p:nvSpPr>
          <p:spPr>
            <a:xfrm>
              <a:off x="4052378" y="4938153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8" name="object 668"/>
            <p:cNvSpPr/>
            <p:nvPr/>
          </p:nvSpPr>
          <p:spPr>
            <a:xfrm>
              <a:off x="3974337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9" name="object 669"/>
            <p:cNvSpPr/>
            <p:nvPr/>
          </p:nvSpPr>
          <p:spPr>
            <a:xfrm>
              <a:off x="3999290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0" name="object 670"/>
            <p:cNvSpPr/>
            <p:nvPr/>
          </p:nvSpPr>
          <p:spPr>
            <a:xfrm>
              <a:off x="4085208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1" name="object 671"/>
            <p:cNvSpPr/>
            <p:nvPr/>
          </p:nvSpPr>
          <p:spPr>
            <a:xfrm>
              <a:off x="3965451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0" y="0"/>
                  </a:moveTo>
                  <a:lnTo>
                    <a:pt x="60763" y="52641"/>
                  </a:lnTo>
                  <a:lnTo>
                    <a:pt x="0" y="52641"/>
                  </a:lnTo>
                  <a:lnTo>
                    <a:pt x="3041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2" name="object 672"/>
            <p:cNvSpPr/>
            <p:nvPr/>
          </p:nvSpPr>
          <p:spPr>
            <a:xfrm>
              <a:off x="3596450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3" name="object 673"/>
            <p:cNvSpPr/>
            <p:nvPr/>
          </p:nvSpPr>
          <p:spPr>
            <a:xfrm>
              <a:off x="3634294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4" name="object 674"/>
            <p:cNvSpPr/>
            <p:nvPr/>
          </p:nvSpPr>
          <p:spPr>
            <a:xfrm>
              <a:off x="3774312" y="49474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5" name="object 675"/>
            <p:cNvSpPr/>
            <p:nvPr/>
          </p:nvSpPr>
          <p:spPr>
            <a:xfrm>
              <a:off x="3774312" y="49474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6" name="object 676"/>
            <p:cNvSpPr/>
            <p:nvPr/>
          </p:nvSpPr>
          <p:spPr>
            <a:xfrm>
              <a:off x="4055616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7" name="object 677"/>
            <p:cNvSpPr/>
            <p:nvPr/>
          </p:nvSpPr>
          <p:spPr>
            <a:xfrm>
              <a:off x="3865940" y="49349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8" name="object 678"/>
            <p:cNvSpPr/>
            <p:nvPr/>
          </p:nvSpPr>
          <p:spPr>
            <a:xfrm>
              <a:off x="3899662" y="49474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9" name="object 679"/>
            <p:cNvSpPr/>
            <p:nvPr/>
          </p:nvSpPr>
          <p:spPr>
            <a:xfrm>
              <a:off x="3899662" y="49474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0" name="object 680"/>
            <p:cNvSpPr/>
            <p:nvPr/>
          </p:nvSpPr>
          <p:spPr>
            <a:xfrm>
              <a:off x="3642106" y="49474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1" name="object 681"/>
            <p:cNvSpPr/>
            <p:nvPr/>
          </p:nvSpPr>
          <p:spPr>
            <a:xfrm>
              <a:off x="3642106" y="49474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2" name="object 682"/>
            <p:cNvSpPr/>
            <p:nvPr/>
          </p:nvSpPr>
          <p:spPr>
            <a:xfrm>
              <a:off x="3632770" y="497002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3" name="object 683"/>
            <p:cNvSpPr/>
            <p:nvPr/>
          </p:nvSpPr>
          <p:spPr>
            <a:xfrm>
              <a:off x="3664647" y="4938153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4" name="object 684"/>
            <p:cNvSpPr/>
            <p:nvPr/>
          </p:nvSpPr>
          <p:spPr>
            <a:xfrm>
              <a:off x="4023801" y="4828679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2" y="0"/>
                  </a:moveTo>
                  <a:lnTo>
                    <a:pt x="42551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5" name="object 685"/>
            <p:cNvSpPr/>
            <p:nvPr/>
          </p:nvSpPr>
          <p:spPr>
            <a:xfrm>
              <a:off x="3813429" y="478778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5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6" name="object 686"/>
            <p:cNvSpPr/>
            <p:nvPr/>
          </p:nvSpPr>
          <p:spPr>
            <a:xfrm>
              <a:off x="4099877" y="4743462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5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7" name="object 687"/>
            <p:cNvSpPr/>
            <p:nvPr/>
          </p:nvSpPr>
          <p:spPr>
            <a:xfrm>
              <a:off x="3935217" y="4818776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8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8" name="object 688"/>
            <p:cNvSpPr/>
            <p:nvPr/>
          </p:nvSpPr>
          <p:spPr>
            <a:xfrm>
              <a:off x="4077013" y="4945453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8" y="0"/>
                  </a:moveTo>
                  <a:lnTo>
                    <a:pt x="42551" y="36899"/>
                  </a:lnTo>
                  <a:lnTo>
                    <a:pt x="0" y="36899"/>
                  </a:lnTo>
                  <a:lnTo>
                    <a:pt x="21278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9" name="object 689"/>
            <p:cNvSpPr/>
            <p:nvPr/>
          </p:nvSpPr>
          <p:spPr>
            <a:xfrm>
              <a:off x="3710557" y="459569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0" name="object 690"/>
            <p:cNvSpPr/>
            <p:nvPr/>
          </p:nvSpPr>
          <p:spPr>
            <a:xfrm>
              <a:off x="3710557" y="45956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1" name="object 691"/>
            <p:cNvSpPr/>
            <p:nvPr/>
          </p:nvSpPr>
          <p:spPr>
            <a:xfrm>
              <a:off x="3703953" y="461150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2" name="object 692"/>
            <p:cNvSpPr/>
            <p:nvPr/>
          </p:nvSpPr>
          <p:spPr>
            <a:xfrm>
              <a:off x="3726305" y="458915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3" name="object 693"/>
            <p:cNvSpPr/>
            <p:nvPr/>
          </p:nvSpPr>
          <p:spPr>
            <a:xfrm>
              <a:off x="3781108" y="476912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4" name="object 694"/>
            <p:cNvSpPr/>
            <p:nvPr/>
          </p:nvSpPr>
          <p:spPr>
            <a:xfrm>
              <a:off x="3781108" y="476911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5" name="object 695"/>
            <p:cNvSpPr/>
            <p:nvPr/>
          </p:nvSpPr>
          <p:spPr>
            <a:xfrm>
              <a:off x="3774566" y="4784930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6" name="object 696"/>
            <p:cNvSpPr/>
            <p:nvPr/>
          </p:nvSpPr>
          <p:spPr>
            <a:xfrm>
              <a:off x="3796918" y="4762574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7" name="object 697"/>
            <p:cNvSpPr/>
            <p:nvPr/>
          </p:nvSpPr>
          <p:spPr>
            <a:xfrm>
              <a:off x="3710557" y="46373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8" name="object 698"/>
            <p:cNvSpPr/>
            <p:nvPr/>
          </p:nvSpPr>
          <p:spPr>
            <a:xfrm>
              <a:off x="3710557" y="46373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9" name="object 699"/>
            <p:cNvSpPr/>
            <p:nvPr/>
          </p:nvSpPr>
          <p:spPr>
            <a:xfrm>
              <a:off x="3703953" y="4653167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0" name="object 700"/>
            <p:cNvSpPr/>
            <p:nvPr/>
          </p:nvSpPr>
          <p:spPr>
            <a:xfrm>
              <a:off x="3726305" y="4630812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1" name="object 701"/>
            <p:cNvSpPr/>
            <p:nvPr/>
          </p:nvSpPr>
          <p:spPr>
            <a:xfrm>
              <a:off x="3681666" y="457798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2" name="object 702"/>
            <p:cNvSpPr/>
            <p:nvPr/>
          </p:nvSpPr>
          <p:spPr>
            <a:xfrm>
              <a:off x="3681666" y="457798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3" name="object 703"/>
            <p:cNvSpPr/>
            <p:nvPr/>
          </p:nvSpPr>
          <p:spPr>
            <a:xfrm>
              <a:off x="3675062" y="4593791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4" name="object 704"/>
            <p:cNvSpPr/>
            <p:nvPr/>
          </p:nvSpPr>
          <p:spPr>
            <a:xfrm>
              <a:off x="3697414" y="4571442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5" name="object 705"/>
            <p:cNvSpPr/>
            <p:nvPr/>
          </p:nvSpPr>
          <p:spPr>
            <a:xfrm>
              <a:off x="3648899" y="47561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6" name="object 706"/>
            <p:cNvSpPr/>
            <p:nvPr/>
          </p:nvSpPr>
          <p:spPr>
            <a:xfrm>
              <a:off x="3648899" y="47561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7" name="object 707"/>
            <p:cNvSpPr/>
            <p:nvPr/>
          </p:nvSpPr>
          <p:spPr>
            <a:xfrm>
              <a:off x="3642360" y="4771976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8" name="object 708"/>
            <p:cNvSpPr/>
            <p:nvPr/>
          </p:nvSpPr>
          <p:spPr>
            <a:xfrm>
              <a:off x="3664647" y="474962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9" name="object 709"/>
            <p:cNvSpPr/>
            <p:nvPr/>
          </p:nvSpPr>
          <p:spPr>
            <a:xfrm>
              <a:off x="3781108" y="48958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0" name="object 710"/>
            <p:cNvSpPr/>
            <p:nvPr/>
          </p:nvSpPr>
          <p:spPr>
            <a:xfrm>
              <a:off x="3781108" y="4895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1" name="object 711"/>
            <p:cNvSpPr/>
            <p:nvPr/>
          </p:nvSpPr>
          <p:spPr>
            <a:xfrm>
              <a:off x="3774566" y="4911676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2" name="object 712"/>
            <p:cNvSpPr/>
            <p:nvPr/>
          </p:nvSpPr>
          <p:spPr>
            <a:xfrm>
              <a:off x="3796918" y="488932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3" name="object 713"/>
            <p:cNvSpPr/>
            <p:nvPr/>
          </p:nvSpPr>
          <p:spPr>
            <a:xfrm>
              <a:off x="3736404" y="474491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65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4" name="object 714"/>
            <p:cNvSpPr/>
            <p:nvPr/>
          </p:nvSpPr>
          <p:spPr>
            <a:xfrm>
              <a:off x="3736404" y="474492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65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5" name="object 715"/>
            <p:cNvSpPr/>
            <p:nvPr/>
          </p:nvSpPr>
          <p:spPr>
            <a:xfrm>
              <a:off x="3676141" y="4801884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6" name="object 716"/>
            <p:cNvSpPr/>
            <p:nvPr/>
          </p:nvSpPr>
          <p:spPr>
            <a:xfrm>
              <a:off x="3759770" y="472067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7" name="object 717"/>
            <p:cNvSpPr/>
            <p:nvPr/>
          </p:nvSpPr>
          <p:spPr>
            <a:xfrm>
              <a:off x="3759770" y="47206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8" name="object 718"/>
            <p:cNvSpPr/>
            <p:nvPr/>
          </p:nvSpPr>
          <p:spPr>
            <a:xfrm>
              <a:off x="3753231" y="4736480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9" name="object 719"/>
            <p:cNvSpPr/>
            <p:nvPr/>
          </p:nvSpPr>
          <p:spPr>
            <a:xfrm>
              <a:off x="3775583" y="4714125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0" name="object 720"/>
            <p:cNvSpPr/>
            <p:nvPr/>
          </p:nvSpPr>
          <p:spPr>
            <a:xfrm>
              <a:off x="3643375" y="4839922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2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1" name="object 721"/>
            <p:cNvSpPr/>
            <p:nvPr/>
          </p:nvSpPr>
          <p:spPr>
            <a:xfrm>
              <a:off x="3643375" y="4801884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2" name="object 722"/>
            <p:cNvSpPr/>
            <p:nvPr/>
          </p:nvSpPr>
          <p:spPr>
            <a:xfrm>
              <a:off x="3759770" y="481064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3" name="object 723"/>
            <p:cNvSpPr/>
            <p:nvPr/>
          </p:nvSpPr>
          <p:spPr>
            <a:xfrm>
              <a:off x="3759770" y="48106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4" name="object 724"/>
            <p:cNvSpPr/>
            <p:nvPr/>
          </p:nvSpPr>
          <p:spPr>
            <a:xfrm>
              <a:off x="3753231" y="4826459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5" name="object 725"/>
            <p:cNvSpPr/>
            <p:nvPr/>
          </p:nvSpPr>
          <p:spPr>
            <a:xfrm>
              <a:off x="3775583" y="4804104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6" name="object 726"/>
            <p:cNvSpPr/>
            <p:nvPr/>
          </p:nvSpPr>
          <p:spPr>
            <a:xfrm>
              <a:off x="3605594" y="4887101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7" name="object 727"/>
            <p:cNvSpPr/>
            <p:nvPr/>
          </p:nvSpPr>
          <p:spPr>
            <a:xfrm>
              <a:off x="3643375" y="4839922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2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8" name="object 728"/>
            <p:cNvSpPr/>
            <p:nvPr/>
          </p:nvSpPr>
          <p:spPr>
            <a:xfrm>
              <a:off x="3736404" y="484874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9" name="object 729"/>
            <p:cNvSpPr/>
            <p:nvPr/>
          </p:nvSpPr>
          <p:spPr>
            <a:xfrm>
              <a:off x="3736404" y="48487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0" name="object 730"/>
            <p:cNvSpPr/>
            <p:nvPr/>
          </p:nvSpPr>
          <p:spPr>
            <a:xfrm>
              <a:off x="3729800" y="4864491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1" name="object 731"/>
            <p:cNvSpPr/>
            <p:nvPr/>
          </p:nvSpPr>
          <p:spPr>
            <a:xfrm>
              <a:off x="3752152" y="4842142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2" name="object 732"/>
            <p:cNvSpPr/>
            <p:nvPr/>
          </p:nvSpPr>
          <p:spPr>
            <a:xfrm>
              <a:off x="3648899" y="467202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3" name="object 733"/>
            <p:cNvSpPr/>
            <p:nvPr/>
          </p:nvSpPr>
          <p:spPr>
            <a:xfrm>
              <a:off x="3648899" y="46720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16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4" name="object 734"/>
            <p:cNvSpPr/>
            <p:nvPr/>
          </p:nvSpPr>
          <p:spPr>
            <a:xfrm>
              <a:off x="3642360" y="468783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5" name="object 735"/>
            <p:cNvSpPr/>
            <p:nvPr/>
          </p:nvSpPr>
          <p:spPr>
            <a:xfrm>
              <a:off x="3664647" y="4665483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6" name="object 736"/>
            <p:cNvSpPr/>
            <p:nvPr/>
          </p:nvSpPr>
          <p:spPr>
            <a:xfrm>
              <a:off x="3648899" y="483744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559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7" name="object 737"/>
            <p:cNvSpPr/>
            <p:nvPr/>
          </p:nvSpPr>
          <p:spPr>
            <a:xfrm>
              <a:off x="3648899" y="483744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559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8" name="object 738"/>
            <p:cNvSpPr/>
            <p:nvPr/>
          </p:nvSpPr>
          <p:spPr>
            <a:xfrm>
              <a:off x="3642360" y="4853254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64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9" name="object 739"/>
            <p:cNvSpPr/>
            <p:nvPr/>
          </p:nvSpPr>
          <p:spPr>
            <a:xfrm>
              <a:off x="3664647" y="483089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0" name="object 740"/>
            <p:cNvSpPr/>
            <p:nvPr/>
          </p:nvSpPr>
          <p:spPr>
            <a:xfrm>
              <a:off x="4045139" y="4945453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272" y="0"/>
                  </a:moveTo>
                  <a:lnTo>
                    <a:pt x="42551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1" name="object 741"/>
            <p:cNvSpPr/>
            <p:nvPr/>
          </p:nvSpPr>
          <p:spPr>
            <a:xfrm>
              <a:off x="3650232" y="4008706"/>
              <a:ext cx="0" cy="1174115"/>
            </a:xfrm>
            <a:custGeom>
              <a:avLst/>
              <a:gdLst/>
              <a:ahLst/>
              <a:cxnLst/>
              <a:rect l="l" t="t" r="r" b="b"/>
              <a:pathLst>
                <a:path w="0" h="1174114">
                  <a:moveTo>
                    <a:pt x="0" y="117360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2" name="object 742"/>
            <p:cNvSpPr/>
            <p:nvPr/>
          </p:nvSpPr>
          <p:spPr>
            <a:xfrm>
              <a:off x="3132137" y="4008640"/>
              <a:ext cx="1214755" cy="1174115"/>
            </a:xfrm>
            <a:custGeom>
              <a:avLst/>
              <a:gdLst/>
              <a:ahLst/>
              <a:cxnLst/>
              <a:rect l="l" t="t" r="r" b="b"/>
              <a:pathLst>
                <a:path w="1214754" h="1174114">
                  <a:moveTo>
                    <a:pt x="0" y="1173670"/>
                  </a:moveTo>
                  <a:lnTo>
                    <a:pt x="1214247" y="1173670"/>
                  </a:lnTo>
                  <a:lnTo>
                    <a:pt x="1214247" y="0"/>
                  </a:lnTo>
                  <a:lnTo>
                    <a:pt x="0" y="0"/>
                  </a:lnTo>
                  <a:lnTo>
                    <a:pt x="0" y="117367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3" name="object 743"/>
          <p:cNvSpPr txBox="1"/>
          <p:nvPr/>
        </p:nvSpPr>
        <p:spPr>
          <a:xfrm>
            <a:off x="29069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44" name="object 744"/>
          <p:cNvSpPr txBox="1"/>
          <p:nvPr/>
        </p:nvSpPr>
        <p:spPr>
          <a:xfrm>
            <a:off x="29069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45" name="object 745"/>
          <p:cNvSpPr txBox="1"/>
          <p:nvPr/>
        </p:nvSpPr>
        <p:spPr>
          <a:xfrm>
            <a:off x="29069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746" name="object 746"/>
          <p:cNvGrpSpPr/>
          <p:nvPr/>
        </p:nvGrpSpPr>
        <p:grpSpPr>
          <a:xfrm>
            <a:off x="3109657" y="4155516"/>
            <a:ext cx="1210945" cy="1049655"/>
            <a:chOff x="3109657" y="4155516"/>
            <a:chExt cx="1210945" cy="1049655"/>
          </a:xfrm>
        </p:grpSpPr>
        <p:sp>
          <p:nvSpPr>
            <p:cNvPr id="747" name="object 747"/>
            <p:cNvSpPr/>
            <p:nvPr/>
          </p:nvSpPr>
          <p:spPr>
            <a:xfrm>
              <a:off x="3113149" y="4934979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8" name="object 748"/>
            <p:cNvSpPr/>
            <p:nvPr/>
          </p:nvSpPr>
          <p:spPr>
            <a:xfrm>
              <a:off x="3113149" y="4546991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9" name="object 749"/>
            <p:cNvSpPr/>
            <p:nvPr/>
          </p:nvSpPr>
          <p:spPr>
            <a:xfrm>
              <a:off x="3113149" y="415900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0" name="object 750"/>
            <p:cNvSpPr/>
            <p:nvPr/>
          </p:nvSpPr>
          <p:spPr>
            <a:xfrm>
              <a:off x="318731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1" name="object 751"/>
            <p:cNvSpPr/>
            <p:nvPr/>
          </p:nvSpPr>
          <p:spPr>
            <a:xfrm>
              <a:off x="3752152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2" name="object 752"/>
            <p:cNvSpPr/>
            <p:nvPr/>
          </p:nvSpPr>
          <p:spPr>
            <a:xfrm>
              <a:off x="4317045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3" name="object 753"/>
          <p:cNvSpPr txBox="1"/>
          <p:nvPr/>
        </p:nvSpPr>
        <p:spPr>
          <a:xfrm>
            <a:off x="31569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754" name="object 754"/>
          <p:cNvSpPr txBox="1"/>
          <p:nvPr/>
        </p:nvSpPr>
        <p:spPr>
          <a:xfrm>
            <a:off x="37041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55" name="object 755"/>
          <p:cNvSpPr txBox="1"/>
          <p:nvPr/>
        </p:nvSpPr>
        <p:spPr>
          <a:xfrm>
            <a:off x="42513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56" name="object 756"/>
          <p:cNvSpPr txBox="1"/>
          <p:nvPr/>
        </p:nvSpPr>
        <p:spPr>
          <a:xfrm>
            <a:off x="28179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757" name="object 757"/>
          <p:cNvGrpSpPr/>
          <p:nvPr/>
        </p:nvGrpSpPr>
        <p:grpSpPr>
          <a:xfrm>
            <a:off x="4457126" y="4196217"/>
            <a:ext cx="50800" cy="269875"/>
            <a:chOff x="4457126" y="4196217"/>
            <a:chExt cx="50800" cy="269875"/>
          </a:xfrm>
        </p:grpSpPr>
        <p:sp>
          <p:nvSpPr>
            <p:cNvPr id="758" name="object 758"/>
            <p:cNvSpPr/>
            <p:nvPr/>
          </p:nvSpPr>
          <p:spPr>
            <a:xfrm>
              <a:off x="4459666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1"/>
                  </a:lnTo>
                  <a:lnTo>
                    <a:pt x="6630" y="6630"/>
                  </a:lnTo>
                  <a:lnTo>
                    <a:pt x="1781" y="13799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9"/>
                  </a:lnTo>
                  <a:lnTo>
                    <a:pt x="38515" y="6630"/>
                  </a:lnTo>
                  <a:lnTo>
                    <a:pt x="31330" y="1781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FFA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9" name="object 759"/>
            <p:cNvSpPr/>
            <p:nvPr/>
          </p:nvSpPr>
          <p:spPr>
            <a:xfrm>
              <a:off x="4459666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9"/>
                  </a:lnTo>
                  <a:lnTo>
                    <a:pt x="6630" y="6630"/>
                  </a:lnTo>
                  <a:lnTo>
                    <a:pt x="13801" y="1781"/>
                  </a:lnTo>
                  <a:lnTo>
                    <a:pt x="22548" y="0"/>
                  </a:lnTo>
                  <a:lnTo>
                    <a:pt x="31330" y="1781"/>
                  </a:lnTo>
                  <a:lnTo>
                    <a:pt x="38515" y="6630"/>
                  </a:lnTo>
                  <a:lnTo>
                    <a:pt x="43367" y="13799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0" name="object 760"/>
            <p:cNvSpPr/>
            <p:nvPr/>
          </p:nvSpPr>
          <p:spPr>
            <a:xfrm>
              <a:off x="4459666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1" name="object 761"/>
            <p:cNvSpPr/>
            <p:nvPr/>
          </p:nvSpPr>
          <p:spPr>
            <a:xfrm>
              <a:off x="4459666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2" name="object 762"/>
            <p:cNvSpPr/>
            <p:nvPr/>
          </p:nvSpPr>
          <p:spPr>
            <a:xfrm>
              <a:off x="4459666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3" name="object 763"/>
            <p:cNvSpPr/>
            <p:nvPr/>
          </p:nvSpPr>
          <p:spPr>
            <a:xfrm>
              <a:off x="4459666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4" name="object 764"/>
          <p:cNvSpPr txBox="1"/>
          <p:nvPr/>
        </p:nvSpPr>
        <p:spPr>
          <a:xfrm>
            <a:off x="4414645" y="4018625"/>
            <a:ext cx="460375" cy="25146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500">
                <a:latin typeface="Microsoft Sans Serif"/>
                <a:cs typeface="Microsoft Sans Serif"/>
              </a:rPr>
              <a:t>Added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765" name="object 765"/>
          <p:cNvSpPr txBox="1"/>
          <p:nvPr/>
        </p:nvSpPr>
        <p:spPr>
          <a:xfrm>
            <a:off x="4538092" y="4277629"/>
            <a:ext cx="1454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0">
                <a:latin typeface="Verdana"/>
                <a:cs typeface="Verdana"/>
              </a:rPr>
              <a:t>Lost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66" name="object 766"/>
          <p:cNvSpPr txBox="1"/>
          <p:nvPr/>
        </p:nvSpPr>
        <p:spPr>
          <a:xfrm>
            <a:off x="4538092" y="4387357"/>
            <a:ext cx="1917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767" name="object 767"/>
          <p:cNvGrpSpPr/>
          <p:nvPr/>
        </p:nvGrpSpPr>
        <p:grpSpPr>
          <a:xfrm>
            <a:off x="4447792" y="4697361"/>
            <a:ext cx="69215" cy="389255"/>
            <a:chOff x="4447792" y="4697361"/>
            <a:chExt cx="69215" cy="389255"/>
          </a:xfrm>
        </p:grpSpPr>
        <p:sp>
          <p:nvSpPr>
            <p:cNvPr id="768" name="object 768"/>
            <p:cNvSpPr/>
            <p:nvPr/>
          </p:nvSpPr>
          <p:spPr>
            <a:xfrm>
              <a:off x="4459668" y="46999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9" name="object 769"/>
            <p:cNvSpPr/>
            <p:nvPr/>
          </p:nvSpPr>
          <p:spPr>
            <a:xfrm>
              <a:off x="4451860" y="47971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0" name="object 770"/>
            <p:cNvSpPr/>
            <p:nvPr/>
          </p:nvSpPr>
          <p:spPr>
            <a:xfrm>
              <a:off x="4459666" y="49193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1" name="object 771"/>
            <p:cNvSpPr/>
            <p:nvPr/>
          </p:nvSpPr>
          <p:spPr>
            <a:xfrm>
              <a:off x="4459666" y="49193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2" name="object 772"/>
            <p:cNvSpPr/>
            <p:nvPr/>
          </p:nvSpPr>
          <p:spPr>
            <a:xfrm>
              <a:off x="4459666" y="50290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3" name="object 773"/>
            <p:cNvSpPr/>
            <p:nvPr/>
          </p:nvSpPr>
          <p:spPr>
            <a:xfrm>
              <a:off x="4459666" y="50290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4" name="object 774"/>
            <p:cNvSpPr/>
            <p:nvPr/>
          </p:nvSpPr>
          <p:spPr>
            <a:xfrm>
              <a:off x="4450332" y="505163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5" name="object 775"/>
            <p:cNvSpPr/>
            <p:nvPr/>
          </p:nvSpPr>
          <p:spPr>
            <a:xfrm>
              <a:off x="4482213" y="501974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6" name="object 776"/>
          <p:cNvSpPr txBox="1"/>
          <p:nvPr/>
        </p:nvSpPr>
        <p:spPr>
          <a:xfrm>
            <a:off x="4414645" y="4519902"/>
            <a:ext cx="440055" cy="25082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  <a:p>
            <a:pPr marL="135890">
              <a:lnSpc>
                <a:spcPct val="100000"/>
              </a:lnSpc>
              <a:spcBef>
                <a:spcPts val="209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77" name="object 777"/>
          <p:cNvSpPr txBox="1"/>
          <p:nvPr/>
        </p:nvSpPr>
        <p:spPr>
          <a:xfrm>
            <a:off x="4538092" y="4778770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78" name="object 778"/>
          <p:cNvSpPr txBox="1"/>
          <p:nvPr/>
        </p:nvSpPr>
        <p:spPr>
          <a:xfrm>
            <a:off x="4538092" y="4888498"/>
            <a:ext cx="2482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779" name="object 779"/>
          <p:cNvSpPr txBox="1"/>
          <p:nvPr/>
        </p:nvSpPr>
        <p:spPr>
          <a:xfrm>
            <a:off x="4538092" y="4998226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80" name="object 780"/>
          <p:cNvSpPr txBox="1"/>
          <p:nvPr/>
        </p:nvSpPr>
        <p:spPr>
          <a:xfrm>
            <a:off x="3588193" y="3861513"/>
            <a:ext cx="30226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0">
                <a:latin typeface="Verdana"/>
                <a:cs typeface="Verdana"/>
              </a:rPr>
              <a:t>Mothur</a:t>
            </a:r>
            <a:endParaRPr sz="700">
              <a:latin typeface="Verdana"/>
              <a:cs typeface="Verdana"/>
            </a:endParaRPr>
          </a:p>
        </p:txBody>
      </p:sp>
      <p:grpSp>
        <p:nvGrpSpPr>
          <p:cNvPr id="781" name="object 781"/>
          <p:cNvGrpSpPr/>
          <p:nvPr/>
        </p:nvGrpSpPr>
        <p:grpSpPr>
          <a:xfrm>
            <a:off x="4953000" y="3899293"/>
            <a:ext cx="2133600" cy="1463040"/>
            <a:chOff x="4953000" y="3899293"/>
            <a:chExt cx="2133600" cy="1463040"/>
          </a:xfrm>
        </p:grpSpPr>
        <p:sp>
          <p:nvSpPr>
            <p:cNvPr id="782" name="object 782"/>
            <p:cNvSpPr/>
            <p:nvPr/>
          </p:nvSpPr>
          <p:spPr>
            <a:xfrm>
              <a:off x="49530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83" name="object 7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6749" y="4005243"/>
              <a:ext cx="1236632" cy="1196051"/>
            </a:xfrm>
            <a:prstGeom prst="rect">
              <a:avLst/>
            </a:prstGeom>
          </p:spPr>
        </p:pic>
      </p:grpSp>
      <p:sp>
        <p:nvSpPr>
          <p:cNvPr id="784" name="object 784"/>
          <p:cNvSpPr txBox="1"/>
          <p:nvPr/>
        </p:nvSpPr>
        <p:spPr>
          <a:xfrm>
            <a:off x="50405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85" name="object 785"/>
          <p:cNvSpPr txBox="1"/>
          <p:nvPr/>
        </p:nvSpPr>
        <p:spPr>
          <a:xfrm>
            <a:off x="50405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86" name="object 786"/>
          <p:cNvSpPr txBox="1"/>
          <p:nvPr/>
        </p:nvSpPr>
        <p:spPr>
          <a:xfrm>
            <a:off x="50405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87" name="object 787"/>
          <p:cNvSpPr txBox="1"/>
          <p:nvPr/>
        </p:nvSpPr>
        <p:spPr>
          <a:xfrm>
            <a:off x="52905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788" name="object 788"/>
          <p:cNvSpPr txBox="1"/>
          <p:nvPr/>
        </p:nvSpPr>
        <p:spPr>
          <a:xfrm>
            <a:off x="58377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89" name="object 789"/>
          <p:cNvSpPr txBox="1"/>
          <p:nvPr/>
        </p:nvSpPr>
        <p:spPr>
          <a:xfrm>
            <a:off x="63849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90" name="object 790"/>
          <p:cNvSpPr txBox="1"/>
          <p:nvPr/>
        </p:nvSpPr>
        <p:spPr>
          <a:xfrm>
            <a:off x="1219262" y="5258259"/>
            <a:ext cx="50399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5665" algn="l"/>
                <a:tab pos="4279265" algn="l"/>
              </a:tabLst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r>
              <a:rPr dirty="0" sz="600">
                <a:latin typeface="Verdana"/>
                <a:cs typeface="Verdana"/>
              </a:rPr>
              <a:t>	</a:t>
            </a: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r>
              <a:rPr dirty="0" sz="600">
                <a:latin typeface="Verdana"/>
                <a:cs typeface="Verdana"/>
              </a:rPr>
              <a:t>	</a:t>
            </a: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91" name="object 791"/>
          <p:cNvSpPr txBox="1"/>
          <p:nvPr/>
        </p:nvSpPr>
        <p:spPr>
          <a:xfrm>
            <a:off x="49515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792" name="object 792"/>
          <p:cNvGrpSpPr/>
          <p:nvPr/>
        </p:nvGrpSpPr>
        <p:grpSpPr>
          <a:xfrm>
            <a:off x="6590725" y="4196217"/>
            <a:ext cx="50800" cy="269875"/>
            <a:chOff x="6590725" y="4196217"/>
            <a:chExt cx="50800" cy="269875"/>
          </a:xfrm>
        </p:grpSpPr>
        <p:sp>
          <p:nvSpPr>
            <p:cNvPr id="793" name="object 793"/>
            <p:cNvSpPr/>
            <p:nvPr/>
          </p:nvSpPr>
          <p:spPr>
            <a:xfrm>
              <a:off x="6593265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1"/>
                  </a:lnTo>
                  <a:lnTo>
                    <a:pt x="6630" y="6630"/>
                  </a:lnTo>
                  <a:lnTo>
                    <a:pt x="1781" y="13799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9"/>
                  </a:lnTo>
                  <a:lnTo>
                    <a:pt x="38515" y="6630"/>
                  </a:lnTo>
                  <a:lnTo>
                    <a:pt x="31330" y="1781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4" name="object 794"/>
            <p:cNvSpPr/>
            <p:nvPr/>
          </p:nvSpPr>
          <p:spPr>
            <a:xfrm>
              <a:off x="6593265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9"/>
                  </a:lnTo>
                  <a:lnTo>
                    <a:pt x="6630" y="6630"/>
                  </a:lnTo>
                  <a:lnTo>
                    <a:pt x="13801" y="1781"/>
                  </a:lnTo>
                  <a:lnTo>
                    <a:pt x="22548" y="0"/>
                  </a:lnTo>
                  <a:lnTo>
                    <a:pt x="31330" y="1781"/>
                  </a:lnTo>
                  <a:lnTo>
                    <a:pt x="38515" y="6630"/>
                  </a:lnTo>
                  <a:lnTo>
                    <a:pt x="43367" y="13799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5" name="object 795"/>
            <p:cNvSpPr/>
            <p:nvPr/>
          </p:nvSpPr>
          <p:spPr>
            <a:xfrm>
              <a:off x="6593265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6" name="object 796"/>
            <p:cNvSpPr/>
            <p:nvPr/>
          </p:nvSpPr>
          <p:spPr>
            <a:xfrm>
              <a:off x="6593265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7" name="object 797"/>
            <p:cNvSpPr/>
            <p:nvPr/>
          </p:nvSpPr>
          <p:spPr>
            <a:xfrm>
              <a:off x="6593265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8" name="object 798"/>
            <p:cNvSpPr/>
            <p:nvPr/>
          </p:nvSpPr>
          <p:spPr>
            <a:xfrm>
              <a:off x="6593265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9" name="object 799"/>
          <p:cNvSpPr txBox="1"/>
          <p:nvPr/>
        </p:nvSpPr>
        <p:spPr>
          <a:xfrm>
            <a:off x="6548245" y="4018625"/>
            <a:ext cx="460375" cy="25146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500">
                <a:latin typeface="Microsoft Sans Serif"/>
                <a:cs typeface="Microsoft Sans Serif"/>
              </a:rPr>
              <a:t>Added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800" name="object 800"/>
          <p:cNvSpPr txBox="1"/>
          <p:nvPr/>
        </p:nvSpPr>
        <p:spPr>
          <a:xfrm>
            <a:off x="6671691" y="4277629"/>
            <a:ext cx="1454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0">
                <a:latin typeface="Verdana"/>
                <a:cs typeface="Verdana"/>
              </a:rPr>
              <a:t>Lost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01" name="object 801"/>
          <p:cNvSpPr txBox="1"/>
          <p:nvPr/>
        </p:nvSpPr>
        <p:spPr>
          <a:xfrm>
            <a:off x="6671691" y="4387357"/>
            <a:ext cx="1917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802" name="object 802"/>
          <p:cNvGrpSpPr/>
          <p:nvPr/>
        </p:nvGrpSpPr>
        <p:grpSpPr>
          <a:xfrm>
            <a:off x="6583205" y="4697647"/>
            <a:ext cx="65405" cy="386080"/>
            <a:chOff x="6583205" y="4697647"/>
            <a:chExt cx="65405" cy="386080"/>
          </a:xfrm>
        </p:grpSpPr>
        <p:sp>
          <p:nvSpPr>
            <p:cNvPr id="803" name="object 803"/>
            <p:cNvSpPr/>
            <p:nvPr/>
          </p:nvSpPr>
          <p:spPr>
            <a:xfrm>
              <a:off x="6593268" y="46999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4" name="object 804"/>
            <p:cNvSpPr/>
            <p:nvPr/>
          </p:nvSpPr>
          <p:spPr>
            <a:xfrm>
              <a:off x="6585460" y="47971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59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5" name="object 805"/>
            <p:cNvSpPr/>
            <p:nvPr/>
          </p:nvSpPr>
          <p:spPr>
            <a:xfrm>
              <a:off x="6593265" y="49193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6" name="object 806"/>
            <p:cNvSpPr/>
            <p:nvPr/>
          </p:nvSpPr>
          <p:spPr>
            <a:xfrm>
              <a:off x="6593265" y="491935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7" name="object 807"/>
            <p:cNvSpPr/>
            <p:nvPr/>
          </p:nvSpPr>
          <p:spPr>
            <a:xfrm>
              <a:off x="6593265" y="502908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8" name="object 808"/>
            <p:cNvSpPr/>
            <p:nvPr/>
          </p:nvSpPr>
          <p:spPr>
            <a:xfrm>
              <a:off x="6593265" y="50290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9" name="object 809"/>
            <p:cNvSpPr/>
            <p:nvPr/>
          </p:nvSpPr>
          <p:spPr>
            <a:xfrm>
              <a:off x="6583932" y="505163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0" name="object 810"/>
            <p:cNvSpPr/>
            <p:nvPr/>
          </p:nvSpPr>
          <p:spPr>
            <a:xfrm>
              <a:off x="6615813" y="501974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1" name="object 811"/>
          <p:cNvSpPr txBox="1"/>
          <p:nvPr/>
        </p:nvSpPr>
        <p:spPr>
          <a:xfrm>
            <a:off x="6548245" y="4519902"/>
            <a:ext cx="440055" cy="25082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  <a:p>
            <a:pPr marL="135890">
              <a:lnSpc>
                <a:spcPct val="100000"/>
              </a:lnSpc>
              <a:spcBef>
                <a:spcPts val="209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16" name="object 8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sp>
        <p:nvSpPr>
          <p:cNvPr id="812" name="object 812"/>
          <p:cNvSpPr txBox="1"/>
          <p:nvPr/>
        </p:nvSpPr>
        <p:spPr>
          <a:xfrm>
            <a:off x="6671691" y="4745242"/>
            <a:ext cx="248285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813" name="object 813"/>
          <p:cNvSpPr txBox="1"/>
          <p:nvPr/>
        </p:nvSpPr>
        <p:spPr>
          <a:xfrm>
            <a:off x="6671691" y="4998226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14" name="object 814"/>
          <p:cNvSpPr txBox="1"/>
          <p:nvPr/>
        </p:nvSpPr>
        <p:spPr>
          <a:xfrm>
            <a:off x="5734173" y="3861513"/>
            <a:ext cx="2774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Microsoft Sans Serif"/>
                <a:cs typeface="Microsoft Sans Serif"/>
              </a:rPr>
              <a:t>QIIME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815" name="object 815"/>
          <p:cNvSpPr txBox="1"/>
          <p:nvPr/>
        </p:nvSpPr>
        <p:spPr>
          <a:xfrm>
            <a:off x="673100" y="5458065"/>
            <a:ext cx="6426835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14" b="1">
                <a:latin typeface="Calibri"/>
                <a:cs typeface="Calibri"/>
              </a:rPr>
              <a:t>Figure </a:t>
            </a:r>
            <a:r>
              <a:rPr dirty="0" sz="1100" spc="60" b="1">
                <a:latin typeface="Calibri"/>
                <a:cs typeface="Calibri"/>
              </a:rPr>
              <a:t>6.</a:t>
            </a:r>
            <a:r>
              <a:rPr dirty="0" sz="1100" spc="65" b="1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Frequency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output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120">
                <a:latin typeface="Calibri"/>
                <a:cs typeface="Calibri"/>
              </a:rPr>
              <a:t>HMP </a:t>
            </a:r>
            <a:r>
              <a:rPr dirty="0" sz="1100">
                <a:latin typeface="Calibri"/>
                <a:cs typeface="Calibri"/>
              </a:rPr>
              <a:t>merged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dataset</a:t>
            </a:r>
            <a:r>
              <a:rPr dirty="0" sz="1100" spc="20">
                <a:latin typeface="Calibri"/>
                <a:cs typeface="Calibri"/>
              </a:rPr>
              <a:t> is </a:t>
            </a:r>
            <a:r>
              <a:rPr dirty="0" sz="1100" spc="15">
                <a:latin typeface="Calibri"/>
                <a:cs typeface="Calibri"/>
              </a:rPr>
              <a:t>plotted 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 </a:t>
            </a:r>
            <a:r>
              <a:rPr dirty="0" sz="1100" spc="40">
                <a:latin typeface="Calibri"/>
                <a:cs typeface="Calibri"/>
              </a:rPr>
              <a:t>y-axis. </a:t>
            </a:r>
            <a:r>
              <a:rPr dirty="0" sz="1100" spc="45">
                <a:latin typeface="Calibri"/>
                <a:cs typeface="Calibri"/>
              </a:rPr>
              <a:t> Hamming </a:t>
            </a:r>
            <a:r>
              <a:rPr dirty="0" sz="1100" spc="15">
                <a:latin typeface="Calibri"/>
                <a:cs typeface="Calibri"/>
              </a:rPr>
              <a:t>distance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each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its </a:t>
            </a:r>
            <a:r>
              <a:rPr dirty="0" sz="1100">
                <a:latin typeface="Calibri"/>
                <a:cs typeface="Calibri"/>
              </a:rPr>
              <a:t>nearest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more-abundant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neighbor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15">
                <a:latin typeface="Calibri"/>
                <a:cs typeface="Calibri"/>
              </a:rPr>
              <a:t>plotted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x-axis. 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145">
                <a:latin typeface="Calibri"/>
                <a:cs typeface="Calibri"/>
              </a:rPr>
              <a:t>UPARSE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5">
                <a:latin typeface="Calibri"/>
                <a:cs typeface="Calibri"/>
              </a:rPr>
              <a:t>baseline</a:t>
            </a:r>
            <a:r>
              <a:rPr dirty="0" sz="1100" spc="10">
                <a:latin typeface="Calibri"/>
                <a:cs typeface="Calibri"/>
              </a:rPr>
              <a:t> to </a:t>
            </a:r>
            <a:r>
              <a:rPr dirty="0" sz="1100" spc="15">
                <a:latin typeface="Calibri"/>
                <a:cs typeface="Calibri"/>
              </a:rPr>
              <a:t>which </a:t>
            </a:r>
            <a:r>
              <a:rPr dirty="0" sz="1100" spc="5">
                <a:latin typeface="Calibri"/>
                <a:cs typeface="Calibri"/>
              </a:rPr>
              <a:t>the  </a:t>
            </a:r>
            <a:r>
              <a:rPr dirty="0" sz="1100" spc="20">
                <a:latin typeface="Calibri"/>
                <a:cs typeface="Calibri"/>
              </a:rPr>
              <a:t>outputs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 other </a:t>
            </a:r>
            <a:r>
              <a:rPr dirty="0" sz="1100" spc="10">
                <a:latin typeface="Calibri"/>
                <a:cs typeface="Calibri"/>
              </a:rPr>
              <a:t>methods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compared.  </a:t>
            </a:r>
            <a:r>
              <a:rPr dirty="0" sz="1100" spc="40">
                <a:latin typeface="Calibri"/>
                <a:cs typeface="Calibri"/>
              </a:rPr>
              <a:t>Algorithms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largely </a:t>
            </a:r>
            <a:r>
              <a:rPr dirty="0" sz="1100" spc="15">
                <a:latin typeface="Calibri"/>
                <a:cs typeface="Calibri"/>
              </a:rPr>
              <a:t>concur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(black)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25">
                <a:latin typeface="Calibri"/>
                <a:cs typeface="Calibri"/>
              </a:rPr>
              <a:t>identifying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abundant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25">
                <a:latin typeface="Calibri"/>
                <a:cs typeface="Calibri"/>
              </a:rPr>
              <a:t>very </a:t>
            </a:r>
            <a:r>
              <a:rPr dirty="0" sz="1100">
                <a:latin typeface="Calibri"/>
                <a:cs typeface="Calibri"/>
              </a:rPr>
              <a:t>different</a:t>
            </a:r>
            <a:r>
              <a:rPr dirty="0" sz="1100" spc="5">
                <a:latin typeface="Calibri"/>
                <a:cs typeface="Calibri"/>
              </a:rPr>
              <a:t> 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other</a:t>
            </a:r>
            <a:r>
              <a:rPr dirty="0" sz="1100" spc="10">
                <a:latin typeface="Calibri"/>
                <a:cs typeface="Calibri"/>
              </a:rPr>
              <a:t> sample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sequences.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However,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14">
                <a:latin typeface="Calibri"/>
                <a:cs typeface="Calibri"/>
              </a:rPr>
              <a:t>DADA2 </a:t>
            </a:r>
            <a:r>
              <a:rPr dirty="0" sz="1100">
                <a:latin typeface="Calibri"/>
                <a:cs typeface="Calibri"/>
              </a:rPr>
              <a:t>detects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additional variation </a:t>
            </a:r>
            <a:r>
              <a:rPr dirty="0" sz="1100" spc="35">
                <a:latin typeface="Calibri"/>
                <a:cs typeface="Calibri"/>
              </a:rPr>
              <a:t>(blue) </a:t>
            </a:r>
            <a:r>
              <a:rPr dirty="0" sz="1100" spc="15">
                <a:latin typeface="Calibri"/>
                <a:cs typeface="Calibri"/>
              </a:rPr>
              <a:t>relative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130">
                <a:latin typeface="Calibri"/>
                <a:cs typeface="Calibri"/>
              </a:rPr>
              <a:t>UPARSE, </a:t>
            </a:r>
            <a:r>
              <a:rPr dirty="0" sz="1100" spc="15">
                <a:latin typeface="Calibri"/>
                <a:cs typeface="Calibri"/>
              </a:rPr>
              <a:t>especially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within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UPARSE’s </a:t>
            </a:r>
            <a:r>
              <a:rPr dirty="0" sz="1100" spc="160">
                <a:latin typeface="Calibri"/>
                <a:cs typeface="Calibri"/>
              </a:rPr>
              <a:t>OTU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radius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(dashed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line).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135">
                <a:latin typeface="Calibri"/>
                <a:cs typeface="Calibri"/>
              </a:rPr>
              <a:t>MED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also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detects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some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fine-scale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variation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(green),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but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cost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some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false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positives, </a:t>
            </a:r>
            <a:r>
              <a:rPr dirty="0" sz="1100" spc="40">
                <a:latin typeface="Calibri"/>
                <a:cs typeface="Calibri"/>
              </a:rPr>
              <a:t>typically </a:t>
            </a:r>
            <a:r>
              <a:rPr dirty="0" sz="1100" spc="25">
                <a:latin typeface="Calibri"/>
                <a:cs typeface="Calibri"/>
              </a:rPr>
              <a:t>One </a:t>
            </a:r>
            <a:r>
              <a:rPr dirty="0" sz="1100" spc="20">
                <a:latin typeface="Calibri"/>
                <a:cs typeface="Calibri"/>
              </a:rPr>
              <a:t>Offs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1-away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-10">
                <a:latin typeface="Calibri"/>
                <a:cs typeface="Calibri"/>
              </a:rPr>
              <a:t>more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abundant </a:t>
            </a:r>
            <a:r>
              <a:rPr dirty="0" sz="1100" spc="10">
                <a:latin typeface="Calibri"/>
                <a:cs typeface="Calibri"/>
              </a:rPr>
              <a:t>correct </a:t>
            </a:r>
            <a:r>
              <a:rPr dirty="0" sz="1100" spc="-10">
                <a:latin typeface="Calibri"/>
                <a:cs typeface="Calibri"/>
              </a:rPr>
              <a:t>sequence,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35">
                <a:latin typeface="Calibri"/>
                <a:cs typeface="Calibri"/>
              </a:rPr>
              <a:t>MED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does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not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detect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low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abundance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(grey).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Mothur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(orange)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125">
                <a:latin typeface="Calibri"/>
                <a:cs typeface="Calibri"/>
              </a:rPr>
              <a:t> QIIME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(red)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both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report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20">
                <a:latin typeface="Calibri"/>
                <a:cs typeface="Calibri"/>
              </a:rPr>
              <a:t> significant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number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additional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spurious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sequences,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although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most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relatively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low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frequency.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307" y="1701241"/>
            <a:ext cx="6407150" cy="3663950"/>
            <a:chOff x="682307" y="1701241"/>
            <a:chExt cx="6407150" cy="3663950"/>
          </a:xfrm>
        </p:grpSpPr>
        <p:sp>
          <p:nvSpPr>
            <p:cNvPr id="3" name="object 3"/>
            <p:cNvSpPr/>
            <p:nvPr/>
          </p:nvSpPr>
          <p:spPr>
            <a:xfrm>
              <a:off x="685799" y="1704733"/>
              <a:ext cx="6400800" cy="3657600"/>
            </a:xfrm>
            <a:custGeom>
              <a:avLst/>
              <a:gdLst/>
              <a:ahLst/>
              <a:cxnLst/>
              <a:rect l="l" t="t" r="r" b="b"/>
              <a:pathLst>
                <a:path w="6400800" h="3657600">
                  <a:moveTo>
                    <a:pt x="6400800" y="0"/>
                  </a:moveTo>
                  <a:lnTo>
                    <a:pt x="0" y="0"/>
                  </a:lnTo>
                  <a:lnTo>
                    <a:pt x="0" y="3657600"/>
                  </a:lnTo>
                  <a:lnTo>
                    <a:pt x="6400800" y="3657600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5799" y="1704733"/>
              <a:ext cx="6400800" cy="3657600"/>
            </a:xfrm>
            <a:custGeom>
              <a:avLst/>
              <a:gdLst/>
              <a:ahLst/>
              <a:cxnLst/>
              <a:rect l="l" t="t" r="r" b="b"/>
              <a:pathLst>
                <a:path w="6400800" h="3657600">
                  <a:moveTo>
                    <a:pt x="0" y="3657600"/>
                  </a:moveTo>
                  <a:lnTo>
                    <a:pt x="6400800" y="3657600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36576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26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959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9646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333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70199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0713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4400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808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17735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54667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915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28399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65265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02200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39066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75932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12798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49733" y="1704733"/>
              <a:ext cx="0" cy="3657600"/>
            </a:xfrm>
            <a:custGeom>
              <a:avLst/>
              <a:gdLst/>
              <a:ahLst/>
              <a:cxnLst/>
              <a:rect l="l" t="t" r="r" b="b"/>
              <a:pathLst>
                <a:path w="0" h="3657600">
                  <a:moveTo>
                    <a:pt x="0" y="365760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85799" y="5169799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85799" y="49773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85799" y="4784799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85799" y="45923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85799" y="4399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5799" y="4207334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85799" y="4014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85799" y="3822266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85799" y="3629800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85799" y="3437266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85799" y="324479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85799" y="3052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85799" y="2859735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85799" y="2667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85799" y="24747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85799" y="2282267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85799" y="2089733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85799" y="1897264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85799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3200400" y="0"/>
                  </a:moveTo>
                  <a:lnTo>
                    <a:pt x="0" y="0"/>
                  </a:lnTo>
                  <a:lnTo>
                    <a:pt x="0" y="2194560"/>
                  </a:lnTo>
                  <a:lnTo>
                    <a:pt x="3200400" y="219456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85799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0" y="2194560"/>
                  </a:moveTo>
                  <a:lnTo>
                    <a:pt x="3200400" y="219456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2194560"/>
                  </a:lnTo>
                  <a:close/>
                </a:path>
              </a:pathLst>
            </a:custGeom>
            <a:ln w="67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993900" y="1902028"/>
              <a:ext cx="976630" cy="1243965"/>
            </a:xfrm>
            <a:custGeom>
              <a:avLst/>
              <a:gdLst/>
              <a:ahLst/>
              <a:cxnLst/>
              <a:rect l="l" t="t" r="r" b="b"/>
              <a:pathLst>
                <a:path w="976630" h="1243964">
                  <a:moveTo>
                    <a:pt x="492251" y="45148"/>
                  </a:moveTo>
                  <a:lnTo>
                    <a:pt x="537400" y="45148"/>
                  </a:lnTo>
                  <a:lnTo>
                    <a:pt x="537400" y="0"/>
                  </a:lnTo>
                  <a:lnTo>
                    <a:pt x="492251" y="0"/>
                  </a:lnTo>
                  <a:lnTo>
                    <a:pt x="492251" y="45148"/>
                  </a:lnTo>
                  <a:close/>
                </a:path>
                <a:path w="976630" h="1243964">
                  <a:moveTo>
                    <a:pt x="290258" y="334645"/>
                  </a:moveTo>
                  <a:lnTo>
                    <a:pt x="335406" y="334645"/>
                  </a:lnTo>
                  <a:lnTo>
                    <a:pt x="335406" y="289496"/>
                  </a:lnTo>
                  <a:lnTo>
                    <a:pt x="290258" y="289496"/>
                  </a:lnTo>
                  <a:lnTo>
                    <a:pt x="290258" y="334645"/>
                  </a:lnTo>
                  <a:close/>
                </a:path>
                <a:path w="976630" h="1243964">
                  <a:moveTo>
                    <a:pt x="840168" y="378333"/>
                  </a:moveTo>
                  <a:lnTo>
                    <a:pt x="885317" y="378333"/>
                  </a:lnTo>
                  <a:lnTo>
                    <a:pt x="885317" y="333184"/>
                  </a:lnTo>
                  <a:lnTo>
                    <a:pt x="840168" y="333184"/>
                  </a:lnTo>
                  <a:lnTo>
                    <a:pt x="840168" y="378333"/>
                  </a:lnTo>
                  <a:close/>
                </a:path>
                <a:path w="976630" h="1243964">
                  <a:moveTo>
                    <a:pt x="727075" y="410654"/>
                  </a:moveTo>
                  <a:lnTo>
                    <a:pt x="772223" y="410654"/>
                  </a:lnTo>
                  <a:lnTo>
                    <a:pt x="772223" y="365506"/>
                  </a:lnTo>
                  <a:lnTo>
                    <a:pt x="727075" y="365506"/>
                  </a:lnTo>
                  <a:lnTo>
                    <a:pt x="727075" y="410654"/>
                  </a:lnTo>
                  <a:close/>
                </a:path>
                <a:path w="976630" h="1243964">
                  <a:moveTo>
                    <a:pt x="492251" y="636397"/>
                  </a:moveTo>
                  <a:lnTo>
                    <a:pt x="537400" y="636397"/>
                  </a:lnTo>
                  <a:lnTo>
                    <a:pt x="537400" y="591248"/>
                  </a:lnTo>
                  <a:lnTo>
                    <a:pt x="492251" y="591248"/>
                  </a:lnTo>
                  <a:lnTo>
                    <a:pt x="492251" y="636397"/>
                  </a:lnTo>
                  <a:close/>
                </a:path>
                <a:path w="976630" h="1243964">
                  <a:moveTo>
                    <a:pt x="62611" y="648716"/>
                  </a:moveTo>
                  <a:lnTo>
                    <a:pt x="107759" y="648716"/>
                  </a:lnTo>
                  <a:lnTo>
                    <a:pt x="107759" y="603567"/>
                  </a:lnTo>
                  <a:lnTo>
                    <a:pt x="62611" y="603567"/>
                  </a:lnTo>
                  <a:lnTo>
                    <a:pt x="62611" y="648716"/>
                  </a:lnTo>
                  <a:close/>
                </a:path>
                <a:path w="976630" h="1243964">
                  <a:moveTo>
                    <a:pt x="931227" y="712597"/>
                  </a:moveTo>
                  <a:lnTo>
                    <a:pt x="976376" y="712597"/>
                  </a:lnTo>
                  <a:lnTo>
                    <a:pt x="976376" y="667448"/>
                  </a:lnTo>
                  <a:lnTo>
                    <a:pt x="931227" y="667448"/>
                  </a:lnTo>
                  <a:lnTo>
                    <a:pt x="931227" y="712597"/>
                  </a:lnTo>
                  <a:close/>
                </a:path>
                <a:path w="976630" h="1243964">
                  <a:moveTo>
                    <a:pt x="357377" y="738378"/>
                  </a:moveTo>
                  <a:lnTo>
                    <a:pt x="402526" y="738378"/>
                  </a:lnTo>
                  <a:lnTo>
                    <a:pt x="402526" y="693229"/>
                  </a:lnTo>
                  <a:lnTo>
                    <a:pt x="357377" y="693229"/>
                  </a:lnTo>
                  <a:lnTo>
                    <a:pt x="357377" y="738378"/>
                  </a:lnTo>
                  <a:close/>
                </a:path>
                <a:path w="976630" h="1243964">
                  <a:moveTo>
                    <a:pt x="0" y="887666"/>
                  </a:moveTo>
                  <a:lnTo>
                    <a:pt x="45148" y="887666"/>
                  </a:lnTo>
                  <a:lnTo>
                    <a:pt x="45148" y="842518"/>
                  </a:lnTo>
                  <a:lnTo>
                    <a:pt x="0" y="842518"/>
                  </a:lnTo>
                  <a:lnTo>
                    <a:pt x="0" y="887666"/>
                  </a:lnTo>
                  <a:close/>
                </a:path>
                <a:path w="976630" h="1243964">
                  <a:moveTo>
                    <a:pt x="697738" y="1018413"/>
                  </a:moveTo>
                  <a:lnTo>
                    <a:pt x="742886" y="1018413"/>
                  </a:lnTo>
                  <a:lnTo>
                    <a:pt x="742886" y="973264"/>
                  </a:lnTo>
                  <a:lnTo>
                    <a:pt x="697738" y="973264"/>
                  </a:lnTo>
                  <a:lnTo>
                    <a:pt x="697738" y="1018413"/>
                  </a:lnTo>
                  <a:close/>
                </a:path>
                <a:path w="976630" h="1243964">
                  <a:moveTo>
                    <a:pt x="442849" y="1007046"/>
                  </a:moveTo>
                  <a:lnTo>
                    <a:pt x="487997" y="1007046"/>
                  </a:lnTo>
                  <a:lnTo>
                    <a:pt x="487997" y="961898"/>
                  </a:lnTo>
                  <a:lnTo>
                    <a:pt x="442849" y="961898"/>
                  </a:lnTo>
                  <a:lnTo>
                    <a:pt x="442849" y="1007046"/>
                  </a:lnTo>
                  <a:close/>
                </a:path>
                <a:path w="976630" h="1243964">
                  <a:moveTo>
                    <a:pt x="211962" y="1243457"/>
                  </a:moveTo>
                  <a:lnTo>
                    <a:pt x="257111" y="1243457"/>
                  </a:lnTo>
                  <a:lnTo>
                    <a:pt x="257111" y="1198308"/>
                  </a:lnTo>
                  <a:lnTo>
                    <a:pt x="211962" y="1198308"/>
                  </a:lnTo>
                  <a:lnTo>
                    <a:pt x="211962" y="1243457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766821" y="3224795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056511" y="3103194"/>
              <a:ext cx="822960" cy="385445"/>
            </a:xfrm>
            <a:custGeom>
              <a:avLst/>
              <a:gdLst/>
              <a:ahLst/>
              <a:cxnLst/>
              <a:rect l="l" t="t" r="r" b="b"/>
              <a:pathLst>
                <a:path w="822960" h="385445">
                  <a:moveTo>
                    <a:pt x="777557" y="114045"/>
                  </a:moveTo>
                  <a:lnTo>
                    <a:pt x="822706" y="114045"/>
                  </a:lnTo>
                  <a:lnTo>
                    <a:pt x="822706" y="68897"/>
                  </a:lnTo>
                  <a:lnTo>
                    <a:pt x="777557" y="68897"/>
                  </a:lnTo>
                  <a:lnTo>
                    <a:pt x="777557" y="114045"/>
                  </a:lnTo>
                  <a:close/>
                </a:path>
                <a:path w="822960" h="385445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822960" h="385445">
                  <a:moveTo>
                    <a:pt x="692022" y="308419"/>
                  </a:moveTo>
                  <a:lnTo>
                    <a:pt x="737171" y="308419"/>
                  </a:lnTo>
                  <a:lnTo>
                    <a:pt x="737171" y="263270"/>
                  </a:lnTo>
                  <a:lnTo>
                    <a:pt x="692022" y="263270"/>
                  </a:lnTo>
                  <a:lnTo>
                    <a:pt x="692022" y="308419"/>
                  </a:lnTo>
                  <a:close/>
                </a:path>
                <a:path w="822960" h="385445">
                  <a:moveTo>
                    <a:pt x="55244" y="385000"/>
                  </a:moveTo>
                  <a:lnTo>
                    <a:pt x="100393" y="385000"/>
                  </a:lnTo>
                  <a:lnTo>
                    <a:pt x="100393" y="339851"/>
                  </a:lnTo>
                  <a:lnTo>
                    <a:pt x="55244" y="339851"/>
                  </a:lnTo>
                  <a:lnTo>
                    <a:pt x="55244" y="385000"/>
                  </a:lnTo>
                  <a:close/>
                </a:path>
                <a:path w="822960" h="385445">
                  <a:moveTo>
                    <a:pt x="324993" y="385000"/>
                  </a:moveTo>
                  <a:lnTo>
                    <a:pt x="370141" y="385000"/>
                  </a:lnTo>
                  <a:lnTo>
                    <a:pt x="370141" y="339851"/>
                  </a:lnTo>
                  <a:lnTo>
                    <a:pt x="324993" y="339851"/>
                  </a:lnTo>
                  <a:lnTo>
                    <a:pt x="324993" y="385000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986088" y="35252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351276" y="34125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351276" y="34125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341944" y="3435046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373821" y="340316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713165" y="330518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478342" y="339999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98537" y="1814080"/>
              <a:ext cx="2321560" cy="1905635"/>
            </a:xfrm>
            <a:custGeom>
              <a:avLst/>
              <a:gdLst/>
              <a:ahLst/>
              <a:cxnLst/>
              <a:rect l="l" t="t" r="r" b="b"/>
              <a:pathLst>
                <a:path w="2321560" h="1905635">
                  <a:moveTo>
                    <a:pt x="0" y="1905190"/>
                  </a:moveTo>
                  <a:lnTo>
                    <a:pt x="2320988" y="1905190"/>
                  </a:lnTo>
                  <a:lnTo>
                    <a:pt x="2320988" y="0"/>
                  </a:lnTo>
                  <a:lnTo>
                    <a:pt x="0" y="0"/>
                  </a:lnTo>
                  <a:lnTo>
                    <a:pt x="0" y="190519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773366" y="3264356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73366" y="2634563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73366" y="200477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76057" y="2054683"/>
            <a:ext cx="2291080" cy="1687195"/>
            <a:chOff x="976057" y="2054683"/>
            <a:chExt cx="2291080" cy="1687195"/>
          </a:xfrm>
        </p:grpSpPr>
        <p:sp>
          <p:nvSpPr>
            <p:cNvPr id="58" name="object 58"/>
            <p:cNvSpPr/>
            <p:nvPr/>
          </p:nvSpPr>
          <p:spPr>
            <a:xfrm>
              <a:off x="979549" y="331776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79549" y="2687966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79549" y="2058175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104010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183702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263391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1073658" y="3722824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35696" y="3722824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97733" y="3722824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72601" y="3795217"/>
            <a:ext cx="7727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84336" y="23629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87787" y="2526869"/>
            <a:ext cx="338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420872" y="2672854"/>
            <a:ext cx="69215" cy="279400"/>
            <a:chOff x="3420872" y="2672854"/>
            <a:chExt cx="69215" cy="279400"/>
          </a:xfrm>
        </p:grpSpPr>
        <p:sp>
          <p:nvSpPr>
            <p:cNvPr id="71" name="object 71"/>
            <p:cNvSpPr/>
            <p:nvPr/>
          </p:nvSpPr>
          <p:spPr>
            <a:xfrm>
              <a:off x="3432809" y="26753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424935" y="277255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432810" y="28948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432810" y="289485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423412" y="291739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455351" y="288551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3511233" y="2644533"/>
            <a:ext cx="31686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511233" y="2720733"/>
            <a:ext cx="184785" cy="24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dirty="0" sz="500" spc="-25">
                <a:latin typeface="Verdana"/>
                <a:cs typeface="Verdana"/>
              </a:rPr>
              <a:t>Exact  </a:t>
            </a: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3882707" y="1701241"/>
            <a:ext cx="3207385" cy="2201545"/>
            <a:chOff x="3882707" y="1701241"/>
            <a:chExt cx="3207385" cy="2201545"/>
          </a:xfrm>
        </p:grpSpPr>
        <p:sp>
          <p:nvSpPr>
            <p:cNvPr id="80" name="object 80"/>
            <p:cNvSpPr/>
            <p:nvPr/>
          </p:nvSpPr>
          <p:spPr>
            <a:xfrm>
              <a:off x="3886200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3200400" y="0"/>
                  </a:moveTo>
                  <a:lnTo>
                    <a:pt x="0" y="0"/>
                  </a:lnTo>
                  <a:lnTo>
                    <a:pt x="0" y="2194560"/>
                  </a:lnTo>
                  <a:lnTo>
                    <a:pt x="3200400" y="219456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3886200" y="1704733"/>
              <a:ext cx="3200400" cy="2194560"/>
            </a:xfrm>
            <a:custGeom>
              <a:avLst/>
              <a:gdLst/>
              <a:ahLst/>
              <a:cxnLst/>
              <a:rect l="l" t="t" r="r" b="b"/>
              <a:pathLst>
                <a:path w="3200400" h="2194560">
                  <a:moveTo>
                    <a:pt x="0" y="2194560"/>
                  </a:moveTo>
                  <a:lnTo>
                    <a:pt x="3200400" y="219456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2194560"/>
                  </a:lnTo>
                  <a:close/>
                </a:path>
              </a:pathLst>
            </a:custGeom>
            <a:ln w="67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660580" y="189599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4280027" y="2041982"/>
              <a:ext cx="365125" cy="147955"/>
            </a:xfrm>
            <a:custGeom>
              <a:avLst/>
              <a:gdLst/>
              <a:ahLst/>
              <a:cxnLst/>
              <a:rect l="l" t="t" r="r" b="b"/>
              <a:pathLst>
                <a:path w="365125" h="147955">
                  <a:moveTo>
                    <a:pt x="319468" y="45148"/>
                  </a:moveTo>
                  <a:lnTo>
                    <a:pt x="364617" y="45148"/>
                  </a:lnTo>
                  <a:lnTo>
                    <a:pt x="364617" y="0"/>
                  </a:lnTo>
                  <a:lnTo>
                    <a:pt x="319468" y="0"/>
                  </a:lnTo>
                  <a:lnTo>
                    <a:pt x="319468" y="45148"/>
                  </a:lnTo>
                  <a:close/>
                </a:path>
                <a:path w="365125" h="147955">
                  <a:moveTo>
                    <a:pt x="0" y="134873"/>
                  </a:moveTo>
                  <a:lnTo>
                    <a:pt x="45148" y="134873"/>
                  </a:lnTo>
                  <a:lnTo>
                    <a:pt x="45148" y="89725"/>
                  </a:lnTo>
                  <a:lnTo>
                    <a:pt x="0" y="89725"/>
                  </a:lnTo>
                  <a:lnTo>
                    <a:pt x="0" y="134873"/>
                  </a:lnTo>
                  <a:close/>
                </a:path>
                <a:path w="365125" h="147955">
                  <a:moveTo>
                    <a:pt x="0" y="147764"/>
                  </a:moveTo>
                  <a:lnTo>
                    <a:pt x="45148" y="147764"/>
                  </a:lnTo>
                  <a:lnTo>
                    <a:pt x="45148" y="102615"/>
                  </a:lnTo>
                  <a:lnTo>
                    <a:pt x="0" y="102615"/>
                  </a:lnTo>
                  <a:lnTo>
                    <a:pt x="0" y="147764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5462079" y="2146249"/>
              <a:ext cx="586105" cy="183515"/>
            </a:xfrm>
            <a:custGeom>
              <a:avLst/>
              <a:gdLst/>
              <a:ahLst/>
              <a:cxnLst/>
              <a:rect l="l" t="t" r="r" b="b"/>
              <a:pathLst>
                <a:path w="586104" h="183514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586104" h="183514">
                  <a:moveTo>
                    <a:pt x="540385" y="68707"/>
                  </a:moveTo>
                  <a:lnTo>
                    <a:pt x="585533" y="68707"/>
                  </a:lnTo>
                  <a:lnTo>
                    <a:pt x="585533" y="23558"/>
                  </a:lnTo>
                  <a:lnTo>
                    <a:pt x="540385" y="23558"/>
                  </a:lnTo>
                  <a:lnTo>
                    <a:pt x="540385" y="68707"/>
                  </a:lnTo>
                  <a:close/>
                </a:path>
                <a:path w="586104" h="183514">
                  <a:moveTo>
                    <a:pt x="429260" y="183324"/>
                  </a:moveTo>
                  <a:lnTo>
                    <a:pt x="474408" y="183324"/>
                  </a:lnTo>
                  <a:lnTo>
                    <a:pt x="474408" y="138175"/>
                  </a:lnTo>
                  <a:lnTo>
                    <a:pt x="429260" y="138175"/>
                  </a:lnTo>
                  <a:lnTo>
                    <a:pt x="429260" y="183324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280027" y="229604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5021707" y="2444826"/>
              <a:ext cx="1115695" cy="417195"/>
            </a:xfrm>
            <a:custGeom>
              <a:avLst/>
              <a:gdLst/>
              <a:ahLst/>
              <a:cxnLst/>
              <a:rect l="l" t="t" r="r" b="b"/>
              <a:pathLst>
                <a:path w="1115695" h="417194">
                  <a:moveTo>
                    <a:pt x="638873" y="45148"/>
                  </a:moveTo>
                  <a:lnTo>
                    <a:pt x="684021" y="45148"/>
                  </a:lnTo>
                  <a:lnTo>
                    <a:pt x="684021" y="0"/>
                  </a:lnTo>
                  <a:lnTo>
                    <a:pt x="638873" y="0"/>
                  </a:lnTo>
                  <a:lnTo>
                    <a:pt x="638873" y="45148"/>
                  </a:lnTo>
                  <a:close/>
                </a:path>
                <a:path w="1115695" h="417194">
                  <a:moveTo>
                    <a:pt x="216598" y="61214"/>
                  </a:moveTo>
                  <a:lnTo>
                    <a:pt x="261746" y="61214"/>
                  </a:lnTo>
                  <a:lnTo>
                    <a:pt x="261746" y="16065"/>
                  </a:lnTo>
                  <a:lnTo>
                    <a:pt x="216598" y="16065"/>
                  </a:lnTo>
                  <a:lnTo>
                    <a:pt x="216598" y="61214"/>
                  </a:lnTo>
                  <a:close/>
                </a:path>
                <a:path w="1115695" h="417194">
                  <a:moveTo>
                    <a:pt x="1070292" y="117538"/>
                  </a:moveTo>
                  <a:lnTo>
                    <a:pt x="1115440" y="117538"/>
                  </a:lnTo>
                  <a:lnTo>
                    <a:pt x="1115440" y="72390"/>
                  </a:lnTo>
                  <a:lnTo>
                    <a:pt x="1070292" y="72390"/>
                  </a:lnTo>
                  <a:lnTo>
                    <a:pt x="1070292" y="117538"/>
                  </a:lnTo>
                  <a:close/>
                </a:path>
                <a:path w="1115695" h="417194">
                  <a:moveTo>
                    <a:pt x="506285" y="132842"/>
                  </a:moveTo>
                  <a:lnTo>
                    <a:pt x="551433" y="132842"/>
                  </a:lnTo>
                  <a:lnTo>
                    <a:pt x="551433" y="87693"/>
                  </a:lnTo>
                  <a:lnTo>
                    <a:pt x="506285" y="87693"/>
                  </a:lnTo>
                  <a:lnTo>
                    <a:pt x="506285" y="132842"/>
                  </a:lnTo>
                  <a:close/>
                </a:path>
                <a:path w="1115695" h="417194">
                  <a:moveTo>
                    <a:pt x="0" y="371983"/>
                  </a:moveTo>
                  <a:lnTo>
                    <a:pt x="45142" y="371983"/>
                  </a:lnTo>
                  <a:lnTo>
                    <a:pt x="45142" y="326834"/>
                  </a:lnTo>
                  <a:lnTo>
                    <a:pt x="0" y="326834"/>
                  </a:lnTo>
                  <a:lnTo>
                    <a:pt x="0" y="371983"/>
                  </a:lnTo>
                  <a:close/>
                </a:path>
                <a:path w="1115695" h="417194">
                  <a:moveTo>
                    <a:pt x="840866" y="414591"/>
                  </a:moveTo>
                  <a:lnTo>
                    <a:pt x="886009" y="414591"/>
                  </a:lnTo>
                  <a:lnTo>
                    <a:pt x="886009" y="369443"/>
                  </a:lnTo>
                  <a:lnTo>
                    <a:pt x="840866" y="369443"/>
                  </a:lnTo>
                  <a:lnTo>
                    <a:pt x="840866" y="414591"/>
                  </a:lnTo>
                  <a:close/>
                </a:path>
                <a:path w="1115695" h="417194">
                  <a:moveTo>
                    <a:pt x="590295" y="416623"/>
                  </a:moveTo>
                  <a:lnTo>
                    <a:pt x="635438" y="416623"/>
                  </a:lnTo>
                  <a:lnTo>
                    <a:pt x="635438" y="371475"/>
                  </a:lnTo>
                  <a:lnTo>
                    <a:pt x="590295" y="371475"/>
                  </a:lnTo>
                  <a:lnTo>
                    <a:pt x="590295" y="416623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918900" y="282239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5385054" y="30638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5936233" y="305563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5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5238305" y="3112020"/>
              <a:ext cx="798830" cy="346075"/>
            </a:xfrm>
            <a:custGeom>
              <a:avLst/>
              <a:gdLst/>
              <a:ahLst/>
              <a:cxnLst/>
              <a:rect l="l" t="t" r="r" b="b"/>
              <a:pathLst>
                <a:path w="798829" h="346075">
                  <a:moveTo>
                    <a:pt x="753110" y="45148"/>
                  </a:moveTo>
                  <a:lnTo>
                    <a:pt x="798252" y="45148"/>
                  </a:lnTo>
                  <a:lnTo>
                    <a:pt x="798252" y="0"/>
                  </a:lnTo>
                  <a:lnTo>
                    <a:pt x="753110" y="0"/>
                  </a:lnTo>
                  <a:lnTo>
                    <a:pt x="753110" y="45148"/>
                  </a:lnTo>
                  <a:close/>
                </a:path>
                <a:path w="798829" h="346075">
                  <a:moveTo>
                    <a:pt x="0" y="57848"/>
                  </a:moveTo>
                  <a:lnTo>
                    <a:pt x="45148" y="57848"/>
                  </a:lnTo>
                  <a:lnTo>
                    <a:pt x="45148" y="12700"/>
                  </a:lnTo>
                  <a:lnTo>
                    <a:pt x="0" y="12700"/>
                  </a:lnTo>
                  <a:lnTo>
                    <a:pt x="0" y="57848"/>
                  </a:lnTo>
                  <a:close/>
                </a:path>
                <a:path w="798829" h="346075">
                  <a:moveTo>
                    <a:pt x="680148" y="281368"/>
                  </a:moveTo>
                  <a:lnTo>
                    <a:pt x="725297" y="281368"/>
                  </a:lnTo>
                  <a:lnTo>
                    <a:pt x="725297" y="236220"/>
                  </a:lnTo>
                  <a:lnTo>
                    <a:pt x="680148" y="236220"/>
                  </a:lnTo>
                  <a:lnTo>
                    <a:pt x="680148" y="281368"/>
                  </a:lnTo>
                  <a:close/>
                </a:path>
                <a:path w="798829" h="346075">
                  <a:moveTo>
                    <a:pt x="54292" y="281368"/>
                  </a:moveTo>
                  <a:lnTo>
                    <a:pt x="99434" y="281368"/>
                  </a:lnTo>
                  <a:lnTo>
                    <a:pt x="99434" y="236220"/>
                  </a:lnTo>
                  <a:lnTo>
                    <a:pt x="54292" y="236220"/>
                  </a:lnTo>
                  <a:lnTo>
                    <a:pt x="54292" y="281368"/>
                  </a:lnTo>
                  <a:close/>
                </a:path>
                <a:path w="798829" h="346075">
                  <a:moveTo>
                    <a:pt x="319468" y="345630"/>
                  </a:moveTo>
                  <a:lnTo>
                    <a:pt x="364610" y="345630"/>
                  </a:lnTo>
                  <a:lnTo>
                    <a:pt x="364610" y="300482"/>
                  </a:lnTo>
                  <a:lnTo>
                    <a:pt x="319468" y="300482"/>
                  </a:lnTo>
                  <a:lnTo>
                    <a:pt x="319468" y="345630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918900" y="313513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793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5178106" y="3535819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551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5534787" y="341929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559"/>
                  </a:moveTo>
                  <a:lnTo>
                    <a:pt x="3161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5534787" y="34192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16" y="31559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5528245" y="3435046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5550601" y="3412755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64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5892673" y="3315729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5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5661851" y="3410471"/>
              <a:ext cx="43180" cy="37465"/>
            </a:xfrm>
            <a:custGeom>
              <a:avLst/>
              <a:gdLst/>
              <a:ahLst/>
              <a:cxnLst/>
              <a:rect l="l" t="t" r="r" b="b"/>
              <a:pathLst>
                <a:path w="43179" h="37464">
                  <a:moveTo>
                    <a:pt x="21336" y="0"/>
                  </a:moveTo>
                  <a:lnTo>
                    <a:pt x="42608" y="36893"/>
                  </a:lnTo>
                  <a:lnTo>
                    <a:pt x="0" y="36893"/>
                  </a:lnTo>
                  <a:lnTo>
                    <a:pt x="21336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5172267" y="1814144"/>
              <a:ext cx="0" cy="1905635"/>
            </a:xfrm>
            <a:custGeom>
              <a:avLst/>
              <a:gdLst/>
              <a:ahLst/>
              <a:cxnLst/>
              <a:rect l="l" t="t" r="r" b="b"/>
              <a:pathLst>
                <a:path w="0" h="1905635">
                  <a:moveTo>
                    <a:pt x="0" y="1905127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4198937" y="1814080"/>
              <a:ext cx="2281555" cy="1905635"/>
            </a:xfrm>
            <a:custGeom>
              <a:avLst/>
              <a:gdLst/>
              <a:ahLst/>
              <a:cxnLst/>
              <a:rect l="l" t="t" r="r" b="b"/>
              <a:pathLst>
                <a:path w="2281554" h="1905635">
                  <a:moveTo>
                    <a:pt x="0" y="1905190"/>
                  </a:moveTo>
                  <a:lnTo>
                    <a:pt x="2281047" y="1905190"/>
                  </a:lnTo>
                  <a:lnTo>
                    <a:pt x="2281047" y="0"/>
                  </a:lnTo>
                  <a:lnTo>
                    <a:pt x="0" y="0"/>
                  </a:lnTo>
                  <a:lnTo>
                    <a:pt x="0" y="190519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/>
          <p:cNvSpPr txBox="1"/>
          <p:nvPr/>
        </p:nvSpPr>
        <p:spPr>
          <a:xfrm>
            <a:off x="3973766" y="3264356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973766" y="2634563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973766" y="200477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4176457" y="2054683"/>
            <a:ext cx="2252345" cy="1687195"/>
            <a:chOff x="4176457" y="2054683"/>
            <a:chExt cx="2252345" cy="1687195"/>
          </a:xfrm>
        </p:grpSpPr>
        <p:sp>
          <p:nvSpPr>
            <p:cNvPr id="105" name="object 105"/>
            <p:cNvSpPr/>
            <p:nvPr/>
          </p:nvSpPr>
          <p:spPr>
            <a:xfrm>
              <a:off x="4179949" y="331776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4179949" y="2687966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4179949" y="2058175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4302633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5363715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6424866" y="371927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/>
          <p:nvPr/>
        </p:nvSpPr>
        <p:spPr>
          <a:xfrm>
            <a:off x="4272278" y="3722824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315710" y="3722824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359206" y="3722824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953062" y="3795217"/>
            <a:ext cx="7727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884736" y="23629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6590725" y="2422284"/>
            <a:ext cx="50800" cy="269875"/>
            <a:chOff x="6590725" y="2422284"/>
            <a:chExt cx="50800" cy="269875"/>
          </a:xfrm>
        </p:grpSpPr>
        <p:sp>
          <p:nvSpPr>
            <p:cNvPr id="117" name="object 117"/>
            <p:cNvSpPr/>
            <p:nvPr/>
          </p:nvSpPr>
          <p:spPr>
            <a:xfrm>
              <a:off x="6593265" y="24248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6593265" y="24248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6593265" y="25345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6593265" y="25345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6593265" y="264427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6593265" y="264427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" name="object 123"/>
          <p:cNvSpPr txBox="1"/>
          <p:nvPr/>
        </p:nvSpPr>
        <p:spPr>
          <a:xfrm>
            <a:off x="6548245" y="2244687"/>
            <a:ext cx="460375" cy="470534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  <a:p>
            <a:pPr marL="135890" marR="132080">
              <a:lnSpc>
                <a:spcPts val="860"/>
              </a:lnSpc>
              <a:spcBef>
                <a:spcPts val="20"/>
              </a:spcBef>
            </a:pPr>
            <a:r>
              <a:rPr dirty="0" sz="500">
                <a:latin typeface="Microsoft Sans Serif"/>
                <a:cs typeface="Microsoft Sans Serif"/>
              </a:rPr>
              <a:t>Added  </a:t>
            </a:r>
            <a:r>
              <a:rPr dirty="0" sz="500" spc="-30">
                <a:latin typeface="Verdana"/>
                <a:cs typeface="Verdana"/>
              </a:rPr>
              <a:t>Lost </a:t>
            </a:r>
            <a:r>
              <a:rPr dirty="0" sz="500" spc="-25">
                <a:latin typeface="Verdana"/>
                <a:cs typeface="Verdana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6581392" y="2923425"/>
            <a:ext cx="69215" cy="279400"/>
            <a:chOff x="6581392" y="2923425"/>
            <a:chExt cx="69215" cy="279400"/>
          </a:xfrm>
        </p:grpSpPr>
        <p:sp>
          <p:nvSpPr>
            <p:cNvPr id="125" name="object 125"/>
            <p:cNvSpPr/>
            <p:nvPr/>
          </p:nvSpPr>
          <p:spPr>
            <a:xfrm>
              <a:off x="6593268" y="292596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6585460" y="30231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59" h="52705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6593266" y="31454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6593266" y="31454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6583932" y="316796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6615813" y="313608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1" name="object 131"/>
          <p:cNvSpPr txBox="1"/>
          <p:nvPr/>
        </p:nvSpPr>
        <p:spPr>
          <a:xfrm>
            <a:off x="6548245" y="2745971"/>
            <a:ext cx="440055" cy="470534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  <a:p>
            <a:pPr marL="135890" marR="5080">
              <a:lnSpc>
                <a:spcPts val="860"/>
              </a:lnSpc>
              <a:spcBef>
                <a:spcPts val="20"/>
              </a:spcBef>
            </a:pPr>
            <a:r>
              <a:rPr dirty="0" sz="500" spc="-5">
                <a:latin typeface="Microsoft Sans Serif"/>
                <a:cs typeface="Microsoft Sans Serif"/>
              </a:rPr>
              <a:t>Re</a:t>
            </a:r>
            <a:r>
              <a:rPr dirty="0" sz="500" spc="-15">
                <a:latin typeface="Microsoft Sans Serif"/>
                <a:cs typeface="Microsoft Sans Serif"/>
              </a:rPr>
              <a:t>f</a:t>
            </a:r>
            <a:r>
              <a:rPr dirty="0" sz="500" spc="-30">
                <a:latin typeface="Verdana"/>
                <a:cs typeface="Verdana"/>
              </a:rPr>
              <a:t>erence  </a:t>
            </a:r>
            <a:r>
              <a:rPr dirty="0" sz="500" spc="-25">
                <a:latin typeface="Verdana"/>
                <a:cs typeface="Verdana"/>
              </a:rPr>
              <a:t>Exact </a:t>
            </a:r>
            <a:r>
              <a:rPr dirty="0" sz="500" spc="-20">
                <a:latin typeface="Verdana"/>
                <a:cs typeface="Verdana"/>
              </a:rPr>
              <a:t> </a:t>
            </a: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73100" y="1194954"/>
            <a:ext cx="6426200" cy="6045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50" b="1">
                <a:latin typeface="Calibri"/>
                <a:cs typeface="Calibri"/>
              </a:rPr>
              <a:t>The</a:t>
            </a:r>
            <a:r>
              <a:rPr dirty="0" sz="1100" spc="95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output</a:t>
            </a:r>
            <a:r>
              <a:rPr dirty="0" sz="1100" spc="95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sequences</a:t>
            </a:r>
            <a:r>
              <a:rPr dirty="0" sz="1100" spc="95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inferred</a:t>
            </a:r>
            <a:r>
              <a:rPr dirty="0" sz="1100" spc="100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from</a:t>
            </a:r>
            <a:r>
              <a:rPr dirty="0" sz="1100" spc="95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the</a:t>
            </a:r>
            <a:r>
              <a:rPr dirty="0" sz="1100" spc="95" b="1">
                <a:latin typeface="Calibri"/>
                <a:cs typeface="Calibri"/>
              </a:rPr>
              <a:t> </a:t>
            </a:r>
            <a:r>
              <a:rPr dirty="0" sz="1100" spc="120" b="1">
                <a:latin typeface="Calibri"/>
                <a:cs typeface="Calibri"/>
              </a:rPr>
              <a:t>Extreme</a:t>
            </a:r>
            <a:r>
              <a:rPr dirty="0" sz="1100" spc="9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merged</a:t>
            </a:r>
            <a:r>
              <a:rPr dirty="0" sz="1100" spc="100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reads</a:t>
            </a:r>
            <a:r>
              <a:rPr dirty="0" sz="1100" spc="95" b="1">
                <a:latin typeface="Calibri"/>
                <a:cs typeface="Calibri"/>
              </a:rPr>
              <a:t> </a:t>
            </a:r>
            <a:r>
              <a:rPr dirty="0" sz="1100" spc="105" b="1">
                <a:latin typeface="Calibri"/>
                <a:cs typeface="Calibri"/>
              </a:rPr>
              <a:t>by</a:t>
            </a:r>
            <a:r>
              <a:rPr dirty="0" sz="1100" spc="95" b="1">
                <a:latin typeface="Calibri"/>
                <a:cs typeface="Calibri"/>
              </a:rPr>
              <a:t> </a:t>
            </a:r>
            <a:r>
              <a:rPr dirty="0" sz="1100" spc="220" b="1">
                <a:latin typeface="Calibri"/>
                <a:cs typeface="Calibri"/>
              </a:rPr>
              <a:t>UPARSE,</a:t>
            </a:r>
            <a:r>
              <a:rPr dirty="0" sz="1100" spc="100" b="1">
                <a:latin typeface="Calibri"/>
                <a:cs typeface="Calibri"/>
              </a:rPr>
              <a:t> </a:t>
            </a:r>
            <a:r>
              <a:rPr dirty="0" sz="1100" spc="190" b="1">
                <a:latin typeface="Calibri"/>
                <a:cs typeface="Calibri"/>
              </a:rPr>
              <a:t>DADA2,</a:t>
            </a:r>
            <a:r>
              <a:rPr dirty="0" sz="1100" spc="110" b="1">
                <a:latin typeface="Calibri"/>
                <a:cs typeface="Calibri"/>
              </a:rPr>
              <a:t> </a:t>
            </a:r>
            <a:r>
              <a:rPr dirty="0" sz="1100" spc="210" b="1">
                <a:latin typeface="Calibri"/>
                <a:cs typeface="Calibri"/>
              </a:rPr>
              <a:t>MED,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mothur</a:t>
            </a:r>
            <a:r>
              <a:rPr dirty="0" sz="1100" spc="16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(average-linkage)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and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215" b="1">
                <a:latin typeface="Calibri"/>
                <a:cs typeface="Calibri"/>
              </a:rPr>
              <a:t>QIIME</a:t>
            </a:r>
            <a:r>
              <a:rPr dirty="0" sz="1100" spc="16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(uclust).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Calibri"/>
              <a:cs typeface="Calibri"/>
            </a:endParaRPr>
          </a:p>
          <a:p>
            <a:pPr marL="1308100">
              <a:lnSpc>
                <a:spcPct val="100000"/>
              </a:lnSpc>
              <a:spcBef>
                <a:spcPts val="5"/>
              </a:spcBef>
              <a:tabLst>
                <a:tab pos="4521200" algn="l"/>
              </a:tabLst>
            </a:pPr>
            <a:r>
              <a:rPr dirty="0" sz="700" spc="-15">
                <a:latin typeface="Microsoft Sans Serif"/>
                <a:cs typeface="Microsoft Sans Serif"/>
              </a:rPr>
              <a:t>UPARSE	DADA2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685800" y="3899293"/>
            <a:ext cx="2133600" cy="1463040"/>
            <a:chOff x="685800" y="3899293"/>
            <a:chExt cx="2133600" cy="1463040"/>
          </a:xfrm>
        </p:grpSpPr>
        <p:sp>
          <p:nvSpPr>
            <p:cNvPr id="134" name="object 134"/>
            <p:cNvSpPr/>
            <p:nvPr/>
          </p:nvSpPr>
          <p:spPr>
            <a:xfrm>
              <a:off x="6858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1766061" y="408351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1031176" y="4170756"/>
              <a:ext cx="215265" cy="112395"/>
            </a:xfrm>
            <a:custGeom>
              <a:avLst/>
              <a:gdLst/>
              <a:ahLst/>
              <a:cxnLst/>
              <a:rect l="l" t="t" r="r" b="b"/>
              <a:pathLst>
                <a:path w="215265" h="112395">
                  <a:moveTo>
                    <a:pt x="169989" y="45148"/>
                  </a:moveTo>
                  <a:lnTo>
                    <a:pt x="215138" y="45148"/>
                  </a:lnTo>
                  <a:lnTo>
                    <a:pt x="215138" y="0"/>
                  </a:lnTo>
                  <a:lnTo>
                    <a:pt x="169989" y="0"/>
                  </a:lnTo>
                  <a:lnTo>
                    <a:pt x="169989" y="45148"/>
                  </a:lnTo>
                  <a:close/>
                </a:path>
                <a:path w="215265" h="112395">
                  <a:moveTo>
                    <a:pt x="0" y="104393"/>
                  </a:moveTo>
                  <a:lnTo>
                    <a:pt x="45148" y="104393"/>
                  </a:lnTo>
                  <a:lnTo>
                    <a:pt x="45148" y="59245"/>
                  </a:lnTo>
                  <a:lnTo>
                    <a:pt x="0" y="59245"/>
                  </a:lnTo>
                  <a:lnTo>
                    <a:pt x="0" y="104393"/>
                  </a:lnTo>
                  <a:close/>
                </a:path>
                <a:path w="215265" h="112395">
                  <a:moveTo>
                    <a:pt x="0" y="112267"/>
                  </a:moveTo>
                  <a:lnTo>
                    <a:pt x="45148" y="112267"/>
                  </a:lnTo>
                  <a:lnTo>
                    <a:pt x="45148" y="67119"/>
                  </a:lnTo>
                  <a:lnTo>
                    <a:pt x="0" y="67119"/>
                  </a:lnTo>
                  <a:lnTo>
                    <a:pt x="0" y="112267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1660334" y="4236351"/>
              <a:ext cx="333375" cy="146050"/>
            </a:xfrm>
            <a:custGeom>
              <a:avLst/>
              <a:gdLst/>
              <a:ahLst/>
              <a:cxnLst/>
              <a:rect l="l" t="t" r="r" b="b"/>
              <a:pathLst>
                <a:path w="333375" h="14605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333375" h="146050">
                  <a:moveTo>
                    <a:pt x="287718" y="70612"/>
                  </a:moveTo>
                  <a:lnTo>
                    <a:pt x="332866" y="70612"/>
                  </a:lnTo>
                  <a:lnTo>
                    <a:pt x="332866" y="25469"/>
                  </a:lnTo>
                  <a:lnTo>
                    <a:pt x="287718" y="25469"/>
                  </a:lnTo>
                  <a:lnTo>
                    <a:pt x="287718" y="70612"/>
                  </a:lnTo>
                  <a:close/>
                </a:path>
                <a:path w="333375" h="146050">
                  <a:moveTo>
                    <a:pt x="228536" y="145542"/>
                  </a:moveTo>
                  <a:lnTo>
                    <a:pt x="273684" y="145542"/>
                  </a:lnTo>
                  <a:lnTo>
                    <a:pt x="273684" y="100399"/>
                  </a:lnTo>
                  <a:lnTo>
                    <a:pt x="228536" y="100399"/>
                  </a:lnTo>
                  <a:lnTo>
                    <a:pt x="228536" y="145542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1031176" y="434112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1425955" y="4419809"/>
              <a:ext cx="615315" cy="280670"/>
            </a:xfrm>
            <a:custGeom>
              <a:avLst/>
              <a:gdLst/>
              <a:ahLst/>
              <a:cxnLst/>
              <a:rect l="l" t="t" r="r" b="b"/>
              <a:pathLst>
                <a:path w="615314" h="280670">
                  <a:moveTo>
                    <a:pt x="340106" y="45142"/>
                  </a:moveTo>
                  <a:lnTo>
                    <a:pt x="385254" y="45142"/>
                  </a:lnTo>
                  <a:lnTo>
                    <a:pt x="385254" y="0"/>
                  </a:lnTo>
                  <a:lnTo>
                    <a:pt x="340106" y="0"/>
                  </a:lnTo>
                  <a:lnTo>
                    <a:pt x="340106" y="45142"/>
                  </a:lnTo>
                  <a:close/>
                </a:path>
                <a:path w="615314" h="280670">
                  <a:moveTo>
                    <a:pt x="115315" y="52825"/>
                  </a:moveTo>
                  <a:lnTo>
                    <a:pt x="160464" y="52825"/>
                  </a:lnTo>
                  <a:lnTo>
                    <a:pt x="160464" y="7683"/>
                  </a:lnTo>
                  <a:lnTo>
                    <a:pt x="115315" y="7683"/>
                  </a:lnTo>
                  <a:lnTo>
                    <a:pt x="115315" y="52825"/>
                  </a:lnTo>
                  <a:close/>
                </a:path>
                <a:path w="615314" h="280670">
                  <a:moveTo>
                    <a:pt x="569722" y="92322"/>
                  </a:moveTo>
                  <a:lnTo>
                    <a:pt x="614870" y="92322"/>
                  </a:lnTo>
                  <a:lnTo>
                    <a:pt x="614870" y="47174"/>
                  </a:lnTo>
                  <a:lnTo>
                    <a:pt x="569722" y="47174"/>
                  </a:lnTo>
                  <a:lnTo>
                    <a:pt x="569722" y="92322"/>
                  </a:lnTo>
                  <a:close/>
                </a:path>
                <a:path w="615314" h="280670">
                  <a:moveTo>
                    <a:pt x="269494" y="107943"/>
                  </a:moveTo>
                  <a:lnTo>
                    <a:pt x="314642" y="107943"/>
                  </a:lnTo>
                  <a:lnTo>
                    <a:pt x="314642" y="62795"/>
                  </a:lnTo>
                  <a:lnTo>
                    <a:pt x="269494" y="62795"/>
                  </a:lnTo>
                  <a:lnTo>
                    <a:pt x="269494" y="107943"/>
                  </a:lnTo>
                  <a:close/>
                </a:path>
                <a:path w="615314" h="280670">
                  <a:moveTo>
                    <a:pt x="0" y="249231"/>
                  </a:moveTo>
                  <a:lnTo>
                    <a:pt x="45148" y="249231"/>
                  </a:lnTo>
                  <a:lnTo>
                    <a:pt x="45148" y="204082"/>
                  </a:lnTo>
                  <a:lnTo>
                    <a:pt x="0" y="204082"/>
                  </a:lnTo>
                  <a:lnTo>
                    <a:pt x="0" y="249231"/>
                  </a:lnTo>
                  <a:close/>
                </a:path>
                <a:path w="615314" h="280670">
                  <a:moveTo>
                    <a:pt x="447611" y="280092"/>
                  </a:moveTo>
                  <a:lnTo>
                    <a:pt x="492760" y="280092"/>
                  </a:lnTo>
                  <a:lnTo>
                    <a:pt x="492760" y="234949"/>
                  </a:lnTo>
                  <a:lnTo>
                    <a:pt x="447611" y="234949"/>
                  </a:lnTo>
                  <a:lnTo>
                    <a:pt x="447611" y="280092"/>
                  </a:lnTo>
                  <a:close/>
                </a:path>
                <a:path w="615314" h="280670">
                  <a:moveTo>
                    <a:pt x="314261" y="273615"/>
                  </a:moveTo>
                  <a:lnTo>
                    <a:pt x="359410" y="273615"/>
                  </a:lnTo>
                  <a:lnTo>
                    <a:pt x="359410" y="228466"/>
                  </a:lnTo>
                  <a:lnTo>
                    <a:pt x="314261" y="228466"/>
                  </a:lnTo>
                  <a:lnTo>
                    <a:pt x="314261" y="273615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1371219" y="466663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1031177" y="44140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1031177" y="44140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1031177" y="443345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1031177" y="443345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1031177" y="454280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1031177" y="454280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1031177" y="456363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1031177" y="456362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1031177" y="457684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1031177" y="45768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1031177" y="458020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1031177" y="458020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1031177" y="45988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1031177" y="459887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1031177" y="46061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1031177" y="460611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1031177" y="46097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1031177" y="460979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1031177" y="462528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1031177" y="46252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1031177" y="463145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1031177" y="46314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1031177" y="464402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1031177" y="464402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1031177" y="46508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1031177" y="465081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1031177" y="467101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1031177" y="46710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1031177" y="46875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1031177" y="468758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1626171" y="47991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2" y="31623"/>
                  </a:lnTo>
                  <a:lnTo>
                    <a:pt x="31622" y="0"/>
                  </a:lnTo>
                  <a:lnTo>
                    <a:pt x="0" y="0"/>
                  </a:lnTo>
                  <a:lnTo>
                    <a:pt x="0" y="31623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1918270" y="4874717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3"/>
                  </a:lnTo>
                  <a:lnTo>
                    <a:pt x="0" y="36893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1548066" y="4800873"/>
              <a:ext cx="438784" cy="241300"/>
            </a:xfrm>
            <a:custGeom>
              <a:avLst/>
              <a:gdLst/>
              <a:ahLst/>
              <a:cxnLst/>
              <a:rect l="l" t="t" r="r" b="b"/>
              <a:pathLst>
                <a:path w="438785" h="241300">
                  <a:moveTo>
                    <a:pt x="406781" y="74098"/>
                  </a:moveTo>
                  <a:lnTo>
                    <a:pt x="438403" y="74098"/>
                  </a:lnTo>
                  <a:lnTo>
                    <a:pt x="438403" y="42475"/>
                  </a:lnTo>
                  <a:lnTo>
                    <a:pt x="406781" y="42475"/>
                  </a:lnTo>
                  <a:lnTo>
                    <a:pt x="406781" y="74098"/>
                  </a:lnTo>
                  <a:close/>
                </a:path>
                <a:path w="438785" h="241300">
                  <a:moveTo>
                    <a:pt x="0" y="31616"/>
                  </a:moveTo>
                  <a:lnTo>
                    <a:pt x="31622" y="31616"/>
                  </a:lnTo>
                  <a:lnTo>
                    <a:pt x="31622" y="0"/>
                  </a:lnTo>
                  <a:lnTo>
                    <a:pt x="0" y="0"/>
                  </a:lnTo>
                  <a:lnTo>
                    <a:pt x="0" y="31616"/>
                  </a:lnTo>
                  <a:close/>
                </a:path>
                <a:path w="438785" h="241300">
                  <a:moveTo>
                    <a:pt x="362013" y="193795"/>
                  </a:moveTo>
                  <a:lnTo>
                    <a:pt x="393636" y="193795"/>
                  </a:lnTo>
                  <a:lnTo>
                    <a:pt x="393636" y="162178"/>
                  </a:lnTo>
                  <a:lnTo>
                    <a:pt x="362013" y="162178"/>
                  </a:lnTo>
                  <a:lnTo>
                    <a:pt x="362013" y="193795"/>
                  </a:lnTo>
                  <a:close/>
                </a:path>
                <a:path w="438785" h="241300">
                  <a:moveTo>
                    <a:pt x="28892" y="240976"/>
                  </a:moveTo>
                  <a:lnTo>
                    <a:pt x="60515" y="240976"/>
                  </a:lnTo>
                  <a:lnTo>
                    <a:pt x="60515" y="209353"/>
                  </a:lnTo>
                  <a:lnTo>
                    <a:pt x="28892" y="209353"/>
                  </a:lnTo>
                  <a:lnTo>
                    <a:pt x="28892" y="240976"/>
                  </a:lnTo>
                  <a:close/>
                </a:path>
                <a:path w="438785" h="241300">
                  <a:moveTo>
                    <a:pt x="169989" y="240976"/>
                  </a:moveTo>
                  <a:lnTo>
                    <a:pt x="201612" y="240976"/>
                  </a:lnTo>
                  <a:lnTo>
                    <a:pt x="201612" y="209353"/>
                  </a:lnTo>
                  <a:lnTo>
                    <a:pt x="169989" y="209353"/>
                  </a:lnTo>
                  <a:lnTo>
                    <a:pt x="169989" y="240976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1509775" y="5059883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80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1702243" y="499143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1702243" y="499142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1695703" y="5007242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1718056" y="4984887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1890204" y="4924246"/>
              <a:ext cx="42545" cy="37465"/>
            </a:xfrm>
            <a:custGeom>
              <a:avLst/>
              <a:gdLst/>
              <a:ahLst/>
              <a:cxnLst/>
              <a:rect l="l" t="t" r="r" b="b"/>
              <a:pathLst>
                <a:path w="42544" h="37464">
                  <a:moveTo>
                    <a:pt x="21272" y="0"/>
                  </a:moveTo>
                  <a:lnTo>
                    <a:pt x="42545" y="36899"/>
                  </a:lnTo>
                  <a:lnTo>
                    <a:pt x="0" y="36899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1767331" y="4982667"/>
              <a:ext cx="42545" cy="36830"/>
            </a:xfrm>
            <a:custGeom>
              <a:avLst/>
              <a:gdLst/>
              <a:ahLst/>
              <a:cxnLst/>
              <a:rect l="l" t="t" r="r" b="b"/>
              <a:pathLst>
                <a:path w="42544" h="36829">
                  <a:moveTo>
                    <a:pt x="21272" y="0"/>
                  </a:moveTo>
                  <a:lnTo>
                    <a:pt x="42545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1516632" y="4008706"/>
              <a:ext cx="0" cy="1174115"/>
            </a:xfrm>
            <a:custGeom>
              <a:avLst/>
              <a:gdLst/>
              <a:ahLst/>
              <a:cxnLst/>
              <a:rect l="l" t="t" r="r" b="b"/>
              <a:pathLst>
                <a:path w="0" h="1174114">
                  <a:moveTo>
                    <a:pt x="0" y="117360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998537" y="4008640"/>
              <a:ext cx="1214755" cy="1174115"/>
            </a:xfrm>
            <a:custGeom>
              <a:avLst/>
              <a:gdLst/>
              <a:ahLst/>
              <a:cxnLst/>
              <a:rect l="l" t="t" r="r" b="b"/>
              <a:pathLst>
                <a:path w="1214755" h="1174114">
                  <a:moveTo>
                    <a:pt x="0" y="1173670"/>
                  </a:moveTo>
                  <a:lnTo>
                    <a:pt x="1214247" y="1173670"/>
                  </a:lnTo>
                  <a:lnTo>
                    <a:pt x="1214247" y="0"/>
                  </a:lnTo>
                  <a:lnTo>
                    <a:pt x="0" y="0"/>
                  </a:lnTo>
                  <a:lnTo>
                    <a:pt x="0" y="117367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3" name="object 183"/>
          <p:cNvSpPr txBox="1"/>
          <p:nvPr/>
        </p:nvSpPr>
        <p:spPr>
          <a:xfrm>
            <a:off x="7733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7733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7733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976057" y="4155516"/>
            <a:ext cx="1210945" cy="1049655"/>
            <a:chOff x="976057" y="4155516"/>
            <a:chExt cx="1210945" cy="1049655"/>
          </a:xfrm>
        </p:grpSpPr>
        <p:sp>
          <p:nvSpPr>
            <p:cNvPr id="187" name="object 187"/>
            <p:cNvSpPr/>
            <p:nvPr/>
          </p:nvSpPr>
          <p:spPr>
            <a:xfrm>
              <a:off x="979549" y="4934979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979549" y="4546991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979549" y="415900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105371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1618552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218344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3" name="object 193"/>
          <p:cNvSpPr txBox="1"/>
          <p:nvPr/>
        </p:nvSpPr>
        <p:spPr>
          <a:xfrm>
            <a:off x="10233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15705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21177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6843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2281048" y="4050172"/>
            <a:ext cx="4603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98" name="object 198"/>
          <p:cNvGrpSpPr/>
          <p:nvPr/>
        </p:nvGrpSpPr>
        <p:grpSpPr>
          <a:xfrm>
            <a:off x="2323529" y="4196217"/>
            <a:ext cx="50800" cy="269875"/>
            <a:chOff x="2323529" y="4196217"/>
            <a:chExt cx="50800" cy="269875"/>
          </a:xfrm>
        </p:grpSpPr>
        <p:sp>
          <p:nvSpPr>
            <p:cNvPr id="199" name="object 199"/>
            <p:cNvSpPr/>
            <p:nvPr/>
          </p:nvSpPr>
          <p:spPr>
            <a:xfrm>
              <a:off x="2326069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1"/>
                  </a:lnTo>
                  <a:lnTo>
                    <a:pt x="6627" y="6630"/>
                  </a:lnTo>
                  <a:lnTo>
                    <a:pt x="1780" y="13799"/>
                  </a:lnTo>
                  <a:lnTo>
                    <a:pt x="0" y="22542"/>
                  </a:lnTo>
                  <a:lnTo>
                    <a:pt x="1780" y="31326"/>
                  </a:lnTo>
                  <a:lnTo>
                    <a:pt x="6627" y="38515"/>
                  </a:lnTo>
                  <a:lnTo>
                    <a:pt x="13796" y="43371"/>
                  </a:lnTo>
                  <a:lnTo>
                    <a:pt x="22542" y="45154"/>
                  </a:lnTo>
                  <a:lnTo>
                    <a:pt x="31325" y="43371"/>
                  </a:lnTo>
                  <a:lnTo>
                    <a:pt x="38512" y="38515"/>
                  </a:lnTo>
                  <a:lnTo>
                    <a:pt x="43366" y="31326"/>
                  </a:lnTo>
                  <a:lnTo>
                    <a:pt x="45148" y="22542"/>
                  </a:lnTo>
                  <a:lnTo>
                    <a:pt x="43366" y="13799"/>
                  </a:lnTo>
                  <a:lnTo>
                    <a:pt x="38512" y="6630"/>
                  </a:lnTo>
                  <a:lnTo>
                    <a:pt x="31325" y="1781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2326069" y="419875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9"/>
                  </a:lnTo>
                  <a:lnTo>
                    <a:pt x="6627" y="6630"/>
                  </a:lnTo>
                  <a:lnTo>
                    <a:pt x="13796" y="1781"/>
                  </a:lnTo>
                  <a:lnTo>
                    <a:pt x="22542" y="0"/>
                  </a:lnTo>
                  <a:lnTo>
                    <a:pt x="31325" y="1781"/>
                  </a:lnTo>
                  <a:lnTo>
                    <a:pt x="38512" y="6630"/>
                  </a:lnTo>
                  <a:lnTo>
                    <a:pt x="43366" y="13799"/>
                  </a:lnTo>
                  <a:lnTo>
                    <a:pt x="45148" y="22542"/>
                  </a:lnTo>
                  <a:lnTo>
                    <a:pt x="43366" y="31326"/>
                  </a:lnTo>
                  <a:lnTo>
                    <a:pt x="38512" y="38515"/>
                  </a:lnTo>
                  <a:lnTo>
                    <a:pt x="31325" y="43371"/>
                  </a:lnTo>
                  <a:lnTo>
                    <a:pt x="22542" y="45154"/>
                  </a:lnTo>
                  <a:lnTo>
                    <a:pt x="13796" y="43371"/>
                  </a:lnTo>
                  <a:lnTo>
                    <a:pt x="6627" y="38515"/>
                  </a:lnTo>
                  <a:lnTo>
                    <a:pt x="1780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2326069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0"/>
                  </a:lnTo>
                  <a:lnTo>
                    <a:pt x="6627" y="6627"/>
                  </a:lnTo>
                  <a:lnTo>
                    <a:pt x="1780" y="13796"/>
                  </a:lnTo>
                  <a:lnTo>
                    <a:pt x="0" y="22542"/>
                  </a:lnTo>
                  <a:lnTo>
                    <a:pt x="1780" y="31326"/>
                  </a:lnTo>
                  <a:lnTo>
                    <a:pt x="6627" y="38515"/>
                  </a:lnTo>
                  <a:lnTo>
                    <a:pt x="13796" y="43371"/>
                  </a:lnTo>
                  <a:lnTo>
                    <a:pt x="22542" y="45154"/>
                  </a:lnTo>
                  <a:lnTo>
                    <a:pt x="31325" y="43371"/>
                  </a:lnTo>
                  <a:lnTo>
                    <a:pt x="38512" y="38515"/>
                  </a:lnTo>
                  <a:lnTo>
                    <a:pt x="43366" y="31326"/>
                  </a:lnTo>
                  <a:lnTo>
                    <a:pt x="45148" y="22542"/>
                  </a:lnTo>
                  <a:lnTo>
                    <a:pt x="43366" y="13796"/>
                  </a:lnTo>
                  <a:lnTo>
                    <a:pt x="38512" y="6627"/>
                  </a:lnTo>
                  <a:lnTo>
                    <a:pt x="31325" y="1780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2326069" y="4308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6"/>
                  </a:lnTo>
                  <a:lnTo>
                    <a:pt x="6627" y="6627"/>
                  </a:lnTo>
                  <a:lnTo>
                    <a:pt x="13796" y="1780"/>
                  </a:lnTo>
                  <a:lnTo>
                    <a:pt x="22542" y="0"/>
                  </a:lnTo>
                  <a:lnTo>
                    <a:pt x="31325" y="1780"/>
                  </a:lnTo>
                  <a:lnTo>
                    <a:pt x="38512" y="6627"/>
                  </a:lnTo>
                  <a:lnTo>
                    <a:pt x="43366" y="13796"/>
                  </a:lnTo>
                  <a:lnTo>
                    <a:pt x="45148" y="22542"/>
                  </a:lnTo>
                  <a:lnTo>
                    <a:pt x="43366" y="31326"/>
                  </a:lnTo>
                  <a:lnTo>
                    <a:pt x="38512" y="38515"/>
                  </a:lnTo>
                  <a:lnTo>
                    <a:pt x="31325" y="43371"/>
                  </a:lnTo>
                  <a:lnTo>
                    <a:pt x="22542" y="45154"/>
                  </a:lnTo>
                  <a:lnTo>
                    <a:pt x="13796" y="43371"/>
                  </a:lnTo>
                  <a:lnTo>
                    <a:pt x="6627" y="38515"/>
                  </a:lnTo>
                  <a:lnTo>
                    <a:pt x="1780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2326069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22542" y="0"/>
                  </a:moveTo>
                  <a:lnTo>
                    <a:pt x="13796" y="1780"/>
                  </a:lnTo>
                  <a:lnTo>
                    <a:pt x="6627" y="6627"/>
                  </a:lnTo>
                  <a:lnTo>
                    <a:pt x="1780" y="13796"/>
                  </a:lnTo>
                  <a:lnTo>
                    <a:pt x="0" y="22542"/>
                  </a:lnTo>
                  <a:lnTo>
                    <a:pt x="1780" y="31325"/>
                  </a:lnTo>
                  <a:lnTo>
                    <a:pt x="6627" y="38512"/>
                  </a:lnTo>
                  <a:lnTo>
                    <a:pt x="13796" y="43366"/>
                  </a:lnTo>
                  <a:lnTo>
                    <a:pt x="22542" y="45148"/>
                  </a:lnTo>
                  <a:lnTo>
                    <a:pt x="31325" y="43366"/>
                  </a:lnTo>
                  <a:lnTo>
                    <a:pt x="38512" y="38512"/>
                  </a:lnTo>
                  <a:lnTo>
                    <a:pt x="43366" y="31325"/>
                  </a:lnTo>
                  <a:lnTo>
                    <a:pt x="45148" y="22542"/>
                  </a:lnTo>
                  <a:lnTo>
                    <a:pt x="43366" y="13796"/>
                  </a:lnTo>
                  <a:lnTo>
                    <a:pt x="38512" y="6627"/>
                  </a:lnTo>
                  <a:lnTo>
                    <a:pt x="31325" y="1780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2326069" y="44182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542"/>
                  </a:moveTo>
                  <a:lnTo>
                    <a:pt x="1780" y="13796"/>
                  </a:lnTo>
                  <a:lnTo>
                    <a:pt x="6627" y="6627"/>
                  </a:lnTo>
                  <a:lnTo>
                    <a:pt x="13796" y="1780"/>
                  </a:lnTo>
                  <a:lnTo>
                    <a:pt x="22542" y="0"/>
                  </a:lnTo>
                  <a:lnTo>
                    <a:pt x="31325" y="1780"/>
                  </a:lnTo>
                  <a:lnTo>
                    <a:pt x="38512" y="6627"/>
                  </a:lnTo>
                  <a:lnTo>
                    <a:pt x="43366" y="13796"/>
                  </a:lnTo>
                  <a:lnTo>
                    <a:pt x="45148" y="22542"/>
                  </a:lnTo>
                  <a:lnTo>
                    <a:pt x="43366" y="31325"/>
                  </a:lnTo>
                  <a:lnTo>
                    <a:pt x="38512" y="38512"/>
                  </a:lnTo>
                  <a:lnTo>
                    <a:pt x="31325" y="43366"/>
                  </a:lnTo>
                  <a:lnTo>
                    <a:pt x="22542" y="45148"/>
                  </a:lnTo>
                  <a:lnTo>
                    <a:pt x="13796" y="43366"/>
                  </a:lnTo>
                  <a:lnTo>
                    <a:pt x="6627" y="38512"/>
                  </a:lnTo>
                  <a:lnTo>
                    <a:pt x="1780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5" name="object 205"/>
          <p:cNvSpPr txBox="1"/>
          <p:nvPr/>
        </p:nvSpPr>
        <p:spPr>
          <a:xfrm>
            <a:off x="2404492" y="4134373"/>
            <a:ext cx="209550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>
                <a:latin typeface="Microsoft Sans Serif"/>
                <a:cs typeface="Microsoft Sans Serif"/>
              </a:rPr>
              <a:t>Added</a:t>
            </a:r>
            <a:endParaRPr sz="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 spc="-30">
                <a:latin typeface="Verdana"/>
                <a:cs typeface="Verdana"/>
              </a:rPr>
              <a:t>Lost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2404492" y="4387357"/>
            <a:ext cx="1917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2281048" y="4551375"/>
            <a:ext cx="338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208" name="object 208"/>
          <p:cNvGrpSpPr/>
          <p:nvPr/>
        </p:nvGrpSpPr>
        <p:grpSpPr>
          <a:xfrm>
            <a:off x="2314192" y="4697361"/>
            <a:ext cx="69215" cy="389255"/>
            <a:chOff x="2314192" y="4697361"/>
            <a:chExt cx="69215" cy="389255"/>
          </a:xfrm>
        </p:grpSpPr>
        <p:sp>
          <p:nvSpPr>
            <p:cNvPr id="209" name="object 209"/>
            <p:cNvSpPr/>
            <p:nvPr/>
          </p:nvSpPr>
          <p:spPr>
            <a:xfrm>
              <a:off x="2326068" y="469990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2318257" y="47971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2326069" y="491936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2326069" y="49193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2326069" y="502908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2326069" y="502908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2316732" y="505163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2348610" y="501974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7" name="object 217"/>
          <p:cNvSpPr txBox="1"/>
          <p:nvPr/>
        </p:nvSpPr>
        <p:spPr>
          <a:xfrm>
            <a:off x="2404492" y="4669042"/>
            <a:ext cx="31686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2404492" y="4745242"/>
            <a:ext cx="248285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2404492" y="4998226"/>
            <a:ext cx="18478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1494153" y="3861513"/>
            <a:ext cx="22352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Microsoft Sans Serif"/>
                <a:cs typeface="Microsoft Sans Serif"/>
              </a:rPr>
              <a:t>MED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221" name="object 221"/>
          <p:cNvGrpSpPr/>
          <p:nvPr/>
        </p:nvGrpSpPr>
        <p:grpSpPr>
          <a:xfrm>
            <a:off x="2819400" y="3899293"/>
            <a:ext cx="2133600" cy="1463040"/>
            <a:chOff x="2819400" y="3899293"/>
            <a:chExt cx="2133600" cy="1463040"/>
          </a:xfrm>
        </p:grpSpPr>
        <p:sp>
          <p:nvSpPr>
            <p:cNvPr id="222" name="object 222"/>
            <p:cNvSpPr/>
            <p:nvPr/>
          </p:nvSpPr>
          <p:spPr>
            <a:xfrm>
              <a:off x="28194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3642105" y="4207910"/>
              <a:ext cx="532765" cy="614045"/>
            </a:xfrm>
            <a:custGeom>
              <a:avLst/>
              <a:gdLst/>
              <a:ahLst/>
              <a:cxnLst/>
              <a:rect l="l" t="t" r="r" b="b"/>
              <a:pathLst>
                <a:path w="532764" h="614045">
                  <a:moveTo>
                    <a:pt x="151828" y="45142"/>
                  </a:moveTo>
                  <a:lnTo>
                    <a:pt x="196977" y="45142"/>
                  </a:lnTo>
                  <a:lnTo>
                    <a:pt x="196977" y="0"/>
                  </a:lnTo>
                  <a:lnTo>
                    <a:pt x="151828" y="0"/>
                  </a:lnTo>
                  <a:lnTo>
                    <a:pt x="151828" y="45142"/>
                  </a:lnTo>
                  <a:close/>
                </a:path>
                <a:path w="532764" h="614045">
                  <a:moveTo>
                    <a:pt x="439547" y="62096"/>
                  </a:moveTo>
                  <a:lnTo>
                    <a:pt x="484689" y="62096"/>
                  </a:lnTo>
                  <a:lnTo>
                    <a:pt x="484689" y="16948"/>
                  </a:lnTo>
                  <a:lnTo>
                    <a:pt x="439547" y="16948"/>
                  </a:lnTo>
                  <a:lnTo>
                    <a:pt x="439547" y="62096"/>
                  </a:lnTo>
                  <a:close/>
                </a:path>
                <a:path w="532764" h="614045">
                  <a:moveTo>
                    <a:pt x="380365" y="75241"/>
                  </a:moveTo>
                  <a:lnTo>
                    <a:pt x="425513" y="75241"/>
                  </a:lnTo>
                  <a:lnTo>
                    <a:pt x="425513" y="30098"/>
                  </a:lnTo>
                  <a:lnTo>
                    <a:pt x="380365" y="30098"/>
                  </a:lnTo>
                  <a:lnTo>
                    <a:pt x="380365" y="75241"/>
                  </a:lnTo>
                  <a:close/>
                </a:path>
                <a:path w="532764" h="614045">
                  <a:moveTo>
                    <a:pt x="257556" y="231006"/>
                  </a:moveTo>
                  <a:lnTo>
                    <a:pt x="302704" y="231006"/>
                  </a:lnTo>
                  <a:lnTo>
                    <a:pt x="302704" y="185858"/>
                  </a:lnTo>
                  <a:lnTo>
                    <a:pt x="257556" y="185858"/>
                  </a:lnTo>
                  <a:lnTo>
                    <a:pt x="257556" y="231006"/>
                  </a:lnTo>
                  <a:close/>
                </a:path>
                <a:path w="532764" h="614045">
                  <a:moveTo>
                    <a:pt x="32766" y="240150"/>
                  </a:moveTo>
                  <a:lnTo>
                    <a:pt x="77914" y="240150"/>
                  </a:lnTo>
                  <a:lnTo>
                    <a:pt x="77914" y="195008"/>
                  </a:lnTo>
                  <a:lnTo>
                    <a:pt x="32766" y="195008"/>
                  </a:lnTo>
                  <a:lnTo>
                    <a:pt x="32766" y="240150"/>
                  </a:lnTo>
                  <a:close/>
                </a:path>
                <a:path w="532764" h="614045">
                  <a:moveTo>
                    <a:pt x="487172" y="271265"/>
                  </a:moveTo>
                  <a:lnTo>
                    <a:pt x="532314" y="271265"/>
                  </a:lnTo>
                  <a:lnTo>
                    <a:pt x="532314" y="226117"/>
                  </a:lnTo>
                  <a:lnTo>
                    <a:pt x="487172" y="226117"/>
                  </a:lnTo>
                  <a:lnTo>
                    <a:pt x="487172" y="271265"/>
                  </a:lnTo>
                  <a:close/>
                </a:path>
                <a:path w="532764" h="614045">
                  <a:moveTo>
                    <a:pt x="186944" y="282251"/>
                  </a:moveTo>
                  <a:lnTo>
                    <a:pt x="232092" y="282251"/>
                  </a:lnTo>
                  <a:lnTo>
                    <a:pt x="232092" y="237102"/>
                  </a:lnTo>
                  <a:lnTo>
                    <a:pt x="186944" y="237102"/>
                  </a:lnTo>
                  <a:lnTo>
                    <a:pt x="186944" y="282251"/>
                  </a:lnTo>
                  <a:close/>
                </a:path>
                <a:path w="532764" h="614045">
                  <a:moveTo>
                    <a:pt x="0" y="387470"/>
                  </a:moveTo>
                  <a:lnTo>
                    <a:pt x="45148" y="387470"/>
                  </a:lnTo>
                  <a:lnTo>
                    <a:pt x="45148" y="342328"/>
                  </a:lnTo>
                  <a:lnTo>
                    <a:pt x="0" y="342328"/>
                  </a:lnTo>
                  <a:lnTo>
                    <a:pt x="0" y="387470"/>
                  </a:lnTo>
                  <a:close/>
                </a:path>
                <a:path w="532764" h="614045">
                  <a:moveTo>
                    <a:pt x="365061" y="456177"/>
                  </a:moveTo>
                  <a:lnTo>
                    <a:pt x="410210" y="456177"/>
                  </a:lnTo>
                  <a:lnTo>
                    <a:pt x="410210" y="411029"/>
                  </a:lnTo>
                  <a:lnTo>
                    <a:pt x="365061" y="411029"/>
                  </a:lnTo>
                  <a:lnTo>
                    <a:pt x="365061" y="456177"/>
                  </a:lnTo>
                  <a:close/>
                </a:path>
                <a:path w="532764" h="614045">
                  <a:moveTo>
                    <a:pt x="231711" y="458400"/>
                  </a:moveTo>
                  <a:lnTo>
                    <a:pt x="276860" y="458400"/>
                  </a:lnTo>
                  <a:lnTo>
                    <a:pt x="276860" y="413257"/>
                  </a:lnTo>
                  <a:lnTo>
                    <a:pt x="231711" y="413257"/>
                  </a:lnTo>
                  <a:lnTo>
                    <a:pt x="231711" y="458400"/>
                  </a:lnTo>
                  <a:close/>
                </a:path>
                <a:path w="532764" h="614045">
                  <a:moveTo>
                    <a:pt x="110871" y="613975"/>
                  </a:moveTo>
                  <a:lnTo>
                    <a:pt x="156019" y="613975"/>
                  </a:lnTo>
                  <a:lnTo>
                    <a:pt x="156019" y="568832"/>
                  </a:lnTo>
                  <a:lnTo>
                    <a:pt x="110871" y="568832"/>
                  </a:lnTo>
                  <a:lnTo>
                    <a:pt x="110871" y="613975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4042730" y="478156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705"/>
                  </a:lnTo>
                  <a:lnTo>
                    <a:pt x="0" y="52705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3703764" y="4801438"/>
              <a:ext cx="423545" cy="228600"/>
            </a:xfrm>
            <a:custGeom>
              <a:avLst/>
              <a:gdLst/>
              <a:ahLst/>
              <a:cxnLst/>
              <a:rect l="l" t="t" r="r" b="b"/>
              <a:pathLst>
                <a:path w="423545" h="228600">
                  <a:moveTo>
                    <a:pt x="377888" y="45148"/>
                  </a:moveTo>
                  <a:lnTo>
                    <a:pt x="423030" y="45148"/>
                  </a:lnTo>
                  <a:lnTo>
                    <a:pt x="423030" y="0"/>
                  </a:lnTo>
                  <a:lnTo>
                    <a:pt x="377888" y="0"/>
                  </a:lnTo>
                  <a:lnTo>
                    <a:pt x="377888" y="45148"/>
                  </a:lnTo>
                  <a:close/>
                </a:path>
                <a:path w="423545" h="228600">
                  <a:moveTo>
                    <a:pt x="333184" y="200025"/>
                  </a:moveTo>
                  <a:lnTo>
                    <a:pt x="378326" y="200025"/>
                  </a:lnTo>
                  <a:lnTo>
                    <a:pt x="378326" y="154876"/>
                  </a:lnTo>
                  <a:lnTo>
                    <a:pt x="333184" y="154876"/>
                  </a:lnTo>
                  <a:lnTo>
                    <a:pt x="333184" y="200025"/>
                  </a:lnTo>
                  <a:close/>
                </a:path>
                <a:path w="423545" h="228600">
                  <a:moveTo>
                    <a:pt x="0" y="200025"/>
                  </a:moveTo>
                  <a:lnTo>
                    <a:pt x="45148" y="200025"/>
                  </a:lnTo>
                  <a:lnTo>
                    <a:pt x="45148" y="154876"/>
                  </a:lnTo>
                  <a:lnTo>
                    <a:pt x="0" y="154876"/>
                  </a:lnTo>
                  <a:lnTo>
                    <a:pt x="0" y="200025"/>
                  </a:lnTo>
                  <a:close/>
                </a:path>
                <a:path w="423545" h="228600">
                  <a:moveTo>
                    <a:pt x="141160" y="228346"/>
                  </a:moveTo>
                  <a:lnTo>
                    <a:pt x="186309" y="228346"/>
                  </a:lnTo>
                  <a:lnTo>
                    <a:pt x="186309" y="183197"/>
                  </a:lnTo>
                  <a:lnTo>
                    <a:pt x="141160" y="183197"/>
                  </a:lnTo>
                  <a:lnTo>
                    <a:pt x="141160" y="228346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3674872" y="47587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4014663" y="483998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0" y="0"/>
                  </a:moveTo>
                  <a:lnTo>
                    <a:pt x="60826" y="52641"/>
                  </a:lnTo>
                  <a:lnTo>
                    <a:pt x="0" y="52641"/>
                  </a:lnTo>
                  <a:lnTo>
                    <a:pt x="3041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3891787" y="4859666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3793934" y="494507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4148708" y="4956758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3999102" y="49846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45148"/>
                  </a:lnTo>
                  <a:lnTo>
                    <a:pt x="45142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3786122" y="49909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3865940" y="49909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3903787" y="50151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3642106" y="50276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3642106" y="50276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3632770" y="505029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3664647" y="5018353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4135437" y="50151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4014914" y="502768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3774312" y="50276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3774312" y="50276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3764979" y="505029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3796918" y="5018353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3991291" y="50151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3721799" y="50151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3804285" y="5015179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4022471" y="50618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3642106" y="50618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3642106" y="50618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3632770" y="508445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3664647" y="505251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3674873" y="50618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3674873" y="50618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3665537" y="508445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3697414" y="505251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3752977" y="50618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3752977" y="50618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3743641" y="508445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3775583" y="505251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3642106" y="50618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3642106" y="50618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3632770" y="508445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3664647" y="505251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4014914" y="50618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3634294" y="504934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3837049" y="504934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3859782" y="50618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3859782" y="50618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3850450" y="508445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3882327" y="505251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3804285" y="504934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3681666" y="480087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16"/>
                  </a:moveTo>
                  <a:lnTo>
                    <a:pt x="31623" y="31616"/>
                  </a:lnTo>
                  <a:lnTo>
                    <a:pt x="31623" y="0"/>
                  </a:lnTo>
                  <a:lnTo>
                    <a:pt x="0" y="0"/>
                  </a:lnTo>
                  <a:lnTo>
                    <a:pt x="0" y="31616"/>
                  </a:lnTo>
                  <a:close/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3643375" y="5059883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272" y="0"/>
                  </a:moveTo>
                  <a:lnTo>
                    <a:pt x="42608" y="36830"/>
                  </a:lnTo>
                  <a:lnTo>
                    <a:pt x="0" y="36830"/>
                  </a:lnTo>
                  <a:lnTo>
                    <a:pt x="21272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3835843" y="499143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3835843" y="499142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0"/>
                  </a:moveTo>
                  <a:lnTo>
                    <a:pt x="31623" y="31623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3829303" y="5007242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704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3851656" y="4984887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703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3650232" y="4008706"/>
              <a:ext cx="0" cy="1174115"/>
            </a:xfrm>
            <a:custGeom>
              <a:avLst/>
              <a:gdLst/>
              <a:ahLst/>
              <a:cxnLst/>
              <a:rect l="l" t="t" r="r" b="b"/>
              <a:pathLst>
                <a:path w="0" h="1174114">
                  <a:moveTo>
                    <a:pt x="0" y="117360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3132137" y="4008640"/>
              <a:ext cx="1214755" cy="1174115"/>
            </a:xfrm>
            <a:custGeom>
              <a:avLst/>
              <a:gdLst/>
              <a:ahLst/>
              <a:cxnLst/>
              <a:rect l="l" t="t" r="r" b="b"/>
              <a:pathLst>
                <a:path w="1214754" h="1174114">
                  <a:moveTo>
                    <a:pt x="0" y="1173670"/>
                  </a:moveTo>
                  <a:lnTo>
                    <a:pt x="1214247" y="1173670"/>
                  </a:lnTo>
                  <a:lnTo>
                    <a:pt x="1214247" y="0"/>
                  </a:lnTo>
                  <a:lnTo>
                    <a:pt x="0" y="0"/>
                  </a:lnTo>
                  <a:lnTo>
                    <a:pt x="0" y="117367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1" name="object 281"/>
          <p:cNvSpPr txBox="1"/>
          <p:nvPr/>
        </p:nvSpPr>
        <p:spPr>
          <a:xfrm>
            <a:off x="29069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29069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29069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284" name="object 284"/>
          <p:cNvGrpSpPr/>
          <p:nvPr/>
        </p:nvGrpSpPr>
        <p:grpSpPr>
          <a:xfrm>
            <a:off x="3109657" y="4155516"/>
            <a:ext cx="1210945" cy="1049655"/>
            <a:chOff x="3109657" y="4155516"/>
            <a:chExt cx="1210945" cy="1049655"/>
          </a:xfrm>
        </p:grpSpPr>
        <p:sp>
          <p:nvSpPr>
            <p:cNvPr id="285" name="object 285"/>
            <p:cNvSpPr/>
            <p:nvPr/>
          </p:nvSpPr>
          <p:spPr>
            <a:xfrm>
              <a:off x="3113149" y="4934979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3113149" y="4546991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3113149" y="415900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/>
            <p:cNvSpPr/>
            <p:nvPr/>
          </p:nvSpPr>
          <p:spPr>
            <a:xfrm>
              <a:off x="318731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3752152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4317045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1" name="object 291"/>
          <p:cNvSpPr txBox="1"/>
          <p:nvPr/>
        </p:nvSpPr>
        <p:spPr>
          <a:xfrm>
            <a:off x="31569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37041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42513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28179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4414645" y="4105033"/>
            <a:ext cx="4603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96" name="object 296"/>
          <p:cNvGrpSpPr/>
          <p:nvPr/>
        </p:nvGrpSpPr>
        <p:grpSpPr>
          <a:xfrm>
            <a:off x="4457126" y="4251085"/>
            <a:ext cx="50800" cy="269875"/>
            <a:chOff x="4457126" y="4251085"/>
            <a:chExt cx="50800" cy="269875"/>
          </a:xfrm>
        </p:grpSpPr>
        <p:sp>
          <p:nvSpPr>
            <p:cNvPr id="297" name="object 297"/>
            <p:cNvSpPr/>
            <p:nvPr/>
          </p:nvSpPr>
          <p:spPr>
            <a:xfrm>
              <a:off x="4459666" y="425362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5"/>
                  </a:lnTo>
                  <a:lnTo>
                    <a:pt x="6630" y="38512"/>
                  </a:lnTo>
                  <a:lnTo>
                    <a:pt x="13801" y="43366"/>
                  </a:lnTo>
                  <a:lnTo>
                    <a:pt x="22548" y="45148"/>
                  </a:lnTo>
                  <a:lnTo>
                    <a:pt x="31330" y="43366"/>
                  </a:lnTo>
                  <a:lnTo>
                    <a:pt x="38515" y="38512"/>
                  </a:lnTo>
                  <a:lnTo>
                    <a:pt x="43367" y="31325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FFA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4459666" y="425362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5"/>
                  </a:lnTo>
                  <a:lnTo>
                    <a:pt x="38515" y="38512"/>
                  </a:lnTo>
                  <a:lnTo>
                    <a:pt x="31330" y="43366"/>
                  </a:lnTo>
                  <a:lnTo>
                    <a:pt x="22548" y="45148"/>
                  </a:lnTo>
                  <a:lnTo>
                    <a:pt x="13801" y="43366"/>
                  </a:lnTo>
                  <a:lnTo>
                    <a:pt x="6630" y="38512"/>
                  </a:lnTo>
                  <a:lnTo>
                    <a:pt x="1781" y="31325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4459666" y="436334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1"/>
                  </a:lnTo>
                  <a:lnTo>
                    <a:pt x="6630" y="6630"/>
                  </a:lnTo>
                  <a:lnTo>
                    <a:pt x="1781" y="13801"/>
                  </a:lnTo>
                  <a:lnTo>
                    <a:pt x="0" y="22548"/>
                  </a:lnTo>
                  <a:lnTo>
                    <a:pt x="1781" y="31331"/>
                  </a:lnTo>
                  <a:lnTo>
                    <a:pt x="6630" y="38519"/>
                  </a:lnTo>
                  <a:lnTo>
                    <a:pt x="13801" y="43372"/>
                  </a:lnTo>
                  <a:lnTo>
                    <a:pt x="22548" y="45154"/>
                  </a:lnTo>
                  <a:lnTo>
                    <a:pt x="31330" y="43372"/>
                  </a:lnTo>
                  <a:lnTo>
                    <a:pt x="38515" y="38519"/>
                  </a:lnTo>
                  <a:lnTo>
                    <a:pt x="43367" y="31331"/>
                  </a:lnTo>
                  <a:lnTo>
                    <a:pt x="45148" y="22548"/>
                  </a:lnTo>
                  <a:lnTo>
                    <a:pt x="43367" y="13801"/>
                  </a:lnTo>
                  <a:lnTo>
                    <a:pt x="38515" y="6630"/>
                  </a:lnTo>
                  <a:lnTo>
                    <a:pt x="31330" y="1781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4459666" y="436334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8"/>
                  </a:moveTo>
                  <a:lnTo>
                    <a:pt x="1781" y="13801"/>
                  </a:lnTo>
                  <a:lnTo>
                    <a:pt x="6630" y="6630"/>
                  </a:lnTo>
                  <a:lnTo>
                    <a:pt x="13801" y="1781"/>
                  </a:lnTo>
                  <a:lnTo>
                    <a:pt x="22548" y="0"/>
                  </a:lnTo>
                  <a:lnTo>
                    <a:pt x="31330" y="1781"/>
                  </a:lnTo>
                  <a:lnTo>
                    <a:pt x="38515" y="6630"/>
                  </a:lnTo>
                  <a:lnTo>
                    <a:pt x="43367" y="13801"/>
                  </a:lnTo>
                  <a:lnTo>
                    <a:pt x="45148" y="22548"/>
                  </a:lnTo>
                  <a:lnTo>
                    <a:pt x="43367" y="31331"/>
                  </a:lnTo>
                  <a:lnTo>
                    <a:pt x="38515" y="38519"/>
                  </a:lnTo>
                  <a:lnTo>
                    <a:pt x="31330" y="43372"/>
                  </a:lnTo>
                  <a:lnTo>
                    <a:pt x="22548" y="45154"/>
                  </a:lnTo>
                  <a:lnTo>
                    <a:pt x="13801" y="43372"/>
                  </a:lnTo>
                  <a:lnTo>
                    <a:pt x="6630" y="38519"/>
                  </a:lnTo>
                  <a:lnTo>
                    <a:pt x="1781" y="31331"/>
                  </a:lnTo>
                  <a:lnTo>
                    <a:pt x="0" y="22548"/>
                  </a:lnTo>
                </a:path>
              </a:pathLst>
            </a:custGeom>
            <a:ln w="450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4459666" y="447307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0"/>
                  </a:lnTo>
                  <a:lnTo>
                    <a:pt x="6630" y="6627"/>
                  </a:lnTo>
                  <a:lnTo>
                    <a:pt x="1781" y="13796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6"/>
                  </a:lnTo>
                  <a:lnTo>
                    <a:pt x="38515" y="6627"/>
                  </a:lnTo>
                  <a:lnTo>
                    <a:pt x="31330" y="1780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4459666" y="447307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6"/>
                  </a:lnTo>
                  <a:lnTo>
                    <a:pt x="6630" y="6627"/>
                  </a:lnTo>
                  <a:lnTo>
                    <a:pt x="13801" y="1780"/>
                  </a:lnTo>
                  <a:lnTo>
                    <a:pt x="22548" y="0"/>
                  </a:lnTo>
                  <a:lnTo>
                    <a:pt x="31330" y="1780"/>
                  </a:lnTo>
                  <a:lnTo>
                    <a:pt x="38515" y="6627"/>
                  </a:lnTo>
                  <a:lnTo>
                    <a:pt x="43367" y="13796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3" name="object 303"/>
          <p:cNvSpPr txBox="1"/>
          <p:nvPr/>
        </p:nvSpPr>
        <p:spPr>
          <a:xfrm>
            <a:off x="4538092" y="4222762"/>
            <a:ext cx="20955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Added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4538092" y="4332490"/>
            <a:ext cx="1454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0">
                <a:latin typeface="Verdana"/>
                <a:cs typeface="Verdana"/>
              </a:rPr>
              <a:t>Lost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4538092" y="4442218"/>
            <a:ext cx="1917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306" name="object 306"/>
          <p:cNvGrpSpPr/>
          <p:nvPr/>
        </p:nvGrpSpPr>
        <p:grpSpPr>
          <a:xfrm>
            <a:off x="4447792" y="4752232"/>
            <a:ext cx="69215" cy="279400"/>
            <a:chOff x="4447792" y="4752232"/>
            <a:chExt cx="69215" cy="279400"/>
          </a:xfrm>
        </p:grpSpPr>
        <p:sp>
          <p:nvSpPr>
            <p:cNvPr id="307" name="object 307"/>
            <p:cNvSpPr/>
            <p:nvPr/>
          </p:nvSpPr>
          <p:spPr>
            <a:xfrm>
              <a:off x="4459668" y="475477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4451860" y="4851983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4459666" y="49742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4459666" y="497422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4450332" y="499676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4482213" y="496488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3" name="object 313"/>
          <p:cNvSpPr txBox="1"/>
          <p:nvPr/>
        </p:nvSpPr>
        <p:spPr>
          <a:xfrm>
            <a:off x="4414645" y="4574764"/>
            <a:ext cx="440055" cy="25082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  <a:p>
            <a:pPr marL="135890">
              <a:lnSpc>
                <a:spcPct val="100000"/>
              </a:lnSpc>
              <a:spcBef>
                <a:spcPts val="209"/>
              </a:spcBef>
            </a:pPr>
            <a:r>
              <a:rPr dirty="0" sz="500" spc="-25">
                <a:latin typeface="Microsoft Sans Serif"/>
                <a:cs typeface="Microsoft Sans Serif"/>
              </a:rPr>
              <a:t>Ref</a:t>
            </a:r>
            <a:r>
              <a:rPr dirty="0" sz="500" spc="-25">
                <a:latin typeface="Verdana"/>
                <a:cs typeface="Verdana"/>
              </a:rPr>
              <a:t>erence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4538092" y="4800105"/>
            <a:ext cx="184785" cy="24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dirty="0" sz="500" spc="-25">
                <a:latin typeface="Verdana"/>
                <a:cs typeface="Verdana"/>
              </a:rPr>
              <a:t>Exact  </a:t>
            </a: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3588193" y="3861513"/>
            <a:ext cx="30226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0">
                <a:latin typeface="Verdana"/>
                <a:cs typeface="Verdana"/>
              </a:rPr>
              <a:t>Mothur</a:t>
            </a:r>
            <a:endParaRPr sz="700">
              <a:latin typeface="Verdana"/>
              <a:cs typeface="Verdana"/>
            </a:endParaRPr>
          </a:p>
        </p:txBody>
      </p:sp>
      <p:grpSp>
        <p:nvGrpSpPr>
          <p:cNvPr id="316" name="object 316"/>
          <p:cNvGrpSpPr/>
          <p:nvPr/>
        </p:nvGrpSpPr>
        <p:grpSpPr>
          <a:xfrm>
            <a:off x="4953000" y="3899293"/>
            <a:ext cx="2133600" cy="1463040"/>
            <a:chOff x="4953000" y="3899293"/>
            <a:chExt cx="2133600" cy="1463040"/>
          </a:xfrm>
        </p:grpSpPr>
        <p:sp>
          <p:nvSpPr>
            <p:cNvPr id="317" name="object 317"/>
            <p:cNvSpPr/>
            <p:nvPr/>
          </p:nvSpPr>
          <p:spPr>
            <a:xfrm>
              <a:off x="4953000" y="3899293"/>
              <a:ext cx="2133600" cy="1463040"/>
            </a:xfrm>
            <a:custGeom>
              <a:avLst/>
              <a:gdLst/>
              <a:ahLst/>
              <a:cxnLst/>
              <a:rect l="l" t="t" r="r" b="b"/>
              <a:pathLst>
                <a:path w="2133600" h="1463039">
                  <a:moveTo>
                    <a:pt x="2133600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2133600" y="146303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5775705" y="4054176"/>
              <a:ext cx="532765" cy="783590"/>
            </a:xfrm>
            <a:custGeom>
              <a:avLst/>
              <a:gdLst/>
              <a:ahLst/>
              <a:cxnLst/>
              <a:rect l="l" t="t" r="r" b="b"/>
              <a:pathLst>
                <a:path w="532764" h="783589">
                  <a:moveTo>
                    <a:pt x="257556" y="45142"/>
                  </a:moveTo>
                  <a:lnTo>
                    <a:pt x="302704" y="45142"/>
                  </a:lnTo>
                  <a:lnTo>
                    <a:pt x="302704" y="0"/>
                  </a:lnTo>
                  <a:lnTo>
                    <a:pt x="257556" y="0"/>
                  </a:lnTo>
                  <a:lnTo>
                    <a:pt x="257556" y="45142"/>
                  </a:lnTo>
                  <a:close/>
                </a:path>
                <a:path w="532764" h="783589">
                  <a:moveTo>
                    <a:pt x="151828" y="223450"/>
                  </a:moveTo>
                  <a:lnTo>
                    <a:pt x="196977" y="223450"/>
                  </a:lnTo>
                  <a:lnTo>
                    <a:pt x="196977" y="178308"/>
                  </a:lnTo>
                  <a:lnTo>
                    <a:pt x="151828" y="178308"/>
                  </a:lnTo>
                  <a:lnTo>
                    <a:pt x="151828" y="223450"/>
                  </a:lnTo>
                  <a:close/>
                </a:path>
                <a:path w="532764" h="783589">
                  <a:moveTo>
                    <a:pt x="439547" y="250374"/>
                  </a:moveTo>
                  <a:lnTo>
                    <a:pt x="484689" y="250374"/>
                  </a:lnTo>
                  <a:lnTo>
                    <a:pt x="484689" y="205225"/>
                  </a:lnTo>
                  <a:lnTo>
                    <a:pt x="439547" y="205225"/>
                  </a:lnTo>
                  <a:lnTo>
                    <a:pt x="439547" y="250374"/>
                  </a:lnTo>
                  <a:close/>
                </a:path>
                <a:path w="532764" h="783589">
                  <a:moveTo>
                    <a:pt x="380365" y="270313"/>
                  </a:moveTo>
                  <a:lnTo>
                    <a:pt x="425513" y="270313"/>
                  </a:lnTo>
                  <a:lnTo>
                    <a:pt x="425513" y="225171"/>
                  </a:lnTo>
                  <a:lnTo>
                    <a:pt x="380365" y="225171"/>
                  </a:lnTo>
                  <a:lnTo>
                    <a:pt x="380365" y="270313"/>
                  </a:lnTo>
                  <a:close/>
                </a:path>
                <a:path w="532764" h="783589">
                  <a:moveTo>
                    <a:pt x="257556" y="409378"/>
                  </a:moveTo>
                  <a:lnTo>
                    <a:pt x="302704" y="409378"/>
                  </a:lnTo>
                  <a:lnTo>
                    <a:pt x="302704" y="364229"/>
                  </a:lnTo>
                  <a:lnTo>
                    <a:pt x="257556" y="364229"/>
                  </a:lnTo>
                  <a:lnTo>
                    <a:pt x="257556" y="409378"/>
                  </a:lnTo>
                  <a:close/>
                </a:path>
                <a:path w="532764" h="783589">
                  <a:moveTo>
                    <a:pt x="32766" y="416934"/>
                  </a:moveTo>
                  <a:lnTo>
                    <a:pt x="77914" y="416934"/>
                  </a:lnTo>
                  <a:lnTo>
                    <a:pt x="77914" y="371786"/>
                  </a:lnTo>
                  <a:lnTo>
                    <a:pt x="32766" y="371786"/>
                  </a:lnTo>
                  <a:lnTo>
                    <a:pt x="32766" y="416934"/>
                  </a:lnTo>
                  <a:close/>
                </a:path>
                <a:path w="532764" h="783589">
                  <a:moveTo>
                    <a:pt x="487172" y="456304"/>
                  </a:moveTo>
                  <a:lnTo>
                    <a:pt x="532314" y="456304"/>
                  </a:lnTo>
                  <a:lnTo>
                    <a:pt x="532314" y="411162"/>
                  </a:lnTo>
                  <a:lnTo>
                    <a:pt x="487172" y="411162"/>
                  </a:lnTo>
                  <a:lnTo>
                    <a:pt x="487172" y="456304"/>
                  </a:lnTo>
                  <a:close/>
                </a:path>
                <a:path w="532764" h="783589">
                  <a:moveTo>
                    <a:pt x="186944" y="472179"/>
                  </a:moveTo>
                  <a:lnTo>
                    <a:pt x="232092" y="472179"/>
                  </a:lnTo>
                  <a:lnTo>
                    <a:pt x="232092" y="427037"/>
                  </a:lnTo>
                  <a:lnTo>
                    <a:pt x="186944" y="427037"/>
                  </a:lnTo>
                  <a:lnTo>
                    <a:pt x="186944" y="472179"/>
                  </a:lnTo>
                  <a:close/>
                </a:path>
                <a:path w="532764" h="783589">
                  <a:moveTo>
                    <a:pt x="0" y="564127"/>
                  </a:moveTo>
                  <a:lnTo>
                    <a:pt x="45148" y="564127"/>
                  </a:lnTo>
                  <a:lnTo>
                    <a:pt x="45148" y="518979"/>
                  </a:lnTo>
                  <a:lnTo>
                    <a:pt x="0" y="518979"/>
                  </a:lnTo>
                  <a:lnTo>
                    <a:pt x="0" y="564127"/>
                  </a:lnTo>
                  <a:close/>
                </a:path>
                <a:path w="532764" h="783589">
                  <a:moveTo>
                    <a:pt x="365061" y="644709"/>
                  </a:moveTo>
                  <a:lnTo>
                    <a:pt x="410210" y="644709"/>
                  </a:lnTo>
                  <a:lnTo>
                    <a:pt x="410210" y="599567"/>
                  </a:lnTo>
                  <a:lnTo>
                    <a:pt x="365061" y="599567"/>
                  </a:lnTo>
                  <a:lnTo>
                    <a:pt x="365061" y="644709"/>
                  </a:lnTo>
                  <a:close/>
                </a:path>
                <a:path w="532764" h="783589">
                  <a:moveTo>
                    <a:pt x="231711" y="637724"/>
                  </a:moveTo>
                  <a:lnTo>
                    <a:pt x="276860" y="637724"/>
                  </a:lnTo>
                  <a:lnTo>
                    <a:pt x="276860" y="592575"/>
                  </a:lnTo>
                  <a:lnTo>
                    <a:pt x="231711" y="592575"/>
                  </a:lnTo>
                  <a:lnTo>
                    <a:pt x="231711" y="637724"/>
                  </a:lnTo>
                  <a:close/>
                </a:path>
                <a:path w="532764" h="783589">
                  <a:moveTo>
                    <a:pt x="110871" y="783329"/>
                  </a:moveTo>
                  <a:lnTo>
                    <a:pt x="156019" y="783329"/>
                  </a:lnTo>
                  <a:lnTo>
                    <a:pt x="156019" y="738187"/>
                  </a:lnTo>
                  <a:lnTo>
                    <a:pt x="110871" y="738187"/>
                  </a:lnTo>
                  <a:lnTo>
                    <a:pt x="110871" y="783329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6176330" y="4864237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/>
            <p:cNvSpPr/>
            <p:nvPr/>
          </p:nvSpPr>
          <p:spPr>
            <a:xfrm>
              <a:off x="5808472" y="4795913"/>
              <a:ext cx="452120" cy="252729"/>
            </a:xfrm>
            <a:custGeom>
              <a:avLst/>
              <a:gdLst/>
              <a:ahLst/>
              <a:cxnLst/>
              <a:rect l="l" t="t" r="r" b="b"/>
              <a:pathLst>
                <a:path w="452120" h="252729">
                  <a:moveTo>
                    <a:pt x="406780" y="85788"/>
                  </a:moveTo>
                  <a:lnTo>
                    <a:pt x="451923" y="85788"/>
                  </a:lnTo>
                  <a:lnTo>
                    <a:pt x="451923" y="40646"/>
                  </a:lnTo>
                  <a:lnTo>
                    <a:pt x="406780" y="40646"/>
                  </a:lnTo>
                  <a:lnTo>
                    <a:pt x="406780" y="85788"/>
                  </a:lnTo>
                  <a:close/>
                </a:path>
                <a:path w="452120" h="252729">
                  <a:moveTo>
                    <a:pt x="0" y="45148"/>
                  </a:moveTo>
                  <a:lnTo>
                    <a:pt x="45148" y="45148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  <a:path w="452120" h="252729">
                  <a:moveTo>
                    <a:pt x="362076" y="205549"/>
                  </a:moveTo>
                  <a:lnTo>
                    <a:pt x="407219" y="205549"/>
                  </a:lnTo>
                  <a:lnTo>
                    <a:pt x="407219" y="160401"/>
                  </a:lnTo>
                  <a:lnTo>
                    <a:pt x="362076" y="160401"/>
                  </a:lnTo>
                  <a:lnTo>
                    <a:pt x="362076" y="205549"/>
                  </a:lnTo>
                  <a:close/>
                </a:path>
                <a:path w="452120" h="252729">
                  <a:moveTo>
                    <a:pt x="28892" y="252730"/>
                  </a:moveTo>
                  <a:lnTo>
                    <a:pt x="74040" y="252730"/>
                  </a:lnTo>
                  <a:lnTo>
                    <a:pt x="74040" y="207587"/>
                  </a:lnTo>
                  <a:lnTo>
                    <a:pt x="28892" y="207587"/>
                  </a:lnTo>
                  <a:lnTo>
                    <a:pt x="28892" y="252730"/>
                  </a:lnTo>
                  <a:close/>
                </a:path>
                <a:path w="452120" h="252729">
                  <a:moveTo>
                    <a:pt x="170052" y="252730"/>
                  </a:moveTo>
                  <a:lnTo>
                    <a:pt x="215201" y="252730"/>
                  </a:lnTo>
                  <a:lnTo>
                    <a:pt x="215201" y="207587"/>
                  </a:lnTo>
                  <a:lnTo>
                    <a:pt x="170052" y="207587"/>
                  </a:lnTo>
                  <a:lnTo>
                    <a:pt x="170052" y="252730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5767898" y="504934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352" y="0"/>
                  </a:moveTo>
                  <a:lnTo>
                    <a:pt x="60769" y="52641"/>
                  </a:lnTo>
                  <a:lnTo>
                    <a:pt x="0" y="52641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5962650" y="498463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5962650" y="49846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5953317" y="500724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5985253" y="4975297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6148263" y="4913703"/>
              <a:ext cx="60960" cy="53340"/>
            </a:xfrm>
            <a:custGeom>
              <a:avLst/>
              <a:gdLst/>
              <a:ahLst/>
              <a:cxnLst/>
              <a:rect l="l" t="t" r="r" b="b"/>
              <a:pathLst>
                <a:path w="60960" h="53339">
                  <a:moveTo>
                    <a:pt x="30410" y="0"/>
                  </a:moveTo>
                  <a:lnTo>
                    <a:pt x="60826" y="52711"/>
                  </a:lnTo>
                  <a:lnTo>
                    <a:pt x="0" y="52711"/>
                  </a:lnTo>
                  <a:lnTo>
                    <a:pt x="3041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6025387" y="4972124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6282308" y="504934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5919725" y="504934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5999540" y="4990921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6269037" y="5049342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60" h="52704">
                  <a:moveTo>
                    <a:pt x="30416" y="0"/>
                  </a:moveTo>
                  <a:lnTo>
                    <a:pt x="60832" y="52641"/>
                  </a:lnTo>
                  <a:lnTo>
                    <a:pt x="0" y="52641"/>
                  </a:lnTo>
                  <a:lnTo>
                    <a:pt x="30416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5907912" y="50618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/>
            <p:cNvSpPr/>
            <p:nvPr/>
          </p:nvSpPr>
          <p:spPr>
            <a:xfrm>
              <a:off x="5907912" y="50618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5898579" y="508445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5930521" y="505251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6170549" y="50618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2" y="45148"/>
                  </a:lnTo>
                  <a:lnTo>
                    <a:pt x="45142" y="0"/>
                  </a:lnTo>
                  <a:lnTo>
                    <a:pt x="0" y="0"/>
                  </a:lnTo>
                  <a:lnTo>
                    <a:pt x="0" y="45148"/>
                  </a:lnTo>
                  <a:close/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6140766" y="50618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6140766" y="50618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5775703" y="50618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5775703" y="50618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5766370" y="508445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/>
            <p:cNvSpPr/>
            <p:nvPr/>
          </p:nvSpPr>
          <p:spPr>
            <a:xfrm>
              <a:off x="5798251" y="505251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6156071" y="50618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/>
            <p:cNvSpPr/>
            <p:nvPr/>
          </p:nvSpPr>
          <p:spPr>
            <a:xfrm>
              <a:off x="6156071" y="50618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/>
            <p:cNvSpPr/>
            <p:nvPr/>
          </p:nvSpPr>
          <p:spPr>
            <a:xfrm>
              <a:off x="6146737" y="508445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81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6178673" y="505251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/>
            <p:cNvSpPr/>
            <p:nvPr/>
          </p:nvSpPr>
          <p:spPr>
            <a:xfrm>
              <a:off x="5775703" y="50276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5775703" y="50276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5766370" y="505029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/>
            <p:cNvSpPr/>
            <p:nvPr/>
          </p:nvSpPr>
          <p:spPr>
            <a:xfrm>
              <a:off x="5798251" y="5018353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/>
            <p:cNvSpPr/>
            <p:nvPr/>
          </p:nvSpPr>
          <p:spPr>
            <a:xfrm>
              <a:off x="5775703" y="489212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5775703" y="489211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5766370" y="491465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/>
            <p:cNvSpPr/>
            <p:nvPr/>
          </p:nvSpPr>
          <p:spPr>
            <a:xfrm>
              <a:off x="5798251" y="4882783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5775703" y="483954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/>
            <p:cNvSpPr/>
            <p:nvPr/>
          </p:nvSpPr>
          <p:spPr>
            <a:xfrm>
              <a:off x="5775703" y="48395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/>
            <p:cNvSpPr/>
            <p:nvPr/>
          </p:nvSpPr>
          <p:spPr>
            <a:xfrm>
              <a:off x="5766370" y="4862078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5798251" y="483014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0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/>
            <p:cNvSpPr/>
            <p:nvPr/>
          </p:nvSpPr>
          <p:spPr>
            <a:xfrm>
              <a:off x="5808470" y="50618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/>
            <p:cNvSpPr/>
            <p:nvPr/>
          </p:nvSpPr>
          <p:spPr>
            <a:xfrm>
              <a:off x="5808470" y="506184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5799137" y="5084459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/>
            <p:cNvSpPr/>
            <p:nvPr/>
          </p:nvSpPr>
          <p:spPr>
            <a:xfrm>
              <a:off x="5831011" y="5052516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/>
            <p:cNvSpPr/>
            <p:nvPr/>
          </p:nvSpPr>
          <p:spPr>
            <a:xfrm>
              <a:off x="5783832" y="4008706"/>
              <a:ext cx="0" cy="1174115"/>
            </a:xfrm>
            <a:custGeom>
              <a:avLst/>
              <a:gdLst/>
              <a:ahLst/>
              <a:cxnLst/>
              <a:rect l="l" t="t" r="r" b="b"/>
              <a:pathLst>
                <a:path w="0" h="1174114">
                  <a:moveTo>
                    <a:pt x="0" y="1173606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/>
            <p:cNvSpPr/>
            <p:nvPr/>
          </p:nvSpPr>
          <p:spPr>
            <a:xfrm>
              <a:off x="5265737" y="4008640"/>
              <a:ext cx="1214755" cy="1174115"/>
            </a:xfrm>
            <a:custGeom>
              <a:avLst/>
              <a:gdLst/>
              <a:ahLst/>
              <a:cxnLst/>
              <a:rect l="l" t="t" r="r" b="b"/>
              <a:pathLst>
                <a:path w="1214754" h="1174114">
                  <a:moveTo>
                    <a:pt x="0" y="1173670"/>
                  </a:moveTo>
                  <a:lnTo>
                    <a:pt x="1214247" y="1173670"/>
                  </a:lnTo>
                  <a:lnTo>
                    <a:pt x="1214247" y="0"/>
                  </a:lnTo>
                  <a:lnTo>
                    <a:pt x="0" y="0"/>
                  </a:lnTo>
                  <a:lnTo>
                    <a:pt x="0" y="1173670"/>
                  </a:lnTo>
                  <a:close/>
                </a:path>
              </a:pathLst>
            </a:custGeom>
            <a:ln w="679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5" name="object 365"/>
          <p:cNvSpPr txBox="1"/>
          <p:nvPr/>
        </p:nvSpPr>
        <p:spPr>
          <a:xfrm>
            <a:off x="5040566" y="488157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1e−05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5040566" y="4493590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1e−03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5040566" y="4105605"/>
            <a:ext cx="2038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60">
                <a:latin typeface="Verdana"/>
                <a:cs typeface="Verdana"/>
              </a:rPr>
              <a:t>1e−01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368" name="object 368"/>
          <p:cNvGrpSpPr/>
          <p:nvPr/>
        </p:nvGrpSpPr>
        <p:grpSpPr>
          <a:xfrm>
            <a:off x="5243257" y="4155516"/>
            <a:ext cx="1210945" cy="1049655"/>
            <a:chOff x="5243257" y="4155516"/>
            <a:chExt cx="1210945" cy="1049655"/>
          </a:xfrm>
        </p:grpSpPr>
        <p:sp>
          <p:nvSpPr>
            <p:cNvPr id="369" name="object 369"/>
            <p:cNvSpPr/>
            <p:nvPr/>
          </p:nvSpPr>
          <p:spPr>
            <a:xfrm>
              <a:off x="5246749" y="4934979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/>
            <p:cNvSpPr/>
            <p:nvPr/>
          </p:nvSpPr>
          <p:spPr>
            <a:xfrm>
              <a:off x="5246749" y="4546991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/>
            <p:cNvSpPr/>
            <p:nvPr/>
          </p:nvSpPr>
          <p:spPr>
            <a:xfrm>
              <a:off x="5246749" y="415900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 h="0">
                  <a:moveTo>
                    <a:pt x="0" y="0"/>
                  </a:moveTo>
                  <a:lnTo>
                    <a:pt x="18986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/>
            <p:cNvSpPr/>
            <p:nvPr/>
          </p:nvSpPr>
          <p:spPr>
            <a:xfrm>
              <a:off x="5320921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5885748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/>
            <p:cNvSpPr/>
            <p:nvPr/>
          </p:nvSpPr>
          <p:spPr>
            <a:xfrm>
              <a:off x="6450644" y="518231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w="0" h="19050">
                  <a:moveTo>
                    <a:pt x="0" y="18980"/>
                  </a:moveTo>
                  <a:lnTo>
                    <a:pt x="0" y="0"/>
                  </a:lnTo>
                </a:path>
              </a:pathLst>
            </a:custGeom>
            <a:ln w="6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5" name="object 375"/>
          <p:cNvSpPr txBox="1"/>
          <p:nvPr/>
        </p:nvSpPr>
        <p:spPr>
          <a:xfrm>
            <a:off x="5290567" y="5185867"/>
            <a:ext cx="6096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76" name="object 376"/>
          <p:cNvSpPr txBox="1"/>
          <p:nvPr/>
        </p:nvSpPr>
        <p:spPr>
          <a:xfrm>
            <a:off x="5837746" y="5185867"/>
            <a:ext cx="965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77" name="object 377"/>
          <p:cNvSpPr txBox="1"/>
          <p:nvPr/>
        </p:nvSpPr>
        <p:spPr>
          <a:xfrm>
            <a:off x="6384989" y="5185867"/>
            <a:ext cx="131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5">
                <a:latin typeface="Verdana"/>
                <a:cs typeface="Verdana"/>
              </a:rPr>
              <a:t>100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78" name="object 378"/>
          <p:cNvSpPr txBox="1"/>
          <p:nvPr/>
        </p:nvSpPr>
        <p:spPr>
          <a:xfrm>
            <a:off x="1219262" y="5258259"/>
            <a:ext cx="50399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5665" algn="l"/>
                <a:tab pos="4279265" algn="l"/>
              </a:tabLst>
            </a:pP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r>
              <a:rPr dirty="0" sz="600">
                <a:latin typeface="Verdana"/>
                <a:cs typeface="Verdana"/>
              </a:rPr>
              <a:t>	</a:t>
            </a: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r>
              <a:rPr dirty="0" sz="600">
                <a:latin typeface="Verdana"/>
                <a:cs typeface="Verdana"/>
              </a:rPr>
              <a:t>	</a:t>
            </a:r>
            <a:r>
              <a:rPr dirty="0" sz="600" spc="-55">
                <a:latin typeface="Verdana"/>
                <a:cs typeface="Verdana"/>
              </a:rPr>
              <a:t>Hammin</a:t>
            </a:r>
            <a:r>
              <a:rPr dirty="0" sz="600" spc="-45">
                <a:latin typeface="Verdana"/>
                <a:cs typeface="Verdana"/>
              </a:rPr>
              <a:t>g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4951536" y="4191773"/>
            <a:ext cx="101600" cy="807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>
                <a:latin typeface="Verdana"/>
                <a:cs typeface="Verdana"/>
              </a:rPr>
              <a:t>Frequency</a:t>
            </a:r>
            <a:r>
              <a:rPr dirty="0" sz="600" spc="-4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(Log−scale)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80" name="object 380"/>
          <p:cNvSpPr txBox="1"/>
          <p:nvPr/>
        </p:nvSpPr>
        <p:spPr>
          <a:xfrm>
            <a:off x="6548245" y="4105033"/>
            <a:ext cx="3384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30">
                <a:latin typeface="Verdana"/>
                <a:cs typeface="Verdana"/>
              </a:rPr>
              <a:t>Accu</a:t>
            </a:r>
            <a:r>
              <a:rPr dirty="0" sz="600" spc="-30">
                <a:latin typeface="Microsoft Sans Serif"/>
                <a:cs typeface="Microsoft Sans Serif"/>
              </a:rPr>
              <a:t>r</a:t>
            </a:r>
            <a:r>
              <a:rPr dirty="0" sz="600" spc="-30">
                <a:latin typeface="Verdana"/>
                <a:cs typeface="Verdana"/>
              </a:rPr>
              <a:t>acy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381" name="object 381"/>
          <p:cNvGrpSpPr/>
          <p:nvPr/>
        </p:nvGrpSpPr>
        <p:grpSpPr>
          <a:xfrm>
            <a:off x="6581392" y="4251090"/>
            <a:ext cx="69215" cy="389255"/>
            <a:chOff x="6581392" y="4251090"/>
            <a:chExt cx="69215" cy="389255"/>
          </a:xfrm>
        </p:grpSpPr>
        <p:sp>
          <p:nvSpPr>
            <p:cNvPr id="382" name="object 382"/>
            <p:cNvSpPr/>
            <p:nvPr/>
          </p:nvSpPr>
          <p:spPr>
            <a:xfrm>
              <a:off x="6593268" y="425363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45142"/>
                  </a:lnTo>
                  <a:lnTo>
                    <a:pt x="45148" y="0"/>
                  </a:lnTo>
                  <a:lnTo>
                    <a:pt x="0" y="0"/>
                  </a:lnTo>
                  <a:lnTo>
                    <a:pt x="0" y="45142"/>
                  </a:lnTo>
                  <a:close/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/>
            <p:cNvSpPr/>
            <p:nvPr/>
          </p:nvSpPr>
          <p:spPr>
            <a:xfrm>
              <a:off x="6585460" y="4350780"/>
              <a:ext cx="60960" cy="52705"/>
            </a:xfrm>
            <a:custGeom>
              <a:avLst/>
              <a:gdLst/>
              <a:ahLst/>
              <a:cxnLst/>
              <a:rect l="l" t="t" r="r" b="b"/>
              <a:pathLst>
                <a:path w="60959" h="52704">
                  <a:moveTo>
                    <a:pt x="30352" y="0"/>
                  </a:moveTo>
                  <a:lnTo>
                    <a:pt x="60769" y="52705"/>
                  </a:lnTo>
                  <a:lnTo>
                    <a:pt x="0" y="52705"/>
                  </a:lnTo>
                  <a:lnTo>
                    <a:pt x="30352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/>
            <p:cNvSpPr/>
            <p:nvPr/>
          </p:nvSpPr>
          <p:spPr>
            <a:xfrm>
              <a:off x="6593266" y="447308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8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/>
            <p:cNvSpPr/>
            <p:nvPr/>
          </p:nvSpPr>
          <p:spPr>
            <a:xfrm>
              <a:off x="6593266" y="447307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8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/>
            <p:cNvSpPr/>
            <p:nvPr/>
          </p:nvSpPr>
          <p:spPr>
            <a:xfrm>
              <a:off x="6593266" y="458281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142"/>
                  </a:moveTo>
                  <a:lnTo>
                    <a:pt x="45148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/>
            <p:cNvSpPr/>
            <p:nvPr/>
          </p:nvSpPr>
          <p:spPr>
            <a:xfrm>
              <a:off x="6593266" y="458280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0"/>
                  </a:moveTo>
                  <a:lnTo>
                    <a:pt x="45148" y="451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6583932" y="460535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 h="0">
                  <a:moveTo>
                    <a:pt x="0" y="0"/>
                  </a:moveTo>
                  <a:lnTo>
                    <a:pt x="63817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/>
            <p:cNvSpPr/>
            <p:nvPr/>
          </p:nvSpPr>
          <p:spPr>
            <a:xfrm>
              <a:off x="6615813" y="457340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63887"/>
                  </a:moveTo>
                  <a:lnTo>
                    <a:pt x="0" y="0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0" name="object 390"/>
          <p:cNvSpPr txBox="1"/>
          <p:nvPr/>
        </p:nvSpPr>
        <p:spPr>
          <a:xfrm>
            <a:off x="6671691" y="4189234"/>
            <a:ext cx="316865" cy="24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dirty="0" sz="500" spc="-5">
                <a:latin typeface="Microsoft Sans Serif"/>
                <a:cs typeface="Microsoft Sans Serif"/>
              </a:rPr>
              <a:t>Re</a:t>
            </a:r>
            <a:r>
              <a:rPr dirty="0" sz="500" spc="-15">
                <a:latin typeface="Microsoft Sans Serif"/>
                <a:cs typeface="Microsoft Sans Serif"/>
              </a:rPr>
              <a:t>f</a:t>
            </a:r>
            <a:r>
              <a:rPr dirty="0" sz="500" spc="-30">
                <a:latin typeface="Verdana"/>
                <a:cs typeface="Verdana"/>
              </a:rPr>
              <a:t>erence  </a:t>
            </a:r>
            <a:r>
              <a:rPr dirty="0" sz="500" spc="-25">
                <a:latin typeface="Verdana"/>
                <a:cs typeface="Verdana"/>
              </a:rPr>
              <a:t>Exact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91" name="object 391"/>
          <p:cNvSpPr txBox="1"/>
          <p:nvPr/>
        </p:nvSpPr>
        <p:spPr>
          <a:xfrm>
            <a:off x="6671691" y="4408690"/>
            <a:ext cx="248285" cy="2451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500">
                <a:latin typeface="Microsoft Sans Serif"/>
                <a:cs typeface="Microsoft Sans Serif"/>
              </a:rPr>
              <a:t>One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500" spc="-35">
                <a:latin typeface="Verdana"/>
                <a:cs typeface="Verdana"/>
              </a:rPr>
              <a:t>Other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6548245" y="4715967"/>
            <a:ext cx="4603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Microsoft Sans Serif"/>
                <a:cs typeface="Microsoft Sans Serif"/>
              </a:rPr>
              <a:t>V</a:t>
            </a:r>
            <a:r>
              <a:rPr dirty="0" sz="600" spc="-25">
                <a:latin typeface="Verdana"/>
                <a:cs typeface="Verdana"/>
              </a:rPr>
              <a:t>s</a:t>
            </a:r>
            <a:r>
              <a:rPr dirty="0" sz="600">
                <a:latin typeface="Microsoft Sans Serif"/>
                <a:cs typeface="Microsoft Sans Serif"/>
              </a:rPr>
              <a:t>.</a:t>
            </a:r>
            <a:r>
              <a:rPr dirty="0" sz="600" spc="5">
                <a:latin typeface="Microsoft Sans Serif"/>
                <a:cs typeface="Microsoft Sans Serif"/>
              </a:rPr>
              <a:t> </a:t>
            </a:r>
            <a:r>
              <a:rPr dirty="0" sz="600" spc="-5">
                <a:latin typeface="Microsoft Sans Serif"/>
                <a:cs typeface="Microsoft Sans Serif"/>
              </a:rPr>
              <a:t>U</a:t>
            </a:r>
            <a:r>
              <a:rPr dirty="0" sz="600" spc="-75">
                <a:latin typeface="Microsoft Sans Serif"/>
                <a:cs typeface="Microsoft Sans Serif"/>
              </a:rPr>
              <a:t>P</a:t>
            </a:r>
            <a:r>
              <a:rPr dirty="0" sz="600">
                <a:latin typeface="Microsoft Sans Serif"/>
                <a:cs typeface="Microsoft Sans Serif"/>
              </a:rPr>
              <a:t>ARSE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393" name="object 393"/>
          <p:cNvGrpSpPr/>
          <p:nvPr/>
        </p:nvGrpSpPr>
        <p:grpSpPr>
          <a:xfrm>
            <a:off x="6591011" y="4862235"/>
            <a:ext cx="50165" cy="160020"/>
            <a:chOff x="6591011" y="4862235"/>
            <a:chExt cx="50165" cy="160020"/>
          </a:xfrm>
        </p:grpSpPr>
        <p:sp>
          <p:nvSpPr>
            <p:cNvPr id="394" name="object 394"/>
            <p:cNvSpPr/>
            <p:nvPr/>
          </p:nvSpPr>
          <p:spPr>
            <a:xfrm>
              <a:off x="6593265" y="48644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1"/>
                  </a:lnTo>
                  <a:lnTo>
                    <a:pt x="6630" y="6630"/>
                  </a:lnTo>
                  <a:lnTo>
                    <a:pt x="1781" y="13801"/>
                  </a:lnTo>
                  <a:lnTo>
                    <a:pt x="0" y="22548"/>
                  </a:lnTo>
                  <a:lnTo>
                    <a:pt x="1781" y="31331"/>
                  </a:lnTo>
                  <a:lnTo>
                    <a:pt x="6630" y="38519"/>
                  </a:lnTo>
                  <a:lnTo>
                    <a:pt x="13801" y="43372"/>
                  </a:lnTo>
                  <a:lnTo>
                    <a:pt x="22548" y="45154"/>
                  </a:lnTo>
                  <a:lnTo>
                    <a:pt x="31330" y="43372"/>
                  </a:lnTo>
                  <a:lnTo>
                    <a:pt x="38515" y="38519"/>
                  </a:lnTo>
                  <a:lnTo>
                    <a:pt x="43367" y="31331"/>
                  </a:lnTo>
                  <a:lnTo>
                    <a:pt x="45148" y="22548"/>
                  </a:lnTo>
                  <a:lnTo>
                    <a:pt x="43367" y="13801"/>
                  </a:lnTo>
                  <a:lnTo>
                    <a:pt x="38515" y="6630"/>
                  </a:lnTo>
                  <a:lnTo>
                    <a:pt x="31330" y="1781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/>
            <p:cNvSpPr/>
            <p:nvPr/>
          </p:nvSpPr>
          <p:spPr>
            <a:xfrm>
              <a:off x="6593265" y="486449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8"/>
                  </a:moveTo>
                  <a:lnTo>
                    <a:pt x="1781" y="13801"/>
                  </a:lnTo>
                  <a:lnTo>
                    <a:pt x="6630" y="6630"/>
                  </a:lnTo>
                  <a:lnTo>
                    <a:pt x="13801" y="1781"/>
                  </a:lnTo>
                  <a:lnTo>
                    <a:pt x="22548" y="0"/>
                  </a:lnTo>
                  <a:lnTo>
                    <a:pt x="31330" y="1781"/>
                  </a:lnTo>
                  <a:lnTo>
                    <a:pt x="38515" y="6630"/>
                  </a:lnTo>
                  <a:lnTo>
                    <a:pt x="43367" y="13801"/>
                  </a:lnTo>
                  <a:lnTo>
                    <a:pt x="45148" y="22548"/>
                  </a:lnTo>
                  <a:lnTo>
                    <a:pt x="43367" y="31331"/>
                  </a:lnTo>
                  <a:lnTo>
                    <a:pt x="38515" y="38519"/>
                  </a:lnTo>
                  <a:lnTo>
                    <a:pt x="31330" y="43372"/>
                  </a:lnTo>
                  <a:lnTo>
                    <a:pt x="22548" y="45154"/>
                  </a:lnTo>
                  <a:lnTo>
                    <a:pt x="13801" y="43372"/>
                  </a:lnTo>
                  <a:lnTo>
                    <a:pt x="6630" y="38519"/>
                  </a:lnTo>
                  <a:lnTo>
                    <a:pt x="1781" y="31331"/>
                  </a:lnTo>
                  <a:lnTo>
                    <a:pt x="0" y="22548"/>
                  </a:lnTo>
                </a:path>
              </a:pathLst>
            </a:custGeom>
            <a:ln w="45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/>
            <p:cNvSpPr/>
            <p:nvPr/>
          </p:nvSpPr>
          <p:spPr>
            <a:xfrm>
              <a:off x="6593265" y="497421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548" y="0"/>
                  </a:moveTo>
                  <a:lnTo>
                    <a:pt x="13801" y="1781"/>
                  </a:lnTo>
                  <a:lnTo>
                    <a:pt x="6630" y="6630"/>
                  </a:lnTo>
                  <a:lnTo>
                    <a:pt x="1781" y="13799"/>
                  </a:lnTo>
                  <a:lnTo>
                    <a:pt x="0" y="22542"/>
                  </a:lnTo>
                  <a:lnTo>
                    <a:pt x="1781" y="31326"/>
                  </a:lnTo>
                  <a:lnTo>
                    <a:pt x="6630" y="38515"/>
                  </a:lnTo>
                  <a:lnTo>
                    <a:pt x="13801" y="43371"/>
                  </a:lnTo>
                  <a:lnTo>
                    <a:pt x="22548" y="45154"/>
                  </a:lnTo>
                  <a:lnTo>
                    <a:pt x="31330" y="43371"/>
                  </a:lnTo>
                  <a:lnTo>
                    <a:pt x="38515" y="38515"/>
                  </a:lnTo>
                  <a:lnTo>
                    <a:pt x="43367" y="31326"/>
                  </a:lnTo>
                  <a:lnTo>
                    <a:pt x="45148" y="22542"/>
                  </a:lnTo>
                  <a:lnTo>
                    <a:pt x="43367" y="13799"/>
                  </a:lnTo>
                  <a:lnTo>
                    <a:pt x="38515" y="6630"/>
                  </a:lnTo>
                  <a:lnTo>
                    <a:pt x="31330" y="1781"/>
                  </a:lnTo>
                  <a:lnTo>
                    <a:pt x="22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/>
            <p:cNvSpPr/>
            <p:nvPr/>
          </p:nvSpPr>
          <p:spPr>
            <a:xfrm>
              <a:off x="6593265" y="497421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542"/>
                  </a:moveTo>
                  <a:lnTo>
                    <a:pt x="1781" y="13799"/>
                  </a:lnTo>
                  <a:lnTo>
                    <a:pt x="6630" y="6630"/>
                  </a:lnTo>
                  <a:lnTo>
                    <a:pt x="13801" y="1781"/>
                  </a:lnTo>
                  <a:lnTo>
                    <a:pt x="22548" y="0"/>
                  </a:lnTo>
                  <a:lnTo>
                    <a:pt x="31330" y="1781"/>
                  </a:lnTo>
                  <a:lnTo>
                    <a:pt x="38515" y="6630"/>
                  </a:lnTo>
                  <a:lnTo>
                    <a:pt x="43367" y="13799"/>
                  </a:lnTo>
                  <a:lnTo>
                    <a:pt x="45148" y="22542"/>
                  </a:lnTo>
                  <a:lnTo>
                    <a:pt x="43367" y="31326"/>
                  </a:lnTo>
                  <a:lnTo>
                    <a:pt x="38515" y="38515"/>
                  </a:lnTo>
                  <a:lnTo>
                    <a:pt x="31330" y="43371"/>
                  </a:lnTo>
                  <a:lnTo>
                    <a:pt x="22548" y="45154"/>
                  </a:lnTo>
                  <a:lnTo>
                    <a:pt x="13801" y="43371"/>
                  </a:lnTo>
                  <a:lnTo>
                    <a:pt x="6630" y="38515"/>
                  </a:lnTo>
                  <a:lnTo>
                    <a:pt x="1781" y="31326"/>
                  </a:lnTo>
                  <a:lnTo>
                    <a:pt x="0" y="22542"/>
                  </a:lnTo>
                </a:path>
              </a:pathLst>
            </a:custGeom>
            <a:ln w="4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8" name="object 398"/>
          <p:cNvSpPr txBox="1"/>
          <p:nvPr/>
        </p:nvSpPr>
        <p:spPr>
          <a:xfrm>
            <a:off x="6671691" y="4800106"/>
            <a:ext cx="209550" cy="24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dirty="0" sz="500">
                <a:latin typeface="Microsoft Sans Serif"/>
                <a:cs typeface="Microsoft Sans Serif"/>
              </a:rPr>
              <a:t>Added  </a:t>
            </a:r>
            <a:r>
              <a:rPr dirty="0" sz="500">
                <a:latin typeface="Microsoft Sans Serif"/>
                <a:cs typeface="Microsoft Sans Serif"/>
              </a:rPr>
              <a:t>Same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01" name="object 40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sp>
        <p:nvSpPr>
          <p:cNvPr id="399" name="object 399"/>
          <p:cNvSpPr txBox="1"/>
          <p:nvPr/>
        </p:nvSpPr>
        <p:spPr>
          <a:xfrm>
            <a:off x="5734173" y="3861513"/>
            <a:ext cx="2774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Microsoft Sans Serif"/>
                <a:cs typeface="Microsoft Sans Serif"/>
              </a:rPr>
              <a:t>QIIME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673100" y="5458065"/>
            <a:ext cx="6426835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14" b="1">
                <a:latin typeface="Calibri"/>
                <a:cs typeface="Calibri"/>
              </a:rPr>
              <a:t>Figure </a:t>
            </a:r>
            <a:r>
              <a:rPr dirty="0" sz="1100" spc="60" b="1">
                <a:latin typeface="Calibri"/>
                <a:cs typeface="Calibri"/>
              </a:rPr>
              <a:t>7.</a:t>
            </a:r>
            <a:r>
              <a:rPr dirty="0" sz="1100" spc="65" b="1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Frequency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output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Extreme </a:t>
            </a:r>
            <a:r>
              <a:rPr dirty="0" sz="1100">
                <a:latin typeface="Calibri"/>
                <a:cs typeface="Calibri"/>
              </a:rPr>
              <a:t>merged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dataset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15">
                <a:latin typeface="Calibri"/>
                <a:cs typeface="Calibri"/>
              </a:rPr>
              <a:t>plotted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y-axis. </a:t>
            </a:r>
            <a:r>
              <a:rPr dirty="0" sz="1100" spc="45">
                <a:latin typeface="Calibri"/>
                <a:cs typeface="Calibri"/>
              </a:rPr>
              <a:t> Hamming </a:t>
            </a:r>
            <a:r>
              <a:rPr dirty="0" sz="1100" spc="15">
                <a:latin typeface="Calibri"/>
                <a:cs typeface="Calibri"/>
              </a:rPr>
              <a:t>distance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each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its </a:t>
            </a:r>
            <a:r>
              <a:rPr dirty="0" sz="1100">
                <a:latin typeface="Calibri"/>
                <a:cs typeface="Calibri"/>
              </a:rPr>
              <a:t>nearest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more-abundant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neighbor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15">
                <a:latin typeface="Calibri"/>
                <a:cs typeface="Calibri"/>
              </a:rPr>
              <a:t>plotted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x-axis. 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145">
                <a:latin typeface="Calibri"/>
                <a:cs typeface="Calibri"/>
              </a:rPr>
              <a:t>UPARSE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5">
                <a:latin typeface="Calibri"/>
                <a:cs typeface="Calibri"/>
              </a:rPr>
              <a:t>baseline</a:t>
            </a:r>
            <a:r>
              <a:rPr dirty="0" sz="1100" spc="10">
                <a:latin typeface="Calibri"/>
                <a:cs typeface="Calibri"/>
              </a:rPr>
              <a:t> to </a:t>
            </a:r>
            <a:r>
              <a:rPr dirty="0" sz="1100" spc="15">
                <a:latin typeface="Calibri"/>
                <a:cs typeface="Calibri"/>
              </a:rPr>
              <a:t>which </a:t>
            </a:r>
            <a:r>
              <a:rPr dirty="0" sz="1100" spc="5">
                <a:latin typeface="Calibri"/>
                <a:cs typeface="Calibri"/>
              </a:rPr>
              <a:t>the  </a:t>
            </a:r>
            <a:r>
              <a:rPr dirty="0" sz="1100" spc="20">
                <a:latin typeface="Calibri"/>
                <a:cs typeface="Calibri"/>
              </a:rPr>
              <a:t>outputs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 other </a:t>
            </a:r>
            <a:r>
              <a:rPr dirty="0" sz="1100" spc="10">
                <a:latin typeface="Calibri"/>
                <a:cs typeface="Calibri"/>
              </a:rPr>
              <a:t>methods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compared.  </a:t>
            </a:r>
            <a:r>
              <a:rPr dirty="0" sz="1100" spc="40">
                <a:latin typeface="Calibri"/>
                <a:cs typeface="Calibri"/>
              </a:rPr>
              <a:t>Algorithms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largely </a:t>
            </a:r>
            <a:r>
              <a:rPr dirty="0" sz="1100" spc="15">
                <a:latin typeface="Calibri"/>
                <a:cs typeface="Calibri"/>
              </a:rPr>
              <a:t>concur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(black)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25">
                <a:latin typeface="Calibri"/>
                <a:cs typeface="Calibri"/>
              </a:rPr>
              <a:t>identifying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abundant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25">
                <a:latin typeface="Calibri"/>
                <a:cs typeface="Calibri"/>
              </a:rPr>
              <a:t>very </a:t>
            </a:r>
            <a:r>
              <a:rPr dirty="0" sz="1100">
                <a:latin typeface="Calibri"/>
                <a:cs typeface="Calibri"/>
              </a:rPr>
              <a:t>different</a:t>
            </a:r>
            <a:r>
              <a:rPr dirty="0" sz="1100" spc="5">
                <a:latin typeface="Calibri"/>
                <a:cs typeface="Calibri"/>
              </a:rPr>
              <a:t> 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other</a:t>
            </a:r>
            <a:r>
              <a:rPr dirty="0" sz="1100" spc="10">
                <a:latin typeface="Calibri"/>
                <a:cs typeface="Calibri"/>
              </a:rPr>
              <a:t> sample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sequences.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However,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14">
                <a:latin typeface="Calibri"/>
                <a:cs typeface="Calibri"/>
              </a:rPr>
              <a:t>DADA2 </a:t>
            </a:r>
            <a:r>
              <a:rPr dirty="0" sz="1100">
                <a:latin typeface="Calibri"/>
                <a:cs typeface="Calibri"/>
              </a:rPr>
              <a:t>detects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additional variation </a:t>
            </a:r>
            <a:r>
              <a:rPr dirty="0" sz="1100" spc="35">
                <a:latin typeface="Calibri"/>
                <a:cs typeface="Calibri"/>
              </a:rPr>
              <a:t>(blue) </a:t>
            </a:r>
            <a:r>
              <a:rPr dirty="0" sz="1100" spc="15">
                <a:latin typeface="Calibri"/>
                <a:cs typeface="Calibri"/>
              </a:rPr>
              <a:t>relative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130">
                <a:latin typeface="Calibri"/>
                <a:cs typeface="Calibri"/>
              </a:rPr>
              <a:t>UPARSE, </a:t>
            </a:r>
            <a:r>
              <a:rPr dirty="0" sz="1100" spc="15">
                <a:latin typeface="Calibri"/>
                <a:cs typeface="Calibri"/>
              </a:rPr>
              <a:t>especially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within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UPARSE’s </a:t>
            </a:r>
            <a:r>
              <a:rPr dirty="0" sz="1100" spc="160">
                <a:latin typeface="Calibri"/>
                <a:cs typeface="Calibri"/>
              </a:rPr>
              <a:t>OTU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radius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(dashed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line).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135">
                <a:latin typeface="Calibri"/>
                <a:cs typeface="Calibri"/>
              </a:rPr>
              <a:t>MED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also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detects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some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fine-scale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variation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(green),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but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cost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some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false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positives, </a:t>
            </a:r>
            <a:r>
              <a:rPr dirty="0" sz="1100" spc="40">
                <a:latin typeface="Calibri"/>
                <a:cs typeface="Calibri"/>
              </a:rPr>
              <a:t>typically </a:t>
            </a:r>
            <a:r>
              <a:rPr dirty="0" sz="1100" spc="25">
                <a:latin typeface="Calibri"/>
                <a:cs typeface="Calibri"/>
              </a:rPr>
              <a:t>One </a:t>
            </a:r>
            <a:r>
              <a:rPr dirty="0" sz="1100" spc="20">
                <a:latin typeface="Calibri"/>
                <a:cs typeface="Calibri"/>
              </a:rPr>
              <a:t>Offs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1-away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-10">
                <a:latin typeface="Calibri"/>
                <a:cs typeface="Calibri"/>
              </a:rPr>
              <a:t>more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abundant </a:t>
            </a:r>
            <a:r>
              <a:rPr dirty="0" sz="1100" spc="10">
                <a:latin typeface="Calibri"/>
                <a:cs typeface="Calibri"/>
              </a:rPr>
              <a:t>correct </a:t>
            </a:r>
            <a:r>
              <a:rPr dirty="0" sz="1100" spc="-10">
                <a:latin typeface="Calibri"/>
                <a:cs typeface="Calibri"/>
              </a:rPr>
              <a:t>sequence,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35">
                <a:latin typeface="Calibri"/>
                <a:cs typeface="Calibri"/>
              </a:rPr>
              <a:t>MED </a:t>
            </a:r>
            <a:r>
              <a:rPr dirty="0" sz="1100" spc="-15">
                <a:latin typeface="Calibri"/>
                <a:cs typeface="Calibri"/>
              </a:rPr>
              <a:t>does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not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detect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low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abundance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sequences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(grey).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Mothur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(orange)  and  </a:t>
            </a:r>
            <a:r>
              <a:rPr dirty="0" sz="1100" spc="125">
                <a:latin typeface="Calibri"/>
                <a:cs typeface="Calibri"/>
              </a:rPr>
              <a:t>QIIME </a:t>
            </a:r>
            <a:r>
              <a:rPr dirty="0" sz="1100" spc="35">
                <a:latin typeface="Calibri"/>
                <a:cs typeface="Calibri"/>
              </a:rPr>
              <a:t>(red) </a:t>
            </a:r>
            <a:r>
              <a:rPr dirty="0" sz="1100" spc="25">
                <a:latin typeface="Calibri"/>
                <a:cs typeface="Calibri"/>
              </a:rPr>
              <a:t>both </a:t>
            </a:r>
            <a:r>
              <a:rPr dirty="0" sz="1100" spc="15">
                <a:latin typeface="Calibri"/>
                <a:cs typeface="Calibri"/>
              </a:rPr>
              <a:t>report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some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additional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low-frequency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spurious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sequences.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1194954"/>
            <a:ext cx="3564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5" b="1">
                <a:latin typeface="Calibri"/>
                <a:cs typeface="Calibri"/>
              </a:rPr>
              <a:t>Illumina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Miseq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error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rates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as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65" b="1">
                <a:latin typeface="Calibri"/>
                <a:cs typeface="Calibri"/>
              </a:rPr>
              <a:t>a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function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35" b="1">
                <a:latin typeface="Calibri"/>
                <a:cs typeface="Calibri"/>
              </a:rPr>
              <a:t>of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65" b="1">
                <a:latin typeface="Calibri"/>
                <a:cs typeface="Calibri"/>
              </a:rPr>
              <a:t>quality.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76261" y="1588766"/>
            <a:ext cx="1447165" cy="2364740"/>
            <a:chOff x="1076261" y="1588766"/>
            <a:chExt cx="1447165" cy="2364740"/>
          </a:xfrm>
        </p:grpSpPr>
        <p:sp>
          <p:nvSpPr>
            <p:cNvPr id="4" name="object 4"/>
            <p:cNvSpPr/>
            <p:nvPr/>
          </p:nvSpPr>
          <p:spPr>
            <a:xfrm>
              <a:off x="1082294" y="1800555"/>
              <a:ext cx="1435100" cy="2146935"/>
            </a:xfrm>
            <a:custGeom>
              <a:avLst/>
              <a:gdLst/>
              <a:ahLst/>
              <a:cxnLst/>
              <a:rect l="l" t="t" r="r" b="b"/>
              <a:pathLst>
                <a:path w="1435100" h="2146935">
                  <a:moveTo>
                    <a:pt x="0" y="2059146"/>
                  </a:moveTo>
                  <a:lnTo>
                    <a:pt x="1434623" y="2059146"/>
                  </a:lnTo>
                </a:path>
                <a:path w="1435100" h="2146935">
                  <a:moveTo>
                    <a:pt x="0" y="1623202"/>
                  </a:moveTo>
                  <a:lnTo>
                    <a:pt x="1434623" y="1623202"/>
                  </a:lnTo>
                </a:path>
                <a:path w="1435100" h="2146935">
                  <a:moveTo>
                    <a:pt x="0" y="1187370"/>
                  </a:moveTo>
                  <a:lnTo>
                    <a:pt x="1434623" y="1187370"/>
                  </a:lnTo>
                </a:path>
                <a:path w="1435100" h="2146935">
                  <a:moveTo>
                    <a:pt x="0" y="751427"/>
                  </a:moveTo>
                  <a:lnTo>
                    <a:pt x="1434623" y="751427"/>
                  </a:lnTo>
                </a:path>
                <a:path w="1435100" h="2146935">
                  <a:moveTo>
                    <a:pt x="0" y="315594"/>
                  </a:moveTo>
                  <a:lnTo>
                    <a:pt x="1434623" y="315594"/>
                  </a:lnTo>
                </a:path>
                <a:path w="1435100" h="2146935">
                  <a:moveTo>
                    <a:pt x="205025" y="2146712"/>
                  </a:moveTo>
                  <a:lnTo>
                    <a:pt x="205025" y="0"/>
                  </a:lnTo>
                </a:path>
                <a:path w="1435100" h="2146935">
                  <a:moveTo>
                    <a:pt x="670750" y="2146712"/>
                  </a:moveTo>
                  <a:lnTo>
                    <a:pt x="670750" y="0"/>
                  </a:lnTo>
                </a:path>
                <a:path w="1435100" h="2146935">
                  <a:moveTo>
                    <a:pt x="1136586" y="2146712"/>
                  </a:moveTo>
                  <a:lnTo>
                    <a:pt x="1136586" y="0"/>
                  </a:lnTo>
                </a:path>
              </a:pathLst>
            </a:custGeom>
            <a:ln w="11890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2294" y="1800555"/>
              <a:ext cx="1435100" cy="2146935"/>
            </a:xfrm>
            <a:custGeom>
              <a:avLst/>
              <a:gdLst/>
              <a:ahLst/>
              <a:cxnLst/>
              <a:rect l="l" t="t" r="r" b="b"/>
              <a:pathLst>
                <a:path w="1435100" h="2146935">
                  <a:moveTo>
                    <a:pt x="0" y="1841230"/>
                  </a:moveTo>
                  <a:lnTo>
                    <a:pt x="1434623" y="1841230"/>
                  </a:lnTo>
                </a:path>
                <a:path w="1435100" h="2146935">
                  <a:moveTo>
                    <a:pt x="0" y="1405286"/>
                  </a:moveTo>
                  <a:lnTo>
                    <a:pt x="1434623" y="1405286"/>
                  </a:lnTo>
                </a:path>
                <a:path w="1435100" h="2146935">
                  <a:moveTo>
                    <a:pt x="0" y="969343"/>
                  </a:moveTo>
                  <a:lnTo>
                    <a:pt x="1434623" y="969343"/>
                  </a:lnTo>
                </a:path>
                <a:path w="1435100" h="2146935">
                  <a:moveTo>
                    <a:pt x="0" y="533511"/>
                  </a:moveTo>
                  <a:lnTo>
                    <a:pt x="1434623" y="533511"/>
                  </a:lnTo>
                </a:path>
                <a:path w="1435100" h="2146935">
                  <a:moveTo>
                    <a:pt x="0" y="97567"/>
                  </a:moveTo>
                  <a:lnTo>
                    <a:pt x="1434623" y="97567"/>
                  </a:lnTo>
                </a:path>
                <a:path w="1435100" h="2146935">
                  <a:moveTo>
                    <a:pt x="437832" y="2146712"/>
                  </a:moveTo>
                  <a:lnTo>
                    <a:pt x="437832" y="0"/>
                  </a:lnTo>
                </a:path>
                <a:path w="1435100" h="2146935">
                  <a:moveTo>
                    <a:pt x="903668" y="2146712"/>
                  </a:moveTo>
                  <a:lnTo>
                    <a:pt x="903668" y="0"/>
                  </a:lnTo>
                </a:path>
                <a:path w="1435100" h="2146935">
                  <a:moveTo>
                    <a:pt x="1369504" y="2146712"/>
                  </a:moveTo>
                  <a:lnTo>
                    <a:pt x="1369504" y="0"/>
                  </a:lnTo>
                </a:path>
              </a:pathLst>
            </a:custGeom>
            <a:ln w="4778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10" y="1872619"/>
              <a:ext cx="1335833" cy="1687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82294" y="1800555"/>
              <a:ext cx="1435100" cy="2146935"/>
            </a:xfrm>
            <a:custGeom>
              <a:avLst/>
              <a:gdLst/>
              <a:ahLst/>
              <a:cxnLst/>
              <a:rect l="l" t="t" r="r" b="b"/>
              <a:pathLst>
                <a:path w="1435100" h="2146935">
                  <a:moveTo>
                    <a:pt x="0" y="2146712"/>
                  </a:moveTo>
                  <a:lnTo>
                    <a:pt x="1434623" y="2146712"/>
                  </a:lnTo>
                  <a:lnTo>
                    <a:pt x="1434623" y="0"/>
                  </a:lnTo>
                  <a:lnTo>
                    <a:pt x="0" y="0"/>
                  </a:lnTo>
                  <a:lnTo>
                    <a:pt x="0" y="2146712"/>
                  </a:lnTo>
                  <a:close/>
                </a:path>
              </a:pathLst>
            </a:custGeom>
            <a:ln w="1189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2294" y="1591306"/>
              <a:ext cx="1435100" cy="209550"/>
            </a:xfrm>
            <a:custGeom>
              <a:avLst/>
              <a:gdLst/>
              <a:ahLst/>
              <a:cxnLst/>
              <a:rect l="l" t="t" r="r" b="b"/>
              <a:pathLst>
                <a:path w="1435100" h="209550">
                  <a:moveTo>
                    <a:pt x="1434623" y="0"/>
                  </a:moveTo>
                  <a:lnTo>
                    <a:pt x="0" y="0"/>
                  </a:lnTo>
                  <a:lnTo>
                    <a:pt x="0" y="209248"/>
                  </a:lnTo>
                  <a:lnTo>
                    <a:pt x="1434623" y="209248"/>
                  </a:lnTo>
                  <a:lnTo>
                    <a:pt x="143462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2294" y="1591306"/>
              <a:ext cx="1435100" cy="209550"/>
            </a:xfrm>
            <a:custGeom>
              <a:avLst/>
              <a:gdLst/>
              <a:ahLst/>
              <a:cxnLst/>
              <a:rect l="l" t="t" r="r" b="b"/>
              <a:pathLst>
                <a:path w="1435100" h="209550">
                  <a:moveTo>
                    <a:pt x="0" y="209248"/>
                  </a:moveTo>
                  <a:lnTo>
                    <a:pt x="1434623" y="209248"/>
                  </a:lnTo>
                  <a:lnTo>
                    <a:pt x="1434623" y="0"/>
                  </a:lnTo>
                  <a:lnTo>
                    <a:pt x="0" y="0"/>
                  </a:lnTo>
                  <a:lnTo>
                    <a:pt x="0" y="209248"/>
                  </a:lnTo>
                  <a:close/>
                </a:path>
              </a:pathLst>
            </a:custGeom>
            <a:ln w="477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2577338" y="1588766"/>
            <a:ext cx="1447165" cy="2364740"/>
            <a:chOff x="2577338" y="1588766"/>
            <a:chExt cx="1447165" cy="2364740"/>
          </a:xfrm>
        </p:grpSpPr>
        <p:sp>
          <p:nvSpPr>
            <p:cNvPr id="11" name="object 11"/>
            <p:cNvSpPr/>
            <p:nvPr/>
          </p:nvSpPr>
          <p:spPr>
            <a:xfrm>
              <a:off x="2583370" y="1800555"/>
              <a:ext cx="1435100" cy="2146935"/>
            </a:xfrm>
            <a:custGeom>
              <a:avLst/>
              <a:gdLst/>
              <a:ahLst/>
              <a:cxnLst/>
              <a:rect l="l" t="t" r="r" b="b"/>
              <a:pathLst>
                <a:path w="1435100" h="2146935">
                  <a:moveTo>
                    <a:pt x="0" y="2059146"/>
                  </a:moveTo>
                  <a:lnTo>
                    <a:pt x="1434623" y="2059146"/>
                  </a:lnTo>
                </a:path>
                <a:path w="1435100" h="2146935">
                  <a:moveTo>
                    <a:pt x="0" y="1623202"/>
                  </a:moveTo>
                  <a:lnTo>
                    <a:pt x="1434623" y="1623202"/>
                  </a:lnTo>
                </a:path>
                <a:path w="1435100" h="2146935">
                  <a:moveTo>
                    <a:pt x="0" y="1187370"/>
                  </a:moveTo>
                  <a:lnTo>
                    <a:pt x="1434623" y="1187370"/>
                  </a:lnTo>
                </a:path>
                <a:path w="1435100" h="2146935">
                  <a:moveTo>
                    <a:pt x="0" y="751427"/>
                  </a:moveTo>
                  <a:lnTo>
                    <a:pt x="1434623" y="751427"/>
                  </a:lnTo>
                </a:path>
                <a:path w="1435100" h="2146935">
                  <a:moveTo>
                    <a:pt x="0" y="315594"/>
                  </a:moveTo>
                  <a:lnTo>
                    <a:pt x="1434623" y="315594"/>
                  </a:lnTo>
                </a:path>
                <a:path w="1435100" h="2146935">
                  <a:moveTo>
                    <a:pt x="204914" y="2146712"/>
                  </a:moveTo>
                  <a:lnTo>
                    <a:pt x="204914" y="0"/>
                  </a:lnTo>
                </a:path>
                <a:path w="1435100" h="2146935">
                  <a:moveTo>
                    <a:pt x="670750" y="2146712"/>
                  </a:moveTo>
                  <a:lnTo>
                    <a:pt x="670750" y="0"/>
                  </a:lnTo>
                </a:path>
                <a:path w="1435100" h="2146935">
                  <a:moveTo>
                    <a:pt x="1136586" y="2146712"/>
                  </a:moveTo>
                  <a:lnTo>
                    <a:pt x="1136586" y="0"/>
                  </a:lnTo>
                </a:path>
              </a:pathLst>
            </a:custGeom>
            <a:ln w="11890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83370" y="1800555"/>
              <a:ext cx="1435100" cy="2146935"/>
            </a:xfrm>
            <a:custGeom>
              <a:avLst/>
              <a:gdLst/>
              <a:ahLst/>
              <a:cxnLst/>
              <a:rect l="l" t="t" r="r" b="b"/>
              <a:pathLst>
                <a:path w="1435100" h="2146935">
                  <a:moveTo>
                    <a:pt x="0" y="1841230"/>
                  </a:moveTo>
                  <a:lnTo>
                    <a:pt x="1434623" y="1841230"/>
                  </a:lnTo>
                </a:path>
                <a:path w="1435100" h="2146935">
                  <a:moveTo>
                    <a:pt x="0" y="1405286"/>
                  </a:moveTo>
                  <a:lnTo>
                    <a:pt x="1434623" y="1405286"/>
                  </a:lnTo>
                </a:path>
                <a:path w="1435100" h="2146935">
                  <a:moveTo>
                    <a:pt x="0" y="969343"/>
                  </a:moveTo>
                  <a:lnTo>
                    <a:pt x="1434623" y="969343"/>
                  </a:lnTo>
                </a:path>
                <a:path w="1435100" h="2146935">
                  <a:moveTo>
                    <a:pt x="0" y="533511"/>
                  </a:moveTo>
                  <a:lnTo>
                    <a:pt x="1434623" y="533511"/>
                  </a:lnTo>
                </a:path>
                <a:path w="1435100" h="2146935">
                  <a:moveTo>
                    <a:pt x="0" y="97567"/>
                  </a:moveTo>
                  <a:lnTo>
                    <a:pt x="1434623" y="97567"/>
                  </a:lnTo>
                </a:path>
                <a:path w="1435100" h="2146935">
                  <a:moveTo>
                    <a:pt x="437832" y="2146712"/>
                  </a:moveTo>
                  <a:lnTo>
                    <a:pt x="437832" y="0"/>
                  </a:lnTo>
                </a:path>
                <a:path w="1435100" h="2146935">
                  <a:moveTo>
                    <a:pt x="903668" y="2146712"/>
                  </a:moveTo>
                  <a:lnTo>
                    <a:pt x="903668" y="0"/>
                  </a:lnTo>
                </a:path>
                <a:path w="1435100" h="2146935">
                  <a:moveTo>
                    <a:pt x="1369504" y="2146712"/>
                  </a:moveTo>
                  <a:lnTo>
                    <a:pt x="1369504" y="0"/>
                  </a:lnTo>
                </a:path>
              </a:pathLst>
            </a:custGeom>
            <a:ln w="4778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2986" y="2029194"/>
              <a:ext cx="1335833" cy="18264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83370" y="1800555"/>
              <a:ext cx="1435100" cy="2146935"/>
            </a:xfrm>
            <a:custGeom>
              <a:avLst/>
              <a:gdLst/>
              <a:ahLst/>
              <a:cxnLst/>
              <a:rect l="l" t="t" r="r" b="b"/>
              <a:pathLst>
                <a:path w="1435100" h="2146935">
                  <a:moveTo>
                    <a:pt x="0" y="2146712"/>
                  </a:moveTo>
                  <a:lnTo>
                    <a:pt x="1434623" y="2146712"/>
                  </a:lnTo>
                  <a:lnTo>
                    <a:pt x="1434623" y="0"/>
                  </a:lnTo>
                  <a:lnTo>
                    <a:pt x="0" y="0"/>
                  </a:lnTo>
                  <a:lnTo>
                    <a:pt x="0" y="2146712"/>
                  </a:lnTo>
                  <a:close/>
                </a:path>
              </a:pathLst>
            </a:custGeom>
            <a:ln w="1189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83370" y="1591306"/>
              <a:ext cx="1435100" cy="209550"/>
            </a:xfrm>
            <a:custGeom>
              <a:avLst/>
              <a:gdLst/>
              <a:ahLst/>
              <a:cxnLst/>
              <a:rect l="l" t="t" r="r" b="b"/>
              <a:pathLst>
                <a:path w="1435100" h="209550">
                  <a:moveTo>
                    <a:pt x="0" y="209248"/>
                  </a:moveTo>
                  <a:lnTo>
                    <a:pt x="1434623" y="209248"/>
                  </a:lnTo>
                  <a:lnTo>
                    <a:pt x="1434623" y="0"/>
                  </a:lnTo>
                  <a:lnTo>
                    <a:pt x="0" y="0"/>
                  </a:lnTo>
                  <a:lnTo>
                    <a:pt x="0" y="209248"/>
                  </a:lnTo>
                  <a:close/>
                </a:path>
              </a:pathLst>
            </a:custGeom>
            <a:ln w="477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4078414" y="1588766"/>
            <a:ext cx="1447165" cy="2364740"/>
            <a:chOff x="4078414" y="1588766"/>
            <a:chExt cx="1447165" cy="2364740"/>
          </a:xfrm>
        </p:grpSpPr>
        <p:sp>
          <p:nvSpPr>
            <p:cNvPr id="17" name="object 17"/>
            <p:cNvSpPr/>
            <p:nvPr/>
          </p:nvSpPr>
          <p:spPr>
            <a:xfrm>
              <a:off x="4084447" y="1800555"/>
              <a:ext cx="1435100" cy="2146935"/>
            </a:xfrm>
            <a:custGeom>
              <a:avLst/>
              <a:gdLst/>
              <a:ahLst/>
              <a:cxnLst/>
              <a:rect l="l" t="t" r="r" b="b"/>
              <a:pathLst>
                <a:path w="1435100" h="2146935">
                  <a:moveTo>
                    <a:pt x="0" y="2059146"/>
                  </a:moveTo>
                  <a:lnTo>
                    <a:pt x="1434623" y="2059146"/>
                  </a:lnTo>
                </a:path>
                <a:path w="1435100" h="2146935">
                  <a:moveTo>
                    <a:pt x="0" y="1623202"/>
                  </a:moveTo>
                  <a:lnTo>
                    <a:pt x="1434623" y="1623202"/>
                  </a:lnTo>
                </a:path>
                <a:path w="1435100" h="2146935">
                  <a:moveTo>
                    <a:pt x="0" y="1187370"/>
                  </a:moveTo>
                  <a:lnTo>
                    <a:pt x="1434623" y="1187370"/>
                  </a:lnTo>
                </a:path>
                <a:path w="1435100" h="2146935">
                  <a:moveTo>
                    <a:pt x="0" y="751427"/>
                  </a:moveTo>
                  <a:lnTo>
                    <a:pt x="1434623" y="751427"/>
                  </a:lnTo>
                </a:path>
                <a:path w="1435100" h="2146935">
                  <a:moveTo>
                    <a:pt x="0" y="315594"/>
                  </a:moveTo>
                  <a:lnTo>
                    <a:pt x="1434623" y="315594"/>
                  </a:lnTo>
                </a:path>
                <a:path w="1435100" h="2146935">
                  <a:moveTo>
                    <a:pt x="204914" y="2146712"/>
                  </a:moveTo>
                  <a:lnTo>
                    <a:pt x="204914" y="0"/>
                  </a:lnTo>
                </a:path>
                <a:path w="1435100" h="2146935">
                  <a:moveTo>
                    <a:pt x="670750" y="2146712"/>
                  </a:moveTo>
                  <a:lnTo>
                    <a:pt x="670750" y="0"/>
                  </a:lnTo>
                </a:path>
                <a:path w="1435100" h="2146935">
                  <a:moveTo>
                    <a:pt x="1136586" y="2146712"/>
                  </a:moveTo>
                  <a:lnTo>
                    <a:pt x="1136586" y="0"/>
                  </a:lnTo>
                </a:path>
              </a:pathLst>
            </a:custGeom>
            <a:ln w="11890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084447" y="1800555"/>
              <a:ext cx="1435100" cy="2146935"/>
            </a:xfrm>
            <a:custGeom>
              <a:avLst/>
              <a:gdLst/>
              <a:ahLst/>
              <a:cxnLst/>
              <a:rect l="l" t="t" r="r" b="b"/>
              <a:pathLst>
                <a:path w="1435100" h="2146935">
                  <a:moveTo>
                    <a:pt x="0" y="1841230"/>
                  </a:moveTo>
                  <a:lnTo>
                    <a:pt x="1434623" y="1841230"/>
                  </a:lnTo>
                </a:path>
                <a:path w="1435100" h="2146935">
                  <a:moveTo>
                    <a:pt x="0" y="1405286"/>
                  </a:moveTo>
                  <a:lnTo>
                    <a:pt x="1434623" y="1405286"/>
                  </a:lnTo>
                </a:path>
                <a:path w="1435100" h="2146935">
                  <a:moveTo>
                    <a:pt x="0" y="969343"/>
                  </a:moveTo>
                  <a:lnTo>
                    <a:pt x="1434623" y="969343"/>
                  </a:lnTo>
                </a:path>
                <a:path w="1435100" h="2146935">
                  <a:moveTo>
                    <a:pt x="0" y="533511"/>
                  </a:moveTo>
                  <a:lnTo>
                    <a:pt x="1434623" y="533511"/>
                  </a:lnTo>
                </a:path>
                <a:path w="1435100" h="2146935">
                  <a:moveTo>
                    <a:pt x="0" y="97567"/>
                  </a:moveTo>
                  <a:lnTo>
                    <a:pt x="1434623" y="97567"/>
                  </a:lnTo>
                </a:path>
                <a:path w="1435100" h="2146935">
                  <a:moveTo>
                    <a:pt x="437832" y="2146712"/>
                  </a:moveTo>
                  <a:lnTo>
                    <a:pt x="437832" y="0"/>
                  </a:lnTo>
                </a:path>
                <a:path w="1435100" h="2146935">
                  <a:moveTo>
                    <a:pt x="903668" y="2146712"/>
                  </a:moveTo>
                  <a:lnTo>
                    <a:pt x="903668" y="0"/>
                  </a:lnTo>
                </a:path>
                <a:path w="1435100" h="2146935">
                  <a:moveTo>
                    <a:pt x="1369393" y="2146712"/>
                  </a:moveTo>
                  <a:lnTo>
                    <a:pt x="1369393" y="0"/>
                  </a:lnTo>
                </a:path>
              </a:pathLst>
            </a:custGeom>
            <a:ln w="4778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3952" y="2564928"/>
              <a:ext cx="1335833" cy="129071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084447" y="1800555"/>
              <a:ext cx="1435100" cy="2146935"/>
            </a:xfrm>
            <a:custGeom>
              <a:avLst/>
              <a:gdLst/>
              <a:ahLst/>
              <a:cxnLst/>
              <a:rect l="l" t="t" r="r" b="b"/>
              <a:pathLst>
                <a:path w="1435100" h="2146935">
                  <a:moveTo>
                    <a:pt x="0" y="2146712"/>
                  </a:moveTo>
                  <a:lnTo>
                    <a:pt x="1434623" y="2146712"/>
                  </a:lnTo>
                  <a:lnTo>
                    <a:pt x="1434623" y="0"/>
                  </a:lnTo>
                  <a:lnTo>
                    <a:pt x="0" y="0"/>
                  </a:lnTo>
                  <a:lnTo>
                    <a:pt x="0" y="2146712"/>
                  </a:lnTo>
                  <a:close/>
                </a:path>
              </a:pathLst>
            </a:custGeom>
            <a:ln w="1189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084447" y="1591306"/>
              <a:ext cx="1435100" cy="209550"/>
            </a:xfrm>
            <a:custGeom>
              <a:avLst/>
              <a:gdLst/>
              <a:ahLst/>
              <a:cxnLst/>
              <a:rect l="l" t="t" r="r" b="b"/>
              <a:pathLst>
                <a:path w="1435100" h="209550">
                  <a:moveTo>
                    <a:pt x="0" y="209248"/>
                  </a:moveTo>
                  <a:lnTo>
                    <a:pt x="1434623" y="209248"/>
                  </a:lnTo>
                  <a:lnTo>
                    <a:pt x="1434623" y="0"/>
                  </a:lnTo>
                  <a:lnTo>
                    <a:pt x="0" y="0"/>
                  </a:lnTo>
                  <a:lnTo>
                    <a:pt x="0" y="209248"/>
                  </a:lnTo>
                  <a:close/>
                </a:path>
              </a:pathLst>
            </a:custGeom>
            <a:ln w="477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5579490" y="1588766"/>
            <a:ext cx="1447165" cy="2364740"/>
            <a:chOff x="5579490" y="1588766"/>
            <a:chExt cx="1447165" cy="2364740"/>
          </a:xfrm>
        </p:grpSpPr>
        <p:sp>
          <p:nvSpPr>
            <p:cNvPr id="23" name="object 23"/>
            <p:cNvSpPr/>
            <p:nvPr/>
          </p:nvSpPr>
          <p:spPr>
            <a:xfrm>
              <a:off x="5585523" y="1800555"/>
              <a:ext cx="1435100" cy="2146935"/>
            </a:xfrm>
            <a:custGeom>
              <a:avLst/>
              <a:gdLst/>
              <a:ahLst/>
              <a:cxnLst/>
              <a:rect l="l" t="t" r="r" b="b"/>
              <a:pathLst>
                <a:path w="1435100" h="2146935">
                  <a:moveTo>
                    <a:pt x="0" y="2059146"/>
                  </a:moveTo>
                  <a:lnTo>
                    <a:pt x="1434623" y="2059146"/>
                  </a:lnTo>
                </a:path>
                <a:path w="1435100" h="2146935">
                  <a:moveTo>
                    <a:pt x="0" y="1623202"/>
                  </a:moveTo>
                  <a:lnTo>
                    <a:pt x="1434623" y="1623202"/>
                  </a:lnTo>
                </a:path>
                <a:path w="1435100" h="2146935">
                  <a:moveTo>
                    <a:pt x="0" y="1187370"/>
                  </a:moveTo>
                  <a:lnTo>
                    <a:pt x="1434623" y="1187370"/>
                  </a:lnTo>
                </a:path>
                <a:path w="1435100" h="2146935">
                  <a:moveTo>
                    <a:pt x="0" y="751427"/>
                  </a:moveTo>
                  <a:lnTo>
                    <a:pt x="1434623" y="751427"/>
                  </a:lnTo>
                </a:path>
                <a:path w="1435100" h="2146935">
                  <a:moveTo>
                    <a:pt x="0" y="315594"/>
                  </a:moveTo>
                  <a:lnTo>
                    <a:pt x="1434623" y="315594"/>
                  </a:lnTo>
                </a:path>
                <a:path w="1435100" h="2146935">
                  <a:moveTo>
                    <a:pt x="204914" y="2146712"/>
                  </a:moveTo>
                  <a:lnTo>
                    <a:pt x="204914" y="0"/>
                  </a:lnTo>
                </a:path>
                <a:path w="1435100" h="2146935">
                  <a:moveTo>
                    <a:pt x="670750" y="2146712"/>
                  </a:moveTo>
                  <a:lnTo>
                    <a:pt x="670750" y="0"/>
                  </a:lnTo>
                </a:path>
                <a:path w="1435100" h="2146935">
                  <a:moveTo>
                    <a:pt x="1136586" y="2146712"/>
                  </a:moveTo>
                  <a:lnTo>
                    <a:pt x="1136586" y="0"/>
                  </a:lnTo>
                </a:path>
              </a:pathLst>
            </a:custGeom>
            <a:ln w="11890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85523" y="1800555"/>
              <a:ext cx="1435100" cy="2146935"/>
            </a:xfrm>
            <a:custGeom>
              <a:avLst/>
              <a:gdLst/>
              <a:ahLst/>
              <a:cxnLst/>
              <a:rect l="l" t="t" r="r" b="b"/>
              <a:pathLst>
                <a:path w="1435100" h="2146935">
                  <a:moveTo>
                    <a:pt x="0" y="1841230"/>
                  </a:moveTo>
                  <a:lnTo>
                    <a:pt x="1434623" y="1841230"/>
                  </a:lnTo>
                </a:path>
                <a:path w="1435100" h="2146935">
                  <a:moveTo>
                    <a:pt x="0" y="1405286"/>
                  </a:moveTo>
                  <a:lnTo>
                    <a:pt x="1434623" y="1405286"/>
                  </a:lnTo>
                </a:path>
                <a:path w="1435100" h="2146935">
                  <a:moveTo>
                    <a:pt x="0" y="969343"/>
                  </a:moveTo>
                  <a:lnTo>
                    <a:pt x="1434623" y="969343"/>
                  </a:lnTo>
                </a:path>
                <a:path w="1435100" h="2146935">
                  <a:moveTo>
                    <a:pt x="0" y="533511"/>
                  </a:moveTo>
                  <a:lnTo>
                    <a:pt x="1434623" y="533511"/>
                  </a:lnTo>
                </a:path>
                <a:path w="1435100" h="2146935">
                  <a:moveTo>
                    <a:pt x="0" y="97567"/>
                  </a:moveTo>
                  <a:lnTo>
                    <a:pt x="1434623" y="97567"/>
                  </a:lnTo>
                </a:path>
                <a:path w="1435100" h="2146935">
                  <a:moveTo>
                    <a:pt x="437832" y="2146712"/>
                  </a:moveTo>
                  <a:lnTo>
                    <a:pt x="437832" y="0"/>
                  </a:lnTo>
                </a:path>
                <a:path w="1435100" h="2146935">
                  <a:moveTo>
                    <a:pt x="903668" y="2146712"/>
                  </a:moveTo>
                  <a:lnTo>
                    <a:pt x="903668" y="0"/>
                  </a:lnTo>
                </a:path>
                <a:path w="1435100" h="2146935">
                  <a:moveTo>
                    <a:pt x="1369393" y="2146712"/>
                  </a:moveTo>
                  <a:lnTo>
                    <a:pt x="1369393" y="0"/>
                  </a:lnTo>
                </a:path>
              </a:pathLst>
            </a:custGeom>
            <a:ln w="4778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5028" y="2611378"/>
              <a:ext cx="1335833" cy="125926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585523" y="1800555"/>
              <a:ext cx="1435100" cy="2146935"/>
            </a:xfrm>
            <a:custGeom>
              <a:avLst/>
              <a:gdLst/>
              <a:ahLst/>
              <a:cxnLst/>
              <a:rect l="l" t="t" r="r" b="b"/>
              <a:pathLst>
                <a:path w="1435100" h="2146935">
                  <a:moveTo>
                    <a:pt x="0" y="2146712"/>
                  </a:moveTo>
                  <a:lnTo>
                    <a:pt x="1434623" y="2146712"/>
                  </a:lnTo>
                  <a:lnTo>
                    <a:pt x="1434623" y="0"/>
                  </a:lnTo>
                  <a:lnTo>
                    <a:pt x="0" y="0"/>
                  </a:lnTo>
                  <a:lnTo>
                    <a:pt x="0" y="2146712"/>
                  </a:lnTo>
                  <a:close/>
                </a:path>
              </a:pathLst>
            </a:custGeom>
            <a:ln w="1189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585523" y="1591306"/>
              <a:ext cx="1435100" cy="209550"/>
            </a:xfrm>
            <a:custGeom>
              <a:avLst/>
              <a:gdLst/>
              <a:ahLst/>
              <a:cxnLst/>
              <a:rect l="l" t="t" r="r" b="b"/>
              <a:pathLst>
                <a:path w="1435100" h="209550">
                  <a:moveTo>
                    <a:pt x="0" y="209248"/>
                  </a:moveTo>
                  <a:lnTo>
                    <a:pt x="1434623" y="209248"/>
                  </a:lnTo>
                  <a:lnTo>
                    <a:pt x="1434623" y="0"/>
                  </a:lnTo>
                  <a:lnTo>
                    <a:pt x="0" y="0"/>
                  </a:lnTo>
                  <a:lnTo>
                    <a:pt x="0" y="209248"/>
                  </a:lnTo>
                  <a:close/>
                </a:path>
              </a:pathLst>
            </a:custGeom>
            <a:ln w="477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681892" y="1612055"/>
            <a:ext cx="235585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5">
                <a:solidFill>
                  <a:srgbClr val="1A1A1A"/>
                </a:solidFill>
                <a:latin typeface="Microsoft Sans Serif"/>
                <a:cs typeface="Microsoft Sans Serif"/>
              </a:rPr>
              <a:t>A2A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85759" y="1593696"/>
            <a:ext cx="1430020" cy="20129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342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850" spc="15">
                <a:solidFill>
                  <a:srgbClr val="1A1A1A"/>
                </a:solidFill>
                <a:latin typeface="Microsoft Sans Serif"/>
                <a:cs typeface="Microsoft Sans Serif"/>
              </a:rPr>
              <a:t>A2C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86836" y="1593696"/>
            <a:ext cx="1430020" cy="20129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342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850" spc="15">
                <a:solidFill>
                  <a:srgbClr val="1A1A1A"/>
                </a:solidFill>
                <a:latin typeface="Microsoft Sans Serif"/>
                <a:cs typeface="Microsoft Sans Serif"/>
              </a:rPr>
              <a:t>A2G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87912" y="1593696"/>
            <a:ext cx="1430020" cy="20129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342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850" spc="15">
                <a:solidFill>
                  <a:srgbClr val="1A1A1A"/>
                </a:solidFill>
                <a:latin typeface="Microsoft Sans Serif"/>
                <a:cs typeface="Microsoft Sans Serif"/>
              </a:rPr>
              <a:t>A2T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3126" y="1814191"/>
            <a:ext cx="198755" cy="19024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0">
              <a:lnSpc>
                <a:spcPct val="100000"/>
              </a:lnSpc>
              <a:spcBef>
                <a:spcPts val="125"/>
              </a:spcBef>
            </a:pPr>
            <a:r>
              <a:rPr dirty="0" sz="850" spc="10">
                <a:latin typeface="Microsoft Sans Serif"/>
                <a:cs typeface="Microsoft Sans Serif"/>
              </a:rPr>
              <a:t>0</a:t>
            </a: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Microsoft Sans Serif"/>
              <a:cs typeface="Microsoft Sans Serif"/>
            </a:endParaRPr>
          </a:p>
          <a:p>
            <a:pPr algn="r" marR="5080">
              <a:lnSpc>
                <a:spcPct val="100000"/>
              </a:lnSpc>
            </a:pPr>
            <a:r>
              <a:rPr dirty="0" sz="850" spc="195">
                <a:latin typeface="Microsoft Sans Serif"/>
                <a:cs typeface="Microsoft Sans Serif"/>
              </a:rPr>
              <a:t>−1</a:t>
            </a: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Microsoft Sans Serif"/>
              <a:cs typeface="Microsoft Sans Serif"/>
            </a:endParaRPr>
          </a:p>
          <a:p>
            <a:pPr algn="r" marR="5080">
              <a:lnSpc>
                <a:spcPct val="100000"/>
              </a:lnSpc>
            </a:pPr>
            <a:r>
              <a:rPr dirty="0" sz="850" spc="195">
                <a:latin typeface="Microsoft Sans Serif"/>
                <a:cs typeface="Microsoft Sans Serif"/>
              </a:rPr>
              <a:t>−2</a:t>
            </a: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Microsoft Sans Serif"/>
              <a:cs typeface="Microsoft Sans Serif"/>
            </a:endParaRPr>
          </a:p>
          <a:p>
            <a:pPr algn="r" marR="5080">
              <a:lnSpc>
                <a:spcPct val="100000"/>
              </a:lnSpc>
            </a:pPr>
            <a:r>
              <a:rPr dirty="0" sz="850" spc="195">
                <a:latin typeface="Microsoft Sans Serif"/>
                <a:cs typeface="Microsoft Sans Serif"/>
              </a:rPr>
              <a:t>−3</a:t>
            </a: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Microsoft Sans Serif"/>
              <a:cs typeface="Microsoft Sans Serif"/>
            </a:endParaRPr>
          </a:p>
          <a:p>
            <a:pPr algn="r" marR="5080">
              <a:lnSpc>
                <a:spcPct val="100000"/>
              </a:lnSpc>
            </a:pPr>
            <a:r>
              <a:rPr dirty="0" sz="850" spc="195">
                <a:latin typeface="Microsoft Sans Serif"/>
                <a:cs typeface="Microsoft Sans Serif"/>
              </a:rPr>
              <a:t>−4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49067" y="1898122"/>
            <a:ext cx="1403350" cy="2082800"/>
          </a:xfrm>
          <a:custGeom>
            <a:avLst/>
            <a:gdLst/>
            <a:ahLst/>
            <a:cxnLst/>
            <a:rect l="l" t="t" r="r" b="b"/>
            <a:pathLst>
              <a:path w="1403350" h="2082800">
                <a:moveTo>
                  <a:pt x="0" y="1743662"/>
                </a:moveTo>
                <a:lnTo>
                  <a:pt x="33226" y="1743662"/>
                </a:lnTo>
              </a:path>
              <a:path w="1403350" h="2082800">
                <a:moveTo>
                  <a:pt x="0" y="1307718"/>
                </a:moveTo>
                <a:lnTo>
                  <a:pt x="33226" y="1307718"/>
                </a:lnTo>
              </a:path>
              <a:path w="1403350" h="2082800">
                <a:moveTo>
                  <a:pt x="0" y="871775"/>
                </a:moveTo>
                <a:lnTo>
                  <a:pt x="33226" y="871775"/>
                </a:lnTo>
              </a:path>
              <a:path w="1403350" h="2082800">
                <a:moveTo>
                  <a:pt x="0" y="435943"/>
                </a:moveTo>
                <a:lnTo>
                  <a:pt x="33226" y="435943"/>
                </a:lnTo>
              </a:path>
              <a:path w="1403350" h="2082800">
                <a:moveTo>
                  <a:pt x="0" y="0"/>
                </a:moveTo>
                <a:lnTo>
                  <a:pt x="33226" y="0"/>
                </a:lnTo>
              </a:path>
              <a:path w="1403350" h="2082800">
                <a:moveTo>
                  <a:pt x="471058" y="2082371"/>
                </a:moveTo>
                <a:lnTo>
                  <a:pt x="471058" y="2049144"/>
                </a:lnTo>
              </a:path>
              <a:path w="1403350" h="2082800">
                <a:moveTo>
                  <a:pt x="936894" y="2082371"/>
                </a:moveTo>
                <a:lnTo>
                  <a:pt x="936894" y="2049144"/>
                </a:lnTo>
              </a:path>
              <a:path w="1403350" h="2082800">
                <a:moveTo>
                  <a:pt x="1402730" y="2082371"/>
                </a:moveTo>
                <a:lnTo>
                  <a:pt x="1402730" y="2049144"/>
                </a:lnTo>
              </a:path>
            </a:pathLst>
          </a:custGeom>
          <a:ln w="11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445641" y="3963015"/>
            <a:ext cx="149225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0">
                <a:latin typeface="Microsoft Sans Serif"/>
                <a:cs typeface="Microsoft Sans Serif"/>
              </a:rPr>
              <a:t>20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11476" y="3963015"/>
            <a:ext cx="149225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0">
                <a:latin typeface="Microsoft Sans Serif"/>
                <a:cs typeface="Microsoft Sans Serif"/>
              </a:rPr>
              <a:t>30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77313" y="3963015"/>
            <a:ext cx="149225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0">
                <a:latin typeface="Microsoft Sans Serif"/>
                <a:cs typeface="Microsoft Sans Serif"/>
              </a:rPr>
              <a:t>40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21202" y="3947267"/>
            <a:ext cx="932180" cy="33655"/>
          </a:xfrm>
          <a:custGeom>
            <a:avLst/>
            <a:gdLst/>
            <a:ahLst/>
            <a:cxnLst/>
            <a:rect l="l" t="t" r="r" b="b"/>
            <a:pathLst>
              <a:path w="932179" h="33654">
                <a:moveTo>
                  <a:pt x="0" y="33226"/>
                </a:moveTo>
                <a:lnTo>
                  <a:pt x="0" y="0"/>
                </a:lnTo>
              </a:path>
              <a:path w="932179" h="33654">
                <a:moveTo>
                  <a:pt x="465836" y="33226"/>
                </a:moveTo>
                <a:lnTo>
                  <a:pt x="465836" y="0"/>
                </a:lnTo>
              </a:path>
              <a:path w="932179" h="33654">
                <a:moveTo>
                  <a:pt x="931672" y="33226"/>
                </a:moveTo>
                <a:lnTo>
                  <a:pt x="931672" y="0"/>
                </a:lnTo>
              </a:path>
            </a:pathLst>
          </a:custGeom>
          <a:ln w="11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946717" y="3963015"/>
            <a:ext cx="149225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0">
                <a:latin typeface="Microsoft Sans Serif"/>
                <a:cs typeface="Microsoft Sans Serif"/>
              </a:rPr>
              <a:t>20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22279" y="3947267"/>
            <a:ext cx="932180" cy="33655"/>
          </a:xfrm>
          <a:custGeom>
            <a:avLst/>
            <a:gdLst/>
            <a:ahLst/>
            <a:cxnLst/>
            <a:rect l="l" t="t" r="r" b="b"/>
            <a:pathLst>
              <a:path w="932179" h="33654">
                <a:moveTo>
                  <a:pt x="0" y="33226"/>
                </a:moveTo>
                <a:lnTo>
                  <a:pt x="0" y="0"/>
                </a:lnTo>
              </a:path>
              <a:path w="932179" h="33654">
                <a:moveTo>
                  <a:pt x="465836" y="33226"/>
                </a:moveTo>
                <a:lnTo>
                  <a:pt x="465836" y="0"/>
                </a:lnTo>
              </a:path>
              <a:path w="932179" h="33654">
                <a:moveTo>
                  <a:pt x="931560" y="33226"/>
                </a:moveTo>
                <a:lnTo>
                  <a:pt x="931560" y="0"/>
                </a:lnTo>
              </a:path>
            </a:pathLst>
          </a:custGeom>
          <a:ln w="11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913629" y="3963015"/>
            <a:ext cx="149225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0">
                <a:latin typeface="Microsoft Sans Serif"/>
                <a:cs typeface="Microsoft Sans Serif"/>
              </a:rPr>
              <a:t>30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79354" y="3963015"/>
            <a:ext cx="149225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0">
                <a:latin typeface="Microsoft Sans Serif"/>
                <a:cs typeface="Microsoft Sans Serif"/>
              </a:rPr>
              <a:t>40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12207" y="3963015"/>
            <a:ext cx="1478280" cy="309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3030">
              <a:lnSpc>
                <a:spcPts val="985"/>
              </a:lnSpc>
              <a:spcBef>
                <a:spcPts val="125"/>
              </a:spcBef>
              <a:tabLst>
                <a:tab pos="578485" algn="l"/>
                <a:tab pos="1148080" algn="l"/>
              </a:tabLst>
            </a:pPr>
            <a:r>
              <a:rPr dirty="0" sz="850" spc="10">
                <a:latin typeface="Microsoft Sans Serif"/>
                <a:cs typeface="Microsoft Sans Serif"/>
              </a:rPr>
              <a:t>30	40	20</a:t>
            </a: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ts val="1225"/>
              </a:lnSpc>
            </a:pPr>
            <a:r>
              <a:rPr dirty="0" sz="1050">
                <a:latin typeface="Microsoft Sans Serif"/>
                <a:cs typeface="Microsoft Sans Serif"/>
              </a:rPr>
              <a:t>Consensus</a:t>
            </a:r>
            <a:r>
              <a:rPr dirty="0" sz="1050" spc="-25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quality</a:t>
            </a:r>
            <a:r>
              <a:rPr dirty="0" sz="1050" spc="-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score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023355" y="3947267"/>
            <a:ext cx="932180" cy="33655"/>
          </a:xfrm>
          <a:custGeom>
            <a:avLst/>
            <a:gdLst/>
            <a:ahLst/>
            <a:cxnLst/>
            <a:rect l="l" t="t" r="r" b="b"/>
            <a:pathLst>
              <a:path w="932179" h="33654">
                <a:moveTo>
                  <a:pt x="0" y="33226"/>
                </a:moveTo>
                <a:lnTo>
                  <a:pt x="0" y="0"/>
                </a:lnTo>
              </a:path>
              <a:path w="932179" h="33654">
                <a:moveTo>
                  <a:pt x="465836" y="33226"/>
                </a:moveTo>
                <a:lnTo>
                  <a:pt x="465836" y="0"/>
                </a:lnTo>
              </a:path>
              <a:path w="932179" h="33654">
                <a:moveTo>
                  <a:pt x="931560" y="33226"/>
                </a:moveTo>
                <a:lnTo>
                  <a:pt x="931560" y="0"/>
                </a:lnTo>
              </a:path>
            </a:pathLst>
          </a:custGeom>
          <a:ln w="11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948870" y="3963015"/>
            <a:ext cx="149225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0">
                <a:latin typeface="Microsoft Sans Serif"/>
                <a:cs typeface="Microsoft Sans Serif"/>
              </a:rPr>
              <a:t>20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6414706" y="3963015"/>
            <a:ext cx="149225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0">
                <a:latin typeface="Microsoft Sans Serif"/>
                <a:cs typeface="Microsoft Sans Serif"/>
              </a:rPr>
              <a:t>30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80431" y="3963015"/>
            <a:ext cx="149225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0">
                <a:latin typeface="Microsoft Sans Serif"/>
                <a:cs typeface="Microsoft Sans Serif"/>
              </a:rPr>
              <a:t>40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1072" y="2175606"/>
            <a:ext cx="174625" cy="13970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>
                <a:latin typeface="Microsoft Sans Serif"/>
                <a:cs typeface="Microsoft Sans Serif"/>
              </a:rPr>
              <a:t>Error</a:t>
            </a:r>
            <a:r>
              <a:rPr dirty="0" sz="1050" spc="-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frequency</a:t>
            </a:r>
            <a:r>
              <a:rPr dirty="0" sz="1050" spc="-2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(log10)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2300" y="4421046"/>
            <a:ext cx="6407785" cy="12242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635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114" b="1">
                <a:latin typeface="Calibri"/>
                <a:cs typeface="Calibri"/>
              </a:rPr>
              <a:t>Figure </a:t>
            </a:r>
            <a:r>
              <a:rPr dirty="0" sz="1100" spc="60" b="1">
                <a:latin typeface="Calibri"/>
                <a:cs typeface="Calibri"/>
              </a:rPr>
              <a:t>8.</a:t>
            </a:r>
            <a:r>
              <a:rPr dirty="0" sz="1100" spc="65" b="1">
                <a:latin typeface="Calibri"/>
                <a:cs typeface="Calibri"/>
              </a:rPr>
              <a:t> </a:t>
            </a:r>
            <a:r>
              <a:rPr dirty="0" sz="1100" spc="70">
                <a:latin typeface="Calibri"/>
                <a:cs typeface="Calibri"/>
              </a:rPr>
              <a:t>The </a:t>
            </a:r>
            <a:r>
              <a:rPr dirty="0" sz="1100" spc="5">
                <a:latin typeface="Calibri"/>
                <a:cs typeface="Calibri"/>
              </a:rPr>
              <a:t>forward-read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error</a:t>
            </a:r>
            <a:r>
              <a:rPr dirty="0" sz="1100" spc="10">
                <a:latin typeface="Calibri"/>
                <a:cs typeface="Calibri"/>
              </a:rPr>
              <a:t> rates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observed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142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pooled</a:t>
            </a:r>
            <a:r>
              <a:rPr dirty="0" sz="1100" spc="5">
                <a:latin typeface="Calibri"/>
                <a:cs typeface="Calibri"/>
              </a:rPr>
              <a:t> samples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MacIntyre </a:t>
            </a:r>
            <a:r>
              <a:rPr dirty="0" sz="1100" spc="-15">
                <a:latin typeface="Calibri"/>
                <a:cs typeface="Calibri"/>
              </a:rPr>
              <a:t>2015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shown</a:t>
            </a:r>
            <a:r>
              <a:rPr dirty="0" sz="1100">
                <a:latin typeface="Calibri"/>
                <a:cs typeface="Calibri"/>
              </a:rPr>
              <a:t> for</a:t>
            </a:r>
            <a:r>
              <a:rPr dirty="0" sz="1100" spc="5">
                <a:latin typeface="Calibri"/>
                <a:cs typeface="Calibri"/>
              </a:rPr>
              <a:t> 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case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where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correct </a:t>
            </a:r>
            <a:r>
              <a:rPr dirty="0" sz="1100" spc="-5">
                <a:latin typeface="Calibri"/>
                <a:cs typeface="Calibri"/>
              </a:rPr>
              <a:t>base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 an </a:t>
            </a:r>
            <a:r>
              <a:rPr dirty="0" sz="1100" spc="100">
                <a:latin typeface="Calibri"/>
                <a:cs typeface="Calibri"/>
              </a:rPr>
              <a:t>A. </a:t>
            </a:r>
            <a:r>
              <a:rPr dirty="0" sz="1100" spc="70">
                <a:latin typeface="Calibri"/>
                <a:cs typeface="Calibri"/>
              </a:rPr>
              <a:t>The </a:t>
            </a:r>
            <a:r>
              <a:rPr dirty="0" sz="1100" spc="45">
                <a:latin typeface="Calibri"/>
                <a:cs typeface="Calibri"/>
              </a:rPr>
              <a:t>x-axis </a:t>
            </a:r>
            <a:r>
              <a:rPr dirty="0" sz="1100" spc="-10">
                <a:latin typeface="Calibri"/>
                <a:cs typeface="Calibri"/>
              </a:rPr>
              <a:t>shows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quality </a:t>
            </a:r>
            <a:r>
              <a:rPr dirty="0" sz="1100" spc="-5">
                <a:latin typeface="Calibri"/>
                <a:cs typeface="Calibri"/>
              </a:rPr>
              <a:t>score;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y-axis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frequency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specified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transition.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Dots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show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observed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frequencies,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black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line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error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model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inferred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114">
                <a:latin typeface="Calibri"/>
                <a:cs typeface="Calibri"/>
              </a:rPr>
              <a:t>DADA2 </a:t>
            </a:r>
            <a:r>
              <a:rPr dirty="0" sz="1100" spc="25">
                <a:latin typeface="Calibri"/>
                <a:cs typeface="Calibri"/>
              </a:rPr>
              <a:t>using </a:t>
            </a:r>
            <a:r>
              <a:rPr dirty="0" sz="1100" spc="30">
                <a:latin typeface="Calibri"/>
                <a:cs typeface="Calibri"/>
              </a:rPr>
              <a:t>its </a:t>
            </a:r>
            <a:r>
              <a:rPr dirty="0" sz="1100" spc="15">
                <a:latin typeface="Calibri"/>
                <a:cs typeface="Calibri"/>
              </a:rPr>
              <a:t>default </a:t>
            </a:r>
            <a:r>
              <a:rPr dirty="0" sz="1100" spc="-5">
                <a:latin typeface="Calibri"/>
                <a:cs typeface="Calibri"/>
              </a:rPr>
              <a:t>loess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fitting,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line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expected</a:t>
            </a:r>
            <a:r>
              <a:rPr dirty="0" sz="1100" spc="10">
                <a:latin typeface="Calibri"/>
                <a:cs typeface="Calibri"/>
              </a:rPr>
              <a:t> rates </a:t>
            </a:r>
            <a:r>
              <a:rPr dirty="0" sz="1100" spc="15">
                <a:latin typeface="Calibri"/>
                <a:cs typeface="Calibri"/>
              </a:rPr>
              <a:t>given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nominal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definition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quality </a:t>
            </a:r>
            <a:r>
              <a:rPr dirty="0" sz="1100" spc="-5">
                <a:latin typeface="Calibri"/>
                <a:cs typeface="Calibri"/>
              </a:rPr>
              <a:t>score: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30" i="1">
                <a:latin typeface="Calibri"/>
                <a:cs typeface="Calibri"/>
              </a:rPr>
              <a:t>Q </a:t>
            </a:r>
            <a:r>
              <a:rPr dirty="0" sz="1100" spc="295">
                <a:latin typeface="Calibri"/>
                <a:cs typeface="Calibri"/>
              </a:rPr>
              <a:t>= </a:t>
            </a:r>
            <a:r>
              <a:rPr dirty="0" sz="1100" spc="30">
                <a:latin typeface="Lucida Sans Unicode"/>
                <a:cs typeface="Lucida Sans Unicode"/>
              </a:rPr>
              <a:t>−</a:t>
            </a:r>
            <a:r>
              <a:rPr dirty="0" sz="1100" spc="30">
                <a:latin typeface="Calibri"/>
                <a:cs typeface="Calibri"/>
              </a:rPr>
              <a:t>10</a:t>
            </a:r>
            <a:r>
              <a:rPr dirty="0" sz="1100" spc="30" i="1">
                <a:latin typeface="Calibri"/>
                <a:cs typeface="Calibri"/>
              </a:rPr>
              <a:t>log</a:t>
            </a:r>
            <a:r>
              <a:rPr dirty="0" baseline="-10416" sz="1200" spc="44">
                <a:latin typeface="Trebuchet MS"/>
                <a:cs typeface="Trebuchet MS"/>
              </a:rPr>
              <a:t>10</a:t>
            </a:r>
            <a:r>
              <a:rPr dirty="0" sz="1100" spc="30">
                <a:latin typeface="Calibri"/>
                <a:cs typeface="Calibri"/>
              </a:rPr>
              <a:t>(</a:t>
            </a:r>
            <a:r>
              <a:rPr dirty="0" sz="1100" spc="30" i="1">
                <a:latin typeface="Calibri"/>
                <a:cs typeface="Calibri"/>
              </a:rPr>
              <a:t>p</a:t>
            </a:r>
            <a:r>
              <a:rPr dirty="0" baseline="-10416" sz="1200" spc="44" i="1">
                <a:latin typeface="Calibri"/>
                <a:cs typeface="Calibri"/>
              </a:rPr>
              <a:t>err</a:t>
            </a:r>
            <a:r>
              <a:rPr dirty="0" sz="1100" spc="30">
                <a:latin typeface="Calibri"/>
                <a:cs typeface="Calibri"/>
              </a:rPr>
              <a:t>).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Illumina </a:t>
            </a:r>
            <a:r>
              <a:rPr dirty="0" sz="1100" spc="30">
                <a:latin typeface="Calibri"/>
                <a:cs typeface="Calibri"/>
              </a:rPr>
              <a:t>quality </a:t>
            </a:r>
            <a:r>
              <a:rPr dirty="0" sz="1100" spc="-10">
                <a:latin typeface="Calibri"/>
                <a:cs typeface="Calibri"/>
              </a:rPr>
              <a:t>scores</a:t>
            </a:r>
            <a:r>
              <a:rPr dirty="0" sz="1100" spc="-5">
                <a:latin typeface="Calibri"/>
                <a:cs typeface="Calibri"/>
              </a:rPr>
              <a:t> are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quite </a:t>
            </a:r>
            <a:r>
              <a:rPr dirty="0" sz="1100" spc="20">
                <a:latin typeface="Calibri"/>
                <a:cs typeface="Calibri"/>
              </a:rPr>
              <a:t>informative about </a:t>
            </a:r>
            <a:r>
              <a:rPr dirty="0" sz="1100" spc="25">
                <a:latin typeface="Calibri"/>
                <a:cs typeface="Calibri"/>
              </a:rPr>
              <a:t> substitution </a:t>
            </a:r>
            <a:r>
              <a:rPr dirty="0" sz="1100" spc="5">
                <a:latin typeface="Calibri"/>
                <a:cs typeface="Calibri"/>
              </a:rPr>
              <a:t>error</a:t>
            </a:r>
            <a:r>
              <a:rPr dirty="0" sz="1100" spc="10">
                <a:latin typeface="Calibri"/>
                <a:cs typeface="Calibri"/>
              </a:rPr>
              <a:t> rates,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but </a:t>
            </a:r>
            <a:r>
              <a:rPr dirty="0" sz="1100" spc="20">
                <a:latin typeface="Calibri"/>
                <a:cs typeface="Calibri"/>
              </a:rPr>
              <a:t>systematic </a:t>
            </a:r>
            <a:r>
              <a:rPr dirty="0" sz="1100" spc="15">
                <a:latin typeface="Calibri"/>
                <a:cs typeface="Calibri"/>
              </a:rPr>
              <a:t>deviations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expected</a:t>
            </a:r>
            <a:r>
              <a:rPr dirty="0" sz="1100" spc="10">
                <a:latin typeface="Calibri"/>
                <a:cs typeface="Calibri"/>
              </a:rPr>
              <a:t> rates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>
                <a:latin typeface="Calibri"/>
                <a:cs typeface="Calibri"/>
              </a:rPr>
              <a:t> observed.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80">
                <a:latin typeface="Calibri"/>
                <a:cs typeface="Calibri"/>
              </a:rPr>
              <a:t>This </a:t>
            </a:r>
            <a:r>
              <a:rPr dirty="0" sz="1100" spc="20">
                <a:latin typeface="Calibri"/>
                <a:cs typeface="Calibri"/>
              </a:rPr>
              <a:t>plot </a:t>
            </a:r>
            <a:r>
              <a:rPr dirty="0" sz="1100" spc="-10">
                <a:latin typeface="Calibri"/>
                <a:cs typeface="Calibri"/>
              </a:rPr>
              <a:t>was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generated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25">
                <a:latin typeface="Calibri"/>
                <a:cs typeface="Calibri"/>
              </a:rPr>
              <a:t>plotErrors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function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DADA2 </a:t>
            </a:r>
            <a:r>
              <a:rPr dirty="0" sz="1100" spc="204">
                <a:latin typeface="Calibri"/>
                <a:cs typeface="Calibri"/>
              </a:rPr>
              <a:t>R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package.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1151303"/>
            <a:ext cx="20142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30" b="1">
                <a:latin typeface="Calibri"/>
                <a:cs typeface="Calibri"/>
              </a:rPr>
              <a:t>Supplementary</a:t>
            </a:r>
            <a:r>
              <a:rPr dirty="0" sz="1400" spc="185" b="1">
                <a:latin typeface="Calibri"/>
                <a:cs typeface="Calibri"/>
              </a:rPr>
              <a:t> </a:t>
            </a:r>
            <a:r>
              <a:rPr dirty="0" sz="1400" spc="120" b="1">
                <a:latin typeface="Calibri"/>
                <a:cs typeface="Calibri"/>
              </a:rPr>
              <a:t>Tables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6912" y="1681760"/>
          <a:ext cx="637921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/>
                <a:gridCol w="753110"/>
                <a:gridCol w="753109"/>
                <a:gridCol w="759460"/>
                <a:gridCol w="1130935"/>
                <a:gridCol w="484504"/>
                <a:gridCol w="1033779"/>
                <a:gridCol w="707389"/>
              </a:tblGrid>
              <a:tr h="35020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6393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Direction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1778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Reads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2349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1Q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5844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Quality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Scores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 marR="88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Mean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1714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3Q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7244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Filtered</a:t>
                      </a:r>
                      <a:r>
                        <a:rPr dirty="0" sz="11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Reads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025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Merged</a:t>
                      </a:r>
                      <a:r>
                        <a:rPr dirty="0" sz="1100" spc="5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Forward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Only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5101">
                <a:tc rowSpan="2"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Balanced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Forward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593868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0195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35.92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8161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492082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557946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510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937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Reverse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593868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195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33.52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227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492082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5101">
                <a:tc rowSpan="2"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HMP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Forward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613352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0195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32.34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8161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303293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449269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510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937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Reverse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613352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28.7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227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303293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5101">
                <a:tc rowSpan="2"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Extreme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Forward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2082062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0005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8034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1178835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1431321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78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937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Reverse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2082062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195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29.33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52425">
                        <a:lnSpc>
                          <a:spcPts val="127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1178835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41666" y="3192206"/>
            <a:ext cx="5689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5" b="1">
                <a:latin typeface="Calibri"/>
                <a:cs typeface="Calibri"/>
              </a:rPr>
              <a:t>Table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1.</a:t>
            </a:r>
            <a:r>
              <a:rPr dirty="0" sz="1100" spc="31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Sequencing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110" b="1">
                <a:latin typeface="Calibri"/>
                <a:cs typeface="Calibri"/>
              </a:rPr>
              <a:t>summary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35" b="1">
                <a:latin typeface="Calibri"/>
                <a:cs typeface="Calibri"/>
              </a:rPr>
              <a:t>of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the</a:t>
            </a:r>
            <a:r>
              <a:rPr dirty="0" sz="1100" spc="180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Balanced,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260" b="1">
                <a:latin typeface="Calibri"/>
                <a:cs typeface="Calibri"/>
              </a:rPr>
              <a:t>HMP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and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120" b="1">
                <a:latin typeface="Calibri"/>
                <a:cs typeface="Calibri"/>
              </a:rPr>
              <a:t>Extreme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test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datasets.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05080" y="3949067"/>
          <a:ext cx="6346190" cy="11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7030"/>
                <a:gridCol w="3488054"/>
                <a:gridCol w="669289"/>
                <a:gridCol w="551179"/>
              </a:tblGrid>
              <a:tr h="114238">
                <a:tc>
                  <a:txBody>
                    <a:bodyPr/>
                    <a:lstStyle/>
                    <a:p>
                      <a:pPr marL="15875">
                        <a:lnSpc>
                          <a:spcPts val="800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Strain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800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Greengenes</a:t>
                      </a:r>
                      <a:r>
                        <a:rPr dirty="0" sz="7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taxonomy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800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Dilution</a:t>
                      </a:r>
                      <a:r>
                        <a:rPr dirty="0" sz="7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group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800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Tag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9395" y="4062221"/>
          <a:ext cx="6202680" cy="302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125"/>
                <a:gridCol w="73660"/>
                <a:gridCol w="88900"/>
                <a:gridCol w="367030"/>
                <a:gridCol w="88900"/>
                <a:gridCol w="2794000"/>
                <a:gridCol w="547370"/>
                <a:gridCol w="260985"/>
                <a:gridCol w="88900"/>
                <a:gridCol w="257810"/>
              </a:tblGrid>
              <a:tr h="108945">
                <a:tc>
                  <a:txBody>
                    <a:bodyPr/>
                    <a:lstStyle/>
                    <a:p>
                      <a:pPr marL="31750">
                        <a:lnSpc>
                          <a:spcPts val="760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Bacteroides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cellulosilyticus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DSM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14838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60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0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70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Bacteroidetes,c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Bacteroidia,o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Bacteroidales,f   </a:t>
                      </a:r>
                      <a:r>
                        <a:rPr dirty="0" sz="70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60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70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70164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Bacteroides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eggerthii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BEI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5">
                          <a:latin typeface="Calibri"/>
                          <a:cs typeface="Calibri"/>
                        </a:rPr>
                        <a:t>HM-­‐210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Bacteroidetes,c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Bacteroidia,o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Bacteroidales,f   </a:t>
                      </a:r>
                      <a:r>
                        <a:rPr dirty="0" sz="70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91265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Bacteroides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fragilis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ATCC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23745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Bacteroidetes,c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Bacteroidia,o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Bacteroidales,f   </a:t>
                      </a:r>
                      <a:r>
                        <a:rPr dirty="0" sz="70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84566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Bacteroides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massiliensis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JCM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12982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Bacteroidetes,c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Bacteroidia,o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Bacteroidales,f   </a:t>
                      </a:r>
                      <a:r>
                        <a:rPr dirty="0" sz="70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38326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Bacteroides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ovatus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DSM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1896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Bacteroidetes,c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Bacteroidia,o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Bacteroidales,f   </a:t>
                      </a:r>
                      <a:r>
                        <a:rPr dirty="0" sz="70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74296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Bacteroides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thetaiotaomicron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DSM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2079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Bacteroidetes,c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Bacteroidia,o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Bacteroidales,f   </a:t>
                      </a:r>
                      <a:r>
                        <a:rPr dirty="0" sz="70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50907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Bacteroides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uniformis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DSM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6597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Bacteroidetes,c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Bacteroidia,o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Bacteroidales,f   </a:t>
                      </a:r>
                      <a:r>
                        <a:rPr dirty="0" sz="70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89266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Bacteroides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vulgatus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DSM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1447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Bacteroidetes,c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Bacteroidia,o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Bacteroidales,f   </a:t>
                      </a:r>
                      <a:r>
                        <a:rPr dirty="0" sz="70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21615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Barnesiella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intestinihominis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DSM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21032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Bacteroidetes,c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Bacteroidia,o</a:t>
                      </a:r>
                      <a:r>
                        <a:rPr dirty="0" sz="7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Bacteroidales,f   </a:t>
                      </a:r>
                      <a:r>
                        <a:rPr dirty="0" sz="700" spc="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[Barnesiellaceae]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21316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Clostridium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celatum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JCM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1394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Firmicutes,c   </a:t>
                      </a:r>
                      <a:r>
                        <a:rPr dirty="0" sz="7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Clostridia,o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Clostridiales,f   </a:t>
                      </a:r>
                      <a:r>
                        <a:rPr dirty="0" sz="7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31700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Clostridium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cocleatum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DSM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1551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Firmicutes,c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Erysipelotrichi,o   </a:t>
                      </a:r>
                      <a:r>
                        <a:rPr dirty="0" sz="7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Erysipelotrichales,f   </a:t>
                      </a:r>
                      <a:r>
                        <a:rPr dirty="0" sz="7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Erysipelotrichaceae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56149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Clostridium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methylpentosum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DSM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5476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Firmicutes,c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Clostridia,o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Clostridiales,f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Ruminococcaceae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68506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Clostridium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phytofermentans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ATCC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700394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Firmicutes,c   </a:t>
                      </a:r>
                      <a:r>
                        <a:rPr dirty="0" sz="7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Clostridia,o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Clostridiales,f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Lachnospiraceae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73805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Clostridium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xylanovorans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DSM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12503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Firmicutes,c   </a:t>
                      </a:r>
                      <a:r>
                        <a:rPr dirty="0" sz="7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Clostridia,o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Clostridiales,f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Lachnospiraceae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70731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Coprococcus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comes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ATCC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27758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Firmicutes,c   </a:t>
                      </a:r>
                      <a:r>
                        <a:rPr dirty="0" sz="7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Clostridia,o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Clostridiales,f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Lachnospiraceae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41496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Eubacterium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rectale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DSM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17629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Firmicutes,c   </a:t>
                      </a:r>
                      <a:r>
                        <a:rPr dirty="0" sz="7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Clostridia,o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Clostridiales,f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Lachnospiraceae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53720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Howardella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ureilytica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DSM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15118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Firmicutes,c   </a:t>
                      </a:r>
                      <a:r>
                        <a:rPr dirty="0" sz="7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Clostridia,o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Clostridiales,f   </a:t>
                      </a:r>
                      <a:r>
                        <a:rPr dirty="0" sz="7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91otu452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23462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Parabacteroides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distasonis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JCM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13400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Bacteroidetes,c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Bacteroidia,o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Bacteroidales,f   </a:t>
                      </a:r>
                      <a:r>
                        <a:rPr dirty="0" sz="70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Porphyromonadaceae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21798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Parabacteroides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distasonis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JCM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13401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Bacteroidetes,c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Bacteroidia,o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Bacteroidales,f   </a:t>
                      </a:r>
                      <a:r>
                        <a:rPr dirty="0" sz="70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Porphyromonadaceae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1086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Parabacteroides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merdae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DSM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19495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Bacteroidetes,c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Bacteroidia,o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Bacteroidales,f   </a:t>
                      </a:r>
                      <a:r>
                        <a:rPr dirty="0" sz="70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Porphyromonadaceae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33431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Parabacteroides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sp.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D13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BEI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65">
                          <a:latin typeface="Calibri"/>
                          <a:cs typeface="Calibri"/>
                        </a:rPr>
                        <a:t>HM-­‐77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Bacteroidetes,c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Bacteroidia,o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Bacteroidales,f   </a:t>
                      </a:r>
                      <a:r>
                        <a:rPr dirty="0" sz="70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Porphyromonadaceae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91131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Paraprevotella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clara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DSM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19731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Bacteroidetes,c</a:t>
                      </a:r>
                      <a:r>
                        <a:rPr dirty="0" sz="700" spc="2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Bacteroidia,o</a:t>
                      </a:r>
                      <a:r>
                        <a:rPr dirty="0" sz="700" spc="2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2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Bacteroidales,f   </a:t>
                      </a:r>
                      <a:r>
                        <a:rPr dirty="0" sz="700" spc="1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[Paraprevotellaceae]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81974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Prevotella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buccalis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ATCC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35310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Bacteroidetes,c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Bacteroidia,o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Bacteroidales,f   </a:t>
                      </a:r>
                      <a:r>
                        <a:rPr dirty="0" sz="70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Prevotellaceae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52712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Prevotella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copri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DSM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18205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Bacteroidetes,c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Bacteroidia,o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Bacteroidales,f   </a:t>
                      </a:r>
                      <a:r>
                        <a:rPr dirty="0" sz="70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Prevotellaceae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30223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Roseburia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intestinalis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DSM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14610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Firmicutes,c   </a:t>
                      </a:r>
                      <a:r>
                        <a:rPr dirty="0" sz="7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Clostridia,o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Clostridiales,f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Lachnospiraceae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27000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12453">
                <a:tc>
                  <a:txBody>
                    <a:bodyPr/>
                    <a:lstStyle/>
                    <a:p>
                      <a:pPr marL="3175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Roseburia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inulinivorans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DSM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16841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Firmicutes,c   </a:t>
                      </a:r>
                      <a:r>
                        <a:rPr dirty="0" sz="7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Clostridia,o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Clostridiales,f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Lachnospiraceae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85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85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29181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  <a:tr h="101470">
                <a:tc>
                  <a:txBody>
                    <a:bodyPr/>
                    <a:lstStyle/>
                    <a:p>
                      <a:pPr marL="31750">
                        <a:lnSpc>
                          <a:spcPts val="700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Ruminococcus</a:t>
                      </a:r>
                      <a:r>
                        <a:rPr dirty="0" sz="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gnavus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ATCC</a:t>
                      </a:r>
                      <a:r>
                        <a:rPr dirty="0" sz="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29149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700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k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</a:pPr>
                      <a:r>
                        <a:rPr dirty="0" sz="7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ria</a:t>
                      </a:r>
                      <a:r>
                        <a:rPr dirty="0" sz="7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p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Firmicutes,c   </a:t>
                      </a:r>
                      <a:r>
                        <a:rPr dirty="0" sz="7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Clostridia,o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Clostridiales,f   </a:t>
                      </a:r>
                      <a:r>
                        <a:rPr dirty="0" sz="7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Lachnospiraceae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700"/>
                        </a:lnSpc>
                      </a:pPr>
                      <a:r>
                        <a:rPr dirty="0" sz="700" spc="-65">
                          <a:latin typeface="Calibri"/>
                          <a:cs typeface="Calibri"/>
                        </a:rPr>
                        <a:t>10^-­‐5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00"/>
                        </a:lnSpc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30356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505493" y="416018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75733" y="416018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05493" y="4272638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75733" y="4272638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05493" y="4385091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5733" y="4385091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05493" y="449754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75733" y="449754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05493" y="4609997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75733" y="4609997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05493" y="472245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75733" y="472245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05493" y="4834903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75733" y="4834903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05493" y="494735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75733" y="494735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05493" y="505980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75733" y="505980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81302" y="5172262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81115" y="5172262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81302" y="528471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55441" y="528471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81302" y="539716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81115" y="539716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81302" y="5509622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81115" y="5509622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81302" y="562207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81115" y="562207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81302" y="5734528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81115" y="5734528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81302" y="5846981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881115" y="5846981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81302" y="595943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81115" y="595943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05493" y="6071887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75733" y="6071887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05493" y="6184341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75733" y="6184341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05493" y="629679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075733" y="629679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505493" y="6409247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75733" y="6409247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05493" y="6521701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75733" y="6521701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05493" y="6634153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75733" y="6634153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05493" y="674660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75733" y="674660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81302" y="685906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81115" y="685906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81302" y="6971513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81115" y="6971513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381302" y="708396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81115" y="708396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91" y="0"/>
                </a:lnTo>
              </a:path>
            </a:pathLst>
          </a:custGeom>
          <a:ln w="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673100" y="7202892"/>
            <a:ext cx="61372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95" b="1">
                <a:latin typeface="Calibri"/>
                <a:cs typeface="Calibri"/>
              </a:rPr>
              <a:t>Table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2.</a:t>
            </a:r>
            <a:r>
              <a:rPr dirty="0" sz="1100" spc="315" b="1">
                <a:latin typeface="Calibri"/>
                <a:cs typeface="Calibri"/>
              </a:rPr>
              <a:t> </a:t>
            </a:r>
            <a:r>
              <a:rPr dirty="0" sz="1100" spc="100" b="1">
                <a:latin typeface="Calibri"/>
                <a:cs typeface="Calibri"/>
              </a:rPr>
              <a:t>Composition</a:t>
            </a:r>
            <a:r>
              <a:rPr dirty="0" sz="1100" spc="180" b="1">
                <a:latin typeface="Calibri"/>
                <a:cs typeface="Calibri"/>
              </a:rPr>
              <a:t> </a:t>
            </a:r>
            <a:r>
              <a:rPr dirty="0" sz="1100" spc="35" b="1">
                <a:latin typeface="Calibri"/>
                <a:cs typeface="Calibri"/>
              </a:rPr>
              <a:t>of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120" b="1">
                <a:latin typeface="Calibri"/>
                <a:cs typeface="Calibri"/>
              </a:rPr>
              <a:t>Extreme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100" b="1">
                <a:latin typeface="Calibri"/>
                <a:cs typeface="Calibri"/>
              </a:rPr>
              <a:t>mock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community.</a:t>
            </a:r>
            <a:r>
              <a:rPr dirty="0" sz="1100" spc="245" b="1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Tags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were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included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id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lines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fasta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reads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from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each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amplified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strain.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Nature</a:t>
            </a:r>
            <a:r>
              <a:rPr dirty="0" spc="20"/>
              <a:t> </a:t>
            </a:r>
            <a:r>
              <a:rPr dirty="0"/>
              <a:t>Methods:</a:t>
            </a:r>
            <a:r>
              <a:rPr dirty="0" spc="25"/>
              <a:t> </a:t>
            </a:r>
            <a:r>
              <a:rPr dirty="0" spc="-5"/>
              <a:t>doi:10.1038/nmeth.3869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2022-05-29T13:55:35Z</dcterms:created>
  <dcterms:modified xsi:type="dcterms:W3CDTF">2022-05-29T13:55:35Z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2016-04-14T00:00:00Z</vt:filetime>
  </property>
  <property fmtid="{D5CDD505-2E9C-101B-9397-08002B2CF9AE}" pid="3" name="Creator">
    <vt:lpwstr>TeX</vt:lpwstr>
  </property>
  <property fmtid="{D5CDD505-2E9C-101B-9397-08002B2CF9AE}" pid="4" name="LastSaved">
    <vt:filetime>2022-05-29T00:00:00Z</vt:filetime>
  </property>
</Properties>
</file>