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BAB47-582B-4648-B711-5F291C6D3134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3A763-B8BB-7546-BB98-B0F76C5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8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3A763-B8BB-7546-BB98-B0F76C5D17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5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7281-AE7A-C346-B21B-4FCE7C269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1B8AE-956A-7B44-AB23-1D04004A8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26711-AE79-8F4C-A4A3-6CB0D388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5A2-36C0-B343-B5FF-EB5174A3187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2080-F1E3-244F-8477-C213CA57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E0550-00D1-C848-ABA8-A18C97CE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5BB-7806-EC4D-ADC3-DADBE0B7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147D-F965-0C4B-B1B0-1D01B556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CE9F3-A7E9-9043-B28E-EE7EE3093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2B929-A03B-4A4F-8C6F-FAA35C98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5A2-36C0-B343-B5FF-EB5174A3187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337E-F4E7-694D-AC8E-0D8E2D5F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0119-9317-7049-A52C-26412F0F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5BB-7806-EC4D-ADC3-DADBE0B7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F267-C7CB-2247-BFE6-79B4B858E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D764A-9828-0543-B4B3-5334DD8CC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D8C9D-1DFB-6A40-918D-C14A12BC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5A2-36C0-B343-B5FF-EB5174A3187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043CB-08A7-D440-BEC2-C5302C21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CBE1D-FC51-3C48-9B3A-00A1F96A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5BB-7806-EC4D-ADC3-DADBE0B7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0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EA82-CD4E-ED45-97ED-0EC82C9D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973D-3C37-F54A-B41F-96D1A343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65FB7-D717-F44D-B55B-66A90F8F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5A2-36C0-B343-B5FF-EB5174A3187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F309-5C75-C74B-8CC7-96C4140F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1194F-7BBE-8A40-89B9-D9EAFB6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5BB-7806-EC4D-ADC3-DADBE0B7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EDA5-74B2-BB4B-AC44-CAC11C0C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B37A4-CFA0-5841-B4B7-5E82D4691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95934-683E-844C-BB85-95A098CB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5A2-36C0-B343-B5FF-EB5174A3187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F6DC-0776-9140-95D3-3FE16754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F8387-7CB6-9D48-A070-C8053A1D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5BB-7806-EC4D-ADC3-DADBE0B7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9F26-CFAF-E84E-B320-187E0245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D8C9-1D83-B64D-A4BD-4B2AB976C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814A0-4481-A94C-8096-34CA38745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D21A3-0DF8-CB41-96C5-F7485DCA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5A2-36C0-B343-B5FF-EB5174A3187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925F2-A9FB-A341-B73E-2F3DB39B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3B4DA-C87E-5645-B8CD-90002273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5BB-7806-EC4D-ADC3-DADBE0B7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1A2A-3B1D-FD4F-BD7A-56121AB1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C487C-3521-0144-B99F-558995F53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18ACB-16A5-854E-8D54-71B1B4E2B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3D634-4501-084F-98FE-1F7A82CE4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78A41-D2A7-E540-93DB-4B96A3310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DDFE2-CB42-B745-AE69-650A773C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5A2-36C0-B343-B5FF-EB5174A3187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F9247-449D-D34B-A8AE-3A00799B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FC951-C040-C243-8864-9B9CF34C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5BB-7806-EC4D-ADC3-DADBE0B7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6550-33F9-AA4C-A7FF-1B12A31C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FBCF3-2ABA-C54E-9D43-1163ABBC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5A2-36C0-B343-B5FF-EB5174A3187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91B17-3539-8B4F-84BF-F09F9107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D6F5A-7539-AB40-ACE5-E4D7E8AB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5BB-7806-EC4D-ADC3-DADBE0B7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8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9E96A-C681-6846-AAC0-E3ED2247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5A2-36C0-B343-B5FF-EB5174A3187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7407E-D674-3D4F-BBCF-E1298EE5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2C45E-25C5-B84F-9B55-6F6ACE8C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5BB-7806-EC4D-ADC3-DADBE0B7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9559-9965-274C-BF84-61C0DC23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6784-1E50-B04A-AAF9-2DA33089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09DA7-AA50-BE4B-951E-3F4BC8CD0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DFC36-CD59-5241-B2FA-C1DDD058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5A2-36C0-B343-B5FF-EB5174A3187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D6528-CAA5-664E-800F-58E55F72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EA1E0-8597-6946-8B46-50C23C27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5BB-7806-EC4D-ADC3-DADBE0B7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22E3-7C26-6944-8237-2DED6945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13928-E3AA-8342-8AC9-F54D62930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56F7B-0169-F545-B96B-CC0FC6952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F40B5-84C1-5A44-B123-D498952E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5A2-36C0-B343-B5FF-EB5174A3187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AB855-CC6D-8047-AFB9-492F2777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D83ED-0BDE-A647-918A-7C79CB54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5BB-7806-EC4D-ADC3-DADBE0B7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7A3C9-195B-F84C-BB71-CE21E07D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3ECD5-1152-5E41-9F54-81B453438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BF624-E1BD-FD40-85A0-39415B282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F5A2-36C0-B343-B5FF-EB5174A3187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FEA2-E290-EE46-9798-A182A97B6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FBB0-485A-5C4F-A0E1-825C903BA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C5BB-7806-EC4D-ADC3-DADBE0B7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8364B0F-2777-5846-9DEA-0236CEE3FA28}"/>
              </a:ext>
            </a:extLst>
          </p:cNvPr>
          <p:cNvCxnSpPr>
            <a:cxnSpLocks/>
            <a:stCxn id="70" idx="0"/>
            <a:endCxn id="6" idx="2"/>
          </p:cNvCxnSpPr>
          <p:nvPr/>
        </p:nvCxnSpPr>
        <p:spPr>
          <a:xfrm flipV="1">
            <a:off x="4165930" y="3995057"/>
            <a:ext cx="661856" cy="775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21E0B9-C42E-2B42-94ED-02AAFC3A7BB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463617" y="4862163"/>
            <a:ext cx="1708415" cy="901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C050A8-7CE5-BC48-AEDA-B7ACE21EAAC8}"/>
              </a:ext>
            </a:extLst>
          </p:cNvPr>
          <p:cNvCxnSpPr>
            <a:cxnSpLocks/>
            <a:stCxn id="60" idx="1"/>
            <a:endCxn id="63" idx="3"/>
          </p:cNvCxnSpPr>
          <p:nvPr/>
        </p:nvCxnSpPr>
        <p:spPr>
          <a:xfrm flipH="1">
            <a:off x="7804344" y="3064329"/>
            <a:ext cx="1653951" cy="8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2834CD3-0D8A-9549-858C-69EBF68A7BF5}"/>
              </a:ext>
            </a:extLst>
          </p:cNvPr>
          <p:cNvSpPr/>
          <p:nvPr/>
        </p:nvSpPr>
        <p:spPr>
          <a:xfrm>
            <a:off x="7560102" y="234640"/>
            <a:ext cx="3528251" cy="13074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8152D06-8172-7B4A-A815-536BE71BA4AE}"/>
              </a:ext>
            </a:extLst>
          </p:cNvPr>
          <p:cNvSpPr/>
          <p:nvPr/>
        </p:nvSpPr>
        <p:spPr>
          <a:xfrm>
            <a:off x="3940600" y="544286"/>
            <a:ext cx="1774368" cy="4898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799F4B5-0856-BB4E-A8DE-A5CE44A5C044}"/>
              </a:ext>
            </a:extLst>
          </p:cNvPr>
          <p:cNvSpPr/>
          <p:nvPr/>
        </p:nvSpPr>
        <p:spPr>
          <a:xfrm>
            <a:off x="3940601" y="2024743"/>
            <a:ext cx="1774368" cy="4898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0AEA6E-9874-2E47-BF7E-AE30A18D02E9}"/>
              </a:ext>
            </a:extLst>
          </p:cNvPr>
          <p:cNvSpPr/>
          <p:nvPr/>
        </p:nvSpPr>
        <p:spPr>
          <a:xfrm>
            <a:off x="3973257" y="3505200"/>
            <a:ext cx="1709057" cy="4898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B3E1E9-3AE9-A747-A8CE-F98AEE9B0BBC}"/>
              </a:ext>
            </a:extLst>
          </p:cNvPr>
          <p:cNvSpPr/>
          <p:nvPr/>
        </p:nvSpPr>
        <p:spPr>
          <a:xfrm>
            <a:off x="4068518" y="5508173"/>
            <a:ext cx="1077687" cy="4898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C855E5-A4A1-2E47-A9E4-5DE9A4662404}"/>
              </a:ext>
            </a:extLst>
          </p:cNvPr>
          <p:cNvSpPr/>
          <p:nvPr/>
        </p:nvSpPr>
        <p:spPr>
          <a:xfrm>
            <a:off x="7075684" y="2024742"/>
            <a:ext cx="2656115" cy="4898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AE56E7-8741-1B46-BFD0-4C3587AE6532}"/>
              </a:ext>
            </a:extLst>
          </p:cNvPr>
          <p:cNvSpPr/>
          <p:nvPr/>
        </p:nvSpPr>
        <p:spPr>
          <a:xfrm>
            <a:off x="7761490" y="3505200"/>
            <a:ext cx="1709057" cy="4898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F2CE2B-3FE8-034D-865C-E2CAA494300D}"/>
              </a:ext>
            </a:extLst>
          </p:cNvPr>
          <p:cNvSpPr/>
          <p:nvPr/>
        </p:nvSpPr>
        <p:spPr>
          <a:xfrm>
            <a:off x="6656587" y="5519058"/>
            <a:ext cx="1807030" cy="4898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0DBB53-2DAF-4A47-86EA-837FDB8CF5BA}"/>
              </a:ext>
            </a:extLst>
          </p:cNvPr>
          <p:cNvSpPr/>
          <p:nvPr/>
        </p:nvSpPr>
        <p:spPr>
          <a:xfrm>
            <a:off x="9497759" y="4343402"/>
            <a:ext cx="1709057" cy="4898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C8843F5-0E74-9A4F-9330-BE31C5CD8A10}"/>
              </a:ext>
            </a:extLst>
          </p:cNvPr>
          <p:cNvSpPr/>
          <p:nvPr/>
        </p:nvSpPr>
        <p:spPr>
          <a:xfrm>
            <a:off x="1208273" y="5517024"/>
            <a:ext cx="1393375" cy="4898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31079FC-7D28-944E-A46A-93882392ABF3}"/>
              </a:ext>
            </a:extLst>
          </p:cNvPr>
          <p:cNvSpPr/>
          <p:nvPr/>
        </p:nvSpPr>
        <p:spPr>
          <a:xfrm>
            <a:off x="585078" y="3838454"/>
            <a:ext cx="1289955" cy="4898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A1AC2BC-6BE9-454C-9018-5E5E9B57D3D0}"/>
              </a:ext>
            </a:extLst>
          </p:cNvPr>
          <p:cNvSpPr/>
          <p:nvPr/>
        </p:nvSpPr>
        <p:spPr>
          <a:xfrm>
            <a:off x="576915" y="2176435"/>
            <a:ext cx="1289955" cy="4898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BE3955-3D39-384B-A66F-4C5D9938FC15}"/>
              </a:ext>
            </a:extLst>
          </p:cNvPr>
          <p:cNvSpPr/>
          <p:nvPr/>
        </p:nvSpPr>
        <p:spPr>
          <a:xfrm>
            <a:off x="209520" y="976945"/>
            <a:ext cx="2024744" cy="4898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2A560-24B0-AB46-87C1-CAF95FA1569D}"/>
              </a:ext>
            </a:extLst>
          </p:cNvPr>
          <p:cNvSpPr txBox="1"/>
          <p:nvPr/>
        </p:nvSpPr>
        <p:spPr>
          <a:xfrm>
            <a:off x="3929711" y="2100943"/>
            <a:ext cx="190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 ~ Binomial(</a:t>
            </a:r>
            <a:r>
              <a:rPr lang="en-US" i="1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i="1" dirty="0">
                <a:cs typeface="Times New Roman" panose="02020603050405020304" pitchFamily="18" charset="0"/>
              </a:rPr>
              <a:t>p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E1212A-FE9E-2845-B8DF-71EB656570A0}"/>
              </a:ext>
            </a:extLst>
          </p:cNvPr>
          <p:cNvSpPr txBox="1"/>
          <p:nvPr/>
        </p:nvSpPr>
        <p:spPr>
          <a:xfrm>
            <a:off x="7053912" y="2100943"/>
            <a:ext cx="267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 ~ Multinomial(</a:t>
            </a:r>
            <a:r>
              <a:rPr lang="en-US" i="1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i="1" dirty="0"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cs typeface="Times New Roman" panose="02020603050405020304" pitchFamily="18" charset="0"/>
              </a:rPr>
              <a:t>1</a:t>
            </a:r>
            <a:r>
              <a:rPr lang="en-US" i="1" dirty="0">
                <a:cs typeface="Times New Roman" panose="02020603050405020304" pitchFamily="18" charset="0"/>
              </a:rPr>
              <a:t>,…</a:t>
            </a:r>
            <a:r>
              <a:rPr lang="en-US" i="1" dirty="0" err="1">
                <a:cs typeface="Times New Roman" panose="02020603050405020304" pitchFamily="18" charset="0"/>
              </a:rPr>
              <a:t>p</a:t>
            </a:r>
            <a:r>
              <a:rPr lang="en-US" i="1" baseline="-25000" dirty="0" err="1">
                <a:cs typeface="Times New Roman" panose="02020603050405020304" pitchFamily="18" charset="0"/>
              </a:rPr>
              <a:t>K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9D2B75-8FD2-744C-A483-803AADEB7B7A}"/>
                  </a:ext>
                </a:extLst>
              </p:cNvPr>
              <p:cNvSpPr txBox="1"/>
              <p:nvPr/>
            </p:nvSpPr>
            <p:spPr>
              <a:xfrm>
                <a:off x="3973254" y="638186"/>
                <a:ext cx="1828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~ Binomial(</a:t>
                </a:r>
                <a:r>
                  <a:rPr lang="en-US" i="1" dirty="0"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cs typeface="Times New Roman" panose="02020603050405020304" pitchFamily="18" charset="0"/>
                  </a:rPr>
                  <a:t>)</a:t>
                </a:r>
                <a:endParaRPr lang="en-US" sz="15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9D2B75-8FD2-744C-A483-803AADEB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54" y="638186"/>
                <a:ext cx="1828802" cy="369332"/>
              </a:xfrm>
              <a:prstGeom prst="rect">
                <a:avLst/>
              </a:prstGeom>
              <a:blipFill>
                <a:blip r:embed="rId3"/>
                <a:stretch>
                  <a:fillRect t="-6667" r="-69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758D13-7C55-7D49-8215-070CC938AE16}"/>
                  </a:ext>
                </a:extLst>
              </p:cNvPr>
              <p:cNvSpPr txBox="1"/>
              <p:nvPr/>
            </p:nvSpPr>
            <p:spPr>
              <a:xfrm>
                <a:off x="636783" y="2231901"/>
                <a:ext cx="120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cs typeface="Times New Roman" panose="02020603050405020304" pitchFamily="18" charset="0"/>
                  </a:rPr>
                  <a:t> ~ N(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758D13-7C55-7D49-8215-070CC93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83" y="2231901"/>
                <a:ext cx="1208313" cy="369332"/>
              </a:xfrm>
              <a:prstGeom prst="rect">
                <a:avLst/>
              </a:prstGeom>
              <a:blipFill>
                <a:blip r:embed="rId4"/>
                <a:stretch>
                  <a:fillRect l="-3093" t="-6667" r="-10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0F68FE-4A9B-3344-AD6D-D9BACDDFA2E8}"/>
                  </a:ext>
                </a:extLst>
              </p:cNvPr>
              <p:cNvSpPr txBox="1"/>
              <p:nvPr/>
            </p:nvSpPr>
            <p:spPr>
              <a:xfrm>
                <a:off x="540169" y="3875996"/>
                <a:ext cx="1393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0F68FE-4A9B-3344-AD6D-D9BACDDFA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9" y="3875996"/>
                <a:ext cx="139337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62F684-83D4-7F4B-9EDC-4562659DCD28}"/>
                  </a:ext>
                </a:extLst>
              </p:cNvPr>
              <p:cNvSpPr txBox="1"/>
              <p:nvPr/>
            </p:nvSpPr>
            <p:spPr>
              <a:xfrm>
                <a:off x="1206246" y="5580429"/>
                <a:ext cx="1393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62F684-83D4-7F4B-9EDC-4562659DC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46" y="5580429"/>
                <a:ext cx="1393375" cy="369332"/>
              </a:xfrm>
              <a:prstGeom prst="rect">
                <a:avLst/>
              </a:prstGeom>
              <a:blipFill>
                <a:blip r:embed="rId6"/>
                <a:stretch>
                  <a:fillRect r="-181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058833-2636-C74B-9AD3-1592C0ACBCC8}"/>
                  </a:ext>
                </a:extLst>
              </p:cNvPr>
              <p:cNvSpPr txBox="1"/>
              <p:nvPr/>
            </p:nvSpPr>
            <p:spPr>
              <a:xfrm>
                <a:off x="3982773" y="5551716"/>
                <a:ext cx="1393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058833-2636-C74B-9AD3-1592C0ACB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73" y="5551716"/>
                <a:ext cx="139337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400BCB-FED2-574C-B49F-A9AEA2C331B8}"/>
                  </a:ext>
                </a:extLst>
              </p:cNvPr>
              <p:cNvSpPr txBox="1"/>
              <p:nvPr/>
            </p:nvSpPr>
            <p:spPr>
              <a:xfrm>
                <a:off x="6634791" y="5567843"/>
                <a:ext cx="1872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Exponential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400BCB-FED2-574C-B49F-A9AEA2C33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791" y="5567843"/>
                <a:ext cx="1872370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0C5909-13F0-554A-9395-6636343AFB79}"/>
                  </a:ext>
                </a:extLst>
              </p:cNvPr>
              <p:cNvSpPr txBox="1"/>
              <p:nvPr/>
            </p:nvSpPr>
            <p:spPr>
              <a:xfrm>
                <a:off x="9492317" y="4401235"/>
                <a:ext cx="188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Gamma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0C5909-13F0-554A-9395-6636343AF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317" y="4401235"/>
                <a:ext cx="1888675" cy="369332"/>
              </a:xfrm>
              <a:prstGeom prst="rect">
                <a:avLst/>
              </a:prstGeom>
              <a:blipFill>
                <a:blip r:embed="rId9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B731EF-9598-B04F-8034-16E0C3CCF13E}"/>
                  </a:ext>
                </a:extLst>
              </p:cNvPr>
              <p:cNvSpPr txBox="1"/>
              <p:nvPr/>
            </p:nvSpPr>
            <p:spPr>
              <a:xfrm>
                <a:off x="4082113" y="3557865"/>
                <a:ext cx="15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i="1" dirty="0"/>
                  <a:t>n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oisson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B731EF-9598-B04F-8034-16E0C3CC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13" y="3557865"/>
                <a:ext cx="1567544" cy="369332"/>
              </a:xfrm>
              <a:prstGeom prst="rect">
                <a:avLst/>
              </a:prstGeom>
              <a:blipFill>
                <a:blip r:embed="rId10"/>
                <a:stretch>
                  <a:fillRect l="-3226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7EA94C-E617-2046-9398-0F3BC185D3D4}"/>
                  </a:ext>
                </a:extLst>
              </p:cNvPr>
              <p:cNvSpPr txBox="1"/>
              <p:nvPr/>
            </p:nvSpPr>
            <p:spPr>
              <a:xfrm>
                <a:off x="7739717" y="3566205"/>
                <a:ext cx="188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i="1" dirty="0"/>
                  <a:t>n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dirty="0"/>
                  <a:t>Geometric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7EA94C-E617-2046-9398-0F3BC185D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17" y="3566205"/>
                <a:ext cx="1888675" cy="369332"/>
              </a:xfrm>
              <a:prstGeom prst="rect">
                <a:avLst/>
              </a:prstGeom>
              <a:blipFill>
                <a:blip r:embed="rId11"/>
                <a:stretch>
                  <a:fillRect l="-2685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F4374A-06BC-1941-AA55-0E0E3D2DDC14}"/>
                  </a:ext>
                </a:extLst>
              </p:cNvPr>
              <p:cNvSpPr txBox="1"/>
              <p:nvPr/>
            </p:nvSpPr>
            <p:spPr>
              <a:xfrm>
                <a:off x="206797" y="1005137"/>
                <a:ext cx="2024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cs typeface="Times New Roman" panose="02020603050405020304" pitchFamily="18" charset="0"/>
                  </a:rPr>
                  <a:t> ~ Lognormal(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F4374A-06BC-1941-AA55-0E0E3D2DD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97" y="1005137"/>
                <a:ext cx="2024744" cy="369332"/>
              </a:xfrm>
              <a:prstGeom prst="rect">
                <a:avLst/>
              </a:prstGeom>
              <a:blipFill>
                <a:blip r:embed="rId12"/>
                <a:stretch>
                  <a:fillRect l="-2500" t="-10000" r="-2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ED6124-0BD1-E54C-B948-66AF86E0A87F}"/>
              </a:ext>
            </a:extLst>
          </p:cNvPr>
          <p:cNvCxnSpPr/>
          <p:nvPr/>
        </p:nvCxnSpPr>
        <p:spPr>
          <a:xfrm flipV="1">
            <a:off x="5333970" y="1034142"/>
            <a:ext cx="0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A9EB41-5181-CD46-93B4-5910A3B09611}"/>
              </a:ext>
            </a:extLst>
          </p:cNvPr>
          <p:cNvCxnSpPr>
            <a:cxnSpLocks/>
          </p:cNvCxnSpPr>
          <p:nvPr/>
        </p:nvCxnSpPr>
        <p:spPr>
          <a:xfrm flipH="1">
            <a:off x="4261725" y="1034142"/>
            <a:ext cx="2" cy="100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BF3846-0C4E-A94F-98C2-E830913B7F9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14968" y="2285609"/>
            <a:ext cx="13389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71076F-2FCB-5247-A2F4-9A6EADE9F5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827785" y="2514600"/>
            <a:ext cx="1" cy="9906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38F040-782A-5845-9C3B-1D5065D903A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560102" y="3995057"/>
            <a:ext cx="1055917" cy="15240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FA3A55-2697-1D43-82BE-5B5097FE66F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875033" y="2581896"/>
            <a:ext cx="2098224" cy="116823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887477-CF34-CE47-9E53-61B97383789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0337329" y="4833259"/>
            <a:ext cx="14959" cy="168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1E275C-1397-3C4E-869C-F2846A2857B0}"/>
              </a:ext>
            </a:extLst>
          </p:cNvPr>
          <p:cNvCxnSpPr>
            <a:cxnSpLocks/>
          </p:cNvCxnSpPr>
          <p:nvPr/>
        </p:nvCxnSpPr>
        <p:spPr>
          <a:xfrm flipH="1" flipV="1">
            <a:off x="979683" y="6500987"/>
            <a:ext cx="9372604" cy="19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E89DB1-598A-D54A-8BF6-0138B82D79F1}"/>
              </a:ext>
            </a:extLst>
          </p:cNvPr>
          <p:cNvCxnSpPr>
            <a:cxnSpLocks/>
          </p:cNvCxnSpPr>
          <p:nvPr/>
        </p:nvCxnSpPr>
        <p:spPr>
          <a:xfrm flipV="1">
            <a:off x="979683" y="4328312"/>
            <a:ext cx="0" cy="2172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BC5B12-1678-0447-858A-07ABDC4926C9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1221893" y="2666292"/>
            <a:ext cx="8163" cy="1172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F6F648F-0534-3D45-B8A8-3B23CA7B1896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1221892" y="1466802"/>
            <a:ext cx="1" cy="709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F822AC1-FD2F-834F-9E9F-1AE970DA64B9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>
            <a:off x="1866870" y="2285609"/>
            <a:ext cx="2062841" cy="1357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AB67BEF-5872-E44B-904B-DF3FBE66521D}"/>
              </a:ext>
            </a:extLst>
          </p:cNvPr>
          <p:cNvCxnSpPr>
            <a:cxnSpLocks/>
          </p:cNvCxnSpPr>
          <p:nvPr/>
        </p:nvCxnSpPr>
        <p:spPr>
          <a:xfrm flipH="1" flipV="1">
            <a:off x="5649658" y="4003909"/>
            <a:ext cx="1736268" cy="1513115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B0CB608-9AF4-F24D-BFF2-FC872F66DA5B}"/>
              </a:ext>
            </a:extLst>
          </p:cNvPr>
          <p:cNvSpPr txBox="1"/>
          <p:nvPr/>
        </p:nvSpPr>
        <p:spPr>
          <a:xfrm>
            <a:off x="5926083" y="4664277"/>
            <a:ext cx="13842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“mirror image”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72B5AC-7509-8E47-B4CD-2CE040F9E577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1230056" y="4328311"/>
            <a:ext cx="674905" cy="118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7EA0AF-28A4-B54B-BAAF-028EAE7A75B7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2601648" y="5753102"/>
            <a:ext cx="1466870" cy="8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CF886E-3FA1-D24C-B2F8-3203EA7E2182}"/>
                  </a:ext>
                </a:extLst>
              </p:cNvPr>
              <p:cNvSpPr txBox="1"/>
              <p:nvPr/>
            </p:nvSpPr>
            <p:spPr>
              <a:xfrm>
                <a:off x="3551429" y="1173867"/>
                <a:ext cx="1330783" cy="5041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  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</a:rPr>
                  <a:t>iid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CF886E-3FA1-D24C-B2F8-3203EA7E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429" y="1173867"/>
                <a:ext cx="1330783" cy="504177"/>
              </a:xfrm>
              <a:prstGeom prst="rect">
                <a:avLst/>
              </a:prstGeom>
              <a:blipFill>
                <a:blip r:embed="rId13"/>
                <a:stretch>
                  <a:fillRect t="-62500" b="-6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039F3C7-9B11-0F49-9A55-6458A6D62720}"/>
              </a:ext>
            </a:extLst>
          </p:cNvPr>
          <p:cNvSpPr txBox="1"/>
          <p:nvPr/>
        </p:nvSpPr>
        <p:spPr>
          <a:xfrm>
            <a:off x="5064551" y="1306677"/>
            <a:ext cx="5660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=1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59D0FB3-467F-8240-A98B-024C2B9D5CE7}"/>
                  </a:ext>
                </a:extLst>
              </p:cNvPr>
              <p:cNvSpPr txBox="1"/>
              <p:nvPr/>
            </p:nvSpPr>
            <p:spPr>
              <a:xfrm>
                <a:off x="3995031" y="2762944"/>
                <a:ext cx="1774362" cy="518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  <m:r>
                        <a:rPr lang="en-GB" sz="1400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</m:oMath>
                  </m:oMathPara>
                </a14:m>
                <a:endParaRPr lang="en-GB" sz="1400" b="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𝑁𝑝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59D0FB3-467F-8240-A98B-024C2B9D5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031" y="2762944"/>
                <a:ext cx="1774362" cy="518283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03BD54C-D944-964D-84BC-FFCC458D5368}"/>
                  </a:ext>
                </a:extLst>
              </p:cNvPr>
              <p:cNvSpPr txBox="1"/>
              <p:nvPr/>
            </p:nvSpPr>
            <p:spPr>
              <a:xfrm>
                <a:off x="2361143" y="3034646"/>
                <a:ext cx="17743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  <m:r>
                        <a:rPr lang="en-GB" sz="1400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03BD54C-D944-964D-84BC-FFCC458D5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143" y="3034646"/>
                <a:ext cx="177436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C17D90A-FA27-C749-935A-217BE3238798}"/>
                  </a:ext>
                </a:extLst>
              </p:cNvPr>
              <p:cNvSpPr txBox="1"/>
              <p:nvPr/>
            </p:nvSpPr>
            <p:spPr>
              <a:xfrm>
                <a:off x="146903" y="2817131"/>
                <a:ext cx="2024743" cy="7248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p>
                      <m:e>
                        <m:sSup>
                          <m:sSupPr>
                            <m:ctrlP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6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GB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 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n-US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iid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C17D90A-FA27-C749-935A-217BE3238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03" y="2817131"/>
                <a:ext cx="2024743" cy="724878"/>
              </a:xfrm>
              <a:prstGeom prst="rect">
                <a:avLst/>
              </a:prstGeom>
              <a:blipFill>
                <a:blip r:embed="rId16"/>
                <a:stretch>
                  <a:fillRect t="-36207" b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370747-42F6-C04B-9E76-730BB834047B}"/>
                  </a:ext>
                </a:extLst>
              </p:cNvPr>
              <p:cNvSpPr txBox="1"/>
              <p:nvPr/>
            </p:nvSpPr>
            <p:spPr>
              <a:xfrm>
                <a:off x="604124" y="1617641"/>
                <a:ext cx="126546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370747-42F6-C04B-9E76-730BB8340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24" y="1617641"/>
                <a:ext cx="1265463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49202C9-F5E4-A741-BE58-13E16AC20A5E}"/>
                  </a:ext>
                </a:extLst>
              </p:cNvPr>
              <p:cNvSpPr txBox="1"/>
              <p:nvPr/>
            </p:nvSpPr>
            <p:spPr>
              <a:xfrm>
                <a:off x="987862" y="4403821"/>
                <a:ext cx="1658710" cy="5366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 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n-US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ind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49202C9-F5E4-A741-BE58-13E16AC20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62" y="4403821"/>
                <a:ext cx="1658710" cy="53668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A8F8D05-DD3D-BB41-ADC7-42F24FEE24AE}"/>
                  </a:ext>
                </a:extLst>
              </p:cNvPr>
              <p:cNvSpPr txBox="1"/>
              <p:nvPr/>
            </p:nvSpPr>
            <p:spPr>
              <a:xfrm>
                <a:off x="2905790" y="5423398"/>
                <a:ext cx="932082" cy="5472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rad>
                    </m:oMath>
                  </m:oMathPara>
                </a14:m>
                <a:endParaRPr lang="en-GB" sz="1400" b="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A8F8D05-DD3D-BB41-ADC7-42F24FEE2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90" y="5423398"/>
                <a:ext cx="932082" cy="5472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EEA0479-29B7-5C4F-B45E-B1E769ECFB12}"/>
                  </a:ext>
                </a:extLst>
              </p:cNvPr>
              <p:cNvSpPr txBox="1"/>
              <p:nvPr/>
            </p:nvSpPr>
            <p:spPr>
              <a:xfrm>
                <a:off x="7262783" y="4178458"/>
                <a:ext cx="180703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 ;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GB" sz="1400" b="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l-GR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bg1">
                        <a:lumMod val="50000"/>
                      </a:schemeClr>
                    </a:solidFill>
                  </a:rPr>
                  <a:t>=N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EEA0479-29B7-5C4F-B45E-B1E769ECF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783" y="4178458"/>
                <a:ext cx="1807031" cy="523220"/>
              </a:xfrm>
              <a:prstGeom prst="rect">
                <a:avLst/>
              </a:prstGeom>
              <a:blipFill>
                <a:blip r:embed="rId20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8D9A4C-FFBB-B14B-8D1E-2AFF9EAADA90}"/>
              </a:ext>
            </a:extLst>
          </p:cNvPr>
          <p:cNvCxnSpPr>
            <a:cxnSpLocks/>
          </p:cNvCxnSpPr>
          <p:nvPr/>
        </p:nvCxnSpPr>
        <p:spPr>
          <a:xfrm flipH="1">
            <a:off x="7785884" y="4593771"/>
            <a:ext cx="1711881" cy="922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B3430D6-8CCD-BB49-8FA7-5A6A4F05AD95}"/>
                  </a:ext>
                </a:extLst>
              </p:cNvPr>
              <p:cNvSpPr txBox="1"/>
              <p:nvPr/>
            </p:nvSpPr>
            <p:spPr>
              <a:xfrm>
                <a:off x="8161532" y="4786160"/>
                <a:ext cx="8606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B3430D6-8CCD-BB49-8FA7-5A6A4F05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532" y="4786160"/>
                <a:ext cx="860657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D2FF56D-E53A-7347-8988-24B32690F68B}"/>
                  </a:ext>
                </a:extLst>
              </p:cNvPr>
              <p:cNvSpPr txBox="1"/>
              <p:nvPr/>
            </p:nvSpPr>
            <p:spPr>
              <a:xfrm>
                <a:off x="8626841" y="6319939"/>
                <a:ext cx="154519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/2;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=0.5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D2FF56D-E53A-7347-8988-24B32690F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41" y="6319939"/>
                <a:ext cx="1545191" cy="307777"/>
              </a:xfrm>
              <a:prstGeom prst="rect">
                <a:avLst/>
              </a:prstGeom>
              <a:blipFill>
                <a:blip r:embed="rId22"/>
                <a:stretch>
                  <a:fillRect t="-4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0A874AC4-8B21-6A43-9501-510D28FAB60D}"/>
              </a:ext>
            </a:extLst>
          </p:cNvPr>
          <p:cNvSpPr txBox="1"/>
          <p:nvPr/>
        </p:nvSpPr>
        <p:spPr>
          <a:xfrm>
            <a:off x="7560102" y="277573"/>
            <a:ext cx="35282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Key</a:t>
            </a:r>
          </a:p>
          <a:p>
            <a:r>
              <a:rPr lang="en-US" sz="1400" dirty="0"/>
              <a:t>Special case: </a:t>
            </a:r>
          </a:p>
          <a:p>
            <a:r>
              <a:rPr lang="en-US" sz="1400" dirty="0"/>
              <a:t>Limiting case:</a:t>
            </a:r>
          </a:p>
          <a:p>
            <a:r>
              <a:rPr lang="en-US" sz="1400" dirty="0"/>
              <a:t>”</a:t>
            </a:r>
            <a:r>
              <a:rPr lang="en-US" sz="1400" dirty="0" err="1"/>
              <a:t>iid</a:t>
            </a:r>
            <a:r>
              <a:rPr lang="en-US" sz="1400" dirty="0"/>
              <a:t>” = “independently identically distributed</a:t>
            </a:r>
          </a:p>
          <a:p>
            <a:r>
              <a:rPr lang="en-US" sz="1400" dirty="0"/>
              <a:t>”</a:t>
            </a:r>
            <a:r>
              <a:rPr lang="en-US" sz="1400" dirty="0" err="1"/>
              <a:t>ind</a:t>
            </a:r>
            <a:r>
              <a:rPr lang="en-US" sz="1400" dirty="0"/>
              <a:t>” = “independent”</a:t>
            </a:r>
            <a:endParaRPr lang="en-US" sz="160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F11151-2D69-534A-BE8D-174879164EF7}"/>
              </a:ext>
            </a:extLst>
          </p:cNvPr>
          <p:cNvCxnSpPr>
            <a:cxnSpLocks/>
          </p:cNvCxnSpPr>
          <p:nvPr/>
        </p:nvCxnSpPr>
        <p:spPr>
          <a:xfrm>
            <a:off x="9069814" y="647627"/>
            <a:ext cx="16792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C86C44A-70A6-8341-95C1-B68DC47F86F5}"/>
              </a:ext>
            </a:extLst>
          </p:cNvPr>
          <p:cNvCxnSpPr>
            <a:cxnSpLocks/>
          </p:cNvCxnSpPr>
          <p:nvPr/>
        </p:nvCxnSpPr>
        <p:spPr>
          <a:xfrm>
            <a:off x="9069815" y="849014"/>
            <a:ext cx="166709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5637DDD-F426-634A-875A-EF2477B0415A}"/>
              </a:ext>
            </a:extLst>
          </p:cNvPr>
          <p:cNvSpPr/>
          <p:nvPr/>
        </p:nvSpPr>
        <p:spPr>
          <a:xfrm>
            <a:off x="9458295" y="2819400"/>
            <a:ext cx="1709057" cy="4898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CBCABB0-4CB5-1845-8BE8-0CD076459EB1}"/>
                  </a:ext>
                </a:extLst>
              </p:cNvPr>
              <p:cNvSpPr txBox="1"/>
              <p:nvPr/>
            </p:nvSpPr>
            <p:spPr>
              <a:xfrm>
                <a:off x="9588987" y="2870479"/>
                <a:ext cx="169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y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Beta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CBCABB0-4CB5-1845-8BE8-0CD076459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987" y="2870479"/>
                <a:ext cx="1692045" cy="369332"/>
              </a:xfrm>
              <a:prstGeom prst="rect">
                <a:avLst/>
              </a:prstGeom>
              <a:blipFill>
                <a:blip r:embed="rId23"/>
                <a:stretch>
                  <a:fillRect l="-2985"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A6763F7-797B-2E4E-8F69-2688A5906F69}"/>
              </a:ext>
            </a:extLst>
          </p:cNvPr>
          <p:cNvSpPr/>
          <p:nvPr/>
        </p:nvSpPr>
        <p:spPr>
          <a:xfrm>
            <a:off x="6095287" y="2827778"/>
            <a:ext cx="1709057" cy="4898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454900B-1A88-B141-912A-52646FE38D3D}"/>
                  </a:ext>
                </a:extLst>
              </p:cNvPr>
              <p:cNvSpPr txBox="1"/>
              <p:nvPr/>
            </p:nvSpPr>
            <p:spPr>
              <a:xfrm>
                <a:off x="6085057" y="2868436"/>
                <a:ext cx="188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y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dirty="0"/>
                  <a:t>Uniform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(0,1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454900B-1A88-B141-912A-52646FE38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057" y="2868436"/>
                <a:ext cx="1888675" cy="369332"/>
              </a:xfrm>
              <a:prstGeom prst="rect">
                <a:avLst/>
              </a:prstGeom>
              <a:blipFill>
                <a:blip r:embed="rId24"/>
                <a:stretch>
                  <a:fillRect l="-2685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3D1E5A1-A6D9-DC4D-AE92-D4A07C2B5FD5}"/>
                  </a:ext>
                </a:extLst>
              </p:cNvPr>
              <p:cNvSpPr txBox="1"/>
              <p:nvPr/>
            </p:nvSpPr>
            <p:spPr>
              <a:xfrm>
                <a:off x="8230230" y="2911512"/>
                <a:ext cx="7715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400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3D1E5A1-A6D9-DC4D-AE92-D4A07C2B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230" y="2911512"/>
                <a:ext cx="771576" cy="307777"/>
              </a:xfrm>
              <a:prstGeom prst="rect">
                <a:avLst/>
              </a:prstGeom>
              <a:blipFill>
                <a:blip r:embed="rId2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EF1A6AB-35E2-2449-BBAA-1DF4F7A7CD9E}"/>
                  </a:ext>
                </a:extLst>
              </p:cNvPr>
              <p:cNvSpPr txBox="1"/>
              <p:nvPr/>
            </p:nvSpPr>
            <p:spPr>
              <a:xfrm>
                <a:off x="8696295" y="5151385"/>
                <a:ext cx="1330783" cy="554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  <m:e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 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n-US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iid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EF1A6AB-35E2-2449-BBAA-1DF4F7A7C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295" y="5151385"/>
                <a:ext cx="1330783" cy="554832"/>
              </a:xfrm>
              <a:prstGeom prst="rect">
                <a:avLst/>
              </a:prstGeom>
              <a:blipFill>
                <a:blip r:embed="rId26"/>
                <a:stretch>
                  <a:fillRect t="-66667" b="-6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0B1EE03-3B91-6841-AF2B-FD890F02B6B3}"/>
              </a:ext>
            </a:extLst>
          </p:cNvPr>
          <p:cNvSpPr/>
          <p:nvPr/>
        </p:nvSpPr>
        <p:spPr>
          <a:xfrm>
            <a:off x="2862507" y="4770567"/>
            <a:ext cx="2606846" cy="4898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DF6992-74B2-BF4B-8227-0B452DC65965}"/>
              </a:ext>
            </a:extLst>
          </p:cNvPr>
          <p:cNvSpPr txBox="1"/>
          <p:nvPr/>
        </p:nvSpPr>
        <p:spPr>
          <a:xfrm>
            <a:off x="2854011" y="4811111"/>
            <a:ext cx="26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 ~ </a:t>
            </a:r>
            <a:r>
              <a:rPr lang="en-US" dirty="0" err="1">
                <a:cs typeface="Times New Roman" panose="02020603050405020304" pitchFamily="18" charset="0"/>
              </a:rPr>
              <a:t>NegativeBinomial</a:t>
            </a:r>
            <a:r>
              <a:rPr lang="en-US" dirty="0">
                <a:cs typeface="Times New Roman" panose="02020603050405020304" pitchFamily="18" charset="0"/>
              </a:rPr>
              <a:t>(</a:t>
            </a:r>
            <a:r>
              <a:rPr lang="en-US" i="1" dirty="0">
                <a:cs typeface="Times New Roman" panose="02020603050405020304" pitchFamily="18" charset="0"/>
              </a:rPr>
              <a:t>p, r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B785574-B753-B241-AED1-CFED6F02A6E9}"/>
                  </a:ext>
                </a:extLst>
              </p:cNvPr>
              <p:cNvSpPr txBox="1"/>
              <p:nvPr/>
            </p:nvSpPr>
            <p:spPr>
              <a:xfrm>
                <a:off x="2808476" y="4127349"/>
                <a:ext cx="2972788" cy="4975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  <m:r>
                        <a:rPr lang="en-GB" sz="1400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l-GR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B785574-B753-B241-AED1-CFED6F02A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476" y="4127349"/>
                <a:ext cx="2972788" cy="497572"/>
              </a:xfrm>
              <a:prstGeom prst="rect">
                <a:avLst/>
              </a:prstGeom>
              <a:blipFill>
                <a:blip r:embed="rId2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310943-1A24-A642-BF27-FD25B988C844}"/>
                  </a:ext>
                </a:extLst>
              </p:cNvPr>
              <p:cNvSpPr txBox="1"/>
              <p:nvPr/>
            </p:nvSpPr>
            <p:spPr>
              <a:xfrm>
                <a:off x="2179300" y="2064138"/>
                <a:ext cx="1415161" cy="518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  <m:r>
                        <a:rPr lang="en-GB" sz="1400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𝑁𝑝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1400" b="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𝑁𝑝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310943-1A24-A642-BF27-FD25B988C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300" y="2064138"/>
                <a:ext cx="1415161" cy="518283"/>
              </a:xfrm>
              <a:prstGeom prst="rect">
                <a:avLst/>
              </a:prstGeom>
              <a:blipFill>
                <a:blip r:embed="rId2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8FECFCFB-ED7C-A94A-AE8F-2EE3CA051134}"/>
              </a:ext>
            </a:extLst>
          </p:cNvPr>
          <p:cNvSpPr txBox="1"/>
          <p:nvPr/>
        </p:nvSpPr>
        <p:spPr>
          <a:xfrm>
            <a:off x="6147650" y="2123203"/>
            <a:ext cx="5660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=2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43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246</Words>
  <Application>Microsoft Macintosh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Borchers</dc:creator>
  <cp:lastModifiedBy>David Borchers</cp:lastModifiedBy>
  <cp:revision>24</cp:revision>
  <dcterms:created xsi:type="dcterms:W3CDTF">2020-11-22T11:32:42Z</dcterms:created>
  <dcterms:modified xsi:type="dcterms:W3CDTF">2020-11-23T10:36:02Z</dcterms:modified>
</cp:coreProperties>
</file>