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302" r:id="rId4"/>
    <p:sldId id="303" r:id="rId5"/>
    <p:sldId id="304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07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C2FB-313C-C64E-82CE-35EEC224F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28369-690C-4145-969B-F5238467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D484-387D-F644-B8B4-B329C34D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DA4A-FA7D-6746-A9B2-A74A19E0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84FE-9D1B-8341-96D4-8A54B080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255C-F723-1C45-AEAF-9F5BC1D3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DD6B8-0570-3F46-BDEF-D6734403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2833-1EF2-ED4A-B894-DE6D1ACE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5064-0DF6-D643-8FE7-D10C0C9A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88EF-BFDD-3A46-ACA7-D54DC51B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0D72B-484C-DD45-9D64-AC77279A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80F13-4642-E747-8D19-595AD3B2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C10F-F73C-404D-B8C2-FEA9D0B8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EB31-D9DC-3C4D-B617-C686021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B8081-449C-5343-9984-0E10481E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54D3-574B-EA43-8CF9-63B787C8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83F-1828-544A-B237-4FA76D5B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3B19-2B91-154B-A643-23B77A60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FEE7-3B7C-9A47-AD88-A913AF82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EC09-BEBF-9A49-9A02-D5834EA9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5CD9-E346-304E-9887-3AA3DA87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B154-BBFE-5A43-87FA-30D9F000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A942F-1564-DF47-A1A4-FD3F233B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27AC-B92B-3D4D-84A6-2621E384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13EB-B459-9F4A-8695-A52E2595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ABC3-9991-9E4D-8525-AD44F4B6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F02F-BC0F-0B4B-B67B-90AB3645E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B74D-76DE-5A42-BB8F-E3DA3607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494D-7160-4E41-84EB-9BAFBEA8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3C716-4C8E-724F-878C-5C115CFB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0984-84C4-6E43-8A6B-8D37A049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7C1-BE80-F74F-A042-FA56C4F2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FF34-0E30-D841-880C-EE7DE22F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ED5CF-0B79-A243-9102-ADFFCF74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A9D79-8CDA-864F-8F99-C87BFB86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2A18-EBB8-3A4A-91B4-556DDBBD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5F5E8-2B85-8845-8CBB-54091D9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CE405-BF26-DC45-87CE-CE377F7B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C073A-6FA4-6745-B361-FEB1927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E029-AA53-B847-9F0F-372CB876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B6EF-1691-E74E-A855-3CEFFCEC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CDC1B-71A8-DA4E-A481-71FBE60E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686A-9732-394A-99A7-1F8DAA5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BAF47-205D-8745-BEF3-C12BCCE1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4BD0D-6A35-D940-AAD9-EE15D5D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C12D-0E9F-234D-A246-6ACAB69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40B-59B0-F74D-B135-060419A8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C55A-C2D8-2643-8DCB-303C3E2B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59AE9-EB77-574E-BAD5-54FF34B0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DADB4-4404-9846-A78D-6CE805BE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45E8-B57C-6841-B442-CC47F4FB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511C-79D4-C846-8925-0464AF20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D590-D215-A348-9D0A-085C4F13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D35D9-D95C-3C43-A434-6BB3D0E7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8CD3-FC94-7A4D-9384-8C70C7C96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5E69-F5DF-5B4E-810C-14D589A1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6BB18-26CC-3343-9E2A-C3C85B9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8CFE9-F86C-3D40-B468-B321146F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3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632A3-AA4D-404D-9264-F479EB87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DEF15-DE71-F142-9D1C-459C7D27E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9708B-586D-8C4F-9580-B87118162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0E6A-9DA3-CE4A-8E19-2F9768EFFA9E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BAB5-5107-6141-8147-7B4021F1E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8B50-E67A-7D47-847D-4BE739393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9AAF-9567-B044-9945-0AE42D43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1F1E-B775-644A-9965-2C94CB089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MRDS with cameras and unknown recaptures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169A6-2253-A94E-B1EB-00407643C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F8D-CCFA-EC41-9F67-4D8117C8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2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Scenario (2 cameras on 1 plane or 2 separate planes)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A25A-2E25-A54B-828B-602F36A0D63F}"/>
              </a:ext>
            </a:extLst>
          </p:cNvPr>
          <p:cNvSpPr txBox="1"/>
          <p:nvPr/>
        </p:nvSpPr>
        <p:spPr>
          <a:xfrm>
            <a:off x="11745227" y="6456581"/>
            <a:ext cx="45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29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D3560E-7C60-B24A-B9A8-CA86618A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5" y="1557474"/>
            <a:ext cx="9290856" cy="45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AF8D-CCFA-EC41-9F67-4D8117C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and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8BEC8-7D43-0F4D-9E09-BEF9D3B4E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62145-EBAC-0D42-8808-9FD015CC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521" y="1825625"/>
            <a:ext cx="6908800" cy="351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7C77AD-B206-3149-9BAD-1CE4D3BF9852}"/>
              </a:ext>
            </a:extLst>
          </p:cNvPr>
          <p:cNvSpPr txBox="1"/>
          <p:nvPr/>
        </p:nvSpPr>
        <p:spPr>
          <a:xfrm>
            <a:off x="1022721" y="2384246"/>
            <a:ext cx="360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Surfacing process: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Markov-modulated Poisson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Movement process: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Brownian motion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Detection process: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Constant hazard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B5F-381A-064A-9D8A-EFC49B99237B}"/>
              </a:ext>
            </a:extLst>
          </p:cNvPr>
          <p:cNvSpPr txBox="1"/>
          <p:nvPr/>
        </p:nvSpPr>
        <p:spPr>
          <a:xfrm>
            <a:off x="11745227" y="6456581"/>
            <a:ext cx="45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99985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F0A9-F249-6346-9B55-58E70DF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Uncertain “recapture” identities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DDA9A-551C-A748-8E6F-5D8F0220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833561"/>
            <a:ext cx="7511143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E58B6-BA72-034D-8AFD-53A72A3F7EBF}"/>
              </a:ext>
            </a:extLst>
          </p:cNvPr>
          <p:cNvSpPr txBox="1"/>
          <p:nvPr/>
        </p:nvSpPr>
        <p:spPr>
          <a:xfrm>
            <a:off x="885824" y="3343275"/>
            <a:ext cx="10467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Spatio</a:t>
            </a:r>
            <a:r>
              <a:rPr lang="en-US" sz="2400" dirty="0"/>
              <a:t>-temporal clustering contains information about recaptures.</a:t>
            </a:r>
          </a:p>
          <a:p>
            <a:endParaRPr lang="en-US" sz="2400" dirty="0"/>
          </a:p>
          <a:p>
            <a:r>
              <a:rPr lang="en-US" sz="2400" dirty="0"/>
              <a:t>Two approaches:</a:t>
            </a:r>
          </a:p>
          <a:p>
            <a:pPr marL="457200" indent="-457200">
              <a:buAutoNum type="arabicPeriod"/>
            </a:pPr>
            <a:r>
              <a:rPr lang="en-US" sz="2400" dirty="0"/>
              <a:t>“Excess” clustering at short distances, compared to what is expected if there were no recaptures, tells us how many recaptures there were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Sum over all possible pairings of Camera 1 and Camera 2 detections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61B6-DA74-AA45-BDA6-32DAE397A453}"/>
              </a:ext>
            </a:extLst>
          </p:cNvPr>
          <p:cNvSpPr txBox="1"/>
          <p:nvPr/>
        </p:nvSpPr>
        <p:spPr>
          <a:xfrm>
            <a:off x="11745227" y="6456581"/>
            <a:ext cx="45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003E1-9B70-C14E-ACF5-4378DD010B7F}"/>
              </a:ext>
            </a:extLst>
          </p:cNvPr>
          <p:cNvGrpSpPr/>
          <p:nvPr/>
        </p:nvGrpSpPr>
        <p:grpSpPr>
          <a:xfrm>
            <a:off x="1568450" y="2285206"/>
            <a:ext cx="5812743" cy="169067"/>
            <a:chOff x="1568450" y="2285206"/>
            <a:chExt cx="5812743" cy="169067"/>
          </a:xfrm>
        </p:grpSpPr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B8F0B97C-65B6-5C41-B315-086CC9B5B3E7}"/>
                </a:ext>
              </a:extLst>
            </p:cNvPr>
            <p:cNvSpPr/>
            <p:nvPr/>
          </p:nvSpPr>
          <p:spPr>
            <a:xfrm>
              <a:off x="1568450" y="22979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C6826479-4775-BD4D-8B80-AEEE598ABB15}"/>
                </a:ext>
              </a:extLst>
            </p:cNvPr>
            <p:cNvSpPr/>
            <p:nvPr/>
          </p:nvSpPr>
          <p:spPr>
            <a:xfrm>
              <a:off x="1866900" y="2308223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A5DCD508-6C85-594D-9843-4885826CA405}"/>
                </a:ext>
              </a:extLst>
            </p:cNvPr>
            <p:cNvSpPr/>
            <p:nvPr/>
          </p:nvSpPr>
          <p:spPr>
            <a:xfrm>
              <a:off x="3225800" y="22979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EAD38462-0791-1342-A86A-7F6C9E6DE221}"/>
                </a:ext>
              </a:extLst>
            </p:cNvPr>
            <p:cNvSpPr/>
            <p:nvPr/>
          </p:nvSpPr>
          <p:spPr>
            <a:xfrm>
              <a:off x="3298825" y="22979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2D7680C0-532D-634C-B3B0-BFC434E162D0}"/>
                </a:ext>
              </a:extLst>
            </p:cNvPr>
            <p:cNvSpPr/>
            <p:nvPr/>
          </p:nvSpPr>
          <p:spPr>
            <a:xfrm>
              <a:off x="4523920" y="2308223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>
              <a:extLst>
                <a:ext uri="{FF2B5EF4-FFF2-40B4-BE49-F238E27FC236}">
                  <a16:creationId xmlns:a16="http://schemas.microsoft.com/office/drawing/2014/main" id="{9FF21BC9-B750-EE44-861F-119E7FA04827}"/>
                </a:ext>
              </a:extLst>
            </p:cNvPr>
            <p:cNvSpPr/>
            <p:nvPr/>
          </p:nvSpPr>
          <p:spPr>
            <a:xfrm>
              <a:off x="5457370" y="2308223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5-point Star 18">
              <a:extLst>
                <a:ext uri="{FF2B5EF4-FFF2-40B4-BE49-F238E27FC236}">
                  <a16:creationId xmlns:a16="http://schemas.microsoft.com/office/drawing/2014/main" id="{2231A895-EE8C-8C46-82B0-AD43588B26F1}"/>
                </a:ext>
              </a:extLst>
            </p:cNvPr>
            <p:cNvSpPr/>
            <p:nvPr/>
          </p:nvSpPr>
          <p:spPr>
            <a:xfrm>
              <a:off x="6835093" y="22979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5-point Star 19">
              <a:extLst>
                <a:ext uri="{FF2B5EF4-FFF2-40B4-BE49-F238E27FC236}">
                  <a16:creationId xmlns:a16="http://schemas.microsoft.com/office/drawing/2014/main" id="{968EF42A-98D7-5B4F-AEF7-F8BB78A1F642}"/>
                </a:ext>
              </a:extLst>
            </p:cNvPr>
            <p:cNvSpPr/>
            <p:nvPr/>
          </p:nvSpPr>
          <p:spPr>
            <a:xfrm>
              <a:off x="6993843" y="229155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>
              <a:extLst>
                <a:ext uri="{FF2B5EF4-FFF2-40B4-BE49-F238E27FC236}">
                  <a16:creationId xmlns:a16="http://schemas.microsoft.com/office/drawing/2014/main" id="{A193B23C-2975-BE46-A386-2183A972456B}"/>
                </a:ext>
              </a:extLst>
            </p:cNvPr>
            <p:cNvSpPr/>
            <p:nvPr/>
          </p:nvSpPr>
          <p:spPr>
            <a:xfrm>
              <a:off x="7139893" y="22852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>
              <a:extLst>
                <a:ext uri="{FF2B5EF4-FFF2-40B4-BE49-F238E27FC236}">
                  <a16:creationId xmlns:a16="http://schemas.microsoft.com/office/drawing/2014/main" id="{B90386DE-2A3B-074B-9267-2A1D89849F6E}"/>
                </a:ext>
              </a:extLst>
            </p:cNvPr>
            <p:cNvSpPr/>
            <p:nvPr/>
          </p:nvSpPr>
          <p:spPr>
            <a:xfrm>
              <a:off x="7235143" y="228520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2C457CBD-BD3D-D345-A3E8-5D109C15C8AB}"/>
                </a:ext>
              </a:extLst>
            </p:cNvPr>
            <p:cNvSpPr/>
            <p:nvPr/>
          </p:nvSpPr>
          <p:spPr>
            <a:xfrm>
              <a:off x="7057343" y="2291556"/>
              <a:ext cx="146050" cy="146050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905EA5-4707-0640-86F8-F854D87DBA26}"/>
              </a:ext>
            </a:extLst>
          </p:cNvPr>
          <p:cNvGrpSpPr/>
          <p:nvPr/>
        </p:nvGrpSpPr>
        <p:grpSpPr>
          <a:xfrm>
            <a:off x="1511300" y="2105027"/>
            <a:ext cx="5930900" cy="531808"/>
            <a:chOff x="1511300" y="2105027"/>
            <a:chExt cx="5930900" cy="5318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775125-FB17-074E-AA31-42AFD17E544C}"/>
                </a:ext>
              </a:extLst>
            </p:cNvPr>
            <p:cNvSpPr/>
            <p:nvPr/>
          </p:nvSpPr>
          <p:spPr>
            <a:xfrm>
              <a:off x="3079750" y="2105027"/>
              <a:ext cx="4241800" cy="161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31508E-DA45-D74A-905D-41D308D1678D}"/>
                </a:ext>
              </a:extLst>
            </p:cNvPr>
            <p:cNvSpPr/>
            <p:nvPr/>
          </p:nvSpPr>
          <p:spPr>
            <a:xfrm>
              <a:off x="1511300" y="2474912"/>
              <a:ext cx="5930900" cy="161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6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F0A9-F249-6346-9B55-58E70DF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Uncertain “recapture” identities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DDA9A-551C-A748-8E6F-5D8F02201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833561"/>
            <a:ext cx="7511143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DE58B6-BA72-034D-8AFD-53A72A3F7EBF}"/>
              </a:ext>
            </a:extLst>
          </p:cNvPr>
          <p:cNvSpPr txBox="1"/>
          <p:nvPr/>
        </p:nvSpPr>
        <p:spPr>
          <a:xfrm>
            <a:off x="885824" y="3343275"/>
            <a:ext cx="1046797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Spatio</a:t>
            </a:r>
            <a:r>
              <a:rPr lang="en-US" sz="2400" dirty="0"/>
              <a:t>-temporal clustering contains information about recaptures.</a:t>
            </a:r>
          </a:p>
          <a:p>
            <a:endParaRPr lang="en-US" sz="2400" dirty="0"/>
          </a:p>
          <a:p>
            <a:r>
              <a:rPr lang="en-US" sz="2400" dirty="0"/>
              <a:t>Two approaches:</a:t>
            </a:r>
          </a:p>
          <a:p>
            <a:pPr marL="457200" indent="-457200">
              <a:buAutoNum type="arabicPeriod"/>
            </a:pPr>
            <a:r>
              <a:rPr lang="en-US" sz="2400" dirty="0"/>
              <a:t>“</a:t>
            </a:r>
            <a:r>
              <a:rPr lang="en-US" sz="2400" b="1" dirty="0"/>
              <a:t>C</a:t>
            </a:r>
            <a:r>
              <a:rPr lang="en-US" sz="2400" dirty="0"/>
              <a:t>luster </a:t>
            </a:r>
            <a:r>
              <a:rPr lang="en-US" sz="2400" b="1" dirty="0"/>
              <a:t>C</a:t>
            </a:r>
            <a:r>
              <a:rPr lang="en-US" sz="2400" dirty="0"/>
              <a:t>apture-</a:t>
            </a:r>
            <a:r>
              <a:rPr lang="en-US" sz="2400" b="1" dirty="0"/>
              <a:t>R</a:t>
            </a:r>
            <a:r>
              <a:rPr lang="en-US" sz="2400" dirty="0"/>
              <a:t>ecapture”</a:t>
            </a:r>
          </a:p>
          <a:p>
            <a:pPr lvl="1"/>
            <a:r>
              <a:rPr lang="en-GB" sz="1600" dirty="0"/>
              <a:t>Stevenson, B.C., Borchers, D.L. and </a:t>
            </a:r>
            <a:r>
              <a:rPr lang="en-GB" sz="1600" dirty="0" err="1"/>
              <a:t>Fewster</a:t>
            </a:r>
            <a:r>
              <a:rPr lang="en-GB" sz="1600" dirty="0"/>
              <a:t>, R.M. 2018. Cluster capture-recapture to account for identification uncertainty on aerial </a:t>
            </a:r>
            <a:r>
              <a:rPr lang="en-US" sz="1600" dirty="0"/>
              <a:t>surveys of animal populations. </a:t>
            </a:r>
            <a:r>
              <a:rPr lang="en-GB" sz="1600" i="1" dirty="0"/>
              <a:t>Biometrics</a:t>
            </a:r>
            <a:r>
              <a:rPr lang="en-GB" sz="1600" dirty="0"/>
              <a:t> </a:t>
            </a:r>
            <a:r>
              <a:rPr lang="en-GB" sz="1600" b="1" dirty="0"/>
              <a:t>75</a:t>
            </a:r>
            <a:r>
              <a:rPr lang="en-GB" sz="1600" dirty="0"/>
              <a:t>: 326-336.</a:t>
            </a:r>
            <a:endParaRPr lang="en-US" sz="2000" dirty="0"/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“</a:t>
            </a:r>
            <a:r>
              <a:rPr lang="en-US" sz="2400" b="1" dirty="0"/>
              <a:t>L</a:t>
            </a:r>
            <a:r>
              <a:rPr lang="en-US" sz="2400" dirty="0"/>
              <a:t>atent </a:t>
            </a:r>
            <a:r>
              <a:rPr lang="en-US" sz="2400" b="1" dirty="0"/>
              <a:t>C</a:t>
            </a:r>
            <a:r>
              <a:rPr lang="en-US" sz="2400" dirty="0"/>
              <a:t>apture history </a:t>
            </a:r>
            <a:r>
              <a:rPr lang="en-US" sz="2400" b="1" dirty="0"/>
              <a:t>E</a:t>
            </a:r>
            <a:r>
              <a:rPr lang="en-US" sz="2400" dirty="0"/>
              <a:t>numeration” (LCE)</a:t>
            </a:r>
          </a:p>
          <a:p>
            <a:pPr lvl="1"/>
            <a:r>
              <a:rPr lang="en-GB" sz="1600" dirty="0"/>
              <a:t>Borchers, D.L., Nightingale, P., Stevenson, B.C. and </a:t>
            </a:r>
            <a:r>
              <a:rPr lang="en-GB" sz="1600" dirty="0" err="1"/>
              <a:t>Fewster</a:t>
            </a:r>
            <a:r>
              <a:rPr lang="en-GB" sz="1600" dirty="0"/>
              <a:t>, R.M. A latent capture history model for digital aerial surveys of marine mammals </a:t>
            </a:r>
            <a:r>
              <a:rPr lang="en-US" sz="1600" dirty="0"/>
              <a:t>without recapture identification. </a:t>
            </a:r>
            <a:r>
              <a:rPr lang="en-US" sz="1600" i="1" dirty="0"/>
              <a:t>Revision submitted to Biometrics, Aug 2020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261B6-DA74-AA45-BDA6-32DAE397A453}"/>
              </a:ext>
            </a:extLst>
          </p:cNvPr>
          <p:cNvSpPr txBox="1"/>
          <p:nvPr/>
        </p:nvSpPr>
        <p:spPr>
          <a:xfrm>
            <a:off x="11745227" y="6456581"/>
            <a:ext cx="451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6470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B32D1-8278-BD4B-AC16-8D30D34C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>
            <a:normAutofit/>
          </a:bodyPr>
          <a:lstStyle/>
          <a:p>
            <a:r>
              <a:rPr lang="en-US" sz="4000" dirty="0"/>
              <a:t>No completely free lunch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8C6CA6-57C2-2A45-9EEF-94115A9EB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435"/>
                <a:ext cx="10515600" cy="5209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animal density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Movement rate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: Mean dive cycle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: Mean available time per dive cycle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Probability detect available animal</a:t>
                </a:r>
              </a:p>
              <a:p>
                <a:endParaRPr lang="en-US" dirty="0"/>
              </a:p>
              <a:p>
                <a:r>
                  <a:rPr lang="en-US" dirty="0"/>
                  <a:t>If cameras separated enough that availability for one camera independent of availability for other, can estimate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dive cycle parameters,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Else need to know, or estimate separately,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(=1 may be reasonable) and one of the dive cycle parameters.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8C6CA6-57C2-2A45-9EEF-94115A9EB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435"/>
                <a:ext cx="10515600" cy="5209313"/>
              </a:xfrm>
              <a:blipFill>
                <a:blip r:embed="rId2"/>
                <a:stretch>
                  <a:fillRect l="-1087" t="-2676" r="-132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1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2171-47A9-024A-9A99-B0A7B85C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CCR vs LCE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28D4-1D2A-044B-8192-93BB7153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both need perpendicular distance and distance along transect</a:t>
            </a:r>
          </a:p>
          <a:p>
            <a:r>
              <a:rPr lang="en-US" dirty="0"/>
              <a:t>LCE is a maximum likelihood estimator, CCR is not</a:t>
            </a:r>
          </a:p>
          <a:p>
            <a:r>
              <a:rPr lang="en-US" dirty="0"/>
              <a:t>Both asymptotically unbiased</a:t>
            </a:r>
          </a:p>
          <a:p>
            <a:r>
              <a:rPr lang="en-US" dirty="0"/>
              <a:t>LCE slightly more precise (but not much)</a:t>
            </a:r>
          </a:p>
          <a:p>
            <a:r>
              <a:rPr lang="en-US" dirty="0"/>
              <a:t>CCR scales well with sample size, LCE does not</a:t>
            </a:r>
          </a:p>
          <a:p>
            <a:r>
              <a:rPr lang="en-US" dirty="0"/>
              <a:t>Robust package for CCR (package “palm”, on CRAN)</a:t>
            </a:r>
          </a:p>
          <a:p>
            <a:r>
              <a:rPr lang="en-US" dirty="0"/>
              <a:t>Much less robust package on GitHub for LCE.</a:t>
            </a:r>
          </a:p>
        </p:txBody>
      </p:sp>
    </p:spTree>
    <p:extLst>
      <p:ext uri="{BB962C8B-B14F-4D97-AF65-F5344CB8AC3E}">
        <p14:creationId xmlns:p14="http://schemas.microsoft.com/office/powerpoint/2010/main" val="35786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368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MRDS with cameras and unknown recaptures</vt:lpstr>
      <vt:lpstr>The Scenario (2 cameras on 1 plane or 2 separate planes)</vt:lpstr>
      <vt:lpstr>Data and Model components</vt:lpstr>
      <vt:lpstr>Uncertain “recapture” identities</vt:lpstr>
      <vt:lpstr>Uncertain “recapture” identities</vt:lpstr>
      <vt:lpstr>No completely free lunch</vt:lpstr>
      <vt:lpstr>CCR vs LCE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MRDS with cameara and unknown recaptures</dc:title>
  <dc:creator>David Borchers</dc:creator>
  <cp:lastModifiedBy>David Borchers</cp:lastModifiedBy>
  <cp:revision>10</cp:revision>
  <dcterms:created xsi:type="dcterms:W3CDTF">2020-08-19T12:08:47Z</dcterms:created>
  <dcterms:modified xsi:type="dcterms:W3CDTF">2020-08-19T15:40:19Z</dcterms:modified>
</cp:coreProperties>
</file>