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2" r:id="rId6"/>
    <p:sldId id="273" r:id="rId7"/>
    <p:sldId id="276" r:id="rId8"/>
    <p:sldId id="274" r:id="rId9"/>
    <p:sldId id="275" r:id="rId10"/>
    <p:sldId id="260" r:id="rId11"/>
    <p:sldId id="261" r:id="rId12"/>
    <p:sldId id="263" r:id="rId13"/>
    <p:sldId id="277" r:id="rId14"/>
    <p:sldId id="265" r:id="rId15"/>
    <p:sldId id="278" r:id="rId16"/>
    <p:sldId id="279" r:id="rId17"/>
    <p:sldId id="267" r:id="rId18"/>
    <p:sldId id="268" r:id="rId19"/>
    <p:sldId id="280" r:id="rId20"/>
    <p:sldId id="270" r:id="rId21"/>
    <p:sldId id="271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homakhashvili" initials="DC" lastIdx="2" clrIdx="0">
    <p:extLst>
      <p:ext uri="{19B8F6BF-5375-455C-9EA6-DF929625EA0E}">
        <p15:presenceInfo xmlns:p15="http://schemas.microsoft.com/office/powerpoint/2012/main" userId="a23278c33c0c74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593" autoAdjust="0"/>
  </p:normalViewPr>
  <p:slideViewPr>
    <p:cSldViewPr snapToGrid="0">
      <p:cViewPr varScale="1">
        <p:scale>
          <a:sx n="119" d="100"/>
          <a:sy n="119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BE7E9-FEBB-4DD7-8CBE-1CFAA4A350A4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60324-7E69-4499-AAFD-1E79467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08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60324-7E69-4499-AAFD-1E7946717D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3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60324-7E69-4499-AAFD-1E7946717D5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8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60324-7E69-4499-AAFD-1E7946717D5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0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60324-7E69-4499-AAFD-1E7946717D5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5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6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2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83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13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22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9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15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D712-1127-4444-B8AF-C41B78900C40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5F5A-783A-4FC0-8608-AB40499D0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9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Технологии дополненной реальности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7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69" y="364547"/>
            <a:ext cx="10515600" cy="584468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Этапы:</a:t>
            </a:r>
          </a:p>
          <a:p>
            <a:pPr>
              <a:buFontTx/>
              <a:buChar char="-"/>
            </a:pPr>
            <a:r>
              <a:rPr lang="ru-RU" dirty="0" smtClean="0"/>
              <a:t>Распознавание изображений</a:t>
            </a:r>
          </a:p>
          <a:p>
            <a:pPr lvl="1">
              <a:buFontTx/>
              <a:buChar char="-"/>
            </a:pPr>
            <a:r>
              <a:rPr lang="ru-RU" dirty="0"/>
              <a:t>Оптическое распознавание символов </a:t>
            </a:r>
            <a:r>
              <a:rPr lang="ru-RU" dirty="0" smtClean="0"/>
              <a:t>(</a:t>
            </a:r>
            <a:r>
              <a:rPr lang="ru-RU" dirty="0" err="1" smtClean="0"/>
              <a:t>optical</a:t>
            </a:r>
            <a:r>
              <a:rPr lang="ru-RU" dirty="0" smtClean="0"/>
              <a:t> </a:t>
            </a:r>
            <a:r>
              <a:rPr lang="ru-RU" dirty="0" err="1"/>
              <a:t>character</a:t>
            </a:r>
            <a:r>
              <a:rPr lang="ru-RU" dirty="0"/>
              <a:t> </a:t>
            </a:r>
            <a:r>
              <a:rPr lang="ru-RU" dirty="0" err="1"/>
              <a:t>recognition</a:t>
            </a:r>
            <a:r>
              <a:rPr lang="ru-RU" dirty="0"/>
              <a:t>, OCR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ru-RU" dirty="0" smtClean="0"/>
              <a:t>Распознавание лиц</a:t>
            </a:r>
          </a:p>
          <a:p>
            <a:pPr lvl="1">
              <a:buFontTx/>
              <a:buChar char="-"/>
            </a:pPr>
            <a:r>
              <a:rPr lang="ru-RU" dirty="0" smtClean="0"/>
              <a:t>Считывание </a:t>
            </a:r>
            <a:r>
              <a:rPr lang="ru-RU" dirty="0" err="1" smtClean="0"/>
              <a:t>штрихкодов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Дорисовка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Подходы:</a:t>
            </a:r>
          </a:p>
          <a:p>
            <a:pPr>
              <a:buFontTx/>
              <a:buChar char="-"/>
            </a:pPr>
            <a:r>
              <a:rPr lang="ru-RU" dirty="0" smtClean="0"/>
              <a:t>Перебор видов объекта</a:t>
            </a:r>
          </a:p>
          <a:p>
            <a:pPr>
              <a:buFontTx/>
              <a:buChar char="-"/>
            </a:pPr>
            <a:r>
              <a:rPr lang="ru-RU" dirty="0" smtClean="0"/>
              <a:t>Нахождение контуров объекта и их исследование</a:t>
            </a:r>
          </a:p>
          <a:p>
            <a:pPr>
              <a:buFontTx/>
              <a:buChar char="-"/>
            </a:pPr>
            <a:r>
              <a:rPr lang="ru-RU" dirty="0" smtClean="0"/>
              <a:t>Нейронные сети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9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078" y="343054"/>
            <a:ext cx="10515600" cy="5684884"/>
          </a:xfrm>
        </p:spPr>
        <p:txBody>
          <a:bodyPr/>
          <a:lstStyle/>
          <a:p>
            <a:pPr marL="0" indent="0" fontAlgn="ctr">
              <a:buNone/>
            </a:pPr>
            <a:endParaRPr lang="ru-RU" dirty="0" smtClean="0"/>
          </a:p>
          <a:p>
            <a:pPr fontAlgn="ctr"/>
            <a:r>
              <a:rPr lang="ru-RU" dirty="0" err="1" smtClean="0"/>
              <a:t>Безмаркерная</a:t>
            </a:r>
            <a:endParaRPr lang="en-US" dirty="0" smtClean="0"/>
          </a:p>
          <a:p>
            <a:pPr lvl="1" fontAlgn="ctr"/>
            <a:r>
              <a:rPr lang="ru-RU" dirty="0" smtClean="0"/>
              <a:t>Распознавание образов</a:t>
            </a:r>
          </a:p>
          <a:p>
            <a:pPr lvl="1" fontAlgn="ctr"/>
            <a:r>
              <a:rPr lang="ru-RU" dirty="0" smtClean="0"/>
              <a:t>Специфический анализ изображения</a:t>
            </a:r>
            <a:endParaRPr lang="en-US" dirty="0" smtClean="0"/>
          </a:p>
          <a:p>
            <a:pPr fontAlgn="ctr"/>
            <a:r>
              <a:rPr lang="ru-RU" dirty="0" smtClean="0"/>
              <a:t>Маркерная</a:t>
            </a:r>
            <a:endParaRPr lang="ru-RU" dirty="0"/>
          </a:p>
          <a:p>
            <a:pPr lvl="1" fontAlgn="ctr"/>
            <a:r>
              <a:rPr lang="ru-RU" dirty="0" smtClean="0"/>
              <a:t>Поиск </a:t>
            </a:r>
            <a:r>
              <a:rPr lang="ru-RU" dirty="0"/>
              <a:t>в изображении определенного шаблона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218" name="Picture 2" descr="http://www.kcc.ru/user_image/partners/logo/marker-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978" y="3558359"/>
            <a:ext cx="44958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ru-RU" dirty="0" smtClean="0"/>
              <a:t>Все </a:t>
            </a:r>
            <a:r>
              <a:rPr lang="ru-RU" dirty="0"/>
              <a:t>уже </a:t>
            </a:r>
            <a:r>
              <a:rPr lang="ru-RU" dirty="0" smtClean="0"/>
              <a:t>написано, не изобретайте велосипед</a:t>
            </a:r>
            <a:endParaRPr lang="en-US" dirty="0"/>
          </a:p>
          <a:p>
            <a:r>
              <a:rPr lang="en-US" dirty="0" smtClean="0"/>
              <a:t>DRY</a:t>
            </a:r>
            <a:r>
              <a:rPr lang="ru-RU" dirty="0" smtClean="0"/>
              <a:t> - </a:t>
            </a:r>
            <a:r>
              <a:rPr lang="en-US" dirty="0"/>
              <a:t>Don’t repeat </a:t>
            </a:r>
            <a:r>
              <a:rPr lang="en-US" dirty="0" smtClean="0"/>
              <a:t>yourself </a:t>
            </a:r>
            <a:r>
              <a:rPr lang="ru-RU" dirty="0" smtClean="0"/>
              <a:t>– Не повторяйся!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166150"/>
          </a:xfrm>
        </p:spPr>
        <p:txBody>
          <a:bodyPr/>
          <a:lstStyle/>
          <a:p>
            <a:r>
              <a:rPr lang="ru-RU" dirty="0" smtClean="0"/>
              <a:t>Все </a:t>
            </a:r>
            <a:r>
              <a:rPr lang="ru-RU" dirty="0"/>
              <a:t>уже </a:t>
            </a:r>
            <a:r>
              <a:rPr lang="ru-RU" dirty="0" smtClean="0"/>
              <a:t>написано, не изобретайте велосипед</a:t>
            </a:r>
            <a:endParaRPr lang="en-US" dirty="0"/>
          </a:p>
          <a:p>
            <a:r>
              <a:rPr lang="en-US" dirty="0" smtClean="0"/>
              <a:t>DRY</a:t>
            </a:r>
            <a:r>
              <a:rPr lang="ru-RU" dirty="0" smtClean="0"/>
              <a:t> - </a:t>
            </a:r>
            <a:r>
              <a:rPr lang="en-US" dirty="0"/>
              <a:t>Don’t repeat </a:t>
            </a:r>
            <a:r>
              <a:rPr lang="en-US" dirty="0" smtClean="0"/>
              <a:t>yourself </a:t>
            </a:r>
            <a:r>
              <a:rPr lang="ru-RU" dirty="0" smtClean="0"/>
              <a:t>– Не повторяйся!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54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source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409035"/>
            <a:ext cx="10515600" cy="1636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Linux</a:t>
            </a:r>
            <a:endParaRPr lang="ru-RU" dirty="0" smtClean="0"/>
          </a:p>
          <a:p>
            <a:r>
              <a:rPr lang="en-US" dirty="0" smtClean="0"/>
              <a:t>Chromium,  Firefox</a:t>
            </a:r>
            <a:endParaRPr lang="ru-RU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httpd</a:t>
            </a:r>
            <a:r>
              <a:rPr lang="en-US" dirty="0" smtClean="0"/>
              <a:t>,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OpenOffice</a:t>
            </a:r>
            <a:endParaRPr lang="en-US" dirty="0" smtClean="0"/>
          </a:p>
          <a:p>
            <a:r>
              <a:rPr lang="en-US" dirty="0" smtClean="0"/>
              <a:t>Gimp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32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err="1" smtClean="0"/>
              <a:t>OpenCV</a:t>
            </a:r>
            <a:r>
              <a:rPr lang="ru-RU" dirty="0" smtClean="0"/>
              <a:t> </a:t>
            </a:r>
            <a:r>
              <a:rPr lang="ru-RU" dirty="0"/>
              <a:t>- библиотека компьютерного зрения.</a:t>
            </a:r>
          </a:p>
          <a:p>
            <a:r>
              <a:rPr lang="en-US" dirty="0" smtClean="0"/>
              <a:t>Windows/Linux/Mac/Android/iOS</a:t>
            </a:r>
            <a:endParaRPr lang="ru-RU" dirty="0" smtClean="0"/>
          </a:p>
          <a:p>
            <a:r>
              <a:rPr lang="en-US" dirty="0" smtClean="0"/>
              <a:t>C/C++/Python/Java/MATLAB</a:t>
            </a:r>
          </a:p>
          <a:p>
            <a:r>
              <a:rPr lang="ru-RU" dirty="0" smtClean="0"/>
              <a:t>Возможности</a:t>
            </a:r>
          </a:p>
          <a:p>
            <a:pPr lvl="1"/>
            <a:r>
              <a:rPr lang="ru-RU" dirty="0" smtClean="0"/>
              <a:t>Распознавание движений на видео с камеры</a:t>
            </a:r>
          </a:p>
          <a:p>
            <a:pPr lvl="1"/>
            <a:r>
              <a:rPr lang="ru-RU" dirty="0" smtClean="0"/>
              <a:t>Распознавание лиц и других образов</a:t>
            </a:r>
          </a:p>
          <a:p>
            <a:pPr lvl="1"/>
            <a:r>
              <a:rPr lang="ru-RU" dirty="0" smtClean="0"/>
              <a:t>Машинное обучение</a:t>
            </a:r>
            <a:endParaRPr lang="ru-RU" dirty="0"/>
          </a:p>
          <a:p>
            <a:pPr lvl="1"/>
            <a:r>
              <a:rPr lang="ru-RU" dirty="0" smtClean="0"/>
              <a:t>…</a:t>
            </a:r>
          </a:p>
        </p:txBody>
      </p:sp>
      <p:pic>
        <p:nvPicPr>
          <p:cNvPr id="10242" name="Picture 2" descr="logo.png (82×9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6418"/>
            <a:ext cx="7810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13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Спроецировать картинку на маркер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47" y="2553810"/>
            <a:ext cx="3193002" cy="3193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61" y="2553810"/>
            <a:ext cx="3190043" cy="31900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069150" y="4065973"/>
            <a:ext cx="1979720" cy="177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25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-14246"/>
            <a:ext cx="10515600" cy="1325563"/>
          </a:xfrm>
        </p:spPr>
        <p:txBody>
          <a:bodyPr/>
          <a:lstStyle/>
          <a:p>
            <a:r>
              <a:rPr lang="ru-RU" dirty="0" smtClean="0"/>
              <a:t>Маркер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81" y="1642562"/>
            <a:ext cx="4476837" cy="447683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57581" y="1234034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19055" y="1234034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80529" y="1234034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42003" y="1234034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5998" y="1234034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49992" y="1234034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03985" y="1234034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69200" y="1234034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34414" y="1234034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6095997" y="-1013616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>
            <a:off x="6095997" y="-428079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>
            <a:off x="6095997" y="134493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>
            <a:off x="6095996" y="699675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>
            <a:off x="6095997" y="1250076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>
            <a:off x="6095997" y="1768391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>
            <a:off x="6095996" y="2331682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>
            <a:off x="6095996" y="2907505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>
            <a:off x="6095997" y="3483327"/>
            <a:ext cx="1" cy="5287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0"/>
            <a:ext cx="10515600" cy="1325563"/>
          </a:xfrm>
        </p:spPr>
        <p:txBody>
          <a:bodyPr/>
          <a:lstStyle/>
          <a:p>
            <a:r>
              <a:rPr lang="ru-RU" dirty="0" smtClean="0"/>
              <a:t>Изображения в памяти компьютера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61" y="1981707"/>
            <a:ext cx="3537661" cy="19860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12002" y="2208596"/>
            <a:ext cx="710214" cy="585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V="1">
            <a:off x="3922216" y="2288495"/>
            <a:ext cx="2041864" cy="2130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1836" y="210382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Пиксель</a:t>
            </a:r>
            <a:endParaRPr lang="ru-RU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23968"/>
              </p:ext>
            </p:extLst>
          </p:nvPr>
        </p:nvGraphicFramePr>
        <p:xfrm>
          <a:off x="6221819" y="2633839"/>
          <a:ext cx="418335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703"/>
                <a:gridCol w="1171853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1100 0010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r>
                        <a:rPr lang="en-US" baseline="0" dirty="0" smtClean="0"/>
                        <a:t> 0111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r>
                        <a:rPr lang="en-US" baseline="0" dirty="0" smtClean="0"/>
                        <a:t> 1001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32249" y="4312668"/>
            <a:ext cx="1981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байт:</a:t>
            </a:r>
            <a:endParaRPr lang="en-US" dirty="0" smtClean="0"/>
          </a:p>
          <a:p>
            <a:r>
              <a:rPr lang="en-US" dirty="0" smtClean="0"/>
              <a:t>0000 0000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0</a:t>
            </a:r>
            <a:r>
              <a:rPr lang="ru-RU" baseline="-25000" dirty="0" smtClean="0"/>
              <a:t>10</a:t>
            </a:r>
            <a:endParaRPr lang="en-US" dirty="0" smtClean="0"/>
          </a:p>
          <a:p>
            <a:r>
              <a:rPr lang="en-US" dirty="0" smtClean="0"/>
              <a:t>1111 1111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ru-RU" dirty="0"/>
              <a:t>=</a:t>
            </a:r>
            <a:r>
              <a:rPr lang="en-US" dirty="0" smtClean="0"/>
              <a:t> 255</a:t>
            </a:r>
            <a:r>
              <a:rPr lang="ru-RU" baseline="-25000" dirty="0" smtClean="0"/>
              <a:t>10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5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Первый этап: распознавание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ru-RU" dirty="0"/>
              <a:t>Найдем на изображении контуры</a:t>
            </a:r>
          </a:p>
          <a:p>
            <a:pPr fontAlgn="ctr"/>
            <a:r>
              <a:rPr lang="ru-RU" dirty="0"/>
              <a:t>Разберемся что из себя эти контуры представляют и отберем </a:t>
            </a:r>
            <a:r>
              <a:rPr lang="ru-RU" dirty="0" smtClean="0"/>
              <a:t>нужные(четырехугольники)</a:t>
            </a:r>
          </a:p>
          <a:p>
            <a:pPr fontAlgn="ctr"/>
            <a:r>
              <a:rPr lang="ru-RU" dirty="0" smtClean="0"/>
              <a:t>Разберемся </a:t>
            </a:r>
            <a:r>
              <a:rPr lang="ru-RU" dirty="0"/>
              <a:t>что внутри отобранных </a:t>
            </a:r>
            <a:r>
              <a:rPr lang="ru-RU" dirty="0" smtClean="0"/>
              <a:t>четырехугольников</a:t>
            </a:r>
            <a:r>
              <a:rPr lang="ru-RU" dirty="0"/>
              <a:t>. А </a:t>
            </a:r>
            <a:r>
              <a:rPr lang="ru-RU" dirty="0" smtClean="0"/>
              <a:t>именно, </a:t>
            </a:r>
            <a:r>
              <a:rPr lang="ru-RU" dirty="0"/>
              <a:t>соответствует ли содержимое маркеру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9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46" y="0"/>
            <a:ext cx="10515600" cy="1325563"/>
          </a:xfrm>
        </p:spPr>
        <p:txBody>
          <a:bodyPr/>
          <a:lstStyle/>
          <a:p>
            <a:r>
              <a:rPr lang="ru-RU" dirty="0" smtClean="0"/>
              <a:t>Трансформации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97" y="2230737"/>
            <a:ext cx="1406002" cy="1406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03" y="3587092"/>
            <a:ext cx="1127582" cy="1127582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cxnSp>
        <p:nvCxnSpPr>
          <p:cNvPr id="7" name="Straight Arrow Connector 6"/>
          <p:cNvCxnSpPr/>
          <p:nvPr/>
        </p:nvCxnSpPr>
        <p:spPr>
          <a:xfrm flipV="1">
            <a:off x="582685" y="2765926"/>
            <a:ext cx="0" cy="276006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2685" y="5525986"/>
            <a:ext cx="3457074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307432" y="2230737"/>
            <a:ext cx="3130865" cy="1837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311222" y="2230737"/>
            <a:ext cx="3533077" cy="16855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789809" y="3636739"/>
            <a:ext cx="2648488" cy="7491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810756" y="3636739"/>
            <a:ext cx="3033543" cy="5941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" descr="http://xenia.media.mit.edu/~cwren/interpolator/eq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05" y="4788567"/>
            <a:ext cx="2527949" cy="164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xenia.media.mit.edu/~cwren/interpolator/eq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581" y="3452974"/>
            <a:ext cx="3962622" cy="133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ne Transfor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99" y="1774460"/>
            <a:ext cx="5053617" cy="101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3129805" y="3422660"/>
            <a:ext cx="823317" cy="3288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Что это такое?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526"/>
            <a:ext cx="10906957" cy="1556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Дополненная реальность (</a:t>
            </a:r>
            <a:r>
              <a:rPr lang="ru-RU" dirty="0" err="1"/>
              <a:t>Augmented</a:t>
            </a:r>
            <a:r>
              <a:rPr lang="ru-RU" dirty="0"/>
              <a:t> </a:t>
            </a:r>
            <a:r>
              <a:rPr lang="ru-RU" dirty="0" err="1"/>
              <a:t>reality</a:t>
            </a:r>
            <a:r>
              <a:rPr lang="ru-RU" dirty="0"/>
              <a:t> — AR</a:t>
            </a:r>
            <a:r>
              <a:rPr lang="ru-RU" dirty="0" smtClean="0"/>
              <a:t>)</a:t>
            </a:r>
            <a:r>
              <a:rPr lang="en-US" dirty="0" smtClean="0"/>
              <a:t> - </a:t>
            </a:r>
            <a:r>
              <a:rPr lang="ru-RU" dirty="0" smtClean="0"/>
              <a:t>технологии,</a:t>
            </a:r>
            <a:r>
              <a:rPr lang="en-US" dirty="0" smtClean="0"/>
              <a:t> </a:t>
            </a:r>
            <a:r>
              <a:rPr lang="ru-RU" dirty="0" smtClean="0"/>
              <a:t>позволяющие дополнять </a:t>
            </a:r>
            <a:r>
              <a:rPr lang="ru-RU" dirty="0"/>
              <a:t>изображение реальных </a:t>
            </a:r>
            <a:r>
              <a:rPr lang="ru-RU" dirty="0" smtClean="0"/>
              <a:t>объектов</a:t>
            </a:r>
            <a:r>
              <a:rPr lang="en-US" dirty="0" smtClean="0"/>
              <a:t> </a:t>
            </a:r>
            <a:r>
              <a:rPr lang="ru-RU" dirty="0" smtClean="0"/>
              <a:t>различными </a:t>
            </a:r>
            <a:r>
              <a:rPr lang="ru-RU" dirty="0"/>
              <a:t>объектами компьютерной </a:t>
            </a:r>
            <a:r>
              <a:rPr lang="ru-RU" dirty="0" smtClean="0"/>
              <a:t>графики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 descr="augmented-reality-phone-for-blog.png (1500×71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95" y="2477089"/>
            <a:ext cx="8370530" cy="401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8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Второй этап: дополнение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ru-RU" dirty="0"/>
              <a:t>Нужно определить искажение которое нужно применить к картинке для того чтобы она совпала с маркером</a:t>
            </a:r>
          </a:p>
          <a:p>
            <a:pPr fontAlgn="ctr"/>
            <a:r>
              <a:rPr lang="ru-RU" dirty="0"/>
              <a:t>Определить направление маркера чтобы развернуть нужным образом картинку</a:t>
            </a:r>
          </a:p>
          <a:p>
            <a:pPr fontAlgn="ctr"/>
            <a:r>
              <a:rPr lang="ru-RU" dirty="0"/>
              <a:t>Применить нужные искажения к картинке</a:t>
            </a:r>
          </a:p>
          <a:p>
            <a:pPr fontAlgn="ctr"/>
            <a:r>
              <a:rPr lang="ru-RU" dirty="0"/>
              <a:t>Наложить искаженную картинку на исходный кадр.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5423"/>
              </p:ext>
            </p:extLst>
          </p:nvPr>
        </p:nvGraphicFramePr>
        <p:xfrm>
          <a:off x="2753894" y="2219603"/>
          <a:ext cx="2772611" cy="282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772"/>
                <a:gridCol w="886772"/>
                <a:gridCol w="999067"/>
              </a:tblGrid>
              <a:tr h="564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and 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87880"/>
              </p:ext>
            </p:extLst>
          </p:nvPr>
        </p:nvGraphicFramePr>
        <p:xfrm>
          <a:off x="6636084" y="2203560"/>
          <a:ext cx="2660316" cy="282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772"/>
                <a:gridCol w="886772"/>
                <a:gridCol w="886772"/>
              </a:tblGrid>
              <a:tr h="564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or 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44455"/>
              </p:ext>
            </p:extLst>
          </p:nvPr>
        </p:nvGraphicFramePr>
        <p:xfrm>
          <a:off x="3309255" y="2800058"/>
          <a:ext cx="1711924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9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accent2"/>
                          </a:solidFill>
                        </a:rPr>
                        <a:t>1011</a:t>
                      </a:r>
                      <a:r>
                        <a:rPr lang="ru-RU" sz="2400" baseline="0" dirty="0" smtClean="0"/>
                        <a:t> 0110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1111</a:t>
                      </a:r>
                      <a:r>
                        <a:rPr lang="ru-RU" sz="2400" baseline="0" dirty="0" smtClean="0"/>
                        <a:t> 0000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accent2"/>
                          </a:solidFill>
                        </a:rPr>
                        <a:t>1011</a:t>
                      </a:r>
                      <a:r>
                        <a:rPr lang="ru-RU" sz="2400" baseline="0" dirty="0" smtClean="0"/>
                        <a:t> 0000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7368" y="307500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</a:t>
            </a:r>
            <a:endParaRPr lang="ru-RU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68415"/>
              </p:ext>
            </p:extLst>
          </p:nvPr>
        </p:nvGraphicFramePr>
        <p:xfrm>
          <a:off x="7037129" y="2799347"/>
          <a:ext cx="16657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707"/>
              </a:tblGrid>
              <a:tr h="41787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1011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smtClean="0">
                          <a:solidFill>
                            <a:schemeClr val="accent2"/>
                          </a:solidFill>
                        </a:rPr>
                        <a:t>0110</a:t>
                      </a:r>
                      <a:endParaRPr lang="ru-RU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1111</a:t>
                      </a:r>
                      <a:r>
                        <a:rPr lang="ru-RU" sz="2400" baseline="0" dirty="0" smtClean="0"/>
                        <a:t> 0000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r>
                        <a:rPr lang="en-US" sz="2400" dirty="0" smtClean="0"/>
                        <a:t>1</a:t>
                      </a:r>
                      <a:r>
                        <a:rPr lang="ru-RU" sz="2400" dirty="0" smtClean="0"/>
                        <a:t>11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sz="2400" baseline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r>
                        <a:rPr lang="ru-RU" sz="2400" baseline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13620" y="305896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32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2" y="0"/>
            <a:ext cx="10515600" cy="1325563"/>
          </a:xfrm>
        </p:spPr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058652" y="2213811"/>
            <a:ext cx="3970421" cy="34971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77" y="3115283"/>
            <a:ext cx="1363579" cy="136357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3670404" y="221381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7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2" y="0"/>
            <a:ext cx="10515600" cy="1325563"/>
          </a:xfrm>
        </p:spPr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058652" y="2213811"/>
            <a:ext cx="3970421" cy="34971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77" y="3115283"/>
            <a:ext cx="1363579" cy="136357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3670404" y="221381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859376" y="3115282"/>
            <a:ext cx="1363579" cy="1363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2" y="0"/>
            <a:ext cx="10515600" cy="1325563"/>
          </a:xfrm>
        </p:spPr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058652" y="2213811"/>
            <a:ext cx="3970421" cy="3497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77" y="3115283"/>
            <a:ext cx="1363579" cy="136357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3670404" y="22138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859376" y="3115282"/>
            <a:ext cx="1363579" cy="13635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9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uds.jpg (2664×199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34" y="2213811"/>
            <a:ext cx="3980040" cy="34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59377" y="3115282"/>
            <a:ext cx="1363579" cy="13635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254" y="0"/>
            <a:ext cx="10515600" cy="1325563"/>
          </a:xfrm>
        </p:spPr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670404" y="22138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1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uds.jpg (2664×199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34" y="2213811"/>
            <a:ext cx="3980040" cy="34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59377" y="3115282"/>
            <a:ext cx="1363579" cy="13635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254" y="0"/>
            <a:ext cx="10515600" cy="1325563"/>
          </a:xfrm>
        </p:spPr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670404" y="221381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77" y="3115283"/>
            <a:ext cx="1363579" cy="136357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408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Где применяется?</a:t>
            </a:r>
            <a:endParaRPr lang="ru-RU" dirty="0"/>
          </a:p>
        </p:txBody>
      </p:sp>
      <p:pic>
        <p:nvPicPr>
          <p:cNvPr id="2050" name="Picture 2" descr="f16hudnr5.jpg (800×6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85" y="1084181"/>
            <a:ext cx="7278231" cy="545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1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Где применяется?</a:t>
            </a:r>
            <a:endParaRPr lang="ru-RU" dirty="0"/>
          </a:p>
        </p:txBody>
      </p:sp>
      <p:pic>
        <p:nvPicPr>
          <p:cNvPr id="3074" name="Picture 2" descr="maxresdefault.jpg (1920×10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70" y="1325563"/>
            <a:ext cx="8684659" cy="48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Где применяется?</a:t>
            </a:r>
            <a:endParaRPr lang="ru-RU" dirty="0"/>
          </a:p>
        </p:txBody>
      </p:sp>
      <p:pic>
        <p:nvPicPr>
          <p:cNvPr id="4098" name="Picture 2" descr="IKEA augmented reality catalog app | Cool Mom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58" y="1546310"/>
            <a:ext cx="8485484" cy="483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77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Где применяется?</a:t>
            </a:r>
            <a:endParaRPr lang="ru-RU" dirty="0"/>
          </a:p>
        </p:txBody>
      </p:sp>
      <p:pic>
        <p:nvPicPr>
          <p:cNvPr id="5122" name="Picture 2" descr="http://i.ytimg.com/vi/kd8ZFStGO48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10" y="1586415"/>
            <a:ext cx="8306580" cy="4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2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Где применяется?</a:t>
            </a:r>
            <a:endParaRPr lang="ru-RU" dirty="0"/>
          </a:p>
        </p:txBody>
      </p:sp>
      <p:pic>
        <p:nvPicPr>
          <p:cNvPr id="8194" name="Picture 2" descr="www.lanacion.com_.ar_.jpg (708×47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08" y="1409952"/>
            <a:ext cx="748665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6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Где применяется?</a:t>
            </a:r>
            <a:endParaRPr lang="ru-RU" dirty="0"/>
          </a:p>
        </p:txBody>
      </p:sp>
      <p:pic>
        <p:nvPicPr>
          <p:cNvPr id="6148" name="Picture 4" descr="20131126_175814_241_x.jpg (1920×10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41" y="1341605"/>
            <a:ext cx="8667117" cy="48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8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Где применяется?</a:t>
            </a:r>
            <a:endParaRPr lang="ru-RU" dirty="0"/>
          </a:p>
        </p:txBody>
      </p:sp>
      <p:pic>
        <p:nvPicPr>
          <p:cNvPr id="1026" name="Picture 2" descr="PS-Vita-Augmented-Reality1-500x266.jpg (500×26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76" y="1510047"/>
            <a:ext cx="8198048" cy="436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0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353</Words>
  <Application>Microsoft Office PowerPoint</Application>
  <PresentationFormat>Widescreen</PresentationFormat>
  <Paragraphs>126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Технологии дополненной реальности</vt:lpstr>
      <vt:lpstr>Что это такое?</vt:lpstr>
      <vt:lpstr>Где применяется?</vt:lpstr>
      <vt:lpstr>Где применяется?</vt:lpstr>
      <vt:lpstr>Где применяется?</vt:lpstr>
      <vt:lpstr>Где применяется?</vt:lpstr>
      <vt:lpstr>Где применяется?</vt:lpstr>
      <vt:lpstr>Где применяется?</vt:lpstr>
      <vt:lpstr>Где применяется?</vt:lpstr>
      <vt:lpstr>PowerPoint Presentation</vt:lpstr>
      <vt:lpstr>PowerPoint Presentation</vt:lpstr>
      <vt:lpstr>Библиотеки</vt:lpstr>
      <vt:lpstr>Библиотеки</vt:lpstr>
      <vt:lpstr> OpenCV</vt:lpstr>
      <vt:lpstr>Постановка задачи</vt:lpstr>
      <vt:lpstr>Маркер</vt:lpstr>
      <vt:lpstr>Изображения в памяти компьютера</vt:lpstr>
      <vt:lpstr>Первый этап: распознавание</vt:lpstr>
      <vt:lpstr>Трансформации</vt:lpstr>
      <vt:lpstr>Второй этап: дополнение</vt:lpstr>
      <vt:lpstr>Логические операции</vt:lpstr>
      <vt:lpstr>Логические операции</vt:lpstr>
      <vt:lpstr>Логические операции</vt:lpstr>
      <vt:lpstr>Логические операции</vt:lpstr>
      <vt:lpstr>Логические операции</vt:lpstr>
      <vt:lpstr>Логические операции</vt:lpstr>
      <vt:lpstr>Логические операции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Chomakhashvili</dc:creator>
  <cp:lastModifiedBy>David Chomakhashvili</cp:lastModifiedBy>
  <cp:revision>55</cp:revision>
  <dcterms:created xsi:type="dcterms:W3CDTF">2015-04-20T17:34:05Z</dcterms:created>
  <dcterms:modified xsi:type="dcterms:W3CDTF">2015-05-13T20:06:49Z</dcterms:modified>
</cp:coreProperties>
</file>