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372" r:id="rId3"/>
    <p:sldId id="373" r:id="rId4"/>
    <p:sldId id="369" r:id="rId5"/>
    <p:sldId id="374" r:id="rId6"/>
    <p:sldId id="375" r:id="rId7"/>
    <p:sldId id="366" r:id="rId8"/>
    <p:sldId id="368" r:id="rId9"/>
    <p:sldId id="37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89851" autoAdjust="0"/>
  </p:normalViewPr>
  <p:slideViewPr>
    <p:cSldViewPr>
      <p:cViewPr varScale="1">
        <p:scale>
          <a:sx n="78" d="100"/>
          <a:sy n="78" d="100"/>
        </p:scale>
        <p:origin x="1397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12/1/2018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Enumerate steps taken by group to accomplish deliverable</a:t>
            </a:r>
          </a:p>
          <a:p>
            <a:pPr lvl="1"/>
            <a:r>
              <a:rPr lang="en-US" dirty="0"/>
              <a:t>Who did what?</a:t>
            </a:r>
          </a:p>
          <a:p>
            <a:pPr lvl="1"/>
            <a:r>
              <a:rPr lang="en-US" dirty="0"/>
              <a:t>What issues arose based on preliminary plan?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Justify your Software Quality Attributes</a:t>
            </a:r>
          </a:p>
          <a:p>
            <a:pPr lvl="1"/>
            <a:r>
              <a:rPr lang="en-US" dirty="0"/>
              <a:t>Convince me why your design decisions are fundamentally sound from a Software Engineering perspective.</a:t>
            </a:r>
          </a:p>
          <a:p>
            <a:pPr lvl="1"/>
            <a:r>
              <a:rPr lang="en-US" dirty="0"/>
              <a:t>Pros / Cons of decisions</a:t>
            </a:r>
          </a:p>
          <a:p>
            <a:pPr lvl="1"/>
            <a:r>
              <a:rPr lang="en-US" dirty="0"/>
              <a:t>There is no “perfect” answer, every decision is a tradeoff between one or more competing attributes</a:t>
            </a:r>
          </a:p>
          <a:p>
            <a:pPr lvl="2"/>
            <a:r>
              <a:rPr lang="en-US" dirty="0"/>
              <a:t>Which Software Quality Attributes did you prioritize first?</a:t>
            </a:r>
          </a:p>
          <a:p>
            <a:r>
              <a:rPr lang="en-US" dirty="0"/>
              <a:t>What Patterns did your group employ?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worked?</a:t>
            </a:r>
          </a:p>
          <a:p>
            <a:r>
              <a:rPr lang="en-US" dirty="0"/>
              <a:t>What did not?</a:t>
            </a:r>
          </a:p>
          <a:p>
            <a:r>
              <a:rPr lang="en-US" dirty="0"/>
              <a:t>If you could send a message back through time, what would you tell your group?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6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Convince me why your system works</a:t>
            </a:r>
          </a:p>
          <a:p>
            <a:r>
              <a:rPr lang="en-US" dirty="0"/>
              <a:t>When does it fail?</a:t>
            </a:r>
          </a:p>
          <a:p>
            <a:pPr lvl="1"/>
            <a:r>
              <a:rPr lang="en-US" dirty="0"/>
              <a:t>Provide Quantitative evidence</a:t>
            </a:r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Provide Quantitative evidence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Convince me why your system works</a:t>
            </a:r>
          </a:p>
          <a:p>
            <a:r>
              <a:rPr lang="en-US" dirty="0"/>
              <a:t>When does it fail?</a:t>
            </a:r>
          </a:p>
          <a:p>
            <a:pPr lvl="1"/>
            <a:r>
              <a:rPr lang="en-US" dirty="0"/>
              <a:t>Provide Quantitative evidence</a:t>
            </a:r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Provide Quantitative evidence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1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Student (32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Hrs</a:t>
            </a:r>
            <a:r>
              <a:rPr lang="en-US" dirty="0"/>
              <a:t> Breakdown</a:t>
            </a:r>
          </a:p>
          <a:p>
            <a:pPr lvl="2"/>
            <a:r>
              <a:rPr lang="en-US" dirty="0"/>
              <a:t>12 </a:t>
            </a:r>
            <a:r>
              <a:rPr lang="en-US" dirty="0" err="1"/>
              <a:t>hrs</a:t>
            </a:r>
            <a:r>
              <a:rPr lang="en-US" dirty="0"/>
              <a:t> Brainstorming/Researching (</a:t>
            </a:r>
            <a:r>
              <a:rPr lang="en-US" dirty="0" err="1"/>
              <a:t>gnuplot</a:t>
            </a:r>
            <a:r>
              <a:rPr lang="en-US" dirty="0"/>
              <a:t> plot design, early prototypes)</a:t>
            </a:r>
          </a:p>
          <a:p>
            <a:pPr lvl="2"/>
            <a:r>
              <a:rPr lang="en-US" dirty="0"/>
              <a:t>5 </a:t>
            </a:r>
            <a:r>
              <a:rPr lang="en-US" dirty="0" err="1"/>
              <a:t>hrs</a:t>
            </a:r>
            <a:r>
              <a:rPr lang="en-US" dirty="0"/>
              <a:t> Implementing Dish Rotation</a:t>
            </a:r>
          </a:p>
          <a:p>
            <a:pPr lvl="2"/>
            <a:r>
              <a:rPr lang="en-US" dirty="0"/>
              <a:t>15 </a:t>
            </a:r>
            <a:r>
              <a:rPr lang="en-US" dirty="0" err="1"/>
              <a:t>hrs</a:t>
            </a:r>
            <a:r>
              <a:rPr lang="en-US" dirty="0"/>
              <a:t> Supporting Data Structure Implementation/Debugging</a:t>
            </a:r>
          </a:p>
          <a:p>
            <a:pPr lvl="1"/>
            <a:r>
              <a:rPr lang="en-US" dirty="0"/>
              <a:t>Biggest Time sinks</a:t>
            </a:r>
          </a:p>
          <a:p>
            <a:pPr lvl="1"/>
            <a:r>
              <a:rPr lang="en-US" dirty="0"/>
              <a:t>Current Morale Status: High / Medium / Low morale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E9269-F4F4-4146-82BC-89BDC18A6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Lt David Crow</a:t>
            </a:r>
          </a:p>
          <a:p>
            <a:pPr algn="l"/>
            <a:r>
              <a:rPr lang="en-US" dirty="0">
                <a:effectLst/>
              </a:rPr>
              <a:t>Lt Savannah Hyde</a:t>
            </a:r>
          </a:p>
          <a:p>
            <a:pPr algn="l"/>
            <a:r>
              <a:rPr lang="en-US" dirty="0">
                <a:effectLst/>
              </a:rPr>
              <a:t>Lt Ahmed 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3: Plotting and Ballistic Trajectory</a:t>
            </a:r>
          </a:p>
          <a:p>
            <a:r>
              <a:rPr lang="en-US" dirty="0">
                <a:effectLst/>
              </a:rPr>
              <a:t>Charlie</a:t>
            </a:r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Steps to Complete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Enumerate steps taken by group to accomplish deliverable</a:t>
            </a:r>
          </a:p>
          <a:p>
            <a:pPr lvl="1"/>
            <a:r>
              <a:rPr lang="en-US" dirty="0"/>
              <a:t>David: Implemented ribbon, restructured/helped with plots, and integrated/cleaned code</a:t>
            </a:r>
          </a:p>
          <a:p>
            <a:pPr lvl="1"/>
            <a:r>
              <a:rPr lang="en-US" dirty="0"/>
              <a:t>Savannah: Plotted predicted path and allowed for dynamic sensor placement</a:t>
            </a:r>
          </a:p>
          <a:p>
            <a:pPr lvl="1"/>
            <a:r>
              <a:rPr lang="en-US" dirty="0"/>
              <a:t>Ahmed: Instantiated </a:t>
            </a:r>
            <a:r>
              <a:rPr lang="en-US" dirty="0" err="1"/>
              <a:t>Gnuplot</a:t>
            </a:r>
            <a:r>
              <a:rPr lang="en-US" dirty="0"/>
              <a:t> and plotted observed path</a:t>
            </a:r>
          </a:p>
          <a:p>
            <a:pPr marL="455612" lvl="1" indent="0">
              <a:buNone/>
            </a:pPr>
            <a:endParaRPr lang="en-US" dirty="0"/>
          </a:p>
          <a:p>
            <a:pPr lvl="1"/>
            <a:r>
              <a:rPr lang="en-US" dirty="0"/>
              <a:t>Issues</a:t>
            </a:r>
          </a:p>
          <a:p>
            <a:pPr lvl="2"/>
            <a:r>
              <a:rPr lang="en-US" sz="2200" dirty="0"/>
              <a:t>Thanksgiving break</a:t>
            </a:r>
          </a:p>
          <a:p>
            <a:pPr lvl="2"/>
            <a:r>
              <a:rPr lang="en-US" sz="2200" dirty="0" err="1"/>
              <a:t>PolyFit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Software quality attributes</a:t>
            </a:r>
          </a:p>
          <a:p>
            <a:pPr lvl="1"/>
            <a:r>
              <a:rPr lang="en-US" dirty="0"/>
              <a:t>Testability: Ensured each teammate had repeatable results; tested missiles and graphs from multiple angles</a:t>
            </a:r>
          </a:p>
          <a:p>
            <a:pPr lvl="1"/>
            <a:r>
              <a:rPr lang="en-US" dirty="0"/>
              <a:t>Maintainability and Reusability: Assumed Phase 3 is reused for Phase 4; ensured all decisions were justifiable to build on</a:t>
            </a:r>
          </a:p>
          <a:p>
            <a:r>
              <a:rPr lang="en-US" dirty="0"/>
              <a:t>Design patterns</a:t>
            </a:r>
          </a:p>
          <a:p>
            <a:pPr lvl="1"/>
            <a:r>
              <a:rPr lang="en-US" dirty="0"/>
              <a:t>Aggregation: </a:t>
            </a:r>
            <a:r>
              <a:rPr lang="en-US" dirty="0" err="1"/>
              <a:t>GLViewDefenseDaemon</a:t>
            </a:r>
            <a:r>
              <a:rPr lang="en-US" dirty="0"/>
              <a:t> has a </a:t>
            </a:r>
            <a:r>
              <a:rPr lang="en-US" dirty="0" err="1"/>
              <a:t>GNUPlot</a:t>
            </a:r>
            <a:r>
              <a:rPr lang="en-US" dirty="0"/>
              <a:t>; </a:t>
            </a:r>
            <a:r>
              <a:rPr lang="en-US" dirty="0" err="1"/>
              <a:t>WOInterceptorMissile</a:t>
            </a:r>
            <a:r>
              <a:rPr lang="en-US" dirty="0"/>
              <a:t> has a </a:t>
            </a:r>
            <a:r>
              <a:rPr lang="en-US" dirty="0" err="1"/>
              <a:t>WOTrackingRibbonBase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The ribbon</a:t>
            </a:r>
          </a:p>
          <a:p>
            <a:pPr lvl="1"/>
            <a:r>
              <a:rPr lang="en-US" dirty="0" err="1"/>
              <a:t>Gnuplot</a:t>
            </a:r>
            <a:endParaRPr lang="en-US" dirty="0"/>
          </a:p>
          <a:p>
            <a:pPr lvl="1"/>
            <a:r>
              <a:rPr lang="en-US" dirty="0" err="1"/>
              <a:t>PolyFit</a:t>
            </a:r>
            <a:r>
              <a:rPr lang="en-US" dirty="0"/>
              <a:t>….. eventually</a:t>
            </a:r>
          </a:p>
          <a:p>
            <a:r>
              <a:rPr lang="en-US" dirty="0"/>
              <a:t>If you could send a message back through time, what would you tell your group?</a:t>
            </a:r>
          </a:p>
          <a:p>
            <a:pPr lvl="1"/>
            <a:r>
              <a:rPr lang="en-US" dirty="0"/>
              <a:t>Start coding and testing earlier</a:t>
            </a:r>
          </a:p>
          <a:p>
            <a:pPr lvl="1"/>
            <a:r>
              <a:rPr lang="en-US" dirty="0" err="1"/>
              <a:t>PolyFit</a:t>
            </a:r>
            <a:r>
              <a:rPr lang="en-US" dirty="0"/>
              <a:t> is more difficult than it appears</a:t>
            </a:r>
          </a:p>
          <a:p>
            <a:pPr lvl="1"/>
            <a:r>
              <a:rPr lang="en-US" dirty="0"/>
              <a:t>Asking the missile if it was detected </a:t>
            </a:r>
            <a:r>
              <a:rPr lang="en-US"/>
              <a:t>is cheating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Plots / 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Output is equivalent to solution output</a:t>
            </a:r>
          </a:p>
          <a:p>
            <a:r>
              <a:rPr lang="en-US" dirty="0"/>
              <a:t>What didn’t work?</a:t>
            </a:r>
          </a:p>
          <a:p>
            <a:pPr lvl="1"/>
            <a:r>
              <a:rPr lang="en-US" dirty="0" err="1"/>
              <a:t>PolyFit</a:t>
            </a:r>
            <a:r>
              <a:rPr lang="en-US" dirty="0"/>
              <a:t> generates numerical conversion warnings in </a:t>
            </a:r>
            <a:r>
              <a:rPr lang="en-US" dirty="0" err="1"/>
              <a:t>lu.hpp</a:t>
            </a:r>
            <a:endParaRPr lang="en-US" dirty="0"/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Quantitative proof in demonstration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8F5C9-3101-674E-8386-33B69D9BF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1736"/>
            <a:ext cx="9144000" cy="51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Plots / 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Output is equivalent to solution output</a:t>
            </a:r>
          </a:p>
          <a:p>
            <a:r>
              <a:rPr lang="en-US" dirty="0"/>
              <a:t>What didn’t work?</a:t>
            </a:r>
          </a:p>
          <a:p>
            <a:pPr lvl="1"/>
            <a:r>
              <a:rPr lang="en-US" dirty="0" err="1"/>
              <a:t>PolyFit</a:t>
            </a:r>
            <a:r>
              <a:rPr lang="en-US" dirty="0"/>
              <a:t> generates numerical conversion warnings in </a:t>
            </a:r>
            <a:r>
              <a:rPr lang="en-US" dirty="0" err="1"/>
              <a:t>lu.hpp</a:t>
            </a:r>
            <a:endParaRPr lang="en-US" dirty="0"/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Quantitative proof in 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185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Lt David Crow: high morale</a:t>
            </a:r>
          </a:p>
          <a:p>
            <a:pPr lvl="1"/>
            <a:r>
              <a:rPr lang="en-US" dirty="0"/>
              <a:t>1 hour: Ribbon implementation</a:t>
            </a:r>
          </a:p>
          <a:p>
            <a:pPr lvl="1"/>
            <a:r>
              <a:rPr lang="en-US" dirty="0"/>
              <a:t>2 hours: Assisting groupmates, cleaning code, testing</a:t>
            </a:r>
          </a:p>
          <a:p>
            <a:pPr lvl="1"/>
            <a:r>
              <a:rPr lang="en-US" dirty="0"/>
              <a:t>2 hours: </a:t>
            </a:r>
            <a:r>
              <a:rPr lang="en-US" dirty="0" err="1"/>
              <a:t>PolyFit</a:t>
            </a:r>
            <a:r>
              <a:rPr lang="en-US" dirty="0"/>
              <a:t> and </a:t>
            </a:r>
            <a:r>
              <a:rPr lang="en-US" dirty="0" err="1"/>
              <a:t>Gnuplot</a:t>
            </a:r>
            <a:endParaRPr lang="en-US" dirty="0"/>
          </a:p>
          <a:p>
            <a:r>
              <a:rPr lang="en-US" dirty="0"/>
              <a:t>Lt Savannah Hyde: medium morale</a:t>
            </a:r>
          </a:p>
          <a:p>
            <a:pPr lvl="1"/>
            <a:r>
              <a:rPr lang="en-US" dirty="0"/>
              <a:t>6 hours: </a:t>
            </a:r>
            <a:r>
              <a:rPr lang="en-US" dirty="0" err="1"/>
              <a:t>PolyFit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2 hours: Debugging, testing code</a:t>
            </a:r>
          </a:p>
          <a:p>
            <a:r>
              <a:rPr lang="en-US" dirty="0"/>
              <a:t>Lt Ahmed King: high morale</a:t>
            </a:r>
          </a:p>
          <a:p>
            <a:pPr lvl="1"/>
            <a:r>
              <a:rPr lang="en-US" dirty="0"/>
              <a:t>3 hours: Figuring out how to use </a:t>
            </a:r>
            <a:r>
              <a:rPr lang="en-US" dirty="0" err="1"/>
              <a:t>Gnuplot</a:t>
            </a:r>
            <a:r>
              <a:rPr lang="en-US" dirty="0"/>
              <a:t> (didn’t read your email)</a:t>
            </a:r>
          </a:p>
          <a:p>
            <a:pPr lvl="1"/>
            <a:r>
              <a:rPr lang="en-US" dirty="0"/>
              <a:t>3 hours: Implementing and debugging the plot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73F-AEA6-4C08-A965-0FC1AE53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F3DF-1F02-452C-94D4-DDC912E1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1E040-BBDF-42E6-88B2-2241EDE95B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79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Total </a:t>
            </a:r>
            <a:r>
              <a:rPr lang="en-US" sz="1200" smtClean="0"/>
              <a:t>75 / 80 </a:t>
            </a:r>
            <a:r>
              <a:rPr lang="en-US" sz="1200" dirty="0"/>
              <a:t>Points</a:t>
            </a:r>
          </a:p>
          <a:p>
            <a:r>
              <a:rPr lang="en-US" sz="1200" dirty="0"/>
              <a:t>Phase 3 Test / Demo</a:t>
            </a:r>
          </a:p>
          <a:p>
            <a:pPr lvl="1"/>
            <a:r>
              <a:rPr lang="en-US" sz="1200" dirty="0"/>
              <a:t>Missile Trajectory</a:t>
            </a:r>
          </a:p>
          <a:p>
            <a:pPr lvl="1"/>
            <a:r>
              <a:rPr lang="en-US" sz="1200" dirty="0"/>
              <a:t>Radar Properly senses tracked objects</a:t>
            </a:r>
          </a:p>
          <a:p>
            <a:pPr lvl="1"/>
            <a:r>
              <a:rPr lang="en-US" sz="1200" dirty="0"/>
              <a:t>Modifiable Sensor Location</a:t>
            </a:r>
          </a:p>
          <a:p>
            <a:r>
              <a:rPr lang="en-US" sz="1200" dirty="0"/>
              <a:t>Plotting</a:t>
            </a:r>
          </a:p>
          <a:p>
            <a:pPr lvl="1"/>
            <a:r>
              <a:rPr lang="en-US" sz="1200" dirty="0"/>
              <a:t>Observed Plot</a:t>
            </a:r>
          </a:p>
          <a:p>
            <a:pPr lvl="1"/>
            <a:r>
              <a:rPr lang="en-US" sz="1200" dirty="0"/>
              <a:t>Predicted Plot</a:t>
            </a:r>
          </a:p>
          <a:p>
            <a:pPr lvl="2"/>
            <a:r>
              <a:rPr lang="en-US" sz="1050" dirty="0"/>
              <a:t>Quadratic Root Finding Functionality</a:t>
            </a:r>
          </a:p>
          <a:p>
            <a:pPr lvl="1"/>
            <a:r>
              <a:rPr lang="en-US" sz="1200" dirty="0"/>
              <a:t>Integrating 3</a:t>
            </a:r>
            <a:r>
              <a:rPr lang="en-US" sz="1200" baseline="30000" dirty="0"/>
              <a:t>rd</a:t>
            </a:r>
            <a:r>
              <a:rPr lang="en-US" sz="1200" dirty="0"/>
              <a:t> party code</a:t>
            </a:r>
          </a:p>
          <a:p>
            <a:pPr lvl="1"/>
            <a:r>
              <a:rPr lang="en-US" sz="1200" dirty="0"/>
              <a:t>Required Behavior</a:t>
            </a:r>
          </a:p>
          <a:p>
            <a:pPr lvl="2"/>
            <a:r>
              <a:rPr lang="en-US" sz="800" dirty="0"/>
              <a:t>GNU Plot does *NOT* block the 3D Virtual World</a:t>
            </a:r>
          </a:p>
          <a:p>
            <a:pPr lvl="2"/>
            <a:r>
              <a:rPr lang="en-US" sz="800" dirty="0"/>
              <a:t>Can show both plots </a:t>
            </a:r>
            <a:r>
              <a:rPr lang="en-US" sz="800" dirty="0" smtClean="0"/>
              <a:t>simultaneously</a:t>
            </a:r>
          </a:p>
          <a:p>
            <a:pPr lvl="1"/>
            <a:r>
              <a:rPr lang="en-US" sz="1200" dirty="0" smtClean="0"/>
              <a:t>(No linear interpolation for plotting X pts across x-axis, required in HW3 program description) -5</a:t>
            </a:r>
            <a:endParaRPr lang="en-US" sz="1200" dirty="0"/>
          </a:p>
          <a:p>
            <a:r>
              <a:rPr lang="en-US" sz="1200" dirty="0"/>
              <a:t>Software Quality Attributes &amp; Class Design</a:t>
            </a:r>
          </a:p>
          <a:p>
            <a:pPr lvl="1"/>
            <a:r>
              <a:rPr lang="en-US" sz="1200" dirty="0"/>
              <a:t>Class Design</a:t>
            </a:r>
          </a:p>
          <a:p>
            <a:pPr lvl="1"/>
            <a:r>
              <a:rPr lang="en-US" sz="1200" dirty="0"/>
              <a:t>Maintainability</a:t>
            </a:r>
          </a:p>
          <a:p>
            <a:pPr lvl="1"/>
            <a:r>
              <a:rPr lang="en-US" sz="1200" dirty="0"/>
              <a:t>Testability</a:t>
            </a:r>
          </a:p>
          <a:p>
            <a:pPr lvl="1"/>
            <a:r>
              <a:rPr lang="en-US" sz="1200" dirty="0" smtClean="0"/>
              <a:t>Usability</a:t>
            </a:r>
          </a:p>
          <a:p>
            <a:r>
              <a:rPr lang="en-US" sz="1400" dirty="0" smtClean="0"/>
              <a:t>Comments</a:t>
            </a:r>
          </a:p>
          <a:p>
            <a:pPr lvl="1"/>
            <a:r>
              <a:rPr lang="en-US" sz="1200" dirty="0" smtClean="0"/>
              <a:t>Excellent use of callbacks based on design requirements</a:t>
            </a:r>
          </a:p>
          <a:p>
            <a:pPr lvl="1"/>
            <a:r>
              <a:rPr lang="en-US" sz="1200" dirty="0" smtClean="0"/>
              <a:t>Good traceability via </a:t>
            </a:r>
            <a:r>
              <a:rPr lang="en-US" sz="1200" dirty="0" err="1" smtClean="0"/>
              <a:t>Git</a:t>
            </a:r>
            <a:r>
              <a:rPr lang="en-US" sz="1200" dirty="0" smtClean="0"/>
              <a:t> Logs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2829</TotalTime>
  <Words>615</Words>
  <Application>Microsoft Office PowerPoint</Application>
  <PresentationFormat>On-screen Show (4:3)</PresentationFormat>
  <Paragraphs>120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Images of Plots / Performance Analysis</vt:lpstr>
      <vt:lpstr>Images of Plots / Performance Analysis</vt:lpstr>
      <vt:lpstr>Team Hours and Morale</vt:lpstr>
      <vt:lpstr>Questions?</vt:lpstr>
      <vt:lpstr>Grading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305</cp:revision>
  <dcterms:created xsi:type="dcterms:W3CDTF">2012-10-01T11:38:02Z</dcterms:created>
  <dcterms:modified xsi:type="dcterms:W3CDTF">2018-12-01T22:10:53Z</dcterms:modified>
</cp:coreProperties>
</file>