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1" r:id="rId1"/>
  </p:sldMasterIdLst>
  <p:notesMasterIdLst>
    <p:notesMasterId r:id="rId59"/>
  </p:notesMasterIdLst>
  <p:handoutMasterIdLst>
    <p:handoutMasterId r:id="rId60"/>
  </p:handoutMasterIdLst>
  <p:sldIdLst>
    <p:sldId id="322" r:id="rId2"/>
    <p:sldId id="492" r:id="rId3"/>
    <p:sldId id="500" r:id="rId4"/>
    <p:sldId id="493" r:id="rId5"/>
    <p:sldId id="495" r:id="rId6"/>
    <p:sldId id="494" r:id="rId7"/>
    <p:sldId id="496" r:id="rId8"/>
    <p:sldId id="497" r:id="rId9"/>
    <p:sldId id="498" r:id="rId10"/>
    <p:sldId id="499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506" r:id="rId19"/>
    <p:sldId id="549" r:id="rId20"/>
    <p:sldId id="551" r:id="rId21"/>
    <p:sldId id="552" r:id="rId22"/>
    <p:sldId id="550" r:id="rId23"/>
    <p:sldId id="509" r:id="rId24"/>
    <p:sldId id="510" r:id="rId25"/>
    <p:sldId id="511" r:id="rId26"/>
    <p:sldId id="553" r:id="rId27"/>
    <p:sldId id="554" r:id="rId28"/>
    <p:sldId id="555" r:id="rId29"/>
    <p:sldId id="556" r:id="rId30"/>
    <p:sldId id="512" r:id="rId31"/>
    <p:sldId id="513" r:id="rId32"/>
    <p:sldId id="514" r:id="rId33"/>
    <p:sldId id="515" r:id="rId34"/>
    <p:sldId id="557" r:id="rId35"/>
    <p:sldId id="516" r:id="rId36"/>
    <p:sldId id="524" r:id="rId37"/>
    <p:sldId id="525" r:id="rId38"/>
    <p:sldId id="526" r:id="rId39"/>
    <p:sldId id="527" r:id="rId40"/>
    <p:sldId id="529" r:id="rId41"/>
    <p:sldId id="530" r:id="rId42"/>
    <p:sldId id="531" r:id="rId43"/>
    <p:sldId id="532" r:id="rId44"/>
    <p:sldId id="533" r:id="rId45"/>
    <p:sldId id="528" r:id="rId46"/>
    <p:sldId id="562" r:id="rId47"/>
    <p:sldId id="520" r:id="rId48"/>
    <p:sldId id="521" r:id="rId49"/>
    <p:sldId id="540" r:id="rId50"/>
    <p:sldId id="415" r:id="rId51"/>
    <p:sldId id="559" r:id="rId52"/>
    <p:sldId id="560" r:id="rId53"/>
    <p:sldId id="518" r:id="rId54"/>
    <p:sldId id="519" r:id="rId55"/>
    <p:sldId id="564" r:id="rId56"/>
    <p:sldId id="565" r:id="rId57"/>
    <p:sldId id="566" r:id="rId58"/>
  </p:sldIdLst>
  <p:sldSz cx="9144000" cy="6858000" type="letter"/>
  <p:notesSz cx="6858000" cy="92964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hlink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hlink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hlink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hlink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hlink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hlink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hlink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hlink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hlink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FB"/>
    <a:srgbClr val="EFFB03"/>
    <a:srgbClr val="55FC02"/>
    <a:srgbClr val="FBBA03"/>
    <a:srgbClr val="0332B7"/>
    <a:srgbClr val="000000"/>
    <a:srgbClr val="7B00E4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85" autoAdjust="0"/>
  </p:normalViewPr>
  <p:slideViewPr>
    <p:cSldViewPr snapToGrid="0"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-3600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png"/><Relationship Id="rId4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png"/><Relationship Id="rId4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7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2225" y="23813"/>
            <a:ext cx="29781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3" tIns="0" rIns="17313" bIns="0" numCol="1" anchor="t" anchorCtr="0" compatLnSpc="1">
            <a:prstTxWarp prst="textNoShape">
              <a:avLst/>
            </a:prstTxWarp>
          </a:bodyPr>
          <a:lstStyle>
            <a:lvl1pPr defTabSz="83052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23813"/>
            <a:ext cx="29781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3" tIns="0" rIns="17313" bIns="0" numCol="1" anchor="t" anchorCtr="0" compatLnSpc="1">
            <a:prstTxWarp prst="textNoShape">
              <a:avLst/>
            </a:prstTxWarp>
          </a:bodyPr>
          <a:lstStyle>
            <a:lvl1pPr algn="r" defTabSz="83052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2225" y="8859838"/>
            <a:ext cx="29781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3" tIns="0" rIns="17313" bIns="0" numCol="1" anchor="b" anchorCtr="0" compatLnSpc="1">
            <a:prstTxWarp prst="textNoShape">
              <a:avLst/>
            </a:prstTxWarp>
          </a:bodyPr>
          <a:lstStyle>
            <a:lvl1pPr defTabSz="83052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8859838"/>
            <a:ext cx="29781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3" tIns="0" rIns="17313" bIns="0" numCol="1" anchor="b" anchorCtr="0" compatLnSpc="1">
            <a:prstTxWarp prst="textNoShape">
              <a:avLst/>
            </a:prstTxWarp>
          </a:bodyPr>
          <a:lstStyle>
            <a:lvl1pPr algn="r" defTabSz="83052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82B2EB76-5C89-4061-99B7-1E1D9B7C8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2225" y="23813"/>
            <a:ext cx="29781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3" tIns="0" rIns="17313" bIns="0" numCol="1" anchor="t" anchorCtr="0" compatLnSpc="1">
            <a:prstTxWarp prst="textNoShape">
              <a:avLst/>
            </a:prstTxWarp>
          </a:bodyPr>
          <a:lstStyle>
            <a:lvl1pPr defTabSz="83052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23813"/>
            <a:ext cx="29781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3" tIns="0" rIns="17313" bIns="0" numCol="1" anchor="t" anchorCtr="0" compatLnSpc="1">
            <a:prstTxWarp prst="textNoShape">
              <a:avLst/>
            </a:prstTxWarp>
          </a:bodyPr>
          <a:lstStyle>
            <a:lvl1pPr algn="r" defTabSz="83052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2225" y="8859838"/>
            <a:ext cx="29781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3" tIns="0" rIns="17313" bIns="0" numCol="1" anchor="b" anchorCtr="0" compatLnSpc="1">
            <a:prstTxWarp prst="textNoShape">
              <a:avLst/>
            </a:prstTxWarp>
          </a:bodyPr>
          <a:lstStyle>
            <a:lvl1pPr defTabSz="83052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8859838"/>
            <a:ext cx="29781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313" tIns="0" rIns="17313" bIns="0" numCol="1" anchor="b" anchorCtr="0" compatLnSpc="1">
            <a:prstTxWarp prst="textNoShape">
              <a:avLst/>
            </a:prstTxWarp>
          </a:bodyPr>
          <a:lstStyle>
            <a:lvl1pPr algn="r" defTabSz="830524" eaLnBrk="0" hangingPunct="0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4CF084C-DC0B-43CC-8E3E-4197AD393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2943225" y="8858250"/>
            <a:ext cx="8223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453" tIns="44727" rIns="89453" bIns="44727">
            <a:spAutoFit/>
          </a:bodyPr>
          <a:lstStyle/>
          <a:p>
            <a:pPr algn="ctr" defTabSz="882650" eaLnBrk="0" hangingPunct="0">
              <a:lnSpc>
                <a:spcPct val="90000"/>
              </a:lnSpc>
              <a:defRPr/>
            </a:pPr>
            <a:r>
              <a:rPr lang="en-US" sz="1300" b="0">
                <a:solidFill>
                  <a:schemeClr val="tx1"/>
                </a:solidFill>
              </a:rPr>
              <a:t>Page </a:t>
            </a:r>
            <a:fld id="{4156DAB9-6873-4BDD-B7CB-FDF0BBBBD28D}" type="slidenum">
              <a:rPr lang="en-US" sz="1300" b="0">
                <a:solidFill>
                  <a:schemeClr val="tx1"/>
                </a:solidFill>
              </a:rPr>
              <a:pPr algn="ctr" defTabSz="882650" eaLnBrk="0" hangingPunct="0">
                <a:lnSpc>
                  <a:spcPct val="90000"/>
                </a:lnSpc>
                <a:defRPr/>
              </a:pPr>
              <a:t>‹#›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614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65250" y="893763"/>
            <a:ext cx="4127500" cy="3095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4838"/>
            <a:ext cx="5029200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2" tIns="46169" rIns="93782" bIns="46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96062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endParaRPr lang="en-US" dirty="0" smtClean="0"/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30C4A2F3-F5F7-4FAD-B6BB-96B769F8F631}" type="slidenum">
              <a:rPr lang="en-US" smtClean="0"/>
              <a:pPr defTabSz="830263">
                <a:defRPr/>
              </a:pPr>
              <a:t>1</a:t>
            </a:fld>
            <a:endParaRPr lang="en-US" smtClean="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7761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defTabSz="830263">
              <a:defRPr/>
            </a:pPr>
            <a:r>
              <a:rPr lang="en-US" smtClean="0"/>
              <a:t>The University of Adelaide, School of Computer Science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defTabSz="830263">
              <a:defRPr/>
            </a:pPr>
            <a:fld id="{5B19E9E9-F7AE-401B-A835-69CCF00B4708}" type="datetime3">
              <a:rPr lang="en-US" smtClean="0"/>
              <a:pPr defTabSz="830263">
                <a:defRPr/>
              </a:pPr>
              <a:t>31 December 2018</a:t>
            </a:fld>
            <a:endParaRPr lang="en-US" smtClean="0"/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r>
              <a:rPr lang="en-US" dirty="0" smtClean="0"/>
              <a:t>Chapter 2 — Instructions: Language of the Computer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9F92DB30-31E4-47D5-B53E-64C63389C61B}" type="slidenum">
              <a:rPr lang="en-US" smtClean="0"/>
              <a:pPr defTabSz="830263">
                <a:defRPr/>
              </a:pPr>
              <a:t>10</a:t>
            </a:fld>
            <a:endParaRPr lang="en-US" smtClean="0"/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en-US" dirty="0" smtClean="0"/>
              <a:t>We will quantify using the “old” view of computer architecture, </a:t>
            </a:r>
            <a:r>
              <a:rPr lang="en-AU" altLang="en-US" dirty="0" err="1" smtClean="0"/>
              <a:t>‘cause</a:t>
            </a:r>
            <a:r>
              <a:rPr lang="en-AU" altLang="en-US" dirty="0" smtClean="0"/>
              <a:t> it exists, </a:t>
            </a:r>
            <a:r>
              <a:rPr lang="en-AU" altLang="en-US" dirty="0" err="1" smtClean="0"/>
              <a:t>‘cause</a:t>
            </a:r>
            <a:r>
              <a:rPr lang="en-AU" altLang="en-US" dirty="0" smtClean="0"/>
              <a:t> we can, </a:t>
            </a:r>
            <a:r>
              <a:rPr lang="en-AU" altLang="en-US" dirty="0" err="1" smtClean="0"/>
              <a:t>‘cause</a:t>
            </a:r>
            <a:r>
              <a:rPr lang="en-AU" altLang="en-US" dirty="0" smtClean="0"/>
              <a:t> it’ll help us to understand/extend</a:t>
            </a:r>
          </a:p>
          <a:p>
            <a:pPr eaLnBrk="1" hangingPunct="1"/>
            <a:endParaRPr lang="en-AU" altLang="en-US" dirty="0" smtClean="0"/>
          </a:p>
          <a:p>
            <a:pPr eaLnBrk="1" hangingPunct="1"/>
            <a:r>
              <a:rPr lang="en-AU" altLang="en-US" dirty="0" smtClean="0"/>
              <a:t>But the research</a:t>
            </a:r>
            <a:r>
              <a:rPr lang="en-AU" altLang="en-US" baseline="0" dirty="0" smtClean="0"/>
              <a:t> is now elsewhere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9833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96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7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581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156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1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953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defTabSz="830263">
              <a:defRPr/>
            </a:pPr>
            <a:r>
              <a:rPr lang="en-US" smtClean="0"/>
              <a:t>The University of Adelaide, School of Computer Science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defTabSz="830263">
              <a:defRPr/>
            </a:pPr>
            <a:fld id="{BC84F7B2-FA42-4E30-8AA6-A46065C7B80A}" type="datetime3">
              <a:rPr lang="en-US" smtClean="0"/>
              <a:pPr defTabSz="830263">
                <a:defRPr/>
              </a:pPr>
              <a:t>31 December 2018</a:t>
            </a:fld>
            <a:endParaRPr lang="en-US" smtClean="0"/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r>
              <a:rPr lang="en-US" dirty="0" smtClean="0"/>
              <a:t>Chapter 2 — Instructions: Language of the Computer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B54792FD-0162-4036-A0AC-64454A86DF89}" type="slidenum">
              <a:rPr lang="en-US" smtClean="0"/>
              <a:pPr defTabSz="830263">
                <a:defRPr/>
              </a:pPr>
              <a:t>18</a:t>
            </a:fld>
            <a:endParaRPr lang="en-US" smtClean="0"/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en-US" dirty="0" smtClean="0"/>
              <a:t>Again,</a:t>
            </a:r>
            <a:r>
              <a:rPr lang="en-AU" altLang="en-US" baseline="0" dirty="0" smtClean="0"/>
              <a:t> just some interesting facts.</a:t>
            </a:r>
          </a:p>
          <a:p>
            <a:pPr eaLnBrk="1" hangingPunct="1"/>
            <a:endParaRPr lang="en-AU" altLang="en-US" baseline="0" dirty="0" smtClean="0"/>
          </a:p>
          <a:p>
            <a:pPr eaLnBrk="1" hangingPunct="1"/>
            <a:r>
              <a:rPr lang="en-AU" altLang="en-US" dirty="0" smtClean="0"/>
              <a:t>Mention figure 1.10 </a:t>
            </a:r>
            <a:r>
              <a:rPr lang="en-AU" altLang="en-US" dirty="0" err="1" smtClean="0"/>
              <a:t>pg</a:t>
            </a:r>
            <a:r>
              <a:rPr lang="en-AU" altLang="en-US" dirty="0" smtClean="0"/>
              <a:t> 20.   Went from 134K transistors in the 80286 to 1.70 billon transistors in i7</a:t>
            </a:r>
          </a:p>
        </p:txBody>
      </p:sp>
    </p:spTree>
    <p:extLst>
      <p:ext uri="{BB962C8B-B14F-4D97-AF65-F5344CB8AC3E}">
        <p14:creationId xmlns:p14="http://schemas.microsoft.com/office/powerpoint/2010/main" val="2034513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33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defTabSz="830263">
              <a:defRPr/>
            </a:pPr>
            <a:r>
              <a:rPr lang="en-US" smtClean="0"/>
              <a:t>The University of Adelaide, School of Computer Science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defTabSz="830263">
              <a:defRPr/>
            </a:pPr>
            <a:fld id="{B0D61ADE-D643-4941-BE9E-5CCA487CD76F}" type="datetime3">
              <a:rPr lang="en-US" smtClean="0"/>
              <a:pPr defTabSz="830263">
                <a:defRPr/>
              </a:pPr>
              <a:t>31 December 2018</a:t>
            </a:fld>
            <a:endParaRPr lang="en-US" smtClean="0"/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r>
              <a:rPr lang="en-US" dirty="0" smtClean="0"/>
              <a:t>Chapter 2 — Instructions: Language of the Computer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55B2433B-AE21-462D-B115-9861CFC5373A}" type="slidenum">
              <a:rPr lang="en-US" smtClean="0"/>
              <a:pPr defTabSz="830263">
                <a:defRPr/>
              </a:pPr>
              <a:t>2</a:t>
            </a:fld>
            <a:endParaRPr lang="en-US" smtClean="0"/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410452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879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752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2457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Energy is the ability to do work, measured in Joules (battery amount,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Power is the rate at which the work is done, measured in Watts (e.g., light bulbs)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Thought: dropping from</a:t>
            </a:r>
            <a:r>
              <a:rPr lang="en-US" altLang="en-US" baseline="0" dirty="0" smtClean="0"/>
              <a:t> 5V to 1V helps power, but what tech required to allow that to work?</a:t>
            </a:r>
            <a:endParaRPr lang="en-US" altLang="en-US" dirty="0" smtClean="0"/>
          </a:p>
        </p:txBody>
      </p:sp>
      <p:sp>
        <p:nvSpPr>
          <p:cNvPr id="79876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r>
              <a:rPr lang="en-US" dirty="0" smtClean="0"/>
              <a:t>CS252 S05</a:t>
            </a:r>
          </a:p>
        </p:txBody>
      </p:sp>
      <p:sp>
        <p:nvSpPr>
          <p:cNvPr id="79877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9350643E-C635-470F-A081-8A483928EA0F}" type="slidenum">
              <a:rPr lang="en-US" smtClean="0"/>
              <a:pPr defTabSz="830263"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2726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6671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271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166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4420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80900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r>
              <a:rPr lang="en-US" dirty="0" smtClean="0"/>
              <a:t>CS252 S05</a:t>
            </a:r>
          </a:p>
        </p:txBody>
      </p:sp>
      <p:sp>
        <p:nvSpPr>
          <p:cNvPr id="80901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E24FB9D5-5B13-4B5E-AF58-74BE0A564A5F}" type="slidenum">
              <a:rPr lang="en-US" smtClean="0"/>
              <a:pPr defTabSz="830263"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85221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62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Gordon Moore’s famous prediction</a:t>
            </a:r>
            <a:r>
              <a:rPr lang="en-US" baseline="0" dirty="0" smtClean="0"/>
              <a:t> from 1975.  Held true for many years, but the end seems near.  Let’s look at performance rather than just transistor count….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CF084C-DC0B-43CC-8E3E-4197AD39332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915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Note Y-axis is *100 since actual SPECcpu numbers when ran are multiplied by 100 to remove the decimal point</a:t>
            </a:r>
          </a:p>
        </p:txBody>
      </p:sp>
      <p:sp>
        <p:nvSpPr>
          <p:cNvPr id="88068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endParaRPr lang="en-US" dirty="0" smtClean="0"/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3BA1AA7D-B637-4C30-B9E7-1AB24DA37628}" type="slidenum">
              <a:rPr lang="en-US" smtClean="0"/>
              <a:pPr defTabSz="830263">
                <a:defRPr/>
              </a:pPr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0837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Note Y-axis is *100 since actual SPECcpu numbers when ran are multiplied by 100 to remove the decimal point</a:t>
            </a:r>
          </a:p>
          <a:p>
            <a:endParaRPr lang="en-US" altLang="en-US" smtClean="0"/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endParaRPr lang="en-US" dirty="0" smtClean="0"/>
          </a:p>
        </p:txBody>
      </p:sp>
      <p:sp>
        <p:nvSpPr>
          <p:cNvPr id="89093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62327B2C-B439-4840-9BF4-459890F29682}" type="slidenum">
              <a:rPr lang="en-US" smtClean="0"/>
              <a:pPr defTabSz="830263">
                <a:defRPr/>
              </a:pPr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7325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949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endParaRPr lang="en-US" dirty="0" smtClean="0"/>
          </a:p>
        </p:txBody>
      </p:sp>
      <p:sp>
        <p:nvSpPr>
          <p:cNvPr id="83973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961457E1-385E-4E6C-B8B5-43E859D253A0}" type="slidenum">
              <a:rPr lang="en-US" smtClean="0"/>
              <a:pPr defTabSz="830263">
                <a:defRPr/>
              </a:pPr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6222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endParaRPr lang="en-US" dirty="0" smtClean="0"/>
          </a:p>
        </p:txBody>
      </p:sp>
      <p:sp>
        <p:nvSpPr>
          <p:cNvPr id="84997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107B0B67-B283-429C-B79A-00E953DC9820}" type="slidenum">
              <a:rPr lang="en-US" smtClean="0"/>
              <a:pPr defTabSz="830263">
                <a:defRPr/>
              </a:pPr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83660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endParaRPr lang="en-US" dirty="0" smtClean="0"/>
          </a:p>
        </p:txBody>
      </p:sp>
      <p:sp>
        <p:nvSpPr>
          <p:cNvPr id="86021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A0B2B6E5-8BD6-4751-A296-F61180ED3B46}" type="slidenum">
              <a:rPr lang="en-US" smtClean="0"/>
              <a:pPr defTabSz="830263">
                <a:defRPr/>
              </a:pPr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04015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7449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7212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759956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28695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 smtClean="0"/>
              <a:t> Till mid 80-s, processor performance more technology driven (e.g., transistors, EE stuff)</a:t>
            </a:r>
          </a:p>
          <a:p>
            <a:pPr>
              <a:buFontTx/>
              <a:buChar char="•"/>
            </a:pPr>
            <a:r>
              <a:rPr lang="en-US" altLang="en-US" dirty="0" smtClean="0"/>
              <a:t> From 86-2002, most advances came from architectural designs (RISC) and ILP (RISC enabled) – still some from technological and also a big increase from advances in floating point.</a:t>
            </a:r>
          </a:p>
          <a:p>
            <a:pPr>
              <a:buFontTx/>
              <a:buChar char="•"/>
            </a:pPr>
            <a:r>
              <a:rPr lang="en-US" altLang="en-US" baseline="0" dirty="0" smtClean="0"/>
              <a:t> ~2003</a:t>
            </a:r>
            <a:r>
              <a:rPr lang="en-US" altLang="en-US" dirty="0" smtClean="0"/>
              <a:t>, hit a wall due to not much more out of ILP, memory lag times, power, etc.</a:t>
            </a:r>
          </a:p>
          <a:p>
            <a:endParaRPr lang="en-US" altLang="en-US" dirty="0" smtClean="0"/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endParaRPr lang="en-US" dirty="0" smtClean="0"/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FA71712F-B47C-40EA-8A0B-F34A43044A80}" type="slidenum">
              <a:rPr lang="en-US" smtClean="0"/>
              <a:pPr defTabSz="830263"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19133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539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34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Slides by Morgan Kaufmann - Minor Edits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13 April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1 - Fundamentals of Quantitative Design and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7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877888"/>
            <a:r>
              <a:rPr lang="en-US" altLang="en-US" dirty="0" smtClean="0"/>
              <a:t>Skip…</a:t>
            </a:r>
          </a:p>
          <a:p>
            <a:pPr defTabSz="877888"/>
            <a:endParaRPr lang="en-US" altLang="en-US" dirty="0" smtClean="0"/>
          </a:p>
          <a:p>
            <a:pPr defTabSz="877888"/>
            <a:r>
              <a:rPr lang="en-US" altLang="en-US" dirty="0" smtClean="0"/>
              <a:t>The </a:t>
            </a:r>
            <a:r>
              <a:rPr lang="en-US" altLang="en-US" dirty="0" err="1" smtClean="0"/>
              <a:t>transputer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trans</a:t>
            </a:r>
            <a:r>
              <a:rPr lang="en-US" altLang="en-US" dirty="0" smtClean="0"/>
              <a:t>istor com</a:t>
            </a:r>
            <a:r>
              <a:rPr lang="en-US" altLang="en-US" i="1" dirty="0" smtClean="0"/>
              <a:t>puter</a:t>
            </a:r>
            <a:r>
              <a:rPr lang="en-US" altLang="en-US" dirty="0" smtClean="0"/>
              <a:t>) (early 80s) was the first general purpose microprocessor designed specifically to be used in parallel computing systems. The goal was to produce a family of chips ranging in power and cost that could be wired together to form a complete computer. The name was selected to indicate the role the individual </a:t>
            </a:r>
            <a:r>
              <a:rPr lang="en-US" altLang="en-US" dirty="0" err="1" smtClean="0"/>
              <a:t>transputers</a:t>
            </a:r>
            <a:r>
              <a:rPr lang="en-US" altLang="en-US" dirty="0" smtClean="0"/>
              <a:t> would play: numbers of them would be used as basic building blocks, just as transistors had earlier.</a:t>
            </a:r>
          </a:p>
          <a:p>
            <a:pPr defTabSz="877888"/>
            <a:endParaRPr lang="en-US" altLang="en-US" dirty="0" smtClean="0"/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r>
              <a:rPr lang="en-US" dirty="0" smtClean="0"/>
              <a:t>CS252 S05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58E29203-3CBA-47B1-AAC4-D33D41A52F01}" type="slidenum">
              <a:rPr lang="en-US" smtClean="0"/>
              <a:pPr defTabSz="830263"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368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defTabSz="830263">
              <a:defRPr/>
            </a:pPr>
            <a:r>
              <a:rPr lang="en-US" smtClean="0"/>
              <a:t>The University of Adelaide, School of Computer Science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defTabSz="830263">
              <a:defRPr/>
            </a:pPr>
            <a:fld id="{232D0F38-9E03-4317-BEDA-3BD5921CFE20}" type="datetime3">
              <a:rPr lang="en-US" smtClean="0"/>
              <a:pPr defTabSz="830263">
                <a:defRPr/>
              </a:pPr>
              <a:t>31 December 2018</a:t>
            </a:fld>
            <a:endParaRPr lang="en-US" smtClean="0"/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r>
              <a:rPr lang="en-US" dirty="0" smtClean="0"/>
              <a:t>Chapter 2 — Instructions: Language of the Computer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5D0763DC-1E50-4AB6-B0DA-06A9A90B0F2B}" type="slidenum">
              <a:rPr lang="en-US" smtClean="0"/>
              <a:pPr defTabSz="830263">
                <a:defRPr/>
              </a:pPr>
              <a:t>6</a:t>
            </a:fld>
            <a:endParaRPr lang="en-US" smtClean="0"/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en-US" dirty="0" smtClean="0"/>
              <a:t>Other examples of a brick wall?</a:t>
            </a:r>
          </a:p>
          <a:p>
            <a:pPr eaLnBrk="1" hangingPunct="1"/>
            <a:endParaRPr lang="en-AU" altLang="en-US" dirty="0" smtClean="0"/>
          </a:p>
          <a:p>
            <a:pPr eaLnBrk="1" hangingPunct="1"/>
            <a:r>
              <a:rPr lang="en-AU" altLang="en-US" dirty="0" smtClean="0"/>
              <a:t>How about data modems using dial-up?</a:t>
            </a:r>
            <a:r>
              <a:rPr lang="en-AU" altLang="en-US" baseline="0" dirty="0" smtClean="0"/>
              <a:t>  56.6kbps</a:t>
            </a:r>
          </a:p>
          <a:p>
            <a:pPr eaLnBrk="1" hangingPunct="1"/>
            <a:r>
              <a:rPr lang="en-AU" altLang="en-US" baseline="0" dirty="0" smtClean="0"/>
              <a:t>Cell phones shrinking, then growing.  Why?</a:t>
            </a:r>
          </a:p>
          <a:p>
            <a:pPr eaLnBrk="1" hangingPunct="1"/>
            <a:r>
              <a:rPr lang="en-AU" altLang="en-US" baseline="0" dirty="0" smtClean="0"/>
              <a:t>MP3 players</a:t>
            </a:r>
          </a:p>
          <a:p>
            <a:pPr eaLnBrk="1" hangingPunct="1"/>
            <a:r>
              <a:rPr lang="en-AU" altLang="en-US" baseline="0" dirty="0" smtClean="0"/>
              <a:t>CRT sizes?</a:t>
            </a:r>
          </a:p>
          <a:p>
            <a:pPr eaLnBrk="1" hangingPunct="1"/>
            <a:endParaRPr lang="en-AU" altLang="en-US" baseline="0" dirty="0" smtClean="0"/>
          </a:p>
          <a:p>
            <a:pPr eaLnBrk="1" hangingPunct="1"/>
            <a:r>
              <a:rPr lang="en-AU" altLang="en-US" baseline="0" dirty="0" smtClean="0"/>
              <a:t>Topology control research.  Assumed </a:t>
            </a:r>
            <a:r>
              <a:rPr lang="en-AU" altLang="en-US" baseline="0" dirty="0" err="1" smtClean="0"/>
              <a:t>Lasercomm</a:t>
            </a:r>
            <a:r>
              <a:rPr lang="en-AU" altLang="en-US" baseline="0" dirty="0" smtClean="0"/>
              <a:t> between aircraft, but scintillation kills you.</a:t>
            </a:r>
          </a:p>
          <a:p>
            <a:pPr eaLnBrk="1" hangingPunct="1"/>
            <a:endParaRPr lang="en-AU" altLang="en-US" baseline="0" dirty="0" smtClean="0"/>
          </a:p>
          <a:p>
            <a:pPr eaLnBrk="1" hangingPunct="1"/>
            <a:r>
              <a:rPr lang="en-AU" altLang="en-US" baseline="0" dirty="0" smtClean="0"/>
              <a:t>What is the </a:t>
            </a:r>
            <a:r>
              <a:rPr lang="en-AU" altLang="en-US" baseline="0" dirty="0" smtClean="0"/>
              <a:t>constraint </a:t>
            </a:r>
            <a:r>
              <a:rPr lang="en-AU" altLang="en-US" baseline="0" dirty="0" smtClean="0"/>
              <a:t>for parallel computing?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1095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defTabSz="830263">
              <a:defRPr/>
            </a:pPr>
            <a:r>
              <a:rPr lang="en-US" smtClean="0"/>
              <a:t>The University of Adelaide, School of Computer Science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defTabSz="830263">
              <a:defRPr/>
            </a:pPr>
            <a:fld id="{EDCCC9DB-58DE-48EA-9F99-2B38ADE45710}" type="datetime3">
              <a:rPr lang="en-US" smtClean="0"/>
              <a:pPr defTabSz="830263">
                <a:defRPr/>
              </a:pPr>
              <a:t>31 December 2018</a:t>
            </a:fld>
            <a:endParaRPr lang="en-US" smtClean="0"/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r>
              <a:rPr lang="en-US" dirty="0" smtClean="0"/>
              <a:t>Chapter 2 — Instructions: Language of the Computer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E3EBDFEA-55A0-4890-9D55-62F93C9FD158}" type="slidenum">
              <a:rPr lang="en-US" smtClean="0"/>
              <a:pPr defTabSz="830263">
                <a:defRPr/>
              </a:pPr>
              <a:t>7</a:t>
            </a:fld>
            <a:endParaRPr lang="en-US" smtClean="0"/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en-US" dirty="0" smtClean="0"/>
              <a:t>The nature of computing challenges has evolved…  because</a:t>
            </a:r>
            <a:r>
              <a:rPr lang="en-AU" altLang="en-US" baseline="0" dirty="0" smtClean="0"/>
              <a:t> t</a:t>
            </a:r>
            <a:r>
              <a:rPr lang="en-AU" altLang="en-US" dirty="0" smtClean="0"/>
              <a:t>he world of computing has evolved.</a:t>
            </a:r>
          </a:p>
        </p:txBody>
      </p:sp>
    </p:spTree>
    <p:extLst>
      <p:ext uri="{BB962C8B-B14F-4D97-AF65-F5344CB8AC3E}">
        <p14:creationId xmlns:p14="http://schemas.microsoft.com/office/powerpoint/2010/main" val="1069122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defTabSz="830263">
              <a:defRPr/>
            </a:pPr>
            <a:r>
              <a:rPr lang="en-US" smtClean="0"/>
              <a:t>The University of Adelaide, School of Computer Science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defTabSz="830263">
              <a:defRPr/>
            </a:pPr>
            <a:fld id="{30C6D35C-D3AC-45FE-BAB2-AFB8360CFFA9}" type="datetime3">
              <a:rPr lang="en-US" smtClean="0"/>
              <a:pPr defTabSz="830263">
                <a:defRPr/>
              </a:pPr>
              <a:t>31 December 2018</a:t>
            </a:fld>
            <a:endParaRPr lang="en-US" smtClean="0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r>
              <a:rPr lang="en-US" dirty="0" smtClean="0"/>
              <a:t>Chapter 2 — Instructions: Language of the Computer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F635B4C2-2E7E-4074-9592-CA91D61276D9}" type="slidenum">
              <a:rPr lang="en-US" smtClean="0"/>
              <a:pPr defTabSz="830263">
                <a:defRPr/>
              </a:pPr>
              <a:t>8</a:t>
            </a:fld>
            <a:endParaRPr lang="en-US" smtClean="0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en-US" dirty="0" smtClean="0"/>
              <a:t>Discuss this as a class</a:t>
            </a:r>
          </a:p>
        </p:txBody>
      </p:sp>
    </p:spTree>
    <p:extLst>
      <p:ext uri="{BB962C8B-B14F-4D97-AF65-F5344CB8AC3E}">
        <p14:creationId xmlns:p14="http://schemas.microsoft.com/office/powerpoint/2010/main" val="369188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defTabSz="830263">
              <a:defRPr/>
            </a:pPr>
            <a:r>
              <a:rPr lang="en-US" smtClean="0"/>
              <a:t>The University of Adelaide, School of Computer Science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defTabSz="830263">
              <a:defRPr/>
            </a:pPr>
            <a:fld id="{DF7C165B-8E15-4102-B9BA-667D89910523}" type="datetime3">
              <a:rPr lang="en-US" smtClean="0"/>
              <a:pPr defTabSz="830263">
                <a:defRPr/>
              </a:pPr>
              <a:t>31 December 2018</a:t>
            </a:fld>
            <a:endParaRPr lang="en-US" smtClean="0"/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830263">
              <a:defRPr/>
            </a:pPr>
            <a:r>
              <a:rPr lang="en-US" dirty="0" smtClean="0"/>
              <a:t>Chapter 2 — Instructions: Language of the Computer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830263">
              <a:defRPr/>
            </a:pPr>
            <a:fld id="{9030217B-388A-4018-AF99-42CA61FBB8C9}" type="slidenum">
              <a:rPr lang="en-US" smtClean="0"/>
              <a:pPr defTabSz="830263">
                <a:defRPr/>
              </a:pPr>
              <a:t>9</a:t>
            </a:fld>
            <a:endParaRPr lang="en-US" smtClean="0"/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59550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re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613" y="1905000"/>
            <a:ext cx="2738437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A3E925DD-A32C-49F6-9DA9-BD6DF79360D2}" type="slidenum">
              <a:rPr lang="en-US" sz="1200" b="0">
                <a:solidFill>
                  <a:schemeClr val="tx1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1447800"/>
            <a:ext cx="54864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5200" y="3886200"/>
            <a:ext cx="54864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54D8AE-3670-4648-A367-35A8AAC22D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2" y="1193802"/>
            <a:ext cx="3765551" cy="492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1" y="1193802"/>
            <a:ext cx="3765551" cy="492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228600"/>
          </a:xfr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54D8AE-3670-4648-A367-35A8AAC22D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6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29FFDA-D43F-4CA8-9FCB-AB00EE1883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685800" y="728663"/>
            <a:ext cx="8043863" cy="0"/>
          </a:xfrm>
          <a:prstGeom prst="line">
            <a:avLst/>
          </a:prstGeom>
          <a:noFill/>
          <a:ln w="57150" cmpd="thinThick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7414" name="Picture 7" descr="cres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5875"/>
            <a:ext cx="811213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6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73550" y="6513513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8" r:id="rId2"/>
    <p:sldLayoutId id="2147483809" r:id="rId3"/>
    <p:sldLayoutId id="214748381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9pPr>
    </p:titleStyle>
    <p:bodyStyle>
      <a:lvl1pPr marL="225425" indent="-225425" algn="l" rtl="0" eaLnBrk="0" fontAlgn="base" hangingPunct="0">
        <a:spcBef>
          <a:spcPct val="1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rtl="0" eaLnBrk="0" fontAlgn="base" hangingPunct="0">
        <a:spcBef>
          <a:spcPct val="1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4400" indent="-225425" algn="l" rtl="0" eaLnBrk="0" fontAlgn="base" hangingPunct="0">
        <a:spcBef>
          <a:spcPct val="1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58888" indent="-225425" algn="l" rtl="0" eaLnBrk="0" fontAlgn="base" hangingPunct="0">
        <a:spcBef>
          <a:spcPct val="1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603375" indent="-225425" algn="l" rtl="0" eaLnBrk="0" fontAlgn="base" hangingPunct="0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605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5177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9749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4321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5.wmf"/><Relationship Id="rId5" Type="http://schemas.openxmlformats.org/officeDocument/2006/relationships/image" Target="../media/image32.png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Microsoft_Excel_97-2003_Worksheet1.xls"/><Relationship Id="rId9" Type="http://schemas.openxmlformats.org/officeDocument/2006/relationships/image" Target="../media/image3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7.wmf"/><Relationship Id="rId5" Type="http://schemas.openxmlformats.org/officeDocument/2006/relationships/image" Target="../media/image36.png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Microsoft_Excel_97-2003_Worksheet2.xls"/><Relationship Id="rId9" Type="http://schemas.openxmlformats.org/officeDocument/2006/relationships/image" Target="../media/image38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2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6.wmf"/><Relationship Id="rId5" Type="http://schemas.openxmlformats.org/officeDocument/2006/relationships/image" Target="../media/image48.png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47.png"/><Relationship Id="rId9" Type="http://schemas.openxmlformats.org/officeDocument/2006/relationships/image" Target="../media/image45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3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95675" y="886327"/>
            <a:ext cx="5486400" cy="1981200"/>
          </a:xfrm>
        </p:spPr>
        <p:txBody>
          <a:bodyPr/>
          <a:lstStyle/>
          <a:p>
            <a:r>
              <a:rPr lang="en-US" altLang="en-US" dirty="0" smtClean="0"/>
              <a:t>CSCE 692</a:t>
            </a:r>
            <a:br>
              <a:rPr lang="en-US" altLang="en-US" dirty="0" smtClean="0"/>
            </a:br>
            <a:r>
              <a:rPr lang="en-US" altLang="en-US" dirty="0" smtClean="0"/>
              <a:t>Design Principles of</a:t>
            </a:r>
            <a:br>
              <a:rPr lang="en-US" altLang="en-US" dirty="0" smtClean="0"/>
            </a:br>
            <a:r>
              <a:rPr lang="en-US" altLang="en-US" dirty="0" smtClean="0"/>
              <a:t>Computer Architecture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AU" dirty="0" smtClean="0"/>
              <a:t>Chapter 1</a:t>
            </a:r>
            <a:br>
              <a:rPr lang="en-AU" dirty="0" smtClean="0"/>
            </a:br>
            <a:r>
              <a:rPr lang="en-AU" dirty="0" smtClean="0"/>
              <a:t>Fundamentals of Quantitative Design and Analysis</a:t>
            </a:r>
            <a:endParaRPr lang="en-GB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28736" y="3908090"/>
            <a:ext cx="5486400" cy="1752600"/>
          </a:xfrm>
        </p:spPr>
        <p:txBody>
          <a:bodyPr/>
          <a:lstStyle/>
          <a:p>
            <a:r>
              <a:rPr lang="en-US" altLang="en-US" dirty="0" err="1" smtClean="0"/>
              <a:t>Dr</a:t>
            </a:r>
            <a:r>
              <a:rPr lang="en-US" altLang="en-US" dirty="0" smtClean="0"/>
              <a:t> Scott Graham</a:t>
            </a:r>
          </a:p>
          <a:p>
            <a:r>
              <a:rPr lang="en-US" altLang="en-US" dirty="0" smtClean="0"/>
              <a:t>AFIT/ENG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Notes adapted from</a:t>
            </a:r>
          </a:p>
          <a:p>
            <a:r>
              <a:rPr lang="en-US" altLang="en-US" dirty="0" smtClean="0"/>
              <a:t>David Patterson</a:t>
            </a:r>
          </a:p>
          <a:p>
            <a:r>
              <a:rPr lang="en-US" altLang="en-US" dirty="0" smtClean="0"/>
              <a:t>Electrical Engineering and Computer Sciences</a:t>
            </a:r>
          </a:p>
          <a:p>
            <a:r>
              <a:rPr lang="en-US" altLang="en-US" dirty="0" smtClean="0"/>
              <a:t>University of California, Berkeley</a:t>
            </a:r>
          </a:p>
        </p:txBody>
      </p:sp>
      <p:pic>
        <p:nvPicPr>
          <p:cNvPr id="20484" name="Picture 8" descr="front"/>
          <p:cNvPicPr>
            <a:picLocks noChangeAspect="1" noChangeArrowheads="1"/>
          </p:cNvPicPr>
          <p:nvPr/>
        </p:nvPicPr>
        <p:blipFill>
          <a:blip r:embed="rId3" cstate="print"/>
          <a:srcRect b="22223"/>
          <a:stretch>
            <a:fillRect/>
          </a:stretch>
        </p:blipFill>
        <p:spPr bwMode="auto">
          <a:xfrm>
            <a:off x="3439527" y="4440655"/>
            <a:ext cx="1262062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Computer Architecture</a:t>
            </a:r>
            <a:endParaRPr lang="en-AU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1475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“Old” view of computer architecture: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Instruction Set Architecture (ISA)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i.e. decisions regarding: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registers, memory addressing, addressing modes, instruction operands, available operations, control flow instructions, instruction encoding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“Real” computer architecture: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Specific requirements of the target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Design to maximize performance within constraints: cost, power, and availability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Includes ISA, microarchitecture, hardware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C63BE-8704-4CDE-9AAA-F3BE997F6084}" type="slidenum">
              <a:rPr lang="en-US"/>
              <a:pPr>
                <a:defRPr/>
              </a:pPr>
              <a:t>10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121810" y="1655362"/>
            <a:ext cx="367767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Class of ISA</a:t>
            </a:r>
          </a:p>
          <a:p>
            <a:pPr lvl="1"/>
            <a:r>
              <a:rPr lang="en-US" sz="2000" smtClean="0"/>
              <a:t>General-purpose registers</a:t>
            </a:r>
          </a:p>
          <a:p>
            <a:pPr lvl="1"/>
            <a:r>
              <a:rPr lang="en-US" sz="2000" smtClean="0"/>
              <a:t>Register-memory vs load-store</a:t>
            </a:r>
          </a:p>
          <a:p>
            <a:r>
              <a:rPr lang="en-US" sz="2400" smtClean="0"/>
              <a:t>RISC-V registers</a:t>
            </a:r>
          </a:p>
          <a:p>
            <a:pPr lvl="1"/>
            <a:r>
              <a:rPr lang="en-US" sz="2000" smtClean="0"/>
              <a:t>32 g.p., 32 f.p.</a:t>
            </a:r>
          </a:p>
          <a:p>
            <a:pPr lvl="1"/>
            <a:endParaRPr lang="en-US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121810" y="1655362"/>
            <a:ext cx="367767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3528" y="3140968"/>
          <a:ext cx="3950970" cy="29260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52830"/>
                <a:gridCol w="792480"/>
                <a:gridCol w="1313180"/>
                <a:gridCol w="792480"/>
              </a:tblGrid>
              <a:tr h="15046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Register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Name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Use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Saver</a:t>
                      </a:r>
                      <a:endParaRPr lang="en-US" sz="1600"/>
                    </a:p>
                  </a:txBody>
                  <a:tcPr/>
                </a:tc>
              </a:tr>
              <a:tr h="17522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zero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constant 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n/a</a:t>
                      </a:r>
                      <a:endParaRPr lang="en-US" sz="1600"/>
                    </a:p>
                  </a:txBody>
                  <a:tcPr/>
                </a:tc>
              </a:tr>
              <a:tr h="12797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ra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return addr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</a:tr>
              <a:tr h="22474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stack ptr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  <a:tr h="24950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gp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gbl</a:t>
                      </a:r>
                      <a:r>
                        <a:rPr lang="en-US" sz="1600" baseline="0" smtClean="0"/>
                        <a:t> ptr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27426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thread</a:t>
                      </a:r>
                      <a:r>
                        <a:rPr lang="en-US" sz="1600" baseline="0" smtClean="0"/>
                        <a:t> ptr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22701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x5-x7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t0-t2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temporaries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</a:tr>
              <a:tr h="363096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s0/fp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saved/</a:t>
                      </a:r>
                    </a:p>
                    <a:p>
                      <a:pPr algn="ctr"/>
                      <a:r>
                        <a:rPr lang="en-US" sz="1600" smtClean="0"/>
                        <a:t>frame</a:t>
                      </a:r>
                      <a:r>
                        <a:rPr lang="en-US" sz="1600" baseline="0" smtClean="0"/>
                        <a:t> ptr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02104" y="2470408"/>
          <a:ext cx="4446270" cy="3596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60780"/>
                <a:gridCol w="963930"/>
                <a:gridCol w="1452880"/>
                <a:gridCol w="868680"/>
              </a:tblGrid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Register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Name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Use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Saver</a:t>
                      </a:r>
                      <a:endParaRPr lang="en-US" sz="160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x10-x17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a0-a7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arguments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x18-x27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s2-s11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x28-x31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t3-t6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temporaries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f0-f7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ft0-ft7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temps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f8-f9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fs0-fs1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saved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  <a:tr h="552236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f10-f17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fa0-fa7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arguments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  <a:tr h="31428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f18-f27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fs2-fs21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saved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  <a:tr h="123016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f28-f31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ft8-ft11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temps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Set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Memory addressing</a:t>
            </a:r>
          </a:p>
          <a:p>
            <a:pPr lvl="1"/>
            <a:r>
              <a:rPr lang="en-US" sz="2400" smtClean="0"/>
              <a:t>RISC-V:  byte addressed, aligned accesses faster</a:t>
            </a:r>
          </a:p>
          <a:p>
            <a:r>
              <a:rPr lang="en-US" sz="2800" smtClean="0"/>
              <a:t>Addressing modes</a:t>
            </a:r>
          </a:p>
          <a:p>
            <a:pPr lvl="1"/>
            <a:r>
              <a:rPr lang="en-US" sz="2400" smtClean="0"/>
              <a:t>RISC-V:  Register, immediate, displacement (base+offset)</a:t>
            </a:r>
          </a:p>
          <a:p>
            <a:pPr lvl="1"/>
            <a:r>
              <a:rPr lang="en-US" sz="2400" smtClean="0"/>
              <a:t>Other examples:  autoincrement, indexed, PC-relative</a:t>
            </a:r>
          </a:p>
          <a:p>
            <a:r>
              <a:rPr lang="en-US" sz="2800"/>
              <a:t>Types and size of operands</a:t>
            </a:r>
          </a:p>
          <a:p>
            <a:pPr lvl="1"/>
            <a:r>
              <a:rPr lang="en-US" sz="2400" smtClean="0"/>
              <a:t>RISC-V:  8-bit</a:t>
            </a:r>
            <a:r>
              <a:rPr lang="en-US" sz="2400"/>
              <a:t>, 32-bit, 64-bit</a:t>
            </a:r>
          </a:p>
          <a:p>
            <a:pPr lvl="1"/>
            <a:endParaRPr lang="en-US" sz="2400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265279" y="1511893"/>
            <a:ext cx="339073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121810" y="1655362"/>
            <a:ext cx="367767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Set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Operations</a:t>
            </a:r>
          </a:p>
          <a:p>
            <a:pPr lvl="1"/>
            <a:r>
              <a:rPr lang="en-US" sz="2400" smtClean="0"/>
              <a:t>RISC-V:  data transfer, arithmetic, logical, control, floating point</a:t>
            </a:r>
          </a:p>
          <a:p>
            <a:pPr lvl="1"/>
            <a:r>
              <a:rPr lang="en-US" sz="2400" smtClean="0"/>
              <a:t>See Fig. 1.5 in text</a:t>
            </a:r>
          </a:p>
          <a:p>
            <a:r>
              <a:rPr lang="en-US" sz="2800" smtClean="0"/>
              <a:t>Control flow instructions</a:t>
            </a:r>
          </a:p>
          <a:p>
            <a:pPr lvl="1"/>
            <a:r>
              <a:rPr lang="en-US" sz="2400" smtClean="0"/>
              <a:t>Use content of registers (RISC-V) vs. status bits (x86, ARMv7, ARMv8)</a:t>
            </a:r>
          </a:p>
          <a:p>
            <a:pPr lvl="1"/>
            <a:r>
              <a:rPr lang="en-US" sz="2400" smtClean="0"/>
              <a:t>Return address in register (RISC-V, ARMv7, ARMv8) vs. on stack (x86)</a:t>
            </a:r>
          </a:p>
          <a:p>
            <a:r>
              <a:rPr lang="en-US" sz="2800" smtClean="0"/>
              <a:t>Encoding</a:t>
            </a:r>
          </a:p>
          <a:p>
            <a:pPr lvl="1"/>
            <a:r>
              <a:rPr lang="en-US" sz="2400" smtClean="0"/>
              <a:t>Fixed (RISC-V, ARMv7/v8 except compact instruction set) vs. variable length (x86)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265279" y="1511893"/>
            <a:ext cx="339073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121810" y="1655362"/>
            <a:ext cx="367767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Integrated circuit technology (Moore’s Law)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Transistor density:  35%/year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Die size:  10-20%/year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Integration overall:  40-55%/year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DRAM capacity:  25-40%/year (slowing)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8 Gb (2014), 16 Gb (2019), possibly no 32 Gb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Flash capacity:  50-60%/year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8-10X cheaper/bit than DRAM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Magnetic disk capacity:  recently slowed to 5%/year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Density increases may no longer be possible, maybe increase from 7 to 9 platters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8-10X cheaper/bit </a:t>
            </a:r>
            <a:r>
              <a:rPr lang="en-US" sz="1800" dirty="0" smtClean="0"/>
              <a:t>than </a:t>
            </a:r>
            <a:r>
              <a:rPr lang="en-US" sz="1800" dirty="0" smtClean="0"/>
              <a:t>Flash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200-300X cheaper/bit than DRAM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582417" y="1192250"/>
            <a:ext cx="275383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and Latency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Bandwidth or throughput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Total work done in a given time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32,000-40,000X </a:t>
            </a:r>
            <a:r>
              <a:rPr lang="en-US" sz="2400" dirty="0" smtClean="0"/>
              <a:t>improvement for processors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300-1200X improvement for memory and disks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Latency or response time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Time between start and completion of an event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50-90X </a:t>
            </a:r>
            <a:r>
              <a:rPr lang="en-US" sz="2400" dirty="0" smtClean="0"/>
              <a:t>improvement for processors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6-8X improvement for memory and disks</a:t>
            </a:r>
            <a:endParaRPr lang="en-US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582417" y="1192250"/>
            <a:ext cx="275383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Bandwidth and Latency</a:t>
            </a:r>
            <a:endParaRPr lang="en-GB" dirty="0"/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1437914" y="5805264"/>
            <a:ext cx="579838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000066"/>
                </a:solidFill>
                <a:latin typeface="Arial" charset="0"/>
              </a:rPr>
              <a:t>Log-log plot of bandwidth and latency milestones</a:t>
            </a:r>
            <a:endParaRPr lang="en-GB" sz="2000" dirty="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805" y="969338"/>
            <a:ext cx="5400600" cy="4835926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582417" y="1192250"/>
            <a:ext cx="275383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4D8AE-3670-4648-A367-35A8AAC22DE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Transistors and Wires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Feature size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Minimum size of transistor or wire in x or y dimension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10 microns in 1971 to .011 microns in 2017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Transistor performance scales linearly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Wire delay does not improve with feature size!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Integration density scales </a:t>
            </a:r>
            <a:r>
              <a:rPr lang="en-US" sz="2400" dirty="0" err="1" smtClean="0"/>
              <a:t>quadratically</a:t>
            </a: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654846" y="1119822"/>
            <a:ext cx="260897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Transistors and Wires</a:t>
            </a:r>
            <a:endParaRPr lang="en-AU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06450"/>
            <a:ext cx="8229600" cy="50593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2011 Sandy Bridge, “tock”, 32 nm, demo ’09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2012 Ivy Bridge “tick”, 22nm, demo ‘11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2013 Haswell “tock”, 22nm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2014 Broadwell “tick”, 14nm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2015 </a:t>
            </a:r>
            <a:r>
              <a:rPr lang="en-US" altLang="en-US" sz="2200" dirty="0" err="1" smtClean="0"/>
              <a:t>Skylake</a:t>
            </a:r>
            <a:r>
              <a:rPr lang="en-US" altLang="en-US" sz="2200" dirty="0" smtClean="0"/>
              <a:t> “tock”, 14nm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2016 </a:t>
            </a:r>
            <a:r>
              <a:rPr lang="en-US" altLang="en-US" sz="2200" dirty="0" err="1" smtClean="0"/>
              <a:t>Kaby</a:t>
            </a:r>
            <a:r>
              <a:rPr lang="en-US" altLang="en-US" sz="2200" dirty="0" smtClean="0"/>
              <a:t> Lake, 14nm, “optimization”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2018 </a:t>
            </a:r>
            <a:r>
              <a:rPr lang="en-US" altLang="en-US" sz="2200" dirty="0" err="1" smtClean="0"/>
              <a:t>CannonLake</a:t>
            </a:r>
            <a:r>
              <a:rPr lang="en-US" altLang="en-US" sz="2200" dirty="0" smtClean="0"/>
              <a:t>, 10nm, “process”</a:t>
            </a: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2019 </a:t>
            </a:r>
            <a:r>
              <a:rPr lang="en-US" altLang="en-US" sz="2200" dirty="0" err="1" smtClean="0"/>
              <a:t>IceLake</a:t>
            </a:r>
            <a:r>
              <a:rPr lang="en-US" altLang="en-US" sz="2200" dirty="0" smtClean="0"/>
              <a:t>, </a:t>
            </a:r>
            <a:r>
              <a:rPr lang="en-US" altLang="en-US" sz="2200" dirty="0"/>
              <a:t>10nm, </a:t>
            </a:r>
            <a:r>
              <a:rPr lang="en-US" altLang="en-US" sz="2200" dirty="0" smtClean="0"/>
              <a:t>“architecture”</a:t>
            </a: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         </a:t>
            </a:r>
            <a:r>
              <a:rPr lang="en-US" altLang="en-US" sz="2200" dirty="0" err="1" smtClean="0"/>
              <a:t>TigerLake</a:t>
            </a:r>
            <a:r>
              <a:rPr lang="en-US" altLang="en-US" sz="2200" dirty="0"/>
              <a:t>, 10nm, </a:t>
            </a:r>
            <a:r>
              <a:rPr lang="en-US" altLang="en-US" sz="2200" dirty="0" smtClean="0"/>
              <a:t>“</a:t>
            </a:r>
            <a:r>
              <a:rPr lang="en-US" altLang="en-US" sz="2200" dirty="0"/>
              <a:t>optimization</a:t>
            </a:r>
            <a:r>
              <a:rPr lang="en-US" altLang="en-US" sz="2200" dirty="0" smtClean="0"/>
              <a:t>”</a:t>
            </a: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                             7nm</a:t>
            </a:r>
            <a:r>
              <a:rPr lang="en-US" altLang="en-US" sz="2200" dirty="0"/>
              <a:t>, </a:t>
            </a:r>
            <a:r>
              <a:rPr lang="en-US" altLang="en-US" sz="2200" dirty="0" smtClean="0"/>
              <a:t>“</a:t>
            </a:r>
            <a:r>
              <a:rPr lang="en-US" altLang="en-US" sz="2200" dirty="0"/>
              <a:t>process</a:t>
            </a:r>
            <a:r>
              <a:rPr lang="en-US" altLang="en-US" sz="2200" dirty="0" smtClean="0"/>
              <a:t>”</a:t>
            </a: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endParaRPr lang="en-US" altLang="en-US" sz="2200" dirty="0" smtClean="0"/>
          </a:p>
        </p:txBody>
      </p:sp>
      <p:pic>
        <p:nvPicPr>
          <p:cNvPr id="34820" name="Picture 5" descr="286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850" y="4541838"/>
            <a:ext cx="2224088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p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1188" y="4543425"/>
            <a:ext cx="18161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2" descr="http://www.guru3d.com/imageview.php?image=1993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7525" y="4637088"/>
            <a:ext cx="3160713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19C0E4-8B9D-488A-9F96-4366EB757603}" type="slidenum">
              <a:rPr lang="en-US"/>
              <a:pPr>
                <a:defRPr/>
              </a:pPr>
              <a:t>18</a:t>
            </a:fld>
            <a:endParaRPr lang="en-US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and Energy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Problem:  Get power in, get power out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Thermal Design Power (TDP)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Characterizes sustained power consumption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Used as target for power supply and cooling system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Lower than </a:t>
            </a:r>
            <a:r>
              <a:rPr lang="en-US" sz="2400" smtClean="0"/>
              <a:t>peak power (1.5X higher), </a:t>
            </a:r>
            <a:r>
              <a:rPr lang="en-US" sz="2400" dirty="0" smtClean="0"/>
              <a:t>higher than average power consumption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Clock rate can be reduced dynamically to limit power consumption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Energy per task is often a better measurement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10277" y="1564393"/>
            <a:ext cx="349811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Technology</a:t>
            </a:r>
            <a:endParaRPr lang="en-AU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Performance improvements: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Improvements in semiconductor technology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Feature size, clock 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Improvements in computer architectures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Enabled by HLL compilers, UNIX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Lead to RISC architectures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dirty="0"/>
              <a:t>Together have enabled: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Lightweight computers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Productivity-based managed/interpreted programming languages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Rode the wave of Instruction Level Parallelism (ILP)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114FFB"/>
                </a:solidFill>
              </a:rPr>
              <a:t>Implicit</a:t>
            </a:r>
            <a:r>
              <a:rPr lang="en-US" altLang="en-US" dirty="0" smtClean="0"/>
              <a:t>  - hidden to programmer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Advances in hardware architecture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Pipelining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Multi-issue (superscalar, VLIW)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Cache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02E2E-4742-4396-AC57-0C00BD15A844}" type="slidenum">
              <a:rPr lang="en-US"/>
              <a:pPr>
                <a:defRPr/>
              </a:pPr>
              <a:t>2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848039" y="924938"/>
            <a:ext cx="222520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5538"/>
            <a:ext cx="3024335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Intel 80386 consumed ~ 2 W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3.3 GHz Intel Core i7 consumes 130 W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Heat must be dissipated from 1.5 x 1.5 cm chip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This is the limit of what can be cooled by air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268760"/>
            <a:ext cx="5465938" cy="3806428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210277" y="1564393"/>
            <a:ext cx="349811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552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Techniques for reducing power: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 nothing well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Dynamic Voltage-Frequency Scaling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Low power state for DRAM, disks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Overclocking, turning off cores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564904"/>
            <a:ext cx="5940152" cy="2794072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210277" y="1564393"/>
            <a:ext cx="349811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Energy and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Dynamic energy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Transistor switch from 0 -&gt; 1 or 1 -&gt; 0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½ x Capacitive load x Voltage</a:t>
            </a:r>
            <a:r>
              <a:rPr lang="en-US" sz="2400" baseline="30000" dirty="0" smtClean="0"/>
              <a:t>2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Dynamic power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½ x Capacitive load x Voltage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x Frequency switched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Reducing clock rate reduces power, not energy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210277" y="1564393"/>
            <a:ext cx="349811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Define and quantify power ( 1 / 2)</a:t>
            </a:r>
            <a:endParaRPr lang="en-US" altLang="en-US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B96D-340F-4D4F-AEE9-7F2BE4D5C14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3262" y="1000125"/>
            <a:ext cx="7983537" cy="51212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For CMOS chips, traditional dominant energy consumption has been in switching transistors, called </a:t>
            </a:r>
            <a:r>
              <a:rPr lang="en-US" sz="2000" i="1" dirty="0">
                <a:solidFill>
                  <a:srgbClr val="114FFB"/>
                </a:solidFill>
              </a:rPr>
              <a:t>dynamic power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altLang="en-US" sz="2000" dirty="0" smtClean="0"/>
          </a:p>
          <a:p>
            <a:pPr>
              <a:spcBef>
                <a:spcPts val="600"/>
              </a:spcBef>
            </a:pPr>
            <a:r>
              <a:rPr lang="en-US" altLang="en-US" sz="2000" dirty="0" smtClean="0"/>
              <a:t>For </a:t>
            </a:r>
            <a:r>
              <a:rPr lang="en-US" altLang="en-US" sz="2000" dirty="0"/>
              <a:t>mobile devices, </a:t>
            </a:r>
            <a:r>
              <a:rPr lang="en-US" altLang="en-US" sz="2000" i="1" dirty="0">
                <a:solidFill>
                  <a:srgbClr val="114FFB"/>
                </a:solidFill>
              </a:rPr>
              <a:t>energy</a:t>
            </a:r>
            <a:r>
              <a:rPr lang="en-US" altLang="en-US" sz="2000" dirty="0"/>
              <a:t> is a better </a:t>
            </a:r>
            <a:r>
              <a:rPr lang="en-US" altLang="en-US" sz="2000" dirty="0"/>
              <a:t>metric</a:t>
            </a:r>
          </a:p>
          <a:p>
            <a:pPr>
              <a:spcBef>
                <a:spcPts val="600"/>
              </a:spcBef>
            </a:pPr>
            <a:endParaRPr lang="en-US" altLang="en-US" sz="20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altLang="en-US" sz="2000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 smtClean="0"/>
              <a:t>For </a:t>
            </a:r>
            <a:r>
              <a:rPr lang="en-US" altLang="en-US" sz="2000" dirty="0"/>
              <a:t>a fixed task, slowing clock rate (frequency switched) reduces power, but not energy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/>
              <a:t>Capacitive load is a function of </a:t>
            </a:r>
            <a:endParaRPr lang="en-US" altLang="en-US" sz="2000" dirty="0" smtClean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1600" dirty="0" smtClean="0"/>
              <a:t>number </a:t>
            </a:r>
            <a:r>
              <a:rPr lang="en-US" altLang="en-US" sz="1600" dirty="0"/>
              <a:t>of transistors connected to output, and </a:t>
            </a:r>
            <a:endParaRPr lang="en-US" altLang="en-US" sz="1600" dirty="0" smtClean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1600" dirty="0" smtClean="0"/>
              <a:t>technology</a:t>
            </a:r>
            <a:r>
              <a:rPr lang="en-US" altLang="en-US" sz="1600" dirty="0"/>
              <a:t>, which determines capacitance of wires and transistors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/>
              <a:t>Dropping voltage helps both, so went from 5V to 1V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/>
              <a:t>To save energy &amp; dynamic power, most CPUs now turn off clock of inactive modules (e.g. Fl. Pt. Unit)</a:t>
            </a:r>
          </a:p>
          <a:p>
            <a:pPr>
              <a:spcBef>
                <a:spcPts val="600"/>
              </a:spcBef>
            </a:pPr>
            <a:endParaRPr lang="en-US" altLang="en-US" sz="2000" i="1" dirty="0">
              <a:solidFill>
                <a:srgbClr val="114FFB"/>
              </a:solidFill>
            </a:endParaRPr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</p:txBody>
      </p:sp>
      <p:sp>
        <p:nvSpPr>
          <p:cNvPr id="882696" name="Rectangle 8"/>
          <p:cNvSpPr>
            <a:spLocks noChangeArrowheads="1"/>
          </p:cNvSpPr>
          <p:nvPr/>
        </p:nvSpPr>
        <p:spPr bwMode="auto">
          <a:xfrm>
            <a:off x="708025" y="3444875"/>
            <a:ext cx="8002588" cy="299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2200" b="0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174771"/>
              </p:ext>
            </p:extLst>
          </p:nvPr>
        </p:nvGraphicFramePr>
        <p:xfrm>
          <a:off x="1695954" y="1726152"/>
          <a:ext cx="6357787" cy="59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4" imgW="4178160" imgH="393480" progId="Equation.DSMT4">
                  <p:embed/>
                </p:oleObj>
              </mc:Choice>
              <mc:Fallback>
                <p:oleObj name="Equation" r:id="rId4" imgW="417816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954" y="1726152"/>
                        <a:ext cx="6357787" cy="599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13968"/>
              </p:ext>
            </p:extLst>
          </p:nvPr>
        </p:nvGraphicFramePr>
        <p:xfrm>
          <a:off x="2063961" y="2930242"/>
          <a:ext cx="4693372" cy="42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6" imgW="2755800" imgH="241200" progId="Equation.DSMT4">
                  <p:embed/>
                </p:oleObj>
              </mc:Choice>
              <mc:Fallback>
                <p:oleObj name="Equation" r:id="rId6" imgW="275580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961" y="2930242"/>
                        <a:ext cx="4693372" cy="4217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quantifying power </a:t>
            </a:r>
            <a:endParaRPr lang="en-US" altLang="en-US" smtClean="0"/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26904"/>
              </p:ext>
            </p:extLst>
          </p:nvPr>
        </p:nvGraphicFramePr>
        <p:xfrm>
          <a:off x="1127830" y="2660897"/>
          <a:ext cx="6951893" cy="1912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4800600" imgH="1320480" progId="Equation.DSMT4">
                  <p:embed/>
                </p:oleObj>
              </mc:Choice>
              <mc:Fallback>
                <p:oleObj name="Equation" r:id="rId3" imgW="4800600" imgH="1320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830" y="2660897"/>
                        <a:ext cx="6951893" cy="19126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E5C17-FC71-481B-B84D-C1B884FFCCA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2397" y="1193800"/>
            <a:ext cx="8531604" cy="1400175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Suppose 15% reduction in voltage results in a 15% reduction in frequency. What is impact on dynamic power?</a:t>
            </a:r>
          </a:p>
          <a:p>
            <a:pPr eaLnBrk="1" hangingPunct="1"/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0"/>
            <a:ext cx="7292975" cy="736600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Define and quantify power (2 / 2)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8500" y="1193800"/>
            <a:ext cx="8002588" cy="1168400"/>
          </a:xfrm>
        </p:spPr>
        <p:txBody>
          <a:bodyPr/>
          <a:lstStyle/>
          <a:p>
            <a:pPr eaLnBrk="1" hangingPunct="1"/>
            <a:r>
              <a:rPr lang="en-US" altLang="en-US" smtClean="0"/>
              <a:t>Because leakage current flows even when a transistor is off, now </a:t>
            </a:r>
            <a:r>
              <a:rPr lang="en-US" altLang="en-US" i="1" smtClean="0">
                <a:solidFill>
                  <a:srgbClr val="114FFB"/>
                </a:solidFill>
              </a:rPr>
              <a:t>static power</a:t>
            </a:r>
            <a:r>
              <a:rPr lang="en-US" altLang="en-US" smtClean="0"/>
              <a:t> important too</a:t>
            </a:r>
          </a:p>
          <a:p>
            <a:pPr eaLnBrk="1" hangingPunct="1">
              <a:buFontTx/>
              <a:buNone/>
            </a:pPr>
            <a:endParaRPr lang="en-US" altLang="en-US" i="1" smtClean="0">
              <a:solidFill>
                <a:srgbClr val="114FFB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091363" y="6565900"/>
            <a:ext cx="1905000" cy="292100"/>
          </a:xfrm>
        </p:spPr>
        <p:txBody>
          <a:bodyPr/>
          <a:lstStyle/>
          <a:p>
            <a:pPr>
              <a:defRPr/>
            </a:pPr>
            <a:fld id="{A73A686F-FF3F-4274-AE36-EAA6C26C00C1}" type="slidenum">
              <a:rPr lang="en-US"/>
              <a:pPr>
                <a:defRPr/>
              </a:pPr>
              <a:t>25</a:t>
            </a:fld>
            <a:endParaRPr lang="en-US" dirty="0">
              <a:solidFill>
                <a:srgbClr val="FBBA03"/>
              </a:solidFill>
            </a:endParaRPr>
          </a:p>
        </p:txBody>
      </p:sp>
      <p:sp>
        <p:nvSpPr>
          <p:cNvPr id="884741" name="Rectangle 5"/>
          <p:cNvSpPr>
            <a:spLocks noChangeArrowheads="1"/>
          </p:cNvSpPr>
          <p:nvPr/>
        </p:nvSpPr>
        <p:spPr bwMode="auto">
          <a:xfrm>
            <a:off x="703263" y="2755900"/>
            <a:ext cx="8002587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 b="0">
                <a:solidFill>
                  <a:schemeClr val="tx1"/>
                </a:solidFill>
              </a:rPr>
              <a:t>Leakage current increases in processors with smaller transistor sizes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 b="0">
                <a:solidFill>
                  <a:schemeClr val="tx1"/>
                </a:solidFill>
              </a:rPr>
              <a:t>Increasing the number of transistors increases power even if they are turned off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 b="0">
                <a:solidFill>
                  <a:schemeClr val="tx1"/>
                </a:solidFill>
              </a:rPr>
              <a:t>In 2006, goal for leakage is &lt;25% of total power consumption; high performance designs at &lt;40%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 b="0">
                <a:solidFill>
                  <a:schemeClr val="tx1"/>
                </a:solidFill>
              </a:rPr>
              <a:t>Very low power systems even gate voltage to inactive modules to control loss due to leakage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679442"/>
              </p:ext>
            </p:extLst>
          </p:nvPr>
        </p:nvGraphicFramePr>
        <p:xfrm>
          <a:off x="2286000" y="2063750"/>
          <a:ext cx="40528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3" imgW="2044440" imgH="228600" progId="Equation.DSMT4">
                  <p:embed/>
                </p:oleObj>
              </mc:Choice>
              <mc:Fallback>
                <p:oleObj name="Equation" r:id="rId3" imgW="204444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63750"/>
                        <a:ext cx="4052888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Static </a:t>
            </a:r>
            <a:r>
              <a:rPr lang="en-US" sz="2800" smtClean="0"/>
              <a:t>power consumption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25-50% of total power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Current</a:t>
            </a:r>
            <a:r>
              <a:rPr lang="en-US" sz="2400" baseline="-25000" dirty="0" err="1" smtClean="0"/>
              <a:t>static</a:t>
            </a:r>
            <a:r>
              <a:rPr lang="en-US" sz="2400" dirty="0" smtClean="0"/>
              <a:t> x Voltage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Scales with number of transistors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 reduce:  power gating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212976"/>
            <a:ext cx="6738540" cy="2916259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210277" y="1564393"/>
            <a:ext cx="349811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Cost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Cost driven down by learning curve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Yield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DRAM:  price closely tracks cost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Microprocessors:  price depends on volume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10% less for each doubling of volume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121091" y="653576"/>
            <a:ext cx="16764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Cost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Circuit Cost</a:t>
            </a:r>
            <a:endParaRPr lang="en-AU" dirty="0"/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Bose-Einstein formula: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Defects per unit area = 0.016-0.057 defects per square cm (2010)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N = process-complexity factor = 11.5-15.5 (40 nm, 2010)</a:t>
            </a: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3673" y="5670274"/>
            <a:ext cx="6539511" cy="5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3673" y="2492097"/>
            <a:ext cx="3848300" cy="78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6" descr="http://gecko54000.free.fr/documentations/images/pictures/thm_AMD_Athlon_64_Winchester_200mm_waf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6845" y="2260475"/>
            <a:ext cx="2474912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3112" y="1673333"/>
            <a:ext cx="5790692" cy="82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0864" y="864146"/>
            <a:ext cx="8363271" cy="86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013035" y="761633"/>
            <a:ext cx="189259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Cost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Dependability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Module reliability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Mean time to failure (MTTF)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Mean time to repair (MTTR)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Mean time between failures (MTBF) = MTTF + MTTR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Availability = MTTF / MTBF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029580" y="746278"/>
            <a:ext cx="185950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Dependability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Moore’s </a:t>
            </a:r>
            <a:r>
              <a:rPr lang="en-US" altLang="en-US" sz="2800" dirty="0" smtClean="0"/>
              <a:t>Law:  </a:t>
            </a:r>
            <a:r>
              <a:rPr lang="en-US" altLang="en-US" sz="2000" dirty="0" smtClean="0"/>
              <a:t>Gordon </a:t>
            </a:r>
            <a:r>
              <a:rPr lang="en-US" altLang="en-US" sz="2000" dirty="0"/>
              <a:t>Moore, </a:t>
            </a:r>
            <a:endParaRPr lang="en-US" altLang="en-US" sz="2000" dirty="0" smtClean="0"/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718109"/>
              </p:ext>
            </p:extLst>
          </p:nvPr>
        </p:nvGraphicFramePr>
        <p:xfrm>
          <a:off x="882650" y="869950"/>
          <a:ext cx="7378700" cy="444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Bitmap Image" r:id="rId4" imgW="5733333" imgH="3457143" progId="Paint.Picture">
                  <p:embed/>
                </p:oleObj>
              </mc:Choice>
              <mc:Fallback>
                <p:oleObj name="Bitmap Image" r:id="rId4" imgW="5733333" imgH="345714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869950"/>
                        <a:ext cx="7378700" cy="444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4AF62-7FAE-464F-81FC-F5CC14C2BE0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1162" y="5475231"/>
            <a:ext cx="8275638" cy="768350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Number of transistors per cost-effective integrated circuit doubles every N months (12 </a:t>
            </a:r>
            <a:r>
              <a:rPr lang="en-US" altLang="en-US" sz="2200" dirty="0" smtClean="0">
                <a:cs typeface="Arial" charset="0"/>
              </a:rPr>
              <a:t>≤ N ≤ 24)</a:t>
            </a:r>
          </a:p>
          <a:p>
            <a:pPr lvl="1" eaLnBrk="1" hangingPunct="1"/>
            <a:r>
              <a:rPr lang="en-US" altLang="en-US" sz="1800" dirty="0" smtClean="0"/>
              <a:t>“Cramming More Components onto Integrated </a:t>
            </a:r>
            <a:r>
              <a:rPr lang="en-US" altLang="en-US" sz="1800" dirty="0"/>
              <a:t>Circuits”, Electronics, 1965</a:t>
            </a:r>
            <a:endParaRPr lang="en-US" altLang="en-US" sz="1800" dirty="0" smtClean="0"/>
          </a:p>
        </p:txBody>
      </p:sp>
      <p:pic>
        <p:nvPicPr>
          <p:cNvPr id="1030" name="Picture 5" descr="moo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30875" y="3002369"/>
            <a:ext cx="21939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7772400" cy="736600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Define and quantify dependability (1/2)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193800"/>
            <a:ext cx="7974013" cy="4927600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altLang="en-US" dirty="0" smtClean="0"/>
              <a:t>How to decide when a system is operating properly? </a:t>
            </a:r>
          </a:p>
          <a:p>
            <a:pPr marL="457200" indent="-457200" eaLnBrk="1" hangingPunct="1"/>
            <a:r>
              <a:rPr lang="en-US" altLang="en-US" dirty="0" smtClean="0"/>
              <a:t>Infrastructure providers now offer Service Level Agreements (SLA) to guarantee that their networking or power service would be dependable</a:t>
            </a:r>
          </a:p>
          <a:p>
            <a:pPr marL="457200" indent="-457200" eaLnBrk="1" hangingPunct="1"/>
            <a:r>
              <a:rPr lang="en-US" altLang="en-US" dirty="0" smtClean="0"/>
              <a:t>Systems alternate between 2 states of service with respect to an SLA: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en-US" dirty="0" smtClean="0">
                <a:solidFill>
                  <a:srgbClr val="114FFB"/>
                </a:solidFill>
              </a:rPr>
              <a:t>Service accomplishment</a:t>
            </a:r>
            <a:r>
              <a:rPr lang="en-US" altLang="en-US" dirty="0" smtClean="0"/>
              <a:t>, where the service is delivered as specified in SLA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en-US" dirty="0" smtClean="0">
                <a:solidFill>
                  <a:srgbClr val="114FFB"/>
                </a:solidFill>
              </a:rPr>
              <a:t>Service interruption</a:t>
            </a:r>
            <a:r>
              <a:rPr lang="en-US" altLang="en-US" dirty="0" smtClean="0"/>
              <a:t>, where the delivered service is different from the SLA</a:t>
            </a:r>
          </a:p>
          <a:p>
            <a:pPr marL="801688" lvl="1" indent="-457200" eaLnBrk="1" hangingPunct="1"/>
            <a:r>
              <a:rPr lang="en-US" altLang="en-US" dirty="0" smtClean="0">
                <a:solidFill>
                  <a:srgbClr val="114FFB"/>
                </a:solidFill>
              </a:rPr>
              <a:t>Failure</a:t>
            </a:r>
            <a:r>
              <a:rPr lang="en-US" altLang="en-US" dirty="0" smtClean="0"/>
              <a:t> = transition from state 1 to state 2</a:t>
            </a:r>
          </a:p>
          <a:p>
            <a:pPr marL="801688" lvl="1" indent="-457200" eaLnBrk="1" hangingPunct="1"/>
            <a:r>
              <a:rPr lang="en-US" altLang="en-US" dirty="0" smtClean="0">
                <a:solidFill>
                  <a:srgbClr val="114FFB"/>
                </a:solidFill>
              </a:rPr>
              <a:t>Restoration</a:t>
            </a:r>
            <a:r>
              <a:rPr lang="en-US" altLang="en-US" dirty="0" smtClean="0"/>
              <a:t> = transition from state 2 to state 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E84A7-CE7F-4F09-8B89-744BB606CE3A}" type="slidenum">
              <a:rPr lang="en-US"/>
              <a:pPr>
                <a:defRPr/>
              </a:pPr>
              <a:t>30</a:t>
            </a:fld>
            <a:endParaRPr lang="en-US" dirty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Define and quantify dependability (2/2)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57263"/>
            <a:ext cx="8229600" cy="5168900"/>
          </a:xfrm>
        </p:spPr>
        <p:txBody>
          <a:bodyPr/>
          <a:lstStyle/>
          <a:p>
            <a:pPr marL="339725" indent="-339725" eaLnBrk="1" hangingPunct="1">
              <a:defRPr/>
            </a:pPr>
            <a:r>
              <a:rPr lang="en-US" i="1" dirty="0"/>
              <a:t>Module reliability</a:t>
            </a:r>
            <a:r>
              <a:rPr lang="en-US" dirty="0"/>
              <a:t> = measure of continuous service accomplishment (or time to </a:t>
            </a:r>
            <a:r>
              <a:rPr lang="en-US" dirty="0" smtClean="0"/>
              <a:t>failure)</a:t>
            </a:r>
          </a:p>
          <a:p>
            <a:pPr marL="684213" lvl="1" indent="-339725" eaLnBrk="1" hangingPunct="1">
              <a:defRPr/>
            </a:pPr>
            <a:r>
              <a:rPr lang="en-US" i="1" dirty="0" smtClean="0"/>
              <a:t>Mean </a:t>
            </a:r>
            <a:r>
              <a:rPr lang="en-US" i="1" dirty="0"/>
              <a:t>Time To Failure</a:t>
            </a:r>
            <a:r>
              <a:rPr lang="en-US" dirty="0"/>
              <a:t> (</a:t>
            </a:r>
            <a:r>
              <a:rPr lang="en-US" i="1" dirty="0">
                <a:solidFill>
                  <a:srgbClr val="114FFB"/>
                </a:solidFill>
              </a:rPr>
              <a:t>MTTF</a:t>
            </a:r>
            <a:r>
              <a:rPr lang="en-US" dirty="0"/>
              <a:t>) measures </a:t>
            </a:r>
            <a:r>
              <a:rPr lang="en-US" dirty="0" smtClean="0"/>
              <a:t>Reliability</a:t>
            </a:r>
          </a:p>
          <a:p>
            <a:pPr marL="684213" lvl="1" indent="-339725" eaLnBrk="1" hangingPunct="1">
              <a:defRPr/>
            </a:pPr>
            <a:r>
              <a:rPr lang="en-US" i="1" dirty="0" smtClean="0"/>
              <a:t>Failure Rate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114FFB"/>
                </a:solidFill>
              </a:rPr>
              <a:t>1/</a:t>
            </a:r>
            <a:r>
              <a:rPr lang="en-US" i="1" dirty="0" smtClean="0">
                <a:solidFill>
                  <a:srgbClr val="114FFB"/>
                </a:solidFill>
              </a:rPr>
              <a:t>MTTF</a:t>
            </a:r>
            <a:r>
              <a:rPr lang="en-US" dirty="0" smtClean="0"/>
              <a:t> (Traditionally </a:t>
            </a:r>
            <a:r>
              <a:rPr lang="en-US" dirty="0"/>
              <a:t>reported as failures </a:t>
            </a:r>
            <a:r>
              <a:rPr lang="en-US" b="1" i="1" dirty="0"/>
              <a:t>per billion hours </a:t>
            </a:r>
            <a:r>
              <a:rPr lang="en-US" dirty="0"/>
              <a:t>of </a:t>
            </a:r>
            <a:r>
              <a:rPr lang="en-US" dirty="0" smtClean="0"/>
              <a:t>operation or Failures In Time (FIT) </a:t>
            </a:r>
          </a:p>
          <a:p>
            <a:pPr marL="339725" lvl="2" indent="-339725" eaLnBrk="1" hangingPunct="1">
              <a:defRPr/>
            </a:pPr>
            <a:endParaRPr lang="en-US" dirty="0"/>
          </a:p>
          <a:p>
            <a:pPr marL="339725" indent="-339725" eaLnBrk="1" hangingPunct="1">
              <a:defRPr/>
            </a:pPr>
            <a:r>
              <a:rPr lang="en-US" i="1" dirty="0"/>
              <a:t>Mean Time To Repair</a:t>
            </a:r>
            <a:r>
              <a:rPr lang="en-US" dirty="0"/>
              <a:t> (</a:t>
            </a:r>
            <a:r>
              <a:rPr lang="en-US" i="1" dirty="0">
                <a:solidFill>
                  <a:srgbClr val="114FFB"/>
                </a:solidFill>
              </a:rPr>
              <a:t>MTTR</a:t>
            </a:r>
            <a:r>
              <a:rPr lang="en-US" dirty="0"/>
              <a:t>) measures Service </a:t>
            </a:r>
            <a:r>
              <a:rPr lang="en-US" dirty="0" smtClean="0"/>
              <a:t>Interruption</a:t>
            </a:r>
          </a:p>
          <a:p>
            <a:pPr marL="684213" lvl="1" indent="-339725" eaLnBrk="1" hangingPunct="1">
              <a:defRPr/>
            </a:pPr>
            <a:r>
              <a:rPr lang="en-US" i="1" dirty="0" smtClean="0"/>
              <a:t>Mean </a:t>
            </a:r>
            <a:r>
              <a:rPr lang="en-US" i="1" dirty="0"/>
              <a:t>Time Between Failures</a:t>
            </a:r>
            <a:r>
              <a:rPr lang="en-US" dirty="0"/>
              <a:t> (</a:t>
            </a:r>
            <a:r>
              <a:rPr lang="en-US" i="1" dirty="0">
                <a:solidFill>
                  <a:srgbClr val="114FFB"/>
                </a:solidFill>
              </a:rPr>
              <a:t>MTBF</a:t>
            </a:r>
            <a:r>
              <a:rPr lang="en-US" dirty="0"/>
              <a:t>) = </a:t>
            </a:r>
            <a:r>
              <a:rPr lang="en-US" dirty="0" smtClean="0">
                <a:solidFill>
                  <a:srgbClr val="114FFB"/>
                </a:solidFill>
              </a:rPr>
              <a:t>MTTF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114FFB"/>
                </a:solidFill>
              </a:rPr>
              <a:t>MTTR</a:t>
            </a:r>
          </a:p>
          <a:p>
            <a:pPr marL="339725" lvl="1" indent="-339725" eaLnBrk="1" hangingPunct="1">
              <a:defRPr/>
            </a:pPr>
            <a:endParaRPr lang="en-US" dirty="0"/>
          </a:p>
          <a:p>
            <a:pPr marL="339725" indent="-339725" eaLnBrk="1" hangingPunct="1">
              <a:defRPr/>
            </a:pPr>
            <a:r>
              <a:rPr lang="en-US" i="1" dirty="0"/>
              <a:t>Module availability</a:t>
            </a:r>
            <a:r>
              <a:rPr lang="en-US" dirty="0"/>
              <a:t> measures service as alternate between the 2 states of accomplishment and interruption (number between 0 and 1, e.g. </a:t>
            </a:r>
            <a:r>
              <a:rPr lang="en-US" dirty="0" smtClean="0"/>
              <a:t>0.9)</a:t>
            </a:r>
          </a:p>
          <a:p>
            <a:pPr marL="684213" lvl="1" indent="-339725" eaLnBrk="1" hangingPunct="1">
              <a:defRPr/>
            </a:pPr>
            <a:r>
              <a:rPr lang="en-US" i="1" dirty="0" smtClean="0"/>
              <a:t>Module </a:t>
            </a:r>
            <a:r>
              <a:rPr lang="en-US" i="1" dirty="0"/>
              <a:t>availability = </a:t>
            </a:r>
            <a:r>
              <a:rPr lang="en-US" i="1" dirty="0">
                <a:solidFill>
                  <a:srgbClr val="114FFB"/>
                </a:solidFill>
              </a:rPr>
              <a:t>MTTF</a:t>
            </a:r>
            <a:r>
              <a:rPr lang="en-US" i="1" dirty="0"/>
              <a:t> / ( </a:t>
            </a:r>
            <a:r>
              <a:rPr lang="en-US" i="1" dirty="0">
                <a:solidFill>
                  <a:srgbClr val="114FFB"/>
                </a:solidFill>
              </a:rPr>
              <a:t>MTTF</a:t>
            </a:r>
            <a:r>
              <a:rPr lang="en-US" i="1" dirty="0"/>
              <a:t> + </a:t>
            </a:r>
            <a:r>
              <a:rPr lang="en-US" i="1" dirty="0">
                <a:solidFill>
                  <a:srgbClr val="114FFB"/>
                </a:solidFill>
              </a:rPr>
              <a:t>MTTR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404E1-2ACE-4FE8-8F52-0E3207A67959}" type="slidenum">
              <a:rPr lang="en-US"/>
              <a:pPr>
                <a:defRPr/>
              </a:pPr>
              <a:t>31</a:t>
            </a:fld>
            <a:endParaRPr lang="en-US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0"/>
            <a:ext cx="7292975" cy="7366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calculating reliability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8500" y="1193800"/>
            <a:ext cx="7567613" cy="4927600"/>
          </a:xfrm>
        </p:spPr>
        <p:txBody>
          <a:bodyPr/>
          <a:lstStyle/>
          <a:p>
            <a:pPr marL="457200" indent="-457200" eaLnBrk="1" hangingPunct="1"/>
            <a:r>
              <a:rPr lang="en-US" altLang="en-US" smtClean="0"/>
              <a:t>If modules have </a:t>
            </a:r>
            <a:r>
              <a:rPr lang="en-US" altLang="en-US" i="1" smtClean="0">
                <a:solidFill>
                  <a:srgbClr val="114FFB"/>
                </a:solidFill>
              </a:rPr>
              <a:t>exponentially distributed lifetimes</a:t>
            </a:r>
            <a:r>
              <a:rPr lang="en-US" altLang="en-US" smtClean="0"/>
              <a:t> (age of  module does not affect probability of failure), overall failure rate is the sum of failure rates of the modules</a:t>
            </a:r>
          </a:p>
          <a:p>
            <a:pPr marL="457200" indent="-457200" eaLnBrk="1" hangingPunct="1"/>
            <a:r>
              <a:rPr lang="en-US" altLang="en-US" smtClean="0"/>
              <a:t>Calculate FIT and MTTF for 10 disks (1M hour MTTF per disk), 1 disk controller (0.5M hour MTTF), and 1 power supply (0.2M hour MTTF):</a:t>
            </a:r>
          </a:p>
        </p:txBody>
      </p:sp>
      <p:graphicFrame>
        <p:nvGraphicFramePr>
          <p:cNvPr id="614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169988" y="3910013"/>
          <a:ext cx="1785937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3" imgW="927000" imgH="1117440" progId="Equation.DSMT4">
                  <p:embed/>
                </p:oleObj>
              </mc:Choice>
              <mc:Fallback>
                <p:oleObj name="Equation" r:id="rId3" imgW="927000" imgH="1117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3910013"/>
                        <a:ext cx="1785937" cy="221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106873" y="6565900"/>
            <a:ext cx="1905000" cy="292100"/>
          </a:xfrm>
        </p:spPr>
        <p:txBody>
          <a:bodyPr/>
          <a:lstStyle/>
          <a:p>
            <a:pPr>
              <a:defRPr/>
            </a:pPr>
            <a:fld id="{A216CD99-ADC1-4A53-A121-3E07EE7CC776}" type="slidenum">
              <a:rPr lang="en-US"/>
              <a:pPr>
                <a:defRPr/>
              </a:pPr>
              <a:t>32</a:t>
            </a:fld>
            <a:endParaRPr lang="en-US" dirty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8500" y="1193800"/>
            <a:ext cx="7567613" cy="4927600"/>
          </a:xfrm>
        </p:spPr>
        <p:txBody>
          <a:bodyPr/>
          <a:lstStyle/>
          <a:p>
            <a:pPr marL="457200" indent="-457200" eaLnBrk="1" hangingPunct="1"/>
            <a:r>
              <a:rPr lang="en-US" altLang="en-US" smtClean="0"/>
              <a:t>If modules have </a:t>
            </a:r>
            <a:r>
              <a:rPr lang="en-US" altLang="en-US" i="1" smtClean="0">
                <a:solidFill>
                  <a:srgbClr val="114FFB"/>
                </a:solidFill>
              </a:rPr>
              <a:t>exponentially distributed lifetimes</a:t>
            </a:r>
            <a:r>
              <a:rPr lang="en-US" altLang="en-US" smtClean="0"/>
              <a:t> (age of  module does not affect probability of failure), overall failure rate is the sum of failure rates of the modules</a:t>
            </a:r>
          </a:p>
          <a:p>
            <a:pPr marL="457200" indent="-457200" eaLnBrk="1" hangingPunct="1"/>
            <a:r>
              <a:rPr lang="en-US" altLang="en-US" smtClean="0"/>
              <a:t>Calculate FIT and MTTF for 10 disks (1M hour MTTF per disk), 1 disk controller (0.5M hour MTTF), and 1 power supply (0.2M hour MTTF):</a:t>
            </a:r>
          </a:p>
        </p:txBody>
      </p:sp>
      <p:graphicFrame>
        <p:nvGraphicFramePr>
          <p:cNvPr id="717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165225" y="3916363"/>
          <a:ext cx="7048500" cy="263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3" imgW="3606800" imgH="1346200" progId="Equation.DSMT4">
                  <p:embed/>
                </p:oleObj>
              </mc:Choice>
              <mc:Fallback>
                <p:oleObj name="Equation" r:id="rId3" imgW="3606800" imgH="1346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916363"/>
                        <a:ext cx="7048500" cy="2630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106873" y="6565900"/>
            <a:ext cx="1905000" cy="292100"/>
          </a:xfrm>
        </p:spPr>
        <p:txBody>
          <a:bodyPr/>
          <a:lstStyle/>
          <a:p>
            <a:pPr>
              <a:defRPr/>
            </a:pPr>
            <a:fld id="{BDC09AE2-9D55-4768-9378-6D476E02340F}" type="slidenum">
              <a:rPr lang="en-US"/>
              <a:pPr>
                <a:defRPr/>
              </a:pPr>
              <a:t>33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17575" y="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0" kern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Example calculating reliability</a:t>
            </a:r>
            <a:endParaRPr lang="en-US" sz="3200" b="0" kern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Performance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Typical performance metrics: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Response time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Throughput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Speedup of X relative to Y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Execution </a:t>
            </a:r>
            <a:r>
              <a:rPr lang="en-US" sz="1800" dirty="0" err="1" smtClean="0"/>
              <a:t>time</a:t>
            </a:r>
            <a:r>
              <a:rPr lang="en-US" sz="1800" baseline="-25000" dirty="0" err="1" smtClean="0"/>
              <a:t>Y</a:t>
            </a:r>
            <a:r>
              <a:rPr lang="en-US" sz="1800" dirty="0" smtClean="0"/>
              <a:t> / Execution </a:t>
            </a:r>
            <a:r>
              <a:rPr lang="en-US" sz="1800" dirty="0" err="1" smtClean="0"/>
              <a:t>time</a:t>
            </a:r>
            <a:r>
              <a:rPr lang="en-US" sz="1800" baseline="-25000" dirty="0" err="1" smtClean="0"/>
              <a:t>X</a:t>
            </a:r>
            <a:endParaRPr lang="en-US" sz="1800" baseline="-25000" dirty="0" smtClean="0"/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Execution time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Wall clock time:  includes all system overheads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CPU time:  only computation time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Benchmarks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Kernels (e.g. matrix multiply)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Toy programs (e.g. sorting)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Synthetic benchmarks (e.g. Dhrystone)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Benchmark suites (e.g. SPEC06fp, TPC-C)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92041" y="1282627"/>
            <a:ext cx="293458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Measuring Performance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title"/>
          </p:nvPr>
        </p:nvSpPr>
        <p:spPr>
          <a:xfrm>
            <a:off x="2414588" y="88900"/>
            <a:ext cx="4614862" cy="544513"/>
          </a:xfrm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en-US" smtClean="0"/>
              <a:t>Performance &amp; Speedup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DA8DE-CADA-4C28-8EF4-F555D42A8C95}" type="slidenum">
              <a:rPr lang="en-US"/>
              <a:pPr>
                <a:defRPr/>
              </a:pPr>
              <a:t>35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2362200" y="51308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9556" name="Rectangle 4"/>
          <p:cNvSpPr>
            <a:spLocks noChangeArrowheads="1"/>
          </p:cNvSpPr>
          <p:nvPr/>
        </p:nvSpPr>
        <p:spPr bwMode="auto">
          <a:xfrm>
            <a:off x="381000" y="4445000"/>
            <a:ext cx="8382000" cy="1236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 eaLnBrk="0" hangingPunct="0">
              <a:tabLst>
                <a:tab pos="2120900" algn="l"/>
                <a:tab pos="4864100" algn="l"/>
                <a:tab pos="5310188" algn="l"/>
              </a:tabLst>
            </a:pPr>
            <a:r>
              <a:rPr lang="en-US" altLang="en-US" sz="2400">
                <a:solidFill>
                  <a:schemeClr val="tx1"/>
                </a:solidFill>
              </a:rPr>
              <a:t>		Performance(X)	 	Execution_time(Y) </a:t>
            </a:r>
          </a:p>
          <a:p>
            <a:pPr marL="203200" indent="-203200" eaLnBrk="0" hangingPunct="0">
              <a:spcAft>
                <a:spcPts val="600"/>
              </a:spcAft>
              <a:tabLst>
                <a:tab pos="2120900" algn="l"/>
                <a:tab pos="4864100" algn="l"/>
                <a:tab pos="5310188" algn="l"/>
              </a:tabLst>
            </a:pPr>
            <a:r>
              <a:rPr lang="en-US" altLang="en-US" sz="2400">
                <a:solidFill>
                  <a:schemeClr val="tx1"/>
                </a:solidFill>
              </a:rPr>
              <a:t>	n         =		=		</a:t>
            </a:r>
          </a:p>
          <a:p>
            <a:pPr marL="203200" indent="-203200" eaLnBrk="0" hangingPunct="0">
              <a:tabLst>
                <a:tab pos="2120900" algn="l"/>
                <a:tab pos="4864100" algn="l"/>
                <a:tab pos="5310188" algn="l"/>
              </a:tabLst>
            </a:pPr>
            <a:r>
              <a:rPr lang="en-US" altLang="en-US" sz="2400">
                <a:solidFill>
                  <a:schemeClr val="tx1"/>
                </a:solidFill>
              </a:rPr>
              <a:t>		Performance(Y)	 	Execution_time(X) 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33400" y="1150938"/>
            <a:ext cx="8382000" cy="1158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2628900" algn="l"/>
              </a:tabLst>
            </a:pPr>
            <a:r>
              <a:rPr lang="en-US" altLang="en-US" sz="2400">
                <a:solidFill>
                  <a:schemeClr val="tx1"/>
                </a:solidFill>
              </a:rPr>
              <a:t>Performance is in units of things per sec</a:t>
            </a:r>
          </a:p>
          <a:p>
            <a:pPr marL="685800" lvl="1" indent="-190500" eaLnBrk="0" hangingPunct="0">
              <a:lnSpc>
                <a:spcPct val="90000"/>
              </a:lnSpc>
              <a:spcBef>
                <a:spcPct val="30000"/>
              </a:spcBef>
              <a:buFontTx/>
              <a:buChar char="–"/>
              <a:tabLst>
                <a:tab pos="2628900" algn="l"/>
              </a:tabLst>
            </a:pPr>
            <a:r>
              <a:rPr lang="en-US" altLang="en-US" sz="1800">
                <a:solidFill>
                  <a:schemeClr val="tx1"/>
                </a:solidFill>
              </a:rPr>
              <a:t>bigger is better</a:t>
            </a:r>
          </a:p>
          <a:p>
            <a:pPr marL="203200" indent="-20320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2628900" algn="l"/>
              </a:tabLst>
            </a:pPr>
            <a:r>
              <a:rPr lang="en-US" altLang="en-US" sz="2400">
                <a:solidFill>
                  <a:schemeClr val="tx1"/>
                </a:solidFill>
              </a:rPr>
              <a:t>If we are primarily concerned with response time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4800" y="2587625"/>
            <a:ext cx="8382000" cy="715963"/>
            <a:chOff x="336" y="1910"/>
            <a:chExt cx="5280" cy="451"/>
          </a:xfrm>
        </p:grpSpPr>
        <p:sp>
          <p:nvSpPr>
            <p:cNvPr id="51210" name="Line 8"/>
            <p:cNvSpPr>
              <a:spLocks noChangeShapeType="1"/>
            </p:cNvSpPr>
            <p:nvPr/>
          </p:nvSpPr>
          <p:spPr bwMode="auto">
            <a:xfrm>
              <a:off x="2624" y="2120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1" name="Rectangle 9"/>
            <p:cNvSpPr>
              <a:spLocks noChangeArrowheads="1"/>
            </p:cNvSpPr>
            <p:nvPr/>
          </p:nvSpPr>
          <p:spPr bwMode="auto">
            <a:xfrm>
              <a:off x="336" y="1910"/>
              <a:ext cx="5280" cy="4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685800" lvl="1" indent="-190500" eaLnBrk="0" hangingPunct="0">
                <a:lnSpc>
                  <a:spcPct val="90000"/>
                </a:lnSpc>
                <a:spcBef>
                  <a:spcPct val="30000"/>
                </a:spcBef>
                <a:tabLst>
                  <a:tab pos="2628900" algn="l"/>
                </a:tabLst>
              </a:pPr>
              <a:r>
                <a:rPr lang="en-US" altLang="en-US" sz="2400">
                  <a:solidFill>
                    <a:schemeClr val="tx1"/>
                  </a:solidFill>
                </a:rPr>
                <a:t>performance(x) =                   1                   		    	 			execution_time(x)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919562" name="Rectangle 10"/>
          <p:cNvSpPr>
            <a:spLocks noChangeArrowheads="1"/>
          </p:cNvSpPr>
          <p:nvPr/>
        </p:nvSpPr>
        <p:spPr bwMode="auto">
          <a:xfrm>
            <a:off x="457200" y="3606800"/>
            <a:ext cx="8382000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685800" lvl="1" indent="-190500" eaLnBrk="0" hangingPunct="0">
              <a:lnSpc>
                <a:spcPct val="90000"/>
              </a:lnSpc>
              <a:spcBef>
                <a:spcPct val="30000"/>
              </a:spcBef>
              <a:tabLst>
                <a:tab pos="2628900" algn="l"/>
              </a:tabLst>
            </a:pPr>
            <a:r>
              <a:rPr lang="en-US" altLang="en-US" sz="2400">
                <a:solidFill>
                  <a:schemeClr val="tx1"/>
                </a:solidFill>
              </a:rPr>
              <a:t>" </a:t>
            </a:r>
            <a:r>
              <a:rPr lang="en-US" altLang="en-US" sz="2400" u="sng">
                <a:solidFill>
                  <a:srgbClr val="114FFB"/>
                </a:solidFill>
              </a:rPr>
              <a:t>X is n times faster than Y</a:t>
            </a:r>
            <a:r>
              <a:rPr lang="en-US" altLang="en-US" sz="2400">
                <a:solidFill>
                  <a:schemeClr val="tx1"/>
                </a:solidFill>
              </a:rPr>
              <a:t>"  means</a:t>
            </a: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51209" name="Line 11"/>
          <p:cNvSpPr>
            <a:spLocks noChangeShapeType="1"/>
          </p:cNvSpPr>
          <p:nvPr/>
        </p:nvSpPr>
        <p:spPr bwMode="auto">
          <a:xfrm>
            <a:off x="5715000" y="51308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6" grpId="0"/>
      <p:bldP spid="91956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Performance: What to measure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Usually rely on benchmarks vs. real workloads</a:t>
            </a:r>
          </a:p>
          <a:p>
            <a:pPr eaLnBrk="1" hangingPunct="1"/>
            <a:r>
              <a:rPr lang="en-US" altLang="en-US" smtClean="0"/>
              <a:t>To increase predictability, collections of benchmark applications-- </a:t>
            </a:r>
            <a:r>
              <a:rPr lang="en-US" altLang="en-US" i="1" smtClean="0">
                <a:solidFill>
                  <a:srgbClr val="114FFB"/>
                </a:solidFill>
              </a:rPr>
              <a:t>benchmark suites</a:t>
            </a:r>
            <a:r>
              <a:rPr lang="en-US" altLang="en-US" smtClean="0"/>
              <a:t> -- are popular</a:t>
            </a:r>
          </a:p>
          <a:p>
            <a:pPr eaLnBrk="1" hangingPunct="1"/>
            <a:r>
              <a:rPr lang="en-US" altLang="en-US" smtClean="0">
                <a:solidFill>
                  <a:srgbClr val="114FFB"/>
                </a:solidFill>
              </a:rPr>
              <a:t>SPECCPU</a:t>
            </a:r>
            <a:r>
              <a:rPr lang="en-US" altLang="en-US" smtClean="0"/>
              <a:t>: popular desktop benchmark suite</a:t>
            </a:r>
          </a:p>
          <a:p>
            <a:pPr lvl="1" eaLnBrk="1" hangingPunct="1"/>
            <a:r>
              <a:rPr lang="en-US" altLang="en-US" smtClean="0"/>
              <a:t>CPU only, split between integer and floating point programs</a:t>
            </a:r>
          </a:p>
          <a:p>
            <a:pPr lvl="1" eaLnBrk="1" hangingPunct="1"/>
            <a:r>
              <a:rPr lang="en-US" altLang="en-US" smtClean="0"/>
              <a:t>SPECint2000: has 12 integer &amp; 14 flt-point pgms</a:t>
            </a:r>
          </a:p>
          <a:p>
            <a:pPr lvl="1" eaLnBrk="1" hangingPunct="1"/>
            <a:r>
              <a:rPr lang="en-US" altLang="en-US" smtClean="0"/>
              <a:t>SPECCPU2006: has 12 integer &amp; 17 flt-point pgms</a:t>
            </a:r>
          </a:p>
          <a:p>
            <a:pPr lvl="1" eaLnBrk="1" hangingPunct="1"/>
            <a:r>
              <a:rPr lang="en-US" altLang="en-US" smtClean="0">
                <a:solidFill>
                  <a:srgbClr val="114FFB"/>
                </a:solidFill>
              </a:rPr>
              <a:t>SPECSFS</a:t>
            </a:r>
            <a:r>
              <a:rPr lang="en-US" altLang="en-US" smtClean="0"/>
              <a:t> (NFS file server) and </a:t>
            </a:r>
            <a:r>
              <a:rPr lang="en-US" altLang="en-US" smtClean="0">
                <a:solidFill>
                  <a:srgbClr val="114FFB"/>
                </a:solidFill>
              </a:rPr>
              <a:t>SPECWeb</a:t>
            </a:r>
            <a:r>
              <a:rPr lang="en-US" altLang="en-US" smtClean="0"/>
              <a:t> (WebServer) added as server benchmarks</a:t>
            </a:r>
          </a:p>
          <a:p>
            <a:pPr eaLnBrk="1" hangingPunct="1"/>
            <a:r>
              <a:rPr lang="en-US" altLang="en-US" smtClean="0">
                <a:solidFill>
                  <a:srgbClr val="114FFB"/>
                </a:solidFill>
              </a:rPr>
              <a:t>Transaction Processing Council</a:t>
            </a:r>
            <a:r>
              <a:rPr lang="en-US" altLang="en-US" smtClean="0"/>
              <a:t> measures server performance and cost-performance for databases</a:t>
            </a:r>
          </a:p>
          <a:p>
            <a:pPr lvl="1" eaLnBrk="1" hangingPunct="1"/>
            <a:r>
              <a:rPr lang="en-US" altLang="en-US" smtClean="0">
                <a:solidFill>
                  <a:srgbClr val="000000"/>
                </a:solidFill>
              </a:rPr>
              <a:t>TPC-C</a:t>
            </a:r>
            <a:r>
              <a:rPr lang="en-US" altLang="en-US" smtClean="0"/>
              <a:t> Complex query for Online Transaction Processing</a:t>
            </a:r>
          </a:p>
          <a:p>
            <a:pPr lvl="1" eaLnBrk="1" hangingPunct="1"/>
            <a:r>
              <a:rPr lang="en-US" altLang="en-US" smtClean="0"/>
              <a:t>TPC-H models ad hoc decision support</a:t>
            </a:r>
          </a:p>
          <a:p>
            <a:pPr lvl="1" eaLnBrk="1" hangingPunct="1"/>
            <a:r>
              <a:rPr lang="en-US" altLang="en-US" smtClean="0"/>
              <a:t>TPC-W  a transactional web benchmark</a:t>
            </a:r>
          </a:p>
          <a:p>
            <a:pPr lvl="1" eaLnBrk="1" hangingPunct="1"/>
            <a:r>
              <a:rPr lang="en-US" altLang="en-US" smtClean="0"/>
              <a:t>TPC-App application server and web services benchmark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324095-38F8-4C71-ACB9-D864105CE332}" type="slidenum">
              <a:rPr lang="en-US"/>
              <a:pPr>
                <a:defRPr/>
              </a:pPr>
              <a:t>36</a:t>
            </a:fld>
            <a:endParaRPr lang="en-US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5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How to Summarize Suite Performance (1/6)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Arithmetic average of execution time of all </a:t>
            </a:r>
            <a:r>
              <a:rPr lang="en-US" altLang="en-US" dirty="0" err="1" smtClean="0"/>
              <a:t>pgms</a:t>
            </a:r>
            <a:r>
              <a:rPr lang="en-US" altLang="en-US" dirty="0" smtClean="0"/>
              <a:t>?</a:t>
            </a:r>
          </a:p>
          <a:p>
            <a:pPr lvl="1" eaLnBrk="1" hangingPunct="1"/>
            <a:r>
              <a:rPr lang="en-US" altLang="en-US" dirty="0" smtClean="0"/>
              <a:t>But they vary by 4X in speed, so some would be more important  than others in arithmetic average</a:t>
            </a:r>
          </a:p>
          <a:p>
            <a:pPr eaLnBrk="1" hangingPunct="1"/>
            <a:r>
              <a:rPr lang="en-US" altLang="en-US" dirty="0" smtClean="0"/>
              <a:t>Could add a weights per program, but how pick weight? </a:t>
            </a:r>
          </a:p>
          <a:p>
            <a:pPr lvl="1" eaLnBrk="1" hangingPunct="1"/>
            <a:r>
              <a:rPr lang="en-US" altLang="en-US" dirty="0" smtClean="0"/>
              <a:t>Different companies want different weights for their products</a:t>
            </a:r>
          </a:p>
          <a:p>
            <a:pPr eaLnBrk="1" hangingPunct="1"/>
            <a:endParaRPr lang="en-US" altLang="en-US" dirty="0" smtClean="0">
              <a:solidFill>
                <a:srgbClr val="114FFB"/>
              </a:solidFill>
            </a:endParaRPr>
          </a:p>
          <a:p>
            <a:pPr eaLnBrk="1" hangingPunct="1"/>
            <a:r>
              <a:rPr lang="en-US" altLang="en-US" dirty="0" err="1" smtClean="0"/>
              <a:t>SPECRatio</a:t>
            </a:r>
            <a:r>
              <a:rPr lang="en-US" altLang="en-US" dirty="0" smtClean="0"/>
              <a:t>: Normalize execution times to reference computer, yielding a ratio proportional to performance =</a:t>
            </a:r>
          </a:p>
          <a:p>
            <a:pPr algn="ctr" eaLnBrk="1" hangingPunct="1">
              <a:buFontTx/>
              <a:buNone/>
            </a:pPr>
            <a:endParaRPr lang="en-US" altLang="en-US" dirty="0" smtClean="0"/>
          </a:p>
          <a:p>
            <a:pPr algn="ctr" eaLnBrk="1" hangingPunct="1">
              <a:buFontTx/>
              <a:buNone/>
            </a:pPr>
            <a:r>
              <a:rPr lang="en-US" altLang="en-US" dirty="0" smtClean="0"/>
              <a:t>time on reference computer </a:t>
            </a:r>
          </a:p>
          <a:p>
            <a:pPr algn="ctr" eaLnBrk="1" hangingPunct="1">
              <a:buFontTx/>
              <a:buNone/>
            </a:pPr>
            <a:r>
              <a:rPr lang="en-US" altLang="en-US" dirty="0" smtClean="0"/>
              <a:t>time on computer being rated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9B61-0AED-4C9C-A1F6-3FFDDED7F518}" type="slidenum">
              <a:rPr lang="en-US"/>
              <a:pPr>
                <a:defRPr/>
              </a:pPr>
              <a:t>37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921604" name="Line 4"/>
          <p:cNvSpPr>
            <a:spLocks noChangeShapeType="1"/>
          </p:cNvSpPr>
          <p:nvPr/>
        </p:nvSpPr>
        <p:spPr bwMode="auto">
          <a:xfrm>
            <a:off x="2098675" y="4864100"/>
            <a:ext cx="532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3" grpId="0" build="p"/>
      <p:bldP spid="92160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How to Summarize Suite Performance (2/6)</a:t>
            </a:r>
          </a:p>
        </p:txBody>
      </p:sp>
      <p:graphicFrame>
        <p:nvGraphicFramePr>
          <p:cNvPr id="1126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736725" y="2217738"/>
          <a:ext cx="5670550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3" imgW="2717800" imgH="1320800" progId="Equation.3">
                  <p:embed/>
                </p:oleObj>
              </mc:Choice>
              <mc:Fallback>
                <p:oleObj name="Equation" r:id="rId3" imgW="2717800" imgH="1320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217738"/>
                        <a:ext cx="5670550" cy="275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8C63B-84FE-4074-97E9-33B139B7B2FF}" type="slidenum">
              <a:rPr lang="en-US"/>
              <a:pPr>
                <a:defRPr/>
              </a:pPr>
              <a:t>38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8325" y="1193800"/>
            <a:ext cx="8575675" cy="4927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 smtClean="0"/>
              <a:t>If program </a:t>
            </a:r>
            <a:r>
              <a:rPr lang="en-US" altLang="en-US" sz="2000" dirty="0" err="1" smtClean="0"/>
              <a:t>SPECRatio</a:t>
            </a:r>
            <a:r>
              <a:rPr lang="en-US" altLang="en-US" sz="2000" dirty="0" smtClean="0"/>
              <a:t> on Computer A is 1.25 times bigger than Computer B, then</a:t>
            </a:r>
          </a:p>
          <a:p>
            <a:pPr eaLnBrk="1" hangingPunct="1">
              <a:defRPr/>
            </a:pPr>
            <a:endParaRPr lang="en-US" altLang="en-US" sz="2000" dirty="0" smtClean="0"/>
          </a:p>
          <a:p>
            <a:pPr eaLnBrk="1" hangingPunct="1">
              <a:defRPr/>
            </a:pPr>
            <a:endParaRPr lang="en-US" altLang="en-US" sz="2000" dirty="0" smtClean="0"/>
          </a:p>
          <a:p>
            <a:pPr eaLnBrk="1" hangingPunct="1">
              <a:defRPr/>
            </a:pPr>
            <a:endParaRPr lang="en-US" altLang="en-US" sz="2000" dirty="0" smtClean="0"/>
          </a:p>
          <a:p>
            <a:pPr eaLnBrk="1" hangingPunct="1">
              <a:defRPr/>
            </a:pPr>
            <a:endParaRPr lang="en-US" altLang="en-US" sz="2000" dirty="0" smtClean="0"/>
          </a:p>
          <a:p>
            <a:pPr eaLnBrk="1" hangingPunct="1">
              <a:defRPr/>
            </a:pPr>
            <a:endParaRPr lang="en-US" altLang="en-US" sz="2000" dirty="0" smtClean="0"/>
          </a:p>
          <a:p>
            <a:pPr eaLnBrk="1" hangingPunct="1">
              <a:defRPr/>
            </a:pPr>
            <a:endParaRPr lang="en-US" altLang="en-US" sz="2000" dirty="0" smtClean="0"/>
          </a:p>
          <a:p>
            <a:pPr eaLnBrk="1" hangingPunct="1">
              <a:defRPr/>
            </a:pPr>
            <a:endParaRPr lang="en-US" altLang="en-US" sz="2000" dirty="0" smtClean="0"/>
          </a:p>
          <a:p>
            <a:pPr eaLnBrk="1" hangingPunct="1">
              <a:defRPr/>
            </a:pPr>
            <a:endParaRPr lang="en-US" altLang="en-US" sz="2000" dirty="0" smtClean="0"/>
          </a:p>
          <a:p>
            <a:pPr eaLnBrk="1" hangingPunct="1">
              <a:defRPr/>
            </a:pPr>
            <a:endParaRPr lang="en-US" altLang="en-US" sz="2000" dirty="0" smtClean="0"/>
          </a:p>
          <a:p>
            <a:pPr eaLnBrk="1" hangingPunct="1">
              <a:defRPr/>
            </a:pPr>
            <a:endParaRPr lang="en-US" altLang="en-US" sz="2000" dirty="0" smtClean="0"/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2000" dirty="0" smtClean="0"/>
              <a:t>Note that when comparing 2 computers as a ratio, execution times on the reference computer drop out, so choice of reference computer is irrelevant</a:t>
            </a:r>
          </a:p>
        </p:txBody>
      </p:sp>
      <p:sp>
        <p:nvSpPr>
          <p:cNvPr id="922629" name="Rectangle 5"/>
          <p:cNvSpPr>
            <a:spLocks noChangeArrowheads="1"/>
          </p:cNvSpPr>
          <p:nvPr/>
        </p:nvSpPr>
        <p:spPr bwMode="auto">
          <a:xfrm>
            <a:off x="981075" y="5367338"/>
            <a:ext cx="7815263" cy="95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01688" y="0"/>
            <a:ext cx="7292975" cy="736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How to Summarize Suite Performance (3/6)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992188"/>
            <a:ext cx="8497887" cy="950912"/>
          </a:xfrm>
        </p:spPr>
        <p:txBody>
          <a:bodyPr/>
          <a:lstStyle/>
          <a:p>
            <a:pPr eaLnBrk="1" hangingPunct="1"/>
            <a:r>
              <a:rPr lang="en-US" altLang="en-US" smtClean="0"/>
              <a:t>Since ratios, proper mean is geometric mean </a:t>
            </a:r>
            <a:br>
              <a:rPr lang="en-US" altLang="en-US" smtClean="0"/>
            </a:br>
            <a:r>
              <a:rPr lang="en-US" altLang="en-US" smtClean="0"/>
              <a:t>(SPECRatio unitless, so arithmetic mean meaningless)</a:t>
            </a:r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1229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952500" y="1824038"/>
          <a:ext cx="708025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3" imgW="2247900" imgH="482600" progId="Equation.DSMT4">
                  <p:embed/>
                </p:oleObj>
              </mc:Choice>
              <mc:Fallback>
                <p:oleObj name="Equation" r:id="rId3" imgW="22479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824038"/>
                        <a:ext cx="7080250" cy="152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080250" y="6565900"/>
            <a:ext cx="1905000" cy="292100"/>
          </a:xfrm>
        </p:spPr>
        <p:txBody>
          <a:bodyPr/>
          <a:lstStyle/>
          <a:p>
            <a:pPr>
              <a:defRPr/>
            </a:pPr>
            <a:fld id="{DE12D63D-EF0E-4FA8-A649-A12DEE4C7775}" type="slidenum">
              <a:rPr lang="en-US"/>
              <a:pPr>
                <a:defRPr/>
              </a:pPr>
              <a:t>39</a:t>
            </a:fld>
            <a:endParaRPr lang="en-US" dirty="0">
              <a:solidFill>
                <a:srgbClr val="FBBA03"/>
              </a:solidFill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563563" y="3502025"/>
            <a:ext cx="8159750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81000" indent="-38100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 b="0" dirty="0">
                <a:solidFill>
                  <a:schemeClr val="tx1"/>
                </a:solidFill>
              </a:rPr>
              <a:t>Why geometric mean of ratios is used to summarize performance:</a:t>
            </a:r>
          </a:p>
          <a:p>
            <a:pPr marL="381000" indent="-381000" eaLnBrk="0" hangingPunct="0">
              <a:lnSpc>
                <a:spcPct val="90000"/>
              </a:lnSpc>
              <a:spcBef>
                <a:spcPct val="30000"/>
              </a:spcBef>
              <a:buFontTx/>
              <a:buAutoNum type="arabicPeriod"/>
            </a:pPr>
            <a:r>
              <a:rPr lang="en-US" altLang="en-US" sz="2400" b="0" dirty="0">
                <a:solidFill>
                  <a:schemeClr val="tx1"/>
                </a:solidFill>
              </a:rPr>
              <a:t>Geometric mean of the ratios is the same as the ratio of the geometric means</a:t>
            </a:r>
          </a:p>
          <a:p>
            <a:pPr marL="381000" indent="-381000" eaLnBrk="0" hangingPunct="0">
              <a:lnSpc>
                <a:spcPct val="90000"/>
              </a:lnSpc>
              <a:spcBef>
                <a:spcPct val="30000"/>
              </a:spcBef>
              <a:buFontTx/>
              <a:buAutoNum type="arabicPeriod"/>
            </a:pPr>
            <a:r>
              <a:rPr lang="en-US" altLang="en-US" sz="2400" b="0" dirty="0">
                <a:solidFill>
                  <a:schemeClr val="tx1"/>
                </a:solidFill>
              </a:rPr>
              <a:t>Ratio of geometric means = Geometric mean of </a:t>
            </a:r>
            <a:r>
              <a:rPr lang="en-US" altLang="en-US" sz="2400" b="0" dirty="0">
                <a:solidFill>
                  <a:srgbClr val="0332B7"/>
                </a:solidFill>
              </a:rPr>
              <a:t>performance</a:t>
            </a:r>
            <a:r>
              <a:rPr lang="en-US" altLang="en-US" sz="2400" b="0" dirty="0">
                <a:solidFill>
                  <a:schemeClr val="tx1"/>
                </a:solidFill>
              </a:rPr>
              <a:t> ratios </a:t>
            </a:r>
            <a:br>
              <a:rPr lang="en-US" altLang="en-US" sz="2400" b="0" dirty="0">
                <a:solidFill>
                  <a:schemeClr val="tx1"/>
                </a:solidFill>
              </a:rPr>
            </a:br>
            <a:r>
              <a:rPr lang="en-US" altLang="en-US" sz="2400" b="0" dirty="0">
                <a:solidFill>
                  <a:schemeClr val="tx1"/>
                </a:solidFill>
                <a:sym typeface="Symbol" pitchFamily="18" charset="2"/>
              </a:rPr>
              <a:t></a:t>
            </a:r>
            <a:r>
              <a:rPr lang="en-US" altLang="en-US" sz="2400" b="0" dirty="0">
                <a:solidFill>
                  <a:schemeClr val="tx1"/>
                </a:solidFill>
              </a:rPr>
              <a:t> choice of reference computer is irrelevant!</a:t>
            </a:r>
          </a:p>
          <a:p>
            <a:pPr marL="381000" indent="-38100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2400" b="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002449"/>
              </p:ext>
            </p:extLst>
          </p:nvPr>
        </p:nvGraphicFramePr>
        <p:xfrm>
          <a:off x="2372778" y="2765243"/>
          <a:ext cx="355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5" imgW="203112" imgH="241195" progId="Equation.DSMT4">
                  <p:embed/>
                </p:oleObj>
              </mc:Choice>
              <mc:Fallback>
                <p:oleObj name="Equation" r:id="rId5" imgW="203112" imgH="24119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778" y="2765243"/>
                        <a:ext cx="355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1180756"/>
            <a:ext cx="8535948" cy="4768762"/>
          </a:xfrm>
          <a:prstGeom prst="rect">
            <a:avLst/>
          </a:prstGeom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Processor Performance</a:t>
            </a:r>
            <a:endParaRPr lang="en-GB" alt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D1391E-6C42-47EF-9FB9-C312A73B7C3E}" type="slidenum">
              <a:rPr lang="en-US"/>
              <a:pPr>
                <a:defRPr/>
              </a:pPr>
              <a:t>4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8200" y="3577057"/>
            <a:ext cx="1499870" cy="1475003"/>
            <a:chOff x="2003425" y="4079875"/>
            <a:chExt cx="1499870" cy="1475003"/>
          </a:xfrm>
        </p:grpSpPr>
        <p:sp>
          <p:nvSpPr>
            <p:cNvPr id="25605" name="Text Box 8"/>
            <p:cNvSpPr txBox="1">
              <a:spLocks noChangeArrowheads="1"/>
            </p:cNvSpPr>
            <p:nvPr/>
          </p:nvSpPr>
          <p:spPr bwMode="auto">
            <a:xfrm>
              <a:off x="2003425" y="4079875"/>
              <a:ext cx="1150938" cy="4000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</a:pPr>
              <a:r>
                <a:rPr lang="en-US" altLang="en-US" sz="2000" dirty="0">
                  <a:solidFill>
                    <a:srgbClr val="FF0000"/>
                  </a:solidFill>
                </a:rPr>
                <a:t>RISC</a:t>
              </a:r>
              <a:endParaRPr lang="en-GB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5606" name="Straight Arrow Connector 8"/>
            <p:cNvCxnSpPr>
              <a:cxnSpLocks noChangeShapeType="1"/>
            </p:cNvCxnSpPr>
            <p:nvPr/>
          </p:nvCxnSpPr>
          <p:spPr bwMode="auto">
            <a:xfrm>
              <a:off x="2690813" y="4437063"/>
              <a:ext cx="812482" cy="1117815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2"/>
          <p:cNvGrpSpPr/>
          <p:nvPr/>
        </p:nvGrpSpPr>
        <p:grpSpPr>
          <a:xfrm>
            <a:off x="2338070" y="1029582"/>
            <a:ext cx="3240087" cy="1483567"/>
            <a:chOff x="3995738" y="908050"/>
            <a:chExt cx="3240087" cy="1483567"/>
          </a:xfrm>
        </p:grpSpPr>
        <p:sp>
          <p:nvSpPr>
            <p:cNvPr id="25607" name="Text Box 8"/>
            <p:cNvSpPr txBox="1">
              <a:spLocks noChangeArrowheads="1"/>
            </p:cNvSpPr>
            <p:nvPr/>
          </p:nvSpPr>
          <p:spPr bwMode="auto">
            <a:xfrm>
              <a:off x="3995738" y="908050"/>
              <a:ext cx="3240087" cy="4000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</a:pPr>
              <a:r>
                <a:rPr lang="en-US" altLang="en-US" sz="2000" dirty="0">
                  <a:solidFill>
                    <a:srgbClr val="FF0000"/>
                  </a:solidFill>
                </a:rPr>
                <a:t>Move to multi-processor</a:t>
              </a:r>
              <a:endParaRPr lang="en-GB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5608" name="Straight Arrow Connector 11"/>
            <p:cNvCxnSpPr>
              <a:cxnSpLocks noChangeShapeType="1"/>
            </p:cNvCxnSpPr>
            <p:nvPr/>
          </p:nvCxnSpPr>
          <p:spPr bwMode="auto">
            <a:xfrm>
              <a:off x="5580063" y="1277938"/>
              <a:ext cx="1655762" cy="1113679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sp>
        <p:nvSpPr>
          <p:cNvPr id="4" name="TextBox 3"/>
          <p:cNvSpPr txBox="1"/>
          <p:nvPr/>
        </p:nvSpPr>
        <p:spPr>
          <a:xfrm>
            <a:off x="1200447" y="6100692"/>
            <a:ext cx="7126142" cy="461665"/>
          </a:xfrm>
          <a:prstGeom prst="rect">
            <a:avLst/>
          </a:prstGeom>
          <a:solidFill>
            <a:srgbClr val="EFFB0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Interpretations?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 rot="5400000">
            <a:off x="7848039" y="924938"/>
            <a:ext cx="222520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292975" cy="736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How to Summarize Suite Performance (4/6)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6075" y="1293813"/>
            <a:ext cx="8497888" cy="4670425"/>
          </a:xfrm>
        </p:spPr>
        <p:txBody>
          <a:bodyPr/>
          <a:lstStyle/>
          <a:p>
            <a:pPr eaLnBrk="1" hangingPunct="1"/>
            <a:r>
              <a:rPr lang="en-US" altLang="en-US" smtClean="0"/>
              <a:t>Does a single mean well summarize performance of programs in benchmark suite?</a:t>
            </a:r>
          </a:p>
          <a:p>
            <a:pPr eaLnBrk="1" hangingPunct="1"/>
            <a:r>
              <a:rPr lang="en-US" altLang="en-US" smtClean="0"/>
              <a:t>Can decide if mean a good predictor by characterizing variability of distribution using standard deviation</a:t>
            </a:r>
          </a:p>
          <a:p>
            <a:pPr eaLnBrk="1" hangingPunct="1"/>
            <a:r>
              <a:rPr lang="en-US" altLang="en-US" smtClean="0"/>
              <a:t>Like geometric mean, geometric standard deviation is multiplicative rather than arithmetic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090095" y="6565900"/>
            <a:ext cx="1905000" cy="292100"/>
          </a:xfrm>
        </p:spPr>
        <p:txBody>
          <a:bodyPr/>
          <a:lstStyle/>
          <a:p>
            <a:pPr>
              <a:defRPr/>
            </a:pPr>
            <a:fld id="{E17790F6-7124-4D77-B8B4-E2B846C7EF0E}" type="slidenum">
              <a:rPr lang="en-US"/>
              <a:pPr>
                <a:defRPr/>
              </a:pPr>
              <a:t>40</a:t>
            </a:fld>
            <a:endParaRPr lang="en-US" dirty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292975" cy="736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How to Summarize Suite Performance (5/6)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6075" y="1293813"/>
            <a:ext cx="8497888" cy="4670425"/>
          </a:xfrm>
        </p:spPr>
        <p:txBody>
          <a:bodyPr/>
          <a:lstStyle/>
          <a:p>
            <a:pPr eaLnBrk="1" hangingPunct="1"/>
            <a:r>
              <a:rPr lang="en-US" altLang="en-US" smtClean="0"/>
              <a:t>Can simply take the logarithm of SPECRatios, compute the standard mean and standard deviation, and then take the exponent to convert back:</a:t>
            </a:r>
          </a:p>
        </p:txBody>
      </p:sp>
      <p:graphicFrame>
        <p:nvGraphicFramePr>
          <p:cNvPr id="92467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304800" y="3414713"/>
          <a:ext cx="8488363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Equation" r:id="rId3" imgW="4368800" imgH="1397000" progId="Equation.DSMT4">
                  <p:embed/>
                </p:oleObj>
              </mc:Choice>
              <mc:Fallback>
                <p:oleObj name="Equation" r:id="rId3" imgW="4368800" imgH="1397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414713"/>
                        <a:ext cx="8488363" cy="271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098484" y="6565900"/>
            <a:ext cx="1905000" cy="292100"/>
          </a:xfrm>
        </p:spPr>
        <p:txBody>
          <a:bodyPr/>
          <a:lstStyle/>
          <a:p>
            <a:pPr>
              <a:defRPr/>
            </a:pPr>
            <a:fld id="{D4E457DC-0AB4-48A1-B34B-F883F40474D2}" type="slidenum">
              <a:rPr lang="en-US"/>
              <a:pPr>
                <a:defRPr/>
              </a:pPr>
              <a:t>41</a:t>
            </a:fld>
            <a:endParaRPr lang="en-US" dirty="0">
              <a:solidFill>
                <a:srgbClr val="FBBA03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259304"/>
              </p:ext>
            </p:extLst>
          </p:nvPr>
        </p:nvGraphicFramePr>
        <p:xfrm>
          <a:off x="1085056" y="3929063"/>
          <a:ext cx="3540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056" y="3929063"/>
                        <a:ext cx="3540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827701"/>
              </p:ext>
            </p:extLst>
          </p:nvPr>
        </p:nvGraphicFramePr>
        <p:xfrm>
          <a:off x="1068093" y="5326063"/>
          <a:ext cx="355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093" y="5326063"/>
                        <a:ext cx="355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How to Summarize Suite Performance (6/6)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Standard deviation is more informative if we know that the distribution has a standard form</a:t>
            </a:r>
          </a:p>
          <a:p>
            <a:pPr lvl="1" eaLnBrk="1" hangingPunct="1"/>
            <a:r>
              <a:rPr lang="en-US" altLang="en-US" i="1" dirty="0" smtClean="0">
                <a:solidFill>
                  <a:srgbClr val="114FFB"/>
                </a:solidFill>
              </a:rPr>
              <a:t>bell-shaped normal distribution</a:t>
            </a:r>
            <a:r>
              <a:rPr lang="en-US" altLang="en-US" dirty="0" smtClean="0"/>
              <a:t>, with data symmetric around mean </a:t>
            </a:r>
          </a:p>
          <a:p>
            <a:pPr lvl="1" eaLnBrk="1" hangingPunct="1"/>
            <a:r>
              <a:rPr lang="en-US" altLang="en-US" i="1" dirty="0" smtClean="0">
                <a:solidFill>
                  <a:srgbClr val="114FFB"/>
                </a:solidFill>
              </a:rPr>
              <a:t>lognormal distribution</a:t>
            </a:r>
            <a:r>
              <a:rPr lang="en-US" altLang="en-US" dirty="0" smtClean="0"/>
              <a:t>, where logarithms of data--not data itself--are normally distributed (symmetric) on a logarithmic scale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For a </a:t>
            </a:r>
            <a:r>
              <a:rPr lang="en-US" altLang="en-US" i="1" dirty="0" smtClean="0"/>
              <a:t>lognormal</a:t>
            </a:r>
            <a:r>
              <a:rPr lang="en-US" altLang="en-US" dirty="0" smtClean="0"/>
              <a:t> distribution, we expect that 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68% of samples fall in range 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95% of samples fall in range 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C8E33-F544-4514-A929-089B2FF0C99C}" type="slidenum">
              <a:rPr lang="en-US"/>
              <a:pPr>
                <a:defRPr/>
              </a:pPr>
              <a:t>42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075" y="5538788"/>
            <a:ext cx="7656513" cy="101600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>
            <a:spAutoFit/>
          </a:bodyPr>
          <a:lstStyle/>
          <a:p>
            <a:pPr marL="225425" indent="-225425">
              <a:spcBef>
                <a:spcPct val="10000"/>
              </a:spcBef>
              <a:defRPr/>
            </a:pPr>
            <a:r>
              <a:rPr lang="en-US" sz="2000" b="0" kern="0" dirty="0">
                <a:solidFill>
                  <a:srgbClr val="000000"/>
                </a:solidFill>
                <a:latin typeface="Arial"/>
                <a:cs typeface="+mn-cs"/>
              </a:rPr>
              <a:t>   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Note</a:t>
            </a:r>
            <a:r>
              <a:rPr lang="en-US" sz="2000" b="0" kern="0" dirty="0">
                <a:solidFill>
                  <a:srgbClr val="000000"/>
                </a:solidFill>
                <a:latin typeface="Arial"/>
                <a:cs typeface="+mn-cs"/>
              </a:rPr>
              <a:t>: Excel provides functions EXP(), LN(), and STDEV() that make calculating geometric mean and multiplicative standard deviation easy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727657"/>
              </p:ext>
            </p:extLst>
          </p:nvPr>
        </p:nvGraphicFramePr>
        <p:xfrm>
          <a:off x="5332407" y="3673328"/>
          <a:ext cx="181653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Equation" r:id="rId3" imgW="901440" imgH="507960" progId="Equation.DSMT4">
                  <p:embed/>
                </p:oleObj>
              </mc:Choice>
              <mc:Fallback>
                <p:oleObj name="Equation" r:id="rId3" imgW="9014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2407" y="3673328"/>
                        <a:ext cx="1816537" cy="90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47880"/>
              </p:ext>
            </p:extLst>
          </p:nvPr>
        </p:nvGraphicFramePr>
        <p:xfrm>
          <a:off x="5354638" y="4629150"/>
          <a:ext cx="175101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5" imgW="1002960" imgH="507960" progId="Equation.DSMT4">
                  <p:embed/>
                </p:oleObj>
              </mc:Choice>
              <mc:Fallback>
                <p:oleObj name="Equation" r:id="rId5" imgW="1002960" imgH="507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8" y="4629150"/>
                        <a:ext cx="1751012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292975" cy="7366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Standard Deviation (1/2)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98500" y="1090613"/>
            <a:ext cx="7451725" cy="49276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GM and multiplicative StDev of SPECfp2000 for </a:t>
            </a:r>
            <a:r>
              <a:rPr lang="en-US" altLang="en-US" sz="2000" smtClean="0">
                <a:solidFill>
                  <a:srgbClr val="000000"/>
                </a:solidFill>
              </a:rPr>
              <a:t>Itanium 2</a:t>
            </a:r>
          </a:p>
        </p:txBody>
      </p:sp>
      <p:graphicFrame>
        <p:nvGraphicFramePr>
          <p:cNvPr id="1536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081088" y="1408113"/>
          <a:ext cx="8142287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" r:id="rId4" imgW="8144962" imgH="5054022" progId="Excel.Sheet.8">
                  <p:embed/>
                </p:oleObj>
              </mc:Choice>
              <mc:Fallback>
                <p:oleObj r:id="rId4" imgW="8144962" imgH="5054022" progId="Excel.Shee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408113"/>
                        <a:ext cx="8142287" cy="505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098484" y="6565900"/>
            <a:ext cx="1905000" cy="292100"/>
          </a:xfrm>
        </p:spPr>
        <p:txBody>
          <a:bodyPr/>
          <a:lstStyle/>
          <a:p>
            <a:pPr>
              <a:defRPr/>
            </a:pPr>
            <a:fld id="{F6353F78-430C-4488-B5CB-5887F4F26AFF}" type="slidenum">
              <a:rPr lang="en-US"/>
              <a:pPr>
                <a:defRPr/>
              </a:pPr>
              <a:t>43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48100" y="2362200"/>
            <a:ext cx="2755900" cy="3116263"/>
            <a:chOff x="2424" y="1488"/>
            <a:chExt cx="1736" cy="1963"/>
          </a:xfrm>
        </p:grpSpPr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70" y="3238"/>
              <a:ext cx="1098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Outside 1 StDev</a:t>
              </a:r>
            </a:p>
          </p:txBody>
        </p:sp>
        <p:grpSp>
          <p:nvGrpSpPr>
            <p:cNvPr id="15368" name="Group 7"/>
            <p:cNvGrpSpPr>
              <a:grpSpLocks/>
            </p:cNvGrpSpPr>
            <p:nvPr/>
          </p:nvGrpSpPr>
          <p:grpSpPr bwMode="auto">
            <a:xfrm>
              <a:off x="2424" y="1488"/>
              <a:ext cx="1736" cy="1856"/>
              <a:chOff x="2424" y="1488"/>
              <a:chExt cx="1736" cy="1856"/>
            </a:xfrm>
          </p:grpSpPr>
          <p:grpSp>
            <p:nvGrpSpPr>
              <p:cNvPr id="15369" name="Group 8"/>
              <p:cNvGrpSpPr>
                <a:grpSpLocks/>
              </p:cNvGrpSpPr>
              <p:nvPr/>
            </p:nvGrpSpPr>
            <p:grpSpPr bwMode="auto">
              <a:xfrm>
                <a:off x="2424" y="2248"/>
                <a:ext cx="1736" cy="1096"/>
                <a:chOff x="2424" y="2248"/>
                <a:chExt cx="1736" cy="1096"/>
              </a:xfrm>
            </p:grpSpPr>
            <p:sp>
              <p:nvSpPr>
                <p:cNvPr id="15371" name="Line 9"/>
                <p:cNvSpPr>
                  <a:spLocks noChangeShapeType="1"/>
                </p:cNvSpPr>
                <p:nvPr/>
              </p:nvSpPr>
              <p:spPr bwMode="auto">
                <a:xfrm>
                  <a:off x="2424" y="3216"/>
                  <a:ext cx="104" cy="11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arrow" w="med" len="med"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37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3540" y="3232"/>
                  <a:ext cx="620" cy="11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arrow" w="med" len="med"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373" name="Line 11"/>
                <p:cNvSpPr>
                  <a:spLocks noChangeShapeType="1"/>
                </p:cNvSpPr>
                <p:nvPr/>
              </p:nvSpPr>
              <p:spPr bwMode="auto">
                <a:xfrm>
                  <a:off x="2600" y="2248"/>
                  <a:ext cx="108" cy="10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arrow" w="med" len="med"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370" name="Line 12"/>
              <p:cNvSpPr>
                <a:spLocks noChangeShapeType="1"/>
              </p:cNvSpPr>
              <p:nvPr/>
            </p:nvSpPr>
            <p:spPr bwMode="auto">
              <a:xfrm>
                <a:off x="2800" y="1488"/>
                <a:ext cx="48" cy="178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arrow" w="med" len="med"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254265"/>
              </p:ext>
            </p:extLst>
          </p:nvPr>
        </p:nvGraphicFramePr>
        <p:xfrm>
          <a:off x="7950200" y="4748213"/>
          <a:ext cx="42068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5" name="Equation" r:id="rId6" imgW="241200" imgH="469800" progId="Equation.DSMT4">
                  <p:embed/>
                </p:oleObj>
              </mc:Choice>
              <mc:Fallback>
                <p:oleObj name="Equation" r:id="rId6" imgW="24120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0200" y="4748213"/>
                        <a:ext cx="420688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983401"/>
              </p:ext>
            </p:extLst>
          </p:nvPr>
        </p:nvGraphicFramePr>
        <p:xfrm>
          <a:off x="7724054" y="3781425"/>
          <a:ext cx="8413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6" name="Equation" r:id="rId8" imgW="482400" imgH="241200" progId="Equation.DSMT4">
                  <p:embed/>
                </p:oleObj>
              </mc:Choice>
              <mc:Fallback>
                <p:oleObj name="Equation" r:id="rId8" imgW="48240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054" y="3781425"/>
                        <a:ext cx="8413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966842"/>
              </p:ext>
            </p:extLst>
          </p:nvPr>
        </p:nvGraphicFramePr>
        <p:xfrm>
          <a:off x="7490395" y="4538663"/>
          <a:ext cx="3540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name="Equation" r:id="rId10" imgW="203040" imgH="241200" progId="Equation.DSMT4">
                  <p:embed/>
                </p:oleObj>
              </mc:Choice>
              <mc:Fallback>
                <p:oleObj name="Equation" r:id="rId10" imgW="20304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395" y="4538663"/>
                        <a:ext cx="3540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0"/>
            <a:ext cx="7292975" cy="7366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Standard Deviation (2/2)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8500" y="1092200"/>
            <a:ext cx="7942263" cy="49276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GM and multiplicative StDev of SPECfp2000 for </a:t>
            </a:r>
            <a:r>
              <a:rPr lang="en-US" altLang="en-US" sz="2000" smtClean="0">
                <a:solidFill>
                  <a:srgbClr val="000000"/>
                </a:solidFill>
              </a:rPr>
              <a:t>AMD Athlon</a:t>
            </a:r>
          </a:p>
        </p:txBody>
      </p:sp>
      <p:graphicFrame>
        <p:nvGraphicFramePr>
          <p:cNvPr id="1638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31875" y="1368425"/>
          <a:ext cx="8162925" cy="505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r:id="rId4" imgW="8163251" imgH="5060119" progId="Excel.Sheet.8">
                  <p:embed/>
                </p:oleObj>
              </mc:Choice>
              <mc:Fallback>
                <p:oleObj r:id="rId4" imgW="8163251" imgH="5060119" progId="Excel.Shee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368425"/>
                        <a:ext cx="8162925" cy="505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073318" y="6557963"/>
            <a:ext cx="1905000" cy="292100"/>
          </a:xfrm>
        </p:spPr>
        <p:txBody>
          <a:bodyPr/>
          <a:lstStyle/>
          <a:p>
            <a:pPr>
              <a:defRPr/>
            </a:pPr>
            <a:fld id="{F0FF231A-4A06-4EF9-A2B5-38C453AA1B32}" type="slidenum">
              <a:rPr lang="en-US"/>
              <a:pPr>
                <a:defRPr/>
              </a:pPr>
              <a:t>44</a:t>
            </a:fld>
            <a:endParaRPr lang="en-US" dirty="0">
              <a:solidFill>
                <a:srgbClr val="FBBA03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16163" y="4597400"/>
            <a:ext cx="3908425" cy="901700"/>
            <a:chOff x="1459" y="2896"/>
            <a:chExt cx="2462" cy="568"/>
          </a:xfrm>
        </p:grpSpPr>
        <p:sp>
          <p:nvSpPr>
            <p:cNvPr id="16391" name="Text Box 6"/>
            <p:cNvSpPr txBox="1">
              <a:spLocks noChangeArrowheads="1"/>
            </p:cNvSpPr>
            <p:nvPr/>
          </p:nvSpPr>
          <p:spPr bwMode="auto">
            <a:xfrm>
              <a:off x="2470" y="3251"/>
              <a:ext cx="1098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Outside 1 StDev</a:t>
              </a:r>
            </a:p>
          </p:txBody>
        </p: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>
              <a:off x="2600" y="2896"/>
              <a:ext cx="146" cy="38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 flipH="1" flipV="1">
              <a:off x="3547" y="3346"/>
              <a:ext cx="374" cy="2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arrow" w="med" len="med"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394" name="Freeform 9"/>
            <p:cNvSpPr>
              <a:spLocks/>
            </p:cNvSpPr>
            <p:nvPr/>
          </p:nvSpPr>
          <p:spPr bwMode="auto">
            <a:xfrm>
              <a:off x="1459" y="3067"/>
              <a:ext cx="1059" cy="213"/>
            </a:xfrm>
            <a:custGeom>
              <a:avLst/>
              <a:gdLst>
                <a:gd name="T0" fmla="*/ 906 w 1083"/>
                <a:gd name="T1" fmla="*/ 5 h 364"/>
                <a:gd name="T2" fmla="*/ 131 w 1083"/>
                <a:gd name="T3" fmla="*/ 5 h 364"/>
                <a:gd name="T4" fmla="*/ 131 w 1083"/>
                <a:gd name="T5" fmla="*/ 0 h 364"/>
                <a:gd name="T6" fmla="*/ 0 60000 65536"/>
                <a:gd name="T7" fmla="*/ 0 60000 65536"/>
                <a:gd name="T8" fmla="*/ 0 60000 65536"/>
                <a:gd name="T9" fmla="*/ 0 w 1083"/>
                <a:gd name="T10" fmla="*/ 0 h 364"/>
                <a:gd name="T11" fmla="*/ 1083 w 1083"/>
                <a:gd name="T12" fmla="*/ 364 h 3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3" h="364">
                  <a:moveTo>
                    <a:pt x="1083" y="312"/>
                  </a:moveTo>
                  <a:cubicBezTo>
                    <a:pt x="696" y="338"/>
                    <a:pt x="310" y="364"/>
                    <a:pt x="155" y="312"/>
                  </a:cubicBezTo>
                  <a:cubicBezTo>
                    <a:pt x="0" y="260"/>
                    <a:pt x="77" y="130"/>
                    <a:pt x="155" y="0"/>
                  </a:cubicBez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123626"/>
              </p:ext>
            </p:extLst>
          </p:nvPr>
        </p:nvGraphicFramePr>
        <p:xfrm>
          <a:off x="7936345" y="4904581"/>
          <a:ext cx="4206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Equation" r:id="rId6" imgW="241200" imgH="469800" progId="Equation.DSMT4">
                  <p:embed/>
                </p:oleObj>
              </mc:Choice>
              <mc:Fallback>
                <p:oleObj name="Equation" r:id="rId6" imgW="24120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6345" y="4904581"/>
                        <a:ext cx="420688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263959"/>
              </p:ext>
            </p:extLst>
          </p:nvPr>
        </p:nvGraphicFramePr>
        <p:xfrm>
          <a:off x="7683211" y="4395787"/>
          <a:ext cx="8413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Equation" r:id="rId8" imgW="482400" imgH="241200" progId="Equation.DSMT4">
                  <p:embed/>
                </p:oleObj>
              </mc:Choice>
              <mc:Fallback>
                <p:oleObj name="Equation" r:id="rId8" imgW="48240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211" y="4395787"/>
                        <a:ext cx="8413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265889"/>
              </p:ext>
            </p:extLst>
          </p:nvPr>
        </p:nvGraphicFramePr>
        <p:xfrm>
          <a:off x="7489825" y="4704923"/>
          <a:ext cx="3540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Equation" r:id="rId10" imgW="203040" imgH="241200" progId="Equation.DSMT4">
                  <p:embed/>
                </p:oleObj>
              </mc:Choice>
              <mc:Fallback>
                <p:oleObj name="Equation" r:id="rId10" imgW="20304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9825" y="4704923"/>
                        <a:ext cx="3540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7848600" cy="60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Ratio of means – Means of ratios – </a:t>
            </a:r>
            <a:r>
              <a:rPr lang="en-US" altLang="en-US" sz="2800" b="1" smtClean="0"/>
              <a:t>Huh??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B8C18-0516-41DB-ABB3-8E44160B3125}" type="slidenum">
              <a:rPr lang="en-US"/>
              <a:pPr>
                <a:defRPr/>
              </a:pPr>
              <a:t>45</a:t>
            </a:fld>
            <a:endParaRPr lang="en-US">
              <a:solidFill>
                <a:srgbClr val="FBBA03"/>
              </a:solidFill>
            </a:endParaRPr>
          </a:p>
        </p:txBody>
      </p:sp>
      <p:pic>
        <p:nvPicPr>
          <p:cNvPr id="57348" name="Picture 2" descr="I:\Class\CSCE 692\Wi-09\Lectures\Fig1-14.jpg"/>
          <p:cNvPicPr>
            <a:picLocks noChangeAspect="1" noChangeArrowheads="1"/>
          </p:cNvPicPr>
          <p:nvPr/>
        </p:nvPicPr>
        <p:blipFill>
          <a:blip r:embed="rId2" cstate="print"/>
          <a:srcRect t="8031"/>
          <a:stretch>
            <a:fillRect/>
          </a:stretch>
        </p:blipFill>
        <p:spPr bwMode="auto">
          <a:xfrm>
            <a:off x="706438" y="782638"/>
            <a:ext cx="7977187" cy="599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Principles of Computer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Take Advantage of Parallelism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multiple processors, disks, memory banks, pipelining, multiple functional units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Principle of Locality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Reuse of data and instructions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Focus on the Common Case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Amdahl’s Law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161892" y="612776"/>
            <a:ext cx="159488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Principles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Focus on the Common Case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57263"/>
            <a:ext cx="8229600" cy="51689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Common sense guides computer design</a:t>
            </a:r>
          </a:p>
          <a:p>
            <a:pPr lvl="1" eaLnBrk="1" hangingPunct="1"/>
            <a:r>
              <a:rPr lang="en-US" altLang="en-US" smtClean="0"/>
              <a:t>Since its engineering, common sense is valuable</a:t>
            </a:r>
          </a:p>
          <a:p>
            <a:pPr eaLnBrk="1" hangingPunct="1"/>
            <a:r>
              <a:rPr lang="en-US" altLang="en-US" smtClean="0"/>
              <a:t>In a design trade-off, favor frequent over infrequent case</a:t>
            </a:r>
          </a:p>
          <a:p>
            <a:pPr lvl="1" eaLnBrk="1" hangingPunct="1"/>
            <a:r>
              <a:rPr lang="en-US" altLang="en-US" smtClean="0"/>
              <a:t>E.g., Instruction fetch and decode unit used more frequently than multiplier, so optimize it 1st</a:t>
            </a:r>
          </a:p>
          <a:p>
            <a:pPr lvl="1" eaLnBrk="1" hangingPunct="1"/>
            <a:r>
              <a:rPr lang="en-US" altLang="en-US" smtClean="0"/>
              <a:t>E.g., If database server has 50 disks / processor, storage dependability dominates system dependability, so optimize it 1st</a:t>
            </a:r>
          </a:p>
          <a:p>
            <a:pPr eaLnBrk="1" hangingPunct="1"/>
            <a:r>
              <a:rPr lang="en-US" altLang="en-US" smtClean="0"/>
              <a:t>Frequent case is often simpler and can be done faster than the infrequent case</a:t>
            </a:r>
          </a:p>
          <a:p>
            <a:pPr lvl="1" eaLnBrk="1" hangingPunct="1"/>
            <a:r>
              <a:rPr lang="en-US" altLang="en-US" smtClean="0"/>
              <a:t>E.g., overflow is rare when adding 2 numbers, so improve performance by optimizing more common case of no overflow </a:t>
            </a:r>
          </a:p>
          <a:p>
            <a:pPr lvl="1" eaLnBrk="1" hangingPunct="1"/>
            <a:r>
              <a:rPr lang="en-US" altLang="en-US" smtClean="0"/>
              <a:t>May slow down overflow, but overall performance improved by optimizing for the normal case</a:t>
            </a:r>
          </a:p>
          <a:p>
            <a:pPr eaLnBrk="1" hangingPunct="1"/>
            <a:r>
              <a:rPr lang="en-US" altLang="en-US" smtClean="0"/>
              <a:t>What is frequent case and how much performance improved by making case faster =&gt; </a:t>
            </a:r>
            <a:r>
              <a:rPr lang="en-US" altLang="en-US" smtClean="0">
                <a:solidFill>
                  <a:srgbClr val="114FFB"/>
                </a:solidFill>
              </a:rPr>
              <a:t>Amdahl’s Law</a:t>
            </a:r>
            <a:r>
              <a:rPr lang="en-US" altLang="en-US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17EC3E-2CE1-4CC9-9E23-EFE333E709F0}" type="slidenum">
              <a:rPr lang="en-US"/>
              <a:pPr>
                <a:defRPr/>
              </a:pPr>
              <a:t>47</a:t>
            </a:fld>
            <a:endParaRPr lang="en-US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609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4) Amdahl’s Law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4201B4-EB84-4C51-AF05-393700FD1692}" type="slidenum">
              <a:rPr lang="en-US"/>
              <a:pPr>
                <a:defRPr/>
              </a:pPr>
              <a:t>48</a:t>
            </a:fld>
            <a:endParaRPr lang="en-US">
              <a:solidFill>
                <a:srgbClr val="FBBA03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33400" y="2743200"/>
          <a:ext cx="81549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Equation" r:id="rId4" imgW="8153400" imgH="1079500" progId="Equation.3">
                  <p:embed/>
                </p:oleObj>
              </mc:Choice>
              <mc:Fallback>
                <p:oleObj name="Equation" r:id="rId4" imgW="8153400" imgH="1079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43200"/>
                        <a:ext cx="8154988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457200" y="4114800"/>
            <a:ext cx="4979988" cy="4619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Comic Sans MS" pitchFamily="66" charset="0"/>
              </a:rPr>
              <a:t>Best you could ever hope to do: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209800" y="4648200"/>
          <a:ext cx="46101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6" imgW="4610100" imgH="673100" progId="Equation.3">
                  <p:embed/>
                </p:oleObj>
              </mc:Choice>
              <mc:Fallback>
                <p:oleObj name="Equation" r:id="rId6" imgW="4610100" imgH="673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48200"/>
                        <a:ext cx="461010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609600" y="1295400"/>
          <a:ext cx="76977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8" imgW="7696200" imgH="736600" progId="Equation.3">
                  <p:embed/>
                </p:oleObj>
              </mc:Choice>
              <mc:Fallback>
                <p:oleObj name="Equation" r:id="rId8" imgW="76962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7697788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4" name="Group 7"/>
          <p:cNvGrpSpPr>
            <a:grpSpLocks/>
          </p:cNvGrpSpPr>
          <p:nvPr/>
        </p:nvGrpSpPr>
        <p:grpSpPr bwMode="auto">
          <a:xfrm>
            <a:off x="1219200" y="5867400"/>
            <a:ext cx="6997700" cy="368300"/>
            <a:chOff x="724" y="1876"/>
            <a:chExt cx="4408" cy="232"/>
          </a:xfrm>
        </p:grpSpPr>
        <p:sp>
          <p:nvSpPr>
            <p:cNvPr id="9225" name="Rectangle 8"/>
            <p:cNvSpPr>
              <a:spLocks noChangeArrowheads="1"/>
            </p:cNvSpPr>
            <p:nvPr/>
          </p:nvSpPr>
          <p:spPr bwMode="auto">
            <a:xfrm>
              <a:off x="724" y="1876"/>
              <a:ext cx="664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1396" y="1876"/>
              <a:ext cx="664" cy="23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9227" name="Rectangle 10"/>
            <p:cNvSpPr>
              <a:spLocks noChangeArrowheads="1"/>
            </p:cNvSpPr>
            <p:nvPr/>
          </p:nvSpPr>
          <p:spPr bwMode="auto">
            <a:xfrm>
              <a:off x="2068" y="1876"/>
              <a:ext cx="664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9228" name="Rectangle 11"/>
            <p:cNvSpPr>
              <a:spLocks noChangeArrowheads="1"/>
            </p:cNvSpPr>
            <p:nvPr/>
          </p:nvSpPr>
          <p:spPr bwMode="auto">
            <a:xfrm>
              <a:off x="3412" y="1876"/>
              <a:ext cx="664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4084" y="1876"/>
              <a:ext cx="376" cy="23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9230" name="Rectangle 13"/>
            <p:cNvSpPr>
              <a:spLocks noChangeArrowheads="1"/>
            </p:cNvSpPr>
            <p:nvPr/>
          </p:nvSpPr>
          <p:spPr bwMode="auto">
            <a:xfrm>
              <a:off x="4468" y="1876"/>
              <a:ext cx="664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9231" name="Line 14"/>
            <p:cNvSpPr>
              <a:spLocks noChangeShapeType="1"/>
            </p:cNvSpPr>
            <p:nvPr/>
          </p:nvSpPr>
          <p:spPr bwMode="auto">
            <a:xfrm>
              <a:off x="2892" y="2016"/>
              <a:ext cx="3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Amdahl’s Law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hardware improvement can speed up 13% of the instructions executed during some benchmark.  What is the maximum possible speedup?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23479-19D7-4637-B627-0F02ADBF3C0E}" type="slidenum">
              <a:rPr lang="en-US" smtClean="0"/>
              <a:pPr>
                <a:defRPr/>
              </a:pPr>
              <a:t>49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Shift to multi-proc/core</a:t>
            </a:r>
            <a:br>
              <a:rPr lang="en-US" altLang="en-US" sz="2800" smtClean="0"/>
            </a:br>
            <a:r>
              <a:rPr lang="en-US" altLang="en-US" sz="2000" smtClean="0"/>
              <a:t>Déjà vu all over again?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Multiprocessors imminent in 1970s, ‘80s, ‘90s, 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100" smtClean="0">
                <a:solidFill>
                  <a:srgbClr val="0066FF"/>
                </a:solidFill>
              </a:rPr>
              <a:t>	“… today’s processors … are nearing an impasse as technologies approach the speed of light..”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en-US" sz="2100" smtClean="0"/>
              <a:t>David Mitchell, </a:t>
            </a:r>
            <a:r>
              <a:rPr lang="en-US" altLang="en-US" sz="2100" i="1" smtClean="0"/>
              <a:t>The Transputer: The Time Is Now</a:t>
            </a:r>
            <a:r>
              <a:rPr lang="en-US" altLang="en-US" sz="2100" smtClean="0"/>
              <a:t> (</a:t>
            </a:r>
            <a:r>
              <a:rPr lang="en-US" altLang="en-US" sz="2100" smtClean="0">
                <a:solidFill>
                  <a:srgbClr val="0066FF"/>
                </a:solidFill>
              </a:rPr>
              <a:t>1989</a:t>
            </a:r>
            <a:r>
              <a:rPr lang="en-US" altLang="en-US" sz="2100" smtClean="0"/>
              <a:t>)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endParaRPr lang="en-US" alt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Transputer was premature </a:t>
            </a:r>
            <a:br>
              <a:rPr lang="en-US" altLang="en-US" sz="2100" smtClean="0"/>
            </a:br>
            <a:r>
              <a:rPr lang="en-US" altLang="en-US" smtClean="0">
                <a:sym typeface="Symbol" pitchFamily="18" charset="2"/>
              </a:rPr>
              <a:t></a:t>
            </a:r>
            <a:r>
              <a:rPr lang="en-US" altLang="en-US" sz="2100" smtClean="0"/>
              <a:t> Custom multiprocessors strove to lead uniprocessors</a:t>
            </a:r>
            <a:br>
              <a:rPr lang="en-US" altLang="en-US" sz="2100" smtClean="0"/>
            </a:br>
            <a:r>
              <a:rPr lang="en-US" altLang="en-US" smtClean="0">
                <a:sym typeface="Symbol" pitchFamily="18" charset="2"/>
              </a:rPr>
              <a:t></a:t>
            </a:r>
            <a:r>
              <a:rPr lang="en-US" altLang="en-US" sz="2100" smtClean="0"/>
              <a:t> Procrastination rewarded: 2X seq. perf. / 1.5 years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ym typeface="Symbol" pitchFamily="18" charset="2"/>
              </a:rPr>
              <a:t> </a:t>
            </a:r>
            <a:r>
              <a:rPr lang="en-US" altLang="en-US" sz="2100" smtClean="0">
                <a:solidFill>
                  <a:srgbClr val="0066FF"/>
                </a:solidFill>
              </a:rPr>
              <a:t>“We are dedicating all of our future product development to multicore designs. … This is a sea change in computing”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en-US" sz="2100" smtClean="0"/>
              <a:t>Paul Otellini, President, Intel (</a:t>
            </a:r>
            <a:r>
              <a:rPr lang="en-US" altLang="en-US" sz="2100" smtClean="0">
                <a:solidFill>
                  <a:srgbClr val="0066FF"/>
                </a:solidFill>
              </a:rPr>
              <a:t>2004</a:t>
            </a:r>
            <a:r>
              <a:rPr lang="en-US" altLang="en-US" sz="2100" smtClean="0"/>
              <a:t>)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en-US" sz="21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Difference is all microprocessor companies switch to multiprocessors (AMD, Intel, IBM, Sun; all new Apples 2 CPUs) </a:t>
            </a:r>
            <a:br>
              <a:rPr lang="en-US" altLang="en-US" sz="2100" smtClean="0"/>
            </a:br>
            <a:r>
              <a:rPr lang="en-US" altLang="en-US" smtClean="0">
                <a:sym typeface="Symbol" pitchFamily="18" charset="2"/>
              </a:rPr>
              <a:t></a:t>
            </a:r>
            <a:r>
              <a:rPr lang="en-US" altLang="en-US" sz="2100" smtClean="0"/>
              <a:t> Procrastination penalized: 2X sequential perf. / 5 yrs</a:t>
            </a:r>
            <a:br>
              <a:rPr lang="en-US" altLang="en-US" sz="2100" smtClean="0"/>
            </a:br>
            <a:r>
              <a:rPr lang="en-US" altLang="en-US" smtClean="0">
                <a:sym typeface="Symbol" pitchFamily="18" charset="2"/>
              </a:rPr>
              <a:t></a:t>
            </a:r>
            <a:r>
              <a:rPr lang="en-US" altLang="en-US" sz="2100" smtClean="0"/>
              <a:t> Biggest programming challenge: 1 to 2 CPUs</a:t>
            </a:r>
            <a:br>
              <a:rPr lang="en-US" altLang="en-US" sz="2100" smtClean="0"/>
            </a:br>
            <a:r>
              <a:rPr lang="en-US" altLang="en-US" sz="2100" smtClean="0"/>
              <a:t/>
            </a:r>
            <a:br>
              <a:rPr lang="en-US" altLang="en-US" sz="2100" smtClean="0"/>
            </a:br>
            <a:endParaRPr lang="en-US" altLang="en-US" sz="210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4D1014-7C74-4665-B989-E639B63FED1F}" type="slidenum">
              <a:rPr lang="en-US"/>
              <a:pPr>
                <a:defRPr/>
              </a:pPr>
              <a:t>5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776196" name="Rectangle 4"/>
          <p:cNvSpPr>
            <a:spLocks noChangeArrowheads="1"/>
          </p:cNvSpPr>
          <p:nvPr/>
        </p:nvSpPr>
        <p:spPr bwMode="auto">
          <a:xfrm>
            <a:off x="7354888" y="0"/>
            <a:ext cx="1789112" cy="1069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292975" cy="736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Amdahl’s Law 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8500" y="1193800"/>
            <a:ext cx="7999413" cy="108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New CPU 10X faster</a:t>
            </a:r>
          </a:p>
          <a:p>
            <a:pPr eaLnBrk="1" hangingPunct="1"/>
            <a:r>
              <a:rPr lang="en-US" altLang="en-US" dirty="0" smtClean="0"/>
              <a:t>I/O bound server, so 60% time waiting for I/O</a:t>
            </a:r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79258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847725" y="2305050"/>
          <a:ext cx="6902450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4" imgW="3238500" imgH="1219200" progId="Equation.DSMT4">
                  <p:embed/>
                </p:oleObj>
              </mc:Choice>
              <mc:Fallback>
                <p:oleObj name="Equation" r:id="rId4" imgW="3238500" imgH="1219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2305050"/>
                        <a:ext cx="6902450" cy="259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115262" y="6565900"/>
            <a:ext cx="1905000" cy="292100"/>
          </a:xfrm>
        </p:spPr>
        <p:txBody>
          <a:bodyPr/>
          <a:lstStyle/>
          <a:p>
            <a:pPr>
              <a:defRPr/>
            </a:pPr>
            <a:fld id="{1C98EFB4-5001-45BF-A66B-9A7FF58A2014}" type="slidenum">
              <a:rPr lang="en-US"/>
              <a:pPr>
                <a:defRPr/>
              </a:pPr>
              <a:t>50</a:t>
            </a:fld>
            <a:endParaRPr lang="en-US" dirty="0">
              <a:solidFill>
                <a:srgbClr val="FBBA03"/>
              </a:solidFill>
            </a:endParaRPr>
          </a:p>
        </p:txBody>
      </p:sp>
      <p:sp>
        <p:nvSpPr>
          <p:cNvPr id="792584" name="Rectangle 8"/>
          <p:cNvSpPr>
            <a:spLocks noChangeArrowheads="1"/>
          </p:cNvSpPr>
          <p:nvPr/>
        </p:nvSpPr>
        <p:spPr bwMode="auto">
          <a:xfrm>
            <a:off x="744538" y="5167313"/>
            <a:ext cx="8118475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 b="0">
                <a:solidFill>
                  <a:schemeClr val="tx1"/>
                </a:solidFill>
              </a:rPr>
              <a:t>Human nature to be intrigued by 10X faster…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 b="0">
                <a:solidFill>
                  <a:schemeClr val="tx1"/>
                </a:solidFill>
              </a:rPr>
              <a:t>In reality, its just 1.6X faster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/>
      <p:bldP spid="79258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Principles of Computer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Processor Performance Equation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66864" y="407804"/>
            <a:ext cx="118494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Principles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194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4509120"/>
            <a:ext cx="7848872" cy="318197"/>
          </a:xfrm>
          <a:prstGeom prst="rect">
            <a:avLst/>
          </a:prstGeom>
          <a:noFill/>
        </p:spPr>
      </p:pic>
      <p:sp>
        <p:nvSpPr>
          <p:cNvPr id="5519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1945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5130144"/>
            <a:ext cx="6086061" cy="558924"/>
          </a:xfrm>
          <a:prstGeom prst="rect">
            <a:avLst/>
          </a:prstGeom>
          <a:noFill/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825785" y="1679773"/>
          <a:ext cx="756443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6" imgW="4025880" imgH="203040" progId="Equation.DSMT4">
                  <p:embed/>
                </p:oleObj>
              </mc:Choice>
              <mc:Fallback>
                <p:oleObj name="Equation" r:id="rId6" imgW="4025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5785" y="1679773"/>
                        <a:ext cx="7564437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1547799" y="2221483"/>
          <a:ext cx="544036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8" imgW="2895480" imgH="393480" progId="Equation.DSMT4">
                  <p:embed/>
                </p:oleObj>
              </mc:Choice>
              <mc:Fallback>
                <p:oleObj name="Equation" r:id="rId8" imgW="2895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47799" y="2221483"/>
                        <a:ext cx="5440363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2051720" y="3196134"/>
          <a:ext cx="474821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10" imgW="2527200" imgH="393480" progId="Equation.DSMT4">
                  <p:embed/>
                </p:oleObj>
              </mc:Choice>
              <mc:Fallback>
                <p:oleObj name="Equation" r:id="rId10" imgW="2527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1720" y="3196134"/>
                        <a:ext cx="4748212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Principles of Computer Design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66864" y="407804"/>
            <a:ext cx="118494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Principles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3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398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2708920"/>
            <a:ext cx="3669966" cy="870198"/>
          </a:xfrm>
          <a:prstGeom prst="rect">
            <a:avLst/>
          </a:prstGeom>
          <a:noFill/>
        </p:spPr>
      </p:pic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instruction types having different CPIs</a:t>
            </a:r>
            <a:endParaRPr lang="en-US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398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4077072"/>
            <a:ext cx="5091475" cy="845815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98438"/>
            <a:ext cx="7543800" cy="479425"/>
          </a:xfrm>
        </p:spPr>
        <p:txBody>
          <a:bodyPr/>
          <a:lstStyle/>
          <a:p>
            <a:pPr eaLnBrk="1" hangingPunct="1"/>
            <a:r>
              <a:rPr lang="en-US" altLang="en-US" smtClean="0"/>
              <a:t>Cycles Per Instruction</a:t>
            </a:r>
          </a:p>
        </p:txBody>
      </p:sp>
      <p:sp>
        <p:nvSpPr>
          <p:cNvPr id="8198" name="Rectangle 17"/>
          <p:cNvSpPr>
            <a:spLocks noChangeArrowheads="1"/>
          </p:cNvSpPr>
          <p:nvPr/>
        </p:nvSpPr>
        <p:spPr bwMode="auto">
          <a:xfrm>
            <a:off x="546100" y="3733800"/>
            <a:ext cx="3665538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altLang="en-US" sz="2400"/>
              <a:t>“Instruction Frequency”</a:t>
            </a:r>
          </a:p>
        </p:txBody>
      </p:sp>
      <p:sp>
        <p:nvSpPr>
          <p:cNvPr id="8199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533400" y="5715000"/>
            <a:ext cx="76200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Invest Resources where time is spent!</a:t>
            </a:r>
          </a:p>
        </p:txBody>
      </p:sp>
      <p:sp>
        <p:nvSpPr>
          <p:cNvPr id="8200" name="Rectangle 21"/>
          <p:cNvSpPr>
            <a:spLocks noChangeArrowheads="1"/>
          </p:cNvSpPr>
          <p:nvPr/>
        </p:nvSpPr>
        <p:spPr bwMode="auto">
          <a:xfrm>
            <a:off x="366713" y="1204913"/>
            <a:ext cx="5011737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/>
              <a:t>“Average Cycles per Instruction”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052513" y="2743200"/>
          <a:ext cx="71310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Equation" r:id="rId4" imgW="3390900" imgH="431800" progId="Equation.3">
                  <p:embed/>
                </p:oleObj>
              </mc:Choice>
              <mc:Fallback>
                <p:oleObj name="Equation" r:id="rId4" imgW="33909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2743200"/>
                        <a:ext cx="71310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755650" y="1838325"/>
          <a:ext cx="77787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6" imgW="3695700" imgH="393700" progId="Equation.DSMT4">
                  <p:embed/>
                </p:oleObj>
              </mc:Choice>
              <mc:Fallback>
                <p:oleObj name="Equation" r:id="rId6" imgW="36957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38325"/>
                        <a:ext cx="777875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046288" y="4349750"/>
          <a:ext cx="4673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8" imgW="2222500" imgH="431800" progId="Equation.3">
                  <p:embed/>
                </p:oleObj>
              </mc:Choice>
              <mc:Fallback>
                <p:oleObj name="Equation" r:id="rId8" imgW="2222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4349750"/>
                        <a:ext cx="46736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757DA1-D5D6-4A20-B147-D52565FCF46B}" type="slidenum">
              <a:rPr lang="en-US"/>
              <a:pPr>
                <a:defRPr/>
              </a:pPr>
              <a:t>53</a:t>
            </a:fld>
            <a:endParaRPr lang="en-US">
              <a:solidFill>
                <a:srgbClr val="FBBA03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1625"/>
            <a:ext cx="7543800" cy="300038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 Calculating CPI</a:t>
            </a: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 flipH="1">
            <a:off x="3048000" y="4202113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451100" y="4481513"/>
            <a:ext cx="1077913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</a:rPr>
              <a:t>Typical Mix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300163" y="1993900"/>
            <a:ext cx="7005637" cy="2582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tabLst>
                <a:tab pos="1828800" algn="l"/>
                <a:tab pos="2743200" algn="l"/>
                <a:tab pos="3771900" algn="l"/>
                <a:tab pos="4800600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Base Machine (</a:t>
            </a:r>
            <a:r>
              <a:rPr lang="en-US" altLang="en-US" sz="2000" dirty="0" err="1">
                <a:solidFill>
                  <a:schemeClr val="tx1"/>
                </a:solidFill>
              </a:rPr>
              <a:t>Reg</a:t>
            </a:r>
            <a:r>
              <a:rPr lang="en-US" altLang="en-US" sz="2000" dirty="0">
                <a:solidFill>
                  <a:schemeClr val="tx1"/>
                </a:solidFill>
              </a:rPr>
              <a:t> / </a:t>
            </a:r>
            <a:r>
              <a:rPr lang="en-US" altLang="en-US" sz="2000" dirty="0" err="1">
                <a:solidFill>
                  <a:schemeClr val="tx1"/>
                </a:solidFill>
              </a:rPr>
              <a:t>Reg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tabLst>
                <a:tab pos="1828800" algn="l"/>
                <a:tab pos="2743200" algn="l"/>
                <a:tab pos="3771900" algn="l"/>
                <a:tab pos="4800600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Op	</a:t>
            </a:r>
            <a:r>
              <a:rPr lang="en-US" altLang="en-US" sz="2000" dirty="0" err="1">
                <a:solidFill>
                  <a:schemeClr val="tx1"/>
                </a:solidFill>
              </a:rPr>
              <a:t>Freq</a:t>
            </a:r>
            <a:r>
              <a:rPr lang="en-US" altLang="en-US" sz="2000" dirty="0">
                <a:solidFill>
                  <a:schemeClr val="tx1"/>
                </a:solidFill>
              </a:rPr>
              <a:t>	 </a:t>
            </a:r>
            <a:r>
              <a:rPr lang="en-US" altLang="en-US" sz="2000" dirty="0" err="1">
                <a:solidFill>
                  <a:schemeClr val="tx1"/>
                </a:solidFill>
              </a:rPr>
              <a:t>CPI</a:t>
            </a:r>
            <a:r>
              <a:rPr lang="en-US" altLang="en-US" baseline="-25000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	F· </a:t>
            </a:r>
            <a:r>
              <a:rPr lang="en-US" altLang="en-US" sz="2000" dirty="0" err="1">
                <a:solidFill>
                  <a:schemeClr val="tx1"/>
                </a:solidFill>
              </a:rPr>
              <a:t>CPI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i</a:t>
            </a:r>
            <a:r>
              <a:rPr lang="en-US" altLang="en-US" sz="2000" dirty="0">
                <a:solidFill>
                  <a:schemeClr val="tx1"/>
                </a:solidFill>
              </a:rPr>
              <a:t> 	(% Time)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tabLst>
                <a:tab pos="1828800" algn="l"/>
                <a:tab pos="2743200" algn="l"/>
                <a:tab pos="3771900" algn="l"/>
                <a:tab pos="4800600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ALU	50%	   1	 .5	  (33%)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tabLst>
                <a:tab pos="1828800" algn="l"/>
                <a:tab pos="2743200" algn="l"/>
                <a:tab pos="3771900" algn="l"/>
                <a:tab pos="4800600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Load	20%	   2	 .4	  (27%)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tabLst>
                <a:tab pos="1828800" algn="l"/>
                <a:tab pos="2743200" algn="l"/>
                <a:tab pos="3771900" algn="l"/>
                <a:tab pos="4800600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Store	10%	   2	 .2	  (13%)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tabLst>
                <a:tab pos="1828800" algn="l"/>
                <a:tab pos="2743200" algn="l"/>
                <a:tab pos="3771900" algn="l"/>
                <a:tab pos="4800600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Branch	20%	   2	 .4	  (27%)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tabLst>
                <a:tab pos="1828800" algn="l"/>
                <a:tab pos="2743200" algn="l"/>
                <a:tab pos="3771900" algn="l"/>
                <a:tab pos="4800600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 			1.5</a:t>
            </a: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105400" y="4202113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041650" y="2665413"/>
            <a:ext cx="768350" cy="1644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FEC78E-60A4-47FA-B232-03FD1A240151}" type="slidenum">
              <a:rPr lang="en-US"/>
              <a:pPr>
                <a:defRPr/>
              </a:pPr>
              <a:t>54</a:t>
            </a:fld>
            <a:endParaRPr lang="en-US">
              <a:solidFill>
                <a:srgbClr val="FBBA03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exponential laws must come to an end</a:t>
            </a:r>
          </a:p>
          <a:p>
            <a:pPr lvl="1"/>
            <a:r>
              <a:rPr lang="en-US" smtClean="0"/>
              <a:t>Dennard scaling (constant power density)</a:t>
            </a:r>
          </a:p>
          <a:p>
            <a:pPr lvl="2"/>
            <a:r>
              <a:rPr lang="en-US" smtClean="0"/>
              <a:t>Stopped by threshold voltage</a:t>
            </a:r>
          </a:p>
          <a:p>
            <a:pPr lvl="1"/>
            <a:r>
              <a:rPr lang="en-US" smtClean="0"/>
              <a:t>Disk capacity</a:t>
            </a:r>
          </a:p>
          <a:p>
            <a:pPr lvl="2"/>
            <a:r>
              <a:rPr lang="en-US" smtClean="0"/>
              <a:t>30-100% per year to 5% per year</a:t>
            </a:r>
          </a:p>
          <a:p>
            <a:pPr lvl="1"/>
            <a:r>
              <a:rPr lang="en-US" smtClean="0"/>
              <a:t>Moore’s Law</a:t>
            </a:r>
          </a:p>
          <a:p>
            <a:pPr lvl="2"/>
            <a:r>
              <a:rPr lang="en-US" smtClean="0"/>
              <a:t>Most visible with DRAM capacity</a:t>
            </a:r>
          </a:p>
          <a:p>
            <a:pPr lvl="2"/>
            <a:r>
              <a:rPr lang="en-US" smtClean="0"/>
              <a:t>ITRS disbanded</a:t>
            </a:r>
          </a:p>
          <a:p>
            <a:pPr lvl="2"/>
            <a:r>
              <a:rPr lang="en-US" smtClean="0"/>
              <a:t>Only four foundries left producing state-of-the-art logic chips</a:t>
            </a:r>
          </a:p>
          <a:p>
            <a:pPr lvl="2"/>
            <a:r>
              <a:rPr lang="en-US" smtClean="0"/>
              <a:t>11 nm, 3 nm might be the limit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Microprocessors are a silver bullet</a:t>
            </a:r>
          </a:p>
          <a:p>
            <a:pPr lvl="1"/>
            <a:r>
              <a:rPr lang="en-US" smtClean="0"/>
              <a:t>Performance is now a programmer’s burden</a:t>
            </a:r>
          </a:p>
          <a:p>
            <a:r>
              <a:rPr lang="en-US" smtClean="0"/>
              <a:t>Falling prey to Amdahl’s Law</a:t>
            </a:r>
          </a:p>
          <a:p>
            <a:r>
              <a:rPr lang="en-US" smtClean="0"/>
              <a:t>A single point of failure</a:t>
            </a:r>
          </a:p>
          <a:p>
            <a:r>
              <a:rPr lang="en-US"/>
              <a:t>Hardware enhancements that increase performance also improve </a:t>
            </a:r>
            <a:r>
              <a:rPr lang="en-US" smtClean="0"/>
              <a:t>energy efficiency</a:t>
            </a:r>
            <a:r>
              <a:rPr lang="en-US"/>
              <a:t>, or are at worst energy </a:t>
            </a:r>
            <a:r>
              <a:rPr lang="en-US" smtClean="0"/>
              <a:t>neutral</a:t>
            </a:r>
          </a:p>
          <a:p>
            <a:r>
              <a:rPr lang="en-US"/>
              <a:t>Benchmarks remain valid </a:t>
            </a:r>
            <a:r>
              <a:rPr lang="en-US" smtClean="0"/>
              <a:t>indefinitely</a:t>
            </a:r>
          </a:p>
          <a:p>
            <a:pPr lvl="1"/>
            <a:r>
              <a:rPr lang="en-US" smtClean="0"/>
              <a:t>Compiler optimizations target benchmarks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rated mean time to failure of disks is 1,200,000 hours or almost 140 </a:t>
            </a:r>
            <a:r>
              <a:rPr lang="en-US" smtClean="0"/>
              <a:t>years, so </a:t>
            </a:r>
            <a:r>
              <a:rPr lang="en-US"/>
              <a:t>disks practically never </a:t>
            </a:r>
            <a:r>
              <a:rPr lang="en-US" smtClean="0"/>
              <a:t>fail</a:t>
            </a:r>
          </a:p>
          <a:p>
            <a:pPr lvl="1"/>
            <a:r>
              <a:rPr lang="en-US" smtClean="0"/>
              <a:t>MTTF value from manufacturers assume regular replacement</a:t>
            </a:r>
          </a:p>
          <a:p>
            <a:r>
              <a:rPr lang="en-US" smtClean="0"/>
              <a:t>Peak performance tracks observed performance</a:t>
            </a:r>
          </a:p>
          <a:p>
            <a:r>
              <a:rPr lang="en-US" smtClean="0"/>
              <a:t>Fault detection can lower availability</a:t>
            </a:r>
          </a:p>
          <a:p>
            <a:pPr lvl="1"/>
            <a:r>
              <a:rPr lang="en-US" smtClean="0"/>
              <a:t>Not all operations are needed for correct execution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3F11C-CD7C-418B-B4FE-6B9123224F0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Current Trends in Architecture</a:t>
            </a:r>
            <a:endParaRPr lang="en-AU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Instruction-Level Parallelism (ILP) gains have ended</a:t>
            </a:r>
          </a:p>
          <a:p>
            <a:pPr lvl="1"/>
            <a:r>
              <a:rPr lang="en-US" dirty="0" smtClean="0"/>
              <a:t>Single processor performance improvement ended in 2003</a:t>
            </a:r>
          </a:p>
          <a:p>
            <a:pPr lvl="2"/>
            <a:r>
              <a:rPr lang="en-US" altLang="en-US" dirty="0" smtClean="0"/>
              <a:t>No more Instruction-Level parallelism (ILP) to leverage </a:t>
            </a:r>
          </a:p>
          <a:p>
            <a:pPr lvl="2"/>
            <a:r>
              <a:rPr lang="en-US" altLang="en-US" dirty="0" smtClean="0"/>
              <a:t>Power constraints</a:t>
            </a:r>
          </a:p>
          <a:p>
            <a:pPr lvl="2"/>
            <a:r>
              <a:rPr lang="en-US" altLang="en-US" dirty="0" smtClean="0"/>
              <a:t>Memory constraints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New models for performance:</a:t>
            </a:r>
          </a:p>
          <a:p>
            <a:pPr lvl="1"/>
            <a:r>
              <a:rPr lang="en-US" altLang="en-US" dirty="0" smtClean="0"/>
              <a:t>Data-level parallelism (DLP)</a:t>
            </a:r>
          </a:p>
          <a:p>
            <a:pPr lvl="1"/>
            <a:r>
              <a:rPr lang="en-US" altLang="en-US" dirty="0" smtClean="0"/>
              <a:t>Thread-level parallelism (</a:t>
            </a:r>
            <a:r>
              <a:rPr lang="en-US" altLang="en-US" dirty="0" err="1" smtClean="0"/>
              <a:t>ThLP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Request-level parallelism (RLP)</a:t>
            </a:r>
          </a:p>
          <a:p>
            <a:endParaRPr lang="en-US" altLang="en-US" dirty="0" smtClean="0"/>
          </a:p>
          <a:p>
            <a:pPr lvl="1"/>
            <a:r>
              <a:rPr lang="en-US" altLang="en-US" dirty="0" smtClean="0"/>
              <a:t>These require explicit restructuring of the application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6114C-8E0C-465A-A343-F45719599E6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848039" y="924938"/>
            <a:ext cx="222520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Classes of Computers</a:t>
            </a:r>
            <a:endParaRPr lang="en-AU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Personal Mobile Device (PMD)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e.g. </a:t>
            </a:r>
            <a:r>
              <a:rPr lang="en-US" altLang="en-US" smtClean="0"/>
              <a:t>smart </a:t>
            </a:r>
            <a:r>
              <a:rPr lang="en-US" altLang="en-US" dirty="0" smtClean="0"/>
              <a:t>phones, tablet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Emphasis on energy efficiency and real-time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Desktop Computing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Emphasis on price-performance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Emphasis on availability, scalability, throughput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Clusters / Warehouse Scale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Used for “Software as a Service (SaaS)”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Emphasis on availability and price-performance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Sub-class:  Supercomputers, emphasis:  floating-point performance and fast internal networks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Embedded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Emphasis:  price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E466B9-43A7-4D9A-8804-6589B8BAD88C}" type="slidenum">
              <a:rPr lang="en-US"/>
              <a:pPr>
                <a:defRPr/>
              </a:pPr>
              <a:t>7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493492" y="1282766"/>
            <a:ext cx="293430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Classes of Computers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Parallelism</a:t>
            </a:r>
            <a:endParaRPr lang="en-AU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Classes of parallelism in </a:t>
            </a:r>
            <a:r>
              <a:rPr lang="en-US" altLang="en-US" smtClean="0">
                <a:solidFill>
                  <a:srgbClr val="114FFB"/>
                </a:solidFill>
              </a:rPr>
              <a:t>applications</a:t>
            </a:r>
            <a:r>
              <a:rPr lang="en-US" altLang="en-US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Data-Level Parallelism (DLP)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Task-Level Parallelism (T</a:t>
            </a:r>
            <a:r>
              <a:rPr lang="en-US" altLang="en-US" baseline="-25000" smtClean="0"/>
              <a:t>a</a:t>
            </a:r>
            <a:r>
              <a:rPr lang="en-US" altLang="en-US" smtClean="0"/>
              <a:t>LP)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Classes of </a:t>
            </a:r>
            <a:r>
              <a:rPr lang="en-US" altLang="en-US" smtClean="0">
                <a:solidFill>
                  <a:srgbClr val="114FFB"/>
                </a:solidFill>
              </a:rPr>
              <a:t>architectural</a:t>
            </a:r>
            <a:r>
              <a:rPr lang="en-US" altLang="en-US" smtClean="0"/>
              <a:t> parallelism: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Instruction-Level Parallelism (ILP)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Vector architectures/Graphic Processor Units (GPUs)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Thread-Level Parallelism (T</a:t>
            </a:r>
            <a:r>
              <a:rPr lang="en-US" altLang="en-US" baseline="-25000" smtClean="0"/>
              <a:t>h</a:t>
            </a:r>
            <a:r>
              <a:rPr lang="en-US" altLang="en-US" smtClean="0"/>
              <a:t>LP)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Request-Level Parallelism (RLP)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B233FC-ACCA-45F2-A3AC-84FDE0E14DC4}" type="slidenum">
              <a:rPr lang="en-US"/>
              <a:pPr>
                <a:defRPr/>
              </a:pPr>
              <a:t>8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493492" y="1282766"/>
            <a:ext cx="293430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Classes of Computers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Flynn’s Taxonomy - 1966</a:t>
            </a:r>
            <a:endParaRPr lang="en-AU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114FFB"/>
                </a:solidFill>
              </a:rPr>
              <a:t>Hardware classification based on available parallelism in: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114FFB"/>
                </a:solidFill>
              </a:rPr>
              <a:t>	instruction streams and data streams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Single instruction stream, single data stream (SISD)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Single instruction stream, multiple data streams (SIMD)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Vector architectures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Multimedia extensions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Graphics processor units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Multiple instruction streams, single data stream (MISD)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No commercial implementation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Multiple instruction streams, multiple data streams (MIMD)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Tightly-coupled MIMD (</a:t>
            </a:r>
            <a:r>
              <a:rPr lang="en-US" altLang="en-US" sz="1800" dirty="0" err="1" smtClean="0"/>
              <a:t>T</a:t>
            </a:r>
            <a:r>
              <a:rPr lang="en-US" altLang="en-US" sz="1800" baseline="-25000" dirty="0" err="1" smtClean="0"/>
              <a:t>h</a:t>
            </a:r>
            <a:r>
              <a:rPr lang="en-US" altLang="en-US" sz="1800" dirty="0" err="1" smtClean="0"/>
              <a:t>LP</a:t>
            </a:r>
            <a:r>
              <a:rPr lang="en-US" altLang="en-US" sz="18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Loosely-coupled MIMD (RLP, clusters)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31B55-ADDB-4757-97A5-27C91F324847}" type="slidenum">
              <a:rPr lang="en-US"/>
              <a:pPr>
                <a:defRPr/>
              </a:pPr>
              <a:t>9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493492" y="1282766"/>
            <a:ext cx="293430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Classes of Computers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2.24"/>
  <p:tag name="PPTVERSION" val="14"/>
  <p:tag name="TPOS" val="2"/>
</p:tagLst>
</file>

<file path=ppt/theme/theme1.xml><?xml version="1.0" encoding="utf-8"?>
<a:theme xmlns:a="http://schemas.openxmlformats.org/drawingml/2006/main" name="Class-slides-2">
  <a:themeElements>
    <a:clrScheme name="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Class-slides-2</Template>
  <TotalTime>0</TotalTime>
  <Pages>12</Pages>
  <Words>3949</Words>
  <Application>Microsoft Office PowerPoint</Application>
  <PresentationFormat>Letter Paper (8.5x11 in)</PresentationFormat>
  <Paragraphs>778</Paragraphs>
  <Slides>57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Comic Sans MS</vt:lpstr>
      <vt:lpstr>Symbol</vt:lpstr>
      <vt:lpstr>Times</vt:lpstr>
      <vt:lpstr>Times New Roman</vt:lpstr>
      <vt:lpstr>Wingdings</vt:lpstr>
      <vt:lpstr>Class-slides-2</vt:lpstr>
      <vt:lpstr>Bitmap Image</vt:lpstr>
      <vt:lpstr>Equation</vt:lpstr>
      <vt:lpstr>Microsoft Excel 97-2003 Worksheet</vt:lpstr>
      <vt:lpstr>CSCE 692 Design Principles of Computer Architecture  Chapter 1 Fundamentals of Quantitative Design and Analysis</vt:lpstr>
      <vt:lpstr>Computer Technology</vt:lpstr>
      <vt:lpstr>Moore’s Law:  Gordon Moore, </vt:lpstr>
      <vt:lpstr>Processor Performance</vt:lpstr>
      <vt:lpstr>Shift to multi-proc/core Déjà vu all over again?</vt:lpstr>
      <vt:lpstr>Current Trends in Architecture</vt:lpstr>
      <vt:lpstr>Classes of Computers</vt:lpstr>
      <vt:lpstr>Parallelism</vt:lpstr>
      <vt:lpstr>Flynn’s Taxonomy - 1966</vt:lpstr>
      <vt:lpstr>Defining Computer Architecture</vt:lpstr>
      <vt:lpstr>Instruction Set Architecture</vt:lpstr>
      <vt:lpstr>Instruction Set Architecture</vt:lpstr>
      <vt:lpstr>Instruction Set Architecture</vt:lpstr>
      <vt:lpstr>Trends in Technology</vt:lpstr>
      <vt:lpstr>Bandwidth and Latency</vt:lpstr>
      <vt:lpstr>Bandwidth and Latency</vt:lpstr>
      <vt:lpstr>Transistors and Wires</vt:lpstr>
      <vt:lpstr>Transistors and Wires</vt:lpstr>
      <vt:lpstr>Power and Energy</vt:lpstr>
      <vt:lpstr>Power</vt:lpstr>
      <vt:lpstr>Reducing Power</vt:lpstr>
      <vt:lpstr>Dynamic Energy and Power</vt:lpstr>
      <vt:lpstr>Define and quantify power ( 1 / 2)</vt:lpstr>
      <vt:lpstr>Example of quantifying power </vt:lpstr>
      <vt:lpstr>Define and quantify power (2 / 2)</vt:lpstr>
      <vt:lpstr>Static Power</vt:lpstr>
      <vt:lpstr>Trends in Cost</vt:lpstr>
      <vt:lpstr>Integrated Circuit Cost</vt:lpstr>
      <vt:lpstr>Dependability</vt:lpstr>
      <vt:lpstr>Define and quantify dependability (1/2)</vt:lpstr>
      <vt:lpstr>Define and quantify dependability (2/2)</vt:lpstr>
      <vt:lpstr>Example calculating reliability</vt:lpstr>
      <vt:lpstr>PowerPoint Presentation</vt:lpstr>
      <vt:lpstr>Measuring Performance</vt:lpstr>
      <vt:lpstr>Performance &amp; Speedup</vt:lpstr>
      <vt:lpstr>Performance: What to measure</vt:lpstr>
      <vt:lpstr>How to Summarize Suite Performance (1/6)</vt:lpstr>
      <vt:lpstr>How to Summarize Suite Performance (2/6)</vt:lpstr>
      <vt:lpstr>How to Summarize Suite Performance (3/6)</vt:lpstr>
      <vt:lpstr>How to Summarize Suite Performance (4/6)</vt:lpstr>
      <vt:lpstr>How to Summarize Suite Performance (5/6)</vt:lpstr>
      <vt:lpstr>How to Summarize Suite Performance (6/6)</vt:lpstr>
      <vt:lpstr>Example Standard Deviation (1/2)</vt:lpstr>
      <vt:lpstr>Example Standard Deviation (2/2)</vt:lpstr>
      <vt:lpstr>Ratio of means – Means of ratios – Huh??</vt:lpstr>
      <vt:lpstr>Principles of Computer Design</vt:lpstr>
      <vt:lpstr>Focus on the Common Case</vt:lpstr>
      <vt:lpstr>4) Amdahl’s Law</vt:lpstr>
      <vt:lpstr>Amdahl’s Law example</vt:lpstr>
      <vt:lpstr>Amdahl’s Law example</vt:lpstr>
      <vt:lpstr>Principles of Computer Design</vt:lpstr>
      <vt:lpstr>Principles of Computer Design</vt:lpstr>
      <vt:lpstr>Cycles Per Instruction</vt:lpstr>
      <vt:lpstr>Example: Calculating CPI</vt:lpstr>
      <vt:lpstr>Fallacies and Pitfalls</vt:lpstr>
      <vt:lpstr>Fallacies and Pitfalls</vt:lpstr>
      <vt:lpstr>Fallacies and Pitfalls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2017-01-03T22:00:51Z</dcterms:created>
  <dcterms:modified xsi:type="dcterms:W3CDTF">2018-12-31T21:23:44Z</dcterms:modified>
</cp:coreProperties>
</file>