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29" r:id="rId9"/>
    <p:sldId id="357" r:id="rId10"/>
    <p:sldId id="358" r:id="rId11"/>
    <p:sldId id="359" r:id="rId12"/>
    <p:sldId id="360" r:id="rId13"/>
    <p:sldId id="362" r:id="rId14"/>
    <p:sldId id="272" r:id="rId15"/>
    <p:sldId id="274" r:id="rId16"/>
    <p:sldId id="275" r:id="rId17"/>
    <p:sldId id="365" r:id="rId18"/>
    <p:sldId id="277" r:id="rId19"/>
    <p:sldId id="278" r:id="rId20"/>
    <p:sldId id="279" r:id="rId21"/>
    <p:sldId id="317" r:id="rId22"/>
    <p:sldId id="318" r:id="rId23"/>
    <p:sldId id="281" r:id="rId24"/>
    <p:sldId id="363" r:id="rId25"/>
    <p:sldId id="364" r:id="rId26"/>
    <p:sldId id="330" r:id="rId27"/>
    <p:sldId id="331" r:id="rId28"/>
    <p:sldId id="332" r:id="rId29"/>
    <p:sldId id="333" r:id="rId30"/>
    <p:sldId id="335" r:id="rId31"/>
    <p:sldId id="336" r:id="rId32"/>
    <p:sldId id="337" r:id="rId33"/>
    <p:sldId id="344" r:id="rId34"/>
    <p:sldId id="345" r:id="rId35"/>
    <p:sldId id="346" r:id="rId36"/>
    <p:sldId id="366" r:id="rId37"/>
    <p:sldId id="367" r:id="rId38"/>
    <p:sldId id="368" r:id="rId39"/>
  </p:sldIdLst>
  <p:sldSz cx="9144000" cy="6858000" type="letter"/>
  <p:notesSz cx="6881813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84674" autoAdjust="0"/>
  </p:normalViewPr>
  <p:slideViewPr>
    <p:cSldViewPr snapToGrid="0">
      <p:cViewPr varScale="1">
        <p:scale>
          <a:sx n="111" d="100"/>
          <a:sy n="111" d="100"/>
        </p:scale>
        <p:origin x="13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 snapToGrid="0">
      <p:cViewPr varScale="1">
        <p:scale>
          <a:sx n="128" d="100"/>
          <a:sy n="128" d="100"/>
        </p:scale>
        <p:origin x="-1932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8.xml"/><Relationship Id="rId1" Type="http://schemas.openxmlformats.org/officeDocument/2006/relationships/slide" Target="slides/slide22.xml"/><Relationship Id="rId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2963863" y="8850313"/>
            <a:ext cx="768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823" tIns="45219" rIns="88823" bIns="45219">
            <a:spAutoFit/>
          </a:bodyPr>
          <a:lstStyle>
            <a:lvl1pPr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/>
              <a:t>Page </a:t>
            </a:r>
            <a:fld id="{0C3B5817-E730-4476-8449-ADC360FF0572}" type="slidenum">
              <a:rPr lang="en-US" altLang="en-US" sz="1200"/>
              <a:pPr algn="ctr">
                <a:lnSpc>
                  <a:spcPct val="90000"/>
                </a:lnSpc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97195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963863" y="8850313"/>
            <a:ext cx="768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823" tIns="45219" rIns="88823" bIns="45219">
            <a:spAutoFit/>
          </a:bodyPr>
          <a:lstStyle>
            <a:lvl1pPr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826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/>
              <a:t>Page </a:t>
            </a:r>
            <a:fld id="{13544A61-70E8-45A3-B555-28DB14F677E3}" type="slidenum">
              <a:rPr lang="en-US" altLang="en-US" sz="1200"/>
              <a:pPr algn="ctr">
                <a:lnSpc>
                  <a:spcPct val="90000"/>
                </a:lnSpc>
              </a:pPr>
              <a:t>‹#›</a:t>
            </a:fld>
            <a:endParaRPr lang="en-US" altLang="en-US" sz="1200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5538" y="704850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6425"/>
            <a:ext cx="5049837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53" tIns="45219" rIns="92053" bIns="45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2023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130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3154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>
            <a:lvl1pPr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35F51AD8-83F4-4BCE-875C-FF263DA0AB97}" type="slidenum">
              <a:rPr lang="en-US" altLang="en-US" sz="1800"/>
              <a:pPr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en-US" sz="18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413250"/>
            <a:ext cx="5049837" cy="41862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11" tIns="45198" rIns="92011" bIns="45198"/>
          <a:lstStyle/>
          <a:p>
            <a:r>
              <a:rPr lang="en-US" altLang="en-US" smtClean="0"/>
              <a:t>3 clocks doing work, 4 overhead (stall, branch, sub)</a:t>
            </a:r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6438"/>
            <a:ext cx="4638675" cy="3479800"/>
          </a:xfrm>
          <a:ln cap="flat"/>
        </p:spPr>
      </p:sp>
    </p:spTree>
    <p:extLst>
      <p:ext uri="{BB962C8B-B14F-4D97-AF65-F5344CB8AC3E}">
        <p14:creationId xmlns:p14="http://schemas.microsoft.com/office/powerpoint/2010/main" val="306534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>
            <a:lvl1pPr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58A6C97F-740D-4AAF-9CC2-AE6DD936AE3F}" type="slidenum">
              <a:rPr lang="en-US" altLang="en-US" sz="1800"/>
              <a:pPr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en-US" sz="18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413250"/>
            <a:ext cx="5049837" cy="41862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11" tIns="45198" rIns="92011" bIns="45198"/>
          <a:lstStyle/>
          <a:p>
            <a:r>
              <a:rPr lang="en-US" altLang="en-US" smtClean="0"/>
              <a:t>Why 27 and not 26? Still have a stall since assuming BNEZ must resolve in ID so must stall 1 cycle until R1 can be forwarded from DADDUI.</a:t>
            </a:r>
          </a:p>
          <a:p>
            <a:endParaRPr lang="en-US" altLang="en-US" smtClean="0"/>
          </a:p>
          <a:p>
            <a:r>
              <a:rPr lang="en-US" altLang="en-US" smtClean="0"/>
              <a:t>Note that F2 is holding ‘s’</a:t>
            </a:r>
          </a:p>
        </p:txBody>
      </p:sp>
      <p:sp>
        <p:nvSpPr>
          <p:cNvPr id="614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6438"/>
            <a:ext cx="4638675" cy="3479800"/>
          </a:xfrm>
          <a:ln cap="flat"/>
        </p:spPr>
      </p:sp>
    </p:spTree>
    <p:extLst>
      <p:ext uri="{BB962C8B-B14F-4D97-AF65-F5344CB8AC3E}">
        <p14:creationId xmlns:p14="http://schemas.microsoft.com/office/powerpoint/2010/main" val="283091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>
            <a:lvl1pPr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A274833-B964-494A-A629-26F450DC5094}" type="slidenum">
              <a:rPr lang="en-US" altLang="en-US" sz="1800"/>
              <a:pPr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en-US" sz="18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413250"/>
            <a:ext cx="5049837" cy="41862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11" tIns="45198" rIns="92011" bIns="45198"/>
          <a:lstStyle/>
          <a:p>
            <a:endParaRPr lang="en-US" altLang="en-US" smtClean="0"/>
          </a:p>
        </p:txBody>
      </p:sp>
      <p:sp>
        <p:nvSpPr>
          <p:cNvPr id="624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6438"/>
            <a:ext cx="4638675" cy="3479800"/>
          </a:xfrm>
          <a:ln cap="flat"/>
        </p:spPr>
      </p:sp>
    </p:spTree>
    <p:extLst>
      <p:ext uri="{BB962C8B-B14F-4D97-AF65-F5344CB8AC3E}">
        <p14:creationId xmlns:p14="http://schemas.microsoft.com/office/powerpoint/2010/main" val="183536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859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507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LD F0 to output to next LD F0</a:t>
            </a:r>
          </a:p>
          <a:p>
            <a:r>
              <a:rPr lang="en-US" altLang="en-US" smtClean="0"/>
              <a:t>ADD F0 input to LD F0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58744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LD F0 to output to next LD F0</a:t>
            </a:r>
          </a:p>
          <a:p>
            <a:r>
              <a:rPr lang="en-US" altLang="en-US" smtClean="0"/>
              <a:t>ADD F0 input to LD F0</a:t>
            </a: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103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0493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796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1713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3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744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7549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8859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7129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1707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528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1497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 system with </a:t>
            </a:r>
            <a:r>
              <a:rPr lang="en-US" altLang="en-US" b="1" smtClean="0"/>
              <a:t>hysteresis</a:t>
            </a:r>
            <a:r>
              <a:rPr lang="en-US" altLang="en-US" smtClean="0"/>
              <a:t> can be summarized as a system that may be in any number of states, independent of the inputs to the system. To be exact, a system with hysteresis exhibits path-dependence, or "rate-independent” memory</a:t>
            </a:r>
          </a:p>
        </p:txBody>
      </p:sp>
    </p:spTree>
    <p:extLst>
      <p:ext uri="{BB962C8B-B14F-4D97-AF65-F5344CB8AC3E}">
        <p14:creationId xmlns:p14="http://schemas.microsoft.com/office/powerpoint/2010/main" val="975596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Note assume starting in (1,1) for 2-bit predictor and a zero(NT)  in the 1-bit predictor </a:t>
            </a:r>
          </a:p>
        </p:txBody>
      </p:sp>
    </p:spTree>
    <p:extLst>
      <p:ext uri="{BB962C8B-B14F-4D97-AF65-F5344CB8AC3E}">
        <p14:creationId xmlns:p14="http://schemas.microsoft.com/office/powerpoint/2010/main" val="265590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2461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4078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9245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9674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7050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4627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1437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7342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Similar to a cache, we can store recent branches (if taken) and the predicted PC to target to.  So before we even know it is a branch, we load the target as the next PC.  If mispredicted, must kill as normal.</a:t>
            </a:r>
          </a:p>
        </p:txBody>
      </p:sp>
    </p:spTree>
    <p:extLst>
      <p:ext uri="{BB962C8B-B14F-4D97-AF65-F5344CB8AC3E}">
        <p14:creationId xmlns:p14="http://schemas.microsoft.com/office/powerpoint/2010/main" val="4251453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57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What do you notice about each iteration of this loop?</a:t>
            </a:r>
          </a:p>
        </p:txBody>
      </p:sp>
    </p:spTree>
    <p:extLst>
      <p:ext uri="{BB962C8B-B14F-4D97-AF65-F5344CB8AC3E}">
        <p14:creationId xmlns:p14="http://schemas.microsoft.com/office/powerpoint/2010/main" val="335050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596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02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372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364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905000"/>
            <a:ext cx="273843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82B7476-67FD-490D-9CF4-E4DC5872C65B}" type="slidenum">
              <a:rPr lang="en-US" altLang="en-US" sz="1200"/>
              <a:pPr algn="r" eaLnBrk="1" hangingPunct="1"/>
              <a:t>‹#›</a:t>
            </a:fld>
            <a:endParaRPr lang="en-US" altLang="en-US" sz="1200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1447800"/>
            <a:ext cx="54864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3886200"/>
            <a:ext cx="5486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BFEF-3341-4A5E-BC81-8B4490E30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xfrm>
            <a:off x="4273550" y="6513513"/>
            <a:ext cx="21336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2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3875B-F200-4EA0-AAD9-F755FF6E9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xfrm>
            <a:off x="4273550" y="6513513"/>
            <a:ext cx="21336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95275"/>
            <a:ext cx="7162800" cy="911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4338" y="1524000"/>
            <a:ext cx="408146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81463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59550"/>
            <a:ext cx="7696200" cy="222250"/>
          </a:xfrm>
          <a:prstGeom prst="rect">
            <a:avLst/>
          </a:prstGeom>
        </p:spPr>
        <p:txBody>
          <a:bodyPr/>
          <a:lstStyle>
            <a:lvl1pPr eaLnBrk="0" hangingPunct="0">
              <a:defRPr sz="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07114-E701-4F6D-9958-6787446B6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46149-89FD-4E99-A287-9D2871B42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1CC3C-342E-448E-9545-BEB2A76A7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F7EF1-47FD-40EA-854F-919706E53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96B9-108F-4AA9-8BB9-0320A6BFA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xfrm>
            <a:off x="4273550" y="6513513"/>
            <a:ext cx="21336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87F35-4D6B-4767-B57C-B3B70FC24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xfrm>
            <a:off x="4273550" y="6513513"/>
            <a:ext cx="21336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0A479-902C-4601-AE49-22FD668DF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xfrm>
            <a:off x="4273550" y="6513513"/>
            <a:ext cx="21336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1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4987-E4B3-4CC3-8FDA-9F78F3613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xfrm>
            <a:off x="4273550" y="6513513"/>
            <a:ext cx="21336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31BC9827-DB1E-42DB-8B1D-AFA237A6A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85800" y="728663"/>
            <a:ext cx="8043863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0" name="Picture 7" descr="cres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8112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2" r:id="rId2"/>
    <p:sldLayoutId id="2147483743" r:id="rId3"/>
    <p:sldLayoutId id="2147483744" r:id="rId4"/>
    <p:sldLayoutId id="2147483745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225425" indent="-225425" algn="l" rtl="0" eaLnBrk="0" fontAlgn="base" hangingPunct="0">
        <a:spcBef>
          <a:spcPct val="1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spcBef>
          <a:spcPct val="1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4400" indent="-225425" algn="l" rtl="0" eaLnBrk="0" fontAlgn="base" hangingPunct="0">
        <a:spcBef>
          <a:spcPct val="1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58888" indent="-225425" algn="l" rtl="0" eaLnBrk="0" fontAlgn="base" hangingPunct="0">
        <a:spcBef>
          <a:spcPct val="1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03375" indent="-225425" algn="l" rtl="0" eaLnBrk="0" fontAlgn="base" hangingPunct="0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605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5177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9749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4321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ChangeArrowheads="1"/>
          </p:cNvSpPr>
          <p:nvPr/>
        </p:nvSpPr>
        <p:spPr bwMode="auto">
          <a:xfrm>
            <a:off x="3333750" y="1344613"/>
            <a:ext cx="514985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330D8"/>
                </a:solidFill>
              </a:rPr>
              <a:t>CSCE 692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>Design Principles of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>Computer Architecture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/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> Lecture 4a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>
                <a:solidFill>
                  <a:srgbClr val="0330D8"/>
                </a:solidFill>
              </a:rPr>
              <a:t>Chap 3– Instruction Level Parallelism</a:t>
            </a:r>
            <a:endParaRPr lang="en-US" altLang="en-US" sz="3200">
              <a:solidFill>
                <a:srgbClr val="0330D8"/>
              </a:solidFill>
            </a:endParaRPr>
          </a:p>
        </p:txBody>
      </p:sp>
      <p:pic>
        <p:nvPicPr>
          <p:cNvPr id="10243" name="Picture 5" descr="c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905000"/>
            <a:ext cx="273843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4422775"/>
            <a:ext cx="6900862" cy="19780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Dr. Scott Graham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AFIT/ENG</a:t>
            </a:r>
          </a:p>
          <a:p>
            <a:pPr eaLnBrk="1" hangingPunct="1">
              <a:lnSpc>
                <a:spcPct val="7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Notes </a:t>
            </a:r>
            <a:r>
              <a:rPr lang="en-US" altLang="en-US" sz="1800" smtClean="0"/>
              <a:t>adapted from</a:t>
            </a:r>
          </a:p>
          <a:p>
            <a:pPr eaLnBrk="1" hangingPunct="1">
              <a:lnSpc>
                <a:spcPct val="7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David Patterson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Electrical Engineering and Computer Sciences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University of California, Berkeley</a:t>
            </a:r>
            <a:endParaRPr lang="en-US" altLang="en-US" i="1" dirty="0" smtClean="0"/>
          </a:p>
        </p:txBody>
      </p:sp>
      <p:pic>
        <p:nvPicPr>
          <p:cNvPr id="10245" name="Picture 8" descr="fro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7720013" y="5070475"/>
            <a:ext cx="12620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13500"/>
            <a:ext cx="1905000" cy="292100"/>
          </a:xfrm>
        </p:spPr>
        <p:txBody>
          <a:bodyPr/>
          <a:lstStyle/>
          <a:p>
            <a:pPr>
              <a:defRPr/>
            </a:pPr>
            <a:fld id="{9815A71A-592D-46D3-96D8-C042F2656D24}" type="slidenum">
              <a:rPr lang="en-US"/>
              <a:pPr>
                <a:defRPr/>
              </a:pPr>
              <a:t>10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162800" cy="542925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FP Loop Showing Stalls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172200"/>
            <a:ext cx="7048500" cy="393700"/>
          </a:xfrm>
        </p:spPr>
        <p:txBody>
          <a:bodyPr lIns="90487" tIns="44450" rIns="90487" bIns="44450"/>
          <a:lstStyle/>
          <a:p>
            <a:pPr eaLnBrk="1" hangingPunct="1">
              <a:tabLst>
                <a:tab pos="1200150" algn="l"/>
                <a:tab pos="1657350" algn="l"/>
                <a:tab pos="3028950" algn="l"/>
              </a:tabLst>
            </a:pPr>
            <a:r>
              <a:rPr lang="en-US" altLang="en-US" sz="2000" smtClean="0">
                <a:solidFill>
                  <a:srgbClr val="0332B7"/>
                </a:solidFill>
              </a:rPr>
              <a:t> 9 clock cycles: Rewrite code to minimize stalls?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927100" y="4419600"/>
            <a:ext cx="73406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eaLnBrk="0" hangingPunct="0">
              <a:spcBef>
                <a:spcPct val="10000"/>
              </a:spcBef>
              <a:buChar char="•"/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tabLst>
                <a:tab pos="2057400" algn="l"/>
                <a:tab pos="4572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tabLst>
                <a:tab pos="2057400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i="1"/>
              <a:t>Instruction	Instruction	Latency in</a:t>
            </a:r>
            <a:br>
              <a:rPr lang="en-US" altLang="en-US" sz="1800" i="1"/>
            </a:br>
            <a:r>
              <a:rPr lang="en-US" altLang="en-US" sz="1800" i="1"/>
              <a:t>producing result	using result 	clock cycles</a:t>
            </a:r>
            <a:endParaRPr lang="en-US" altLang="en-US" sz="1800"/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FP ALU op	Another FP ALU op	3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FP ALU op	Store double	2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Load double	FP ALU op	1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749300" y="1352550"/>
            <a:ext cx="8013700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spcBef>
                <a:spcPct val="10000"/>
              </a:spcBef>
              <a:buChar char="•"/>
              <a:tabLst>
                <a:tab pos="1200150" algn="l"/>
                <a:tab pos="2120900" algn="l"/>
                <a:tab pos="33718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tabLst>
                <a:tab pos="1200150" algn="l"/>
                <a:tab pos="2120900" algn="l"/>
                <a:tab pos="33718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tabLst>
                <a:tab pos="1200150" algn="l"/>
                <a:tab pos="2120900" algn="l"/>
                <a:tab pos="33718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1 Loop:	L.D	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F0</a:t>
            </a:r>
            <a:r>
              <a:rPr lang="en-US" altLang="en-US" sz="1800" b="1">
                <a:latin typeface="Courier New" pitchFamily="49" charset="0"/>
              </a:rPr>
              <a:t>,0(R1)	;F0=vector element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2		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stall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3		ADD.D	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</a:rPr>
              <a:t>F4</a:t>
            </a:r>
            <a:r>
              <a:rPr lang="en-US" altLang="en-US" sz="1800" b="1">
                <a:latin typeface="Courier New" pitchFamily="49" charset="0"/>
              </a:rPr>
              <a:t>,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F0</a:t>
            </a:r>
            <a:r>
              <a:rPr lang="en-US" altLang="en-US" sz="1800" b="1">
                <a:latin typeface="Courier New" pitchFamily="49" charset="0"/>
              </a:rPr>
              <a:t>,F2	;add scalar in F2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4		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stall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5		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stall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6 	S.D	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</a:rPr>
              <a:t>F4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US" altLang="en-US" sz="1800" b="1">
                <a:latin typeface="Courier New" pitchFamily="49" charset="0"/>
              </a:rPr>
              <a:t>0(R1)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latin typeface="Courier New" pitchFamily="49" charset="0"/>
              </a:rPr>
              <a:t>	;store result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7 	DADDUI	R1,R1,-8	;decrement pointer 8B (DW)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8</a:t>
            </a:r>
            <a:r>
              <a:rPr lang="en-US" altLang="en-US" sz="1800" b="1"/>
              <a:t>		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stall</a:t>
            </a:r>
            <a:r>
              <a:rPr lang="en-US" altLang="en-US" sz="1800" b="1"/>
              <a:t>		</a:t>
            </a:r>
            <a:r>
              <a:rPr lang="en-US" altLang="en-US" sz="1800" b="1">
                <a:latin typeface="Courier New" pitchFamily="49" charset="0"/>
              </a:rPr>
              <a:t>;assumes can’t forward to branch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9 	BNEZ	R1,Loop	;branch R1!=zero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en-US" sz="18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8210550" cy="481013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Revised FP Loop Minimizing Stalls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943600"/>
            <a:ext cx="8458200" cy="37465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1200150" algn="l"/>
                <a:tab pos="1657350" algn="l"/>
                <a:tab pos="3028950" algn="l"/>
              </a:tabLst>
            </a:pPr>
            <a:r>
              <a:rPr lang="en-US" altLang="en-US" sz="2000" smtClean="0">
                <a:solidFill>
                  <a:srgbClr val="0332B7"/>
                </a:solidFill>
              </a:rPr>
              <a:t> 7 clock cycles, but just 3 for execution (L.D, ADD.D,S.D), 4 for loop overhead; How make  faster?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14400" y="4191000"/>
            <a:ext cx="73406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eaLnBrk="0" hangingPunct="0">
              <a:spcBef>
                <a:spcPct val="10000"/>
              </a:spcBef>
              <a:buChar char="•"/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tabLst>
                <a:tab pos="2057400" algn="l"/>
                <a:tab pos="4572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tabLst>
                <a:tab pos="2057400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i="1"/>
              <a:t>Instruction	Instruction	Latency in</a:t>
            </a:r>
            <a:br>
              <a:rPr lang="en-US" altLang="en-US" sz="1800" i="1"/>
            </a:br>
            <a:r>
              <a:rPr lang="en-US" altLang="en-US" sz="1800" i="1"/>
              <a:t>producing result	using result 	clock cycles</a:t>
            </a:r>
            <a:endParaRPr lang="en-US" altLang="en-US" sz="1800"/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FP ALU op	Another FP ALU op	3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FP ALU op	Store double	2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Load double	FP ALU op	1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73100" y="1485900"/>
            <a:ext cx="80899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spcBef>
                <a:spcPct val="10000"/>
              </a:spcBef>
              <a:buChar char="•"/>
              <a:tabLst>
                <a:tab pos="1200150" algn="l"/>
                <a:tab pos="2120900" algn="l"/>
                <a:tab pos="33718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tabLst>
                <a:tab pos="1200150" algn="l"/>
                <a:tab pos="2120900" algn="l"/>
                <a:tab pos="33718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tabLst>
                <a:tab pos="1200150" algn="l"/>
                <a:tab pos="2120900" algn="l"/>
                <a:tab pos="33718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2120900" algn="l"/>
                <a:tab pos="33718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1 Loop:	L.D	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F0</a:t>
            </a:r>
            <a:r>
              <a:rPr lang="en-US" altLang="en-US" sz="1800" b="1">
                <a:latin typeface="Courier New" pitchFamily="49" charset="0"/>
              </a:rPr>
              <a:t>,0(R1)	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2		DADDUI	R1,R1,-8	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3		ADD.D	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</a:rPr>
              <a:t>F4</a:t>
            </a:r>
            <a:r>
              <a:rPr lang="en-US" altLang="en-US" sz="1800" b="1">
                <a:latin typeface="Courier New" pitchFamily="49" charset="0"/>
              </a:rPr>
              <a:t>,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F0</a:t>
            </a:r>
            <a:r>
              <a:rPr lang="en-US" altLang="en-US" sz="1800" b="1">
                <a:latin typeface="Courier New" pitchFamily="49" charset="0"/>
              </a:rPr>
              <a:t>,F2	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4		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stall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5		</a:t>
            </a:r>
            <a:r>
              <a:rPr lang="en-US" altLang="en-US" sz="1800" b="1">
                <a:solidFill>
                  <a:srgbClr val="FF0000"/>
                </a:solidFill>
                <a:latin typeface="Courier New" pitchFamily="49" charset="0"/>
              </a:rPr>
              <a:t>stall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6		S.D	</a:t>
            </a:r>
            <a:r>
              <a:rPr lang="en-US" altLang="en-US" sz="1800" b="1">
                <a:solidFill>
                  <a:srgbClr val="0000FF"/>
                </a:solidFill>
                <a:latin typeface="Courier New" pitchFamily="49" charset="0"/>
              </a:rPr>
              <a:t>F4</a:t>
            </a:r>
            <a:r>
              <a:rPr lang="en-US" altLang="en-US" sz="1800" b="1">
                <a:latin typeface="Courier New" pitchFamily="49" charset="0"/>
              </a:rPr>
              <a:t>,</a:t>
            </a:r>
            <a:r>
              <a:rPr lang="en-US" altLang="en-US" sz="1800" b="1">
                <a:solidFill>
                  <a:srgbClr val="00B050"/>
                </a:solidFill>
                <a:latin typeface="Courier New" pitchFamily="49" charset="0"/>
              </a:rPr>
              <a:t>8</a:t>
            </a:r>
            <a:r>
              <a:rPr lang="en-US" altLang="en-US" sz="1800" b="1">
                <a:latin typeface="Courier New" pitchFamily="49" charset="0"/>
              </a:rPr>
              <a:t>(R1)</a:t>
            </a:r>
            <a:r>
              <a:rPr lang="en-US" altLang="en-US" sz="1800" b="1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latin typeface="Courier New" pitchFamily="49" charset="0"/>
              </a:rPr>
              <a:t>	</a:t>
            </a:r>
            <a:r>
              <a:rPr lang="en-US" altLang="en-US" sz="1800" b="1">
                <a:solidFill>
                  <a:srgbClr val="00B050"/>
                </a:solidFill>
                <a:latin typeface="Courier New" pitchFamily="49" charset="0"/>
              </a:rPr>
              <a:t>;altered offset when move DADDUI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7 	BNEZ	R1,Loop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4800" y="38100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spcBef>
                <a:spcPct val="10000"/>
              </a:spcBef>
              <a:buChar char="•"/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tabLst>
                <a:tab pos="1200150" algn="l"/>
                <a:tab pos="1657350" algn="l"/>
                <a:tab pos="30289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tabLst>
                <a:tab pos="1200150" algn="l"/>
                <a:tab pos="1657350" algn="l"/>
                <a:tab pos="3028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tabLst>
                <a:tab pos="1200150" algn="l"/>
                <a:tab pos="1657350" algn="l"/>
                <a:tab pos="30289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tabLst>
                <a:tab pos="1200150" algn="l"/>
                <a:tab pos="1657350" algn="l"/>
                <a:tab pos="30289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1657350" algn="l"/>
                <a:tab pos="30289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1657350" algn="l"/>
                <a:tab pos="30289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1657350" algn="l"/>
                <a:tab pos="30289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1200150" algn="l"/>
                <a:tab pos="1657350" algn="l"/>
                <a:tab pos="302895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/>
              <a:t>Swap DADDUI and S.D by changing address of S.D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9F982-71B6-4B2A-90C6-3F5FE7DBB4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Unroll Loop Four Times (straightforward way)</a:t>
            </a:r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526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1 Loop:	</a:t>
            </a:r>
            <a:r>
              <a:rPr lang="en-US" b="1" dirty="0" err="1">
                <a:latin typeface="Courier New" pitchFamily="49" charset="0"/>
                <a:cs typeface="+mn-cs"/>
              </a:rPr>
              <a:t>L.D</a:t>
            </a:r>
            <a:r>
              <a:rPr lang="en-US" b="1" dirty="0">
                <a:latin typeface="Courier New" pitchFamily="49" charset="0"/>
                <a:cs typeface="+mn-cs"/>
              </a:rPr>
              <a:t>	F0,0(R1)</a:t>
            </a: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3	</a:t>
            </a:r>
            <a:r>
              <a:rPr lang="en-US" b="1" dirty="0" err="1">
                <a:latin typeface="Courier New" pitchFamily="49" charset="0"/>
                <a:cs typeface="+mn-cs"/>
              </a:rPr>
              <a:t>ADD.D</a:t>
            </a:r>
            <a:r>
              <a:rPr lang="en-US" b="1" dirty="0">
                <a:latin typeface="Courier New" pitchFamily="49" charset="0"/>
                <a:cs typeface="+mn-cs"/>
              </a:rPr>
              <a:t>	F4,F0,F2</a:t>
            </a: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6	</a:t>
            </a:r>
            <a:r>
              <a:rPr lang="en-US" b="1" dirty="0" err="1">
                <a:latin typeface="Courier New" pitchFamily="49" charset="0"/>
                <a:cs typeface="+mn-cs"/>
              </a:rPr>
              <a:t>S.D</a:t>
            </a:r>
            <a:r>
              <a:rPr lang="en-US" b="1" dirty="0">
                <a:latin typeface="Courier New" pitchFamily="49" charset="0"/>
                <a:cs typeface="+mn-cs"/>
              </a:rPr>
              <a:t>	F4,0(R1) 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;drop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+mn-cs"/>
              </a:rPr>
              <a:t>DADDUI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 &amp;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+mn-cs"/>
              </a:rPr>
              <a:t>BNEZ</a:t>
            </a:r>
            <a:endParaRPr lang="en-US" b="1" dirty="0">
              <a:latin typeface="Courier New" pitchFamily="49" charset="0"/>
              <a:cs typeface="+mn-cs"/>
            </a:endParaRP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7	</a:t>
            </a:r>
            <a:r>
              <a:rPr lang="en-US" b="1" dirty="0" err="1">
                <a:latin typeface="Courier New" pitchFamily="49" charset="0"/>
                <a:cs typeface="+mn-cs"/>
              </a:rPr>
              <a:t>L.D</a:t>
            </a:r>
            <a:r>
              <a:rPr lang="en-US" b="1" dirty="0">
                <a:latin typeface="Courier New" pitchFamily="49" charset="0"/>
                <a:cs typeface="+mn-cs"/>
              </a:rPr>
              <a:t>	F6,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-8</a:t>
            </a:r>
            <a:r>
              <a:rPr lang="en-US" b="1" dirty="0">
                <a:latin typeface="Courier New" pitchFamily="49" charset="0"/>
                <a:cs typeface="+mn-cs"/>
              </a:rPr>
              <a:t>(R1)</a:t>
            </a: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9	</a:t>
            </a:r>
            <a:r>
              <a:rPr lang="en-US" b="1" dirty="0" err="1">
                <a:latin typeface="Courier New" pitchFamily="49" charset="0"/>
                <a:cs typeface="+mn-cs"/>
              </a:rPr>
              <a:t>ADD.D</a:t>
            </a:r>
            <a:r>
              <a:rPr lang="en-US" b="1" dirty="0">
                <a:latin typeface="Courier New" pitchFamily="49" charset="0"/>
                <a:cs typeface="+mn-cs"/>
              </a:rPr>
              <a:t>	F8,F6,F2</a:t>
            </a: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12	</a:t>
            </a:r>
            <a:r>
              <a:rPr lang="en-US" b="1" dirty="0" err="1">
                <a:latin typeface="Courier New" pitchFamily="49" charset="0"/>
                <a:cs typeface="+mn-cs"/>
              </a:rPr>
              <a:t>S.D</a:t>
            </a:r>
            <a:r>
              <a:rPr lang="en-US" b="1" dirty="0">
                <a:latin typeface="Courier New" pitchFamily="49" charset="0"/>
                <a:cs typeface="+mn-cs"/>
              </a:rPr>
              <a:t>	F8,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-8</a:t>
            </a:r>
            <a:r>
              <a:rPr lang="en-US" b="1" dirty="0">
                <a:latin typeface="Courier New" pitchFamily="49" charset="0"/>
                <a:cs typeface="+mn-cs"/>
              </a:rPr>
              <a:t>(R1) 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;drop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+mn-cs"/>
              </a:rPr>
              <a:t>DADDUI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 &amp;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+mn-cs"/>
              </a:rPr>
              <a:t>BNEZ</a:t>
            </a:r>
            <a:endParaRPr lang="en-US" b="1" dirty="0">
              <a:latin typeface="Courier New" pitchFamily="49" charset="0"/>
              <a:cs typeface="+mn-cs"/>
            </a:endParaRP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13	</a:t>
            </a:r>
            <a:r>
              <a:rPr lang="en-US" b="1" dirty="0" err="1">
                <a:latin typeface="Courier New" pitchFamily="49" charset="0"/>
                <a:cs typeface="+mn-cs"/>
              </a:rPr>
              <a:t>L.D</a:t>
            </a:r>
            <a:r>
              <a:rPr lang="en-US" b="1" dirty="0">
                <a:latin typeface="Courier New" pitchFamily="49" charset="0"/>
                <a:cs typeface="+mn-cs"/>
              </a:rPr>
              <a:t>	F10,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-16</a:t>
            </a:r>
            <a:r>
              <a:rPr lang="en-US" b="1" dirty="0">
                <a:latin typeface="Courier New" pitchFamily="49" charset="0"/>
                <a:cs typeface="+mn-cs"/>
              </a:rPr>
              <a:t>(R1)</a:t>
            </a: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15	</a:t>
            </a:r>
            <a:r>
              <a:rPr lang="en-US" b="1" dirty="0" err="1">
                <a:latin typeface="Courier New" pitchFamily="49" charset="0"/>
                <a:cs typeface="+mn-cs"/>
              </a:rPr>
              <a:t>ADD.D</a:t>
            </a:r>
            <a:r>
              <a:rPr lang="en-US" b="1" dirty="0">
                <a:latin typeface="Courier New" pitchFamily="49" charset="0"/>
                <a:cs typeface="+mn-cs"/>
              </a:rPr>
              <a:t>	F12,F10,F2</a:t>
            </a: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18	</a:t>
            </a:r>
            <a:r>
              <a:rPr lang="en-US" b="1" dirty="0" err="1">
                <a:latin typeface="Courier New" pitchFamily="49" charset="0"/>
                <a:cs typeface="+mn-cs"/>
              </a:rPr>
              <a:t>S.D</a:t>
            </a:r>
            <a:r>
              <a:rPr lang="en-US" b="1" dirty="0">
                <a:latin typeface="Courier New" pitchFamily="49" charset="0"/>
                <a:cs typeface="+mn-cs"/>
              </a:rPr>
              <a:t>	F12,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-16</a:t>
            </a:r>
            <a:r>
              <a:rPr lang="en-US" b="1" dirty="0">
                <a:latin typeface="Courier New" pitchFamily="49" charset="0"/>
                <a:cs typeface="+mn-cs"/>
              </a:rPr>
              <a:t>(R1) 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;drop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+mn-cs"/>
              </a:rPr>
              <a:t>DADDUI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 &amp;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+mn-cs"/>
              </a:rPr>
              <a:t>BNEZ</a:t>
            </a:r>
            <a:endParaRPr lang="en-US" b="1" dirty="0">
              <a:latin typeface="Courier New" pitchFamily="49" charset="0"/>
              <a:cs typeface="+mn-cs"/>
            </a:endParaRP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19	</a:t>
            </a:r>
            <a:r>
              <a:rPr lang="en-US" b="1" dirty="0" err="1">
                <a:latin typeface="Courier New" pitchFamily="49" charset="0"/>
                <a:cs typeface="+mn-cs"/>
              </a:rPr>
              <a:t>L.D</a:t>
            </a:r>
            <a:r>
              <a:rPr lang="en-US" b="1" dirty="0">
                <a:latin typeface="Courier New" pitchFamily="49" charset="0"/>
                <a:cs typeface="+mn-cs"/>
              </a:rPr>
              <a:t>	F14,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-24</a:t>
            </a:r>
            <a:r>
              <a:rPr lang="en-US" b="1" dirty="0">
                <a:latin typeface="Courier New" pitchFamily="49" charset="0"/>
                <a:cs typeface="+mn-cs"/>
              </a:rPr>
              <a:t>(R1)</a:t>
            </a: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21	</a:t>
            </a:r>
            <a:r>
              <a:rPr lang="en-US" b="1" dirty="0" err="1">
                <a:latin typeface="Courier New" pitchFamily="49" charset="0"/>
                <a:cs typeface="+mn-cs"/>
              </a:rPr>
              <a:t>ADD.D</a:t>
            </a:r>
            <a:r>
              <a:rPr lang="en-US" b="1" dirty="0">
                <a:latin typeface="Courier New" pitchFamily="49" charset="0"/>
                <a:cs typeface="+mn-cs"/>
              </a:rPr>
              <a:t>	F16,F14,F2</a:t>
            </a: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24	</a:t>
            </a:r>
            <a:r>
              <a:rPr lang="en-US" b="1" dirty="0" err="1">
                <a:latin typeface="Courier New" pitchFamily="49" charset="0"/>
                <a:cs typeface="+mn-cs"/>
              </a:rPr>
              <a:t>S.D</a:t>
            </a:r>
            <a:r>
              <a:rPr lang="en-US" b="1" dirty="0">
                <a:latin typeface="Courier New" pitchFamily="49" charset="0"/>
                <a:cs typeface="+mn-cs"/>
              </a:rPr>
              <a:t>	F16,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-24</a:t>
            </a:r>
            <a:r>
              <a:rPr lang="en-US" b="1" dirty="0">
                <a:latin typeface="Courier New" pitchFamily="49" charset="0"/>
                <a:cs typeface="+mn-cs"/>
              </a:rPr>
              <a:t>(R1)</a:t>
            </a:r>
          </a:p>
          <a:p>
            <a:pPr marL="342900" indent="-342900" eaLnBrk="0" hangingPunct="0">
              <a:buFontTx/>
              <a:buAutoNum type="arabicPlain" startAt="25"/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     </a:t>
            </a:r>
            <a:r>
              <a:rPr lang="en-US" b="1" dirty="0" err="1">
                <a:latin typeface="Courier New" pitchFamily="49" charset="0"/>
                <a:cs typeface="+mn-cs"/>
              </a:rPr>
              <a:t>DADDUI</a:t>
            </a:r>
            <a:r>
              <a:rPr lang="en-US" b="1" dirty="0">
                <a:latin typeface="Courier New" pitchFamily="49" charset="0"/>
                <a:cs typeface="+mn-cs"/>
              </a:rPr>
              <a:t>	R1,R1,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+mn-cs"/>
              </a:rPr>
              <a:t>-32	;alter to 4*8</a:t>
            </a:r>
          </a:p>
          <a:p>
            <a:pPr marL="342900" indent="-342900" eaLnBrk="0" hangingPunct="0">
              <a:buFontTx/>
              <a:buAutoNum type="arabicPlain" startAt="25"/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     stall</a:t>
            </a: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b="1" dirty="0">
                <a:latin typeface="Courier New" pitchFamily="49" charset="0"/>
                <a:cs typeface="+mn-cs"/>
              </a:rPr>
              <a:t>27	</a:t>
            </a:r>
            <a:r>
              <a:rPr lang="en-US" b="1" dirty="0" err="1">
                <a:latin typeface="Courier New" pitchFamily="49" charset="0"/>
                <a:cs typeface="+mn-cs"/>
              </a:rPr>
              <a:t>BNEZ</a:t>
            </a:r>
            <a:r>
              <a:rPr lang="en-US" b="1" dirty="0">
                <a:latin typeface="Courier New" pitchFamily="49" charset="0"/>
                <a:cs typeface="+mn-cs"/>
              </a:rPr>
              <a:t>	R1,LOOP</a:t>
            </a:r>
            <a:endParaRPr lang="en-US" sz="1400" b="1" dirty="0">
              <a:latin typeface="Courier New" pitchFamily="49" charset="0"/>
              <a:cs typeface="+mn-cs"/>
            </a:endParaRP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endParaRPr lang="en-US" dirty="0">
              <a:latin typeface="Courier" pitchFamily="49" charset="0"/>
              <a:cs typeface="+mn-cs"/>
            </a:endParaRP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sz="2400" dirty="0">
                <a:latin typeface="Courier" pitchFamily="49" charset="0"/>
                <a:cs typeface="+mn-cs"/>
              </a:rPr>
              <a:t> </a:t>
            </a:r>
            <a:r>
              <a:rPr lang="en-US" sz="2400" i="1" dirty="0">
                <a:latin typeface="Comic Sans MS" pitchFamily="66" charset="0"/>
                <a:cs typeface="+mn-cs"/>
              </a:rPr>
              <a:t> </a:t>
            </a:r>
            <a:r>
              <a:rPr lang="en-US" sz="2400" i="1" dirty="0">
                <a:solidFill>
                  <a:srgbClr val="0332B7"/>
                </a:solidFill>
                <a:cs typeface="+mn-cs"/>
              </a:rPr>
              <a:t>27 clock cycles, or 6.75 per iteration??</a:t>
            </a:r>
            <a:endParaRPr lang="en-US" sz="2400" dirty="0">
              <a:solidFill>
                <a:srgbClr val="0332B7"/>
              </a:solidFill>
              <a:cs typeface="+mn-cs"/>
            </a:endParaRPr>
          </a:p>
          <a:p>
            <a:pPr eaLnBrk="0" hangingPunct="0">
              <a:tabLst>
                <a:tab pos="971550" algn="l"/>
                <a:tab pos="1885950" algn="l"/>
                <a:tab pos="3657600" algn="l"/>
              </a:tabLst>
              <a:defRPr/>
            </a:pPr>
            <a:r>
              <a:rPr lang="en-US" sz="2400" dirty="0">
                <a:cs typeface="+mn-cs"/>
              </a:rPr>
              <a:t>   (Assumes R1 is multiple of 32, iterations is a multiple of 4)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191000" y="1273175"/>
            <a:ext cx="143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itchFamily="66" charset="0"/>
              </a:rPr>
              <a:t>1 cycle stall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191000" y="1676400"/>
            <a:ext cx="157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Comic Sans MS" pitchFamily="66" charset="0"/>
              </a:rPr>
              <a:t>2 cycles stall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>
            <a:off x="3352800" y="15240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 flipH="1">
            <a:off x="3352800" y="1828800"/>
            <a:ext cx="914400" cy="2286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2" name="Group 9"/>
          <p:cNvGrpSpPr>
            <a:grpSpLocks/>
          </p:cNvGrpSpPr>
          <p:nvPr/>
        </p:nvGrpSpPr>
        <p:grpSpPr bwMode="auto">
          <a:xfrm>
            <a:off x="1357313" y="1766888"/>
            <a:ext cx="1690687" cy="1090612"/>
            <a:chOff x="855" y="1113"/>
            <a:chExt cx="1065" cy="687"/>
          </a:xfrm>
        </p:grpSpPr>
        <p:grpSp>
          <p:nvGrpSpPr>
            <p:cNvPr id="21521" name="Group 10"/>
            <p:cNvGrpSpPr>
              <a:grpSpLocks/>
            </p:cNvGrpSpPr>
            <p:nvPr/>
          </p:nvGrpSpPr>
          <p:grpSpPr bwMode="auto">
            <a:xfrm>
              <a:off x="864" y="1113"/>
              <a:ext cx="1056" cy="171"/>
              <a:chOff x="864" y="1104"/>
              <a:chExt cx="1056" cy="171"/>
            </a:xfrm>
          </p:grpSpPr>
          <p:sp>
            <p:nvSpPr>
              <p:cNvPr id="21525" name="Line 11"/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12"/>
              <p:cNvSpPr>
                <a:spLocks noChangeShapeType="1"/>
              </p:cNvSpPr>
              <p:nvPr/>
            </p:nvSpPr>
            <p:spPr bwMode="auto">
              <a:xfrm>
                <a:off x="864" y="1275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22" name="Group 13"/>
            <p:cNvGrpSpPr>
              <a:grpSpLocks/>
            </p:cNvGrpSpPr>
            <p:nvPr/>
          </p:nvGrpSpPr>
          <p:grpSpPr bwMode="auto">
            <a:xfrm>
              <a:off x="855" y="1629"/>
              <a:ext cx="1056" cy="171"/>
              <a:chOff x="864" y="1104"/>
              <a:chExt cx="1056" cy="171"/>
            </a:xfrm>
          </p:grpSpPr>
          <p:sp>
            <p:nvSpPr>
              <p:cNvPr id="21523" name="Line 14"/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Line 15"/>
              <p:cNvSpPr>
                <a:spLocks noChangeShapeType="1"/>
              </p:cNvSpPr>
              <p:nvPr/>
            </p:nvSpPr>
            <p:spPr bwMode="auto">
              <a:xfrm>
                <a:off x="864" y="1275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513" name="Group 16"/>
          <p:cNvGrpSpPr>
            <a:grpSpLocks/>
          </p:cNvGrpSpPr>
          <p:nvPr/>
        </p:nvGrpSpPr>
        <p:grpSpPr bwMode="auto">
          <a:xfrm>
            <a:off x="1343025" y="3421063"/>
            <a:ext cx="1690688" cy="1090612"/>
            <a:chOff x="855" y="1113"/>
            <a:chExt cx="1065" cy="687"/>
          </a:xfrm>
        </p:grpSpPr>
        <p:grpSp>
          <p:nvGrpSpPr>
            <p:cNvPr id="21515" name="Group 17"/>
            <p:cNvGrpSpPr>
              <a:grpSpLocks/>
            </p:cNvGrpSpPr>
            <p:nvPr/>
          </p:nvGrpSpPr>
          <p:grpSpPr bwMode="auto">
            <a:xfrm>
              <a:off x="864" y="1113"/>
              <a:ext cx="1056" cy="171"/>
              <a:chOff x="864" y="1104"/>
              <a:chExt cx="1056" cy="171"/>
            </a:xfrm>
          </p:grpSpPr>
          <p:sp>
            <p:nvSpPr>
              <p:cNvPr id="21519" name="Line 18"/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Line 19"/>
              <p:cNvSpPr>
                <a:spLocks noChangeShapeType="1"/>
              </p:cNvSpPr>
              <p:nvPr/>
            </p:nvSpPr>
            <p:spPr bwMode="auto">
              <a:xfrm>
                <a:off x="864" y="1275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6" name="Group 20"/>
            <p:cNvGrpSpPr>
              <a:grpSpLocks/>
            </p:cNvGrpSpPr>
            <p:nvPr/>
          </p:nvGrpSpPr>
          <p:grpSpPr bwMode="auto">
            <a:xfrm>
              <a:off x="855" y="1629"/>
              <a:ext cx="1056" cy="171"/>
              <a:chOff x="864" y="1104"/>
              <a:chExt cx="1056" cy="171"/>
            </a:xfrm>
          </p:grpSpPr>
          <p:sp>
            <p:nvSpPr>
              <p:cNvPr id="21517" name="Line 21"/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Line 22"/>
              <p:cNvSpPr>
                <a:spLocks noChangeShapeType="1"/>
              </p:cNvSpPr>
              <p:nvPr/>
            </p:nvSpPr>
            <p:spPr bwMode="auto">
              <a:xfrm>
                <a:off x="864" y="1275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" name="Slide Number Placehold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398BF-B38F-4D9F-8CC8-A127AF93C7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127000"/>
            <a:ext cx="8096250" cy="623888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Unrolled Loop That Minimizes Stalls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512763" y="1362075"/>
            <a:ext cx="7948612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spcBef>
                <a:spcPct val="10000"/>
              </a:spcBef>
              <a:buChar char="•"/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 Loop:	L.D	F0,0(R1)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2		L.D	F6,-8(R1)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3		L.D	F10,-16(R1)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4		L.D	F14,-24(R1)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5		ADD.D	F4,F0,F2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6		ADD.D	F8,F6,F2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7		ADD.D	F12,F10,F2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8		ADD.D	F16,F14,F2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9		S.D	F4,0(R1)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10		S.D	F8,-8(R1)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11		S.D	F12,-16(R1)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12		DADDUI	R1,R1,-32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13		S.D	F16,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(R1)	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8-32 = -24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14		BNEZ	R1,LOOP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Courier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332B7"/>
                </a:solidFill>
              </a:rPr>
              <a:t>14 clock cycles, or 3.5 per iteration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5574D-A741-41B6-863B-C26C4A5CB0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Compiler Perspectives on Code Movement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1447800"/>
            <a:ext cx="8407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Definitions: compiler concerned about dependencies in </a:t>
            </a:r>
            <a:r>
              <a:rPr lang="en-US" altLang="en-US" smtClean="0">
                <a:solidFill>
                  <a:srgbClr val="0000FF"/>
                </a:solidFill>
              </a:rPr>
              <a:t>program</a:t>
            </a:r>
            <a:r>
              <a:rPr lang="en-US" altLang="en-US" smtClean="0"/>
              <a:t>, whether or not a HW hazard exists for the dependency is a function of a given </a:t>
            </a:r>
            <a:r>
              <a:rPr lang="en-US" altLang="en-US" smtClean="0">
                <a:solidFill>
                  <a:srgbClr val="0000FF"/>
                </a:solidFill>
              </a:rPr>
              <a:t>pipeline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Try to schedule instructions to avoid hazards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FF"/>
                </a:solidFill>
              </a:rPr>
              <a:t>Data dependencies </a:t>
            </a:r>
            <a:r>
              <a:rPr lang="en-US" altLang="en-US" smtClean="0"/>
              <a:t>(RAW if a hazard for HW)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Instruction i produces a result used by instruction j,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Instruction j is data dependent on instruction k,  and instruction k is data dependent on instruction i.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If truly dependent, can’t execute in parallel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Easy to determine dependencies for registers (fixed names)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Harder for memory locations: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Does 100(R4) = 20(R6)?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From different loop iterations, does 20(R6) = 20(R6)?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187CA-82A1-4440-B907-1E3C034ECF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44463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Compiler Perspectives on Code Movement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600200"/>
            <a:ext cx="8661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Another kind of dependence called </a:t>
            </a:r>
            <a:r>
              <a:rPr lang="en-US" altLang="en-US" smtClean="0">
                <a:solidFill>
                  <a:srgbClr val="0000FF"/>
                </a:solidFill>
              </a:rPr>
              <a:t>name dependence</a:t>
            </a:r>
            <a:r>
              <a:rPr lang="en-US" altLang="en-US" smtClean="0"/>
              <a:t>: </a:t>
            </a:r>
            <a:br>
              <a:rPr lang="en-US" altLang="en-US" smtClean="0"/>
            </a:br>
            <a:r>
              <a:rPr lang="en-US" altLang="en-US" smtClean="0"/>
              <a:t>two instructions use same name (register or memory location) but don’t exchange data</a:t>
            </a: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 </a:t>
            </a:r>
            <a:r>
              <a:rPr lang="en-US" altLang="en-US" smtClean="0">
                <a:solidFill>
                  <a:srgbClr val="0000FF"/>
                </a:solidFill>
              </a:rPr>
              <a:t>Anti-dependence</a:t>
            </a:r>
            <a:r>
              <a:rPr lang="en-US" altLang="en-US" smtClean="0"/>
              <a:t>  (WAR if a hazard for HW)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Instruction j writes a register or memory location that instruction i reads from and instruction i is executed first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     C=A+B    OR    ld R1, 12(R2)       	[instruction i]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     B=D+E             sd R3,12(R2)	[instruction j]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FF"/>
                </a:solidFill>
              </a:rPr>
              <a:t>Output dependence  </a:t>
            </a:r>
            <a:r>
              <a:rPr lang="en-US" altLang="en-US" smtClean="0"/>
              <a:t>(WAW if a hazard for HW)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Instruction i and instruction j write the same register or memory location; ordering between instructions must be preserved.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     C=A+B    OR    sd R1,12(R2)       	[instruction i]</a:t>
            </a:r>
            <a:br>
              <a:rPr lang="en-US" altLang="en-US" smtClean="0"/>
            </a:br>
            <a:r>
              <a:rPr lang="en-US" altLang="en-US" smtClean="0"/>
              <a:t>      …			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     C=2*D               sd  R3,12(R2)	[instruction j]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 flipH="1">
            <a:off x="1360488" y="3713163"/>
            <a:ext cx="412750" cy="968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3843338" y="3686175"/>
            <a:ext cx="42862" cy="123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1244600" y="5568950"/>
            <a:ext cx="9525" cy="2905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4337050" y="5530850"/>
            <a:ext cx="762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B1E3C-3FCA-4A64-AE37-083D0A304A3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28600"/>
            <a:ext cx="7162800" cy="534988"/>
          </a:xfrm>
        </p:spPr>
        <p:txBody>
          <a:bodyPr/>
          <a:lstStyle/>
          <a:p>
            <a:pPr eaLnBrk="1" hangingPunct="1"/>
            <a:r>
              <a:rPr lang="en-US" altLang="en-US" smtClean="0"/>
              <a:t>Where are the name dependencies?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089025" y="996950"/>
            <a:ext cx="6294438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spcBef>
                <a:spcPct val="10000"/>
              </a:spcBef>
              <a:buChar char="•"/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 Loop:	L.D	F0,0(R1)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2		ADD.D	F4,F0,F2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3		S.D	F4,0(R1)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4		L.D	F0,-8(R1)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5		ADD.D	F4,F0,F2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6		S.D	F4,-8(R1)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7		L.D	F0,-16(R1)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8		ADD.D	F4,F0,F2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9		S.D	F4,-16(R1)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10		L.D	F0,-24(R1)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11		ADD.D	F4,F0,F2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12		S.D	F4,-24(R1)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13		DADDI	R1,R1,-32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14		BNEZ	R1,LOOP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Courier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</a:rPr>
              <a:t>How can we remove them?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312863" y="2027238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312863" y="295910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325563" y="3851275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271588" y="4772025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53CF2-E028-48AA-9113-8D384C8DFE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28600"/>
            <a:ext cx="7162800" cy="534988"/>
          </a:xfrm>
        </p:spPr>
        <p:txBody>
          <a:bodyPr/>
          <a:lstStyle/>
          <a:p>
            <a:pPr eaLnBrk="1" hangingPunct="1"/>
            <a:r>
              <a:rPr lang="en-US" altLang="en-US" smtClean="0"/>
              <a:t>Where are the name dependencies?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8600" y="996950"/>
            <a:ext cx="6294438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spcBef>
                <a:spcPct val="10000"/>
              </a:spcBef>
              <a:buChar char="•"/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tabLst>
                <a:tab pos="971550" algn="l"/>
                <a:tab pos="1885950" algn="l"/>
                <a:tab pos="3657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971550" algn="l"/>
                <a:tab pos="1885950" algn="l"/>
                <a:tab pos="36576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 Loop:	L.D	F0,0(R1)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2		ADD.D	F4,F0,F2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3		S.D	F4,0(R1)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4		L.D	F6,-8(R1)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5		ADD.D	F8,F6,F2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6		S.D	F8,-8(R1)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7		L.D	F10,-16(R1)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8		ADD.D	F12,F10,F2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9		S.D	F12,-16(R1)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10		L.D	F14,-24(R1)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11		ADD.D	F16,F14,F2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12		S.D	F16,-24(R1)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13		DADDI	R1,R1,-32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 14		BNEZ	R1,LOOP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Courier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</a:rPr>
              <a:t>Remove via </a:t>
            </a:r>
            <a:r>
              <a:rPr lang="en-US" altLang="en-US" b="1" u="sng">
                <a:solidFill>
                  <a:srgbClr val="0000FF"/>
                </a:solidFill>
              </a:rPr>
              <a:t>Register Renaming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452438" y="2027238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52438" y="295910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66725" y="3851275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11163" y="4772025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6086475" y="2716213"/>
            <a:ext cx="2811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Allows these blocks of code to be reordered since </a:t>
            </a:r>
            <a:r>
              <a:rPr lang="en-US" altLang="en-US" sz="2000" b="1">
                <a:solidFill>
                  <a:srgbClr val="0000FF"/>
                </a:solidFill>
              </a:rPr>
              <a:t>independent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EA3CA2-C339-4732-A929-B5CC51B9FB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22238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Compiler Perspectives on Code Movement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600200"/>
            <a:ext cx="8661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Again name dependencies are hard for memory accesses 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Does 100(R4) = 20(R6)?</a:t>
            </a:r>
          </a:p>
          <a:p>
            <a:pPr lvl="1" eaLnBrk="1" hangingPunct="1"/>
            <a:r>
              <a:rPr lang="en-US" altLang="en-US" smtClean="0"/>
              <a:t>From different loop iterations, does 20(R6) = 20(R6)?</a:t>
            </a:r>
          </a:p>
          <a:p>
            <a:pPr eaLnBrk="1" hangingPunct="1"/>
            <a:r>
              <a:rPr lang="en-US" altLang="en-US" smtClean="0"/>
              <a:t>Our example required compiler to know that if R1 doesn’t change then: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0(R1) ≠ -8(R1) ≠ -16(R1) ≠ -24(R1)</a:t>
            </a:r>
            <a:r>
              <a:rPr lang="en-US" altLang="en-US" smtClean="0">
                <a:latin typeface="Courier" pitchFamily="49" charset="0"/>
              </a:rPr>
              <a:t/>
            </a:r>
            <a:br>
              <a:rPr lang="en-US" altLang="en-US" smtClean="0">
                <a:latin typeface="Courier" pitchFamily="49" charset="0"/>
              </a:rPr>
            </a:br>
            <a:endParaRPr lang="en-US" altLang="en-US" sz="1800" smtClean="0"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smtClean="0"/>
              <a:t>    </a:t>
            </a:r>
            <a:r>
              <a:rPr lang="en-US" altLang="en-US" smtClean="0"/>
              <a:t> There were no dependencies between some loads and stores so they could be moved past each other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71D2-BA0B-47EF-8E5A-E9441A17264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7500"/>
            <a:ext cx="7162800" cy="714375"/>
          </a:xfrm>
        </p:spPr>
        <p:txBody>
          <a:bodyPr/>
          <a:lstStyle/>
          <a:p>
            <a:pPr eaLnBrk="1" hangingPunct="1"/>
            <a:r>
              <a:rPr lang="en-US" altLang="en-US" smtClean="0"/>
              <a:t>Compiler Perspectives on Code Movement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524000"/>
            <a:ext cx="8661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Final kind of dependence called </a:t>
            </a:r>
            <a:r>
              <a:rPr lang="en-US" altLang="en-US" smtClean="0">
                <a:solidFill>
                  <a:srgbClr val="0000FF"/>
                </a:solidFill>
              </a:rPr>
              <a:t>control dependence</a:t>
            </a:r>
          </a:p>
          <a:p>
            <a:pPr eaLnBrk="1" hangingPunct="1"/>
            <a:r>
              <a:rPr lang="en-US" altLang="en-US" smtClean="0"/>
              <a:t>Example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" pitchFamily="49" charset="0"/>
              </a:rPr>
              <a:t>		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if p1 {S1;};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	if p2 {S2;};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	S1 is control dependent on p1 and S2 is control dependent on p2 but not on p1.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70C31-ABBB-4EB1-9DD2-F1AAEE0B776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 from Pipelining Review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620000" cy="460851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800" b="1" dirty="0"/>
              <a:t>Pipeline CPI </a:t>
            </a:r>
            <a:r>
              <a:rPr lang="en-US" altLang="en-US" sz="2800" dirty="0"/>
              <a:t>= Ideal pipeline CPI + Structural Stalls + Data Hazard Stalls + Control </a:t>
            </a:r>
            <a:r>
              <a:rPr lang="en-US" altLang="en-US" sz="2800" dirty="0" smtClean="0"/>
              <a:t>Stalls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lvl="1" eaLnBrk="1" hangingPunct="1">
              <a:defRPr/>
            </a:pPr>
            <a:r>
              <a:rPr lang="en-US" altLang="en-US" sz="2400" u="sng" dirty="0">
                <a:solidFill>
                  <a:srgbClr val="0332B7"/>
                </a:solidFill>
              </a:rPr>
              <a:t>Ideal pipeline CPI</a:t>
            </a:r>
            <a:r>
              <a:rPr lang="en-US" altLang="en-US" sz="2400" dirty="0"/>
              <a:t>: measure of the maximum performance attainable by the implementation</a:t>
            </a:r>
          </a:p>
          <a:p>
            <a:pPr lvl="1" eaLnBrk="1" hangingPunct="1">
              <a:defRPr/>
            </a:pPr>
            <a:r>
              <a:rPr lang="en-US" altLang="en-US" sz="2400" u="sng" dirty="0">
                <a:solidFill>
                  <a:srgbClr val="0332B7"/>
                </a:solidFill>
              </a:rPr>
              <a:t>Structural hazards</a:t>
            </a:r>
            <a:r>
              <a:rPr lang="en-US" altLang="en-US" sz="2400" dirty="0"/>
              <a:t>: HW cannot support this combination of instructions</a:t>
            </a:r>
          </a:p>
          <a:p>
            <a:pPr lvl="1" eaLnBrk="1" hangingPunct="1">
              <a:defRPr/>
            </a:pPr>
            <a:r>
              <a:rPr lang="en-US" altLang="en-US" sz="2400" u="sng" dirty="0">
                <a:solidFill>
                  <a:srgbClr val="0332B7"/>
                </a:solidFill>
              </a:rPr>
              <a:t>Data hazards</a:t>
            </a:r>
            <a:r>
              <a:rPr lang="en-US" altLang="en-US" sz="2400" dirty="0"/>
              <a:t>: Instruction depends on result of prior instruction still in the pipeline</a:t>
            </a:r>
          </a:p>
          <a:p>
            <a:pPr lvl="1" eaLnBrk="1" hangingPunct="1">
              <a:defRPr/>
            </a:pPr>
            <a:r>
              <a:rPr lang="en-US" altLang="en-US" sz="2400" u="sng" dirty="0">
                <a:solidFill>
                  <a:srgbClr val="0332B7"/>
                </a:solidFill>
              </a:rPr>
              <a:t>Control hazards</a:t>
            </a:r>
            <a:r>
              <a:rPr lang="en-US" altLang="en-US" sz="2400" dirty="0"/>
              <a:t>: Caused by delay between the fetching of instructions and decisions about changes in control flow (branches and jumps)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13500"/>
            <a:ext cx="1905000" cy="292100"/>
          </a:xfrm>
        </p:spPr>
        <p:txBody>
          <a:bodyPr/>
          <a:lstStyle/>
          <a:p>
            <a:pPr>
              <a:defRPr/>
            </a:pPr>
            <a:fld id="{D93F3837-EE72-40F2-BA50-EAB8F731627F}" type="slidenum">
              <a:rPr lang="en-US"/>
              <a:pPr>
                <a:defRPr/>
              </a:pPr>
              <a:t>2</a:t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7500"/>
            <a:ext cx="7162800" cy="714375"/>
          </a:xfrm>
        </p:spPr>
        <p:txBody>
          <a:bodyPr/>
          <a:lstStyle/>
          <a:p>
            <a:pPr eaLnBrk="1" hangingPunct="1"/>
            <a:r>
              <a:rPr lang="en-US" altLang="en-US" smtClean="0"/>
              <a:t>Compiler Perspectives on Code Movement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866900"/>
            <a:ext cx="8661400" cy="4533900"/>
          </a:xfrm>
        </p:spPr>
        <p:txBody>
          <a:bodyPr/>
          <a:lstStyle/>
          <a:p>
            <a:pPr eaLnBrk="1" hangingPunct="1"/>
            <a:r>
              <a:rPr lang="en-US" altLang="en-US" smtClean="0"/>
              <a:t>Two (obvious) constraints on control dependencies:</a:t>
            </a:r>
          </a:p>
          <a:p>
            <a:pPr lvl="1" eaLnBrk="1" hangingPunct="1"/>
            <a:r>
              <a:rPr lang="en-US" altLang="en-US" smtClean="0"/>
              <a:t>An instruction that is </a:t>
            </a:r>
            <a:r>
              <a:rPr lang="en-US" altLang="en-US" smtClean="0">
                <a:solidFill>
                  <a:srgbClr val="0000FF"/>
                </a:solidFill>
              </a:rPr>
              <a:t>control dependent </a:t>
            </a:r>
            <a:r>
              <a:rPr lang="en-US" altLang="en-US" smtClean="0"/>
              <a:t>on a branch cannot be moved   </a:t>
            </a:r>
            <a:r>
              <a:rPr lang="en-US" altLang="en-US" smtClean="0">
                <a:solidFill>
                  <a:srgbClr val="0000FF"/>
                </a:solidFill>
              </a:rPr>
              <a:t>before</a:t>
            </a:r>
            <a:r>
              <a:rPr lang="en-US" altLang="en-US" smtClean="0"/>
              <a:t> the branch so that its execution is no longer controlled by the branch.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An instruction that is not </a:t>
            </a:r>
            <a:r>
              <a:rPr lang="en-US" altLang="en-US" smtClean="0">
                <a:solidFill>
                  <a:srgbClr val="0000FF"/>
                </a:solidFill>
              </a:rPr>
              <a:t>control dependent </a:t>
            </a:r>
            <a:r>
              <a:rPr lang="en-US" altLang="en-US" smtClean="0"/>
              <a:t>on a branch cannot be moved to </a:t>
            </a:r>
            <a:r>
              <a:rPr lang="en-US" altLang="en-US" smtClean="0">
                <a:solidFill>
                  <a:srgbClr val="0000FF"/>
                </a:solidFill>
              </a:rPr>
              <a:t>after</a:t>
            </a:r>
            <a:r>
              <a:rPr lang="en-US" altLang="en-US" smtClean="0"/>
              <a:t> the branch so that its execution is controlled by the branch. </a:t>
            </a:r>
            <a:br>
              <a:rPr lang="en-US" altLang="en-US" smtClean="0"/>
            </a:b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Control dependencies can be relaxed to get parallelism</a:t>
            </a:r>
          </a:p>
          <a:p>
            <a:pPr lvl="1" eaLnBrk="1" hangingPunct="1"/>
            <a:r>
              <a:rPr lang="en-US" altLang="en-US" smtClean="0"/>
              <a:t>must not affect correctness of program</a:t>
            </a:r>
          </a:p>
          <a:p>
            <a:pPr lvl="1" eaLnBrk="1" hangingPunct="1"/>
            <a:r>
              <a:rPr lang="en-US" altLang="en-US" smtClean="0"/>
              <a:t>need to preserve order of exceptions and data flow (i.e., the value in registers that depend on branch)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66EA3F-C73E-4410-A556-B87B88F59B9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Preserving Exception Behavior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14338" y="1309688"/>
            <a:ext cx="8315325" cy="52419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mtClean="0"/>
              <a:t>Any changes in the ordering of instruction execution must not change how exceptions are raised in the program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mtClean="0"/>
              <a:t>We can reorder instructions if we can ignore exceptions that would not have occurred prior to the reordering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mtClean="0"/>
              <a:t>Moving L.D before branch</a:t>
            </a:r>
          </a:p>
          <a:p>
            <a:pPr lvl="3" eaLnBrk="1" hangingPunct="1">
              <a:lnSpc>
                <a:spcPct val="70000"/>
              </a:lnSpc>
            </a:pPr>
            <a:endParaRPr lang="en-US" altLang="en-US" sz="2000" smtClean="0"/>
          </a:p>
          <a:p>
            <a:pPr lvl="3" eaLnBrk="1" hangingPunct="1"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en-US" sz="2000" smtClean="0"/>
              <a:t>		DADDU R2,R3,R4</a:t>
            </a:r>
          </a:p>
          <a:p>
            <a:pPr lvl="3" eaLnBrk="1" hangingPunct="1"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en-US" sz="2000" smtClean="0"/>
              <a:t>		BEQZ    R2, L1</a:t>
            </a:r>
          </a:p>
          <a:p>
            <a:pPr lvl="3" eaLnBrk="1" hangingPunct="1"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en-US" sz="2000" smtClean="0"/>
              <a:t>		NOP</a:t>
            </a:r>
          </a:p>
          <a:p>
            <a:pPr lvl="3" eaLnBrk="1" hangingPunct="1"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en-US" sz="2000" smtClean="0"/>
              <a:t>    	L.D        R1, 0(R2)</a:t>
            </a:r>
          </a:p>
          <a:p>
            <a:pPr lvl="3" eaLnBrk="1" hangingPunct="1"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en-US" sz="2000" smtClean="0"/>
              <a:t>	L1:</a:t>
            </a:r>
          </a:p>
          <a:p>
            <a:pPr eaLnBrk="1" hangingPunct="1">
              <a:lnSpc>
                <a:spcPct val="75000"/>
              </a:lnSpc>
              <a:spcBef>
                <a:spcPct val="25000"/>
              </a:spcBef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70000"/>
              </a:lnSpc>
            </a:pPr>
            <a:r>
              <a:rPr lang="en-US" altLang="en-US" smtClean="0"/>
              <a:t>We could move L.D before the branch because no data dependences exist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mtClean="0"/>
              <a:t>However, L.D could cause a memory protection exception</a:t>
            </a:r>
          </a:p>
          <a:p>
            <a:pPr eaLnBrk="1" hangingPunct="1">
              <a:lnSpc>
                <a:spcPct val="70000"/>
              </a:lnSpc>
            </a:pPr>
            <a:endParaRPr lang="en-US" altLang="en-US" smtClean="0"/>
          </a:p>
          <a:p>
            <a:pPr eaLnBrk="1" hangingPunct="1">
              <a:lnSpc>
                <a:spcPct val="70000"/>
              </a:lnSpc>
            </a:pPr>
            <a:r>
              <a:rPr lang="en-US" altLang="en-US" smtClean="0"/>
              <a:t>Conditional instructions and speculation (covered later) will overcome this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9E62C-E716-44EC-B73C-B6ADFA5CF18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01613"/>
            <a:ext cx="7162800" cy="561975"/>
          </a:xfrm>
        </p:spPr>
        <p:txBody>
          <a:bodyPr/>
          <a:lstStyle/>
          <a:p>
            <a:pPr eaLnBrk="1" hangingPunct="1"/>
            <a:r>
              <a:rPr lang="en-US" altLang="en-US" smtClean="0"/>
              <a:t>Preserving Data Flow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idx="1"/>
          </p:nvPr>
        </p:nvSpPr>
        <p:spPr>
          <a:xfrm>
            <a:off x="414338" y="1160463"/>
            <a:ext cx="8315325" cy="52355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mtClean="0"/>
              <a:t>Sometimes data flow is dynamic or altered due to branches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endParaRPr lang="en-US" altLang="en-US" sz="2400" smtClean="0"/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		DADD	   R1, R2, R3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		BEQZ    R4, L1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		NOP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	    	DSUB    R1, R5, R6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/>
              <a:t>	L1:  OR	   R7, R1, R8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70000"/>
              </a:lnSpc>
            </a:pPr>
            <a:r>
              <a:rPr lang="en-US" altLang="en-US" smtClean="0"/>
              <a:t>Result of OR depends on R1 which is controlled by the branch (R4 value)</a:t>
            </a:r>
          </a:p>
          <a:p>
            <a:pPr eaLnBrk="1" hangingPunct="1">
              <a:lnSpc>
                <a:spcPct val="70000"/>
              </a:lnSpc>
            </a:pPr>
            <a:endParaRPr lang="en-US" altLang="en-US" smtClean="0"/>
          </a:p>
          <a:p>
            <a:pPr eaLnBrk="1" hangingPunct="1">
              <a:lnSpc>
                <a:spcPct val="70000"/>
              </a:lnSpc>
            </a:pPr>
            <a:r>
              <a:rPr lang="en-US" altLang="en-US" smtClean="0"/>
              <a:t>Note data dependence alone will not preserve correctness, there is also a control dependence that must be preserved (dynamic data flow)</a:t>
            </a:r>
          </a:p>
          <a:p>
            <a:pPr eaLnBrk="1" hangingPunct="1">
              <a:lnSpc>
                <a:spcPct val="70000"/>
              </a:lnSpc>
            </a:pPr>
            <a:endParaRPr lang="en-US" altLang="en-US" smtClean="0"/>
          </a:p>
          <a:p>
            <a:pPr eaLnBrk="1" hangingPunct="1">
              <a:lnSpc>
                <a:spcPct val="70000"/>
              </a:lnSpc>
            </a:pPr>
            <a:r>
              <a:rPr lang="en-US" altLang="en-US" smtClean="0"/>
              <a:t>Conditional instructions and speculation (covered later) will help overcome this problem too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A45DD-01CB-4C83-9ABA-6380AD3BEA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98488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is it Safe to Unroll Loops?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065213"/>
            <a:ext cx="8648700" cy="5106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Example: Where are data dependencies? </a:t>
            </a:r>
            <a:br>
              <a:rPr lang="en-US" altLang="en-US" smtClean="0"/>
            </a:br>
            <a:r>
              <a:rPr lang="en-US" altLang="en-US" smtClean="0"/>
              <a:t>(A,B,C distinct &amp; non-overlapping)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" pitchFamily="49" charset="0"/>
              </a:rPr>
              <a:t>	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for (i=1; i&lt;=100; i=i+1) {</a:t>
            </a:r>
            <a:br>
              <a:rPr lang="en-US" altLang="en-US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	A[i+1] = A[i] + C[i];       /* S1 */</a:t>
            </a:r>
            <a:br>
              <a:rPr lang="en-US" altLang="en-US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	B[i+1] = B[i] + A[i+1];}    /* S2 */</a:t>
            </a:r>
            <a:r>
              <a:rPr lang="en-US" altLang="en-US" sz="1800" b="1" smtClean="0">
                <a:latin typeface="Courier" pitchFamily="49" charset="0"/>
              </a:rPr>
              <a:t/>
            </a:r>
            <a:br>
              <a:rPr lang="en-US" altLang="en-US" sz="1800" b="1" smtClean="0">
                <a:latin typeface="Courier" pitchFamily="49" charset="0"/>
              </a:rPr>
            </a:br>
            <a:endParaRPr lang="en-US" altLang="en-US" sz="1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	</a:t>
            </a:r>
            <a:r>
              <a:rPr lang="en-US" altLang="en-US" sz="2000" smtClean="0"/>
              <a:t>1. S2 uses the value, A[i+1], computed by S1 in the same iteration.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2. S1 uses a value computed by S1 in an earlier iteration, since iteration i computes A[i+1] which is read in iteration i+1. The same is true of S2 for B[i] and B[i+1].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This is a “</a:t>
            </a:r>
            <a:r>
              <a:rPr lang="en-US" altLang="en-US" smtClean="0">
                <a:solidFill>
                  <a:srgbClr val="0000FF"/>
                </a:solidFill>
              </a:rPr>
              <a:t>loop-carried dependence</a:t>
            </a:r>
            <a:r>
              <a:rPr lang="en-US" altLang="en-US" smtClean="0"/>
              <a:t>” between iterations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Implies that iterations are dependent and can’t be executed in parallel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Not the case for our prior example; each iteration was distinct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It’s possible that loops with a limited dependency may be parallelized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472FA-EC8B-4C6C-931F-67B63A1343E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5 Loop Unrolling Decisions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altLang="en-US" sz="2000" b="1" smtClean="0"/>
              <a:t>Requires understanding how one instruction depends on another and how the instructions can be changed or reordered given the dependences: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000" smtClean="0"/>
              <a:t>Determine loop unrolling useful by finding that loop iterations were independent (except for maintenance code)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000" smtClean="0"/>
              <a:t>Use different registers to avoid unnecessary constraints forced by using same registers for different computations 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000" smtClean="0"/>
              <a:t>Eliminate the extra test and branch instructions and adjust the loop termination and iteration code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000" smtClean="0"/>
              <a:t>Determine that loads and stores in unrolled loop can be interchanged by observing that loads and stores from different iterations are independent </a:t>
            </a:r>
          </a:p>
          <a:p>
            <a:pPr marL="762000" lvl="1" indent="-304800" eaLnBrk="1" hangingPunct="1">
              <a:buFontTx/>
              <a:buChar char="•"/>
            </a:pPr>
            <a:r>
              <a:rPr lang="en-US" altLang="en-US" sz="1800" smtClean="0"/>
              <a:t>Transformation requires analyzing memory addresses and finding that they do not refer to the same address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000" smtClean="0"/>
              <a:t>Schedule the code, preserving any dependences needed to yield the same result as the original code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0D696-D925-4952-A468-1CE18388783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 Limits to Loop Unrolling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smtClean="0"/>
              <a:t>Decrease in amount of overhead amortized with each extra unrolling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altLang="en-US" smtClean="0"/>
              <a:t>Amdahl’s Law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smtClean="0"/>
              <a:t>Growth in code size 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altLang="en-US" smtClean="0"/>
              <a:t>For larger loops, concern it increases the instruction cache miss rate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u="sng" smtClean="0">
                <a:solidFill>
                  <a:srgbClr val="0332B7"/>
                </a:solidFill>
              </a:rPr>
              <a:t>Register pressure</a:t>
            </a:r>
            <a:r>
              <a:rPr lang="en-US" altLang="en-US" smtClean="0"/>
              <a:t>: potential shortfall in registers created by aggressive unrolling and scheduling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altLang="en-US" smtClean="0"/>
              <a:t>If not be possible to allocate all live values to registers, may lose some or all of its advantage</a:t>
            </a:r>
          </a:p>
          <a:p>
            <a:pPr marL="457200" indent="-457200" eaLnBrk="1" hangingPunct="1"/>
            <a:r>
              <a:rPr lang="en-US" altLang="en-US" smtClean="0"/>
              <a:t>Loop unrolling reduces impact of branches on pipeline; another way is </a:t>
            </a:r>
            <a:r>
              <a:rPr lang="en-US" altLang="en-US" smtClean="0">
                <a:solidFill>
                  <a:srgbClr val="0332B7"/>
                </a:solidFill>
              </a:rPr>
              <a:t>branch prediction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CE6D0-4937-46C9-828B-7B0B441A9B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58750"/>
            <a:ext cx="7162800" cy="647700"/>
          </a:xfrm>
        </p:spPr>
        <p:txBody>
          <a:bodyPr lIns="90488" rIns="90488"/>
          <a:lstStyle/>
          <a:p>
            <a:pPr eaLnBrk="1" hangingPunct="1"/>
            <a:r>
              <a:rPr lang="en-US" altLang="en-US" smtClean="0"/>
              <a:t>Dynamic Branch Prediction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42975"/>
            <a:ext cx="6049963" cy="5384800"/>
          </a:xfrm>
        </p:spPr>
        <p:txBody>
          <a:bodyPr lIns="90488" rIns="90488"/>
          <a:lstStyle/>
          <a:p>
            <a:pPr eaLnBrk="1" hangingPunct="1"/>
            <a:r>
              <a:rPr lang="en-US" altLang="en-US" sz="2000" smtClean="0"/>
              <a:t>Prediction depends on behavior of branch at runtime and can change over time</a:t>
            </a:r>
          </a:p>
          <a:p>
            <a:pPr eaLnBrk="1" hangingPunct="1"/>
            <a:r>
              <a:rPr lang="en-US" altLang="en-US" sz="2000" smtClean="0"/>
              <a:t>Performance = ƒ(accuracy, cost of misprediction)</a:t>
            </a:r>
          </a:p>
          <a:p>
            <a:pPr eaLnBrk="1" hangingPunct="1"/>
            <a:r>
              <a:rPr lang="en-US" altLang="en-US" sz="2000" smtClean="0"/>
              <a:t>Branch History Table (BHT) is simplest</a:t>
            </a:r>
          </a:p>
          <a:p>
            <a:pPr lvl="1" eaLnBrk="1" hangingPunct="1"/>
            <a:r>
              <a:rPr lang="en-US" altLang="en-US" sz="1800" smtClean="0"/>
              <a:t>Small memory indexed by lower portion of address of branch instruction</a:t>
            </a:r>
          </a:p>
          <a:p>
            <a:pPr lvl="1" eaLnBrk="1" hangingPunct="1"/>
            <a:r>
              <a:rPr lang="en-US" altLang="en-US" sz="1800" smtClean="0"/>
              <a:t>Says whether or not branch taken last time</a:t>
            </a:r>
          </a:p>
          <a:p>
            <a:pPr lvl="1" eaLnBrk="1" hangingPunct="1"/>
            <a:r>
              <a:rPr lang="en-US" altLang="en-US" sz="1800" smtClean="0"/>
              <a:t>Lower bits of address indexes table of 1-bit values</a:t>
            </a:r>
          </a:p>
          <a:p>
            <a:pPr lvl="1" eaLnBrk="1" hangingPunct="1"/>
            <a:r>
              <a:rPr lang="en-US" altLang="en-US" sz="1800" smtClean="0"/>
              <a:t>No address check of upper bits </a:t>
            </a:r>
          </a:p>
          <a:p>
            <a:pPr lvl="2" eaLnBrk="1" hangingPunct="1"/>
            <a:r>
              <a:rPr lang="en-US" altLang="en-US" smtClean="0"/>
              <a:t>another branch could have set bit</a:t>
            </a:r>
          </a:p>
          <a:p>
            <a:pPr eaLnBrk="1" hangingPunct="1"/>
            <a:r>
              <a:rPr lang="en-US" altLang="en-US" sz="2000" smtClean="0"/>
              <a:t>Problem: in a loop, 1-bit BHT will cause two mispredictions:</a:t>
            </a:r>
          </a:p>
          <a:p>
            <a:pPr lvl="1" eaLnBrk="1" hangingPunct="1"/>
            <a:r>
              <a:rPr lang="en-US" altLang="en-US" sz="1800" smtClean="0"/>
              <a:t>End of loop case, when it exits instead of looping as before</a:t>
            </a:r>
          </a:p>
          <a:p>
            <a:pPr lvl="1" eaLnBrk="1" hangingPunct="1"/>
            <a:r>
              <a:rPr lang="en-US" altLang="en-US" sz="1800" smtClean="0"/>
              <a:t>First time through loop on </a:t>
            </a:r>
            <a:r>
              <a:rPr lang="en-US" altLang="en-US" sz="1800" i="1" smtClean="0"/>
              <a:t>next</a:t>
            </a:r>
            <a:r>
              <a:rPr lang="en-US" altLang="en-US" sz="1800" smtClean="0"/>
              <a:t> time through code, when it predicts exit instead of looping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030913" y="1609725"/>
            <a:ext cx="2936875" cy="2914650"/>
            <a:chOff x="3408" y="778"/>
            <a:chExt cx="1850" cy="1836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4512" y="117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4512" y="141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4512" y="165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4512" y="189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0" name="Rectangle 9"/>
            <p:cNvSpPr>
              <a:spLocks noChangeArrowheads="1"/>
            </p:cNvSpPr>
            <p:nvPr/>
          </p:nvSpPr>
          <p:spPr bwMode="auto">
            <a:xfrm>
              <a:off x="4512" y="213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4512" y="2374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4224" y="227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5853" name="Rectangle 12"/>
            <p:cNvSpPr>
              <a:spLocks noChangeArrowheads="1"/>
            </p:cNvSpPr>
            <p:nvPr/>
          </p:nvSpPr>
          <p:spPr bwMode="auto">
            <a:xfrm>
              <a:off x="3408" y="218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4187" y="778"/>
              <a:ext cx="107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en-US" sz="2000">
                  <a:latin typeface="Helvetica" pitchFamily="34" charset="0"/>
                </a:rPr>
                <a:t>Prediction bit</a:t>
              </a:r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3456" y="2086"/>
              <a:ext cx="6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en-US" sz="1300">
                  <a:latin typeface="Helvetica" pitchFamily="34" charset="0"/>
                </a:rPr>
                <a:t>LSBs of PC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4704" y="1078"/>
              <a:ext cx="2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en-US" sz="1700">
                  <a:latin typeface="Helvetica" pitchFamily="34" charset="0"/>
                </a:rPr>
                <a:t>1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704" y="1318"/>
              <a:ext cx="2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en-US" sz="1700">
                  <a:latin typeface="Helvetica" pitchFamily="34" charset="0"/>
                </a:rPr>
                <a:t>1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4704" y="1558"/>
              <a:ext cx="2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en-US" sz="1700">
                  <a:latin typeface="Helvetica" pitchFamily="34" charset="0"/>
                </a:rPr>
                <a:t>0</a:t>
              </a:r>
            </a:p>
          </p:txBody>
        </p:sp>
        <p:sp>
          <p:nvSpPr>
            <p:cNvPr id="35859" name="Text Box 18"/>
            <p:cNvSpPr txBox="1">
              <a:spLocks noChangeArrowheads="1"/>
            </p:cNvSpPr>
            <p:nvPr/>
          </p:nvSpPr>
          <p:spPr bwMode="auto">
            <a:xfrm>
              <a:off x="4704" y="1798"/>
              <a:ext cx="2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en-US" sz="1700">
                  <a:latin typeface="Helvetica" pitchFamily="34" charset="0"/>
                </a:rPr>
                <a:t>1</a:t>
              </a:r>
            </a:p>
          </p:txBody>
        </p:sp>
        <p:sp>
          <p:nvSpPr>
            <p:cNvPr id="35860" name="Text Box 19"/>
            <p:cNvSpPr txBox="1">
              <a:spLocks noChangeArrowheads="1"/>
            </p:cNvSpPr>
            <p:nvPr/>
          </p:nvSpPr>
          <p:spPr bwMode="auto">
            <a:xfrm>
              <a:off x="4704" y="2038"/>
              <a:ext cx="2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en-US" sz="1700">
                  <a:latin typeface="Helvetica" pitchFamily="34" charset="0"/>
                </a:rPr>
                <a:t>0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D6CED4-ACFA-4007-B4FA-86A64B0AC0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1600"/>
            <a:ext cx="7162800" cy="661988"/>
          </a:xfrm>
        </p:spPr>
        <p:txBody>
          <a:bodyPr lIns="90488" rIns="90488"/>
          <a:lstStyle/>
          <a:p>
            <a:pPr eaLnBrk="1" hangingPunct="1"/>
            <a:r>
              <a:rPr lang="en-US" altLang="en-US" smtClean="0"/>
              <a:t>BHT Accuracy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35100"/>
            <a:ext cx="7696200" cy="4114800"/>
          </a:xfrm>
        </p:spPr>
        <p:txBody>
          <a:bodyPr lIns="90488" rIns="90488"/>
          <a:lstStyle/>
          <a:p>
            <a:pPr eaLnBrk="1" hangingPunct="1"/>
            <a:r>
              <a:rPr lang="en-US" altLang="en-US" smtClean="0"/>
              <a:t>BHT mispredicts because either:</a:t>
            </a:r>
          </a:p>
          <a:p>
            <a:pPr lvl="1" eaLnBrk="1" hangingPunct="1"/>
            <a:r>
              <a:rPr lang="en-US" altLang="en-US" i="1" u="sng" smtClean="0"/>
              <a:t>Wrong guess </a:t>
            </a:r>
            <a:r>
              <a:rPr lang="en-US" altLang="en-US" smtClean="0"/>
              <a:t>for that branch</a:t>
            </a:r>
          </a:p>
          <a:p>
            <a:pPr lvl="1" eaLnBrk="1" hangingPunct="1"/>
            <a:r>
              <a:rPr lang="en-US" altLang="en-US" i="1" u="sng" smtClean="0"/>
              <a:t>Got history of wrong branch </a:t>
            </a:r>
            <a:r>
              <a:rPr lang="en-US" altLang="en-US" smtClean="0"/>
              <a:t>when indexing the table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4096 entry table programs vary from 1% misprediction (nasa7, tomcatv) to 18% (eqntott), with spice at 9% and gcc at 12%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4096 entries is about as good as infinite table</a:t>
            </a:r>
            <a:br>
              <a:rPr lang="en-US" altLang="en-US" smtClean="0"/>
            </a:br>
            <a:r>
              <a:rPr lang="en-US" altLang="en-US" smtClean="0"/>
              <a:t>(in Alpha 21164)</a:t>
            </a:r>
          </a:p>
          <a:p>
            <a:pPr lvl="1" eaLnBrk="1" hangingPunct="1"/>
            <a:r>
              <a:rPr lang="en-US" altLang="en-US" smtClean="0"/>
              <a:t>Care to speculate why?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85B491-90FA-427E-8BCC-7EB4B681166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53988"/>
            <a:ext cx="7162800" cy="528637"/>
          </a:xfrm>
        </p:spPr>
        <p:txBody>
          <a:bodyPr lIns="90488" rIns="90488"/>
          <a:lstStyle/>
          <a:p>
            <a:pPr eaLnBrk="1" hangingPunct="1"/>
            <a:r>
              <a:rPr lang="en-US" altLang="en-US" smtClean="0"/>
              <a:t>Dynamic Branch Prediction</a:t>
            </a:r>
          </a:p>
        </p:txBody>
      </p:sp>
      <p:sp>
        <p:nvSpPr>
          <p:cNvPr id="37891" name="Rectangle 24"/>
          <p:cNvSpPr>
            <a:spLocks noGrp="1" noChangeArrowheads="1"/>
          </p:cNvSpPr>
          <p:nvPr>
            <p:ph idx="1"/>
          </p:nvPr>
        </p:nvSpPr>
        <p:spPr>
          <a:xfrm>
            <a:off x="685800" y="1233488"/>
            <a:ext cx="7918450" cy="1401762"/>
          </a:xfrm>
        </p:spPr>
        <p:txBody>
          <a:bodyPr lIns="90488" rIns="90488"/>
          <a:lstStyle/>
          <a:p>
            <a:pPr eaLnBrk="1" hangingPunct="1"/>
            <a:r>
              <a:rPr lang="en-US" altLang="en-US" smtClean="0"/>
              <a:t>Solution: 2-bit scheme where prediction is changed only if mispredicted </a:t>
            </a:r>
            <a:r>
              <a:rPr lang="en-US" altLang="en-US" i="1" smtClean="0"/>
              <a:t>twice: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Adds </a:t>
            </a:r>
            <a:r>
              <a:rPr lang="en-US" altLang="en-US" i="1" smtClean="0">
                <a:solidFill>
                  <a:srgbClr val="0000FF"/>
                </a:solidFill>
              </a:rPr>
              <a:t>hysteresis</a:t>
            </a:r>
            <a:r>
              <a:rPr lang="en-US" altLang="en-US" smtClean="0"/>
              <a:t> to decision making process</a:t>
            </a: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2057400" y="2679700"/>
            <a:ext cx="5581650" cy="3719513"/>
            <a:chOff x="1296" y="1440"/>
            <a:chExt cx="3516" cy="2343"/>
          </a:xfrm>
        </p:grpSpPr>
        <p:sp>
          <p:nvSpPr>
            <p:cNvPr id="37894" name="Oval 4"/>
            <p:cNvSpPr>
              <a:spLocks noChangeArrowheads="1"/>
            </p:cNvSpPr>
            <p:nvPr/>
          </p:nvSpPr>
          <p:spPr bwMode="auto">
            <a:xfrm>
              <a:off x="1393" y="1881"/>
              <a:ext cx="910" cy="5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Predict taken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(00)</a:t>
              </a:r>
            </a:p>
          </p:txBody>
        </p:sp>
        <p:sp>
          <p:nvSpPr>
            <p:cNvPr id="37895" name="Oval 5"/>
            <p:cNvSpPr>
              <a:spLocks noChangeArrowheads="1"/>
            </p:cNvSpPr>
            <p:nvPr/>
          </p:nvSpPr>
          <p:spPr bwMode="auto">
            <a:xfrm>
              <a:off x="3458" y="1883"/>
              <a:ext cx="910" cy="5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Predict taken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(01)</a:t>
              </a:r>
            </a:p>
          </p:txBody>
        </p:sp>
        <p:sp>
          <p:nvSpPr>
            <p:cNvPr id="37896" name="Oval 6"/>
            <p:cNvSpPr>
              <a:spLocks noChangeArrowheads="1"/>
            </p:cNvSpPr>
            <p:nvPr/>
          </p:nvSpPr>
          <p:spPr bwMode="auto">
            <a:xfrm>
              <a:off x="3457" y="2793"/>
              <a:ext cx="910" cy="530"/>
            </a:xfrm>
            <a:prstGeom prst="ellipse">
              <a:avLst/>
            </a:prstGeom>
            <a:solidFill>
              <a:srgbClr val="E1E1E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Predict not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taken (10)</a:t>
              </a:r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>
              <a:off x="2304" y="2985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Line 8"/>
            <p:cNvSpPr>
              <a:spLocks noChangeShapeType="1"/>
            </p:cNvSpPr>
            <p:nvPr/>
          </p:nvSpPr>
          <p:spPr bwMode="auto">
            <a:xfrm>
              <a:off x="2256" y="2025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>
              <a:off x="3936" y="2409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7900" name="AutoShape 10"/>
            <p:cNvCxnSpPr>
              <a:cxnSpLocks noChangeShapeType="1"/>
              <a:stCxn id="37896" idx="3"/>
              <a:endCxn id="37896" idx="5"/>
            </p:cNvCxnSpPr>
            <p:nvPr/>
          </p:nvCxnSpPr>
          <p:spPr bwMode="auto">
            <a:xfrm rot="16200000" flipH="1">
              <a:off x="3911" y="2924"/>
              <a:ext cx="1" cy="644"/>
            </a:xfrm>
            <a:prstGeom prst="curvedConnector3">
              <a:avLst>
                <a:gd name="adj1" fmla="val 3259999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1" name="AutoShape 11"/>
            <p:cNvCxnSpPr>
              <a:cxnSpLocks noChangeShapeType="1"/>
              <a:stCxn id="37894" idx="1"/>
              <a:endCxn id="37894" idx="7"/>
            </p:cNvCxnSpPr>
            <p:nvPr/>
          </p:nvCxnSpPr>
          <p:spPr bwMode="auto">
            <a:xfrm rot="5400000" flipV="1">
              <a:off x="1847" y="1638"/>
              <a:ext cx="1" cy="644"/>
            </a:xfrm>
            <a:prstGeom prst="curvedConnector3">
              <a:avLst>
                <a:gd name="adj1" fmla="val -30800009"/>
              </a:avLst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 flipV="1">
              <a:off x="1872" y="2409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 flipH="1">
              <a:off x="2256" y="3177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 flipH="1">
              <a:off x="2256" y="2265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Oval 15"/>
            <p:cNvSpPr>
              <a:spLocks noChangeArrowheads="1"/>
            </p:cNvSpPr>
            <p:nvPr/>
          </p:nvSpPr>
          <p:spPr bwMode="auto">
            <a:xfrm>
              <a:off x="1392" y="2793"/>
              <a:ext cx="910" cy="530"/>
            </a:xfrm>
            <a:prstGeom prst="ellipse">
              <a:avLst/>
            </a:prstGeom>
            <a:solidFill>
              <a:srgbClr val="E1E1E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Predict not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taken (11)</a:t>
              </a:r>
            </a:p>
          </p:txBody>
        </p:sp>
        <p:sp>
          <p:nvSpPr>
            <p:cNvPr id="37906" name="Text Box 16"/>
            <p:cNvSpPr txBox="1">
              <a:spLocks noChangeArrowheads="1"/>
            </p:cNvSpPr>
            <p:nvPr/>
          </p:nvSpPr>
          <p:spPr bwMode="auto">
            <a:xfrm>
              <a:off x="2448" y="2768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Not taken</a:t>
              </a:r>
            </a:p>
          </p:txBody>
        </p:sp>
        <p:sp>
          <p:nvSpPr>
            <p:cNvPr id="37907" name="Text Box 17"/>
            <p:cNvSpPr txBox="1">
              <a:spLocks noChangeArrowheads="1"/>
            </p:cNvSpPr>
            <p:nvPr/>
          </p:nvSpPr>
          <p:spPr bwMode="auto">
            <a:xfrm>
              <a:off x="2556" y="3177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Taken</a:t>
              </a:r>
            </a:p>
          </p:txBody>
        </p:sp>
        <p:sp>
          <p:nvSpPr>
            <p:cNvPr id="37908" name="Text Box 18"/>
            <p:cNvSpPr txBox="1">
              <a:spLocks noChangeArrowheads="1"/>
            </p:cNvSpPr>
            <p:nvPr/>
          </p:nvSpPr>
          <p:spPr bwMode="auto">
            <a:xfrm>
              <a:off x="1296" y="250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Taken</a:t>
              </a:r>
            </a:p>
          </p:txBody>
        </p:sp>
        <p:sp>
          <p:nvSpPr>
            <p:cNvPr id="37909" name="Text Box 19"/>
            <p:cNvSpPr txBox="1">
              <a:spLocks noChangeArrowheads="1"/>
            </p:cNvSpPr>
            <p:nvPr/>
          </p:nvSpPr>
          <p:spPr bwMode="auto">
            <a:xfrm>
              <a:off x="1584" y="1440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Taken</a:t>
              </a:r>
            </a:p>
          </p:txBody>
        </p:sp>
        <p:sp>
          <p:nvSpPr>
            <p:cNvPr id="37910" name="Text Box 20"/>
            <p:cNvSpPr txBox="1">
              <a:spLocks noChangeArrowheads="1"/>
            </p:cNvSpPr>
            <p:nvPr/>
          </p:nvSpPr>
          <p:spPr bwMode="auto">
            <a:xfrm>
              <a:off x="2592" y="2313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Taken</a:t>
              </a:r>
            </a:p>
          </p:txBody>
        </p:sp>
        <p:sp>
          <p:nvSpPr>
            <p:cNvPr id="37911" name="Text Box 21"/>
            <p:cNvSpPr txBox="1">
              <a:spLocks noChangeArrowheads="1"/>
            </p:cNvSpPr>
            <p:nvPr/>
          </p:nvSpPr>
          <p:spPr bwMode="auto">
            <a:xfrm>
              <a:off x="4080" y="2457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Not taken</a:t>
              </a:r>
            </a:p>
          </p:txBody>
        </p:sp>
        <p:sp>
          <p:nvSpPr>
            <p:cNvPr id="37912" name="Text Box 22"/>
            <p:cNvSpPr txBox="1">
              <a:spLocks noChangeArrowheads="1"/>
            </p:cNvSpPr>
            <p:nvPr/>
          </p:nvSpPr>
          <p:spPr bwMode="auto">
            <a:xfrm>
              <a:off x="3600" y="3552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Not taken</a:t>
              </a:r>
            </a:p>
          </p:txBody>
        </p:sp>
        <p:sp>
          <p:nvSpPr>
            <p:cNvPr id="37913" name="Text Box 23"/>
            <p:cNvSpPr txBox="1">
              <a:spLocks noChangeArrowheads="1"/>
            </p:cNvSpPr>
            <p:nvPr/>
          </p:nvSpPr>
          <p:spPr bwMode="auto">
            <a:xfrm>
              <a:off x="2496" y="1785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Not taken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0C8F51-7817-41AB-ACB6-3CB7742B041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1125"/>
            <a:ext cx="7162800" cy="735013"/>
          </a:xfrm>
        </p:spPr>
        <p:txBody>
          <a:bodyPr lIns="90488" rIns="90488"/>
          <a:lstStyle/>
          <a:p>
            <a:pPr eaLnBrk="1" hangingPunct="1"/>
            <a:r>
              <a:rPr lang="en-US" altLang="en-US" smtClean="0"/>
              <a:t>Dynamic Branch Prediction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49375"/>
            <a:ext cx="7143750" cy="622300"/>
          </a:xfrm>
        </p:spPr>
        <p:txBody>
          <a:bodyPr lIns="90488" rIns="90488"/>
          <a:lstStyle/>
          <a:p>
            <a:pPr eaLnBrk="1" hangingPunct="1"/>
            <a:r>
              <a:rPr lang="en-US" altLang="en-US" sz="2000" smtClean="0"/>
              <a:t>Example:  2-bit vs. 1-bit prediction</a:t>
            </a:r>
          </a:p>
        </p:txBody>
      </p:sp>
      <p:graphicFrame>
        <p:nvGraphicFramePr>
          <p:cNvPr id="134148" name="Group 4"/>
          <p:cNvGraphicFramePr>
            <a:graphicFrameLocks noGrp="1"/>
          </p:cNvGraphicFramePr>
          <p:nvPr>
            <p:ph sz="half" idx="2"/>
          </p:nvPr>
        </p:nvGraphicFramePr>
        <p:xfrm>
          <a:off x="560388" y="2101850"/>
          <a:ext cx="7820025" cy="3217863"/>
        </p:xfrm>
        <a:graphic>
          <a:graphicData uri="http://schemas.openxmlformats.org/drawingml/2006/table">
            <a:tbl>
              <a:tblPr/>
              <a:tblGrid>
                <a:gridCol w="2209800"/>
                <a:gridCol w="339725"/>
                <a:gridCol w="339725"/>
                <a:gridCol w="339725"/>
                <a:gridCol w="368300"/>
                <a:gridCol w="339725"/>
                <a:gridCol w="339725"/>
                <a:gridCol w="339725"/>
                <a:gridCol w="368300"/>
                <a:gridCol w="339725"/>
                <a:gridCol w="339725"/>
                <a:gridCol w="339725"/>
                <a:gridCol w="368300"/>
                <a:gridCol w="1447800"/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Outcome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Predict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1-bit prediction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1-bit mis-predict?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 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2-bit prediction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2-bit mis-predict?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 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Level Parallelism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68938"/>
          </a:xfrm>
        </p:spPr>
        <p:txBody>
          <a:bodyPr/>
          <a:lstStyle/>
          <a:p>
            <a:pPr marL="457200" indent="-457200" eaLnBrk="1" hangingPunct="1"/>
            <a:r>
              <a:rPr lang="en-US" altLang="en-US" sz="2800" smtClean="0">
                <a:solidFill>
                  <a:srgbClr val="0332B7"/>
                </a:solidFill>
              </a:rPr>
              <a:t>Instruction-Level Parallelism</a:t>
            </a:r>
            <a:r>
              <a:rPr lang="en-US" altLang="en-US" sz="2800" smtClean="0"/>
              <a:t> (</a:t>
            </a:r>
            <a:r>
              <a:rPr lang="en-US" altLang="en-US" sz="2800" smtClean="0">
                <a:solidFill>
                  <a:srgbClr val="0332B7"/>
                </a:solidFill>
              </a:rPr>
              <a:t>ILP</a:t>
            </a:r>
            <a:r>
              <a:rPr lang="en-US" altLang="en-US" sz="2800" smtClean="0"/>
              <a:t>): overlap the execution of instructions to improve performance</a:t>
            </a:r>
          </a:p>
          <a:p>
            <a:pPr marL="457200" indent="-457200" eaLnBrk="1" hangingPunct="1"/>
            <a:endParaRPr lang="en-US" altLang="en-US" smtClean="0"/>
          </a:p>
          <a:p>
            <a:pPr marL="457200" indent="-457200" eaLnBrk="1" hangingPunct="1"/>
            <a:r>
              <a:rPr lang="en-US" altLang="en-US" sz="2800" smtClean="0"/>
              <a:t>More than just simple pipelining</a:t>
            </a:r>
          </a:p>
          <a:p>
            <a:pPr marL="457200" indent="-457200" eaLnBrk="1" hangingPunct="1"/>
            <a:r>
              <a:rPr lang="en-US" altLang="en-US" sz="2800" smtClean="0"/>
              <a:t>2 approaches to exploit ILP:</a:t>
            </a:r>
          </a:p>
          <a:p>
            <a:pPr marL="914400" lvl="1" indent="-457200" eaLnBrk="1" hangingPunct="1">
              <a:buFontTx/>
              <a:buAutoNum type="arabicParenR"/>
            </a:pPr>
            <a:r>
              <a:rPr lang="en-US" altLang="en-US" sz="2400" smtClean="0"/>
              <a:t>Rely on hardware to help discover and exploit the parallelism </a:t>
            </a:r>
            <a:r>
              <a:rPr lang="en-US" altLang="en-US" sz="2400" b="1" smtClean="0">
                <a:solidFill>
                  <a:srgbClr val="0332B7"/>
                </a:solidFill>
              </a:rPr>
              <a:t>dynamically </a:t>
            </a:r>
          </a:p>
          <a:p>
            <a:pPr marL="1257300" lvl="2" indent="-457200" eaLnBrk="1" hangingPunct="1"/>
            <a:r>
              <a:rPr lang="en-US" altLang="en-US" sz="2400" smtClean="0"/>
              <a:t>Desktop &amp; server markets (e.g., Pentium 4, AMD Opteron, IBM Power)</a:t>
            </a:r>
          </a:p>
          <a:p>
            <a:pPr marL="914400" lvl="1" indent="-457200" eaLnBrk="1" hangingPunct="1">
              <a:buFontTx/>
              <a:buAutoNum type="arabicParenR" startAt="2"/>
            </a:pPr>
            <a:r>
              <a:rPr lang="en-US" altLang="en-US" sz="2400" smtClean="0"/>
              <a:t>Rely on software technology to find parallelism, </a:t>
            </a:r>
            <a:r>
              <a:rPr lang="en-US" altLang="en-US" sz="2400" b="1" smtClean="0">
                <a:solidFill>
                  <a:srgbClr val="0332B7"/>
                </a:solidFill>
              </a:rPr>
              <a:t>statically</a:t>
            </a:r>
            <a:r>
              <a:rPr lang="en-US" altLang="en-US" sz="2400" smtClean="0"/>
              <a:t> at compile-time </a:t>
            </a:r>
          </a:p>
          <a:p>
            <a:pPr marL="1257300" lvl="2" indent="-457200" eaLnBrk="1" hangingPunct="1"/>
            <a:r>
              <a:rPr lang="en-US" altLang="en-US" sz="2200" smtClean="0"/>
              <a:t>Specialized &amp; embedded (e.g., Itanium 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730D27-BC51-4EF2-B1CA-B12FB45334B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33350"/>
            <a:ext cx="7162800" cy="1143000"/>
          </a:xfrm>
        </p:spPr>
        <p:txBody>
          <a:bodyPr lIns="90488" rIns="90488"/>
          <a:lstStyle/>
          <a:p>
            <a:pPr eaLnBrk="1" hangingPunct="1"/>
            <a:r>
              <a:rPr lang="en-US" altLang="en-US" smtClean="0"/>
              <a:t>Correlating Branch Predictors</a:t>
            </a:r>
            <a:br>
              <a:rPr lang="en-US" altLang="en-US" smtClean="0"/>
            </a:br>
            <a:r>
              <a:rPr lang="en-US" altLang="en-US" smtClean="0"/>
              <a:t>(Two-level Predictors)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314450"/>
            <a:ext cx="8191500" cy="4946650"/>
          </a:xfrm>
        </p:spPr>
        <p:txBody>
          <a:bodyPr lIns="90488" rIns="90488"/>
          <a:lstStyle/>
          <a:p>
            <a:pPr eaLnBrk="1" hangingPunct="1"/>
            <a:r>
              <a:rPr lang="en-US" altLang="en-US" sz="2000" smtClean="0"/>
              <a:t>2-bit scheme only looks at branch’s own history to predict behavior</a:t>
            </a:r>
          </a:p>
          <a:p>
            <a:pPr eaLnBrk="1" hangingPunct="1"/>
            <a:r>
              <a:rPr lang="en-US" altLang="en-US" sz="2000" smtClean="0"/>
              <a:t>What if we use other branches to predict it as well?</a:t>
            </a:r>
          </a:p>
          <a:p>
            <a:pPr lvl="2" eaLnBrk="1" hangingPunct="1">
              <a:buFontTx/>
              <a:buNone/>
            </a:pPr>
            <a:endParaRPr lang="en-US" altLang="en-US" sz="1600" smtClean="0"/>
          </a:p>
          <a:p>
            <a:pPr lvl="2" eaLnBrk="1" hangingPunct="1">
              <a:buFontTx/>
              <a:buNone/>
            </a:pPr>
            <a:r>
              <a:rPr lang="en-US" altLang="en-US" sz="2000" b="1" smtClean="0"/>
              <a:t>if (aa == 2) aa = 0;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/>
              <a:t>if (bb == 2) bb = 0;</a:t>
            </a:r>
          </a:p>
          <a:p>
            <a:pPr lvl="2" eaLnBrk="1" hangingPunct="1">
              <a:buFontTx/>
              <a:buNone/>
            </a:pPr>
            <a:r>
              <a:rPr lang="en-US" altLang="en-US" sz="2000" b="1" smtClean="0"/>
              <a:t>if (aa != bb) { … };</a:t>
            </a:r>
          </a:p>
          <a:p>
            <a:pPr lvl="2" eaLnBrk="1" hangingPunct="1"/>
            <a:endParaRPr lang="en-US" altLang="en-US" sz="1600" smtClean="0"/>
          </a:p>
          <a:p>
            <a:pPr lvl="2" eaLnBrk="1" hangingPunct="1"/>
            <a:r>
              <a:rPr lang="en-US" altLang="en-US" sz="2000" smtClean="0">
                <a:solidFill>
                  <a:srgbClr val="0000FF"/>
                </a:solidFill>
              </a:rPr>
              <a:t>Branch #3 depends on the outcome of #1 and #2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Idea: record </a:t>
            </a:r>
            <a:r>
              <a:rPr lang="en-US" altLang="en-US" sz="2000" i="1" smtClean="0"/>
              <a:t>m</a:t>
            </a:r>
            <a:r>
              <a:rPr lang="en-US" altLang="en-US" sz="2000" smtClean="0"/>
              <a:t> most recently executed branches as taken or not taken, and use that pattern to select the proper branch history table</a:t>
            </a:r>
          </a:p>
          <a:p>
            <a:pPr eaLnBrk="1" hangingPunct="1"/>
            <a:endParaRPr lang="en-US" altLang="en-US" sz="2000" smtClean="0"/>
          </a:p>
          <a:p>
            <a:pPr eaLnBrk="1" hangingPunct="1"/>
            <a:r>
              <a:rPr lang="en-US" altLang="en-US" sz="2000" smtClean="0"/>
              <a:t>In general, (m,n) predictor means record last </a:t>
            </a:r>
            <a:r>
              <a:rPr lang="en-US" altLang="en-US" sz="2000" b="1" smtClean="0"/>
              <a:t>m</a:t>
            </a:r>
            <a:r>
              <a:rPr lang="en-US" altLang="en-US" sz="2000" smtClean="0"/>
              <a:t> branches to select between </a:t>
            </a:r>
            <a:r>
              <a:rPr lang="en-US" altLang="en-US" sz="2000" b="1" smtClean="0"/>
              <a:t>2</a:t>
            </a:r>
            <a:r>
              <a:rPr lang="en-US" altLang="en-US" sz="2000" b="1" baseline="30000" smtClean="0"/>
              <a:t>m</a:t>
            </a:r>
            <a:r>
              <a:rPr lang="en-US" altLang="en-US" sz="2000" smtClean="0"/>
              <a:t> history tables each with </a:t>
            </a:r>
            <a:r>
              <a:rPr lang="en-US" altLang="en-US" sz="2000" b="1" smtClean="0"/>
              <a:t>n</a:t>
            </a:r>
            <a:r>
              <a:rPr lang="en-US" altLang="en-US" sz="2000" smtClean="0"/>
              <a:t>-bit counters</a:t>
            </a:r>
          </a:p>
          <a:p>
            <a:pPr lvl="1" eaLnBrk="1" hangingPunct="1"/>
            <a:r>
              <a:rPr lang="en-US" altLang="en-US" smtClean="0"/>
              <a:t>Old 2-bit BHT is then a (0,2) predictor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2B991-B6E4-43A3-9003-4DE079384E8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33350"/>
            <a:ext cx="7162800" cy="590550"/>
          </a:xfrm>
        </p:spPr>
        <p:txBody>
          <a:bodyPr lIns="90488" rIns="90488"/>
          <a:lstStyle/>
          <a:p>
            <a:pPr eaLnBrk="1" hangingPunct="1"/>
            <a:r>
              <a:rPr lang="en-US" altLang="en-US" smtClean="0"/>
              <a:t>Correlating Branches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816100"/>
            <a:ext cx="3733800" cy="4089400"/>
          </a:xfrm>
        </p:spPr>
        <p:txBody>
          <a:bodyPr lIns="90488" rIns="90488"/>
          <a:lstStyle/>
          <a:p>
            <a:pPr eaLnBrk="1" hangingPunct="1">
              <a:buFontTx/>
              <a:buNone/>
            </a:pPr>
            <a:r>
              <a:rPr lang="en-US" altLang="en-US" smtClean="0"/>
              <a:t>	(2,2) predictor: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Then behavior of recent branches selects between, say, four predictions of next branch, updating just that prediction 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026025" y="1219200"/>
            <a:ext cx="2238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Branch address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146675" y="1931988"/>
            <a:ext cx="3481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Pattern History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2-bits per branch local predictors for: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7621588" y="3160713"/>
            <a:ext cx="1093787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1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cs typeface="+mn-cs"/>
              </a:rPr>
              <a:t>Prediction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040313" y="5581650"/>
            <a:ext cx="369887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2-bit global branch history register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- shift register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- (behavior of last two branches)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7315200" y="3240088"/>
            <a:ext cx="2794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5876925" y="2835275"/>
            <a:ext cx="295275" cy="2078038"/>
            <a:chOff x="3702" y="1793"/>
            <a:chExt cx="186" cy="1309"/>
          </a:xfrm>
        </p:grpSpPr>
        <p:sp>
          <p:nvSpPr>
            <p:cNvPr id="41031" name="Rectangle 10"/>
            <p:cNvSpPr>
              <a:spLocks noChangeArrowheads="1"/>
            </p:cNvSpPr>
            <p:nvPr/>
          </p:nvSpPr>
          <p:spPr bwMode="auto">
            <a:xfrm>
              <a:off x="3704" y="1793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2" name="Rectangle 11"/>
            <p:cNvSpPr>
              <a:spLocks noChangeArrowheads="1"/>
            </p:cNvSpPr>
            <p:nvPr/>
          </p:nvSpPr>
          <p:spPr bwMode="auto">
            <a:xfrm>
              <a:off x="3704" y="1873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3" name="Rectangle 12"/>
            <p:cNvSpPr>
              <a:spLocks noChangeArrowheads="1"/>
            </p:cNvSpPr>
            <p:nvPr/>
          </p:nvSpPr>
          <p:spPr bwMode="auto">
            <a:xfrm>
              <a:off x="3704" y="1959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4" name="Rectangle 13"/>
            <p:cNvSpPr>
              <a:spLocks noChangeArrowheads="1"/>
            </p:cNvSpPr>
            <p:nvPr/>
          </p:nvSpPr>
          <p:spPr bwMode="auto">
            <a:xfrm>
              <a:off x="3704" y="2039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5" name="Rectangle 14"/>
            <p:cNvSpPr>
              <a:spLocks noChangeArrowheads="1"/>
            </p:cNvSpPr>
            <p:nvPr/>
          </p:nvSpPr>
          <p:spPr bwMode="auto">
            <a:xfrm>
              <a:off x="3704" y="2120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6" name="Rectangle 15"/>
            <p:cNvSpPr>
              <a:spLocks noChangeArrowheads="1"/>
            </p:cNvSpPr>
            <p:nvPr/>
          </p:nvSpPr>
          <p:spPr bwMode="auto">
            <a:xfrm>
              <a:off x="3704" y="2200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7" name="Rectangle 16"/>
            <p:cNvSpPr>
              <a:spLocks noChangeArrowheads="1"/>
            </p:cNvSpPr>
            <p:nvPr/>
          </p:nvSpPr>
          <p:spPr bwMode="auto">
            <a:xfrm>
              <a:off x="3704" y="228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8" name="Rectangle 17"/>
            <p:cNvSpPr>
              <a:spLocks noChangeArrowheads="1"/>
            </p:cNvSpPr>
            <p:nvPr/>
          </p:nvSpPr>
          <p:spPr bwMode="auto">
            <a:xfrm>
              <a:off x="3704" y="236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9" name="Rectangle 18"/>
            <p:cNvSpPr>
              <a:spLocks noChangeArrowheads="1"/>
            </p:cNvSpPr>
            <p:nvPr/>
          </p:nvSpPr>
          <p:spPr bwMode="auto">
            <a:xfrm>
              <a:off x="3702" y="2448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40" name="Rectangle 19"/>
            <p:cNvSpPr>
              <a:spLocks noChangeArrowheads="1"/>
            </p:cNvSpPr>
            <p:nvPr/>
          </p:nvSpPr>
          <p:spPr bwMode="auto">
            <a:xfrm>
              <a:off x="3702" y="2535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41" name="Rectangle 20"/>
            <p:cNvSpPr>
              <a:spLocks noChangeArrowheads="1"/>
            </p:cNvSpPr>
            <p:nvPr/>
          </p:nvSpPr>
          <p:spPr bwMode="auto">
            <a:xfrm>
              <a:off x="3702" y="2614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42" name="Rectangle 21"/>
            <p:cNvSpPr>
              <a:spLocks noChangeArrowheads="1"/>
            </p:cNvSpPr>
            <p:nvPr/>
          </p:nvSpPr>
          <p:spPr bwMode="auto">
            <a:xfrm>
              <a:off x="3702" y="2694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43" name="Rectangle 22"/>
            <p:cNvSpPr>
              <a:spLocks noChangeArrowheads="1"/>
            </p:cNvSpPr>
            <p:nvPr/>
          </p:nvSpPr>
          <p:spPr bwMode="auto">
            <a:xfrm>
              <a:off x="3702" y="2775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44" name="Rectangle 23"/>
            <p:cNvSpPr>
              <a:spLocks noChangeArrowheads="1"/>
            </p:cNvSpPr>
            <p:nvPr/>
          </p:nvSpPr>
          <p:spPr bwMode="auto">
            <a:xfrm>
              <a:off x="3702" y="2862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45" name="Rectangle 24"/>
            <p:cNvSpPr>
              <a:spLocks noChangeArrowheads="1"/>
            </p:cNvSpPr>
            <p:nvPr/>
          </p:nvSpPr>
          <p:spPr bwMode="auto">
            <a:xfrm>
              <a:off x="3702" y="2941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46" name="Rectangle 25"/>
            <p:cNvSpPr>
              <a:spLocks noChangeArrowheads="1"/>
            </p:cNvSpPr>
            <p:nvPr/>
          </p:nvSpPr>
          <p:spPr bwMode="auto">
            <a:xfrm>
              <a:off x="3702" y="3021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0970" name="Group 26"/>
          <p:cNvGrpSpPr>
            <a:grpSpLocks/>
          </p:cNvGrpSpPr>
          <p:nvPr/>
        </p:nvGrpSpPr>
        <p:grpSpPr bwMode="auto">
          <a:xfrm>
            <a:off x="5418138" y="2835275"/>
            <a:ext cx="295275" cy="2078038"/>
            <a:chOff x="3702" y="1793"/>
            <a:chExt cx="186" cy="1309"/>
          </a:xfrm>
        </p:grpSpPr>
        <p:sp>
          <p:nvSpPr>
            <p:cNvPr id="41015" name="Rectangle 27"/>
            <p:cNvSpPr>
              <a:spLocks noChangeArrowheads="1"/>
            </p:cNvSpPr>
            <p:nvPr/>
          </p:nvSpPr>
          <p:spPr bwMode="auto">
            <a:xfrm>
              <a:off x="3704" y="1793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16" name="Rectangle 28"/>
            <p:cNvSpPr>
              <a:spLocks noChangeArrowheads="1"/>
            </p:cNvSpPr>
            <p:nvPr/>
          </p:nvSpPr>
          <p:spPr bwMode="auto">
            <a:xfrm>
              <a:off x="3704" y="1873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17" name="Rectangle 29"/>
            <p:cNvSpPr>
              <a:spLocks noChangeArrowheads="1"/>
            </p:cNvSpPr>
            <p:nvPr/>
          </p:nvSpPr>
          <p:spPr bwMode="auto">
            <a:xfrm>
              <a:off x="3704" y="1959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18" name="Rectangle 30"/>
            <p:cNvSpPr>
              <a:spLocks noChangeArrowheads="1"/>
            </p:cNvSpPr>
            <p:nvPr/>
          </p:nvSpPr>
          <p:spPr bwMode="auto">
            <a:xfrm>
              <a:off x="3704" y="2039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19" name="Rectangle 31"/>
            <p:cNvSpPr>
              <a:spLocks noChangeArrowheads="1"/>
            </p:cNvSpPr>
            <p:nvPr/>
          </p:nvSpPr>
          <p:spPr bwMode="auto">
            <a:xfrm>
              <a:off x="3704" y="2120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0" name="Rectangle 32"/>
            <p:cNvSpPr>
              <a:spLocks noChangeArrowheads="1"/>
            </p:cNvSpPr>
            <p:nvPr/>
          </p:nvSpPr>
          <p:spPr bwMode="auto">
            <a:xfrm>
              <a:off x="3704" y="2200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1" name="Rectangle 33"/>
            <p:cNvSpPr>
              <a:spLocks noChangeArrowheads="1"/>
            </p:cNvSpPr>
            <p:nvPr/>
          </p:nvSpPr>
          <p:spPr bwMode="auto">
            <a:xfrm>
              <a:off x="3704" y="228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2" name="Rectangle 34"/>
            <p:cNvSpPr>
              <a:spLocks noChangeArrowheads="1"/>
            </p:cNvSpPr>
            <p:nvPr/>
          </p:nvSpPr>
          <p:spPr bwMode="auto">
            <a:xfrm>
              <a:off x="3704" y="236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3" name="Rectangle 35"/>
            <p:cNvSpPr>
              <a:spLocks noChangeArrowheads="1"/>
            </p:cNvSpPr>
            <p:nvPr/>
          </p:nvSpPr>
          <p:spPr bwMode="auto">
            <a:xfrm>
              <a:off x="3702" y="2448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4" name="Rectangle 36"/>
            <p:cNvSpPr>
              <a:spLocks noChangeArrowheads="1"/>
            </p:cNvSpPr>
            <p:nvPr/>
          </p:nvSpPr>
          <p:spPr bwMode="auto">
            <a:xfrm>
              <a:off x="3702" y="2535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5" name="Rectangle 37"/>
            <p:cNvSpPr>
              <a:spLocks noChangeArrowheads="1"/>
            </p:cNvSpPr>
            <p:nvPr/>
          </p:nvSpPr>
          <p:spPr bwMode="auto">
            <a:xfrm>
              <a:off x="3702" y="2614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6" name="Rectangle 38"/>
            <p:cNvSpPr>
              <a:spLocks noChangeArrowheads="1"/>
            </p:cNvSpPr>
            <p:nvPr/>
          </p:nvSpPr>
          <p:spPr bwMode="auto">
            <a:xfrm>
              <a:off x="3702" y="2694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7" name="Rectangle 39"/>
            <p:cNvSpPr>
              <a:spLocks noChangeArrowheads="1"/>
            </p:cNvSpPr>
            <p:nvPr/>
          </p:nvSpPr>
          <p:spPr bwMode="auto">
            <a:xfrm>
              <a:off x="3702" y="2775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8" name="Rectangle 40"/>
            <p:cNvSpPr>
              <a:spLocks noChangeArrowheads="1"/>
            </p:cNvSpPr>
            <p:nvPr/>
          </p:nvSpPr>
          <p:spPr bwMode="auto">
            <a:xfrm>
              <a:off x="3702" y="2862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29" name="Rectangle 41"/>
            <p:cNvSpPr>
              <a:spLocks noChangeArrowheads="1"/>
            </p:cNvSpPr>
            <p:nvPr/>
          </p:nvSpPr>
          <p:spPr bwMode="auto">
            <a:xfrm>
              <a:off x="3702" y="2941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30" name="Rectangle 42"/>
            <p:cNvSpPr>
              <a:spLocks noChangeArrowheads="1"/>
            </p:cNvSpPr>
            <p:nvPr/>
          </p:nvSpPr>
          <p:spPr bwMode="auto">
            <a:xfrm>
              <a:off x="3702" y="3021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0971" name="Group 43"/>
          <p:cNvGrpSpPr>
            <a:grpSpLocks/>
          </p:cNvGrpSpPr>
          <p:nvPr/>
        </p:nvGrpSpPr>
        <p:grpSpPr bwMode="auto">
          <a:xfrm>
            <a:off x="6873875" y="2835275"/>
            <a:ext cx="295275" cy="2078038"/>
            <a:chOff x="3702" y="1793"/>
            <a:chExt cx="186" cy="1309"/>
          </a:xfrm>
        </p:grpSpPr>
        <p:sp>
          <p:nvSpPr>
            <p:cNvPr id="40999" name="Rectangle 44"/>
            <p:cNvSpPr>
              <a:spLocks noChangeArrowheads="1"/>
            </p:cNvSpPr>
            <p:nvPr/>
          </p:nvSpPr>
          <p:spPr bwMode="auto">
            <a:xfrm>
              <a:off x="3704" y="1793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0" name="Rectangle 45"/>
            <p:cNvSpPr>
              <a:spLocks noChangeArrowheads="1"/>
            </p:cNvSpPr>
            <p:nvPr/>
          </p:nvSpPr>
          <p:spPr bwMode="auto">
            <a:xfrm>
              <a:off x="3704" y="1873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1" name="Rectangle 46"/>
            <p:cNvSpPr>
              <a:spLocks noChangeArrowheads="1"/>
            </p:cNvSpPr>
            <p:nvPr/>
          </p:nvSpPr>
          <p:spPr bwMode="auto">
            <a:xfrm>
              <a:off x="3704" y="1959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2" name="Rectangle 47"/>
            <p:cNvSpPr>
              <a:spLocks noChangeArrowheads="1"/>
            </p:cNvSpPr>
            <p:nvPr/>
          </p:nvSpPr>
          <p:spPr bwMode="auto">
            <a:xfrm>
              <a:off x="3704" y="2039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3" name="Rectangle 48"/>
            <p:cNvSpPr>
              <a:spLocks noChangeArrowheads="1"/>
            </p:cNvSpPr>
            <p:nvPr/>
          </p:nvSpPr>
          <p:spPr bwMode="auto">
            <a:xfrm>
              <a:off x="3704" y="2120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4" name="Rectangle 49"/>
            <p:cNvSpPr>
              <a:spLocks noChangeArrowheads="1"/>
            </p:cNvSpPr>
            <p:nvPr/>
          </p:nvSpPr>
          <p:spPr bwMode="auto">
            <a:xfrm>
              <a:off x="3704" y="2200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5" name="Rectangle 50"/>
            <p:cNvSpPr>
              <a:spLocks noChangeArrowheads="1"/>
            </p:cNvSpPr>
            <p:nvPr/>
          </p:nvSpPr>
          <p:spPr bwMode="auto">
            <a:xfrm>
              <a:off x="3704" y="228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6" name="Rectangle 51"/>
            <p:cNvSpPr>
              <a:spLocks noChangeArrowheads="1"/>
            </p:cNvSpPr>
            <p:nvPr/>
          </p:nvSpPr>
          <p:spPr bwMode="auto">
            <a:xfrm>
              <a:off x="3704" y="236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7" name="Rectangle 52"/>
            <p:cNvSpPr>
              <a:spLocks noChangeArrowheads="1"/>
            </p:cNvSpPr>
            <p:nvPr/>
          </p:nvSpPr>
          <p:spPr bwMode="auto">
            <a:xfrm>
              <a:off x="3702" y="2448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8" name="Rectangle 53"/>
            <p:cNvSpPr>
              <a:spLocks noChangeArrowheads="1"/>
            </p:cNvSpPr>
            <p:nvPr/>
          </p:nvSpPr>
          <p:spPr bwMode="auto">
            <a:xfrm>
              <a:off x="3702" y="2535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9" name="Rectangle 54"/>
            <p:cNvSpPr>
              <a:spLocks noChangeArrowheads="1"/>
            </p:cNvSpPr>
            <p:nvPr/>
          </p:nvSpPr>
          <p:spPr bwMode="auto">
            <a:xfrm>
              <a:off x="3702" y="2614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10" name="Rectangle 55"/>
            <p:cNvSpPr>
              <a:spLocks noChangeArrowheads="1"/>
            </p:cNvSpPr>
            <p:nvPr/>
          </p:nvSpPr>
          <p:spPr bwMode="auto">
            <a:xfrm>
              <a:off x="3702" y="2694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11" name="Rectangle 56"/>
            <p:cNvSpPr>
              <a:spLocks noChangeArrowheads="1"/>
            </p:cNvSpPr>
            <p:nvPr/>
          </p:nvSpPr>
          <p:spPr bwMode="auto">
            <a:xfrm>
              <a:off x="3702" y="2775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12" name="Rectangle 57"/>
            <p:cNvSpPr>
              <a:spLocks noChangeArrowheads="1"/>
            </p:cNvSpPr>
            <p:nvPr/>
          </p:nvSpPr>
          <p:spPr bwMode="auto">
            <a:xfrm>
              <a:off x="3702" y="2862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13" name="Rectangle 58"/>
            <p:cNvSpPr>
              <a:spLocks noChangeArrowheads="1"/>
            </p:cNvSpPr>
            <p:nvPr/>
          </p:nvSpPr>
          <p:spPr bwMode="auto">
            <a:xfrm>
              <a:off x="3702" y="2941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14" name="Rectangle 59"/>
            <p:cNvSpPr>
              <a:spLocks noChangeArrowheads="1"/>
            </p:cNvSpPr>
            <p:nvPr/>
          </p:nvSpPr>
          <p:spPr bwMode="auto">
            <a:xfrm>
              <a:off x="3702" y="3021"/>
              <a:ext cx="186" cy="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0972" name="Rectangle 60"/>
          <p:cNvSpPr>
            <a:spLocks noChangeArrowheads="1"/>
          </p:cNvSpPr>
          <p:nvPr/>
        </p:nvSpPr>
        <p:spPr bwMode="auto">
          <a:xfrm>
            <a:off x="6415088" y="2844800"/>
            <a:ext cx="295275" cy="128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73" name="Rectangle 61"/>
          <p:cNvSpPr>
            <a:spLocks noChangeArrowheads="1"/>
          </p:cNvSpPr>
          <p:nvPr/>
        </p:nvSpPr>
        <p:spPr bwMode="auto">
          <a:xfrm>
            <a:off x="6415088" y="2971800"/>
            <a:ext cx="295275" cy="128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74" name="Rectangle 62"/>
          <p:cNvSpPr>
            <a:spLocks noChangeArrowheads="1"/>
          </p:cNvSpPr>
          <p:nvPr/>
        </p:nvSpPr>
        <p:spPr bwMode="auto">
          <a:xfrm>
            <a:off x="6415088" y="3108325"/>
            <a:ext cx="295275" cy="128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75" name="Rectangle 63"/>
          <p:cNvSpPr>
            <a:spLocks noChangeArrowheads="1"/>
          </p:cNvSpPr>
          <p:nvPr/>
        </p:nvSpPr>
        <p:spPr bwMode="auto">
          <a:xfrm>
            <a:off x="6415088" y="3235325"/>
            <a:ext cx="295275" cy="128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76" name="Rectangle 64"/>
          <p:cNvSpPr>
            <a:spLocks noChangeArrowheads="1"/>
          </p:cNvSpPr>
          <p:nvPr/>
        </p:nvSpPr>
        <p:spPr bwMode="auto">
          <a:xfrm>
            <a:off x="6415088" y="3363913"/>
            <a:ext cx="295275" cy="1285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77" name="Rectangle 65"/>
          <p:cNvSpPr>
            <a:spLocks noChangeArrowheads="1"/>
          </p:cNvSpPr>
          <p:nvPr/>
        </p:nvSpPr>
        <p:spPr bwMode="auto">
          <a:xfrm>
            <a:off x="6415088" y="3490913"/>
            <a:ext cx="295275" cy="128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78" name="Rectangle 66"/>
          <p:cNvSpPr>
            <a:spLocks noChangeArrowheads="1"/>
          </p:cNvSpPr>
          <p:nvPr/>
        </p:nvSpPr>
        <p:spPr bwMode="auto">
          <a:xfrm>
            <a:off x="6415088" y="3627438"/>
            <a:ext cx="295275" cy="128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79" name="Rectangle 67"/>
          <p:cNvSpPr>
            <a:spLocks noChangeArrowheads="1"/>
          </p:cNvSpPr>
          <p:nvPr/>
        </p:nvSpPr>
        <p:spPr bwMode="auto">
          <a:xfrm>
            <a:off x="6415088" y="3754438"/>
            <a:ext cx="295275" cy="128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0" name="Rectangle 68"/>
          <p:cNvSpPr>
            <a:spLocks noChangeArrowheads="1"/>
          </p:cNvSpPr>
          <p:nvPr/>
        </p:nvSpPr>
        <p:spPr bwMode="auto">
          <a:xfrm>
            <a:off x="6415088" y="3886200"/>
            <a:ext cx="295275" cy="128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1" name="Rectangle 69"/>
          <p:cNvSpPr>
            <a:spLocks noChangeArrowheads="1"/>
          </p:cNvSpPr>
          <p:nvPr/>
        </p:nvSpPr>
        <p:spPr bwMode="auto">
          <a:xfrm>
            <a:off x="6415088" y="4013200"/>
            <a:ext cx="295275" cy="128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2" name="Rectangle 70"/>
          <p:cNvSpPr>
            <a:spLocks noChangeArrowheads="1"/>
          </p:cNvSpPr>
          <p:nvPr/>
        </p:nvSpPr>
        <p:spPr bwMode="auto">
          <a:xfrm>
            <a:off x="6415088" y="4138613"/>
            <a:ext cx="295275" cy="128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3" name="Rectangle 71"/>
          <p:cNvSpPr>
            <a:spLocks noChangeArrowheads="1"/>
          </p:cNvSpPr>
          <p:nvPr/>
        </p:nvSpPr>
        <p:spPr bwMode="auto">
          <a:xfrm>
            <a:off x="6415088" y="4265613"/>
            <a:ext cx="295275" cy="128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4" name="Rectangle 72"/>
          <p:cNvSpPr>
            <a:spLocks noChangeArrowheads="1"/>
          </p:cNvSpPr>
          <p:nvPr/>
        </p:nvSpPr>
        <p:spPr bwMode="auto">
          <a:xfrm>
            <a:off x="6415088" y="4394200"/>
            <a:ext cx="295275" cy="128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5" name="Rectangle 73"/>
          <p:cNvSpPr>
            <a:spLocks noChangeArrowheads="1"/>
          </p:cNvSpPr>
          <p:nvPr/>
        </p:nvSpPr>
        <p:spPr bwMode="auto">
          <a:xfrm>
            <a:off x="6415088" y="4532313"/>
            <a:ext cx="295275" cy="128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6" name="Rectangle 74"/>
          <p:cNvSpPr>
            <a:spLocks noChangeArrowheads="1"/>
          </p:cNvSpPr>
          <p:nvPr/>
        </p:nvSpPr>
        <p:spPr bwMode="auto">
          <a:xfrm>
            <a:off x="6415088" y="4657725"/>
            <a:ext cx="295275" cy="128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7" name="Rectangle 75"/>
          <p:cNvSpPr>
            <a:spLocks noChangeArrowheads="1"/>
          </p:cNvSpPr>
          <p:nvPr/>
        </p:nvSpPr>
        <p:spPr bwMode="auto">
          <a:xfrm>
            <a:off x="6415088" y="4784725"/>
            <a:ext cx="295275" cy="128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8" name="Rectangle 76"/>
          <p:cNvSpPr>
            <a:spLocks noChangeArrowheads="1"/>
          </p:cNvSpPr>
          <p:nvPr/>
        </p:nvSpPr>
        <p:spPr bwMode="auto">
          <a:xfrm>
            <a:off x="6324600" y="5257800"/>
            <a:ext cx="242888" cy="214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T</a:t>
            </a:r>
          </a:p>
        </p:txBody>
      </p:sp>
      <p:sp>
        <p:nvSpPr>
          <p:cNvPr id="40989" name="Rectangle 77"/>
          <p:cNvSpPr>
            <a:spLocks noChangeArrowheads="1"/>
          </p:cNvSpPr>
          <p:nvPr/>
        </p:nvSpPr>
        <p:spPr bwMode="auto">
          <a:xfrm>
            <a:off x="6553200" y="5257800"/>
            <a:ext cx="242888" cy="214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N</a:t>
            </a:r>
          </a:p>
        </p:txBody>
      </p:sp>
      <p:sp>
        <p:nvSpPr>
          <p:cNvPr id="40990" name="Line 78"/>
          <p:cNvSpPr>
            <a:spLocks noChangeShapeType="1"/>
          </p:cNvSpPr>
          <p:nvPr/>
        </p:nvSpPr>
        <p:spPr bwMode="auto">
          <a:xfrm flipV="1">
            <a:off x="65532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Text Box 79"/>
          <p:cNvSpPr txBox="1">
            <a:spLocks noChangeArrowheads="1"/>
          </p:cNvSpPr>
          <p:nvPr/>
        </p:nvSpPr>
        <p:spPr bwMode="auto">
          <a:xfrm>
            <a:off x="5314950" y="2452688"/>
            <a:ext cx="197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NN   NT   TN   TT</a:t>
            </a:r>
          </a:p>
        </p:txBody>
      </p:sp>
      <p:sp>
        <p:nvSpPr>
          <p:cNvPr id="40992" name="Line 80"/>
          <p:cNvSpPr>
            <a:spLocks noChangeShapeType="1"/>
          </p:cNvSpPr>
          <p:nvPr/>
        </p:nvSpPr>
        <p:spPr bwMode="auto">
          <a:xfrm>
            <a:off x="6248400" y="1524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Line 81"/>
          <p:cNvSpPr>
            <a:spLocks noChangeShapeType="1"/>
          </p:cNvSpPr>
          <p:nvPr/>
        </p:nvSpPr>
        <p:spPr bwMode="auto">
          <a:xfrm flipH="1">
            <a:off x="4724400" y="1752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82"/>
          <p:cNvSpPr>
            <a:spLocks noChangeShapeType="1"/>
          </p:cNvSpPr>
          <p:nvPr/>
        </p:nvSpPr>
        <p:spPr bwMode="auto">
          <a:xfrm>
            <a:off x="4724400" y="17526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83"/>
          <p:cNvSpPr>
            <a:spLocks noChangeShapeType="1"/>
          </p:cNvSpPr>
          <p:nvPr/>
        </p:nvSpPr>
        <p:spPr bwMode="auto">
          <a:xfrm>
            <a:off x="4724400" y="3429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Rectangle 84"/>
          <p:cNvSpPr>
            <a:spLocks noChangeArrowheads="1"/>
          </p:cNvSpPr>
          <p:nvPr/>
        </p:nvSpPr>
        <p:spPr bwMode="auto">
          <a:xfrm>
            <a:off x="4495800" y="2743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</p:txBody>
      </p:sp>
      <p:sp>
        <p:nvSpPr>
          <p:cNvPr id="40997" name="Line 85"/>
          <p:cNvSpPr>
            <a:spLocks noChangeShapeType="1"/>
          </p:cNvSpPr>
          <p:nvPr/>
        </p:nvSpPr>
        <p:spPr bwMode="auto">
          <a:xfrm flipV="1">
            <a:off x="4648200" y="2895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CAF67-FFAD-40C7-BB85-2B00B27BE75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" y="69850"/>
            <a:ext cx="8420100" cy="776288"/>
          </a:xfrm>
        </p:spPr>
        <p:txBody>
          <a:bodyPr lIns="90488" rIns="90488"/>
          <a:lstStyle/>
          <a:p>
            <a:pPr eaLnBrk="1" hangingPunct="1"/>
            <a:r>
              <a:rPr lang="en-US" altLang="en-US" smtClean="0"/>
              <a:t>Accuracy of Different Schemes</a:t>
            </a:r>
            <a:endParaRPr lang="en-US" altLang="en-US" sz="1600" b="1" smtClean="0"/>
          </a:p>
        </p:txBody>
      </p:sp>
      <p:graphicFrame>
        <p:nvGraphicFramePr>
          <p:cNvPr id="41987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958850"/>
          <a:ext cx="7721600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Chart" r:id="rId4" imgW="5800725" imgH="4105275" progId="Excel.Sheet.8">
                  <p:embed followColorScheme="full"/>
                </p:oleObj>
              </mc:Choice>
              <mc:Fallback>
                <p:oleObj name="Chart" r:id="rId4" imgW="5800725" imgH="4105275" progId="Excel.Shee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58850"/>
                        <a:ext cx="7721600" cy="546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176463" y="1433513"/>
            <a:ext cx="416401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4096 Entries 2-bit BHT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B050"/>
                </a:solidFill>
              </a:rPr>
              <a:t>Unlimited Entries 2-bit BHT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279F"/>
                </a:solidFill>
              </a:rPr>
              <a:t>1024 Entries (2,2) BHT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781800" y="1203325"/>
            <a:ext cx="436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00"/>
              <a:t>18%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04E6C-2F75-4609-8C67-8801A3B146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0"/>
            <a:ext cx="7772400" cy="831850"/>
          </a:xfrm>
        </p:spPr>
        <p:txBody>
          <a:bodyPr/>
          <a:lstStyle/>
          <a:p>
            <a:pPr eaLnBrk="1" hangingPunct="1"/>
            <a:r>
              <a:rPr lang="en-US" altLang="en-US" smtClean="0"/>
              <a:t>Tournament Predictors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Multilevel branch predictor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Use </a:t>
            </a:r>
            <a:r>
              <a:rPr lang="en-US" altLang="en-US" i="1" smtClean="0"/>
              <a:t>n</a:t>
            </a:r>
            <a:r>
              <a:rPr lang="en-US" altLang="en-US" smtClean="0"/>
              <a:t>-bit saturating counter to choose between </a:t>
            </a:r>
            <a:r>
              <a:rPr lang="en-US" altLang="en-US" u="sng" smtClean="0">
                <a:solidFill>
                  <a:srgbClr val="0332B7"/>
                </a:solidFill>
              </a:rPr>
              <a:t>predictors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Usual choice between global and local predictors</a:t>
            </a:r>
          </a:p>
        </p:txBody>
      </p:sp>
      <p:pic>
        <p:nvPicPr>
          <p:cNvPr id="43012" name="Picture 4" descr="Ch3-fig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80"/>
          <a:stretch>
            <a:fillRect/>
          </a:stretch>
        </p:blipFill>
        <p:spPr bwMode="auto">
          <a:xfrm>
            <a:off x="1917700" y="3567113"/>
            <a:ext cx="4986338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F5ECD-8953-4077-82CF-C2C81B967A4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74663"/>
          </a:xfrm>
        </p:spPr>
        <p:txBody>
          <a:bodyPr/>
          <a:lstStyle/>
          <a:p>
            <a:pPr eaLnBrk="1" hangingPunct="1"/>
            <a:r>
              <a:rPr lang="en-US" altLang="en-US" smtClean="0"/>
              <a:t>Tournament Predictors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1447800"/>
            <a:ext cx="8231187" cy="49530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en-US" smtClean="0"/>
              <a:t>Alpha 21264 tournament predictor: 4K 2-bit counters indexed by local branch address.  Chooses between: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Global predictor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4K entries indexed by the history of the last 12 branches (2</a:t>
            </a:r>
            <a:r>
              <a:rPr lang="en-US" altLang="en-US" baseline="30000" smtClean="0"/>
              <a:t>12 = </a:t>
            </a:r>
            <a:r>
              <a:rPr lang="en-US" altLang="en-US" smtClean="0"/>
              <a:t>4K)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Each entry is a standard 2-bit predictor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Local predictor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Local history table: 1024 10-bit entries recording last 10 branches, indexed by branch address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The pattern of the last 10 occurrences of that particular branch used to index table of 1K entries with 3-bit saturating counters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72E96-A999-4144-8C90-366F7662930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Predictors – SPEC89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11225"/>
            <a:ext cx="7683500" cy="2514600"/>
          </a:xfrm>
        </p:spPr>
        <p:txBody>
          <a:bodyPr/>
          <a:lstStyle/>
          <a:p>
            <a:pPr eaLnBrk="1" hangingPunct="1"/>
            <a:r>
              <a:rPr lang="en-US" altLang="en-US" smtClean="0"/>
              <a:t>Advantage of tournament predictor is ability to select the right predictor for a particular branch</a:t>
            </a:r>
          </a:p>
        </p:txBody>
      </p:sp>
      <p:pic>
        <p:nvPicPr>
          <p:cNvPr id="45060" name="Picture 4" descr="Ch2-fig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7"/>
          <a:stretch>
            <a:fillRect/>
          </a:stretch>
        </p:blipFill>
        <p:spPr bwMode="auto">
          <a:xfrm>
            <a:off x="231775" y="1946275"/>
            <a:ext cx="863282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11012-A70F-4E46-96F1-3811D1479F2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41388" y="1670050"/>
            <a:ext cx="7670800" cy="4452938"/>
          </a:xfrm>
        </p:spPr>
        <p:txBody>
          <a:bodyPr lIns="90487" tIns="44450" rIns="90487" bIns="44450"/>
          <a:lstStyle/>
          <a:p>
            <a:pPr marL="230188" indent="-230188" eaLnBrk="1" hangingPunct="1"/>
            <a:r>
              <a:rPr lang="en-US" altLang="en-US" smtClean="0"/>
              <a:t>Branch target calculation is costly and stalls the instruction fetch.</a:t>
            </a:r>
          </a:p>
          <a:p>
            <a:pPr marL="230188" indent="-230188" eaLnBrk="1" hangingPunct="1"/>
            <a:r>
              <a:rPr lang="en-US" altLang="en-US" smtClean="0"/>
              <a:t>BTB stores PCs the same way as caches</a:t>
            </a:r>
          </a:p>
          <a:p>
            <a:pPr marL="230188" indent="-230188" eaLnBrk="1" hangingPunct="1"/>
            <a:r>
              <a:rPr lang="en-US" altLang="en-US" smtClean="0"/>
              <a:t>The PC of a branch is sent to the BTB</a:t>
            </a:r>
          </a:p>
          <a:p>
            <a:pPr marL="230188" indent="-230188" eaLnBrk="1" hangingPunct="1"/>
            <a:r>
              <a:rPr lang="en-US" altLang="en-US" smtClean="0"/>
              <a:t>When a match is found the corresponding Predicted PC is returned</a:t>
            </a:r>
          </a:p>
          <a:p>
            <a:pPr marL="230188" indent="-230188" eaLnBrk="1" hangingPunct="1"/>
            <a:r>
              <a:rPr lang="en-US" altLang="en-US" smtClean="0"/>
              <a:t>If the branch was predicted taken, instruction fetch continues at the returned predicted PC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2588" y="209550"/>
            <a:ext cx="8077200" cy="5842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sz="3000" smtClean="0"/>
              <a:t>Branch Target Buffers (BTB)</a:t>
            </a:r>
            <a:endParaRPr lang="en-US" altLang="en-US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858963" y="255905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itchFamily="18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858963" y="255905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itchFamily="18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858963" y="255905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6CC1E-F0AC-4AF7-A29B-A1A926F5E36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2588" y="184150"/>
            <a:ext cx="8077200" cy="5842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sz="3000" smtClean="0"/>
              <a:t>Branch Target Buffers</a:t>
            </a:r>
            <a:endParaRPr lang="en-US" altLang="en-US" smtClean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858963" y="255905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itchFamily="18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858963" y="255905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itchFamily="18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858963" y="255905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itchFamily="18" charset="0"/>
            </a:endParaRPr>
          </a:p>
        </p:txBody>
      </p:sp>
      <p:pic>
        <p:nvPicPr>
          <p:cNvPr id="47110" name="Picture 6" descr="Ch3-fig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0"/>
          <a:stretch>
            <a:fillRect/>
          </a:stretch>
        </p:blipFill>
        <p:spPr bwMode="auto">
          <a:xfrm>
            <a:off x="968375" y="1220788"/>
            <a:ext cx="73294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78708-D5CF-45B1-9DD7-C75E0AB3FD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0"/>
            <a:ext cx="7848600" cy="736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Dynamic Branch Prediction Summary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Prediction becoming important part of execution</a:t>
            </a:r>
          </a:p>
          <a:p>
            <a:pPr eaLnBrk="1" hangingPunct="1"/>
            <a:r>
              <a:rPr lang="en-US" altLang="en-US" smtClean="0"/>
              <a:t>Branch History Table: 2 bits for loop accuracy</a:t>
            </a:r>
          </a:p>
          <a:p>
            <a:pPr eaLnBrk="1" hangingPunct="1"/>
            <a:r>
              <a:rPr lang="en-US" altLang="en-US" smtClean="0"/>
              <a:t>Correlation: Recently executed branches correlated with next branch</a:t>
            </a:r>
          </a:p>
          <a:p>
            <a:pPr lvl="1" eaLnBrk="1" hangingPunct="1"/>
            <a:r>
              <a:rPr lang="en-US" altLang="en-US" smtClean="0"/>
              <a:t>Either different branches </a:t>
            </a:r>
          </a:p>
          <a:p>
            <a:pPr lvl="1" eaLnBrk="1" hangingPunct="1"/>
            <a:r>
              <a:rPr lang="en-US" altLang="en-US" smtClean="0"/>
              <a:t>Or different executions of same branches </a:t>
            </a:r>
          </a:p>
          <a:p>
            <a:pPr eaLnBrk="1" hangingPunct="1"/>
            <a:r>
              <a:rPr lang="en-US" altLang="en-US" smtClean="0"/>
              <a:t>Tournament predictors take insight to next level, by using multiple predictors </a:t>
            </a:r>
          </a:p>
          <a:p>
            <a:pPr lvl="1" eaLnBrk="1" hangingPunct="1"/>
            <a:r>
              <a:rPr lang="en-US" altLang="en-US" smtClean="0"/>
              <a:t>usually one based on global information and one based on local information, and combining them with a selector</a:t>
            </a:r>
          </a:p>
          <a:p>
            <a:pPr lvl="1" eaLnBrk="1" hangingPunct="1"/>
            <a:r>
              <a:rPr lang="en-US" altLang="en-US" smtClean="0"/>
              <a:t>In 2006, tournament predictors using </a:t>
            </a:r>
            <a:r>
              <a:rPr lang="en-US" altLang="en-US" smtClean="0">
                <a:sym typeface="Symbol" pitchFamily="18" charset="2"/>
              </a:rPr>
              <a:t></a:t>
            </a:r>
            <a:r>
              <a:rPr lang="en-US" altLang="en-US" smtClean="0"/>
              <a:t> 30K bits are in processors like the Power5 and Pentium 4</a:t>
            </a:r>
          </a:p>
          <a:p>
            <a:pPr eaLnBrk="1" hangingPunct="1"/>
            <a:r>
              <a:rPr lang="en-US" altLang="en-US" smtClean="0"/>
              <a:t>Branch Target Buffer: include branch address &amp; prediction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8615BE-A08C-404F-A151-F337D235CAC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68275"/>
            <a:ext cx="7162800" cy="566738"/>
          </a:xfrm>
        </p:spPr>
        <p:txBody>
          <a:bodyPr/>
          <a:lstStyle/>
          <a:p>
            <a:pPr eaLnBrk="1" hangingPunct="1"/>
            <a:r>
              <a:rPr lang="en-US" altLang="en-US" smtClean="0"/>
              <a:t>Instruction-Level Parallelism (ILP)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24800" cy="52133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800" smtClean="0"/>
              <a:t>Basic Block (BB) ILP is quite small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mtClean="0"/>
              <a:t>BB: a straight-line code sequence with no branches </a:t>
            </a:r>
            <a:r>
              <a:rPr lang="en-US" altLang="en-US" b="1" smtClean="0"/>
              <a:t>in</a:t>
            </a:r>
            <a:r>
              <a:rPr lang="en-US" altLang="en-US" smtClean="0"/>
              <a:t> except to the entry and no branches </a:t>
            </a:r>
            <a:r>
              <a:rPr lang="en-US" altLang="en-US" b="1" smtClean="0"/>
              <a:t>out</a:t>
            </a:r>
            <a:r>
              <a:rPr lang="en-US" altLang="en-US" smtClean="0"/>
              <a:t> except at the exit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mtClean="0"/>
              <a:t>average dynamic branch frequency 15% to 25% </a:t>
            </a:r>
            <a:br>
              <a:rPr lang="en-US" altLang="en-US" smtClean="0"/>
            </a:br>
            <a:r>
              <a:rPr lang="en-US" altLang="en-US" smtClean="0"/>
              <a:t>=&gt; 3 to 6 instructions execute between a pair of branches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mtClean="0"/>
              <a:t>Plus instructions in BB likely to depend on each other</a:t>
            </a:r>
          </a:p>
          <a:p>
            <a:pPr eaLnBrk="1" hangingPunct="1">
              <a:lnSpc>
                <a:spcPct val="70000"/>
              </a:lnSpc>
            </a:pPr>
            <a:endParaRPr lang="en-US" altLang="en-US" sz="2800" smtClean="0"/>
          </a:p>
          <a:p>
            <a:pPr eaLnBrk="1" hangingPunct="1">
              <a:lnSpc>
                <a:spcPct val="70000"/>
              </a:lnSpc>
            </a:pPr>
            <a:r>
              <a:rPr lang="en-US" altLang="en-US" sz="2800" smtClean="0"/>
              <a:t>To obtain substantial performance enhancements, we must exploit ILP across multiple basic blocks</a:t>
            </a:r>
          </a:p>
          <a:p>
            <a:pPr eaLnBrk="1" hangingPunct="1">
              <a:lnSpc>
                <a:spcPct val="70000"/>
              </a:lnSpc>
            </a:pPr>
            <a:endParaRPr lang="en-US" altLang="en-US" sz="2800" smtClean="0"/>
          </a:p>
          <a:p>
            <a:pPr eaLnBrk="1" hangingPunct="1">
              <a:lnSpc>
                <a:spcPct val="70000"/>
              </a:lnSpc>
            </a:pPr>
            <a:r>
              <a:rPr lang="en-US" altLang="en-US" sz="2800" smtClean="0"/>
              <a:t>Simplest: </a:t>
            </a:r>
            <a:r>
              <a:rPr lang="en-US" altLang="en-US" sz="2800" u="sng" smtClean="0">
                <a:solidFill>
                  <a:srgbClr val="0332B7"/>
                </a:solidFill>
              </a:rPr>
              <a:t>loop-level parallelism</a:t>
            </a:r>
            <a:r>
              <a:rPr lang="en-US" altLang="en-US" sz="2800" smtClean="0"/>
              <a:t> to exploit parallelism among iterations of a loop. E.g.,</a:t>
            </a:r>
          </a:p>
          <a:p>
            <a:pPr eaLnBrk="1" hangingPunct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800" smtClean="0"/>
              <a:t>		for (i=1; i&lt;=1000; i=i+1)</a:t>
            </a:r>
            <a:br>
              <a:rPr lang="en-US" altLang="en-US" sz="2800" smtClean="0"/>
            </a:br>
            <a:r>
              <a:rPr lang="en-US" altLang="en-US" sz="2800" smtClean="0"/>
              <a:t>      		 x[i] = x[i] + y[i];</a:t>
            </a:r>
          </a:p>
          <a:p>
            <a:pPr eaLnBrk="1" hangingPunct="1">
              <a:lnSpc>
                <a:spcPct val="70000"/>
              </a:lnSpc>
            </a:pPr>
            <a:endParaRPr lang="en-US" altLang="en-US" sz="2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00C0C-3C9E-47B0-888D-39ADC3001C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508000"/>
          </a:xfrm>
        </p:spPr>
        <p:txBody>
          <a:bodyPr/>
          <a:lstStyle/>
          <a:p>
            <a:pPr eaLnBrk="1" hangingPunct="1"/>
            <a:r>
              <a:rPr lang="en-US" altLang="en-US" smtClean="0"/>
              <a:t>Loop-Level Parallelism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24800" cy="5216525"/>
          </a:xfrm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</a:pPr>
            <a:r>
              <a:rPr lang="en-US" altLang="en-US" smtClean="0"/>
              <a:t>Exploit loop-level parallelism to parallelism by “unrolling loop” either by </a:t>
            </a:r>
          </a:p>
          <a:p>
            <a:pPr marL="342900" indent="-342900" eaLnBrk="1" hangingPunct="1">
              <a:lnSpc>
                <a:spcPct val="70000"/>
              </a:lnSpc>
            </a:pPr>
            <a:endParaRPr lang="en-US" altLang="en-US" smtClean="0"/>
          </a:p>
          <a:p>
            <a:pPr marL="342900" indent="-342900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mtClean="0"/>
              <a:t>dynamic via branch prediction or </a:t>
            </a:r>
          </a:p>
          <a:p>
            <a:pPr marL="342900" indent="-342900" eaLnBrk="1" hangingPunct="1">
              <a:lnSpc>
                <a:spcPct val="70000"/>
              </a:lnSpc>
              <a:buFontTx/>
              <a:buAutoNum type="arabicPeriod"/>
            </a:pPr>
            <a:endParaRPr lang="en-US" altLang="en-US" smtClean="0"/>
          </a:p>
          <a:p>
            <a:pPr marL="342900" indent="-342900" eaLnBrk="1" hangingPunct="1">
              <a:lnSpc>
                <a:spcPct val="70000"/>
              </a:lnSpc>
              <a:buFontTx/>
              <a:buAutoNum type="arabicPeriod"/>
            </a:pPr>
            <a:r>
              <a:rPr lang="en-US" altLang="en-US" smtClean="0"/>
              <a:t>static via loop unrolling by compiler</a:t>
            </a:r>
          </a:p>
          <a:p>
            <a:pPr marL="342900" indent="-342900" eaLnBrk="1" hangingPunct="1">
              <a:lnSpc>
                <a:spcPct val="70000"/>
              </a:lnSpc>
              <a:buFontTx/>
              <a:buNone/>
            </a:pPr>
            <a:endParaRPr lang="en-US" altLang="en-US" smtClean="0"/>
          </a:p>
          <a:p>
            <a:pPr marL="342900" indent="-342900" eaLnBrk="1" hangingPunct="1">
              <a:lnSpc>
                <a:spcPct val="70000"/>
              </a:lnSpc>
            </a:pPr>
            <a:r>
              <a:rPr lang="en-US" altLang="en-US" smtClean="0"/>
              <a:t>Determining </a:t>
            </a:r>
            <a:r>
              <a:rPr lang="en-US" altLang="en-US" i="1" smtClean="0"/>
              <a:t>instruction dependence </a:t>
            </a:r>
            <a:r>
              <a:rPr lang="en-US" altLang="en-US" smtClean="0"/>
              <a:t>is critical to Loop Level Parallelism</a:t>
            </a:r>
          </a:p>
          <a:p>
            <a:pPr marL="342900" indent="-342900" eaLnBrk="1" hangingPunct="1">
              <a:lnSpc>
                <a:spcPct val="70000"/>
              </a:lnSpc>
            </a:pPr>
            <a:endParaRPr lang="en-US" altLang="en-US" smtClean="0"/>
          </a:p>
          <a:p>
            <a:pPr marL="342900" indent="-342900" eaLnBrk="1" hangingPunct="1">
              <a:lnSpc>
                <a:spcPct val="70000"/>
              </a:lnSpc>
            </a:pPr>
            <a:r>
              <a:rPr lang="en-US" altLang="en-US" u="sng" smtClean="0"/>
              <a:t>If 2 instructions are:</a:t>
            </a:r>
          </a:p>
          <a:p>
            <a:pPr marL="723900" lvl="1" indent="-266700" eaLnBrk="1" hangingPunct="1">
              <a:lnSpc>
                <a:spcPct val="70000"/>
              </a:lnSpc>
            </a:pPr>
            <a:r>
              <a:rPr lang="en-US" altLang="en-US" sz="2400" u="sng" smtClean="0">
                <a:solidFill>
                  <a:srgbClr val="0332B7"/>
                </a:solidFill>
              </a:rPr>
              <a:t>parallel</a:t>
            </a:r>
            <a:r>
              <a:rPr lang="en-US" altLang="en-US" sz="2400" smtClean="0"/>
              <a:t>, they can execute simultaneously in a pipeline of arbitrary depth without causing any stalls (assuming no structural hazards)</a:t>
            </a:r>
          </a:p>
          <a:p>
            <a:pPr marL="723900" lvl="1" indent="-266700" eaLnBrk="1" hangingPunct="1">
              <a:lnSpc>
                <a:spcPct val="70000"/>
              </a:lnSpc>
            </a:pPr>
            <a:endParaRPr lang="en-US" altLang="en-US" sz="2400" smtClean="0"/>
          </a:p>
          <a:p>
            <a:pPr marL="723900" lvl="1" indent="-266700" eaLnBrk="1" hangingPunct="1">
              <a:lnSpc>
                <a:spcPct val="70000"/>
              </a:lnSpc>
            </a:pPr>
            <a:r>
              <a:rPr lang="en-US" altLang="en-US" sz="2400" u="sng" smtClean="0">
                <a:solidFill>
                  <a:srgbClr val="0332B7"/>
                </a:solidFill>
              </a:rPr>
              <a:t>dependent</a:t>
            </a:r>
            <a:r>
              <a:rPr lang="en-US" altLang="en-US" sz="2400" smtClean="0"/>
              <a:t>, they are not parallel and must be executed in order, although they may often be partially overlapped</a:t>
            </a:r>
            <a:endParaRPr lang="en-US" altLang="en-US" sz="3200" smtClean="0"/>
          </a:p>
          <a:p>
            <a:pPr marL="342900" indent="-342900" eaLnBrk="1" hangingPunct="1">
              <a:lnSpc>
                <a:spcPct val="70000"/>
              </a:lnSpc>
            </a:pPr>
            <a:endParaRPr lang="en-US" altLang="en-US" sz="280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5EBF8C-3983-4207-97B9-52871DA0E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13500"/>
            <a:ext cx="1905000" cy="292100"/>
          </a:xfrm>
        </p:spPr>
        <p:txBody>
          <a:bodyPr/>
          <a:lstStyle/>
          <a:p>
            <a:pPr>
              <a:defRPr/>
            </a:pPr>
            <a:fld id="{36F5A105-CCD6-418C-8018-15A5CD3343E9}" type="slidenum">
              <a:rPr lang="en-US"/>
              <a:pPr>
                <a:defRPr/>
              </a:pPr>
              <a:t>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391400" cy="598488"/>
          </a:xfrm>
        </p:spPr>
        <p:txBody>
          <a:bodyPr/>
          <a:lstStyle/>
          <a:p>
            <a:pPr eaLnBrk="1" hangingPunct="1"/>
            <a:r>
              <a:rPr lang="en-US" altLang="en-US" smtClean="0"/>
              <a:t>ILP and Data Dependencies, Hazards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3938"/>
            <a:ext cx="8534400" cy="5072062"/>
          </a:xfrm>
        </p:spPr>
        <p:txBody>
          <a:bodyPr/>
          <a:lstStyle/>
          <a:p>
            <a:pPr eaLnBrk="1" hangingPunct="1"/>
            <a:r>
              <a:rPr lang="en-US" altLang="en-US" smtClean="0"/>
              <a:t>HW/SW must preserve </a:t>
            </a:r>
            <a:r>
              <a:rPr lang="en-US" altLang="en-US" smtClean="0">
                <a:solidFill>
                  <a:srgbClr val="0332B7"/>
                </a:solidFill>
              </a:rPr>
              <a:t>program order</a:t>
            </a:r>
            <a:r>
              <a:rPr lang="en-US" altLang="en-US" smtClean="0"/>
              <a:t>: </a:t>
            </a:r>
            <a:br>
              <a:rPr lang="en-US" altLang="en-US" smtClean="0"/>
            </a:br>
            <a:r>
              <a:rPr lang="en-US" altLang="en-US" smtClean="0"/>
              <a:t>order instructions would execute in if executed sequentially as determined by original source program</a:t>
            </a:r>
          </a:p>
          <a:p>
            <a:pPr lvl="1" eaLnBrk="1" hangingPunct="1"/>
            <a:r>
              <a:rPr lang="en-US" altLang="en-US" smtClean="0"/>
              <a:t>Dependences are a property of </a:t>
            </a:r>
            <a:r>
              <a:rPr lang="en-US" altLang="en-US" smtClean="0">
                <a:solidFill>
                  <a:srgbClr val="0332B7"/>
                </a:solidFill>
              </a:rPr>
              <a:t>programs</a:t>
            </a:r>
          </a:p>
          <a:p>
            <a:pPr eaLnBrk="1" hangingPunct="1"/>
            <a:r>
              <a:rPr lang="en-US" altLang="en-US" i="1" u="sng" smtClean="0"/>
              <a:t>Presence of dependence </a:t>
            </a:r>
            <a:r>
              <a:rPr lang="en-US" altLang="en-US" smtClean="0"/>
              <a:t>indicates </a:t>
            </a:r>
            <a:r>
              <a:rPr lang="en-US" altLang="en-US" smtClean="0">
                <a:solidFill>
                  <a:srgbClr val="0332B7"/>
                </a:solidFill>
              </a:rPr>
              <a:t>potential</a:t>
            </a:r>
            <a:r>
              <a:rPr lang="en-US" altLang="en-US" smtClean="0"/>
              <a:t> for a hazard, but actual hazard and length of any stall is property of the </a:t>
            </a:r>
            <a:r>
              <a:rPr lang="en-US" altLang="en-US" smtClean="0">
                <a:solidFill>
                  <a:srgbClr val="0332B7"/>
                </a:solidFill>
              </a:rPr>
              <a:t>pipeline</a:t>
            </a:r>
          </a:p>
          <a:p>
            <a:pPr eaLnBrk="1" hangingPunct="1"/>
            <a:r>
              <a:rPr lang="en-US" altLang="en-US" smtClean="0"/>
              <a:t>Importance of the </a:t>
            </a:r>
            <a:r>
              <a:rPr lang="en-US" altLang="en-US" i="1" u="sng" smtClean="0"/>
              <a:t>data dependencies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1) indicates the possibility of a hazard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2) determines order in which results must be calculated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3) sets an upper bound on how much parallelism can possibly be exploited</a:t>
            </a:r>
            <a:endParaRPr lang="en-US" altLang="en-US" smtClean="0">
              <a:solidFill>
                <a:srgbClr val="0332B7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Dependency Types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4353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True Dependency</a:t>
            </a:r>
          </a:p>
          <a:p>
            <a:pPr lvl="1" eaLnBrk="1" hangingPunct="1"/>
            <a:r>
              <a:rPr lang="en-US" altLang="en-US" sz="2400" smtClean="0"/>
              <a:t>Part of the program data flow</a:t>
            </a:r>
          </a:p>
          <a:p>
            <a:pPr lvl="1" eaLnBrk="1" hangingPunct="1"/>
            <a:r>
              <a:rPr lang="en-US" altLang="en-US" sz="2400" smtClean="0"/>
              <a:t>Read after Write </a:t>
            </a:r>
            <a:r>
              <a:rPr lang="en-US" altLang="en-US" sz="2400" smtClean="0">
                <a:solidFill>
                  <a:srgbClr val="0000FF"/>
                </a:solidFill>
              </a:rPr>
              <a:t>(RAW)</a:t>
            </a:r>
          </a:p>
          <a:p>
            <a:pPr lvl="1" eaLnBrk="1" hangingPunct="1"/>
            <a:endParaRPr lang="en-US" altLang="en-US" sz="2400" smtClean="0"/>
          </a:p>
          <a:p>
            <a:pPr eaLnBrk="1" hangingPunct="1"/>
            <a:r>
              <a:rPr lang="en-US" altLang="en-US" sz="2800" smtClean="0"/>
              <a:t>Name Dependency</a:t>
            </a:r>
          </a:p>
          <a:p>
            <a:pPr lvl="1" eaLnBrk="1" hangingPunct="1"/>
            <a:r>
              <a:rPr lang="en-US" altLang="en-US" sz="2400" smtClean="0"/>
              <a:t>Anti-Dependence </a:t>
            </a:r>
          </a:p>
          <a:p>
            <a:pPr lvl="2" eaLnBrk="1" hangingPunct="1"/>
            <a:r>
              <a:rPr lang="en-US" altLang="en-US" sz="2000" smtClean="0"/>
              <a:t>Write After Read </a:t>
            </a:r>
            <a:r>
              <a:rPr lang="en-US" altLang="en-US" sz="2000" smtClean="0">
                <a:solidFill>
                  <a:srgbClr val="0000FF"/>
                </a:solidFill>
              </a:rPr>
              <a:t>(WAR)</a:t>
            </a:r>
          </a:p>
          <a:p>
            <a:pPr lvl="1" eaLnBrk="1" hangingPunct="1"/>
            <a:r>
              <a:rPr lang="en-US" altLang="en-US" sz="2400" smtClean="0"/>
              <a:t>Output Dependency</a:t>
            </a:r>
          </a:p>
          <a:p>
            <a:pPr lvl="2" eaLnBrk="1" hangingPunct="1"/>
            <a:r>
              <a:rPr lang="en-US" altLang="en-US" sz="2000" smtClean="0"/>
              <a:t>Write After Write </a:t>
            </a:r>
            <a:r>
              <a:rPr lang="en-US" altLang="en-US" sz="2000" smtClean="0">
                <a:solidFill>
                  <a:srgbClr val="0000FF"/>
                </a:solidFill>
              </a:rPr>
              <a:t>(WAW)</a:t>
            </a:r>
          </a:p>
          <a:p>
            <a:pPr lvl="2" eaLnBrk="1" hangingPunct="1"/>
            <a:endParaRPr lang="en-US" altLang="en-US" sz="2000" smtClean="0"/>
          </a:p>
          <a:p>
            <a:pPr eaLnBrk="1" hangingPunct="1"/>
            <a:r>
              <a:rPr lang="en-US" altLang="en-US" sz="2800" smtClean="0"/>
              <a:t>Control Dependency</a:t>
            </a:r>
          </a:p>
          <a:p>
            <a:pPr lvl="1" eaLnBrk="1" hangingPunct="1"/>
            <a:r>
              <a:rPr lang="en-US" altLang="en-US" sz="2400" smtClean="0"/>
              <a:t>Branch dependencies must be maintained</a:t>
            </a:r>
          </a:p>
          <a:p>
            <a:pPr lvl="1" eaLnBrk="1" hangingPunct="1"/>
            <a:endParaRPr lang="en-US" altLang="en-US" smtClean="0"/>
          </a:p>
        </p:txBody>
      </p:sp>
      <p:grpSp>
        <p:nvGrpSpPr>
          <p:cNvPr id="16388" name="Group 6"/>
          <p:cNvGrpSpPr>
            <a:grpSpLocks/>
          </p:cNvGrpSpPr>
          <p:nvPr/>
        </p:nvGrpSpPr>
        <p:grpSpPr bwMode="auto">
          <a:xfrm>
            <a:off x="4694238" y="3111500"/>
            <a:ext cx="3521075" cy="1292225"/>
            <a:chOff x="4694830" y="3111690"/>
            <a:chExt cx="3521122" cy="1292662"/>
          </a:xfrm>
        </p:grpSpPr>
        <p:sp>
          <p:nvSpPr>
            <p:cNvPr id="16390" name="TextBox 3"/>
            <p:cNvSpPr txBox="1">
              <a:spLocks noChangeArrowheads="1"/>
            </p:cNvSpPr>
            <p:nvPr/>
          </p:nvSpPr>
          <p:spPr bwMode="auto">
            <a:xfrm>
              <a:off x="5677469" y="3111690"/>
              <a:ext cx="2538483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lvl="2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</a:rPr>
                <a:t>Can Solve Name Dependencies via Register Renaming </a:t>
              </a:r>
              <a:endParaRPr lang="en-US" altLang="en-US" sz="28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91" name="Right Arrow 5"/>
            <p:cNvSpPr>
              <a:spLocks noChangeArrowheads="1"/>
            </p:cNvSpPr>
            <p:nvPr/>
          </p:nvSpPr>
          <p:spPr bwMode="auto">
            <a:xfrm flipH="1">
              <a:off x="4694830" y="3466531"/>
              <a:ext cx="818866" cy="313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1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1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1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 b="1">
                <a:latin typeface="Times New Roman" pitchFamily="18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FF7BE-FDF6-4D74-A387-3A05871BCC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6200"/>
            <a:ext cx="7924800" cy="606425"/>
          </a:xfrm>
        </p:spPr>
        <p:txBody>
          <a:bodyPr/>
          <a:lstStyle/>
          <a:p>
            <a:pPr eaLnBrk="1" hangingPunct="1"/>
            <a:r>
              <a:rPr lang="en-US" altLang="en-US" smtClean="0"/>
              <a:t>FP Loop: Where are the Hazards?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>
          <a:xfrm>
            <a:off x="223838" y="1022350"/>
            <a:ext cx="8315325" cy="2540000"/>
          </a:xfrm>
        </p:spPr>
        <p:txBody>
          <a:bodyPr/>
          <a:lstStyle/>
          <a:p>
            <a:pPr eaLnBrk="1" hangingPunct="1"/>
            <a:r>
              <a:rPr lang="en-US" altLang="en-US" smtClean="0"/>
              <a:t>We’ll use this code as an example of loop unrolling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sz="2800" smtClean="0">
                <a:solidFill>
                  <a:srgbClr val="0000FF"/>
                </a:solidFill>
                <a:latin typeface="Courier New" pitchFamily="49" charset="0"/>
              </a:rPr>
              <a:t>for (i=1000; i&gt;0; i=i–1)</a:t>
            </a:r>
          </a:p>
          <a:p>
            <a:pPr lvl="1" eaLnBrk="1" hangingPunct="1">
              <a:buFontTx/>
              <a:buNone/>
            </a:pPr>
            <a:r>
              <a:rPr lang="en-US" altLang="en-US" sz="2800" smtClean="0">
                <a:solidFill>
                  <a:srgbClr val="0000FF"/>
                </a:solidFill>
                <a:latin typeface="Courier New" pitchFamily="49" charset="0"/>
              </a:rPr>
              <a:t>		x[i] = x[i] + s;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Courier New" pitchFamily="49" charset="0"/>
            </a:endParaRPr>
          </a:p>
          <a:p>
            <a:pPr eaLnBrk="1" hangingPunct="1"/>
            <a:r>
              <a:rPr lang="en-US" altLang="en-US" smtClean="0"/>
              <a:t>Assume following latencies for all examples</a:t>
            </a:r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Ignore delayed branch in these examples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20750" y="3689350"/>
            <a:ext cx="734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eaLnBrk="0" hangingPunct="0">
              <a:spcBef>
                <a:spcPct val="10000"/>
              </a:spcBef>
              <a:buChar char="•"/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buChar char="–"/>
              <a:tabLst>
                <a:tab pos="2057400" algn="l"/>
                <a:tab pos="4572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tabLst>
                <a:tab pos="2057400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buChar char="–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tabLst>
                <a:tab pos="2057400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 i="1"/>
              <a:t>Instruction	Instruction	Latency in</a:t>
            </a:r>
            <a:br>
              <a:rPr lang="en-US" altLang="en-US" sz="1800" i="1"/>
            </a:br>
            <a:r>
              <a:rPr lang="en-US" altLang="en-US" sz="1800" i="1"/>
              <a:t>producing result	using result 	clock cycles</a:t>
            </a:r>
            <a:endParaRPr lang="en-US" altLang="en-US" sz="1800"/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FP ALU (ADD.D)	Another FP ALU op	       3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FP ALU (ADD.D)	Store FP double	       2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Load FP double	FP ALU op	    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Integer op	Cond Branch	    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Load FP double	Store FP double	       0</a:t>
            </a:r>
            <a:endParaRPr lang="en-US" altLang="en-US" sz="1800"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sz="1800"/>
              <a:t>Integer op	Integer op	      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AA963-661D-4115-B5BF-2D674FC5AD5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7325"/>
            <a:ext cx="7924800" cy="4953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FP Loop: Where are the Hazards?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633663"/>
            <a:ext cx="8047038" cy="245745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70000"/>
              </a:lnSpc>
              <a:buFontTx/>
              <a:buNone/>
              <a:tabLst>
                <a:tab pos="914400" algn="l"/>
                <a:tab pos="1943100" algn="l"/>
                <a:tab pos="3200400" algn="l"/>
              </a:tabLst>
            </a:pPr>
            <a:r>
              <a:rPr lang="en-US" altLang="en-US" sz="2000" b="1" smtClean="0">
                <a:latin typeface="Courier New" pitchFamily="49" charset="0"/>
              </a:rPr>
              <a:t>Loop:	L.D	F0,0(R1)	   ;F0=vector element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l"/>
                <a:tab pos="1943100" algn="l"/>
                <a:tab pos="3200400" algn="l"/>
              </a:tabLst>
            </a:pPr>
            <a:r>
              <a:rPr lang="en-US" altLang="en-US" sz="2000" b="1" smtClean="0">
                <a:latin typeface="Courier New" pitchFamily="49" charset="0"/>
              </a:rPr>
              <a:t> 		ADD.D	F4,F0,F2	   ;add scalar from F2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l"/>
                <a:tab pos="1943100" algn="l"/>
                <a:tab pos="3200400" algn="l"/>
              </a:tabLst>
            </a:pPr>
            <a:r>
              <a:rPr lang="en-US" altLang="en-US" sz="2000" b="1" smtClean="0">
                <a:latin typeface="Courier New" pitchFamily="49" charset="0"/>
              </a:rPr>
              <a:t> 		S.D	F4,0(R1)		;store result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l"/>
                <a:tab pos="1943100" algn="l"/>
                <a:tab pos="3200400" algn="l"/>
              </a:tabLst>
            </a:pPr>
            <a:r>
              <a:rPr lang="en-US" altLang="en-US" sz="2000" b="1" smtClean="0">
                <a:latin typeface="Courier New" pitchFamily="49" charset="0"/>
              </a:rPr>
              <a:t> 		DADDUI	R1,R1,-8	   ;decrement pointer 8B (DW)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l"/>
                <a:tab pos="1943100" algn="l"/>
                <a:tab pos="3200400" algn="l"/>
              </a:tabLst>
            </a:pPr>
            <a:r>
              <a:rPr lang="en-US" altLang="en-US" sz="2000" b="1" smtClean="0">
                <a:latin typeface="Courier New" pitchFamily="49" charset="0"/>
              </a:rPr>
              <a:t> 		BNEZ	R1,Loop	   ;branch R1!=zero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l"/>
                <a:tab pos="1943100" algn="l"/>
                <a:tab pos="3200400" algn="l"/>
              </a:tabLst>
            </a:pPr>
            <a:r>
              <a:rPr lang="en-US" altLang="en-US" sz="2000" smtClean="0">
                <a:latin typeface="Courier New" pitchFamily="49" charset="0"/>
              </a:rPr>
              <a:t> 		</a:t>
            </a:r>
          </a:p>
        </p:txBody>
      </p:sp>
      <p:sp>
        <p:nvSpPr>
          <p:cNvPr id="866308" name="Rectangle 4"/>
          <p:cNvSpPr>
            <a:spLocks noChangeArrowheads="1"/>
          </p:cNvSpPr>
          <p:nvPr/>
        </p:nvSpPr>
        <p:spPr bwMode="auto">
          <a:xfrm>
            <a:off x="685800" y="1143000"/>
            <a:ext cx="6921500" cy="836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 dirty="0">
                <a:latin typeface="+mj-lt"/>
                <a:cs typeface="+mn-cs"/>
              </a:rPr>
              <a:t> First translate into MIPS code: 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000" dirty="0">
                <a:latin typeface="+mj-lt"/>
                <a:cs typeface="+mn-cs"/>
              </a:rPr>
              <a:t>-To simplify, assume 8 is lowest address</a:t>
            </a:r>
            <a:endParaRPr lang="en-US" sz="2800" dirty="0">
              <a:latin typeface="+mj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5BA8CD-2D56-4CBC-9A4A-1B50056B39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-slides-2">
  <a:themeElements>
    <a:clrScheme name="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Pages>61</Pages>
  <Words>2055</Words>
  <Application>Microsoft Office PowerPoint</Application>
  <PresentationFormat>Letter Paper (8.5x11 in)</PresentationFormat>
  <Paragraphs>510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Comic Sans MS</vt:lpstr>
      <vt:lpstr>Courier</vt:lpstr>
      <vt:lpstr>Courier New</vt:lpstr>
      <vt:lpstr>Helvetica</vt:lpstr>
      <vt:lpstr>Symbol</vt:lpstr>
      <vt:lpstr>Times</vt:lpstr>
      <vt:lpstr>Times New Roman</vt:lpstr>
      <vt:lpstr>Class-slides-2</vt:lpstr>
      <vt:lpstr>Chart</vt:lpstr>
      <vt:lpstr>PowerPoint Presentation</vt:lpstr>
      <vt:lpstr>Recall from Pipelining Review</vt:lpstr>
      <vt:lpstr>Instruction Level Parallelism</vt:lpstr>
      <vt:lpstr>Instruction-Level Parallelism (ILP)</vt:lpstr>
      <vt:lpstr>Loop-Level Parallelism</vt:lpstr>
      <vt:lpstr>ILP and Data Dependencies, Hazards</vt:lpstr>
      <vt:lpstr>Dependency Types</vt:lpstr>
      <vt:lpstr>FP Loop: Where are the Hazards?</vt:lpstr>
      <vt:lpstr>FP Loop: Where are the Hazards?</vt:lpstr>
      <vt:lpstr>FP Loop Showing Stalls</vt:lpstr>
      <vt:lpstr>Revised FP Loop Minimizing Stalls</vt:lpstr>
      <vt:lpstr>Unroll Loop Four Times (straightforward way)</vt:lpstr>
      <vt:lpstr>Unrolled Loop That Minimizes Stalls</vt:lpstr>
      <vt:lpstr>Compiler Perspectives on Code Movement</vt:lpstr>
      <vt:lpstr>Compiler Perspectives on Code Movement</vt:lpstr>
      <vt:lpstr>Where are the name dependencies?</vt:lpstr>
      <vt:lpstr>Where are the name dependencies?</vt:lpstr>
      <vt:lpstr>Compiler Perspectives on Code Movement</vt:lpstr>
      <vt:lpstr>Compiler Perspectives on Code Movement</vt:lpstr>
      <vt:lpstr>Compiler Perspectives on Code Movement</vt:lpstr>
      <vt:lpstr>Preserving Exception Behavior</vt:lpstr>
      <vt:lpstr>Preserving Data Flow</vt:lpstr>
      <vt:lpstr>When is it Safe to Unroll Loops?</vt:lpstr>
      <vt:lpstr>5 Loop Unrolling Decisions</vt:lpstr>
      <vt:lpstr>3 Limits to Loop Unrolling</vt:lpstr>
      <vt:lpstr>Dynamic Branch Prediction</vt:lpstr>
      <vt:lpstr>BHT Accuracy</vt:lpstr>
      <vt:lpstr>Dynamic Branch Prediction</vt:lpstr>
      <vt:lpstr>Dynamic Branch Prediction</vt:lpstr>
      <vt:lpstr>Correlating Branch Predictors (Two-level Predictors)</vt:lpstr>
      <vt:lpstr>Correlating Branches</vt:lpstr>
      <vt:lpstr>Accuracy of Different Schemes</vt:lpstr>
      <vt:lpstr>Tournament Predictors</vt:lpstr>
      <vt:lpstr>Tournament Predictors</vt:lpstr>
      <vt:lpstr>Comparing Predictors – SPEC89</vt:lpstr>
      <vt:lpstr>Branch Target Buffers (BTB)</vt:lpstr>
      <vt:lpstr>Branch Target Buffers</vt:lpstr>
      <vt:lpstr>Dynamic Branch Prediction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R4000 + Intro to ILP</dc:title>
  <dc:creator>David A. Patterson</dc:creator>
  <cp:lastModifiedBy>Graham, Scott R Civ USAF AETC AFIT/ENG</cp:lastModifiedBy>
  <cp:revision>234</cp:revision>
  <cp:lastPrinted>2016-02-02T22:12:27Z</cp:lastPrinted>
  <dcterms:created xsi:type="dcterms:W3CDTF">1996-09-04T07:14:34Z</dcterms:created>
  <dcterms:modified xsi:type="dcterms:W3CDTF">2017-01-27T15:03:41Z</dcterms:modified>
</cp:coreProperties>
</file>