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337" r:id="rId2"/>
    <p:sldId id="311" r:id="rId3"/>
    <p:sldId id="269" r:id="rId4"/>
    <p:sldId id="270" r:id="rId5"/>
    <p:sldId id="335" r:id="rId6"/>
    <p:sldId id="336" r:id="rId7"/>
    <p:sldId id="313" r:id="rId8"/>
    <p:sldId id="276" r:id="rId9"/>
    <p:sldId id="326" r:id="rId10"/>
    <p:sldId id="277" r:id="rId11"/>
    <p:sldId id="279" r:id="rId12"/>
    <p:sldId id="280" r:id="rId13"/>
    <p:sldId id="327" r:id="rId14"/>
    <p:sldId id="281" r:id="rId15"/>
    <p:sldId id="283" r:id="rId16"/>
    <p:sldId id="344" r:id="rId17"/>
    <p:sldId id="345" r:id="rId18"/>
    <p:sldId id="346" r:id="rId19"/>
    <p:sldId id="347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418" r:id="rId36"/>
    <p:sldId id="419" r:id="rId37"/>
    <p:sldId id="420" r:id="rId38"/>
    <p:sldId id="421" r:id="rId39"/>
    <p:sldId id="422" r:id="rId40"/>
    <p:sldId id="389" r:id="rId41"/>
    <p:sldId id="390" r:id="rId42"/>
    <p:sldId id="416" r:id="rId43"/>
    <p:sldId id="417" r:id="rId44"/>
  </p:sldIdLst>
  <p:sldSz cx="9144000" cy="6858000" type="letter"/>
  <p:notesSz cx="92837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C000"/>
    <a:srgbClr val="BED0FE"/>
    <a:srgbClr val="DEE7FE"/>
    <a:srgbClr val="FFFFFF"/>
    <a:srgbClr val="E1E1E1"/>
    <a:srgbClr val="DC0081"/>
    <a:srgbClr val="FA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 snapToGrid="0">
      <p:cViewPr varScale="1">
        <p:scale>
          <a:sx n="130" d="100"/>
          <a:sy n="13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259263" y="6642100"/>
            <a:ext cx="766762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824" tIns="45219" rIns="88824" bIns="45219">
            <a:spAutoFit/>
          </a:bodyPr>
          <a:lstStyle/>
          <a:p>
            <a:pPr algn="ctr" defTabSz="882650" eaLnBrk="0" hangingPunct="0">
              <a:lnSpc>
                <a:spcPct val="90000"/>
              </a:lnSpc>
              <a:defRPr/>
            </a:pPr>
            <a:r>
              <a:rPr lang="en-US" sz="1200">
                <a:latin typeface="Arial" charset="0"/>
                <a:cs typeface="+mn-cs"/>
              </a:rPr>
              <a:t>Page </a:t>
            </a:r>
            <a:fld id="{EEFEAAB6-6854-449E-922E-5024C85F47DC}" type="slidenum">
              <a:rPr lang="en-US" sz="1200">
                <a:latin typeface="Arial" charset="0"/>
                <a:cs typeface="+mn-cs"/>
              </a:rPr>
              <a:pPr algn="ctr" defTabSz="882650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77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259263" y="6642100"/>
            <a:ext cx="766762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824" tIns="45219" rIns="88824" bIns="45219">
            <a:spAutoFit/>
          </a:bodyPr>
          <a:lstStyle/>
          <a:p>
            <a:pPr algn="ctr" defTabSz="882650" eaLnBrk="0" hangingPunct="0">
              <a:lnSpc>
                <a:spcPct val="90000"/>
              </a:lnSpc>
              <a:defRPr/>
            </a:pPr>
            <a:r>
              <a:rPr lang="en-US" sz="1200">
                <a:latin typeface="Arial" charset="0"/>
                <a:cs typeface="+mn-cs"/>
              </a:rPr>
              <a:t>Page </a:t>
            </a:r>
            <a:fld id="{11288520-5121-4D30-9FED-7099FD9043AD}" type="slidenum">
              <a:rPr lang="en-US" sz="1200">
                <a:latin typeface="Arial" charset="0"/>
                <a:cs typeface="+mn-cs"/>
              </a:rPr>
              <a:pPr algn="ctr" defTabSz="882650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17875"/>
            <a:ext cx="6810375" cy="3143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54" tIns="45219" rIns="92054" bIns="45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07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Similar to context switch but supported directly in hardware (no OS involvement) 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259388" y="6634163"/>
            <a:ext cx="4022725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9423D184-5FA1-4C0F-8136-72861606A79D}" type="slidenum">
              <a:rPr lang="en-US" altLang="en-US"/>
              <a:pPr algn="ctr"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Variation of multithreading using multiple issue dynamic issue hardware approach.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259388" y="6634163"/>
            <a:ext cx="4022725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045E740A-155E-4E3E-A39C-E9D8C6EFC9AF}" type="slidenum">
              <a:rPr lang="en-US" altLang="en-US"/>
              <a:pPr algn="ctr"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SMT can be built on top of an out-of-order processor by adding a per-thread renaming table, separate program counter, multiple thread commit. 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259388" y="6634163"/>
            <a:ext cx="4022725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3558467A-98FD-4EA4-A05F-173713FBE88B}" type="slidenum">
              <a:rPr lang="en-US" altLang="en-US"/>
              <a:pPr algn="ctr"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The Power4 and Power5 are both dual core (Power4 first true duel core)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259388" y="6634163"/>
            <a:ext cx="4022725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48DDADAD-07EB-4619-9F4E-26E4060C852B}" type="slidenum">
              <a:rPr lang="en-US" altLang="en-US"/>
              <a:pPr algn="ctr"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No clear dominant winner.  Itanium and Power5 seem to lead in FP benchmarks while Athlon and Pentium4 seem to outperform on INT benchmarks – SO what should I buy.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259388" y="6634163"/>
            <a:ext cx="4022725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ADAACAE7-D847-4054-95F4-8CEC8D07263D}" type="slidenum">
              <a:rPr lang="en-US" altLang="en-US"/>
              <a:pPr algn="ctr"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One last comparison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259388" y="6634163"/>
            <a:ext cx="4022725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032CD32D-1EE6-4F81-828C-8DE87A207277}" type="slidenum">
              <a:rPr lang="en-US" altLang="en-US"/>
              <a:pPr algn="ctr"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905000"/>
            <a:ext cx="273843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0A00527-6170-420A-925D-1323FE3C1813}" type="slidenum">
              <a:rPr lang="en-US" sz="1200">
                <a:latin typeface="Arial" charset="0"/>
                <a:cs typeface="+mn-cs"/>
              </a:rPr>
              <a:pPr algn="r">
                <a:defRPr/>
              </a:pPr>
              <a:t>‹#›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4C47DD01-9013-4131-9C35-10A482228FA6}" type="datetime1">
              <a:rPr lang="en-US" sz="1200">
                <a:latin typeface="Arial" charset="0"/>
                <a:cs typeface="+mn-cs"/>
              </a:rPr>
              <a:pPr algn="ctr">
                <a:defRPr/>
              </a:pPr>
              <a:t>2/17/2016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1447800"/>
            <a:ext cx="54864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3886200"/>
            <a:ext cx="5486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9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FF5E7-4BA6-4C75-86A8-EB920C56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DADC8-6255-4026-8A89-BD945B1CA92F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6D8C4-01BA-4058-AB4D-2E0E76FAC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F617B-7B22-4A5D-849C-1133ECA050BF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9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981200"/>
            <a:ext cx="71628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42088"/>
            <a:ext cx="7696200" cy="315912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Branch Prediction, Speculation, VLIW…        CSCE 692 – Computer Architecture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304506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E93A7-4CE8-4FC6-89FE-3535E3039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1A2D0-1F19-48C2-B208-19B83D635EA5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44B2C-4BD6-4491-8B61-19C3C1842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82B87-FE42-468D-BFC4-54794690627C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ECD03-77E0-4EB9-8424-9DF02A2E1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B0E8B-2059-4FDE-8504-9BA0E6DFB09A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A5BBF-1391-4BD9-A9AD-25C2D7A5F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5E111-E4CB-436B-9EDB-1092350B1E7B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E28AF-B475-4C92-99E2-A641D43DE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F7425-F99C-4F39-8602-4E9F75D99C93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E8F8-25C0-47F3-8528-DCEC7D601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34846-F470-4417-A0EB-DBD76D831F6E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39980-003A-40F2-AB88-0426D91CD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A3FCA-CC8C-4121-9CAB-E29387B07524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4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DAB6-AC06-4C83-BC97-1074C9504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DA474-1291-4A8C-A8ED-15B1D78CB7BB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D143E499-22C5-4990-ACE1-21085F9E6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629" name="Line 5"/>
          <p:cNvSpPr>
            <a:spLocks noChangeShapeType="1"/>
          </p:cNvSpPr>
          <p:nvPr/>
        </p:nvSpPr>
        <p:spPr bwMode="auto">
          <a:xfrm>
            <a:off x="685800" y="728663"/>
            <a:ext cx="8043863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pic>
        <p:nvPicPr>
          <p:cNvPr id="4102" name="Picture 7" descr="cres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8112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73550" y="65135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8305A265-CDBB-4C95-8704-6C3027AAC8B8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8777288" y="6586538"/>
            <a:ext cx="366712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 eaLnBrk="0" hangingPunct="0">
              <a:defRPr/>
            </a:pPr>
            <a:fld id="{24C229FA-7493-47F8-9029-571703CA7696}" type="slidenum">
              <a:rPr lang="en-US" sz="1200">
                <a:latin typeface="Arial" charset="0"/>
                <a:cs typeface="+mn-cs"/>
              </a:rPr>
              <a:pPr algn="r" eaLnBrk="0" hangingPunct="0">
                <a:defRPr/>
              </a:pPr>
              <a:t>‹#›</a:t>
            </a:fld>
            <a:endParaRPr lang="en-US" sz="1200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5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225425" indent="-225425" algn="l" rtl="0" eaLnBrk="0" fontAlgn="base" hangingPunct="0">
        <a:spcBef>
          <a:spcPct val="1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spcBef>
          <a:spcPct val="1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4400" indent="-225425" algn="l" rtl="0" eaLnBrk="0" fontAlgn="base" hangingPunct="0">
        <a:spcBef>
          <a:spcPct val="1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58888" indent="-225425" algn="l" rtl="0" eaLnBrk="0" fontAlgn="base" hangingPunct="0">
        <a:spcBef>
          <a:spcPct val="1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03375" indent="-225425" algn="l" rtl="0" eaLnBrk="0" fontAlgn="base" hangingPunct="0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605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5177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9749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4321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>
            <a:spLocks noChangeArrowheads="1"/>
          </p:cNvSpPr>
          <p:nvPr/>
        </p:nvSpPr>
        <p:spPr bwMode="auto">
          <a:xfrm>
            <a:off x="3333750" y="454025"/>
            <a:ext cx="514985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330D8"/>
                </a:solidFill>
              </a:rPr>
              <a:t>CSCE 692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>Design Principles of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>Computer Architecture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/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> Lecture 4c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2400">
                <a:solidFill>
                  <a:srgbClr val="0330D8"/>
                </a:solidFill>
              </a:rPr>
              <a:t>Chap 3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>
                <a:solidFill>
                  <a:srgbClr val="0330D8"/>
                </a:solidFill>
              </a:rPr>
              <a:t>Speculation 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>
                <a:solidFill>
                  <a:srgbClr val="0330D8"/>
                </a:solidFill>
              </a:rPr>
              <a:t>Multiple-Issue Architectures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>
                <a:solidFill>
                  <a:srgbClr val="0330D8"/>
                </a:solidFill>
              </a:rPr>
              <a:t>Limits to ILP</a:t>
            </a:r>
          </a:p>
          <a:p>
            <a:pPr lvl="3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>
                <a:solidFill>
                  <a:srgbClr val="0330D8"/>
                </a:solidFill>
              </a:rPr>
              <a:t>Thread Level Parallelism</a:t>
            </a:r>
            <a:endParaRPr lang="en-US" altLang="en-US" sz="2400">
              <a:solidFill>
                <a:srgbClr val="0330D8"/>
              </a:solidFill>
            </a:endParaRPr>
          </a:p>
        </p:txBody>
      </p:sp>
      <p:pic>
        <p:nvPicPr>
          <p:cNvPr id="7171" name="Picture 5" descr="c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905000"/>
            <a:ext cx="273843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4422775"/>
            <a:ext cx="6900862" cy="19780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Dr. </a:t>
            </a:r>
            <a:r>
              <a:rPr lang="en-US" altLang="en-US" dirty="0" smtClean="0"/>
              <a:t>Scott Graham</a:t>
            </a:r>
            <a:endParaRPr lang="en-US" altLang="en-US" dirty="0" smtClean="0"/>
          </a:p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AFIT/ENG</a:t>
            </a:r>
          </a:p>
          <a:p>
            <a:pPr eaLnBrk="1" hangingPunct="1">
              <a:lnSpc>
                <a:spcPct val="7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Notes adapted from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David Patterson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Electrical Engineering and Computer Sciences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University of California, Berkeley</a:t>
            </a:r>
            <a:endParaRPr lang="en-US" altLang="en-US" i="1" dirty="0" smtClean="0"/>
          </a:p>
        </p:txBody>
      </p:sp>
      <p:pic>
        <p:nvPicPr>
          <p:cNvPr id="7173" name="Picture 8" descr="fro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7720013" y="5070475"/>
            <a:ext cx="12620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23838"/>
            <a:ext cx="7162800" cy="388937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Statically Scheduled Issue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55750"/>
            <a:ext cx="8610600" cy="4635500"/>
          </a:xfrm>
        </p:spPr>
        <p:txBody>
          <a:bodyPr/>
          <a:lstStyle/>
          <a:p>
            <a:pPr eaLnBrk="1" hangingPunct="1"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mtClean="0"/>
              <a:t>Superscalar MIPS: assume 2 instrs, 1 FP &amp; 1 anything else</a:t>
            </a:r>
            <a:endParaRPr lang="en-US" altLang="en-US" sz="2000" smtClean="0"/>
          </a:p>
          <a:p>
            <a:pPr lvl="1"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mtClean="0"/>
              <a:t>– Fetch 64-bits/clock cycle; Int on left, FP on right</a:t>
            </a:r>
          </a:p>
          <a:p>
            <a:pPr lvl="1"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mtClean="0"/>
              <a:t>– Can only issue 2nd instruction if 1st instruction issues</a:t>
            </a:r>
          </a:p>
          <a:p>
            <a:pPr lvl="1"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mtClean="0"/>
              <a:t>– More ports for FP registers to do FP load &amp; FP op in a pair</a:t>
            </a:r>
          </a:p>
          <a:p>
            <a:pPr lvl="1"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endParaRPr lang="en-US" altLang="en-US" smtClean="0"/>
          </a:p>
          <a:p>
            <a:pPr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z="2000" i="1" smtClean="0"/>
              <a:t>	Type		Pipe	Stages		</a:t>
            </a:r>
            <a:r>
              <a:rPr lang="en-US" altLang="en-US" sz="2000" smtClean="0"/>
              <a:t>				</a:t>
            </a:r>
          </a:p>
          <a:p>
            <a:pPr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z="2000" smtClean="0"/>
              <a:t>	Int. instruction		IF	ID	EX	MEM	WB			</a:t>
            </a:r>
          </a:p>
          <a:p>
            <a:pPr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z="2000" smtClean="0">
                <a:solidFill>
                  <a:schemeClr val="accent2"/>
                </a:solidFill>
              </a:rPr>
              <a:t>	</a:t>
            </a:r>
            <a:r>
              <a:rPr lang="en-US" altLang="en-US" sz="2000" smtClean="0">
                <a:solidFill>
                  <a:srgbClr val="0000FF"/>
                </a:solidFill>
              </a:rPr>
              <a:t>FP instruction		IF	ID	EX	MEM	WB</a:t>
            </a:r>
            <a:r>
              <a:rPr lang="en-US" altLang="en-US" sz="2000" smtClean="0"/>
              <a:t>			</a:t>
            </a:r>
          </a:p>
          <a:p>
            <a:pPr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z="2000" smtClean="0"/>
              <a:t>	Int. instruction			IF	ID	EX	MEM	WB		</a:t>
            </a:r>
          </a:p>
          <a:p>
            <a:pPr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z="2000" smtClean="0">
                <a:solidFill>
                  <a:schemeClr val="accent2"/>
                </a:solidFill>
              </a:rPr>
              <a:t>	</a:t>
            </a:r>
            <a:r>
              <a:rPr lang="en-US" altLang="en-US" sz="2000" smtClean="0">
                <a:solidFill>
                  <a:srgbClr val="0000FF"/>
                </a:solidFill>
              </a:rPr>
              <a:t>FP instruction			IF	ID	EX	MEM	WB</a:t>
            </a:r>
            <a:r>
              <a:rPr lang="en-US" altLang="en-US" sz="2000" smtClean="0"/>
              <a:t>		</a:t>
            </a:r>
          </a:p>
          <a:p>
            <a:pPr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z="2000" smtClean="0"/>
              <a:t>	Int. instruction				IF	ID	EX	MEM	WB	</a:t>
            </a:r>
          </a:p>
          <a:p>
            <a:pPr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r>
              <a:rPr lang="en-US" altLang="en-US" sz="2000" smtClean="0">
                <a:solidFill>
                  <a:schemeClr val="accent2"/>
                </a:solidFill>
              </a:rPr>
              <a:t>	</a:t>
            </a:r>
            <a:r>
              <a:rPr lang="en-US" altLang="en-US" sz="2000" smtClean="0">
                <a:solidFill>
                  <a:srgbClr val="0000FF"/>
                </a:solidFill>
              </a:rPr>
              <a:t>FP instruction				IF	ID	EX	MEM	WB</a:t>
            </a:r>
          </a:p>
          <a:p>
            <a:pPr eaLnBrk="1" hangingPunct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</a:pPr>
            <a:endParaRPr lang="en-US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50813"/>
            <a:ext cx="7162800" cy="539750"/>
          </a:xfrm>
        </p:spPr>
        <p:txBody>
          <a:bodyPr/>
          <a:lstStyle/>
          <a:p>
            <a:pPr eaLnBrk="1" hangingPunct="1"/>
            <a:r>
              <a:rPr lang="en-US" altLang="en-US" smtClean="0"/>
              <a:t>Loop Unrolling in Superscalar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04850" y="1244600"/>
            <a:ext cx="7543800" cy="4953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800" smtClean="0"/>
              <a:t>		</a:t>
            </a:r>
            <a:r>
              <a:rPr lang="en-US" altLang="en-US" sz="2000" i="1" smtClean="0"/>
              <a:t>Integer instruction	FP instruction	Clock cycle</a:t>
            </a:r>
            <a:endParaRPr lang="en-US" altLang="en-US" sz="2000" smtClean="0"/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Loop:	L.D    F0,0(R1)		1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L.D    F6,-8(R1)		2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L.D    F10,-16(R1)	ADD.D F4,F0,F2	3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L.D    F14,-24(R1)	ADD.D F8,F6,F2	4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L.D    F18,-32(R1)	ADD.D F12,F10,F2	5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S.D    0(R1),F4	ADD.D F16,F14,F2	6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S.D    -8(R1),F8	ADD.D F20,F18,F2	7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S.D    -16(R1),F12		8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S.D    -24(R1),F16		9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DADDI R1,R1,-40		10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BNEZ  R1,LOOP		11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z="2000" smtClean="0"/>
              <a:t>		S.D     8(R1),F20		12</a:t>
            </a:r>
          </a:p>
          <a:p>
            <a:pPr eaLnBrk="1" hangingPunct="1">
              <a:lnSpc>
                <a:spcPct val="70000"/>
              </a:lnSpc>
              <a:tabLst>
                <a:tab pos="971550" algn="l"/>
                <a:tab pos="3486150" algn="l"/>
                <a:tab pos="7086600" algn="r"/>
              </a:tabLst>
            </a:pPr>
            <a:endParaRPr lang="en-US" altLang="en-US" sz="28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70000"/>
              </a:lnSpc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mtClean="0">
                <a:solidFill>
                  <a:srgbClr val="0000FF"/>
                </a:solidFill>
              </a:rPr>
              <a:t>Unrolled 5 times to avoid delays</a:t>
            </a:r>
          </a:p>
          <a:p>
            <a:pPr eaLnBrk="1" hangingPunct="1">
              <a:lnSpc>
                <a:spcPct val="70000"/>
              </a:lnSpc>
              <a:tabLst>
                <a:tab pos="971550" algn="l"/>
                <a:tab pos="3486150" algn="l"/>
                <a:tab pos="7086600" algn="r"/>
              </a:tabLst>
            </a:pPr>
            <a:r>
              <a:rPr lang="en-US" altLang="en-US" smtClean="0">
                <a:solidFill>
                  <a:srgbClr val="0000FF"/>
                </a:solidFill>
              </a:rPr>
              <a:t>12 clocks, or 2.4 clocks per iteration (1.5x improvement over scalar example)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741613" y="1611313"/>
            <a:ext cx="2781300" cy="4810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3600450" y="2535238"/>
            <a:ext cx="1538288" cy="542925"/>
          </a:xfrm>
          <a:prstGeom prst="line">
            <a:avLst/>
          </a:prstGeom>
          <a:noFill/>
          <a:ln w="12700">
            <a:solidFill>
              <a:srgbClr val="00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424113" y="1536700"/>
            <a:ext cx="330200" cy="2730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486400" y="2024063"/>
            <a:ext cx="330200" cy="2730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133975" y="2271713"/>
            <a:ext cx="330200" cy="273050"/>
          </a:xfrm>
          <a:prstGeom prst="ellipse">
            <a:avLst/>
          </a:prstGeom>
          <a:noFill/>
          <a:ln w="12700">
            <a:solidFill>
              <a:srgbClr val="00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38500" y="3013075"/>
            <a:ext cx="330200" cy="273050"/>
          </a:xfrm>
          <a:prstGeom prst="ellipse">
            <a:avLst/>
          </a:prstGeom>
          <a:noFill/>
          <a:ln w="12700">
            <a:solidFill>
              <a:srgbClr val="00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/>
      <p:bldP spid="28678" grpId="0" animBg="1"/>
      <p:bldP spid="28679" grpId="0" animBg="1"/>
      <p:bldP spid="28680" grpId="0" animBg="1"/>
      <p:bldP spid="286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2400"/>
            <a:ext cx="7162800" cy="588963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Multiple Issue Challenges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238250"/>
            <a:ext cx="8382000" cy="5221288"/>
          </a:xfrm>
        </p:spPr>
        <p:txBody>
          <a:bodyPr/>
          <a:lstStyle/>
          <a:p>
            <a:pPr eaLnBrk="1" hangingPunct="1"/>
            <a:r>
              <a:rPr lang="en-US" altLang="en-US" smtClean="0"/>
              <a:t>While Integer/FP split is simple for the HW…</a:t>
            </a:r>
          </a:p>
          <a:p>
            <a:pPr lvl="1" eaLnBrk="1" hangingPunct="1"/>
            <a:r>
              <a:rPr lang="en-US" altLang="en-US" smtClean="0"/>
              <a:t>You can get CPI of 0.5 only for programs with:</a:t>
            </a:r>
          </a:p>
          <a:p>
            <a:pPr lvl="2" eaLnBrk="1" hangingPunct="1"/>
            <a:r>
              <a:rPr lang="en-US" altLang="en-US" smtClean="0"/>
              <a:t>Exactly 50% FP operations</a:t>
            </a:r>
          </a:p>
          <a:p>
            <a:pPr lvl="2" eaLnBrk="1" hangingPunct="1"/>
            <a:r>
              <a:rPr lang="en-US" altLang="en-US" smtClean="0"/>
              <a:t>No hazards</a:t>
            </a:r>
          </a:p>
          <a:p>
            <a:pPr lvl="2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more instructions issue at same time, greater difficulty of decode and issue</a:t>
            </a:r>
          </a:p>
          <a:p>
            <a:pPr lvl="1" eaLnBrk="1" hangingPunct="1"/>
            <a:r>
              <a:rPr lang="en-US" altLang="en-US" smtClean="0"/>
              <a:t>Even 2-scalar </a:t>
            </a:r>
            <a:r>
              <a:rPr lang="en-US" altLang="en-US" smtClean="0">
                <a:sym typeface="Wingdings" pitchFamily="2" charset="2"/>
              </a:rPr>
              <a:t></a:t>
            </a:r>
            <a:r>
              <a:rPr lang="en-US" altLang="en-US" smtClean="0"/>
              <a:t> examine 2 opcodes, 6 register specifiers, &amp; decide if 1 or 2 instructions can issue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2400"/>
            <a:ext cx="7162800" cy="715963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Multiple Issue Challenges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238250"/>
            <a:ext cx="8382000" cy="5221288"/>
          </a:xfrm>
        </p:spPr>
        <p:txBody>
          <a:bodyPr/>
          <a:lstStyle/>
          <a:p>
            <a:pPr eaLnBrk="1" hangingPunct="1"/>
            <a:r>
              <a:rPr lang="en-US" altLang="en-US" smtClean="0"/>
              <a:t>VLIW: tradeoff instruction space for simple decoding</a:t>
            </a:r>
          </a:p>
          <a:p>
            <a:pPr lvl="1" eaLnBrk="1" hangingPunct="1"/>
            <a:r>
              <a:rPr lang="en-US" altLang="en-US" smtClean="0"/>
              <a:t>The long instruction word has room for many operations</a:t>
            </a:r>
          </a:p>
          <a:p>
            <a:pPr lvl="1" eaLnBrk="1" hangingPunct="1"/>
            <a:r>
              <a:rPr lang="en-US" altLang="en-US" smtClean="0"/>
              <a:t>By definition, all the operations the compiler puts in the long instruction word are independent </a:t>
            </a:r>
            <a:r>
              <a:rPr lang="en-US" altLang="en-US" smtClean="0">
                <a:sym typeface="Wingdings" pitchFamily="2" charset="2"/>
              </a:rPr>
              <a:t></a:t>
            </a:r>
            <a:r>
              <a:rPr lang="en-US" altLang="en-US" smtClean="0"/>
              <a:t> execute in parallel</a:t>
            </a:r>
          </a:p>
          <a:p>
            <a:pPr lvl="2" eaLnBrk="1" hangingPunct="1"/>
            <a:r>
              <a:rPr lang="en-US" altLang="en-US" smtClean="0"/>
              <a:t>e.g., 2 integer operations, 2 FP ops, 2 Memory refs, 1 branch</a:t>
            </a:r>
          </a:p>
          <a:p>
            <a:pPr lvl="2" eaLnBrk="1" hangingPunct="1"/>
            <a:r>
              <a:rPr lang="en-US" altLang="en-US" smtClean="0"/>
              <a:t>16 to 24 bits per field </a:t>
            </a:r>
            <a:r>
              <a:rPr lang="en-US" altLang="en-US" smtClean="0">
                <a:sym typeface="Wingdings" pitchFamily="2" charset="2"/>
              </a:rPr>
              <a:t></a:t>
            </a:r>
            <a:r>
              <a:rPr lang="en-US" altLang="en-US" smtClean="0"/>
              <a:t> 7*16 or 112 bits to 7*24 or 168 bits wide</a:t>
            </a:r>
          </a:p>
          <a:p>
            <a:pPr lvl="1" eaLnBrk="1" hangingPunct="1"/>
            <a:r>
              <a:rPr lang="en-US" altLang="en-US" smtClean="0"/>
              <a:t>Need compiling technique that schedules across several branches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4775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Loop Unrolling in VLIW</a:t>
            </a:r>
            <a:br>
              <a:rPr lang="en-US" altLang="en-US" smtClean="0"/>
            </a:br>
            <a:r>
              <a:rPr lang="en-US" altLang="en-US" sz="2400" smtClean="0"/>
              <a:t>Local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530350"/>
            <a:ext cx="8736012" cy="4902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800" i="1" smtClean="0"/>
              <a:t>Memory 	Memory	FP	FP	Int. op/	Clock</a:t>
            </a:r>
            <a:br>
              <a:rPr lang="en-US" altLang="en-US" sz="1800" i="1" smtClean="0"/>
            </a:br>
            <a:r>
              <a:rPr lang="en-US" altLang="en-US" sz="1800" i="1" smtClean="0"/>
              <a:t>reference 1	reference 2	operation 1	 op. 2 	branch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600" smtClean="0"/>
              <a:t>L.D F0,0(R1)	L.D F6,-8(R1)				1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600" smtClean="0"/>
              <a:t>L.D F10,-16(R1)	L.D F14,-24(R1)				2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600" smtClean="0"/>
              <a:t>L.D F18,-32(R1)	L.D F22,-40(R1)	 ADD.D F4,F0,F2	  ADD.D F8,F6,F2	3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600" smtClean="0"/>
              <a:t>L.D F26,-48(R1)		 ADD.D F12,F10,F2  ADD.D F16,F14,F2	4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600" smtClean="0"/>
              <a:t>		 ADD.D F20,F18,F2  ADD.D F24,F22,F2	5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600" smtClean="0"/>
              <a:t>S.D 0(R1),F4	S.D -8(R1),F8	 ADD.D F28,F26,F2		6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600" smtClean="0"/>
              <a:t>S.D -16(R1),F12	S.D -24(R1),F16		 DADDI  R1,R1,-56 	7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600" smtClean="0"/>
              <a:t>S.D 24(R1),F20	S.D 16(R1),F24				8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1600" smtClean="0"/>
              <a:t>S.D 8(R1),F28				BNEZ R1,LOOP	9</a:t>
            </a:r>
            <a:endParaRPr lang="en-US" altLang="en-US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mtClean="0">
                <a:solidFill>
                  <a:schemeClr val="hlink"/>
                </a:solidFill>
              </a:rPr>
              <a:t>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endParaRPr lang="en-US" altLang="en-US" smtClean="0">
              <a:solidFill>
                <a:schemeClr val="hlink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mtClean="0"/>
              <a:t>Unrolled 7 times to avoid delays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z="2000" smtClean="0">
                <a:solidFill>
                  <a:srgbClr val="0000FF"/>
                </a:solidFill>
              </a:rPr>
              <a:t>  7 iterations in 9 clocks, or 1.3 clocks per iter (1.8x faster than SS example)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mtClean="0">
                <a:solidFill>
                  <a:srgbClr val="0000FF"/>
                </a:solidFill>
              </a:rPr>
              <a:t>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mtClean="0"/>
              <a:t>Average: </a:t>
            </a:r>
            <a:r>
              <a:rPr lang="en-US" altLang="en-US" smtClean="0">
                <a:solidFill>
                  <a:srgbClr val="0000FF"/>
                </a:solidFill>
              </a:rPr>
              <a:t>2.55</a:t>
            </a:r>
            <a:r>
              <a:rPr lang="en-US" altLang="en-US" smtClean="0"/>
              <a:t> ops per clock, 60% efficiency </a:t>
            </a:r>
            <a:r>
              <a:rPr lang="en-US" altLang="en-US" smtClean="0">
                <a:sym typeface="Wingdings" pitchFamily="2" charset="2"/>
              </a:rPr>
              <a:t> </a:t>
            </a:r>
            <a:r>
              <a:rPr lang="en-US" altLang="en-US" smtClean="0">
                <a:solidFill>
                  <a:srgbClr val="0000FF"/>
                </a:solidFill>
                <a:sym typeface="Wingdings" pitchFamily="2" charset="2"/>
              </a:rPr>
              <a:t>whaddup</a:t>
            </a:r>
            <a:r>
              <a:rPr lang="en-US" altLang="en-US" smtClean="0">
                <a:sym typeface="Wingdings" pitchFamily="2" charset="2"/>
              </a:rPr>
              <a:t>?</a:t>
            </a:r>
            <a:endParaRPr lang="en-US" altLang="en-US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en-US" smtClean="0"/>
              <a:t>  Note: Need more registers in VLIW (15 vs. 6 in SS)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949325" y="2130425"/>
            <a:ext cx="3576638" cy="288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1631950" y="2592388"/>
            <a:ext cx="2546350" cy="520700"/>
          </a:xfrm>
          <a:prstGeom prst="line">
            <a:avLst/>
          </a:prstGeom>
          <a:noFill/>
          <a:ln w="12700">
            <a:solidFill>
              <a:srgbClr val="00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7388" y="1952625"/>
            <a:ext cx="330200" cy="2730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379913" y="2392363"/>
            <a:ext cx="330200" cy="2730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258888" y="3048000"/>
            <a:ext cx="330200" cy="273050"/>
          </a:xfrm>
          <a:prstGeom prst="ellipse">
            <a:avLst/>
          </a:prstGeom>
          <a:noFill/>
          <a:ln w="12700">
            <a:solidFill>
              <a:srgbClr val="00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71938" y="2422525"/>
            <a:ext cx="330200" cy="273050"/>
          </a:xfrm>
          <a:prstGeom prst="ellipse">
            <a:avLst/>
          </a:prstGeom>
          <a:noFill/>
          <a:ln w="12700">
            <a:solidFill>
              <a:srgbClr val="00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74625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Advantages of HW (Tomasulo) vs. SW (VLIW) Speculation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31775" y="1284288"/>
            <a:ext cx="87249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HW advantages:</a:t>
            </a:r>
          </a:p>
          <a:p>
            <a:pPr lvl="1" eaLnBrk="1" hangingPunct="1"/>
            <a:r>
              <a:rPr lang="en-US" altLang="en-US" smtClean="0"/>
              <a:t>HW better at memory disambiguation since knows actual addresses</a:t>
            </a:r>
          </a:p>
          <a:p>
            <a:pPr lvl="1" eaLnBrk="1" hangingPunct="1"/>
            <a:r>
              <a:rPr lang="en-US" altLang="en-US" smtClean="0"/>
              <a:t>HW better at branch prediction since lower overhead</a:t>
            </a:r>
          </a:p>
          <a:p>
            <a:pPr lvl="1" eaLnBrk="1" hangingPunct="1"/>
            <a:r>
              <a:rPr lang="en-US" altLang="en-US" smtClean="0"/>
              <a:t>HW maintains precise exception model</a:t>
            </a:r>
          </a:p>
          <a:p>
            <a:pPr lvl="1" eaLnBrk="1" hangingPunct="1"/>
            <a:r>
              <a:rPr lang="en-US" altLang="en-US" smtClean="0"/>
              <a:t>Same software works across multiple implementations</a:t>
            </a:r>
          </a:p>
          <a:p>
            <a:pPr lvl="2" eaLnBrk="1" hangingPunct="1"/>
            <a:r>
              <a:rPr lang="en-US" altLang="en-US" sz="2000" smtClean="0"/>
              <a:t>Binary compatibility across generations of hardware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Smaller code size (not as many nops filling blank instructions)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SW advantages:</a:t>
            </a:r>
          </a:p>
          <a:p>
            <a:pPr lvl="1" eaLnBrk="1" hangingPunct="1"/>
            <a:r>
              <a:rPr lang="en-US" altLang="en-US" smtClean="0"/>
              <a:t>Window of instructions that is examined for parallelism much higher</a:t>
            </a:r>
          </a:p>
          <a:p>
            <a:pPr lvl="1" eaLnBrk="1" hangingPunct="1"/>
            <a:r>
              <a:rPr lang="en-US" altLang="en-US" smtClean="0"/>
              <a:t>Much less hardware involved in VLIW</a:t>
            </a:r>
          </a:p>
          <a:p>
            <a:pPr lvl="1" eaLnBrk="1" hangingPunct="1"/>
            <a:r>
              <a:rPr lang="en-US" altLang="en-US" smtClean="0"/>
              <a:t>More involved types of speculation can be done more easily</a:t>
            </a:r>
          </a:p>
          <a:p>
            <a:pPr lvl="1" eaLnBrk="1" hangingPunct="1"/>
            <a:r>
              <a:rPr lang="en-US" altLang="en-US" smtClean="0"/>
              <a:t>Speculation can be based on large-scale program behavior, not just local information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ILP up to Now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8140700" cy="492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Interest in multiple-issue (</a:t>
            </a:r>
            <a:r>
              <a:rPr lang="en-US" altLang="en-US" i="1" smtClean="0">
                <a:solidFill>
                  <a:srgbClr val="0332B7"/>
                </a:solidFill>
              </a:rPr>
              <a:t>superscalar, VLIW</a:t>
            </a:r>
            <a:r>
              <a:rPr lang="en-US" altLang="en-US" smtClean="0"/>
              <a:t>) because wanted to improve performance without affecting </a:t>
            </a:r>
            <a:r>
              <a:rPr lang="en-US" altLang="en-US" i="1" smtClean="0"/>
              <a:t>uniprocessor</a:t>
            </a:r>
            <a:r>
              <a:rPr lang="en-US" altLang="en-US" smtClean="0"/>
              <a:t> programming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Taking advantage of ILP is conceptually simple, but design problems are amazingly complex in practice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Conservative in ideas, just faster clock and bigger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Recent processors (Pentium 4, IBM Power 5, AMD Opteron) have the same basic structure and similar sustained issue rates (3 to 4 instructions per clock) as the 1st dynamically scheduled, multiple-issue processors announced in 1995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Clocks 10 to 20X faster, caches 4 to 8X bigger, 2 to 4X as many renaming registers, and 2X as many load-store units</a:t>
            </a:r>
            <a:br>
              <a:rPr lang="en-US" altLang="en-US" smtClean="0"/>
            </a:b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mtClean="0"/>
              <a:t> performance 8 to 16X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But Brick Wall is slowing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Remember </a:t>
            </a:r>
            <a:r>
              <a:rPr lang="en-US" altLang="en-US" i="1" smtClean="0"/>
              <a:t>Uniprocessor Performance Curve</a:t>
            </a:r>
            <a:r>
              <a:rPr lang="en-US" altLang="en-US" smtClean="0"/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Limits to ILP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Conflicting studies of amount</a:t>
            </a:r>
          </a:p>
          <a:p>
            <a:pPr lvl="1" eaLnBrk="1" hangingPunct="1"/>
            <a:r>
              <a:rPr lang="en-US" altLang="en-US" smtClean="0"/>
              <a:t>Benchmarks (vectorized Fortran FP vs. integer C programs)</a:t>
            </a:r>
          </a:p>
          <a:p>
            <a:pPr lvl="1" eaLnBrk="1" hangingPunct="1"/>
            <a:r>
              <a:rPr lang="en-US" altLang="en-US" smtClean="0"/>
              <a:t>Hardware sophistication</a:t>
            </a:r>
          </a:p>
          <a:p>
            <a:pPr lvl="1" eaLnBrk="1" hangingPunct="1"/>
            <a:r>
              <a:rPr lang="en-US" altLang="en-US" smtClean="0"/>
              <a:t>Compiler sophistication</a:t>
            </a:r>
          </a:p>
          <a:p>
            <a:pPr eaLnBrk="1" hangingPunct="1"/>
            <a:r>
              <a:rPr lang="en-US" altLang="en-US" smtClean="0"/>
              <a:t>How much ILP is available using existing mechanisms with increasing HW budgets?</a:t>
            </a:r>
          </a:p>
          <a:p>
            <a:pPr eaLnBrk="1" hangingPunct="1"/>
            <a:r>
              <a:rPr lang="en-US" altLang="en-US" smtClean="0"/>
              <a:t>Do we need to invent new HW/SW mechanisms to keep on processor performance curve?</a:t>
            </a:r>
          </a:p>
          <a:p>
            <a:pPr lvl="1" eaLnBrk="1" hangingPunct="1"/>
            <a:r>
              <a:rPr lang="en-US" altLang="en-US" smtClean="0"/>
              <a:t>Intel MMX, SSE (Streaming SIMD Extensions): 64 bit ints </a:t>
            </a:r>
          </a:p>
          <a:p>
            <a:pPr lvl="1" eaLnBrk="1" hangingPunct="1"/>
            <a:r>
              <a:rPr lang="en-US" altLang="en-US" smtClean="0"/>
              <a:t>Intel SSE2: 128 bit, including 2 64-bit Fl. Pt. per clock</a:t>
            </a:r>
          </a:p>
          <a:p>
            <a:pPr lvl="1" eaLnBrk="1" hangingPunct="1"/>
            <a:r>
              <a:rPr lang="en-US" altLang="en-US" smtClean="0"/>
              <a:t>Motorola AltaVec: 128 bit ints and FPs</a:t>
            </a:r>
          </a:p>
          <a:p>
            <a:pPr lvl="1" eaLnBrk="1" hangingPunct="1"/>
            <a:r>
              <a:rPr lang="en-US" altLang="en-US" smtClean="0"/>
              <a:t>Supersparc Multimedia ops, etc.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Limits to Multi-Issue Machines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Inherent limitations of ILP</a:t>
            </a:r>
          </a:p>
          <a:p>
            <a:pPr lvl="1" eaLnBrk="1" hangingPunct="1"/>
            <a:r>
              <a:rPr lang="en-US" altLang="en-US" smtClean="0"/>
              <a:t>1 branch in 5: How to keep a 5-way VLIW busy?</a:t>
            </a:r>
          </a:p>
          <a:p>
            <a:pPr lvl="1" eaLnBrk="1" hangingPunct="1"/>
            <a:r>
              <a:rPr lang="en-US" altLang="en-US" smtClean="0"/>
              <a:t>Latencies of units: many operations must be scheduled</a:t>
            </a:r>
          </a:p>
          <a:p>
            <a:pPr lvl="1" eaLnBrk="1" hangingPunct="1"/>
            <a:r>
              <a:rPr lang="en-US" altLang="en-US" smtClean="0"/>
              <a:t>Need about Pipeline Depth x No. Functional Units of independent  operations to keep machines busy, </a:t>
            </a:r>
            <a:br>
              <a:rPr lang="en-US" altLang="en-US" smtClean="0"/>
            </a:br>
            <a:r>
              <a:rPr lang="en-US" altLang="en-US" smtClean="0"/>
              <a:t>e.g. 5 x 4 = 15–20 independent instructions?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Difficulties in building HW</a:t>
            </a:r>
          </a:p>
          <a:p>
            <a:pPr lvl="1" eaLnBrk="1" hangingPunct="1"/>
            <a:r>
              <a:rPr lang="en-US" altLang="en-US" smtClean="0"/>
              <a:t>Easy: Duplicate FUs to get parallel execution</a:t>
            </a:r>
          </a:p>
          <a:p>
            <a:pPr lvl="1" eaLnBrk="1" hangingPunct="1"/>
            <a:r>
              <a:rPr lang="en-US" altLang="en-US" smtClean="0"/>
              <a:t>Hard: Increase ports to Register File (bandwidth)</a:t>
            </a:r>
          </a:p>
          <a:p>
            <a:pPr lvl="2" eaLnBrk="1" hangingPunct="1"/>
            <a:r>
              <a:rPr lang="en-US" altLang="en-US" smtClean="0"/>
              <a:t>VLIW example needs 7 read and 3 write for Int. reg. </a:t>
            </a:r>
            <a:br>
              <a:rPr lang="en-US" altLang="en-US" smtClean="0"/>
            </a:br>
            <a:r>
              <a:rPr lang="en-US" altLang="en-US" smtClean="0"/>
              <a:t>&amp; 5 read and 3 write for FP reg</a:t>
            </a:r>
          </a:p>
          <a:p>
            <a:pPr lvl="1" eaLnBrk="1" hangingPunct="1"/>
            <a:r>
              <a:rPr lang="en-US" altLang="en-US" smtClean="0"/>
              <a:t>Harder: Increase ports to memory (bandwidth)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Limits to Multi-Issue Machines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Limitations specific to either Superscalar or VLIW implementation</a:t>
            </a:r>
          </a:p>
          <a:p>
            <a:pPr lvl="1" eaLnBrk="1" hangingPunct="1"/>
            <a:r>
              <a:rPr lang="en-US" altLang="en-US" smtClean="0"/>
              <a:t>Decode issue in Superscalar: how wide is practical?</a:t>
            </a:r>
          </a:p>
          <a:p>
            <a:pPr lvl="1" eaLnBrk="1" hangingPunct="1"/>
            <a:r>
              <a:rPr lang="en-US" altLang="en-US" smtClean="0"/>
              <a:t>VLIW code size:  unroll loops + wasted fields in VLIW</a:t>
            </a:r>
          </a:p>
          <a:p>
            <a:pPr lvl="1" eaLnBrk="1" hangingPunct="1"/>
            <a:r>
              <a:rPr lang="en-US" altLang="en-US" smtClean="0"/>
              <a:t>VLIW lock step </a:t>
            </a:r>
            <a:r>
              <a:rPr lang="en-US" altLang="en-US" smtClean="0">
                <a:sym typeface="Wingdings" pitchFamily="2" charset="2"/>
              </a:rPr>
              <a:t></a:t>
            </a:r>
            <a:r>
              <a:rPr lang="en-US" altLang="en-US" smtClean="0"/>
              <a:t> 1 hazard &amp; all instructions stall</a:t>
            </a:r>
          </a:p>
          <a:p>
            <a:pPr lvl="1" eaLnBrk="1" hangingPunct="1"/>
            <a:r>
              <a:rPr lang="en-US" altLang="en-US" smtClean="0"/>
              <a:t>VLIW &amp; binary compatibility is practical weakness as you vary the number of FU and latencies over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41350"/>
          </a:xfrm>
        </p:spPr>
        <p:txBody>
          <a:bodyPr/>
          <a:lstStyle/>
          <a:p>
            <a:pPr eaLnBrk="1" hangingPunct="1"/>
            <a:r>
              <a:rPr lang="en-US" altLang="en-US" smtClean="0"/>
              <a:t>Speculative Execution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65238"/>
            <a:ext cx="8305800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i="1" smtClean="0"/>
              <a:t>Hardware Speculation</a:t>
            </a:r>
            <a:r>
              <a:rPr lang="en-US" altLang="en-US" smtClean="0"/>
              <a:t>:  </a:t>
            </a:r>
            <a:r>
              <a:rPr lang="en-US" altLang="en-US" smtClean="0">
                <a:solidFill>
                  <a:schemeClr val="accent2"/>
                </a:solidFill>
              </a:rPr>
              <a:t>issue instructions based on branch predictions, but be ready to deal with consequences of mis-predicted branches, including exceptions occurring in mis-predicted code (“HW undo”)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called </a:t>
            </a:r>
            <a:r>
              <a:rPr lang="en-US" altLang="en-US" u="sng" smtClean="0"/>
              <a:t>“boosting”</a:t>
            </a:r>
          </a:p>
          <a:p>
            <a:pPr eaLnBrk="1" hangingPunct="1">
              <a:lnSpc>
                <a:spcPct val="80000"/>
              </a:lnSpc>
            </a:pPr>
            <a:endParaRPr lang="en-US" altLang="en-US" u="sng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Combine branch prediction with dynamic scheduling to execute branches before resolved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Separate </a:t>
            </a:r>
            <a:r>
              <a:rPr lang="en-US" altLang="en-US" i="1" smtClean="0"/>
              <a:t>speculative</a:t>
            </a:r>
            <a:r>
              <a:rPr lang="en-US" altLang="en-US" smtClean="0"/>
              <a:t> bypassing of results from real bypassing of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When instruction no longer speculative, write boosted results (</a:t>
            </a:r>
            <a:r>
              <a:rPr lang="en-US" altLang="en-US" i="1" smtClean="0"/>
              <a:t>instruction commit</a:t>
            </a:r>
            <a:r>
              <a:rPr lang="en-US" altLang="en-US" smtClean="0"/>
              <a:t>) or discard boosted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solidFill>
                  <a:schemeClr val="accent2"/>
                </a:solidFill>
              </a:rPr>
              <a:t>Key:</a:t>
            </a:r>
            <a:r>
              <a:rPr lang="en-US" altLang="en-US" smtClean="0"/>
              <a:t> </a:t>
            </a:r>
            <a:r>
              <a:rPr lang="en-US" altLang="en-US" i="1" smtClean="0"/>
              <a:t>Execute out-of-order </a:t>
            </a:r>
            <a:r>
              <a:rPr lang="en-US" altLang="en-US" smtClean="0"/>
              <a:t>but </a:t>
            </a:r>
            <a:r>
              <a:rPr lang="en-US" altLang="en-US" u="sng" smtClean="0">
                <a:solidFill>
                  <a:srgbClr val="0000FF"/>
                </a:solidFill>
              </a:rPr>
              <a:t>commit in-order</a:t>
            </a:r>
            <a:r>
              <a:rPr lang="en-US" altLang="en-US" smtClean="0"/>
              <a:t> to prevent irrevocable action (update state or exception)</a:t>
            </a:r>
          </a:p>
          <a:p>
            <a:pPr eaLnBrk="1" hangingPunct="1">
              <a:lnSpc>
                <a:spcPct val="80000"/>
              </a:lnSpc>
            </a:pPr>
            <a:endParaRPr lang="en-US" altLang="en-US" u="sng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-92075" y="0"/>
            <a:ext cx="9486900" cy="731838"/>
          </a:xfrm>
        </p:spPr>
        <p:txBody>
          <a:bodyPr/>
          <a:lstStyle/>
          <a:p>
            <a:pPr marL="25400" eaLnBrk="1" hangingPunct="1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altLang="en-US" smtClean="0"/>
              <a:t>For most apps, most execution units lie idle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295400"/>
            <a:ext cx="6586537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62200" y="5943600"/>
            <a:ext cx="5322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53DE8"/>
                </a:solidFill>
                <a:latin typeface="Helvetica" pitchFamily="34" charset="0"/>
              </a:rPr>
              <a:t>From: Tullsen, Eggers, and Levy,</a:t>
            </a:r>
          </a:p>
          <a:p>
            <a:pPr algn="ctr" eaLnBrk="1" hangingPunct="1"/>
            <a:r>
              <a:rPr lang="en-US" altLang="en-US">
                <a:solidFill>
                  <a:srgbClr val="053DE8"/>
                </a:solidFill>
                <a:latin typeface="Helvetica" pitchFamily="34" charset="0"/>
              </a:rPr>
              <a:t>“Simultaneous Multithreading: Maximizing On-chip Parallelism, ISCA 1995.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2200" y="990600"/>
            <a:ext cx="3657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900">
                <a:solidFill>
                  <a:srgbClr val="053DE8"/>
                </a:solidFill>
                <a:latin typeface="Helvetica" pitchFamily="34" charset="0"/>
              </a:rPr>
              <a:t>For an 8-way superscalar.</a:t>
            </a: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187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Performance beyond single thread ILP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7988300" cy="492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There can be much higher natural parallelism in some applications </a:t>
            </a:r>
            <a:br>
              <a:rPr lang="en-US" altLang="en-US" sz="2800" smtClean="0"/>
            </a:br>
            <a:r>
              <a:rPr lang="en-US" altLang="en-US" sz="2800" smtClean="0"/>
              <a:t>(e.g., Database or Scientific codes)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Explicit </a:t>
            </a:r>
            <a:r>
              <a:rPr lang="en-US" altLang="en-US" sz="2800" smtClean="0">
                <a:solidFill>
                  <a:srgbClr val="0332B7"/>
                </a:solidFill>
              </a:rPr>
              <a:t>Thread Level Parallelism</a:t>
            </a:r>
            <a:r>
              <a:rPr lang="en-US" altLang="en-US" sz="2800" smtClean="0"/>
              <a:t> or </a:t>
            </a:r>
            <a:r>
              <a:rPr lang="en-US" altLang="en-US" sz="2800" smtClean="0">
                <a:solidFill>
                  <a:srgbClr val="0332B7"/>
                </a:solidFill>
              </a:rPr>
              <a:t>Data Level Parallelism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332B7"/>
                </a:solidFill>
              </a:rPr>
              <a:t>Thread</a:t>
            </a:r>
            <a:r>
              <a:rPr lang="en-US" altLang="en-US" sz="2800" smtClean="0"/>
              <a:t>: process with own instructions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thread may be a process part of a parallel program of multiple processes, or it may be an independent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Each thread has all the state (instructions, data, PC, register state, and so on) necessary to allow it to execute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114FFB"/>
                </a:solidFill>
              </a:rPr>
              <a:t>Data Level Parallelism</a:t>
            </a:r>
            <a:r>
              <a:rPr lang="en-US" altLang="en-US" sz="2800" smtClean="0"/>
              <a:t>: Perform identical operations on data, and lots of data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5715000"/>
            <a:ext cx="739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Is this Multiprocessor or Multi-core yet??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106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0" grpId="0"/>
      <p:bldP spid="1010691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 Level Parallelism (TLP)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7683500" cy="53594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800" smtClean="0"/>
              <a:t>ILP exploits </a:t>
            </a:r>
            <a:r>
              <a:rPr lang="en-US" altLang="en-US" sz="2800" b="1" i="1" smtClean="0">
                <a:solidFill>
                  <a:srgbClr val="114FFB"/>
                </a:solidFill>
              </a:rPr>
              <a:t>implicit</a:t>
            </a:r>
            <a:r>
              <a:rPr lang="en-US" altLang="en-US" sz="2800" smtClean="0"/>
              <a:t> parallel operations within a loop or straight-line code segment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800" smtClean="0"/>
              <a:t>TLP </a:t>
            </a:r>
            <a:r>
              <a:rPr lang="en-US" altLang="en-US" sz="2800" b="1" i="1" smtClean="0">
                <a:solidFill>
                  <a:srgbClr val="114FFB"/>
                </a:solidFill>
              </a:rPr>
              <a:t>explicitly</a:t>
            </a:r>
            <a:r>
              <a:rPr lang="en-US" altLang="en-US" sz="2800" smtClean="0"/>
              <a:t> represented by the use of multiple threads of execution that are inherently parallel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800" smtClean="0"/>
              <a:t>Goal: Use multiple instruction streams to improve </a:t>
            </a:r>
          </a:p>
          <a:p>
            <a:pPr marL="800100" lvl="1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Throughput of computers that run many programs </a:t>
            </a:r>
          </a:p>
          <a:p>
            <a:pPr marL="800100" lvl="1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Execution time of multi-threaded programs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800" smtClean="0"/>
              <a:t>TLP could be more cost-effective to exploit than ILP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Approach: Mulithreaded Execution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14FFB"/>
                </a:solidFill>
              </a:rPr>
              <a:t>Multithreading</a:t>
            </a:r>
            <a:r>
              <a:rPr lang="en-US" altLang="en-US" smtClean="0"/>
              <a:t>: multiple threads to share the functional units of 1 processor via overlapping</a:t>
            </a:r>
          </a:p>
          <a:p>
            <a:pPr lvl="1" eaLnBrk="1" hangingPunct="1"/>
            <a:r>
              <a:rPr lang="en-US" altLang="en-US" smtClean="0"/>
              <a:t>processor must duplicate independent state of each thread e.g., a separate copy of register file, a separate PC, and for running independent programs, a separate page table</a:t>
            </a:r>
          </a:p>
          <a:p>
            <a:pPr lvl="1" eaLnBrk="1" hangingPunct="1"/>
            <a:r>
              <a:rPr lang="en-US" altLang="en-US" smtClean="0"/>
              <a:t>memory shared through the virtual memory mechanisms, which already support multiple processes</a:t>
            </a:r>
          </a:p>
          <a:p>
            <a:pPr lvl="1" eaLnBrk="1" hangingPunct="1"/>
            <a:r>
              <a:rPr lang="en-US" altLang="en-US" smtClean="0"/>
              <a:t>HW for fast thread switch; much faster than full context switch </a:t>
            </a:r>
            <a:r>
              <a:rPr lang="en-US" altLang="en-US" smtClean="0">
                <a:sym typeface="Symbol" pitchFamily="18" charset="2"/>
              </a:rPr>
              <a:t> </a:t>
            </a:r>
            <a:r>
              <a:rPr lang="en-US" altLang="en-US" smtClean="0"/>
              <a:t>100s to 1000s of clocks</a:t>
            </a:r>
          </a:p>
          <a:p>
            <a:pPr eaLnBrk="1" hangingPunct="1"/>
            <a:r>
              <a:rPr lang="en-US" altLang="en-US" smtClean="0"/>
              <a:t>When to switch?</a:t>
            </a:r>
          </a:p>
          <a:p>
            <a:pPr lvl="1" eaLnBrk="1" hangingPunct="1"/>
            <a:r>
              <a:rPr lang="en-US" altLang="en-US" smtClean="0"/>
              <a:t>Alternate instruction per thread (fine grain)</a:t>
            </a:r>
          </a:p>
          <a:p>
            <a:pPr lvl="1" eaLnBrk="1" hangingPunct="1"/>
            <a:r>
              <a:rPr lang="en-US" altLang="en-US" smtClean="0"/>
              <a:t>When a thread is stalled, perhaps for a cache miss, another thread can be executed (coarse grain)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Fine-Grained Multithreading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Switches between threads on each instruction, causing the execution of multiples threads to be interleaved </a:t>
            </a:r>
          </a:p>
          <a:p>
            <a:pPr eaLnBrk="1" hangingPunct="1"/>
            <a:r>
              <a:rPr lang="en-US" altLang="en-US" smtClean="0"/>
              <a:t>Usually done in a round-robin fashion, skipping any stalled threads</a:t>
            </a:r>
          </a:p>
          <a:p>
            <a:pPr eaLnBrk="1" hangingPunct="1"/>
            <a:r>
              <a:rPr lang="en-US" altLang="en-US" smtClean="0"/>
              <a:t>CPU must be able to switch threads every clock</a:t>
            </a:r>
          </a:p>
          <a:p>
            <a:pPr eaLnBrk="1" hangingPunct="1"/>
            <a:r>
              <a:rPr lang="en-US" altLang="en-US" i="1" smtClean="0">
                <a:solidFill>
                  <a:srgbClr val="114FFB"/>
                </a:solidFill>
              </a:rPr>
              <a:t>Advantage</a:t>
            </a:r>
            <a:r>
              <a:rPr lang="en-US" altLang="en-US" smtClean="0"/>
              <a:t> is it can hide both short and long stalls, since instructions from other threads executed when one thread stalls </a:t>
            </a:r>
          </a:p>
          <a:p>
            <a:pPr eaLnBrk="1" hangingPunct="1"/>
            <a:r>
              <a:rPr lang="en-US" altLang="en-US" i="1" smtClean="0">
                <a:solidFill>
                  <a:srgbClr val="114FFB"/>
                </a:solidFill>
              </a:rPr>
              <a:t>Disadvantage</a:t>
            </a:r>
            <a:r>
              <a:rPr lang="en-US" altLang="en-US" smtClean="0"/>
              <a:t> is it slows down execution of individual threads, since a thread ready to execute without stalls will be delayed by instructions from other threads</a:t>
            </a:r>
          </a:p>
          <a:p>
            <a:pPr eaLnBrk="1" hangingPunct="1"/>
            <a:r>
              <a:rPr lang="en-US" altLang="en-US" smtClean="0"/>
              <a:t>Used on Sun’s Niagara (will see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Course-Grained Multithreading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Switches threads </a:t>
            </a:r>
            <a:r>
              <a:rPr lang="en-US" u="sng" dirty="0" smtClean="0"/>
              <a:t>only</a:t>
            </a:r>
            <a:r>
              <a:rPr lang="en-US" dirty="0" smtClean="0"/>
              <a:t> on costly stalls, such as L2 cache misses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114FFB"/>
                </a:solidFill>
              </a:rPr>
              <a:t>Advantages </a:t>
            </a:r>
          </a:p>
          <a:p>
            <a:pPr lvl="1" eaLnBrk="1" hangingPunct="1">
              <a:defRPr/>
            </a:pPr>
            <a:r>
              <a:rPr lang="en-US" dirty="0" smtClean="0"/>
              <a:t>Relieves need to have very fast thread-switching</a:t>
            </a:r>
          </a:p>
          <a:p>
            <a:pPr lvl="1" eaLnBrk="1" hangingPunct="1">
              <a:defRPr/>
            </a:pPr>
            <a:r>
              <a:rPr lang="en-US" dirty="0" smtClean="0"/>
              <a:t>Doesn’t slow down thread, since instructions from other threads issued only when the thread encounters a costly stall 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114FFB"/>
                </a:solidFill>
              </a:rPr>
              <a:t>Disadvantage</a:t>
            </a:r>
            <a:r>
              <a:rPr lang="en-US" dirty="0" smtClean="0"/>
              <a:t> is hard to overcome throughput losses from shorter stalls, due to pipeline start-up costs</a:t>
            </a:r>
          </a:p>
          <a:p>
            <a:pPr lvl="1" eaLnBrk="1" hangingPunct="1">
              <a:defRPr/>
            </a:pPr>
            <a:r>
              <a:rPr lang="en-US" dirty="0" smtClean="0"/>
              <a:t>Since CPU issues instructions from 1 thread, when a stall occurs, the pipeline must be emptied or frozen </a:t>
            </a:r>
          </a:p>
          <a:p>
            <a:pPr lvl="1" eaLnBrk="1" hangingPunct="1">
              <a:defRPr/>
            </a:pPr>
            <a:r>
              <a:rPr lang="en-US" dirty="0" smtClean="0"/>
              <a:t>New thread must fill pipeline before instructions can complete </a:t>
            </a:r>
          </a:p>
          <a:p>
            <a:pPr eaLnBrk="1" hangingPunct="1">
              <a:defRPr/>
            </a:pPr>
            <a:r>
              <a:rPr lang="en-US" dirty="0" smtClean="0"/>
              <a:t>Because of this start-up overhead, coarse-grained multithreading is better for reducing penalty of high cost stalls, where pipeline refill &lt;&lt; stall time</a:t>
            </a:r>
          </a:p>
          <a:p>
            <a:pPr eaLnBrk="1" hangingPunct="1">
              <a:defRPr/>
            </a:pPr>
            <a:r>
              <a:rPr lang="en-US" dirty="0" smtClean="0"/>
              <a:t>Used in IBM AS/400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 both ILP and TLP?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TLP and ILP exploit two different kinds of parallel structure in a program </a:t>
            </a:r>
          </a:p>
          <a:p>
            <a:pPr eaLnBrk="1" hangingPunct="1"/>
            <a:r>
              <a:rPr lang="en-US" altLang="en-US" smtClean="0"/>
              <a:t>Could a processor oriented at ILP exploit TLP?</a:t>
            </a:r>
          </a:p>
          <a:p>
            <a:pPr lvl="1" eaLnBrk="1" hangingPunct="1"/>
            <a:r>
              <a:rPr lang="en-US" altLang="en-US" smtClean="0"/>
              <a:t>functional units are often idle in data path designed for ILP because of either stalls or dependences in the code </a:t>
            </a:r>
          </a:p>
          <a:p>
            <a:pPr eaLnBrk="1" hangingPunct="1"/>
            <a:r>
              <a:rPr lang="en-US" altLang="en-US" smtClean="0"/>
              <a:t>Could the TLP be used as a source of independent instructions that might keep the processor busy during stalls? </a:t>
            </a:r>
          </a:p>
          <a:p>
            <a:pPr eaLnBrk="1" hangingPunct="1"/>
            <a:r>
              <a:rPr lang="en-US" altLang="en-US" smtClean="0"/>
              <a:t>Could TLP be used to employ the functional units that would otherwise lie idle when insufficient ILP exists?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Simultaneous Multithreading (SMT)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14FFB"/>
                </a:solidFill>
              </a:rPr>
              <a:t>Simultaneous multithreading (SMT): </a:t>
            </a:r>
            <a:r>
              <a:rPr lang="en-US" altLang="en-US" smtClean="0"/>
              <a:t>insight that dynamically scheduled processor already has many HW mechanisms to support multithreading</a:t>
            </a:r>
          </a:p>
          <a:p>
            <a:pPr lvl="1" eaLnBrk="1" hangingPunct="1"/>
            <a:r>
              <a:rPr lang="en-US" altLang="en-US" smtClean="0"/>
              <a:t>Large set of virtual registers that can be used to hold the register sets of independent threads </a:t>
            </a:r>
          </a:p>
          <a:p>
            <a:pPr lvl="1" eaLnBrk="1" hangingPunct="1"/>
            <a:r>
              <a:rPr lang="en-US" altLang="en-US" smtClean="0"/>
              <a:t>Register renaming provides unique register identifiers, so instructions from multiple threads can be mixed in datapath without confusing sources and destinations across threads</a:t>
            </a:r>
          </a:p>
          <a:p>
            <a:pPr lvl="1" eaLnBrk="1" hangingPunct="1"/>
            <a:r>
              <a:rPr lang="en-US" altLang="en-US" smtClean="0"/>
              <a:t>Out-of-order completion allows the threads to execute out of order, and get better utilization of the HW </a:t>
            </a:r>
          </a:p>
          <a:p>
            <a:pPr eaLnBrk="1" hangingPunct="1"/>
            <a:r>
              <a:rPr lang="en-US" altLang="en-US" smtClean="0"/>
              <a:t>Just adding a per thread renaming table and keeping separate PCs</a:t>
            </a:r>
          </a:p>
          <a:p>
            <a:pPr lvl="1" eaLnBrk="1" hangingPunct="1"/>
            <a:r>
              <a:rPr lang="en-US" altLang="en-US" smtClean="0"/>
              <a:t>Independent commitment can be supported by logically keeping a separate reorder buffer for each thread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423025" y="6019800"/>
            <a:ext cx="272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1000">
                <a:latin typeface="Times New Roman" pitchFamily="18" charset="0"/>
              </a:rPr>
              <a:t>Source: Micrprocessor Report, December 6, 1999</a:t>
            </a:r>
            <a:br>
              <a:rPr lang="en-US" altLang="en-US" sz="1000">
                <a:latin typeface="Times New Roman" pitchFamily="18" charset="0"/>
              </a:rPr>
            </a:br>
            <a:r>
              <a:rPr lang="en-US" altLang="en-US" sz="1000">
                <a:latin typeface="Times New Roman" pitchFamily="18" charset="0"/>
              </a:rPr>
              <a:t> “Compaq Chooses SMT for Alpha”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5400" eaLnBrk="1" hangingPunct="1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altLang="en-US" smtClean="0"/>
              <a:t>Simultaneous Multi-threading ...</a:t>
            </a:r>
          </a:p>
        </p:txBody>
      </p:sp>
      <p:graphicFrame>
        <p:nvGraphicFramePr>
          <p:cNvPr id="1027075" name="Group 3"/>
          <p:cNvGraphicFramePr>
            <a:graphicFrameLocks noGrp="1"/>
          </p:cNvGraphicFramePr>
          <p:nvPr/>
        </p:nvGraphicFramePr>
        <p:xfrm>
          <a:off x="663575" y="1524000"/>
          <a:ext cx="3462338" cy="4914900"/>
        </p:xfrm>
        <a:graphic>
          <a:graphicData uri="http://schemas.openxmlformats.org/drawingml/2006/table">
            <a:tbl>
              <a:tblPr/>
              <a:tblGrid>
                <a:gridCol w="377825"/>
                <a:gridCol w="387350"/>
                <a:gridCol w="388938"/>
                <a:gridCol w="377825"/>
                <a:gridCol w="387350"/>
                <a:gridCol w="388937"/>
                <a:gridCol w="377825"/>
                <a:gridCol w="387350"/>
                <a:gridCol w="388938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921" name="Group 26"/>
          <p:cNvGrpSpPr>
            <a:grpSpLocks/>
          </p:cNvGrpSpPr>
          <p:nvPr/>
        </p:nvGrpSpPr>
        <p:grpSpPr bwMode="auto">
          <a:xfrm>
            <a:off x="228600" y="838200"/>
            <a:ext cx="4022725" cy="655638"/>
            <a:chOff x="228600" y="990600"/>
            <a:chExt cx="4022725" cy="655638"/>
          </a:xfrm>
        </p:grpSpPr>
        <p:sp>
          <p:nvSpPr>
            <p:cNvPr id="35036" name="Text Box 105"/>
            <p:cNvSpPr txBox="1">
              <a:spLocks noChangeArrowheads="1"/>
            </p:cNvSpPr>
            <p:nvPr/>
          </p:nvSpPr>
          <p:spPr bwMode="auto">
            <a:xfrm>
              <a:off x="1085850" y="1371600"/>
              <a:ext cx="3079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itchFamily="34" charset="0"/>
                </a:rPr>
                <a:t>M</a:t>
              </a:r>
            </a:p>
          </p:txBody>
        </p:sp>
        <p:sp>
          <p:nvSpPr>
            <p:cNvPr id="35037" name="Text Box 106"/>
            <p:cNvSpPr txBox="1">
              <a:spLocks noChangeArrowheads="1"/>
            </p:cNvSpPr>
            <p:nvPr/>
          </p:nvSpPr>
          <p:spPr bwMode="auto">
            <a:xfrm>
              <a:off x="1474788" y="1371600"/>
              <a:ext cx="3079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itchFamily="34" charset="0"/>
                </a:rPr>
                <a:t>M</a:t>
              </a:r>
            </a:p>
          </p:txBody>
        </p:sp>
        <p:sp>
          <p:nvSpPr>
            <p:cNvPr id="35038" name="Text Box 107"/>
            <p:cNvSpPr txBox="1">
              <a:spLocks noChangeArrowheads="1"/>
            </p:cNvSpPr>
            <p:nvPr/>
          </p:nvSpPr>
          <p:spPr bwMode="auto">
            <a:xfrm>
              <a:off x="1793875" y="1371600"/>
              <a:ext cx="4127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itchFamily="34" charset="0"/>
                </a:rPr>
                <a:t>FX</a:t>
              </a:r>
            </a:p>
          </p:txBody>
        </p:sp>
        <p:sp>
          <p:nvSpPr>
            <p:cNvPr id="35039" name="Text Box 108"/>
            <p:cNvSpPr txBox="1">
              <a:spLocks noChangeArrowheads="1"/>
            </p:cNvSpPr>
            <p:nvPr/>
          </p:nvSpPr>
          <p:spPr bwMode="auto">
            <a:xfrm>
              <a:off x="2193925" y="1371600"/>
              <a:ext cx="4349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itchFamily="34" charset="0"/>
                </a:rPr>
                <a:t>FX</a:t>
              </a:r>
            </a:p>
          </p:txBody>
        </p:sp>
        <p:sp>
          <p:nvSpPr>
            <p:cNvPr id="35040" name="Text Box 109"/>
            <p:cNvSpPr txBox="1">
              <a:spLocks noChangeArrowheads="1"/>
            </p:cNvSpPr>
            <p:nvPr/>
          </p:nvSpPr>
          <p:spPr bwMode="auto">
            <a:xfrm>
              <a:off x="2582863" y="1371600"/>
              <a:ext cx="4349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itchFamily="34" charset="0"/>
                </a:rPr>
                <a:t>FP</a:t>
              </a:r>
            </a:p>
          </p:txBody>
        </p:sp>
        <p:sp>
          <p:nvSpPr>
            <p:cNvPr id="35041" name="Text Box 110"/>
            <p:cNvSpPr txBox="1">
              <a:spLocks noChangeArrowheads="1"/>
            </p:cNvSpPr>
            <p:nvPr/>
          </p:nvSpPr>
          <p:spPr bwMode="auto">
            <a:xfrm>
              <a:off x="2982913" y="1371600"/>
              <a:ext cx="4349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itchFamily="34" charset="0"/>
                </a:rPr>
                <a:t>FP</a:t>
              </a:r>
            </a:p>
          </p:txBody>
        </p:sp>
        <p:sp>
          <p:nvSpPr>
            <p:cNvPr id="35042" name="Text Box 111"/>
            <p:cNvSpPr txBox="1">
              <a:spLocks noChangeArrowheads="1"/>
            </p:cNvSpPr>
            <p:nvPr/>
          </p:nvSpPr>
          <p:spPr bwMode="auto">
            <a:xfrm>
              <a:off x="3336925" y="1371600"/>
              <a:ext cx="4921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itchFamily="34" charset="0"/>
                </a:rPr>
                <a:t>BR</a:t>
              </a:r>
            </a:p>
          </p:txBody>
        </p:sp>
        <p:sp>
          <p:nvSpPr>
            <p:cNvPr id="35043" name="Text Box 112"/>
            <p:cNvSpPr txBox="1">
              <a:spLocks noChangeArrowheads="1"/>
            </p:cNvSpPr>
            <p:nvPr/>
          </p:nvSpPr>
          <p:spPr bwMode="auto">
            <a:xfrm>
              <a:off x="3714750" y="1371600"/>
              <a:ext cx="457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Helvetica" pitchFamily="34" charset="0"/>
                </a:rPr>
                <a:t>CC</a:t>
              </a:r>
            </a:p>
          </p:txBody>
        </p:sp>
        <p:sp>
          <p:nvSpPr>
            <p:cNvPr id="35044" name="Text Box 113"/>
            <p:cNvSpPr txBox="1">
              <a:spLocks noChangeArrowheads="1"/>
            </p:cNvSpPr>
            <p:nvPr/>
          </p:nvSpPr>
          <p:spPr bwMode="auto">
            <a:xfrm>
              <a:off x="320675" y="1360488"/>
              <a:ext cx="8445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53DE8"/>
                  </a:solidFill>
                  <a:latin typeface="Helvetica" pitchFamily="34" charset="0"/>
                </a:rPr>
                <a:t>Cycle</a:t>
              </a:r>
            </a:p>
          </p:txBody>
        </p:sp>
        <p:sp>
          <p:nvSpPr>
            <p:cNvPr id="35045" name="Text Box 114"/>
            <p:cNvSpPr txBox="1">
              <a:spLocks noChangeArrowheads="1"/>
            </p:cNvSpPr>
            <p:nvPr/>
          </p:nvSpPr>
          <p:spPr bwMode="auto">
            <a:xfrm>
              <a:off x="228600" y="990600"/>
              <a:ext cx="4022725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536575" algn="l"/>
                  <a:tab pos="1360488" algn="l"/>
                  <a:tab pos="2182813" algn="l"/>
                  <a:tab pos="3006725" algn="l"/>
                  <a:tab pos="3829050" algn="l"/>
                  <a:tab pos="4651375" algn="l"/>
                  <a:tab pos="5475288" algn="l"/>
                  <a:tab pos="629761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536575" algn="l"/>
                  <a:tab pos="1360488" algn="l"/>
                  <a:tab pos="2182813" algn="l"/>
                  <a:tab pos="3006725" algn="l"/>
                  <a:tab pos="3829050" algn="l"/>
                  <a:tab pos="4651375" algn="l"/>
                  <a:tab pos="5475288" algn="l"/>
                  <a:tab pos="629761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536575" algn="l"/>
                  <a:tab pos="1360488" algn="l"/>
                  <a:tab pos="2182813" algn="l"/>
                  <a:tab pos="3006725" algn="l"/>
                  <a:tab pos="3829050" algn="l"/>
                  <a:tab pos="4651375" algn="l"/>
                  <a:tab pos="5475288" algn="l"/>
                  <a:tab pos="629761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536575" algn="l"/>
                  <a:tab pos="1360488" algn="l"/>
                  <a:tab pos="2182813" algn="l"/>
                  <a:tab pos="3006725" algn="l"/>
                  <a:tab pos="3829050" algn="l"/>
                  <a:tab pos="4651375" algn="l"/>
                  <a:tab pos="5475288" algn="l"/>
                  <a:tab pos="629761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536575" algn="l"/>
                  <a:tab pos="1360488" algn="l"/>
                  <a:tab pos="2182813" algn="l"/>
                  <a:tab pos="3006725" algn="l"/>
                  <a:tab pos="3829050" algn="l"/>
                  <a:tab pos="4651375" algn="l"/>
                  <a:tab pos="5475288" algn="l"/>
                  <a:tab pos="629761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360488" algn="l"/>
                  <a:tab pos="2182813" algn="l"/>
                  <a:tab pos="3006725" algn="l"/>
                  <a:tab pos="3829050" algn="l"/>
                  <a:tab pos="4651375" algn="l"/>
                  <a:tab pos="5475288" algn="l"/>
                  <a:tab pos="629761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360488" algn="l"/>
                  <a:tab pos="2182813" algn="l"/>
                  <a:tab pos="3006725" algn="l"/>
                  <a:tab pos="3829050" algn="l"/>
                  <a:tab pos="4651375" algn="l"/>
                  <a:tab pos="5475288" algn="l"/>
                  <a:tab pos="629761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360488" algn="l"/>
                  <a:tab pos="2182813" algn="l"/>
                  <a:tab pos="3006725" algn="l"/>
                  <a:tab pos="3829050" algn="l"/>
                  <a:tab pos="4651375" algn="l"/>
                  <a:tab pos="5475288" algn="l"/>
                  <a:tab pos="629761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360488" algn="l"/>
                  <a:tab pos="2182813" algn="l"/>
                  <a:tab pos="3006725" algn="l"/>
                  <a:tab pos="3829050" algn="l"/>
                  <a:tab pos="4651375" algn="l"/>
                  <a:tab pos="5475288" algn="l"/>
                  <a:tab pos="629761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ts val="3063"/>
                </a:lnSpc>
              </a:pPr>
              <a:r>
                <a:rPr lang="en-US" altLang="en-US" sz="2800">
                  <a:latin typeface="Helvetica" pitchFamily="34" charset="0"/>
                </a:rPr>
                <a:t>One thread, 8 units</a:t>
              </a:r>
            </a:p>
          </p:txBody>
        </p:sp>
      </p:grpSp>
      <p:sp>
        <p:nvSpPr>
          <p:cNvPr id="34922" name="Text Box 115"/>
          <p:cNvSpPr txBox="1">
            <a:spLocks noChangeArrowheads="1"/>
          </p:cNvSpPr>
          <p:nvPr/>
        </p:nvSpPr>
        <p:spPr bwMode="auto">
          <a:xfrm>
            <a:off x="457200" y="6553200"/>
            <a:ext cx="8539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53DE8"/>
                </a:solidFill>
                <a:latin typeface="Helvetica" pitchFamily="34" charset="0"/>
              </a:rPr>
              <a:t>M </a:t>
            </a:r>
            <a:r>
              <a:rPr lang="en-US" altLang="en-US" sz="1600">
                <a:solidFill>
                  <a:srgbClr val="053DE8"/>
                </a:solidFill>
                <a:latin typeface="Helvetica" pitchFamily="34" charset="0"/>
              </a:rPr>
              <a:t>= Load/Store, FX = Fixed Point, FP = Floating Point, BR = Branch, CC = Condition Codes</a:t>
            </a:r>
            <a:endParaRPr lang="en-US" altLang="en-US">
              <a:solidFill>
                <a:srgbClr val="053DE8"/>
              </a:solidFill>
              <a:latin typeface="Helvetica" pitchFamily="34" charset="0"/>
            </a:endParaRPr>
          </a:p>
        </p:txBody>
      </p:sp>
      <p:graphicFrame>
        <p:nvGraphicFramePr>
          <p:cNvPr id="1027189" name="Group 117"/>
          <p:cNvGraphicFramePr>
            <a:graphicFrameLocks noGrp="1"/>
          </p:cNvGraphicFramePr>
          <p:nvPr/>
        </p:nvGraphicFramePr>
        <p:xfrm>
          <a:off x="5292725" y="1562100"/>
          <a:ext cx="3462338" cy="4914900"/>
        </p:xfrm>
        <a:graphic>
          <a:graphicData uri="http://schemas.openxmlformats.org/drawingml/2006/table">
            <a:tbl>
              <a:tblPr/>
              <a:tblGrid>
                <a:gridCol w="377825"/>
                <a:gridCol w="387350"/>
                <a:gridCol w="388938"/>
                <a:gridCol w="377825"/>
                <a:gridCol w="387350"/>
                <a:gridCol w="388937"/>
                <a:gridCol w="377825"/>
                <a:gridCol w="387350"/>
                <a:gridCol w="388938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3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296" marR="82296" marT="41148" marB="41148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291" name="Text Box 219"/>
          <p:cNvSpPr txBox="1">
            <a:spLocks noChangeArrowheads="1"/>
          </p:cNvSpPr>
          <p:nvPr/>
        </p:nvSpPr>
        <p:spPr bwMode="auto">
          <a:xfrm>
            <a:off x="5703888" y="1173163"/>
            <a:ext cx="307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Helvetica" pitchFamily="34" charset="0"/>
              </a:rPr>
              <a:t>M</a:t>
            </a:r>
          </a:p>
        </p:txBody>
      </p:sp>
      <p:sp>
        <p:nvSpPr>
          <p:cNvPr id="1027292" name="Text Box 220"/>
          <p:cNvSpPr txBox="1">
            <a:spLocks noChangeArrowheads="1"/>
          </p:cNvSpPr>
          <p:nvPr/>
        </p:nvSpPr>
        <p:spPr bwMode="auto">
          <a:xfrm>
            <a:off x="6092825" y="1173163"/>
            <a:ext cx="307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Helvetica" pitchFamily="34" charset="0"/>
              </a:rPr>
              <a:t>M</a:t>
            </a:r>
          </a:p>
        </p:txBody>
      </p:sp>
      <p:sp>
        <p:nvSpPr>
          <p:cNvPr id="1027293" name="Text Box 221"/>
          <p:cNvSpPr txBox="1">
            <a:spLocks noChangeArrowheads="1"/>
          </p:cNvSpPr>
          <p:nvPr/>
        </p:nvSpPr>
        <p:spPr bwMode="auto">
          <a:xfrm>
            <a:off x="6411913" y="1173163"/>
            <a:ext cx="411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Helvetica" pitchFamily="34" charset="0"/>
              </a:rPr>
              <a:t>FX</a:t>
            </a:r>
          </a:p>
        </p:txBody>
      </p:sp>
      <p:sp>
        <p:nvSpPr>
          <p:cNvPr id="1027294" name="Text Box 222"/>
          <p:cNvSpPr txBox="1">
            <a:spLocks noChangeArrowheads="1"/>
          </p:cNvSpPr>
          <p:nvPr/>
        </p:nvSpPr>
        <p:spPr bwMode="auto">
          <a:xfrm>
            <a:off x="6811963" y="1173163"/>
            <a:ext cx="434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Helvetica" pitchFamily="34" charset="0"/>
              </a:rPr>
              <a:t>FX</a:t>
            </a:r>
          </a:p>
        </p:txBody>
      </p:sp>
      <p:sp>
        <p:nvSpPr>
          <p:cNvPr id="1027295" name="Text Box 223"/>
          <p:cNvSpPr txBox="1">
            <a:spLocks noChangeArrowheads="1"/>
          </p:cNvSpPr>
          <p:nvPr/>
        </p:nvSpPr>
        <p:spPr bwMode="auto">
          <a:xfrm>
            <a:off x="7200900" y="1173163"/>
            <a:ext cx="4333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Helvetica" pitchFamily="34" charset="0"/>
              </a:rPr>
              <a:t>FP</a:t>
            </a:r>
          </a:p>
        </p:txBody>
      </p:sp>
      <p:sp>
        <p:nvSpPr>
          <p:cNvPr id="1027296" name="Text Box 224"/>
          <p:cNvSpPr txBox="1">
            <a:spLocks noChangeArrowheads="1"/>
          </p:cNvSpPr>
          <p:nvPr/>
        </p:nvSpPr>
        <p:spPr bwMode="auto">
          <a:xfrm>
            <a:off x="7600950" y="1173163"/>
            <a:ext cx="4333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Helvetica" pitchFamily="34" charset="0"/>
              </a:rPr>
              <a:t>FP</a:t>
            </a:r>
          </a:p>
        </p:txBody>
      </p:sp>
      <p:sp>
        <p:nvSpPr>
          <p:cNvPr id="1027297" name="Text Box 225"/>
          <p:cNvSpPr txBox="1">
            <a:spLocks noChangeArrowheads="1"/>
          </p:cNvSpPr>
          <p:nvPr/>
        </p:nvSpPr>
        <p:spPr bwMode="auto">
          <a:xfrm>
            <a:off x="7954963" y="1173163"/>
            <a:ext cx="490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Helvetica" pitchFamily="34" charset="0"/>
              </a:rPr>
              <a:t>BR</a:t>
            </a:r>
          </a:p>
        </p:txBody>
      </p:sp>
      <p:sp>
        <p:nvSpPr>
          <p:cNvPr id="1027298" name="Text Box 226"/>
          <p:cNvSpPr txBox="1">
            <a:spLocks noChangeArrowheads="1"/>
          </p:cNvSpPr>
          <p:nvPr/>
        </p:nvSpPr>
        <p:spPr bwMode="auto">
          <a:xfrm>
            <a:off x="8331200" y="11731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Helvetica" pitchFamily="34" charset="0"/>
              </a:rPr>
              <a:t>CC</a:t>
            </a:r>
          </a:p>
        </p:txBody>
      </p:sp>
      <p:sp>
        <p:nvSpPr>
          <p:cNvPr id="1027299" name="Text Box 227"/>
          <p:cNvSpPr txBox="1">
            <a:spLocks noChangeArrowheads="1"/>
          </p:cNvSpPr>
          <p:nvPr/>
        </p:nvSpPr>
        <p:spPr bwMode="auto">
          <a:xfrm>
            <a:off x="4938713" y="1162050"/>
            <a:ext cx="844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53DE8"/>
                </a:solidFill>
                <a:latin typeface="Helvetica" pitchFamily="34" charset="0"/>
              </a:rPr>
              <a:t>Cycle</a:t>
            </a:r>
          </a:p>
        </p:txBody>
      </p:sp>
      <p:sp>
        <p:nvSpPr>
          <p:cNvPr id="1027300" name="Text Box 228"/>
          <p:cNvSpPr txBox="1">
            <a:spLocks noChangeArrowheads="1"/>
          </p:cNvSpPr>
          <p:nvPr/>
        </p:nvSpPr>
        <p:spPr bwMode="auto">
          <a:xfrm>
            <a:off x="4800600" y="806450"/>
            <a:ext cx="41941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tabLst>
                <a:tab pos="536575" algn="l"/>
                <a:tab pos="1360488" algn="l"/>
                <a:tab pos="2182813" algn="l"/>
                <a:tab pos="3006725" algn="l"/>
                <a:tab pos="3829050" algn="l"/>
                <a:tab pos="4651375" algn="l"/>
                <a:tab pos="5475288" algn="l"/>
                <a:tab pos="62976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22325" eaLnBrk="0" hangingPunct="0">
              <a:tabLst>
                <a:tab pos="536575" algn="l"/>
                <a:tab pos="1360488" algn="l"/>
                <a:tab pos="2182813" algn="l"/>
                <a:tab pos="3006725" algn="l"/>
                <a:tab pos="3829050" algn="l"/>
                <a:tab pos="4651375" algn="l"/>
                <a:tab pos="5475288" algn="l"/>
                <a:tab pos="62976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22325" eaLnBrk="0" hangingPunct="0">
              <a:tabLst>
                <a:tab pos="536575" algn="l"/>
                <a:tab pos="1360488" algn="l"/>
                <a:tab pos="2182813" algn="l"/>
                <a:tab pos="3006725" algn="l"/>
                <a:tab pos="3829050" algn="l"/>
                <a:tab pos="4651375" algn="l"/>
                <a:tab pos="5475288" algn="l"/>
                <a:tab pos="62976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22325" eaLnBrk="0" hangingPunct="0">
              <a:tabLst>
                <a:tab pos="536575" algn="l"/>
                <a:tab pos="1360488" algn="l"/>
                <a:tab pos="2182813" algn="l"/>
                <a:tab pos="3006725" algn="l"/>
                <a:tab pos="3829050" algn="l"/>
                <a:tab pos="4651375" algn="l"/>
                <a:tab pos="5475288" algn="l"/>
                <a:tab pos="62976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22325" eaLnBrk="0" hangingPunct="0">
              <a:tabLst>
                <a:tab pos="536575" algn="l"/>
                <a:tab pos="1360488" algn="l"/>
                <a:tab pos="2182813" algn="l"/>
                <a:tab pos="3006725" algn="l"/>
                <a:tab pos="3829050" algn="l"/>
                <a:tab pos="4651375" algn="l"/>
                <a:tab pos="5475288" algn="l"/>
                <a:tab pos="62976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360488" algn="l"/>
                <a:tab pos="2182813" algn="l"/>
                <a:tab pos="3006725" algn="l"/>
                <a:tab pos="3829050" algn="l"/>
                <a:tab pos="4651375" algn="l"/>
                <a:tab pos="5475288" algn="l"/>
                <a:tab pos="62976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360488" algn="l"/>
                <a:tab pos="2182813" algn="l"/>
                <a:tab pos="3006725" algn="l"/>
                <a:tab pos="3829050" algn="l"/>
                <a:tab pos="4651375" algn="l"/>
                <a:tab pos="5475288" algn="l"/>
                <a:tab pos="62976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360488" algn="l"/>
                <a:tab pos="2182813" algn="l"/>
                <a:tab pos="3006725" algn="l"/>
                <a:tab pos="3829050" algn="l"/>
                <a:tab pos="4651375" algn="l"/>
                <a:tab pos="5475288" algn="l"/>
                <a:tab pos="62976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360488" algn="l"/>
                <a:tab pos="2182813" algn="l"/>
                <a:tab pos="3006725" algn="l"/>
                <a:tab pos="3829050" algn="l"/>
                <a:tab pos="4651375" algn="l"/>
                <a:tab pos="5475288" algn="l"/>
                <a:tab pos="62976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ts val="3063"/>
              </a:lnSpc>
            </a:pPr>
            <a:r>
              <a:rPr lang="en-US" altLang="en-US" sz="2800">
                <a:latin typeface="Helvetica" pitchFamily="34" charset="0"/>
              </a:rPr>
              <a:t>Two threads, 8 units</a:t>
            </a:r>
          </a:p>
        </p:txBody>
      </p:sp>
      <p:sp>
        <p:nvSpPr>
          <p:cNvPr id="35035" name="Line 229"/>
          <p:cNvSpPr>
            <a:spLocks noChangeShapeType="1"/>
          </p:cNvSpPr>
          <p:nvPr/>
        </p:nvSpPr>
        <p:spPr bwMode="auto">
          <a:xfrm rot="10800000" flipH="1">
            <a:off x="4618038" y="701675"/>
            <a:ext cx="0" cy="560070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291" grpId="0"/>
      <p:bldP spid="1027292" grpId="0"/>
      <p:bldP spid="1027293" grpId="0"/>
      <p:bldP spid="1027294" grpId="0"/>
      <p:bldP spid="1027295" grpId="0"/>
      <p:bldP spid="1027296" grpId="0"/>
      <p:bldP spid="1027297" grpId="0"/>
      <p:bldP spid="1027298" grpId="0"/>
      <p:bldP spid="1027299" grpId="0"/>
      <p:bldP spid="10273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Multithreaded Categories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990600" y="1447800"/>
            <a:ext cx="1143000" cy="3581400"/>
            <a:chOff x="528" y="912"/>
            <a:chExt cx="720" cy="2256"/>
          </a:xfrm>
        </p:grpSpPr>
        <p:sp>
          <p:nvSpPr>
            <p:cNvPr id="36063" name="Rectangle 4"/>
            <p:cNvSpPr>
              <a:spLocks noChangeArrowheads="1"/>
            </p:cNvSpPr>
            <p:nvPr/>
          </p:nvSpPr>
          <p:spPr bwMode="auto">
            <a:xfrm>
              <a:off x="528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64" name="Rectangle 5"/>
            <p:cNvSpPr>
              <a:spLocks noChangeArrowheads="1"/>
            </p:cNvSpPr>
            <p:nvPr/>
          </p:nvSpPr>
          <p:spPr bwMode="auto">
            <a:xfrm>
              <a:off x="720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65" name="Rectangle 6"/>
            <p:cNvSpPr>
              <a:spLocks noChangeArrowheads="1"/>
            </p:cNvSpPr>
            <p:nvPr/>
          </p:nvSpPr>
          <p:spPr bwMode="auto">
            <a:xfrm>
              <a:off x="912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66" name="Rectangle 7"/>
            <p:cNvSpPr>
              <a:spLocks noChangeArrowheads="1"/>
            </p:cNvSpPr>
            <p:nvPr/>
          </p:nvSpPr>
          <p:spPr bwMode="auto">
            <a:xfrm>
              <a:off x="1104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67" name="Rectangle 8"/>
            <p:cNvSpPr>
              <a:spLocks noChangeArrowheads="1"/>
            </p:cNvSpPr>
            <p:nvPr/>
          </p:nvSpPr>
          <p:spPr bwMode="auto">
            <a:xfrm>
              <a:off x="528" y="11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68" name="Rectangle 9"/>
            <p:cNvSpPr>
              <a:spLocks noChangeArrowheads="1"/>
            </p:cNvSpPr>
            <p:nvPr/>
          </p:nvSpPr>
          <p:spPr bwMode="auto">
            <a:xfrm>
              <a:off x="720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69" name="Rectangle 10"/>
            <p:cNvSpPr>
              <a:spLocks noChangeArrowheads="1"/>
            </p:cNvSpPr>
            <p:nvPr/>
          </p:nvSpPr>
          <p:spPr bwMode="auto">
            <a:xfrm>
              <a:off x="912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0" name="Rectangle 11"/>
            <p:cNvSpPr>
              <a:spLocks noChangeArrowheads="1"/>
            </p:cNvSpPr>
            <p:nvPr/>
          </p:nvSpPr>
          <p:spPr bwMode="auto">
            <a:xfrm>
              <a:off x="1104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1" name="Rectangle 12"/>
            <p:cNvSpPr>
              <a:spLocks noChangeArrowheads="1"/>
            </p:cNvSpPr>
            <p:nvPr/>
          </p:nvSpPr>
          <p:spPr bwMode="auto">
            <a:xfrm>
              <a:off x="528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2" name="Rectangle 13"/>
            <p:cNvSpPr>
              <a:spLocks noChangeArrowheads="1"/>
            </p:cNvSpPr>
            <p:nvPr/>
          </p:nvSpPr>
          <p:spPr bwMode="auto">
            <a:xfrm>
              <a:off x="720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3" name="Rectangle 14"/>
            <p:cNvSpPr>
              <a:spLocks noChangeArrowheads="1"/>
            </p:cNvSpPr>
            <p:nvPr/>
          </p:nvSpPr>
          <p:spPr bwMode="auto">
            <a:xfrm>
              <a:off x="912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4" name="Rectangle 15"/>
            <p:cNvSpPr>
              <a:spLocks noChangeArrowheads="1"/>
            </p:cNvSpPr>
            <p:nvPr/>
          </p:nvSpPr>
          <p:spPr bwMode="auto">
            <a:xfrm>
              <a:off x="1104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5" name="Rectangle 16"/>
            <p:cNvSpPr>
              <a:spLocks noChangeArrowheads="1"/>
            </p:cNvSpPr>
            <p:nvPr/>
          </p:nvSpPr>
          <p:spPr bwMode="auto">
            <a:xfrm>
              <a:off x="528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6" name="Rectangle 17"/>
            <p:cNvSpPr>
              <a:spLocks noChangeArrowheads="1"/>
            </p:cNvSpPr>
            <p:nvPr/>
          </p:nvSpPr>
          <p:spPr bwMode="auto">
            <a:xfrm>
              <a:off x="720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7" name="Rectangle 18"/>
            <p:cNvSpPr>
              <a:spLocks noChangeArrowheads="1"/>
            </p:cNvSpPr>
            <p:nvPr/>
          </p:nvSpPr>
          <p:spPr bwMode="auto">
            <a:xfrm>
              <a:off x="912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8" name="Rectangle 19"/>
            <p:cNvSpPr>
              <a:spLocks noChangeArrowheads="1"/>
            </p:cNvSpPr>
            <p:nvPr/>
          </p:nvSpPr>
          <p:spPr bwMode="auto">
            <a:xfrm>
              <a:off x="110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79" name="Rectangle 20"/>
            <p:cNvSpPr>
              <a:spLocks noChangeArrowheads="1"/>
            </p:cNvSpPr>
            <p:nvPr/>
          </p:nvSpPr>
          <p:spPr bwMode="auto">
            <a:xfrm>
              <a:off x="528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0" name="Rectangle 21"/>
            <p:cNvSpPr>
              <a:spLocks noChangeArrowheads="1"/>
            </p:cNvSpPr>
            <p:nvPr/>
          </p:nvSpPr>
          <p:spPr bwMode="auto">
            <a:xfrm>
              <a:off x="720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1" name="Rectangle 22"/>
            <p:cNvSpPr>
              <a:spLocks noChangeArrowheads="1"/>
            </p:cNvSpPr>
            <p:nvPr/>
          </p:nvSpPr>
          <p:spPr bwMode="auto">
            <a:xfrm>
              <a:off x="912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2" name="Rectangle 23"/>
            <p:cNvSpPr>
              <a:spLocks noChangeArrowheads="1"/>
            </p:cNvSpPr>
            <p:nvPr/>
          </p:nvSpPr>
          <p:spPr bwMode="auto">
            <a:xfrm>
              <a:off x="1104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3" name="Rectangle 24"/>
            <p:cNvSpPr>
              <a:spLocks noChangeArrowheads="1"/>
            </p:cNvSpPr>
            <p:nvPr/>
          </p:nvSpPr>
          <p:spPr bwMode="auto">
            <a:xfrm>
              <a:off x="528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4" name="Rectangle 25"/>
            <p:cNvSpPr>
              <a:spLocks noChangeArrowheads="1"/>
            </p:cNvSpPr>
            <p:nvPr/>
          </p:nvSpPr>
          <p:spPr bwMode="auto">
            <a:xfrm>
              <a:off x="720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5" name="Rectangle 26"/>
            <p:cNvSpPr>
              <a:spLocks noChangeArrowheads="1"/>
            </p:cNvSpPr>
            <p:nvPr/>
          </p:nvSpPr>
          <p:spPr bwMode="auto">
            <a:xfrm>
              <a:off x="912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6" name="Rectangle 27"/>
            <p:cNvSpPr>
              <a:spLocks noChangeArrowheads="1"/>
            </p:cNvSpPr>
            <p:nvPr/>
          </p:nvSpPr>
          <p:spPr bwMode="auto">
            <a:xfrm>
              <a:off x="1104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7" name="Rectangle 28"/>
            <p:cNvSpPr>
              <a:spLocks noChangeArrowheads="1"/>
            </p:cNvSpPr>
            <p:nvPr/>
          </p:nvSpPr>
          <p:spPr bwMode="auto">
            <a:xfrm>
              <a:off x="528" y="206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8" name="Rectangle 29"/>
            <p:cNvSpPr>
              <a:spLocks noChangeArrowheads="1"/>
            </p:cNvSpPr>
            <p:nvPr/>
          </p:nvSpPr>
          <p:spPr bwMode="auto">
            <a:xfrm>
              <a:off x="720" y="206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89" name="Rectangle 30"/>
            <p:cNvSpPr>
              <a:spLocks noChangeArrowheads="1"/>
            </p:cNvSpPr>
            <p:nvPr/>
          </p:nvSpPr>
          <p:spPr bwMode="auto">
            <a:xfrm>
              <a:off x="912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0" name="Rectangle 31"/>
            <p:cNvSpPr>
              <a:spLocks noChangeArrowheads="1"/>
            </p:cNvSpPr>
            <p:nvPr/>
          </p:nvSpPr>
          <p:spPr bwMode="auto">
            <a:xfrm>
              <a:off x="1104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1" name="Rectangle 32"/>
            <p:cNvSpPr>
              <a:spLocks noChangeArrowheads="1"/>
            </p:cNvSpPr>
            <p:nvPr/>
          </p:nvSpPr>
          <p:spPr bwMode="auto">
            <a:xfrm>
              <a:off x="528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2" name="Rectangle 33"/>
            <p:cNvSpPr>
              <a:spLocks noChangeArrowheads="1"/>
            </p:cNvSpPr>
            <p:nvPr/>
          </p:nvSpPr>
          <p:spPr bwMode="auto">
            <a:xfrm>
              <a:off x="720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3" name="Rectangle 34"/>
            <p:cNvSpPr>
              <a:spLocks noChangeArrowheads="1"/>
            </p:cNvSpPr>
            <p:nvPr/>
          </p:nvSpPr>
          <p:spPr bwMode="auto">
            <a:xfrm>
              <a:off x="912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4" name="Rectangle 35"/>
            <p:cNvSpPr>
              <a:spLocks noChangeArrowheads="1"/>
            </p:cNvSpPr>
            <p:nvPr/>
          </p:nvSpPr>
          <p:spPr bwMode="auto">
            <a:xfrm>
              <a:off x="1104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5" name="Rectangle 36"/>
            <p:cNvSpPr>
              <a:spLocks noChangeArrowheads="1"/>
            </p:cNvSpPr>
            <p:nvPr/>
          </p:nvSpPr>
          <p:spPr bwMode="auto">
            <a:xfrm>
              <a:off x="528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6" name="Rectangle 37"/>
            <p:cNvSpPr>
              <a:spLocks noChangeArrowheads="1"/>
            </p:cNvSpPr>
            <p:nvPr/>
          </p:nvSpPr>
          <p:spPr bwMode="auto">
            <a:xfrm>
              <a:off x="720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7" name="Rectangle 38"/>
            <p:cNvSpPr>
              <a:spLocks noChangeArrowheads="1"/>
            </p:cNvSpPr>
            <p:nvPr/>
          </p:nvSpPr>
          <p:spPr bwMode="auto">
            <a:xfrm>
              <a:off x="912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8" name="Rectangle 39"/>
            <p:cNvSpPr>
              <a:spLocks noChangeArrowheads="1"/>
            </p:cNvSpPr>
            <p:nvPr/>
          </p:nvSpPr>
          <p:spPr bwMode="auto">
            <a:xfrm>
              <a:off x="1104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099" name="Rectangle 40"/>
            <p:cNvSpPr>
              <a:spLocks noChangeArrowheads="1"/>
            </p:cNvSpPr>
            <p:nvPr/>
          </p:nvSpPr>
          <p:spPr bwMode="auto">
            <a:xfrm>
              <a:off x="528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0" name="Rectangle 41"/>
            <p:cNvSpPr>
              <a:spLocks noChangeArrowheads="1"/>
            </p:cNvSpPr>
            <p:nvPr/>
          </p:nvSpPr>
          <p:spPr bwMode="auto">
            <a:xfrm>
              <a:off x="720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1" name="Rectangle 42"/>
            <p:cNvSpPr>
              <a:spLocks noChangeArrowheads="1"/>
            </p:cNvSpPr>
            <p:nvPr/>
          </p:nvSpPr>
          <p:spPr bwMode="auto">
            <a:xfrm>
              <a:off x="912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2" name="Rectangle 43"/>
            <p:cNvSpPr>
              <a:spLocks noChangeArrowheads="1"/>
            </p:cNvSpPr>
            <p:nvPr/>
          </p:nvSpPr>
          <p:spPr bwMode="auto">
            <a:xfrm>
              <a:off x="1104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3" name="Rectangle 44"/>
            <p:cNvSpPr>
              <a:spLocks noChangeArrowheads="1"/>
            </p:cNvSpPr>
            <p:nvPr/>
          </p:nvSpPr>
          <p:spPr bwMode="auto">
            <a:xfrm>
              <a:off x="528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4" name="Rectangle 45"/>
            <p:cNvSpPr>
              <a:spLocks noChangeArrowheads="1"/>
            </p:cNvSpPr>
            <p:nvPr/>
          </p:nvSpPr>
          <p:spPr bwMode="auto">
            <a:xfrm>
              <a:off x="720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5" name="Rectangle 46"/>
            <p:cNvSpPr>
              <a:spLocks noChangeArrowheads="1"/>
            </p:cNvSpPr>
            <p:nvPr/>
          </p:nvSpPr>
          <p:spPr bwMode="auto">
            <a:xfrm>
              <a:off x="912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6" name="Rectangle 47"/>
            <p:cNvSpPr>
              <a:spLocks noChangeArrowheads="1"/>
            </p:cNvSpPr>
            <p:nvPr/>
          </p:nvSpPr>
          <p:spPr bwMode="auto">
            <a:xfrm>
              <a:off x="1104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7" name="Rectangle 48"/>
            <p:cNvSpPr>
              <a:spLocks noChangeArrowheads="1"/>
            </p:cNvSpPr>
            <p:nvPr/>
          </p:nvSpPr>
          <p:spPr bwMode="auto">
            <a:xfrm>
              <a:off x="528" y="302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8" name="Rectangle 49"/>
            <p:cNvSpPr>
              <a:spLocks noChangeArrowheads="1"/>
            </p:cNvSpPr>
            <p:nvPr/>
          </p:nvSpPr>
          <p:spPr bwMode="auto">
            <a:xfrm>
              <a:off x="720" y="302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09" name="Rectangle 50"/>
            <p:cNvSpPr>
              <a:spLocks noChangeArrowheads="1"/>
            </p:cNvSpPr>
            <p:nvPr/>
          </p:nvSpPr>
          <p:spPr bwMode="auto">
            <a:xfrm>
              <a:off x="912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6110" name="Rectangle 51"/>
            <p:cNvSpPr>
              <a:spLocks noChangeArrowheads="1"/>
            </p:cNvSpPr>
            <p:nvPr/>
          </p:nvSpPr>
          <p:spPr bwMode="auto">
            <a:xfrm>
              <a:off x="110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sp>
        <p:nvSpPr>
          <p:cNvPr id="35844" name="Text Box 248"/>
          <p:cNvSpPr txBox="1">
            <a:spLocks noChangeArrowheads="1"/>
          </p:cNvSpPr>
          <p:nvPr/>
        </p:nvSpPr>
        <p:spPr bwMode="auto">
          <a:xfrm rot="10800000">
            <a:off x="227013" y="1141413"/>
            <a:ext cx="671512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3200">
                <a:latin typeface="Arial Narrow" pitchFamily="34" charset="0"/>
              </a:rPr>
              <a:t>Time (processor cycle)</a:t>
            </a:r>
          </a:p>
        </p:txBody>
      </p:sp>
      <p:sp>
        <p:nvSpPr>
          <p:cNvPr id="35845" name="Line 249"/>
          <p:cNvSpPr>
            <a:spLocks noChangeShapeType="1"/>
          </p:cNvSpPr>
          <p:nvPr/>
        </p:nvSpPr>
        <p:spPr bwMode="auto">
          <a:xfrm>
            <a:off x="533400" y="4648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250"/>
          <p:cNvSpPr txBox="1">
            <a:spLocks noChangeArrowheads="1"/>
          </p:cNvSpPr>
          <p:nvPr/>
        </p:nvSpPr>
        <p:spPr bwMode="auto">
          <a:xfrm>
            <a:off x="838200" y="1076325"/>
            <a:ext cx="12493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>
                <a:latin typeface="Arial Narrow" pitchFamily="34" charset="0"/>
              </a:rPr>
              <a:t>Superscalar</a:t>
            </a:r>
          </a:p>
        </p:txBody>
      </p:sp>
      <p:grpSp>
        <p:nvGrpSpPr>
          <p:cNvPr id="3" name="Group 271"/>
          <p:cNvGrpSpPr>
            <a:grpSpLocks/>
          </p:cNvGrpSpPr>
          <p:nvPr/>
        </p:nvGrpSpPr>
        <p:grpSpPr bwMode="auto">
          <a:xfrm>
            <a:off x="2438400" y="1076325"/>
            <a:ext cx="1366838" cy="3952875"/>
            <a:chOff x="2438400" y="1076325"/>
            <a:chExt cx="1366838" cy="3952875"/>
          </a:xfrm>
        </p:grpSpPr>
        <p:grpSp>
          <p:nvGrpSpPr>
            <p:cNvPr id="36013" name="Group 52"/>
            <p:cNvGrpSpPr>
              <a:grpSpLocks/>
            </p:cNvGrpSpPr>
            <p:nvPr/>
          </p:nvGrpSpPr>
          <p:grpSpPr bwMode="auto">
            <a:xfrm>
              <a:off x="2514600" y="1447800"/>
              <a:ext cx="1143000" cy="3581400"/>
              <a:chOff x="1584" y="912"/>
              <a:chExt cx="720" cy="2256"/>
            </a:xfrm>
          </p:grpSpPr>
          <p:sp>
            <p:nvSpPr>
              <p:cNvPr id="36015" name="Rectangle 53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16" name="Rectangle 54"/>
              <p:cNvSpPr>
                <a:spLocks noChangeArrowheads="1"/>
              </p:cNvSpPr>
              <p:nvPr/>
            </p:nvSpPr>
            <p:spPr bwMode="auto">
              <a:xfrm>
                <a:off x="1776" y="91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17" name="Rectangle 55"/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18" name="Rectangle 5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19" name="Rectangle 57"/>
              <p:cNvSpPr>
                <a:spLocks noChangeArrowheads="1"/>
              </p:cNvSpPr>
              <p:nvPr/>
            </p:nvSpPr>
            <p:spPr bwMode="auto">
              <a:xfrm>
                <a:off x="1584" y="110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0" name="Rectangle 58"/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1" name="Rectangle 59"/>
              <p:cNvSpPr>
                <a:spLocks noChangeArrowheads="1"/>
              </p:cNvSpPr>
              <p:nvPr/>
            </p:nvSpPr>
            <p:spPr bwMode="auto">
              <a:xfrm>
                <a:off x="1968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2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3" name="Rectangle 6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4" name="Rectangle 62"/>
              <p:cNvSpPr>
                <a:spLocks noChangeArrowheads="1"/>
              </p:cNvSpPr>
              <p:nvPr/>
            </p:nvSpPr>
            <p:spPr bwMode="auto">
              <a:xfrm>
                <a:off x="1776" y="1296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5" name="Rectangle 6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6" name="Rectangle 64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7" name="Rectangle 65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144" cy="144"/>
              </a:xfrm>
              <a:prstGeom prst="rect">
                <a:avLst/>
              </a:prstGeom>
              <a:pattFill prst="smCheck">
                <a:fgClr>
                  <a:schemeClr val="accent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8" name="Rectangle 66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144" cy="144"/>
              </a:xfrm>
              <a:prstGeom prst="rect">
                <a:avLst/>
              </a:prstGeom>
              <a:pattFill prst="smCheck">
                <a:fgClr>
                  <a:schemeClr val="accent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29" name="Rectangle 67"/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0" name="Rectangle 68"/>
              <p:cNvSpPr>
                <a:spLocks noChangeArrowheads="1"/>
              </p:cNvSpPr>
              <p:nvPr/>
            </p:nvSpPr>
            <p:spPr bwMode="auto">
              <a:xfrm>
                <a:off x="2160" y="148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1" name="Rectangle 69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144" cy="144"/>
              </a:xfrm>
              <a:prstGeom prst="rect">
                <a:avLst/>
              </a:prstGeom>
              <a:pattFill prst="smGrid">
                <a:fgClr>
                  <a:srgbClr val="80008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2" name="Rectangle 70"/>
              <p:cNvSpPr>
                <a:spLocks noChangeArrowheads="1"/>
              </p:cNvSpPr>
              <p:nvPr/>
            </p:nvSpPr>
            <p:spPr bwMode="auto">
              <a:xfrm>
                <a:off x="1776" y="168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3" name="Rectangle 71"/>
              <p:cNvSpPr>
                <a:spLocks noChangeArrowheads="1"/>
              </p:cNvSpPr>
              <p:nvPr/>
            </p:nvSpPr>
            <p:spPr bwMode="auto">
              <a:xfrm>
                <a:off x="1968" y="168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4" name="Rectangle 72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5" name="Rectangle 73"/>
              <p:cNvSpPr>
                <a:spLocks noChangeArrowheads="1"/>
              </p:cNvSpPr>
              <p:nvPr/>
            </p:nvSpPr>
            <p:spPr bwMode="auto">
              <a:xfrm>
                <a:off x="1584" y="187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6" name="Rectangle 74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7" name="Rectangle 75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8" name="Rectangle 76"/>
              <p:cNvSpPr>
                <a:spLocks noChangeArrowheads="1"/>
              </p:cNvSpPr>
              <p:nvPr/>
            </p:nvSpPr>
            <p:spPr bwMode="auto">
              <a:xfrm>
                <a:off x="2160" y="187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39" name="Rectangle 7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0" name="Rectangle 78"/>
              <p:cNvSpPr>
                <a:spLocks noChangeArrowheads="1"/>
              </p:cNvSpPr>
              <p:nvPr/>
            </p:nvSpPr>
            <p:spPr bwMode="auto">
              <a:xfrm>
                <a:off x="1776" y="206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1" name="Rectangle 79" descr="Wide downward diagonal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2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3" name="Rectangle 81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4" name="Rectangle 82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5" name="Rectangle 83"/>
              <p:cNvSpPr>
                <a:spLocks noChangeArrowheads="1"/>
              </p:cNvSpPr>
              <p:nvPr/>
            </p:nvSpPr>
            <p:spPr bwMode="auto">
              <a:xfrm>
                <a:off x="1968" y="2256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6" name="Rectangle 84"/>
              <p:cNvSpPr>
                <a:spLocks noChangeArrowheads="1"/>
              </p:cNvSpPr>
              <p:nvPr/>
            </p:nvSpPr>
            <p:spPr bwMode="auto">
              <a:xfrm>
                <a:off x="2160" y="2256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7" name="Rectangle 85" descr="Small checker board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144" cy="144"/>
              </a:xfrm>
              <a:prstGeom prst="rect">
                <a:avLst/>
              </a:prstGeom>
              <a:pattFill prst="smCheck">
                <a:fgClr>
                  <a:schemeClr val="accent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8" name="Rectangle 86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49" name="Rectangle 87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0" name="Rectangle 88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1" name="Rectangle 89" descr="Small grid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44" cy="144"/>
              </a:xfrm>
              <a:prstGeom prst="rect">
                <a:avLst/>
              </a:prstGeom>
              <a:pattFill prst="smGrid">
                <a:fgClr>
                  <a:srgbClr val="80008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2" name="Rectangle 90" descr="Small grid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144" cy="144"/>
              </a:xfrm>
              <a:prstGeom prst="rect">
                <a:avLst/>
              </a:prstGeom>
              <a:pattFill prst="smGrid">
                <a:fgClr>
                  <a:srgbClr val="80008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3" name="Rectangle 91" descr="Small grid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44" cy="144"/>
              </a:xfrm>
              <a:prstGeom prst="rect">
                <a:avLst/>
              </a:prstGeom>
              <a:pattFill prst="smGrid">
                <a:fgClr>
                  <a:srgbClr val="80008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4" name="Rectangle 92" descr="Small grid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144" cy="144"/>
              </a:xfrm>
              <a:prstGeom prst="rect">
                <a:avLst/>
              </a:prstGeom>
              <a:pattFill prst="smGrid">
                <a:fgClr>
                  <a:srgbClr val="80008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5" name="Rectangle 93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6" name="Rectangle 94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7" name="Rectangle 95"/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8" name="Rectangle 96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59" name="Rectangle 97" descr="Wide downward diagonal"/>
              <p:cNvSpPr>
                <a:spLocks noChangeArrowheads="1"/>
              </p:cNvSpPr>
              <p:nvPr/>
            </p:nvSpPr>
            <p:spPr bwMode="auto">
              <a:xfrm>
                <a:off x="1584" y="302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60" name="Rectangle 98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61" name="Rectangle 99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62" name="Rectangle 100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36014" name="Text Box 251"/>
            <p:cNvSpPr txBox="1">
              <a:spLocks noChangeArrowheads="1"/>
            </p:cNvSpPr>
            <p:nvPr/>
          </p:nvSpPr>
          <p:spPr bwMode="auto">
            <a:xfrm>
              <a:off x="2438400" y="1076325"/>
              <a:ext cx="13668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>
                  <a:latin typeface="Arial Narrow" pitchFamily="34" charset="0"/>
                </a:rPr>
                <a:t>Fine-Grained</a:t>
              </a:r>
            </a:p>
          </p:txBody>
        </p:sp>
      </p:grp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733800" y="1076325"/>
            <a:ext cx="1603375" cy="3952875"/>
            <a:chOff x="3733800" y="1076325"/>
            <a:chExt cx="1603375" cy="3952875"/>
          </a:xfrm>
        </p:grpSpPr>
        <p:grpSp>
          <p:nvGrpSpPr>
            <p:cNvPr id="35963" name="Group 101"/>
            <p:cNvGrpSpPr>
              <a:grpSpLocks/>
            </p:cNvGrpSpPr>
            <p:nvPr/>
          </p:nvGrpSpPr>
          <p:grpSpPr bwMode="auto">
            <a:xfrm>
              <a:off x="4038600" y="1447800"/>
              <a:ext cx="1143000" cy="3581400"/>
              <a:chOff x="2640" y="912"/>
              <a:chExt cx="720" cy="2256"/>
            </a:xfrm>
          </p:grpSpPr>
          <p:sp>
            <p:nvSpPr>
              <p:cNvPr id="35965" name="Rectangle 102" descr="Wide downward diagonal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66" name="Rectangle 103" descr="Wide downward diagonal"/>
              <p:cNvSpPr>
                <a:spLocks noChangeArrowheads="1"/>
              </p:cNvSpPr>
              <p:nvPr/>
            </p:nvSpPr>
            <p:spPr bwMode="auto">
              <a:xfrm>
                <a:off x="2832" y="1680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67" name="Rectangle 104"/>
              <p:cNvSpPr>
                <a:spLocks noChangeArrowheads="1"/>
              </p:cNvSpPr>
              <p:nvPr/>
            </p:nvSpPr>
            <p:spPr bwMode="auto">
              <a:xfrm>
                <a:off x="3024" y="168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68" name="Rectangle 105"/>
              <p:cNvSpPr>
                <a:spLocks noChangeArrowheads="1"/>
              </p:cNvSpPr>
              <p:nvPr/>
            </p:nvSpPr>
            <p:spPr bwMode="auto">
              <a:xfrm>
                <a:off x="3216" y="168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69" name="Rectangle 106" descr="Wide downward diagonal"/>
              <p:cNvSpPr>
                <a:spLocks noChangeArrowheads="1"/>
              </p:cNvSpPr>
              <p:nvPr/>
            </p:nvSpPr>
            <p:spPr bwMode="auto">
              <a:xfrm>
                <a:off x="2640" y="1872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0" name="Rectangle 107" descr="Wide downward diagonal"/>
              <p:cNvSpPr>
                <a:spLocks noChangeArrowheads="1"/>
              </p:cNvSpPr>
              <p:nvPr/>
            </p:nvSpPr>
            <p:spPr bwMode="auto">
              <a:xfrm>
                <a:off x="2832" y="1872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1" name="Rectangle 108" descr="Wide downward diagonal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2" name="Rectangle 109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3" name="Rectangle 110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4" name="Rectangle 111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5" name="Rectangle 112" descr="Wide downward diagonal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6" name="Rectangle 113"/>
              <p:cNvSpPr>
                <a:spLocks noChangeArrowheads="1"/>
              </p:cNvSpPr>
              <p:nvPr/>
            </p:nvSpPr>
            <p:spPr bwMode="auto">
              <a:xfrm>
                <a:off x="3216" y="206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7" name="Rectangle 114"/>
              <p:cNvSpPr>
                <a:spLocks noChangeArrowheads="1"/>
              </p:cNvSpPr>
              <p:nvPr/>
            </p:nvSpPr>
            <p:spPr bwMode="auto">
              <a:xfrm>
                <a:off x="2640" y="2256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8" name="Rectangle 115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79" name="Rectangle 116"/>
              <p:cNvSpPr>
                <a:spLocks noChangeArrowheads="1"/>
              </p:cNvSpPr>
              <p:nvPr/>
            </p:nvSpPr>
            <p:spPr bwMode="auto">
              <a:xfrm>
                <a:off x="3024" y="2256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0" name="Rectangle 117"/>
              <p:cNvSpPr>
                <a:spLocks noChangeArrowheads="1"/>
              </p:cNvSpPr>
              <p:nvPr/>
            </p:nvSpPr>
            <p:spPr bwMode="auto">
              <a:xfrm>
                <a:off x="3216" y="2256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1" name="Rectangle 118"/>
              <p:cNvSpPr>
                <a:spLocks noChangeArrowheads="1"/>
              </p:cNvSpPr>
              <p:nvPr/>
            </p:nvSpPr>
            <p:spPr bwMode="auto">
              <a:xfrm>
                <a:off x="2640" y="2448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2" name="Rectangle 11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3" name="Rectangle 120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4" name="Rectangle 121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5" name="Rectangle 122"/>
              <p:cNvSpPr>
                <a:spLocks noChangeArrowheads="1"/>
              </p:cNvSpPr>
              <p:nvPr/>
            </p:nvSpPr>
            <p:spPr bwMode="auto">
              <a:xfrm>
                <a:off x="2640" y="2640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6" name="Rectangle 123"/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7" name="Rectangle 124"/>
              <p:cNvSpPr>
                <a:spLocks noChangeArrowheads="1"/>
              </p:cNvSpPr>
              <p:nvPr/>
            </p:nvSpPr>
            <p:spPr bwMode="auto">
              <a:xfrm>
                <a:off x="3024" y="2640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8" name="Rectangle 125"/>
              <p:cNvSpPr>
                <a:spLocks noChangeArrowheads="1"/>
              </p:cNvSpPr>
              <p:nvPr/>
            </p:nvSpPr>
            <p:spPr bwMode="auto">
              <a:xfrm>
                <a:off x="3216" y="2640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89" name="Rectangle 126" descr="Small checker board"/>
              <p:cNvSpPr>
                <a:spLocks noChangeArrowheads="1"/>
              </p:cNvSpPr>
              <p:nvPr/>
            </p:nvSpPr>
            <p:spPr bwMode="auto">
              <a:xfrm>
                <a:off x="2640" y="2832"/>
                <a:ext cx="144" cy="144"/>
              </a:xfrm>
              <a:prstGeom prst="rect">
                <a:avLst/>
              </a:prstGeom>
              <a:pattFill prst="smCheck">
                <a:fgClr>
                  <a:schemeClr val="accent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0" name="Rectangle 127" descr="Small checker board"/>
              <p:cNvSpPr>
                <a:spLocks noChangeArrowheads="1"/>
              </p:cNvSpPr>
              <p:nvPr/>
            </p:nvSpPr>
            <p:spPr bwMode="auto">
              <a:xfrm>
                <a:off x="2832" y="2832"/>
                <a:ext cx="144" cy="144"/>
              </a:xfrm>
              <a:prstGeom prst="rect">
                <a:avLst/>
              </a:prstGeom>
              <a:pattFill prst="smCheck">
                <a:fgClr>
                  <a:schemeClr val="accent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1" name="Rectangle 128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2" name="Rectangle 129"/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3" name="Rectangle 130" descr="Small checker board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144" cy="144"/>
              </a:xfrm>
              <a:prstGeom prst="rect">
                <a:avLst/>
              </a:prstGeom>
              <a:pattFill prst="smCheck">
                <a:fgClr>
                  <a:schemeClr val="accent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4" name="Rectangle 131"/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5" name="Rectangle 132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6" name="Rectangle 133"/>
              <p:cNvSpPr>
                <a:spLocks noChangeArrowheads="1"/>
              </p:cNvSpPr>
              <p:nvPr/>
            </p:nvSpPr>
            <p:spPr bwMode="auto">
              <a:xfrm>
                <a:off x="3216" y="302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7" name="Rectangle 134"/>
              <p:cNvSpPr>
                <a:spLocks noChangeArrowheads="1"/>
              </p:cNvSpPr>
              <p:nvPr/>
            </p:nvSpPr>
            <p:spPr bwMode="auto">
              <a:xfrm>
                <a:off x="2640" y="91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8" name="Rectangle 135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99" name="Rectangle 136"/>
              <p:cNvSpPr>
                <a:spLocks noChangeArrowheads="1"/>
              </p:cNvSpPr>
              <p:nvPr/>
            </p:nvSpPr>
            <p:spPr bwMode="auto">
              <a:xfrm>
                <a:off x="3024" y="91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0" name="Rectangle 137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1" name="Rectangle 138"/>
              <p:cNvSpPr>
                <a:spLocks noChangeArrowheads="1"/>
              </p:cNvSpPr>
              <p:nvPr/>
            </p:nvSpPr>
            <p:spPr bwMode="auto">
              <a:xfrm>
                <a:off x="2640" y="110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2" name="Rectangle 139"/>
              <p:cNvSpPr>
                <a:spLocks noChangeArrowheads="1"/>
              </p:cNvSpPr>
              <p:nvPr/>
            </p:nvSpPr>
            <p:spPr bwMode="auto">
              <a:xfrm>
                <a:off x="2832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3" name="Rectangle 140"/>
              <p:cNvSpPr>
                <a:spLocks noChangeArrowheads="1"/>
              </p:cNvSpPr>
              <p:nvPr/>
            </p:nvSpPr>
            <p:spPr bwMode="auto">
              <a:xfrm>
                <a:off x="3024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4" name="Rectangle 141"/>
              <p:cNvSpPr>
                <a:spLocks noChangeArrowheads="1"/>
              </p:cNvSpPr>
              <p:nvPr/>
            </p:nvSpPr>
            <p:spPr bwMode="auto">
              <a:xfrm>
                <a:off x="3216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5" name="Rectangle 142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6" name="Rectangle 143"/>
              <p:cNvSpPr>
                <a:spLocks noChangeArrowheads="1"/>
              </p:cNvSpPr>
              <p:nvPr/>
            </p:nvSpPr>
            <p:spPr bwMode="auto">
              <a:xfrm>
                <a:off x="2832" y="129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7" name="Rectangle 144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8" name="Rectangle 145"/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09" name="Rectangle 146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10" name="Rectangle 147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11" name="Rectangle 148"/>
              <p:cNvSpPr>
                <a:spLocks noChangeArrowheads="1"/>
              </p:cNvSpPr>
              <p:nvPr/>
            </p:nvSpPr>
            <p:spPr bwMode="auto">
              <a:xfrm>
                <a:off x="3024" y="1488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6012" name="Rectangle 149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35964" name="Text Box 252"/>
            <p:cNvSpPr txBox="1">
              <a:spLocks noChangeArrowheads="1"/>
            </p:cNvSpPr>
            <p:nvPr/>
          </p:nvSpPr>
          <p:spPr bwMode="auto">
            <a:xfrm>
              <a:off x="3733800" y="1076325"/>
              <a:ext cx="16033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>
                  <a:latin typeface="Arial Narrow" pitchFamily="34" charset="0"/>
                </a:rPr>
                <a:t>Coarse-Grained</a:t>
              </a:r>
            </a:p>
          </p:txBody>
        </p:sp>
      </p:grpSp>
      <p:grpSp>
        <p:nvGrpSpPr>
          <p:cNvPr id="7" name="Group 273"/>
          <p:cNvGrpSpPr>
            <a:grpSpLocks/>
          </p:cNvGrpSpPr>
          <p:nvPr/>
        </p:nvGrpSpPr>
        <p:grpSpPr bwMode="auto">
          <a:xfrm>
            <a:off x="5376863" y="1055688"/>
            <a:ext cx="1612900" cy="4202112"/>
            <a:chOff x="5376863" y="1055688"/>
            <a:chExt cx="1612900" cy="4202112"/>
          </a:xfrm>
        </p:grpSpPr>
        <p:grpSp>
          <p:nvGrpSpPr>
            <p:cNvPr id="35912" name="Group 150"/>
            <p:cNvGrpSpPr>
              <a:grpSpLocks/>
            </p:cNvGrpSpPr>
            <p:nvPr/>
          </p:nvGrpSpPr>
          <p:grpSpPr bwMode="auto">
            <a:xfrm>
              <a:off x="5638800" y="1295400"/>
              <a:ext cx="1143000" cy="3962400"/>
              <a:chOff x="3696" y="816"/>
              <a:chExt cx="720" cy="2496"/>
            </a:xfrm>
          </p:grpSpPr>
          <p:sp>
            <p:nvSpPr>
              <p:cNvPr id="35914" name="Rectangle 151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15" name="Rectangle 1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16" name="Rectangle 153"/>
              <p:cNvSpPr>
                <a:spLocks noChangeArrowheads="1"/>
              </p:cNvSpPr>
              <p:nvPr/>
            </p:nvSpPr>
            <p:spPr bwMode="auto">
              <a:xfrm>
                <a:off x="4080" y="168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17" name="Rectangle 154"/>
              <p:cNvSpPr>
                <a:spLocks noChangeArrowheads="1"/>
              </p:cNvSpPr>
              <p:nvPr/>
            </p:nvSpPr>
            <p:spPr bwMode="auto">
              <a:xfrm>
                <a:off x="4272" y="168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18" name="Rectangle 155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19" name="Rectangle 156"/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0" name="Rectangle 157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1872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1" name="Rectangle 158" descr="Wide downward diagonal"/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2" name="Rectangle 159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3" name="Rectangle 160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4" name="Rectangle 161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5" name="Rectangle 162"/>
              <p:cNvSpPr>
                <a:spLocks noChangeArrowheads="1"/>
              </p:cNvSpPr>
              <p:nvPr/>
            </p:nvSpPr>
            <p:spPr bwMode="auto">
              <a:xfrm>
                <a:off x="4272" y="206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6" name="Rectangle 163"/>
              <p:cNvSpPr>
                <a:spLocks noChangeArrowheads="1"/>
              </p:cNvSpPr>
              <p:nvPr/>
            </p:nvSpPr>
            <p:spPr bwMode="auto">
              <a:xfrm>
                <a:off x="369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7" name="Rectangle 164"/>
              <p:cNvSpPr>
                <a:spLocks noChangeArrowheads="1"/>
              </p:cNvSpPr>
              <p:nvPr/>
            </p:nvSpPr>
            <p:spPr bwMode="auto">
              <a:xfrm>
                <a:off x="3888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8" name="Rectangle 165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2256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9" name="Rectangle 166" descr="Wide downward diagonal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0" name="Rectangle 167"/>
              <p:cNvSpPr>
                <a:spLocks noChangeArrowheads="1"/>
              </p:cNvSpPr>
              <p:nvPr/>
            </p:nvSpPr>
            <p:spPr bwMode="auto">
              <a:xfrm>
                <a:off x="3696" y="2448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1" name="Rectangle 1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2" name="Rectangle 169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3" name="Rectangle 170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4" name="Rectangle 171"/>
              <p:cNvSpPr>
                <a:spLocks noChangeArrowheads="1"/>
              </p:cNvSpPr>
              <p:nvPr/>
            </p:nvSpPr>
            <p:spPr bwMode="auto">
              <a:xfrm>
                <a:off x="3696" y="264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5" name="Rectangle 172"/>
              <p:cNvSpPr>
                <a:spLocks noChangeArrowheads="1"/>
              </p:cNvSpPr>
              <p:nvPr/>
            </p:nvSpPr>
            <p:spPr bwMode="auto">
              <a:xfrm>
                <a:off x="3888" y="2640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6" name="Rectangle 173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7" name="Rectangle 17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8" name="Rectangle 175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9" name="Rectangle 176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0" name="Rectangle 177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1" name="Rectangle 178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2" name="Rectangle 179"/>
              <p:cNvSpPr>
                <a:spLocks noChangeArrowheads="1"/>
              </p:cNvSpPr>
              <p:nvPr/>
            </p:nvSpPr>
            <p:spPr bwMode="auto">
              <a:xfrm>
                <a:off x="3696" y="302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3" name="Rectangle 180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4" name="Rectangle 181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5" name="Rectangle 182" descr="Wide downward diagonal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6" name="Rectangle 183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7" name="Rectangle 184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8" name="Rectangle 185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912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49" name="Rectangle 186" descr="Wide downward diagonal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0" name="Rectangle 187"/>
              <p:cNvSpPr>
                <a:spLocks noChangeArrowheads="1"/>
              </p:cNvSpPr>
              <p:nvPr/>
            </p:nvSpPr>
            <p:spPr bwMode="auto">
              <a:xfrm>
                <a:off x="3696" y="1104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1" name="Rectangle 188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2" name="Rectangle 189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110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3" name="Rectangle 190" descr="Wide downward diagonal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4" name="Rectangle 191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5" name="Rectangle 192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6" name="Rectangle 193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1296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7" name="Rectangle 194"/>
              <p:cNvSpPr>
                <a:spLocks noChangeArrowheads="1"/>
              </p:cNvSpPr>
              <p:nvPr/>
            </p:nvSpPr>
            <p:spPr bwMode="auto">
              <a:xfrm>
                <a:off x="4272" y="1296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8" name="Rectangle 195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59" name="Rectangle 196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60" name="Rectangle 197" descr="Wide downward diagonal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144" cy="144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61" name="Rectangle 198"/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62" name="Line 199"/>
              <p:cNvSpPr>
                <a:spLocks noChangeShapeType="1"/>
              </p:cNvSpPr>
              <p:nvPr/>
            </p:nvSpPr>
            <p:spPr bwMode="auto">
              <a:xfrm>
                <a:off x="4056" y="816"/>
                <a:ext cx="0" cy="2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13" name="Text Box 253"/>
            <p:cNvSpPr txBox="1">
              <a:spLocks noChangeArrowheads="1"/>
            </p:cNvSpPr>
            <p:nvPr/>
          </p:nvSpPr>
          <p:spPr bwMode="auto">
            <a:xfrm>
              <a:off x="5376863" y="1055688"/>
              <a:ext cx="161290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>
                  <a:latin typeface="Arial Narrow" pitchFamily="34" charset="0"/>
                </a:rPr>
                <a:t>Multiprocessing</a:t>
              </a:r>
            </a:p>
          </p:txBody>
        </p:sp>
      </p:grpSp>
      <p:grpSp>
        <p:nvGrpSpPr>
          <p:cNvPr id="9" name="Group 274"/>
          <p:cNvGrpSpPr>
            <a:grpSpLocks/>
          </p:cNvGrpSpPr>
          <p:nvPr/>
        </p:nvGrpSpPr>
        <p:grpSpPr bwMode="auto">
          <a:xfrm>
            <a:off x="7086600" y="847725"/>
            <a:ext cx="1530350" cy="4181475"/>
            <a:chOff x="7086600" y="847725"/>
            <a:chExt cx="1530350" cy="4181475"/>
          </a:xfrm>
        </p:grpSpPr>
        <p:sp>
          <p:nvSpPr>
            <p:cNvPr id="35863" name="Rectangle 200" descr="Wide downward diagonal"/>
            <p:cNvSpPr>
              <a:spLocks noChangeArrowheads="1"/>
            </p:cNvSpPr>
            <p:nvPr/>
          </p:nvSpPr>
          <p:spPr bwMode="auto">
            <a:xfrm>
              <a:off x="7239000" y="2667000"/>
              <a:ext cx="228600" cy="2286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4" name="Rectangle 201" descr="Small checker board"/>
            <p:cNvSpPr>
              <a:spLocks noChangeArrowheads="1"/>
            </p:cNvSpPr>
            <p:nvPr/>
          </p:nvSpPr>
          <p:spPr bwMode="auto">
            <a:xfrm>
              <a:off x="7543800" y="2667000"/>
              <a:ext cx="228600" cy="228600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5" name="Rectangle 202" descr="Small checker board"/>
            <p:cNvSpPr>
              <a:spLocks noChangeArrowheads="1"/>
            </p:cNvSpPr>
            <p:nvPr/>
          </p:nvSpPr>
          <p:spPr bwMode="auto">
            <a:xfrm>
              <a:off x="7848600" y="2667000"/>
              <a:ext cx="228600" cy="228600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6" name="Rectangle 203" descr="Small grid"/>
            <p:cNvSpPr>
              <a:spLocks noChangeArrowheads="1"/>
            </p:cNvSpPr>
            <p:nvPr/>
          </p:nvSpPr>
          <p:spPr bwMode="auto">
            <a:xfrm>
              <a:off x="8153400" y="2667000"/>
              <a:ext cx="228600" cy="228600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7" name="Rectangle 204"/>
            <p:cNvSpPr>
              <a:spLocks noChangeArrowheads="1"/>
            </p:cNvSpPr>
            <p:nvPr/>
          </p:nvSpPr>
          <p:spPr bwMode="auto">
            <a:xfrm>
              <a:off x="7239000" y="29718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8" name="Rectangle 205"/>
            <p:cNvSpPr>
              <a:spLocks noChangeArrowheads="1"/>
            </p:cNvSpPr>
            <p:nvPr/>
          </p:nvSpPr>
          <p:spPr bwMode="auto">
            <a:xfrm>
              <a:off x="7543800" y="29718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9" name="Rectangle 206"/>
            <p:cNvSpPr>
              <a:spLocks noChangeArrowheads="1"/>
            </p:cNvSpPr>
            <p:nvPr/>
          </p:nvSpPr>
          <p:spPr bwMode="auto">
            <a:xfrm>
              <a:off x="7848600" y="29718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0" name="Rectangle 207"/>
            <p:cNvSpPr>
              <a:spLocks noChangeArrowheads="1"/>
            </p:cNvSpPr>
            <p:nvPr/>
          </p:nvSpPr>
          <p:spPr bwMode="auto">
            <a:xfrm>
              <a:off x="8153400" y="29718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1" name="Rectangle 208"/>
            <p:cNvSpPr>
              <a:spLocks noChangeArrowheads="1"/>
            </p:cNvSpPr>
            <p:nvPr/>
          </p:nvSpPr>
          <p:spPr bwMode="auto">
            <a:xfrm>
              <a:off x="7239000" y="3276600"/>
              <a:ext cx="2286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2" name="Rectangle 209"/>
            <p:cNvSpPr>
              <a:spLocks noChangeArrowheads="1"/>
            </p:cNvSpPr>
            <p:nvPr/>
          </p:nvSpPr>
          <p:spPr bwMode="auto">
            <a:xfrm>
              <a:off x="7543800" y="3276600"/>
              <a:ext cx="2286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3" name="Rectangle 210" descr="Small checker board"/>
            <p:cNvSpPr>
              <a:spLocks noChangeArrowheads="1"/>
            </p:cNvSpPr>
            <p:nvPr/>
          </p:nvSpPr>
          <p:spPr bwMode="auto">
            <a:xfrm>
              <a:off x="7848600" y="3276600"/>
              <a:ext cx="228600" cy="228600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4" name="Rectangle 211"/>
            <p:cNvSpPr>
              <a:spLocks noChangeArrowheads="1"/>
            </p:cNvSpPr>
            <p:nvPr/>
          </p:nvSpPr>
          <p:spPr bwMode="auto">
            <a:xfrm>
              <a:off x="8153400" y="32766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5" name="Rectangle 212"/>
            <p:cNvSpPr>
              <a:spLocks noChangeArrowheads="1"/>
            </p:cNvSpPr>
            <p:nvPr/>
          </p:nvSpPr>
          <p:spPr bwMode="auto">
            <a:xfrm>
              <a:off x="7239000" y="35814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6" name="Rectangle 213" descr="Wide downward diagonal"/>
            <p:cNvSpPr>
              <a:spLocks noChangeArrowheads="1"/>
            </p:cNvSpPr>
            <p:nvPr/>
          </p:nvSpPr>
          <p:spPr bwMode="auto">
            <a:xfrm>
              <a:off x="7543800" y="3581400"/>
              <a:ext cx="228600" cy="2286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7" name="Rectangle 214"/>
            <p:cNvSpPr>
              <a:spLocks noChangeArrowheads="1"/>
            </p:cNvSpPr>
            <p:nvPr/>
          </p:nvSpPr>
          <p:spPr bwMode="auto">
            <a:xfrm>
              <a:off x="7848600" y="3581400"/>
              <a:ext cx="2286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8" name="Rectangle 215" descr="Small checker board"/>
            <p:cNvSpPr>
              <a:spLocks noChangeArrowheads="1"/>
            </p:cNvSpPr>
            <p:nvPr/>
          </p:nvSpPr>
          <p:spPr bwMode="auto">
            <a:xfrm>
              <a:off x="8153400" y="3581400"/>
              <a:ext cx="228600" cy="228600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79" name="Rectangle 216"/>
            <p:cNvSpPr>
              <a:spLocks noChangeArrowheads="1"/>
            </p:cNvSpPr>
            <p:nvPr/>
          </p:nvSpPr>
          <p:spPr bwMode="auto">
            <a:xfrm>
              <a:off x="7239000" y="3886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0" name="Rectangle 217"/>
            <p:cNvSpPr>
              <a:spLocks noChangeArrowheads="1"/>
            </p:cNvSpPr>
            <p:nvPr/>
          </p:nvSpPr>
          <p:spPr bwMode="auto">
            <a:xfrm>
              <a:off x="7543800" y="3886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1" name="Rectangle 218" descr="Wide downward diagonal"/>
            <p:cNvSpPr>
              <a:spLocks noChangeArrowheads="1"/>
            </p:cNvSpPr>
            <p:nvPr/>
          </p:nvSpPr>
          <p:spPr bwMode="auto">
            <a:xfrm>
              <a:off x="7848600" y="3886200"/>
              <a:ext cx="228600" cy="2286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2" name="Rectangle 219"/>
            <p:cNvSpPr>
              <a:spLocks noChangeArrowheads="1"/>
            </p:cNvSpPr>
            <p:nvPr/>
          </p:nvSpPr>
          <p:spPr bwMode="auto">
            <a:xfrm>
              <a:off x="8153400" y="38862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3" name="Rectangle 220"/>
            <p:cNvSpPr>
              <a:spLocks noChangeArrowheads="1"/>
            </p:cNvSpPr>
            <p:nvPr/>
          </p:nvSpPr>
          <p:spPr bwMode="auto">
            <a:xfrm>
              <a:off x="7239000" y="41910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4" name="Rectangle 221" descr="Wide downward diagonal"/>
            <p:cNvSpPr>
              <a:spLocks noChangeArrowheads="1"/>
            </p:cNvSpPr>
            <p:nvPr/>
          </p:nvSpPr>
          <p:spPr bwMode="auto">
            <a:xfrm>
              <a:off x="7543800" y="4191000"/>
              <a:ext cx="228600" cy="2286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5" name="Rectangle 222" descr="Wide downward diagonal"/>
            <p:cNvSpPr>
              <a:spLocks noChangeArrowheads="1"/>
            </p:cNvSpPr>
            <p:nvPr/>
          </p:nvSpPr>
          <p:spPr bwMode="auto">
            <a:xfrm>
              <a:off x="7848600" y="4191000"/>
              <a:ext cx="228600" cy="2286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6" name="Rectangle 223"/>
            <p:cNvSpPr>
              <a:spLocks noChangeArrowheads="1"/>
            </p:cNvSpPr>
            <p:nvPr/>
          </p:nvSpPr>
          <p:spPr bwMode="auto">
            <a:xfrm>
              <a:off x="8153400" y="4191000"/>
              <a:ext cx="2286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7" name="Rectangle 224"/>
            <p:cNvSpPr>
              <a:spLocks noChangeArrowheads="1"/>
            </p:cNvSpPr>
            <p:nvPr/>
          </p:nvSpPr>
          <p:spPr bwMode="auto">
            <a:xfrm>
              <a:off x="7239000" y="44958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8" name="Rectangle 225" descr="Small grid"/>
            <p:cNvSpPr>
              <a:spLocks noChangeArrowheads="1"/>
            </p:cNvSpPr>
            <p:nvPr/>
          </p:nvSpPr>
          <p:spPr bwMode="auto">
            <a:xfrm>
              <a:off x="7543800" y="4495800"/>
              <a:ext cx="228600" cy="228600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89" name="Rectangle 226" descr="Small grid"/>
            <p:cNvSpPr>
              <a:spLocks noChangeArrowheads="1"/>
            </p:cNvSpPr>
            <p:nvPr/>
          </p:nvSpPr>
          <p:spPr bwMode="auto">
            <a:xfrm>
              <a:off x="7848600" y="4495800"/>
              <a:ext cx="228600" cy="228600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0" name="Rectangle 227"/>
            <p:cNvSpPr>
              <a:spLocks noChangeArrowheads="1"/>
            </p:cNvSpPr>
            <p:nvPr/>
          </p:nvSpPr>
          <p:spPr bwMode="auto">
            <a:xfrm>
              <a:off x="8153400" y="4495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1" name="Rectangle 228" descr="Wide downward diagonal"/>
            <p:cNvSpPr>
              <a:spLocks noChangeArrowheads="1"/>
            </p:cNvSpPr>
            <p:nvPr/>
          </p:nvSpPr>
          <p:spPr bwMode="auto">
            <a:xfrm>
              <a:off x="7239000" y="4800600"/>
              <a:ext cx="228600" cy="2286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2" name="Rectangle 229" descr="Small checker board"/>
            <p:cNvSpPr>
              <a:spLocks noChangeArrowheads="1"/>
            </p:cNvSpPr>
            <p:nvPr/>
          </p:nvSpPr>
          <p:spPr bwMode="auto">
            <a:xfrm>
              <a:off x="7543800" y="4800600"/>
              <a:ext cx="228600" cy="228600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3" name="Rectangle 230" descr="Small grid"/>
            <p:cNvSpPr>
              <a:spLocks noChangeArrowheads="1"/>
            </p:cNvSpPr>
            <p:nvPr/>
          </p:nvSpPr>
          <p:spPr bwMode="auto">
            <a:xfrm>
              <a:off x="7848600" y="4800600"/>
              <a:ext cx="228600" cy="228600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4" name="Rectangle 231"/>
            <p:cNvSpPr>
              <a:spLocks noChangeArrowheads="1"/>
            </p:cNvSpPr>
            <p:nvPr/>
          </p:nvSpPr>
          <p:spPr bwMode="auto">
            <a:xfrm>
              <a:off x="8153400" y="48006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5" name="Rectangle 232"/>
            <p:cNvSpPr>
              <a:spLocks noChangeArrowheads="1"/>
            </p:cNvSpPr>
            <p:nvPr/>
          </p:nvSpPr>
          <p:spPr bwMode="auto">
            <a:xfrm>
              <a:off x="7239000" y="14478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6" name="Rectangle 233"/>
            <p:cNvSpPr>
              <a:spLocks noChangeArrowheads="1"/>
            </p:cNvSpPr>
            <p:nvPr/>
          </p:nvSpPr>
          <p:spPr bwMode="auto">
            <a:xfrm>
              <a:off x="7543800" y="14478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7" name="Rectangle 234" descr="Wide downward diagonal"/>
            <p:cNvSpPr>
              <a:spLocks noChangeArrowheads="1"/>
            </p:cNvSpPr>
            <p:nvPr/>
          </p:nvSpPr>
          <p:spPr bwMode="auto">
            <a:xfrm>
              <a:off x="7848600" y="1447800"/>
              <a:ext cx="228600" cy="2286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8" name="Rectangle 235"/>
            <p:cNvSpPr>
              <a:spLocks noChangeArrowheads="1"/>
            </p:cNvSpPr>
            <p:nvPr/>
          </p:nvSpPr>
          <p:spPr bwMode="auto">
            <a:xfrm>
              <a:off x="8153400" y="1447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99" name="Rectangle 236"/>
            <p:cNvSpPr>
              <a:spLocks noChangeArrowheads="1"/>
            </p:cNvSpPr>
            <p:nvPr/>
          </p:nvSpPr>
          <p:spPr bwMode="auto">
            <a:xfrm>
              <a:off x="7239000" y="17526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0" name="Rectangle 237"/>
            <p:cNvSpPr>
              <a:spLocks noChangeArrowheads="1"/>
            </p:cNvSpPr>
            <p:nvPr/>
          </p:nvSpPr>
          <p:spPr bwMode="auto">
            <a:xfrm>
              <a:off x="7543800" y="1752600"/>
              <a:ext cx="2286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1" name="Rectangle 238" descr="Small checker board"/>
            <p:cNvSpPr>
              <a:spLocks noChangeArrowheads="1"/>
            </p:cNvSpPr>
            <p:nvPr/>
          </p:nvSpPr>
          <p:spPr bwMode="auto">
            <a:xfrm>
              <a:off x="7848600" y="1752600"/>
              <a:ext cx="228600" cy="228600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2" name="Rectangle 239" descr="Small checker board"/>
            <p:cNvSpPr>
              <a:spLocks noChangeArrowheads="1"/>
            </p:cNvSpPr>
            <p:nvPr/>
          </p:nvSpPr>
          <p:spPr bwMode="auto">
            <a:xfrm>
              <a:off x="8153400" y="1752600"/>
              <a:ext cx="228600" cy="228600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3" name="Rectangle 240" descr="Wide downward diagonal"/>
            <p:cNvSpPr>
              <a:spLocks noChangeArrowheads="1"/>
            </p:cNvSpPr>
            <p:nvPr/>
          </p:nvSpPr>
          <p:spPr bwMode="auto">
            <a:xfrm>
              <a:off x="7239000" y="2057400"/>
              <a:ext cx="228600" cy="2286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4" name="Rectangle 241"/>
            <p:cNvSpPr>
              <a:spLocks noChangeArrowheads="1"/>
            </p:cNvSpPr>
            <p:nvPr/>
          </p:nvSpPr>
          <p:spPr bwMode="auto">
            <a:xfrm>
              <a:off x="7543800" y="2057400"/>
              <a:ext cx="2286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5" name="Rectangle 242"/>
            <p:cNvSpPr>
              <a:spLocks noChangeArrowheads="1"/>
            </p:cNvSpPr>
            <p:nvPr/>
          </p:nvSpPr>
          <p:spPr bwMode="auto">
            <a:xfrm>
              <a:off x="7848600" y="2057400"/>
              <a:ext cx="2286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6" name="Rectangle 243" descr="Small grid"/>
            <p:cNvSpPr>
              <a:spLocks noChangeArrowheads="1"/>
            </p:cNvSpPr>
            <p:nvPr/>
          </p:nvSpPr>
          <p:spPr bwMode="auto">
            <a:xfrm>
              <a:off x="8153400" y="2057400"/>
              <a:ext cx="228600" cy="228600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7" name="Rectangle 244"/>
            <p:cNvSpPr>
              <a:spLocks noChangeArrowheads="1"/>
            </p:cNvSpPr>
            <p:nvPr/>
          </p:nvSpPr>
          <p:spPr bwMode="auto">
            <a:xfrm>
              <a:off x="7239000" y="2362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8" name="Rectangle 245"/>
            <p:cNvSpPr>
              <a:spLocks noChangeArrowheads="1"/>
            </p:cNvSpPr>
            <p:nvPr/>
          </p:nvSpPr>
          <p:spPr bwMode="auto">
            <a:xfrm>
              <a:off x="7543800" y="2362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09" name="Rectangle 246" descr="Wide downward diagonal"/>
            <p:cNvSpPr>
              <a:spLocks noChangeArrowheads="1"/>
            </p:cNvSpPr>
            <p:nvPr/>
          </p:nvSpPr>
          <p:spPr bwMode="auto">
            <a:xfrm>
              <a:off x="7848600" y="2362200"/>
              <a:ext cx="228600" cy="2286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10" name="Rectangle 247"/>
            <p:cNvSpPr>
              <a:spLocks noChangeArrowheads="1"/>
            </p:cNvSpPr>
            <p:nvPr/>
          </p:nvSpPr>
          <p:spPr bwMode="auto">
            <a:xfrm>
              <a:off x="8153400" y="23622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911" name="Text Box 254"/>
            <p:cNvSpPr txBox="1">
              <a:spLocks noChangeArrowheads="1"/>
            </p:cNvSpPr>
            <p:nvPr/>
          </p:nvSpPr>
          <p:spPr bwMode="auto">
            <a:xfrm>
              <a:off x="7086600" y="847725"/>
              <a:ext cx="15303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>
                  <a:latin typeface="Arial Narrow" pitchFamily="34" charset="0"/>
                </a:rPr>
                <a:t>Simultaneous</a:t>
              </a:r>
            </a:p>
            <a:p>
              <a:pPr algn="ctr"/>
              <a:r>
                <a:rPr lang="en-US" altLang="en-US">
                  <a:latin typeface="Arial Narrow" pitchFamily="34" charset="0"/>
                </a:rPr>
                <a:t>Multithreading</a:t>
              </a:r>
            </a:p>
          </p:txBody>
        </p:sp>
      </p:grpSp>
      <p:sp>
        <p:nvSpPr>
          <p:cNvPr id="35851" name="Rectangle 255"/>
          <p:cNvSpPr>
            <a:spLocks noChangeArrowheads="1"/>
          </p:cNvSpPr>
          <p:nvPr/>
        </p:nvSpPr>
        <p:spPr bwMode="auto">
          <a:xfrm>
            <a:off x="2209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 sz="3200">
              <a:latin typeface="Arial Narrow" pitchFamily="34" charset="0"/>
            </a:endParaRPr>
          </a:p>
        </p:txBody>
      </p:sp>
      <p:sp>
        <p:nvSpPr>
          <p:cNvPr id="35852" name="Rectangle 256" descr="Wide downward diagonal"/>
          <p:cNvSpPr>
            <a:spLocks noChangeArrowheads="1"/>
          </p:cNvSpPr>
          <p:nvPr/>
        </p:nvSpPr>
        <p:spPr bwMode="auto">
          <a:xfrm>
            <a:off x="2209800" y="5867400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5853" name="Rectangle 257"/>
          <p:cNvSpPr>
            <a:spLocks noChangeArrowheads="1"/>
          </p:cNvSpPr>
          <p:nvPr/>
        </p:nvSpPr>
        <p:spPr bwMode="auto">
          <a:xfrm>
            <a:off x="4419600" y="5486400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5854" name="Rectangle 258" descr="Small checker board"/>
          <p:cNvSpPr>
            <a:spLocks noChangeArrowheads="1"/>
          </p:cNvSpPr>
          <p:nvPr/>
        </p:nvSpPr>
        <p:spPr bwMode="auto">
          <a:xfrm>
            <a:off x="4419600" y="5867400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5855" name="Rectangle 259" descr="Small grid"/>
          <p:cNvSpPr>
            <a:spLocks noChangeArrowheads="1"/>
          </p:cNvSpPr>
          <p:nvPr/>
        </p:nvSpPr>
        <p:spPr bwMode="auto">
          <a:xfrm>
            <a:off x="6477000" y="5486400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5856" name="Rectangle 260"/>
          <p:cNvSpPr>
            <a:spLocks noChangeArrowheads="1"/>
          </p:cNvSpPr>
          <p:nvPr/>
        </p:nvSpPr>
        <p:spPr bwMode="auto">
          <a:xfrm>
            <a:off x="6477000" y="5867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5857" name="Text Box 261"/>
          <p:cNvSpPr txBox="1">
            <a:spLocks noChangeArrowheads="1"/>
          </p:cNvSpPr>
          <p:nvPr/>
        </p:nvSpPr>
        <p:spPr bwMode="auto">
          <a:xfrm>
            <a:off x="2498725" y="53943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>
                <a:latin typeface="Arial Narrow" pitchFamily="34" charset="0"/>
              </a:rPr>
              <a:t>Thread 1</a:t>
            </a:r>
          </a:p>
        </p:txBody>
      </p:sp>
      <p:sp>
        <p:nvSpPr>
          <p:cNvPr id="35858" name="Text Box 262"/>
          <p:cNvSpPr txBox="1">
            <a:spLocks noChangeArrowheads="1"/>
          </p:cNvSpPr>
          <p:nvPr/>
        </p:nvSpPr>
        <p:spPr bwMode="auto">
          <a:xfrm>
            <a:off x="2505075" y="579120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>
                <a:latin typeface="Arial Narrow" pitchFamily="34" charset="0"/>
              </a:rPr>
              <a:t>Thread 2</a:t>
            </a:r>
          </a:p>
        </p:txBody>
      </p:sp>
      <p:sp>
        <p:nvSpPr>
          <p:cNvPr id="35859" name="Text Box 263"/>
          <p:cNvSpPr txBox="1">
            <a:spLocks noChangeArrowheads="1"/>
          </p:cNvSpPr>
          <p:nvPr/>
        </p:nvSpPr>
        <p:spPr bwMode="auto">
          <a:xfrm>
            <a:off x="4800600" y="541020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>
                <a:latin typeface="Arial Narrow" pitchFamily="34" charset="0"/>
              </a:rPr>
              <a:t>Thread 3</a:t>
            </a:r>
          </a:p>
        </p:txBody>
      </p:sp>
      <p:sp>
        <p:nvSpPr>
          <p:cNvPr id="35860" name="Text Box 264"/>
          <p:cNvSpPr txBox="1">
            <a:spLocks noChangeArrowheads="1"/>
          </p:cNvSpPr>
          <p:nvPr/>
        </p:nvSpPr>
        <p:spPr bwMode="auto">
          <a:xfrm>
            <a:off x="4800600" y="579120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>
                <a:latin typeface="Arial Narrow" pitchFamily="34" charset="0"/>
              </a:rPr>
              <a:t>Thread 4</a:t>
            </a:r>
          </a:p>
        </p:txBody>
      </p:sp>
      <p:sp>
        <p:nvSpPr>
          <p:cNvPr id="35861" name="Text Box 265"/>
          <p:cNvSpPr txBox="1">
            <a:spLocks noChangeArrowheads="1"/>
          </p:cNvSpPr>
          <p:nvPr/>
        </p:nvSpPr>
        <p:spPr bwMode="auto">
          <a:xfrm>
            <a:off x="6781800" y="541020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>
                <a:latin typeface="Arial Narrow" pitchFamily="34" charset="0"/>
              </a:rPr>
              <a:t>Thread 5</a:t>
            </a:r>
          </a:p>
        </p:txBody>
      </p:sp>
      <p:sp>
        <p:nvSpPr>
          <p:cNvPr id="35862" name="Text Box 266"/>
          <p:cNvSpPr txBox="1">
            <a:spLocks noChangeArrowheads="1"/>
          </p:cNvSpPr>
          <p:nvPr/>
        </p:nvSpPr>
        <p:spPr bwMode="auto">
          <a:xfrm>
            <a:off x="6781800" y="579120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>
                <a:latin typeface="Arial Narrow" pitchFamily="34" charset="0"/>
              </a:rPr>
              <a:t>Idle 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152400"/>
            <a:ext cx="7540625" cy="561975"/>
          </a:xfrm>
        </p:spPr>
        <p:txBody>
          <a:bodyPr/>
          <a:lstStyle/>
          <a:p>
            <a:pPr eaLnBrk="1" hangingPunct="1"/>
            <a:r>
              <a:rPr lang="en-US" altLang="en-US" smtClean="0"/>
              <a:t>HW support for More ILP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5413" y="993775"/>
            <a:ext cx="4754562" cy="539908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000" smtClean="0"/>
              <a:t>Need HW buffer for results of uncommitted instructions: </a:t>
            </a:r>
            <a:r>
              <a:rPr lang="en-US" altLang="en-US" sz="2000" i="1" smtClean="0">
                <a:solidFill>
                  <a:srgbClr val="0000FF"/>
                </a:solidFill>
              </a:rPr>
              <a:t>reorder buffer</a:t>
            </a:r>
            <a:endParaRPr lang="en-US" altLang="en-US" sz="180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Sometimes called Register Update Unit (RUU)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4 fields: instr type, destination, value, ready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Reorder buffer also an operand source like RS are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Use reorder buffer number instead of register file when execution completes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Supplies operands between execution complete &amp; commit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Once operand commits, </a:t>
            </a:r>
            <a:br>
              <a:rPr lang="en-US" altLang="en-US" sz="1800" smtClean="0"/>
            </a:br>
            <a:r>
              <a:rPr lang="en-US" altLang="en-US" sz="1800" smtClean="0"/>
              <a:t>result is put into register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Instructions </a:t>
            </a:r>
            <a:r>
              <a:rPr lang="en-US" altLang="en-US" sz="1800" u="sng" smtClean="0">
                <a:solidFill>
                  <a:srgbClr val="0000FF"/>
                </a:solidFill>
              </a:rPr>
              <a:t>commit in order</a:t>
            </a:r>
            <a:endParaRPr lang="en-US" altLang="en-US" sz="180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As a result, its easy to undo speculated instructions </a:t>
            </a:r>
            <a:br>
              <a:rPr lang="en-US" altLang="en-US" sz="1800" smtClean="0"/>
            </a:br>
            <a:r>
              <a:rPr lang="en-US" altLang="en-US" sz="1800" smtClean="0"/>
              <a:t>on mispredicted branches </a:t>
            </a:r>
            <a:br>
              <a:rPr lang="en-US" altLang="en-US" sz="1800" smtClean="0"/>
            </a:br>
            <a:r>
              <a:rPr lang="en-US" altLang="en-US" sz="1800" u="sng" smtClean="0">
                <a:solidFill>
                  <a:srgbClr val="0000FF"/>
                </a:solidFill>
              </a:rPr>
              <a:t>or on exceptions</a:t>
            </a:r>
          </a:p>
        </p:txBody>
      </p:sp>
      <p:pic>
        <p:nvPicPr>
          <p:cNvPr id="9220" name="Picture 1030" descr="Ch3-fig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1206500"/>
            <a:ext cx="414655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Challenges in SMT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Since SMT makes sense only with fine-grained implementation, impact of fine-grained scheduling on single thread performance?</a:t>
            </a:r>
          </a:p>
          <a:p>
            <a:pPr lvl="1" eaLnBrk="1" hangingPunct="1"/>
            <a:r>
              <a:rPr lang="en-US" altLang="en-US" smtClean="0"/>
              <a:t>A preferred thread approach sacrifices neither throughput nor single-thread performance? </a:t>
            </a:r>
          </a:p>
          <a:p>
            <a:pPr lvl="1" eaLnBrk="1" hangingPunct="1"/>
            <a:r>
              <a:rPr lang="en-US" altLang="en-US" smtClean="0"/>
              <a:t>Unfortunately, with a preferred thread, the processor is likely to sacrifice some throughput, when preferred thread stalls</a:t>
            </a:r>
          </a:p>
          <a:p>
            <a:pPr eaLnBrk="1" hangingPunct="1"/>
            <a:r>
              <a:rPr lang="en-US" altLang="en-US" smtClean="0"/>
              <a:t>Larger register file needed to hold multiple contexts</a:t>
            </a:r>
          </a:p>
          <a:p>
            <a:pPr eaLnBrk="1" hangingPunct="1"/>
            <a:r>
              <a:rPr lang="en-US" altLang="en-US" smtClean="0"/>
              <a:t>Not affecting clock cycle time, especially in </a:t>
            </a:r>
          </a:p>
          <a:p>
            <a:pPr lvl="1" eaLnBrk="1" hangingPunct="1"/>
            <a:r>
              <a:rPr lang="en-US" altLang="en-US" smtClean="0"/>
              <a:t>Instruction issue - more candidate instructions need to be considered</a:t>
            </a:r>
          </a:p>
          <a:p>
            <a:pPr lvl="1" eaLnBrk="1" hangingPunct="1"/>
            <a:r>
              <a:rPr lang="en-US" altLang="en-US" smtClean="0"/>
              <a:t>Instruction completion - choosing which instructions to commit may be challenging</a:t>
            </a:r>
          </a:p>
          <a:p>
            <a:pPr eaLnBrk="1" hangingPunct="1"/>
            <a:r>
              <a:rPr lang="en-US" altLang="en-US" smtClean="0"/>
              <a:t>Ensuring that cache and TLB conflicts generated by SMT do not degrade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-79375" y="11113"/>
            <a:ext cx="9555163" cy="731837"/>
          </a:xfrm>
        </p:spPr>
        <p:txBody>
          <a:bodyPr/>
          <a:lstStyle/>
          <a:p>
            <a:pPr marL="25400" eaLnBrk="1" hangingPunct="1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altLang="en-US" smtClean="0"/>
              <a:t>Power 4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744538"/>
            <a:ext cx="1973262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2916238"/>
            <a:ext cx="863917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239713" y="835025"/>
            <a:ext cx="6367462" cy="2800350"/>
            <a:chOff x="147" y="511"/>
            <a:chExt cx="4456" cy="1960"/>
          </a:xfrm>
        </p:grpSpPr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147" y="511"/>
              <a:ext cx="4456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22325" eaLnBrk="0" hangingPunct="0"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3200">
                  <a:latin typeface="Helvetica" pitchFamily="34" charset="0"/>
                </a:rPr>
                <a:t>Single-threaded predecessor to Power 5.  8 execution units in</a:t>
              </a:r>
            </a:p>
            <a:p>
              <a:pPr algn="ctr" eaLnBrk="1" hangingPunct="1"/>
              <a:r>
                <a:rPr lang="en-US" altLang="en-US" sz="3200">
                  <a:latin typeface="Helvetica" pitchFamily="34" charset="0"/>
                </a:rPr>
                <a:t>out-of-order engine, each may</a:t>
              </a:r>
            </a:p>
            <a:p>
              <a:pPr algn="ctr" eaLnBrk="1" hangingPunct="1"/>
              <a:r>
                <a:rPr lang="en-US" altLang="en-US" sz="3200">
                  <a:latin typeface="Helvetica" pitchFamily="34" charset="0"/>
                </a:rPr>
                <a:t>issue an instruction each cycle.</a:t>
              </a:r>
            </a:p>
          </p:txBody>
        </p:sp>
        <p:sp>
          <p:nvSpPr>
            <p:cNvPr id="1025031" name="Line 7"/>
            <p:cNvSpPr>
              <a:spLocks noChangeShapeType="1"/>
            </p:cNvSpPr>
            <p:nvPr/>
          </p:nvSpPr>
          <p:spPr bwMode="auto">
            <a:xfrm>
              <a:off x="3147" y="1863"/>
              <a:ext cx="841" cy="6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067800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9775"/>
            <a:ext cx="87630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172" name="Text Box 4"/>
          <p:cNvSpPr txBox="1">
            <a:spLocks noChangeArrowheads="1"/>
          </p:cNvSpPr>
          <p:nvPr/>
        </p:nvSpPr>
        <p:spPr bwMode="auto">
          <a:xfrm>
            <a:off x="1443038" y="23813"/>
            <a:ext cx="14605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15999"/>
              </a:schemeClr>
            </a:outerShdw>
          </a:effectLst>
        </p:spPr>
        <p:txBody>
          <a:bodyPr lIns="0" tIns="0" rIns="0" bIns="0"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/>
            </a:pPr>
            <a:r>
              <a:rPr lang="en-US" sz="3000">
                <a:solidFill>
                  <a:srgbClr val="0000FF"/>
                </a:solidFill>
                <a:latin typeface="Marker Felt" pitchFamily="34" charset="0"/>
                <a:cs typeface="+mn-cs"/>
              </a:rPr>
              <a:t>Power 4</a:t>
            </a:r>
          </a:p>
        </p:txBody>
      </p:sp>
      <p:sp>
        <p:nvSpPr>
          <p:cNvPr id="1031173" name="Text Box 5"/>
          <p:cNvSpPr txBox="1">
            <a:spLocks noChangeArrowheads="1"/>
          </p:cNvSpPr>
          <p:nvPr/>
        </p:nvSpPr>
        <p:spPr bwMode="auto">
          <a:xfrm>
            <a:off x="1889125" y="3281363"/>
            <a:ext cx="14605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15999"/>
              </a:schemeClr>
            </a:outerShdw>
          </a:effectLst>
        </p:spPr>
        <p:txBody>
          <a:bodyPr lIns="0" tIns="0" rIns="0" bIns="0">
            <a:spAutoFit/>
          </a:bodyPr>
          <a:lstStyle/>
          <a:p>
            <a:pPr algn="ctr" defTabSz="822325"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/>
            </a:pPr>
            <a:r>
              <a:rPr lang="en-US" sz="3000">
                <a:solidFill>
                  <a:srgbClr val="0000FF"/>
                </a:solidFill>
                <a:latin typeface="Marker Felt" pitchFamily="34" charset="0"/>
                <a:cs typeface="+mn-cs"/>
              </a:rPr>
              <a:t>Power 5</a:t>
            </a:r>
          </a:p>
        </p:txBody>
      </p:sp>
      <p:sp>
        <p:nvSpPr>
          <p:cNvPr id="38918" name="Freeform 7"/>
          <p:cNvSpPr>
            <a:spLocks/>
          </p:cNvSpPr>
          <p:nvPr/>
        </p:nvSpPr>
        <p:spPr bwMode="auto">
          <a:xfrm>
            <a:off x="547688" y="4349750"/>
            <a:ext cx="727075" cy="725488"/>
          </a:xfrm>
          <a:custGeom>
            <a:avLst/>
            <a:gdLst>
              <a:gd name="T0" fmla="*/ 49526567 w 9111"/>
              <a:gd name="T1" fmla="*/ 8458292 h 9111"/>
              <a:gd name="T2" fmla="*/ 49526567 w 9111"/>
              <a:gd name="T3" fmla="*/ 49310648 h 9111"/>
              <a:gd name="T4" fmla="*/ 8495389 w 9111"/>
              <a:gd name="T5" fmla="*/ 49310648 h 9111"/>
              <a:gd name="T6" fmla="*/ 8495389 w 9111"/>
              <a:gd name="T7" fmla="*/ 8458292 h 9111"/>
              <a:gd name="T8" fmla="*/ 49526567 w 9111"/>
              <a:gd name="T9" fmla="*/ 8458292 h 9111"/>
              <a:gd name="T10" fmla="*/ 49526567 w 9111"/>
              <a:gd name="T11" fmla="*/ 8458292 h 91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11"/>
              <a:gd name="T19" fmla="*/ 0 h 9111"/>
              <a:gd name="T20" fmla="*/ 9111 w 9111"/>
              <a:gd name="T21" fmla="*/ 9111 h 91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00">
            <a:solidFill>
              <a:srgbClr val="053DE8">
                <a:alpha val="54901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Freeform 8"/>
          <p:cNvSpPr>
            <a:spLocks/>
          </p:cNvSpPr>
          <p:nvPr/>
        </p:nvSpPr>
        <p:spPr bwMode="auto">
          <a:xfrm>
            <a:off x="1450975" y="4897438"/>
            <a:ext cx="727075" cy="725487"/>
          </a:xfrm>
          <a:custGeom>
            <a:avLst/>
            <a:gdLst>
              <a:gd name="T0" fmla="*/ 49526567 w 9111"/>
              <a:gd name="T1" fmla="*/ 8458281 h 9111"/>
              <a:gd name="T2" fmla="*/ 49526567 w 9111"/>
              <a:gd name="T3" fmla="*/ 49310501 h 9111"/>
              <a:gd name="T4" fmla="*/ 8495389 w 9111"/>
              <a:gd name="T5" fmla="*/ 49310501 h 9111"/>
              <a:gd name="T6" fmla="*/ 8495389 w 9111"/>
              <a:gd name="T7" fmla="*/ 8458281 h 9111"/>
              <a:gd name="T8" fmla="*/ 49526567 w 9111"/>
              <a:gd name="T9" fmla="*/ 8458281 h 9111"/>
              <a:gd name="T10" fmla="*/ 49526567 w 9111"/>
              <a:gd name="T11" fmla="*/ 8458281 h 91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11"/>
              <a:gd name="T19" fmla="*/ 0 h 9111"/>
              <a:gd name="T20" fmla="*/ 9111 w 9111"/>
              <a:gd name="T21" fmla="*/ 9111 h 91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00">
            <a:solidFill>
              <a:srgbClr val="053DE8">
                <a:alpha val="54901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178" name="Line 10"/>
          <p:cNvSpPr>
            <a:spLocks noChangeShapeType="1"/>
          </p:cNvSpPr>
          <p:nvPr/>
        </p:nvSpPr>
        <p:spPr bwMode="auto">
          <a:xfrm rot="10800000" flipH="1">
            <a:off x="501650" y="5086350"/>
            <a:ext cx="285750" cy="468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1179" name="Line 11"/>
          <p:cNvSpPr>
            <a:spLocks noChangeShapeType="1"/>
          </p:cNvSpPr>
          <p:nvPr/>
        </p:nvSpPr>
        <p:spPr bwMode="auto">
          <a:xfrm rot="10800000" flipH="1">
            <a:off x="479425" y="5372100"/>
            <a:ext cx="903288" cy="2063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8922" name="Freeform 13"/>
          <p:cNvSpPr>
            <a:spLocks/>
          </p:cNvSpPr>
          <p:nvPr/>
        </p:nvSpPr>
        <p:spPr bwMode="auto">
          <a:xfrm>
            <a:off x="8058150" y="4510088"/>
            <a:ext cx="725488" cy="725487"/>
          </a:xfrm>
          <a:custGeom>
            <a:avLst/>
            <a:gdLst>
              <a:gd name="T0" fmla="*/ 49310648 w 9111"/>
              <a:gd name="T1" fmla="*/ 8458281 h 9111"/>
              <a:gd name="T2" fmla="*/ 49310648 w 9111"/>
              <a:gd name="T3" fmla="*/ 49310501 h 9111"/>
              <a:gd name="T4" fmla="*/ 8458292 w 9111"/>
              <a:gd name="T5" fmla="*/ 49310501 h 9111"/>
              <a:gd name="T6" fmla="*/ 8458292 w 9111"/>
              <a:gd name="T7" fmla="*/ 8458281 h 9111"/>
              <a:gd name="T8" fmla="*/ 49310648 w 9111"/>
              <a:gd name="T9" fmla="*/ 8458281 h 9111"/>
              <a:gd name="T10" fmla="*/ 49310648 w 9111"/>
              <a:gd name="T11" fmla="*/ 8458281 h 91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11"/>
              <a:gd name="T19" fmla="*/ 0 h 9111"/>
              <a:gd name="T20" fmla="*/ 9111 w 9111"/>
              <a:gd name="T21" fmla="*/ 9111 h 91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00">
            <a:solidFill>
              <a:srgbClr val="053DE8">
                <a:alpha val="54901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183" name="Line 15"/>
          <p:cNvSpPr>
            <a:spLocks noChangeShapeType="1"/>
          </p:cNvSpPr>
          <p:nvPr/>
        </p:nvSpPr>
        <p:spPr bwMode="auto">
          <a:xfrm>
            <a:off x="8401050" y="4000500"/>
            <a:ext cx="0" cy="468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8924" name="Text Box 16"/>
          <p:cNvSpPr txBox="1">
            <a:spLocks noChangeArrowheads="1"/>
          </p:cNvSpPr>
          <p:nvPr/>
        </p:nvSpPr>
        <p:spPr bwMode="auto">
          <a:xfrm>
            <a:off x="381000" y="5638800"/>
            <a:ext cx="2954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0000FF"/>
                </a:solidFill>
              </a:rPr>
              <a:t>2 fetch (PC),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initial decodes</a:t>
            </a:r>
          </a:p>
        </p:txBody>
      </p:sp>
      <p:sp>
        <p:nvSpPr>
          <p:cNvPr id="38925" name="Text Box 17"/>
          <p:cNvSpPr txBox="1">
            <a:spLocks noChangeArrowheads="1"/>
          </p:cNvSpPr>
          <p:nvPr/>
        </p:nvSpPr>
        <p:spPr bwMode="auto">
          <a:xfrm>
            <a:off x="7162800" y="2971800"/>
            <a:ext cx="2225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0000FF"/>
                </a:solidFill>
              </a:rPr>
              <a:t>2 commits (architected register sets)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1113"/>
            <a:ext cx="7510462" cy="731837"/>
          </a:xfrm>
        </p:spPr>
        <p:txBody>
          <a:bodyPr/>
          <a:lstStyle/>
          <a:p>
            <a:pPr marL="25400" eaLnBrk="1" hangingPunct="1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altLang="en-US" smtClean="0"/>
              <a:t>Power 5 data flow ...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85863"/>
            <a:ext cx="903605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669925" y="4860925"/>
            <a:ext cx="77120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800"/>
              <a:t>Why only 2 threads? With 4, one of the shared resources (physical registers, cache, memory bandwidth) would be prone to bottleneck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Changes in  Power 5 to support SMT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Increased associatively of L1 instruction cache and the instruction address translation buffers </a:t>
            </a:r>
          </a:p>
          <a:p>
            <a:pPr eaLnBrk="1" hangingPunct="1"/>
            <a:r>
              <a:rPr lang="en-US" altLang="en-US" smtClean="0"/>
              <a:t>Added per thread load and store queues </a:t>
            </a:r>
          </a:p>
          <a:p>
            <a:pPr eaLnBrk="1" hangingPunct="1"/>
            <a:r>
              <a:rPr lang="en-US" altLang="en-US" smtClean="0"/>
              <a:t>Increased size of the L2 (1.92 vs. 1.44 MB) and L3 caches</a:t>
            </a:r>
          </a:p>
          <a:p>
            <a:pPr eaLnBrk="1" hangingPunct="1"/>
            <a:r>
              <a:rPr lang="en-US" altLang="en-US" smtClean="0"/>
              <a:t>Added separate instruction prefetch and buffering per thread</a:t>
            </a:r>
          </a:p>
          <a:p>
            <a:pPr eaLnBrk="1" hangingPunct="1"/>
            <a:r>
              <a:rPr lang="en-US" altLang="en-US" smtClean="0"/>
              <a:t>Increased the number of virtual registers from 152 to 240</a:t>
            </a:r>
          </a:p>
          <a:p>
            <a:pPr eaLnBrk="1" hangingPunct="1"/>
            <a:r>
              <a:rPr lang="en-US" altLang="en-US" smtClean="0"/>
              <a:t>Increased the size of several issue queues</a:t>
            </a:r>
          </a:p>
          <a:p>
            <a:pPr eaLnBrk="1" hangingPunct="1"/>
            <a:r>
              <a:rPr lang="en-US" altLang="en-US" smtClean="0"/>
              <a:t>The Power5 core is about 24% larger than the Power4 core because of the addition of SMT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332B7"/>
                </a:solidFill>
              </a:rPr>
              <a:t>Head to Head ILP/TLP competition</a:t>
            </a:r>
            <a:endParaRPr lang="en-US" altLang="en-US" smtClean="0"/>
          </a:p>
        </p:txBody>
      </p:sp>
      <p:graphicFrame>
        <p:nvGraphicFramePr>
          <p:cNvPr id="1044636" name="Group 156"/>
          <p:cNvGraphicFramePr>
            <a:graphicFrameLocks noGrp="1"/>
          </p:cNvGraphicFramePr>
          <p:nvPr>
            <p:ph idx="4294967295"/>
          </p:nvPr>
        </p:nvGraphicFramePr>
        <p:xfrm>
          <a:off x="228600" y="1219200"/>
          <a:ext cx="8686800" cy="4956175"/>
        </p:xfrm>
        <a:graphic>
          <a:graphicData uri="http://schemas.openxmlformats.org/drawingml/2006/table">
            <a:tbl>
              <a:tblPr/>
              <a:tblGrid>
                <a:gridCol w="1381125"/>
                <a:gridCol w="2505075"/>
                <a:gridCol w="1143000"/>
                <a:gridCol w="914400"/>
                <a:gridCol w="762000"/>
                <a:gridCol w="1143000"/>
                <a:gridCol w="838200"/>
              </a:tblGrid>
              <a:tr h="7498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 architecture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Fetch / Issue / Execute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Rate (GHz)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Transis-tors 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 size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88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Pentium 4 Extreme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Speculative dynamically scheduled; deeply pipelined; SMT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3/3/4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int.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FP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 M    122 mm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 W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AMD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Athlon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64 FX-57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Speculative dynamically scheduled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3/3/4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int.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FP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114 M 115 mm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 W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188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IBM Power5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 core only)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Speculative dynamically scheduled; SMT;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CPU cores/chip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8/4/8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int.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FP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 M 300 mm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(est.)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80W (est.)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Intel Itanium 2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Statically scheduled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VLIW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-style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6/5/11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 int.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2 FP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592 M 423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mm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130 W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42037" name="Rectangle 131"/>
          <p:cNvSpPr>
            <a:spLocks noChangeArrowheads="1"/>
          </p:cNvSpPr>
          <p:nvPr/>
        </p:nvSpPr>
        <p:spPr bwMode="auto">
          <a:xfrm>
            <a:off x="990600" y="0"/>
            <a:ext cx="72929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3200">
              <a:solidFill>
                <a:srgbClr val="0332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on SPECint2000</a:t>
            </a:r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-50800" y="939800"/>
          <a:ext cx="10617200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10614056" imgH="5358848" progId="Excel.Chart.8">
                  <p:embed/>
                </p:oleObj>
              </mc:Choice>
              <mc:Fallback>
                <p:oleObj r:id="rId4" imgW="10614056" imgH="5358848" progId="Excel.Chart.8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0800" y="939800"/>
                        <a:ext cx="10617200" cy="535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on SPECfp2000</a:t>
            </a:r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6400" y="558800"/>
          <a:ext cx="8483600" cy="61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8480271" imgH="6120914" progId="Excel.Chart.8">
                  <p:embed/>
                </p:oleObj>
              </mc:Choice>
              <mc:Fallback>
                <p:oleObj r:id="rId3" imgW="8480271" imgH="6120914" progId="Excel.Chart.8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58800"/>
                        <a:ext cx="8483600" cy="612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Normalized Performance: Efficiency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30200" y="635000"/>
          <a:ext cx="7569200" cy="58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r:id="rId4" imgW="7571888" imgH="5895343" progId="Excel.Chart.8">
                  <p:embed/>
                </p:oleObj>
              </mc:Choice>
              <mc:Fallback>
                <p:oleObj r:id="rId4" imgW="7571888" imgH="5895343" progId="Excel.Char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635000"/>
                        <a:ext cx="7569200" cy="589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020" name="Group 348"/>
          <p:cNvGraphicFramePr>
            <a:graphicFrameLocks noGrp="1"/>
          </p:cNvGraphicFramePr>
          <p:nvPr>
            <p:ph sz="half" idx="2"/>
          </p:nvPr>
        </p:nvGraphicFramePr>
        <p:xfrm>
          <a:off x="6477000" y="1219200"/>
          <a:ext cx="2438400" cy="4541838"/>
        </p:xfrm>
        <a:graphic>
          <a:graphicData uri="http://schemas.openxmlformats.org/drawingml/2006/table">
            <a:tbl>
              <a:tblPr/>
              <a:tblGrid>
                <a:gridCol w="1066800"/>
                <a:gridCol w="293688"/>
                <a:gridCol w="358775"/>
                <a:gridCol w="360362"/>
                <a:gridCol w="358775"/>
              </a:tblGrid>
              <a:tr h="17984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Rank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tanium2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um4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Powe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Int/Trans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FP/Trans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Int/area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FP/area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Int/Watt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FP/Watt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 Silver Bullet for ILP 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 obvious over all leader in performance</a:t>
            </a:r>
          </a:p>
          <a:p>
            <a:pPr eaLnBrk="1" hangingPunct="1"/>
            <a:r>
              <a:rPr lang="en-US" altLang="en-US" smtClean="0"/>
              <a:t>The AMD Athlon leads on SPECInt performance followed by the Pentium 4, Itanium 2, and Power5</a:t>
            </a:r>
          </a:p>
          <a:p>
            <a:pPr eaLnBrk="1" hangingPunct="1"/>
            <a:r>
              <a:rPr lang="en-US" altLang="en-US" smtClean="0"/>
              <a:t>Itanium 2 and Power5, which perform similarly on SPECFP, clearly dominate the Athlon and Pentium 4 on SPECFP</a:t>
            </a:r>
          </a:p>
          <a:p>
            <a:pPr eaLnBrk="1" hangingPunct="1"/>
            <a:r>
              <a:rPr lang="en-US" altLang="en-US" smtClean="0"/>
              <a:t>Itanium 2 is the most </a:t>
            </a:r>
            <a:r>
              <a:rPr lang="en-US" altLang="en-US" smtClean="0">
                <a:solidFill>
                  <a:srgbClr val="114FFB"/>
                </a:solidFill>
              </a:rPr>
              <a:t>inefficient</a:t>
            </a:r>
            <a:r>
              <a:rPr lang="en-US" altLang="en-US" smtClean="0"/>
              <a:t> processor both for Fl. Pt. and integer code for all but one efficiency measure (SPECFP/Watt)</a:t>
            </a:r>
          </a:p>
          <a:p>
            <a:pPr eaLnBrk="1" hangingPunct="1"/>
            <a:r>
              <a:rPr lang="en-US" altLang="en-US" smtClean="0"/>
              <a:t>Athlon and Pentium 4 both make good use of transistors and area in terms of efficiency, </a:t>
            </a:r>
          </a:p>
          <a:p>
            <a:pPr eaLnBrk="1" hangingPunct="1"/>
            <a:r>
              <a:rPr lang="en-US" altLang="en-US" smtClean="0"/>
              <a:t>IBM Power5 is the most effective user of energy on SPECFP and essentially tied on SPECINT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Four Steps of </a:t>
            </a:r>
            <a:r>
              <a:rPr lang="en-US" altLang="en-US" b="1" i="1" smtClean="0"/>
              <a:t>Speculative</a:t>
            </a:r>
            <a:r>
              <a:rPr lang="en-US" altLang="en-US" smtClean="0"/>
              <a:t> Tomasulo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41450"/>
            <a:ext cx="78232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1.	Issue</a:t>
            </a:r>
            <a:r>
              <a:rPr lang="en-US" altLang="en-US" sz="2000" smtClean="0"/>
              <a:t>—get instruction from FP Op Queue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	If reservation station </a:t>
            </a:r>
            <a:r>
              <a:rPr lang="en-US" altLang="en-US" sz="1800" u="sng" smtClean="0">
                <a:solidFill>
                  <a:srgbClr val="0000FF"/>
                </a:solidFill>
              </a:rPr>
              <a:t>and reorder buffer slot free</a:t>
            </a:r>
            <a:r>
              <a:rPr lang="en-US" altLang="en-US" sz="1800" smtClean="0"/>
              <a:t>, issue instr &amp; send operands </a:t>
            </a:r>
            <a:r>
              <a:rPr lang="en-US" altLang="en-US" sz="1800" u="sng" smtClean="0">
                <a:solidFill>
                  <a:srgbClr val="0000FF"/>
                </a:solidFill>
              </a:rPr>
              <a:t>&amp; use reorder buffer no. for destination</a:t>
            </a:r>
            <a:r>
              <a:rPr lang="en-US" altLang="en-US" sz="1800" smtClean="0">
                <a:solidFill>
                  <a:srgbClr val="0000FF"/>
                </a:solidFill>
              </a:rPr>
              <a:t> </a:t>
            </a:r>
            <a:r>
              <a:rPr lang="en-US" altLang="en-US" sz="1800" smtClean="0"/>
              <a:t>(this stage sometimes called “dispatch”)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2.	Execution</a:t>
            </a:r>
            <a:r>
              <a:rPr lang="en-US" altLang="en-US" sz="2000" smtClean="0"/>
              <a:t>—operate on operands (EX)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	When both operands ready then execute; if not ready, watch CDB for result; when both in reservation station, execute; checks RAW (sometimes called “issue”)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3.	Write result</a:t>
            </a:r>
            <a:r>
              <a:rPr lang="en-US" altLang="en-US" sz="2000" smtClean="0"/>
              <a:t>—finish execution (WB)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	Write on Common Data Bus to all awaiting FUs </a:t>
            </a:r>
            <a:br>
              <a:rPr lang="en-US" altLang="en-US" sz="1800" smtClean="0"/>
            </a:br>
            <a:r>
              <a:rPr lang="en-US" altLang="en-US" sz="1800" u="sng" smtClean="0">
                <a:solidFill>
                  <a:srgbClr val="0000FF"/>
                </a:solidFill>
              </a:rPr>
              <a:t>&amp; reorder buffer</a:t>
            </a:r>
            <a:r>
              <a:rPr lang="en-US" altLang="en-US" sz="1800" smtClean="0"/>
              <a:t>; mark reservation station available.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4.	</a:t>
            </a:r>
            <a:r>
              <a:rPr lang="en-US" altLang="en-US" sz="2000" u="sng" smtClean="0">
                <a:solidFill>
                  <a:srgbClr val="FF0000"/>
                </a:solidFill>
              </a:rPr>
              <a:t>Commit</a:t>
            </a:r>
            <a:r>
              <a:rPr lang="en-US" altLang="en-US" sz="2000" u="sng" smtClean="0">
                <a:solidFill>
                  <a:srgbClr val="0000FF"/>
                </a:solidFill>
              </a:rPr>
              <a:t>—update register with reorder result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1"/>
                </a:solidFill>
              </a:rPr>
              <a:t>    </a:t>
            </a:r>
            <a:r>
              <a:rPr lang="en-US" altLang="en-US" sz="1800" u="sng" smtClean="0">
                <a:solidFill>
                  <a:srgbClr val="0000FF"/>
                </a:solidFill>
              </a:rPr>
              <a:t>When instr. at head of reorder buffer &amp; result present, update register with result (or store to memory) and remove instr from reorder buffer.  Mispredicted branch flushes reorder buffer. Correctly predicted branches are finished </a:t>
            </a:r>
            <a:r>
              <a:rPr lang="en-US" altLang="en-US" sz="1800" smtClean="0">
                <a:solidFill>
                  <a:srgbClr val="0000FF"/>
                </a:solidFill>
              </a:rPr>
              <a:t>(sometimes called “graduation”).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1"/>
                </a:solidFill>
              </a:rPr>
              <a:t>	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1"/>
                </a:solidFill>
              </a:rPr>
              <a:t>	</a:t>
            </a:r>
            <a:r>
              <a:rPr lang="en-US" altLang="en-US" sz="1800" smtClean="0">
                <a:solidFill>
                  <a:schemeClr val="accent2"/>
                </a:solidFill>
              </a:rPr>
              <a:t>Flush all or part of reorder buffer on mispredicted branch?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Limits to ILP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7988300" cy="4927600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defRPr/>
            </a:pPr>
            <a:r>
              <a:rPr lang="en-US" dirty="0"/>
              <a:t>Most techniques for increasing performance increase power consumption </a:t>
            </a:r>
          </a:p>
          <a:p>
            <a:pPr marL="457200" indent="-457200" eaLnBrk="1" hangingPunct="1">
              <a:defRPr/>
            </a:pPr>
            <a:r>
              <a:rPr lang="en-US" dirty="0"/>
              <a:t>The key question is whether a technique is </a:t>
            </a:r>
            <a:r>
              <a:rPr lang="en-US" i="1" dirty="0">
                <a:solidFill>
                  <a:srgbClr val="114FFB"/>
                </a:solidFill>
              </a:rPr>
              <a:t>energy efficient</a:t>
            </a:r>
            <a:r>
              <a:rPr lang="en-US" dirty="0"/>
              <a:t>: does it increase power consumption faster than it increases performance? </a:t>
            </a:r>
          </a:p>
          <a:p>
            <a:pPr marL="457200" indent="-457200" eaLnBrk="1" hangingPunct="1">
              <a:defRPr/>
            </a:pPr>
            <a:r>
              <a:rPr lang="en-US" dirty="0"/>
              <a:t>Multiple issue processors techniques all are energy inefficient: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sz="2400" dirty="0"/>
              <a:t>Issuing multiple instructions incurs some overhead in logic that grows faster than the issue rate grows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sz="2400" dirty="0"/>
              <a:t>Growing gap between peak issue rates and sustained performance</a:t>
            </a:r>
          </a:p>
          <a:p>
            <a:pPr marL="457200" indent="-457200" eaLnBrk="1" hangingPunct="1">
              <a:defRPr/>
            </a:pPr>
            <a:r>
              <a:rPr lang="en-US" dirty="0"/>
              <a:t>Number of transistors switching = f(peak issue rate), and performance = f( sustained rate), </a:t>
            </a:r>
            <a:br>
              <a:rPr lang="en-US" dirty="0"/>
            </a:br>
            <a:r>
              <a:rPr lang="en-US" dirty="0"/>
              <a:t>growing gap between peak and sustained performance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increasing energy per unit of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Commentary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7683500" cy="5359400"/>
          </a:xfrm>
        </p:spPr>
        <p:txBody>
          <a:bodyPr/>
          <a:lstStyle/>
          <a:p>
            <a:pPr eaLnBrk="1" hangingPunct="1"/>
            <a:r>
              <a:rPr lang="en-US" altLang="en-US" smtClean="0"/>
              <a:t>Instead of pursuing more ILP, architects are increasingly focusing on TLP implemented with single-chip multiprocessors </a:t>
            </a:r>
            <a:r>
              <a:rPr lang="en-US" altLang="en-US" smtClean="0">
                <a:sym typeface="Symbol" pitchFamily="18" charset="2"/>
              </a:rPr>
              <a:t> </a:t>
            </a:r>
            <a:r>
              <a:rPr lang="en-US" altLang="en-US" smtClean="0">
                <a:solidFill>
                  <a:srgbClr val="0332B7"/>
                </a:solidFill>
                <a:sym typeface="Symbol" pitchFamily="18" charset="2"/>
              </a:rPr>
              <a:t>Multicores</a:t>
            </a:r>
            <a:endParaRPr lang="en-US" altLang="en-US" smtClean="0">
              <a:solidFill>
                <a:srgbClr val="0332B7"/>
              </a:solidFill>
            </a:endParaRPr>
          </a:p>
          <a:p>
            <a:pPr eaLnBrk="1" hangingPunct="1"/>
            <a:r>
              <a:rPr lang="en-US" altLang="en-US" smtClean="0"/>
              <a:t> In 2000, IBM announced the 1st commercial single-chip, general-purpose multi-core, the Power4, which contains 2 Power3 processors and an integrated L2 cache </a:t>
            </a:r>
          </a:p>
          <a:p>
            <a:pPr lvl="1" eaLnBrk="1" hangingPunct="1"/>
            <a:r>
              <a:rPr lang="en-US" altLang="en-US" sz="1800" smtClean="0"/>
              <a:t>Since then, Sun Microsystems, AMD, and Intel have switch to a focus on single-chip multiprocessors/multi-cores rather than more aggressive uniprocessors.</a:t>
            </a:r>
          </a:p>
          <a:p>
            <a:pPr eaLnBrk="1" hangingPunct="1"/>
            <a:r>
              <a:rPr lang="en-US" altLang="en-US" smtClean="0"/>
              <a:t>Right balance of ILP and TLP is unclear today</a:t>
            </a:r>
          </a:p>
          <a:p>
            <a:pPr lvl="1" eaLnBrk="1" hangingPunct="1"/>
            <a:r>
              <a:rPr lang="en-US" altLang="en-US" sz="1800" smtClean="0"/>
              <a:t>Perhaps right choice for server market, which can exploit more TLP, may differ from desktop, where single-thread performance may continue to be a primary requirement</a:t>
            </a:r>
          </a:p>
          <a:p>
            <a:pPr eaLnBrk="1" hangingPunct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ARM Cortex 8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0965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Dual Issue, statically scheduled, dynamic issue detection</a:t>
            </a:r>
          </a:p>
          <a:p>
            <a:pPr eaLnBrk="1" hangingPunct="1"/>
            <a:r>
              <a:rPr lang="en-US" altLang="en-US" sz="2000" smtClean="0"/>
              <a:t>Max CPI: .5</a:t>
            </a:r>
          </a:p>
          <a:p>
            <a:pPr eaLnBrk="1" hangingPunct="1"/>
            <a:r>
              <a:rPr lang="en-US" altLang="en-US" sz="2000" smtClean="0"/>
              <a:t>13-stage pipeline</a:t>
            </a:r>
          </a:p>
        </p:txBody>
      </p:sp>
      <p:pic>
        <p:nvPicPr>
          <p:cNvPr id="46084" name="Picture 4" descr="f03-36-9780123838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689225"/>
            <a:ext cx="7620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 Core i7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92100" y="1066800"/>
            <a:ext cx="3649663" cy="5059363"/>
          </a:xfrm>
        </p:spPr>
        <p:txBody>
          <a:bodyPr/>
          <a:lstStyle/>
          <a:p>
            <a:pPr eaLnBrk="1" hangingPunct="1"/>
            <a:r>
              <a:rPr lang="en-US" altLang="en-US" smtClean="0"/>
              <a:t>Aggressive Out-of-order multiple issue with speculation</a:t>
            </a:r>
          </a:p>
          <a:p>
            <a:pPr eaLnBrk="1" hangingPunct="1"/>
            <a:r>
              <a:rPr lang="en-US" altLang="en-US" smtClean="0"/>
              <a:t>14 stage pipeline</a:t>
            </a:r>
          </a:p>
          <a:p>
            <a:pPr eaLnBrk="1" hangingPunct="1"/>
            <a:r>
              <a:rPr lang="en-US" altLang="en-US" smtClean="0"/>
              <a:t>Branch penalty: 17 cycles</a:t>
            </a:r>
          </a:p>
        </p:txBody>
      </p:sp>
      <p:pic>
        <p:nvPicPr>
          <p:cNvPr id="47108" name="Picture 4" descr="f03-41-9780123838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1436688"/>
            <a:ext cx="41783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7162800" cy="809625"/>
          </a:xfrm>
        </p:spPr>
        <p:txBody>
          <a:bodyPr/>
          <a:lstStyle/>
          <a:p>
            <a:pPr eaLnBrk="1" hangingPunct="1"/>
            <a:r>
              <a:rPr lang="en-US" altLang="en-US" smtClean="0"/>
              <a:t>Avoiding Memory Hazards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261938" y="1104900"/>
            <a:ext cx="7891462" cy="49911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 smtClean="0"/>
              <a:t>WAW and WAR hazards through memory are eliminated with speculation because actual updating of memory occurs in order, when a store is at head of the ROB, and hence, no earlier loads or stores can still be pending 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 smtClean="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 smtClean="0"/>
              <a:t>RAW hazards </a:t>
            </a:r>
            <a:r>
              <a:rPr lang="en-US" altLang="en-US" sz="2000" i="1" smtClean="0"/>
              <a:t>through memory </a:t>
            </a:r>
            <a:r>
              <a:rPr lang="en-US" altLang="en-US" sz="2000" smtClean="0"/>
              <a:t>are maintained by two restrictions: 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/>
              <a:t>not allowing a load to initiate the second step of its execution if any active ROB entry occupied by a store has a Destination field that matches the value of the A field of the load, and 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/>
              <a:t>maintaining the program order for the computation of an effective address of a load with respect to all earlier stores.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1800" smtClean="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 smtClean="0"/>
              <a:t>These restrictions ensure that any load that accesses a memory location written to by an earlier store cannot perform the memory access until the store has written the data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162800" cy="798513"/>
          </a:xfrm>
        </p:spPr>
        <p:txBody>
          <a:bodyPr/>
          <a:lstStyle/>
          <a:p>
            <a:pPr eaLnBrk="1" hangingPunct="1"/>
            <a:r>
              <a:rPr lang="en-US" altLang="en-US" smtClean="0"/>
              <a:t>Exceptions and Interrupts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20713" y="1335088"/>
            <a:ext cx="7910512" cy="4760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IBM 360/91 invented “imprecise interrupts”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Computer stopped at this PC; its likely close to this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Not so popular with programmers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Also, what about Virtual Memory? (Not in IBM 360)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Technique for both precise interrupts/exceptions and speculation: in-order completion and in-order commit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If we speculate and are wrong, need to back up and restart execution to point at which we predicted incorrectly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This is exactly same as need to do with precise exceptions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Exceptions are handled by not recognizing the exception until instruction that caused it is ready to commit in ROB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If a speculated instruction raises an exception, the exception is recorded in the ROB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This is why reorder buffers in all new processors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Tomasulo with Speculation</a:t>
            </a:r>
          </a:p>
        </p:txBody>
      </p:sp>
      <p:sp>
        <p:nvSpPr>
          <p:cNvPr id="13315" name="Rectangle 1077"/>
          <p:cNvSpPr>
            <a:spLocks noGrp="1" noChangeArrowheads="1"/>
          </p:cNvSpPr>
          <p:nvPr>
            <p:ph idx="1"/>
          </p:nvPr>
        </p:nvSpPr>
        <p:spPr>
          <a:xfrm>
            <a:off x="212725" y="5697538"/>
            <a:ext cx="8613775" cy="84455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Why haven’t SUB.D and ADD.D committed?</a:t>
            </a:r>
          </a:p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What would happen if MUL.D throws an exception?</a:t>
            </a:r>
          </a:p>
        </p:txBody>
      </p:sp>
      <p:grpSp>
        <p:nvGrpSpPr>
          <p:cNvPr id="13316" name="Group 1075"/>
          <p:cNvGrpSpPr>
            <a:grpSpLocks/>
          </p:cNvGrpSpPr>
          <p:nvPr/>
        </p:nvGrpSpPr>
        <p:grpSpPr bwMode="auto">
          <a:xfrm>
            <a:off x="838200" y="793750"/>
            <a:ext cx="7543800" cy="1671638"/>
            <a:chOff x="528" y="608"/>
            <a:chExt cx="4752" cy="1053"/>
          </a:xfrm>
        </p:grpSpPr>
        <p:sp>
          <p:nvSpPr>
            <p:cNvPr id="13341" name="Rectangle 1028"/>
            <p:cNvSpPr>
              <a:spLocks noChangeArrowheads="1"/>
            </p:cNvSpPr>
            <p:nvPr/>
          </p:nvSpPr>
          <p:spPr bwMode="auto">
            <a:xfrm>
              <a:off x="528" y="624"/>
              <a:ext cx="4752" cy="1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3342" name="Line 1031"/>
            <p:cNvSpPr>
              <a:spLocks noChangeShapeType="1"/>
            </p:cNvSpPr>
            <p:nvPr/>
          </p:nvSpPr>
          <p:spPr bwMode="auto">
            <a:xfrm>
              <a:off x="1104" y="768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1032"/>
            <p:cNvSpPr>
              <a:spLocks noChangeShapeType="1"/>
            </p:cNvSpPr>
            <p:nvPr/>
          </p:nvSpPr>
          <p:spPr bwMode="auto">
            <a:xfrm>
              <a:off x="528" y="912"/>
              <a:ext cx="47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1033"/>
            <p:cNvSpPr>
              <a:spLocks noChangeShapeType="1"/>
            </p:cNvSpPr>
            <p:nvPr/>
          </p:nvSpPr>
          <p:spPr bwMode="auto">
            <a:xfrm>
              <a:off x="528" y="1056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1034"/>
            <p:cNvSpPr>
              <a:spLocks noChangeShapeType="1"/>
            </p:cNvSpPr>
            <p:nvPr/>
          </p:nvSpPr>
          <p:spPr bwMode="auto">
            <a:xfrm>
              <a:off x="528" y="1200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1035"/>
            <p:cNvSpPr>
              <a:spLocks noChangeShapeType="1"/>
            </p:cNvSpPr>
            <p:nvPr/>
          </p:nvSpPr>
          <p:spPr bwMode="auto">
            <a:xfrm>
              <a:off x="528" y="1344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1036"/>
            <p:cNvSpPr>
              <a:spLocks noChangeShapeType="1"/>
            </p:cNvSpPr>
            <p:nvPr/>
          </p:nvSpPr>
          <p:spPr bwMode="auto">
            <a:xfrm>
              <a:off x="528" y="1488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Text Box 1038"/>
            <p:cNvSpPr txBox="1">
              <a:spLocks noChangeArrowheads="1"/>
            </p:cNvSpPr>
            <p:nvPr/>
          </p:nvSpPr>
          <p:spPr bwMode="auto">
            <a:xfrm>
              <a:off x="733" y="608"/>
              <a:ext cx="4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1200" b="1"/>
                <a:t>Reservation Stations</a:t>
              </a:r>
            </a:p>
          </p:txBody>
        </p:sp>
        <p:sp>
          <p:nvSpPr>
            <p:cNvPr id="13349" name="Text Box 1039"/>
            <p:cNvSpPr txBox="1">
              <a:spLocks noChangeArrowheads="1"/>
            </p:cNvSpPr>
            <p:nvPr/>
          </p:nvSpPr>
          <p:spPr bwMode="auto">
            <a:xfrm>
              <a:off x="528" y="739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 b="1"/>
                <a:t>Name         Busy       Op                       Vj                                          Vk                           Qj        Qk        Dest</a:t>
              </a:r>
            </a:p>
          </p:txBody>
        </p:sp>
        <p:sp>
          <p:nvSpPr>
            <p:cNvPr id="13350" name="Text Box 1040"/>
            <p:cNvSpPr txBox="1">
              <a:spLocks noChangeArrowheads="1"/>
            </p:cNvSpPr>
            <p:nvPr/>
          </p:nvSpPr>
          <p:spPr bwMode="auto">
            <a:xfrm>
              <a:off x="528" y="903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Add1           No</a:t>
              </a:r>
            </a:p>
          </p:txBody>
        </p:sp>
        <p:sp>
          <p:nvSpPr>
            <p:cNvPr id="13351" name="Text Box 1041"/>
            <p:cNvSpPr txBox="1">
              <a:spLocks noChangeArrowheads="1"/>
            </p:cNvSpPr>
            <p:nvPr/>
          </p:nvSpPr>
          <p:spPr bwMode="auto">
            <a:xfrm>
              <a:off x="528" y="1056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Add2           No</a:t>
              </a:r>
            </a:p>
          </p:txBody>
        </p:sp>
        <p:sp>
          <p:nvSpPr>
            <p:cNvPr id="13352" name="Text Box 1042"/>
            <p:cNvSpPr txBox="1">
              <a:spLocks noChangeArrowheads="1"/>
            </p:cNvSpPr>
            <p:nvPr/>
          </p:nvSpPr>
          <p:spPr bwMode="auto">
            <a:xfrm>
              <a:off x="528" y="1200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Add3           No</a:t>
              </a:r>
            </a:p>
          </p:txBody>
        </p:sp>
        <p:sp>
          <p:nvSpPr>
            <p:cNvPr id="13353" name="Text Box 1043"/>
            <p:cNvSpPr txBox="1">
              <a:spLocks noChangeArrowheads="1"/>
            </p:cNvSpPr>
            <p:nvPr/>
          </p:nvSpPr>
          <p:spPr bwMode="auto">
            <a:xfrm>
              <a:off x="528" y="1344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Mult1           No         MUL.D        Mem[45+Regs[R3]]                     Regs[F4]                                                #3</a:t>
              </a:r>
            </a:p>
          </p:txBody>
        </p:sp>
        <p:sp>
          <p:nvSpPr>
            <p:cNvPr id="13354" name="Text Box 1045"/>
            <p:cNvSpPr txBox="1">
              <a:spLocks noChangeArrowheads="1"/>
            </p:cNvSpPr>
            <p:nvPr/>
          </p:nvSpPr>
          <p:spPr bwMode="auto">
            <a:xfrm>
              <a:off x="528" y="1488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Mult2           Yes       DIV.D                ROB[#3]                            Mem[34+Regs[R2]]                                    #5</a:t>
              </a:r>
            </a:p>
          </p:txBody>
        </p:sp>
      </p:grpSp>
      <p:grpSp>
        <p:nvGrpSpPr>
          <p:cNvPr id="13317" name="Group 1073"/>
          <p:cNvGrpSpPr>
            <a:grpSpLocks/>
          </p:cNvGrpSpPr>
          <p:nvPr/>
        </p:nvGrpSpPr>
        <p:grpSpPr bwMode="auto">
          <a:xfrm>
            <a:off x="838200" y="2462213"/>
            <a:ext cx="7543800" cy="1889125"/>
            <a:chOff x="528" y="1767"/>
            <a:chExt cx="4752" cy="1190"/>
          </a:xfrm>
        </p:grpSpPr>
        <p:sp>
          <p:nvSpPr>
            <p:cNvPr id="13325" name="Rectangle 1029"/>
            <p:cNvSpPr>
              <a:spLocks noChangeArrowheads="1"/>
            </p:cNvSpPr>
            <p:nvPr/>
          </p:nvSpPr>
          <p:spPr bwMode="auto">
            <a:xfrm>
              <a:off x="528" y="1776"/>
              <a:ext cx="4752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3326" name="Line 1046"/>
            <p:cNvSpPr>
              <a:spLocks noChangeShapeType="1"/>
            </p:cNvSpPr>
            <p:nvPr/>
          </p:nvSpPr>
          <p:spPr bwMode="auto">
            <a:xfrm>
              <a:off x="1104" y="1920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047"/>
            <p:cNvSpPr>
              <a:spLocks noChangeShapeType="1"/>
            </p:cNvSpPr>
            <p:nvPr/>
          </p:nvSpPr>
          <p:spPr bwMode="auto">
            <a:xfrm>
              <a:off x="528" y="2064"/>
              <a:ext cx="47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048"/>
            <p:cNvSpPr>
              <a:spLocks noChangeShapeType="1"/>
            </p:cNvSpPr>
            <p:nvPr/>
          </p:nvSpPr>
          <p:spPr bwMode="auto">
            <a:xfrm>
              <a:off x="528" y="2208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049"/>
            <p:cNvSpPr>
              <a:spLocks noChangeShapeType="1"/>
            </p:cNvSpPr>
            <p:nvPr/>
          </p:nvSpPr>
          <p:spPr bwMode="auto">
            <a:xfrm>
              <a:off x="528" y="2352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050"/>
            <p:cNvSpPr>
              <a:spLocks noChangeShapeType="1"/>
            </p:cNvSpPr>
            <p:nvPr/>
          </p:nvSpPr>
          <p:spPr bwMode="auto">
            <a:xfrm>
              <a:off x="528" y="2496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051"/>
            <p:cNvSpPr>
              <a:spLocks noChangeShapeType="1"/>
            </p:cNvSpPr>
            <p:nvPr/>
          </p:nvSpPr>
          <p:spPr bwMode="auto">
            <a:xfrm>
              <a:off x="528" y="2640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1052"/>
            <p:cNvSpPr>
              <a:spLocks noChangeShapeType="1"/>
            </p:cNvSpPr>
            <p:nvPr/>
          </p:nvSpPr>
          <p:spPr bwMode="auto">
            <a:xfrm>
              <a:off x="528" y="2784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Text Box 1053"/>
            <p:cNvSpPr txBox="1">
              <a:spLocks noChangeArrowheads="1"/>
            </p:cNvSpPr>
            <p:nvPr/>
          </p:nvSpPr>
          <p:spPr bwMode="auto">
            <a:xfrm>
              <a:off x="1104" y="1767"/>
              <a:ext cx="4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1200" b="1"/>
                <a:t>Reorder Buffer</a:t>
              </a:r>
            </a:p>
          </p:txBody>
        </p:sp>
        <p:sp>
          <p:nvSpPr>
            <p:cNvPr id="13334" name="Text Box 1054"/>
            <p:cNvSpPr txBox="1">
              <a:spLocks noChangeArrowheads="1"/>
            </p:cNvSpPr>
            <p:nvPr/>
          </p:nvSpPr>
          <p:spPr bwMode="auto">
            <a:xfrm>
              <a:off x="528" y="1898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 b="1"/>
                <a:t>Entry         Busy       Instruction                        State                Destination          Value</a:t>
              </a:r>
            </a:p>
          </p:txBody>
        </p:sp>
        <p:sp>
          <p:nvSpPr>
            <p:cNvPr id="13335" name="Text Box 1055"/>
            <p:cNvSpPr txBox="1">
              <a:spLocks noChangeArrowheads="1"/>
            </p:cNvSpPr>
            <p:nvPr/>
          </p:nvSpPr>
          <p:spPr bwMode="auto">
            <a:xfrm>
              <a:off x="528" y="2062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   1                No         L.D       F6, 34(R2)            Commit                   F6                   Mem[34+Regs[R2]]</a:t>
              </a:r>
            </a:p>
          </p:txBody>
        </p:sp>
        <p:sp>
          <p:nvSpPr>
            <p:cNvPr id="13336" name="Text Box 1056"/>
            <p:cNvSpPr txBox="1">
              <a:spLocks noChangeArrowheads="1"/>
            </p:cNvSpPr>
            <p:nvPr/>
          </p:nvSpPr>
          <p:spPr bwMode="auto">
            <a:xfrm>
              <a:off x="528" y="2208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   2                No         L.D       F2, 45(R3)            Commit                   F2                   Mem[45+Regs[R3]]</a:t>
              </a:r>
            </a:p>
          </p:txBody>
        </p:sp>
        <p:sp>
          <p:nvSpPr>
            <p:cNvPr id="13337" name="Text Box 1057"/>
            <p:cNvSpPr txBox="1">
              <a:spLocks noChangeArrowheads="1"/>
            </p:cNvSpPr>
            <p:nvPr/>
          </p:nvSpPr>
          <p:spPr bwMode="auto">
            <a:xfrm>
              <a:off x="528" y="2352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   3                Yes       MUL.D  F0,F2,F4              Write Result            F0                   #2 x Regs[R4]</a:t>
              </a:r>
            </a:p>
          </p:txBody>
        </p:sp>
        <p:sp>
          <p:nvSpPr>
            <p:cNvPr id="13338" name="Text Box 1061"/>
            <p:cNvSpPr txBox="1">
              <a:spLocks noChangeArrowheads="1"/>
            </p:cNvSpPr>
            <p:nvPr/>
          </p:nvSpPr>
          <p:spPr bwMode="auto">
            <a:xfrm>
              <a:off x="528" y="2496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   4                Yes       SUB.D  F8,F6,F2              Write Result            F8                   #1-#2</a:t>
              </a:r>
            </a:p>
          </p:txBody>
        </p:sp>
        <p:sp>
          <p:nvSpPr>
            <p:cNvPr id="13339" name="Text Box 1062"/>
            <p:cNvSpPr txBox="1">
              <a:spLocks noChangeArrowheads="1"/>
            </p:cNvSpPr>
            <p:nvPr/>
          </p:nvSpPr>
          <p:spPr bwMode="auto">
            <a:xfrm>
              <a:off x="528" y="2640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   5                Yes       DIV.D   F10,F0,F6             Execute                  F10                 #3 / M[R2+34]</a:t>
              </a:r>
            </a:p>
          </p:txBody>
        </p:sp>
        <p:sp>
          <p:nvSpPr>
            <p:cNvPr id="13340" name="Text Box 1063"/>
            <p:cNvSpPr txBox="1">
              <a:spLocks noChangeArrowheads="1"/>
            </p:cNvSpPr>
            <p:nvPr/>
          </p:nvSpPr>
          <p:spPr bwMode="auto">
            <a:xfrm>
              <a:off x="528" y="2784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   6                Yes       ADD.D  F6,F8,F2              Write Result            F6                   #4+#2</a:t>
              </a:r>
            </a:p>
          </p:txBody>
        </p:sp>
      </p:grpSp>
      <p:grpSp>
        <p:nvGrpSpPr>
          <p:cNvPr id="13318" name="Group 1076"/>
          <p:cNvGrpSpPr>
            <a:grpSpLocks/>
          </p:cNvGrpSpPr>
          <p:nvPr/>
        </p:nvGrpSpPr>
        <p:grpSpPr bwMode="auto">
          <a:xfrm>
            <a:off x="838200" y="4362450"/>
            <a:ext cx="7543800" cy="1306513"/>
            <a:chOff x="528" y="3072"/>
            <a:chExt cx="4752" cy="823"/>
          </a:xfrm>
        </p:grpSpPr>
        <p:sp>
          <p:nvSpPr>
            <p:cNvPr id="13319" name="Rectangle 1030"/>
            <p:cNvSpPr>
              <a:spLocks noChangeArrowheads="1"/>
            </p:cNvSpPr>
            <p:nvPr/>
          </p:nvSpPr>
          <p:spPr bwMode="auto">
            <a:xfrm>
              <a:off x="528" y="3072"/>
              <a:ext cx="4752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3320" name="Line 1064"/>
            <p:cNvSpPr>
              <a:spLocks noChangeShapeType="1"/>
            </p:cNvSpPr>
            <p:nvPr/>
          </p:nvSpPr>
          <p:spPr bwMode="auto">
            <a:xfrm>
              <a:off x="1104" y="3235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1065"/>
            <p:cNvSpPr>
              <a:spLocks noChangeShapeType="1"/>
            </p:cNvSpPr>
            <p:nvPr/>
          </p:nvSpPr>
          <p:spPr bwMode="auto">
            <a:xfrm>
              <a:off x="528" y="3379"/>
              <a:ext cx="47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Text Box 1068"/>
            <p:cNvSpPr txBox="1">
              <a:spLocks noChangeArrowheads="1"/>
            </p:cNvSpPr>
            <p:nvPr/>
          </p:nvSpPr>
          <p:spPr bwMode="auto">
            <a:xfrm>
              <a:off x="1104" y="3082"/>
              <a:ext cx="4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1200" b="1"/>
                <a:t>FP Register Status</a:t>
              </a:r>
            </a:p>
          </p:txBody>
        </p:sp>
        <p:sp>
          <p:nvSpPr>
            <p:cNvPr id="13323" name="Text Box 1069"/>
            <p:cNvSpPr txBox="1">
              <a:spLocks noChangeArrowheads="1"/>
            </p:cNvSpPr>
            <p:nvPr/>
          </p:nvSpPr>
          <p:spPr bwMode="auto">
            <a:xfrm>
              <a:off x="528" y="3213"/>
              <a:ext cx="4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 b="1"/>
                <a:t>Field           F0      F2      F4      F6      F8      F10      F12      F14      F16      F18      F20      F22      …      F30</a:t>
              </a:r>
            </a:p>
          </p:txBody>
        </p:sp>
        <p:sp>
          <p:nvSpPr>
            <p:cNvPr id="13324" name="Text Box 1070"/>
            <p:cNvSpPr txBox="1">
              <a:spLocks noChangeArrowheads="1"/>
            </p:cNvSpPr>
            <p:nvPr/>
          </p:nvSpPr>
          <p:spPr bwMode="auto">
            <a:xfrm>
              <a:off x="528" y="3377"/>
              <a:ext cx="47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/>
                <a:t>Reorder #    3                             6        4          5               </a:t>
              </a:r>
            </a:p>
            <a:p>
              <a:endParaRPr lang="en-US" altLang="en-US" sz="1200"/>
            </a:p>
            <a:p>
              <a:r>
                <a:rPr lang="en-US" altLang="en-US" sz="1200"/>
                <a:t>Reorder      Yes     No     No     Yes    Yes     Yes       No        No        No        No       No        No                 No</a:t>
              </a:r>
            </a:p>
            <a:p>
              <a:r>
                <a:rPr lang="en-US" altLang="en-US" sz="1200"/>
                <a:t>Busy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7800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Getting CPI &lt; 1: Issuing</a:t>
            </a:r>
            <a:br>
              <a:rPr lang="en-US" altLang="en-US" smtClean="0"/>
            </a:br>
            <a:r>
              <a:rPr lang="en-US" altLang="en-US" smtClean="0"/>
              <a:t>Multiple Instructions/Cycle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696200" cy="4645025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0000FF"/>
                </a:solidFill>
              </a:rPr>
              <a:t>Superscalar</a:t>
            </a:r>
            <a:r>
              <a:rPr lang="en-US" altLang="en-US" smtClean="0"/>
              <a:t>: varying no. instructions/cycle (1 to 8), scheduled by compiler or by HW (Tomasulo)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0000FF"/>
                </a:solidFill>
              </a:rPr>
              <a:t>(</a:t>
            </a:r>
            <a:r>
              <a:rPr lang="en-US" altLang="en-US" u="sng" smtClean="0">
                <a:solidFill>
                  <a:srgbClr val="0000FF"/>
                </a:solidFill>
              </a:rPr>
              <a:t>Very) Long Instruction Words (V)LIW</a:t>
            </a:r>
            <a:r>
              <a:rPr lang="en-US" altLang="en-US" smtClean="0"/>
              <a:t>: </a:t>
            </a:r>
            <a:br>
              <a:rPr lang="en-US" altLang="en-US" smtClean="0"/>
            </a:br>
            <a:r>
              <a:rPr lang="en-US" altLang="en-US" smtClean="0"/>
              <a:t>fixed number of instructions (4-16) scheduled by the compiler; put ops into wide templates</a:t>
            </a:r>
          </a:p>
          <a:p>
            <a:pPr lvl="1" eaLnBrk="1" hangingPunct="1"/>
            <a:r>
              <a:rPr lang="en-US" altLang="en-US" smtClean="0"/>
              <a:t>Style: “Explicitly Parallel Instruction Computer (EPIC)”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Anticipated success led to use of </a:t>
            </a:r>
            <a:br>
              <a:rPr lang="en-US" altLang="en-US" smtClean="0"/>
            </a:br>
            <a:r>
              <a:rPr lang="en-US" altLang="en-US" u="sng" smtClean="0">
                <a:solidFill>
                  <a:srgbClr val="0000FF"/>
                </a:solidFill>
              </a:rPr>
              <a:t>Instructions Per Clock </a:t>
            </a:r>
            <a:r>
              <a:rPr lang="en-US" altLang="en-US" smtClean="0"/>
              <a:t>cycle (</a:t>
            </a:r>
            <a:r>
              <a:rPr lang="en-US" altLang="en-US" u="sng" smtClean="0">
                <a:solidFill>
                  <a:srgbClr val="0000FF"/>
                </a:solidFill>
              </a:rPr>
              <a:t>IPC</a:t>
            </a:r>
            <a:r>
              <a:rPr lang="en-US" altLang="en-US" smtClean="0"/>
              <a:t>) vs. CPI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So what?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1450"/>
            <a:ext cx="7162800" cy="581025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Multiple-Issue Processors</a:t>
            </a:r>
          </a:p>
        </p:txBody>
      </p:sp>
      <p:graphicFrame>
        <p:nvGraphicFramePr>
          <p:cNvPr id="124015" name="Group 111"/>
          <p:cNvGraphicFramePr>
            <a:graphicFrameLocks noGrp="1"/>
          </p:cNvGraphicFramePr>
          <p:nvPr>
            <p:ph type="tbl" idx="1"/>
          </p:nvPr>
        </p:nvGraphicFramePr>
        <p:xfrm>
          <a:off x="404813" y="1176338"/>
          <a:ext cx="8553450" cy="4584701"/>
        </p:xfrm>
        <a:graphic>
          <a:graphicData uri="http://schemas.openxmlformats.org/drawingml/2006/table">
            <a:tbl>
              <a:tblPr/>
              <a:tblGrid>
                <a:gridCol w="1343025"/>
                <a:gridCol w="1114425"/>
                <a:gridCol w="1152525"/>
                <a:gridCol w="1314450"/>
                <a:gridCol w="1695450"/>
                <a:gridCol w="1933575"/>
              </a:tblGrid>
              <a:tr h="6001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Common Name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D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Structure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D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Hazard Detection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D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Scheduling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D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Distinguishing Characteristics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D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D0FE"/>
                    </a:solidFill>
                  </a:tcPr>
                </a:tc>
              </a:tr>
              <a:tr h="781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Superscalar (static)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Dynamic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Hardware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In-order execution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Mostly embedded (MIPS &amp; ARM)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  <a:tr h="5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Superscalar (dynamic)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Some out-of-order execution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IBM Power2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3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Superscalar (speculative)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Dynamic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Hardware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Dynamic with speculation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Out-of-order execution with speculation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Intel Core i3, i5, i7</a:t>
                      </a:r>
                      <a:b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IBM Power7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  <a:tr h="749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VLIW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hazards between issue packets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Trimedia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i860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(mostly embedded)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EPIC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Primarily Static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 Software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Mostly static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hazards explicitly det. by compiler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Itanium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-slides-2">
  <a:themeElements>
    <a:clrScheme name="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Class-slides-2</Template>
  <TotalTime>3807</TotalTime>
  <Pages>53</Pages>
  <Words>2980</Words>
  <Application>Microsoft Office PowerPoint</Application>
  <PresentationFormat>Letter Paper (8.5x11 in)</PresentationFormat>
  <Paragraphs>507</Paragraphs>
  <Slides>43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Wingdings</vt:lpstr>
      <vt:lpstr>Symbol</vt:lpstr>
      <vt:lpstr>Helvetica</vt:lpstr>
      <vt:lpstr>Times New Roman</vt:lpstr>
      <vt:lpstr>Arial Narrow</vt:lpstr>
      <vt:lpstr>Marker Felt</vt:lpstr>
      <vt:lpstr>Class-slides-2</vt:lpstr>
      <vt:lpstr>Microsoft Office Excel Chart</vt:lpstr>
      <vt:lpstr>PowerPoint Presentation</vt:lpstr>
      <vt:lpstr>Speculative Execution</vt:lpstr>
      <vt:lpstr>HW support for More ILP</vt:lpstr>
      <vt:lpstr>Four Steps of Speculative Tomasulo Algorithm</vt:lpstr>
      <vt:lpstr>Avoiding Memory Hazards</vt:lpstr>
      <vt:lpstr>Exceptions and Interrupts</vt:lpstr>
      <vt:lpstr>Tomasulo with Speculation</vt:lpstr>
      <vt:lpstr>Getting CPI &lt; 1: Issuing Multiple Instructions/Cycle</vt:lpstr>
      <vt:lpstr>Multiple-Issue Processors</vt:lpstr>
      <vt:lpstr>Statically Scheduled Issue</vt:lpstr>
      <vt:lpstr>Loop Unrolling in Superscalar</vt:lpstr>
      <vt:lpstr>Multiple Issue Challenges</vt:lpstr>
      <vt:lpstr>Multiple Issue Challenges</vt:lpstr>
      <vt:lpstr>Loop Unrolling in VLIW Local Scheduling</vt:lpstr>
      <vt:lpstr>Advantages of HW (Tomasulo) vs. SW (VLIW) Speculation</vt:lpstr>
      <vt:lpstr>ILP up to Now</vt:lpstr>
      <vt:lpstr>Limits to ILP</vt:lpstr>
      <vt:lpstr>Limits to Multi-Issue Machines</vt:lpstr>
      <vt:lpstr>Limits to Multi-Issue Machines</vt:lpstr>
      <vt:lpstr>For most apps, most execution units lie idle</vt:lpstr>
      <vt:lpstr>Performance beyond single thread ILP</vt:lpstr>
      <vt:lpstr>Thread Level Parallelism (TLP)</vt:lpstr>
      <vt:lpstr>New Approach: Mulithreaded Execution</vt:lpstr>
      <vt:lpstr>Fine-Grained Multithreading</vt:lpstr>
      <vt:lpstr>Course-Grained Multithreading</vt:lpstr>
      <vt:lpstr>Do both ILP and TLP?</vt:lpstr>
      <vt:lpstr>Simultaneous Multithreading (SMT)</vt:lpstr>
      <vt:lpstr>Simultaneous Multi-threading ...</vt:lpstr>
      <vt:lpstr>Multithreaded Categories</vt:lpstr>
      <vt:lpstr>Design Challenges in SMT</vt:lpstr>
      <vt:lpstr>Power 4</vt:lpstr>
      <vt:lpstr>PowerPoint Presentation</vt:lpstr>
      <vt:lpstr>Power 5 data flow ...</vt:lpstr>
      <vt:lpstr>Changes in  Power 5 to support SMT</vt:lpstr>
      <vt:lpstr>Head to Head ILP/TLP competition</vt:lpstr>
      <vt:lpstr>Performance on SPECint2000</vt:lpstr>
      <vt:lpstr>Performance on SPECfp2000</vt:lpstr>
      <vt:lpstr>Normalized Performance: Efficiency</vt:lpstr>
      <vt:lpstr>No Silver Bullet for ILP </vt:lpstr>
      <vt:lpstr>Limits to ILP</vt:lpstr>
      <vt:lpstr>Commentary</vt:lpstr>
      <vt:lpstr>ARM Cortex 8</vt:lpstr>
      <vt:lpstr>Intel Core i7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R4000 + Intro to ILP</dc:title>
  <dc:creator>David A. Patterson</dc:creator>
  <cp:lastModifiedBy>Graham, Scott R Civ USAF AETC AFIT/ENG</cp:lastModifiedBy>
  <cp:revision>279</cp:revision>
  <cp:lastPrinted>1998-02-05T06:24:41Z</cp:lastPrinted>
  <dcterms:created xsi:type="dcterms:W3CDTF">1996-09-04T07:14:34Z</dcterms:created>
  <dcterms:modified xsi:type="dcterms:W3CDTF">2016-02-17T17:25:10Z</dcterms:modified>
</cp:coreProperties>
</file>