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57" r:id="rId2"/>
    <p:sldId id="358" r:id="rId3"/>
    <p:sldId id="359" r:id="rId4"/>
    <p:sldId id="264" r:id="rId5"/>
    <p:sldId id="362" r:id="rId6"/>
    <p:sldId id="361" r:id="rId7"/>
    <p:sldId id="266" r:id="rId8"/>
    <p:sldId id="267" r:id="rId9"/>
    <p:sldId id="372" r:id="rId10"/>
    <p:sldId id="268" r:id="rId11"/>
    <p:sldId id="318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291" r:id="rId33"/>
    <p:sldId id="292" r:id="rId34"/>
    <p:sldId id="293" r:id="rId35"/>
    <p:sldId id="294" r:id="rId36"/>
    <p:sldId id="329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17" r:id="rId57"/>
    <p:sldId id="363" r:id="rId58"/>
  </p:sldIdLst>
  <p:sldSz cx="9144000" cy="6858000" type="letter"/>
  <p:notesSz cx="9283700" cy="6997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E0E0E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608" autoAdjust="0"/>
  </p:normalViewPr>
  <p:slideViewPr>
    <p:cSldViewPr snapToGrid="0">
      <p:cViewPr>
        <p:scale>
          <a:sx n="100" d="100"/>
          <a:sy n="100" d="100"/>
        </p:scale>
        <p:origin x="-1944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17.xml"/><Relationship Id="rId7" Type="http://schemas.openxmlformats.org/officeDocument/2006/relationships/slide" Target="slides/slide21.xml"/><Relationship Id="rId12" Type="http://schemas.openxmlformats.org/officeDocument/2006/relationships/slide" Target="slides/slide36.xml"/><Relationship Id="rId2" Type="http://schemas.openxmlformats.org/officeDocument/2006/relationships/slide" Target="slides/slide13.xml"/><Relationship Id="rId1" Type="http://schemas.openxmlformats.org/officeDocument/2006/relationships/slide" Target="slides/slide11.xml"/><Relationship Id="rId6" Type="http://schemas.openxmlformats.org/officeDocument/2006/relationships/slide" Target="slides/slide20.xml"/><Relationship Id="rId11" Type="http://schemas.openxmlformats.org/officeDocument/2006/relationships/slide" Target="slides/slide25.xml"/><Relationship Id="rId5" Type="http://schemas.openxmlformats.org/officeDocument/2006/relationships/slide" Target="slides/slide19.xml"/><Relationship Id="rId10" Type="http://schemas.openxmlformats.org/officeDocument/2006/relationships/slide" Target="slides/slide24.xml"/><Relationship Id="rId4" Type="http://schemas.openxmlformats.org/officeDocument/2006/relationships/slide" Target="slides/slide18.xml"/><Relationship Id="rId9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4133850" y="6661150"/>
            <a:ext cx="7683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817" tIns="45215" rIns="88817" bIns="45215">
            <a:spAutoFit/>
          </a:bodyPr>
          <a:lstStyle>
            <a:lvl1pPr defTabSz="8842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842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842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842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842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84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84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84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84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/>
              <a:t>Page </a:t>
            </a:r>
            <a:fld id="{009E48C6-956A-4F0C-A557-37BEF75F2CFC}" type="slidenum">
              <a:rPr lang="en-US" altLang="en-US" sz="1200"/>
              <a:pPr algn="ctr">
                <a:lnSpc>
                  <a:spcPct val="90000"/>
                </a:lnSpc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63987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4133850" y="6661150"/>
            <a:ext cx="7683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817" tIns="45215" rIns="88817" bIns="45215">
            <a:spAutoFit/>
          </a:bodyPr>
          <a:lstStyle>
            <a:lvl1pPr defTabSz="8842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842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842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842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842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84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84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84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84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/>
              <a:t>Page </a:t>
            </a:r>
            <a:fld id="{930AF789-CBF0-4935-B311-44BA7BC5D157}" type="slidenum">
              <a:rPr lang="en-US" altLang="en-US" sz="1200"/>
              <a:pPr algn="ctr">
                <a:lnSpc>
                  <a:spcPct val="90000"/>
                </a:lnSpc>
              </a:pPr>
              <a:t>‹#›</a:t>
            </a:fld>
            <a:endParaRPr lang="en-US" altLang="en-US" sz="1200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8638"/>
            <a:ext cx="3487738" cy="2614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22638"/>
            <a:ext cx="6807200" cy="315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46" tIns="45215" rIns="92046" bIns="45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231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Resolve RAW memory conflict? (address in memory buffers)</a:t>
            </a:r>
          </a:p>
          <a:p>
            <a:r>
              <a:rPr lang="en-US" altLang="en-US" smtClean="0"/>
              <a:t>Integer unit executes in parallel</a:t>
            </a:r>
          </a:p>
        </p:txBody>
      </p:sp>
      <p:sp>
        <p:nvSpPr>
          <p:cNvPr id="61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Iteration 3 stalls on MUL.D as no reservation station is available.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Iteration 3 stalls on MUL.D as no reservation station is available.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Iteration 3 stalls on MUL.D as no reservation station is available.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Iteration 3 stalls on MUL.D as no reservation station is available.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For Issue:  Note that remaining registers avoids name dependencies (anti-WAR and output-WAW) </a:t>
            </a:r>
          </a:p>
          <a:p>
            <a:endParaRPr lang="en-US" altLang="en-US" smtClean="0"/>
          </a:p>
          <a:p>
            <a:r>
              <a:rPr lang="en-US" altLang="en-US" smtClean="0"/>
              <a:t>For Execution, RAW eliminated since result is directly pulled off the bus and stored in the associated reservation station. 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No WAR on DIV.D since DIV has value directly stored in Vk (as opposed to having to wait and read the register).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Note that times are from execute-to-ExecuteComplete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2 iterations are “unrolled”</a:t>
            </a:r>
          </a:p>
          <a:p>
            <a:endParaRPr lang="en-US" altLang="en-US" smtClean="0"/>
          </a:p>
          <a:p>
            <a:r>
              <a:rPr lang="en-US" altLang="en-US" smtClean="0"/>
              <a:t>Assume </a:t>
            </a:r>
          </a:p>
          <a:p>
            <a:r>
              <a:rPr lang="en-US" altLang="en-US" smtClean="0"/>
              <a:t>  Predict taken</a:t>
            </a:r>
          </a:p>
          <a:p>
            <a:r>
              <a:rPr lang="en-US" altLang="en-US" smtClean="0"/>
              <a:t>  Int ALU ignored (except for issue time)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Tomasulo Algorithm                                    CSCE 692 –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9910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Tomasulo Algorithm                                    CSCE 692 –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0398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Tomasulo Algorithm                                    CSCE 692 –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5409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Tomasulo Algorithm                                    CSCE 692 –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004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Tomasulo Algorithm                                    CSCE 692 –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8188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Tomasulo Algorithm                                    CSCE 692 –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1625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Tomasulo Algorithm                                    CSCE 692 –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56580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Tomasulo Algorithm                                    CSCE 692 –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8507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Tomasulo Algorithm                                    CSCE 692 –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625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Tomasulo Algorithm                                    CSCE 692 –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07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Tomasulo Algorithm                                    CSCE 692 –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3334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777288" y="6586538"/>
            <a:ext cx="3667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4DBB7E10-0B60-4815-B56F-849B6BA651C2}" type="slidenum">
              <a:rPr lang="en-US" altLang="en-US" sz="1200"/>
              <a:pPr algn="r"/>
              <a:t>‹#›</a:t>
            </a:fld>
            <a:endParaRPr lang="en-US" alt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723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Tomasulo Algorithm                                    CSCE 692 – 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6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8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333750" y="1344613"/>
            <a:ext cx="5149850" cy="2636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3200" kern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CSCE 692</a:t>
            </a:r>
            <a:br>
              <a:rPr lang="en-US" sz="3200" kern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kern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Design Principles of</a:t>
            </a:r>
            <a:br>
              <a:rPr lang="en-US" sz="3200" kern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kern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Computer Architecture</a:t>
            </a:r>
            <a:br>
              <a:rPr lang="en-US" sz="3200" kern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kern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200" kern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kern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Lecture 4b</a:t>
            </a:r>
            <a:br>
              <a:rPr lang="en-US" sz="3200" kern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rgbClr val="B7C6FE">
                    <a:lumMod val="50000"/>
                  </a:srgbClr>
                </a:solidFill>
                <a:latin typeface="Arial"/>
                <a:cs typeface="+mn-cs"/>
              </a:rPr>
              <a:t> Chap 3 </a:t>
            </a:r>
            <a:r>
              <a:rPr lang="en-US" sz="2400" kern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2400" kern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Tomasulo</a:t>
            </a:r>
            <a:r>
              <a:rPr lang="en-US" sz="2400" kern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Algorithm</a:t>
            </a:r>
          </a:p>
        </p:txBody>
      </p:sp>
      <p:pic>
        <p:nvPicPr>
          <p:cNvPr id="2051" name="Picture 5" descr="c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905000"/>
            <a:ext cx="2738437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4422775"/>
            <a:ext cx="6900862" cy="19780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mtClean="0"/>
              <a:t>Dr. Scott Graham</a:t>
            </a:r>
          </a:p>
          <a:p>
            <a:pPr>
              <a:lnSpc>
                <a:spcPct val="70000"/>
              </a:lnSpc>
            </a:pPr>
            <a:r>
              <a:rPr lang="en-US" altLang="en-US" smtClean="0"/>
              <a:t>AFIT/ENG</a:t>
            </a:r>
          </a:p>
          <a:p>
            <a:pPr>
              <a:lnSpc>
                <a:spcPct val="70000"/>
              </a:lnSpc>
            </a:pPr>
            <a:endParaRPr lang="en-US" altLang="en-US" sz="1800" smtClean="0"/>
          </a:p>
          <a:p>
            <a:pPr>
              <a:lnSpc>
                <a:spcPct val="70000"/>
              </a:lnSpc>
            </a:pPr>
            <a:r>
              <a:rPr lang="en-US" altLang="en-US" sz="1800" smtClean="0"/>
              <a:t>Notes adapted from</a:t>
            </a:r>
          </a:p>
          <a:p>
            <a:pPr>
              <a:lnSpc>
                <a:spcPct val="70000"/>
              </a:lnSpc>
            </a:pPr>
            <a:r>
              <a:rPr lang="en-US" altLang="en-US" sz="1800" smtClean="0"/>
              <a:t>David Patterson</a:t>
            </a:r>
          </a:p>
          <a:p>
            <a:pPr>
              <a:lnSpc>
                <a:spcPct val="70000"/>
              </a:lnSpc>
            </a:pPr>
            <a:r>
              <a:rPr lang="en-US" altLang="en-US" sz="1800" smtClean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altLang="en-US" sz="1800" smtClean="0"/>
              <a:t>University of California, Berkeley</a:t>
            </a:r>
            <a:endParaRPr lang="en-US" altLang="en-US" sz="2000" i="1" smtClean="0"/>
          </a:p>
        </p:txBody>
      </p:sp>
      <p:pic>
        <p:nvPicPr>
          <p:cNvPr id="2053" name="Picture 8" descr="fro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7720013" y="5070475"/>
            <a:ext cx="12620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52400"/>
            <a:ext cx="81915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Three Stages of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050" y="1155700"/>
            <a:ext cx="8261350" cy="49403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>
                <a:solidFill>
                  <a:schemeClr val="hlink"/>
                </a:solidFill>
                <a:latin typeface="Helvetica" pitchFamily="34" charset="0"/>
              </a:rPr>
              <a:t>1.	Issue</a:t>
            </a:r>
            <a:r>
              <a:rPr lang="en-US" dirty="0"/>
              <a:t>—get instruction from FP Op Queue</a:t>
            </a:r>
          </a:p>
          <a:p>
            <a:pPr lvl="1">
              <a:buFontTx/>
              <a:buNone/>
              <a:defRPr/>
            </a:pPr>
            <a:r>
              <a:rPr lang="en-US" dirty="0"/>
              <a:t> 	If reservation station free (no structural hazard), </a:t>
            </a:r>
            <a:br>
              <a:rPr lang="en-US" dirty="0"/>
            </a:br>
            <a:r>
              <a:rPr lang="en-US" dirty="0"/>
              <a:t>control issues instruction &amp; sends operands (renames registers).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hlink"/>
                </a:solidFill>
                <a:latin typeface="Helvetica" pitchFamily="34" charset="0"/>
              </a:rPr>
              <a:t>2.	Execution</a:t>
            </a:r>
            <a:r>
              <a:rPr lang="en-US" dirty="0"/>
              <a:t>—operate on operands (EX)</a:t>
            </a:r>
          </a:p>
          <a:p>
            <a:pPr lvl="1">
              <a:buFontTx/>
              <a:buNone/>
              <a:defRPr/>
            </a:pPr>
            <a:r>
              <a:rPr lang="en-US" dirty="0"/>
              <a:t> 	When both operands ready then execute;</a:t>
            </a:r>
            <a:br>
              <a:rPr lang="en-US" dirty="0"/>
            </a:br>
            <a:r>
              <a:rPr lang="en-US" dirty="0"/>
              <a:t> if not ready, watch Common Data Bus for result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hlink"/>
                </a:solidFill>
                <a:latin typeface="Helvetica" pitchFamily="34" charset="0"/>
              </a:rPr>
              <a:t>3.	Write result</a:t>
            </a:r>
            <a:r>
              <a:rPr lang="en-US" dirty="0"/>
              <a:t>—finish execution (WB)</a:t>
            </a:r>
          </a:p>
          <a:p>
            <a:pPr lvl="1">
              <a:buFontTx/>
              <a:buNone/>
              <a:defRPr/>
            </a:pPr>
            <a:r>
              <a:rPr lang="en-US" dirty="0"/>
              <a:t> 	Write on Common Data Bus to all awaiting units; </a:t>
            </a:r>
            <a:br>
              <a:rPr lang="en-US" dirty="0"/>
            </a:br>
            <a:r>
              <a:rPr lang="en-US" dirty="0"/>
              <a:t>mark reservation station available</a:t>
            </a:r>
          </a:p>
          <a:p>
            <a:pPr>
              <a:defRPr/>
            </a:pPr>
            <a:r>
              <a:rPr lang="en-US" dirty="0"/>
              <a:t>Normal data bus:    data + destination    (“go to” bus)</a:t>
            </a:r>
          </a:p>
          <a:p>
            <a:pPr>
              <a:defRPr/>
            </a:pP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Common data bus</a:t>
            </a:r>
            <a:r>
              <a:rPr lang="en-US" dirty="0"/>
              <a:t>: data + 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source</a:t>
            </a:r>
            <a:r>
              <a:rPr lang="en-US" dirty="0"/>
              <a:t>  (“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come from</a:t>
            </a:r>
            <a:r>
              <a:rPr lang="en-US" dirty="0"/>
              <a:t>” bus)</a:t>
            </a:r>
          </a:p>
          <a:p>
            <a:pPr lvl="1">
              <a:defRPr/>
            </a:pPr>
            <a:r>
              <a:rPr lang="en-US" dirty="0" smtClean="0"/>
              <a:t>Does the broadcast</a:t>
            </a:r>
          </a:p>
          <a:p>
            <a:pPr lvl="1">
              <a:defRPr/>
            </a:pPr>
            <a:r>
              <a:rPr lang="en-US" dirty="0" smtClean="0"/>
              <a:t>64 </a:t>
            </a:r>
            <a:r>
              <a:rPr lang="en-US" dirty="0"/>
              <a:t>bits of data + 4 bits of Functional 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source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address</a:t>
            </a:r>
          </a:p>
          <a:p>
            <a:pPr lvl="1">
              <a:defRPr/>
            </a:pPr>
            <a:r>
              <a:rPr lang="en-US" dirty="0"/>
              <a:t>FU snags value on CDB if matches expected FU (produces result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Detailed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Pipeline Control</a:t>
            </a:r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334963" y="3297238"/>
            <a:ext cx="1231900" cy="6286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Execute</a:t>
            </a: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338138" y="1135063"/>
            <a:ext cx="1250950" cy="520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Instruction status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338138" y="3929063"/>
            <a:ext cx="1250950" cy="18621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Write result</a:t>
            </a: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338138" y="1652588"/>
            <a:ext cx="1250950" cy="16240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Issue</a:t>
            </a:r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3617913" y="1135063"/>
            <a:ext cx="4814887" cy="520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Bookkeeping</a:t>
            </a:r>
          </a:p>
        </p:txBody>
      </p:sp>
      <p:sp>
        <p:nvSpPr>
          <p:cNvPr id="12296" name="Rectangle 12"/>
          <p:cNvSpPr>
            <a:spLocks noChangeArrowheads="1"/>
          </p:cNvSpPr>
          <p:nvPr/>
        </p:nvSpPr>
        <p:spPr bwMode="auto">
          <a:xfrm>
            <a:off x="3616325" y="3284538"/>
            <a:ext cx="4830763" cy="6397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None — operands are in Vj and Vk </a:t>
            </a:r>
          </a:p>
        </p:txBody>
      </p:sp>
      <p:sp>
        <p:nvSpPr>
          <p:cNvPr id="12297" name="Rectangle 13"/>
          <p:cNvSpPr>
            <a:spLocks noChangeArrowheads="1"/>
          </p:cNvSpPr>
          <p:nvPr/>
        </p:nvSpPr>
        <p:spPr bwMode="auto">
          <a:xfrm>
            <a:off x="3616325" y="3937000"/>
            <a:ext cx="4830763" cy="1854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7" tIns="44450" rIns="90487" bIns="44450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Symbol" pitchFamily="18" charset="2"/>
              </a:rPr>
              <a:t></a:t>
            </a:r>
            <a:r>
              <a:rPr lang="en-US" altLang="en-US" sz="1400">
                <a:solidFill>
                  <a:srgbClr val="000000"/>
                </a:solidFill>
              </a:rPr>
              <a:t>x(if (RegisterStat[x].Qi=r)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         {Regs[x] </a:t>
            </a:r>
            <a:r>
              <a:rPr lang="en-US" altLang="en-US" sz="1400">
                <a:solidFill>
                  <a:srgbClr val="000000"/>
                </a:solidFill>
                <a:latin typeface="Symbol" pitchFamily="18" charset="2"/>
              </a:rPr>
              <a:t> </a:t>
            </a:r>
            <a:r>
              <a:rPr lang="en-US" altLang="en-US" sz="1400">
                <a:solidFill>
                  <a:srgbClr val="000000"/>
                </a:solidFill>
              </a:rPr>
              <a:t>result; RegisterStat[x].Qi </a:t>
            </a:r>
            <a:r>
              <a:rPr lang="en-US" altLang="en-US" sz="1400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lang="en-US" altLang="en-US" sz="1400">
                <a:solidFill>
                  <a:srgbClr val="000000"/>
                </a:solidFill>
              </a:rPr>
              <a:t> 0});</a:t>
            </a:r>
            <a:br>
              <a:rPr lang="en-US" altLang="en-US" sz="1400">
                <a:solidFill>
                  <a:srgbClr val="000000"/>
                </a:solidFill>
              </a:rPr>
            </a:br>
            <a:r>
              <a:rPr lang="en-US" altLang="en-US" sz="1400">
                <a:solidFill>
                  <a:srgbClr val="000000"/>
                </a:solidFill>
                <a:latin typeface="Symbol" pitchFamily="18" charset="2"/>
              </a:rPr>
              <a:t></a:t>
            </a:r>
            <a:r>
              <a:rPr lang="en-US" altLang="en-US" sz="1400">
                <a:solidFill>
                  <a:srgbClr val="000000"/>
                </a:solidFill>
              </a:rPr>
              <a:t>x(if (RS[x].Qj=r) {RS[x].Vj </a:t>
            </a:r>
            <a:r>
              <a:rPr lang="en-US" altLang="en-US" sz="1400">
                <a:solidFill>
                  <a:srgbClr val="000000"/>
                </a:solidFill>
                <a:latin typeface="Symbol" pitchFamily="18" charset="2"/>
              </a:rPr>
              <a:t> </a:t>
            </a:r>
            <a:r>
              <a:rPr lang="en-US" altLang="en-US" sz="1400">
                <a:solidFill>
                  <a:srgbClr val="000000"/>
                </a:solidFill>
              </a:rPr>
              <a:t>result; RS[x].Qj </a:t>
            </a:r>
            <a:r>
              <a:rPr lang="en-US" altLang="en-US" sz="1400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lang="en-US" altLang="en-US" sz="1400">
                <a:solidFill>
                  <a:srgbClr val="000000"/>
                </a:solidFill>
              </a:rPr>
              <a:t> 0});</a:t>
            </a:r>
            <a:br>
              <a:rPr lang="en-US" altLang="en-US" sz="1400">
                <a:solidFill>
                  <a:srgbClr val="000000"/>
                </a:solidFill>
              </a:rPr>
            </a:br>
            <a:r>
              <a:rPr lang="en-US" altLang="en-US" sz="1400">
                <a:solidFill>
                  <a:srgbClr val="000000"/>
                </a:solidFill>
                <a:latin typeface="Symbol" pitchFamily="18" charset="2"/>
              </a:rPr>
              <a:t></a:t>
            </a:r>
            <a:r>
              <a:rPr lang="en-US" altLang="en-US" sz="1400">
                <a:solidFill>
                  <a:srgbClr val="000000"/>
                </a:solidFill>
              </a:rPr>
              <a:t>x(if (RS[x].Qk=r) {RS[x].Vk </a:t>
            </a:r>
            <a:r>
              <a:rPr lang="en-US" altLang="en-US" sz="1400">
                <a:solidFill>
                  <a:srgbClr val="000000"/>
                </a:solidFill>
                <a:latin typeface="Symbol" pitchFamily="18" charset="2"/>
              </a:rPr>
              <a:t> </a:t>
            </a:r>
            <a:r>
              <a:rPr lang="en-US" altLang="en-US" sz="1400">
                <a:solidFill>
                  <a:srgbClr val="000000"/>
                </a:solidFill>
              </a:rPr>
              <a:t>result; RS[x].Qk </a:t>
            </a:r>
            <a:r>
              <a:rPr lang="en-US" altLang="en-US" sz="1400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lang="en-US" altLang="en-US" sz="1400">
                <a:solidFill>
                  <a:srgbClr val="000000"/>
                </a:solidFill>
              </a:rPr>
              <a:t> 0});</a:t>
            </a:r>
            <a:br>
              <a:rPr lang="en-US" altLang="en-US" sz="1400">
                <a:solidFill>
                  <a:srgbClr val="000000"/>
                </a:solidFill>
              </a:rPr>
            </a:br>
            <a:r>
              <a:rPr lang="en-US" altLang="en-US" sz="1400">
                <a:solidFill>
                  <a:srgbClr val="000000"/>
                </a:solidFill>
              </a:rPr>
              <a:t/>
            </a:r>
            <a:br>
              <a:rPr lang="en-US" altLang="en-US" sz="1400">
                <a:solidFill>
                  <a:srgbClr val="000000"/>
                </a:solidFill>
              </a:rPr>
            </a:br>
            <a:r>
              <a:rPr lang="en-US" altLang="en-US" sz="1400">
                <a:solidFill>
                  <a:srgbClr val="000000"/>
                </a:solidFill>
              </a:rPr>
              <a:t>RS[r].Busy </a:t>
            </a:r>
            <a:r>
              <a:rPr lang="en-US" altLang="en-US" sz="1400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lang="en-US" altLang="en-US" sz="1400">
                <a:solidFill>
                  <a:srgbClr val="000000"/>
                </a:solidFill>
              </a:rPr>
              <a:t> No</a:t>
            </a:r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3616325" y="1657350"/>
            <a:ext cx="4830763" cy="16367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7" tIns="44450" rIns="90487" bIns="44450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if (RegisterStat[‘S1’].Qi </a:t>
            </a:r>
            <a:r>
              <a:rPr lang="en-US" altLang="en-US" sz="1400">
                <a:solidFill>
                  <a:srgbClr val="000000"/>
                </a:solidFill>
                <a:sym typeface="Symbol" pitchFamily="18" charset="2"/>
              </a:rPr>
              <a:t> 0)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sym typeface="Symbol" pitchFamily="18" charset="2"/>
              </a:rPr>
              <a:t>	{RS[r].Qj  RegisterStat[‘S1’].Qi}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sym typeface="Symbol" pitchFamily="18" charset="2"/>
              </a:rPr>
              <a:t>    else {RS[r].Vj  S1; RS[r].Qj  0}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if (RegisterStat[‘S2’].Qi </a:t>
            </a:r>
            <a:r>
              <a:rPr lang="en-US" altLang="en-US" sz="1400">
                <a:solidFill>
                  <a:srgbClr val="000000"/>
                </a:solidFill>
                <a:sym typeface="Symbol" pitchFamily="18" charset="2"/>
              </a:rPr>
              <a:t> 0)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sym typeface="Symbol" pitchFamily="18" charset="2"/>
              </a:rPr>
              <a:t>	{RS[r].Qk  RegisterStat[‘S2’].Qi}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sym typeface="Symbol" pitchFamily="18" charset="2"/>
              </a:rPr>
              <a:t>    else {RS[r].Vk  S2; RS[r].Qk  0}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sym typeface="Symbol" pitchFamily="18" charset="2"/>
              </a:rPr>
              <a:t>RS[r].Busy  yes;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sym typeface="Symbol" pitchFamily="18" charset="2"/>
              </a:rPr>
              <a:t>RegisterStat[‘D’].Qi </a:t>
            </a:r>
            <a:r>
              <a:rPr lang="en-US" altLang="en-US" sz="18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en-US" sz="1800">
                <a:sym typeface="Symbol" pitchFamily="18" charset="2"/>
              </a:rPr>
              <a:t> </a:t>
            </a:r>
            <a:r>
              <a:rPr lang="en-US" altLang="en-US" sz="1400">
                <a:solidFill>
                  <a:srgbClr val="000000"/>
                </a:solidFill>
                <a:sym typeface="Symbol" pitchFamily="18" charset="2"/>
              </a:rPr>
              <a:t>r;</a:t>
            </a:r>
          </a:p>
        </p:txBody>
      </p:sp>
      <p:sp>
        <p:nvSpPr>
          <p:cNvPr id="12299" name="Rectangle 16"/>
          <p:cNvSpPr>
            <a:spLocks noChangeArrowheads="1"/>
          </p:cNvSpPr>
          <p:nvPr/>
        </p:nvSpPr>
        <p:spPr bwMode="auto">
          <a:xfrm>
            <a:off x="1592263" y="3297238"/>
            <a:ext cx="2024062" cy="6365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(RS[r].Qj=0) and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(RS[r].Qk=0)</a:t>
            </a:r>
          </a:p>
        </p:txBody>
      </p:sp>
      <p:sp>
        <p:nvSpPr>
          <p:cNvPr id="12300" name="Rectangle 17"/>
          <p:cNvSpPr>
            <a:spLocks noChangeArrowheads="1"/>
          </p:cNvSpPr>
          <p:nvPr/>
        </p:nvSpPr>
        <p:spPr bwMode="auto">
          <a:xfrm>
            <a:off x="1592263" y="1136650"/>
            <a:ext cx="2024062" cy="5191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Wait until</a:t>
            </a:r>
          </a:p>
        </p:txBody>
      </p:sp>
      <p:sp>
        <p:nvSpPr>
          <p:cNvPr id="12301" name="Rectangle 18"/>
          <p:cNvSpPr>
            <a:spLocks noChangeArrowheads="1"/>
          </p:cNvSpPr>
          <p:nvPr/>
        </p:nvSpPr>
        <p:spPr bwMode="auto">
          <a:xfrm>
            <a:off x="1592263" y="3935413"/>
            <a:ext cx="2024062" cy="18557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Execution completed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at </a:t>
            </a:r>
            <a:r>
              <a:rPr lang="en-US" altLang="en-US" sz="1800" i="1">
                <a:solidFill>
                  <a:srgbClr val="000000"/>
                </a:solidFill>
              </a:rPr>
              <a:t>r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and CDB available</a:t>
            </a:r>
            <a:endParaRPr lang="en-US" altLang="en-US" sz="1000" i="1">
              <a:solidFill>
                <a:srgbClr val="000000"/>
              </a:solidFill>
            </a:endParaRPr>
          </a:p>
        </p:txBody>
      </p:sp>
      <p:sp>
        <p:nvSpPr>
          <p:cNvPr id="12302" name="Rectangle 19"/>
          <p:cNvSpPr>
            <a:spLocks noChangeArrowheads="1"/>
          </p:cNvSpPr>
          <p:nvPr/>
        </p:nvSpPr>
        <p:spPr bwMode="auto">
          <a:xfrm>
            <a:off x="1592263" y="1657350"/>
            <a:ext cx="2024062" cy="16192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Station or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buffer empty </a:t>
            </a:r>
          </a:p>
        </p:txBody>
      </p:sp>
      <p:sp>
        <p:nvSpPr>
          <p:cNvPr id="12303" name="Text Box 22"/>
          <p:cNvSpPr txBox="1">
            <a:spLocks noChangeArrowheads="1"/>
          </p:cNvSpPr>
          <p:nvPr/>
        </p:nvSpPr>
        <p:spPr bwMode="auto">
          <a:xfrm rot="-5400000">
            <a:off x="2842419" y="4596606"/>
            <a:ext cx="458788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r = RS instruction is assigned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762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0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762000" y="9906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Worksheet" r:id="rId3" imgW="7305751" imgH="4181551" progId="Excel.Sheet.8">
                  <p:embed/>
                </p:oleObj>
              </mc:Choice>
              <mc:Fallback>
                <p:oleObj name="Worksheet" r:id="rId3" imgW="7305751" imgH="4181551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719263" y="49958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/>
              <a:t>Qi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317750" y="5846763"/>
            <a:ext cx="5456238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 ‘EX’ CC’s: Load-2, Add-2, Mult-10, Div-40</a:t>
            </a:r>
          </a:p>
        </p:txBody>
      </p:sp>
      <p:grpSp>
        <p:nvGrpSpPr>
          <p:cNvPr id="13318" name="Group 13"/>
          <p:cNvGrpSpPr>
            <a:grpSpLocks/>
          </p:cNvGrpSpPr>
          <p:nvPr/>
        </p:nvGrpSpPr>
        <p:grpSpPr bwMode="auto">
          <a:xfrm>
            <a:off x="7035800" y="2276475"/>
            <a:ext cx="1892300" cy="671513"/>
            <a:chOff x="4080" y="1344"/>
            <a:chExt cx="1192" cy="423"/>
          </a:xfrm>
        </p:grpSpPr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 flipV="1">
              <a:off x="4416" y="1344"/>
              <a:ext cx="192" cy="192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80" y="1536"/>
              <a:ext cx="119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  <a:cs typeface="+mn-cs"/>
                </a:rPr>
                <a:t>3 Load/Buffers</a:t>
              </a:r>
            </a:p>
          </p:txBody>
        </p:sp>
      </p:grpSp>
      <p:grpSp>
        <p:nvGrpSpPr>
          <p:cNvPr id="13319" name="Group 16"/>
          <p:cNvGrpSpPr>
            <a:grpSpLocks/>
          </p:cNvGrpSpPr>
          <p:nvPr/>
        </p:nvGrpSpPr>
        <p:grpSpPr bwMode="auto">
          <a:xfrm>
            <a:off x="6707188" y="3733800"/>
            <a:ext cx="2271712" cy="646113"/>
            <a:chOff x="3984" y="2352"/>
            <a:chExt cx="1431" cy="407"/>
          </a:xfrm>
        </p:grpSpPr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4224" y="2352"/>
              <a:ext cx="1191" cy="40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  <a:cs typeface="+mn-cs"/>
                </a:rPr>
                <a:t>3 FP Adder R.S.</a:t>
              </a:r>
            </a:p>
            <a:p>
              <a:pPr algn="ctr" eaLnBrk="0" hangingPunct="0">
                <a:defRPr/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  <a:cs typeface="+mn-cs"/>
                </a:rPr>
                <a:t>2 FP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  <a:cs typeface="+mn-cs"/>
                </a:rPr>
                <a:t>Mult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  <a:cs typeface="+mn-cs"/>
                </a:rPr>
                <a:t> R.S.</a:t>
              </a: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3984" y="2544"/>
              <a:ext cx="24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09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1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762000" y="9906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Worksheet" r:id="rId3" imgW="7305751" imgH="4181551" progId="Excel.Sheet.8">
                  <p:embed/>
                </p:oleObj>
              </mc:Choice>
              <mc:Fallback>
                <p:oleObj name="Worksheet" r:id="rId3" imgW="7305751" imgH="4181551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738188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2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60363" y="5641975"/>
            <a:ext cx="7700962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2400" u="sng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Note: Unlike 6600, can have multiple loads outstanding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762000" y="9906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Worksheet" r:id="rId3" imgW="7305751" imgH="4181551" progId="Excel.Sheet.8">
                  <p:embed/>
                </p:oleObj>
              </mc:Choice>
              <mc:Fallback>
                <p:oleObj name="Worksheet" r:id="rId3" imgW="7305751" imgH="418155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609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3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42900" y="5472113"/>
            <a:ext cx="84963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Note: register names are removed (“renamed”) in Reservation Stations; MULT issued vs. scoreboard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Load1 completing 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762000" y="6858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Worksheet" r:id="rId3" imgW="7305751" imgH="4181551" progId="Excel.Sheet.8">
                  <p:embed/>
                </p:oleObj>
              </mc:Choice>
              <mc:Fallback>
                <p:oleObj name="Worksheet" r:id="rId3" imgW="7305751" imgH="418155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4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284163" y="5746750"/>
            <a:ext cx="5837237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Load2 completing; what is waiting for it?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762000" y="8382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Worksheet" r:id="rId3" imgW="7381780" imgH="4181594" progId="Excel.Sheet.8">
                  <p:embed/>
                </p:oleObj>
              </mc:Choice>
              <mc:Fallback>
                <p:oleObj name="Worksheet" r:id="rId3" imgW="7381780" imgH="418159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5</a:t>
            </a:r>
          </a:p>
        </p:txBody>
      </p:sp>
      <p:grpSp>
        <p:nvGrpSpPr>
          <p:cNvPr id="18435" name="Group 10"/>
          <p:cNvGrpSpPr>
            <a:grpSpLocks noChangeAspect="1"/>
          </p:cNvGrpSpPr>
          <p:nvPr/>
        </p:nvGrpSpPr>
        <p:grpSpPr bwMode="auto">
          <a:xfrm>
            <a:off x="762000" y="1163638"/>
            <a:ext cx="7620000" cy="4551362"/>
            <a:chOff x="480" y="733"/>
            <a:chExt cx="4800" cy="2867"/>
          </a:xfrm>
        </p:grpSpPr>
        <p:sp>
          <p:nvSpPr>
            <p:cNvPr id="18436" name="AutoShape 9"/>
            <p:cNvSpPr>
              <a:spLocks noChangeAspect="1" noChangeArrowheads="1" noTextEdit="1"/>
            </p:cNvSpPr>
            <p:nvPr/>
          </p:nvSpPr>
          <p:spPr bwMode="auto">
            <a:xfrm>
              <a:off x="480" y="733"/>
              <a:ext cx="4800" cy="2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7" name="Rectangle 11"/>
            <p:cNvSpPr>
              <a:spLocks noChangeArrowheads="1"/>
            </p:cNvSpPr>
            <p:nvPr/>
          </p:nvSpPr>
          <p:spPr bwMode="auto">
            <a:xfrm>
              <a:off x="505" y="746"/>
              <a:ext cx="103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Instruction status </a:t>
              </a:r>
              <a:endParaRPr lang="en-US" altLang="en-US" sz="1800"/>
            </a:p>
          </p:txBody>
        </p:sp>
        <p:sp>
          <p:nvSpPr>
            <p:cNvPr id="18438" name="Rectangle 12"/>
            <p:cNvSpPr>
              <a:spLocks noChangeArrowheads="1"/>
            </p:cNvSpPr>
            <p:nvPr/>
          </p:nvSpPr>
          <p:spPr bwMode="auto">
            <a:xfrm>
              <a:off x="505" y="877"/>
              <a:ext cx="9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439" name="Rectangle 13"/>
            <p:cNvSpPr>
              <a:spLocks noChangeArrowheads="1"/>
            </p:cNvSpPr>
            <p:nvPr/>
          </p:nvSpPr>
          <p:spPr bwMode="auto">
            <a:xfrm>
              <a:off x="2542" y="779"/>
              <a:ext cx="39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00" i="1">
                  <a:solidFill>
                    <a:srgbClr val="000000"/>
                  </a:solidFill>
                </a:rPr>
                <a:t>Execution</a:t>
              </a:r>
              <a:endParaRPr lang="en-US" altLang="en-US" sz="1800"/>
            </a:p>
          </p:txBody>
        </p:sp>
        <p:sp>
          <p:nvSpPr>
            <p:cNvPr id="18440" name="Rectangle 14"/>
            <p:cNvSpPr>
              <a:spLocks noChangeArrowheads="1"/>
            </p:cNvSpPr>
            <p:nvPr/>
          </p:nvSpPr>
          <p:spPr bwMode="auto">
            <a:xfrm>
              <a:off x="3044" y="779"/>
              <a:ext cx="22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00" i="1">
                  <a:solidFill>
                    <a:srgbClr val="000000"/>
                  </a:solidFill>
                </a:rPr>
                <a:t>Write</a:t>
              </a:r>
              <a:endParaRPr lang="en-US" altLang="en-US" sz="1800"/>
            </a:p>
          </p:txBody>
        </p:sp>
        <p:sp>
          <p:nvSpPr>
            <p:cNvPr id="18441" name="Rectangle 15"/>
            <p:cNvSpPr>
              <a:spLocks noChangeArrowheads="1"/>
            </p:cNvSpPr>
            <p:nvPr/>
          </p:nvSpPr>
          <p:spPr bwMode="auto">
            <a:xfrm>
              <a:off x="505" y="909"/>
              <a:ext cx="63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Instruction</a:t>
              </a:r>
              <a:endParaRPr lang="en-US" altLang="en-US" sz="1800"/>
            </a:p>
          </p:txBody>
        </p:sp>
        <p:sp>
          <p:nvSpPr>
            <p:cNvPr id="18442" name="Rectangle 16"/>
            <p:cNvSpPr>
              <a:spLocks noChangeArrowheads="1"/>
            </p:cNvSpPr>
            <p:nvPr/>
          </p:nvSpPr>
          <p:spPr bwMode="auto">
            <a:xfrm>
              <a:off x="1490" y="909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j</a:t>
              </a:r>
              <a:endParaRPr lang="en-US" altLang="en-US" sz="1800"/>
            </a:p>
          </p:txBody>
        </p:sp>
        <p:sp>
          <p:nvSpPr>
            <p:cNvPr id="18443" name="Rectangle 17"/>
            <p:cNvSpPr>
              <a:spLocks noChangeArrowheads="1"/>
            </p:cNvSpPr>
            <p:nvPr/>
          </p:nvSpPr>
          <p:spPr bwMode="auto">
            <a:xfrm>
              <a:off x="1867" y="909"/>
              <a:ext cx="11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k</a:t>
              </a:r>
              <a:endParaRPr lang="en-US" altLang="en-US" sz="1800"/>
            </a:p>
          </p:txBody>
        </p:sp>
        <p:sp>
          <p:nvSpPr>
            <p:cNvPr id="18444" name="Rectangle 18"/>
            <p:cNvSpPr>
              <a:spLocks noChangeArrowheads="1"/>
            </p:cNvSpPr>
            <p:nvPr/>
          </p:nvSpPr>
          <p:spPr bwMode="auto">
            <a:xfrm>
              <a:off x="2202" y="942"/>
              <a:ext cx="22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00" i="1">
                  <a:solidFill>
                    <a:srgbClr val="000000"/>
                  </a:solidFill>
                </a:rPr>
                <a:t>Issue</a:t>
              </a:r>
              <a:endParaRPr lang="en-US" altLang="en-US" sz="1800"/>
            </a:p>
          </p:txBody>
        </p:sp>
        <p:sp>
          <p:nvSpPr>
            <p:cNvPr id="18445" name="Rectangle 19"/>
            <p:cNvSpPr>
              <a:spLocks noChangeArrowheads="1"/>
            </p:cNvSpPr>
            <p:nvPr/>
          </p:nvSpPr>
          <p:spPr bwMode="auto">
            <a:xfrm>
              <a:off x="2555" y="942"/>
              <a:ext cx="36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00" i="1">
                  <a:solidFill>
                    <a:srgbClr val="000000"/>
                  </a:solidFill>
                </a:rPr>
                <a:t>complete</a:t>
              </a:r>
              <a:endParaRPr lang="en-US" altLang="en-US" sz="1800"/>
            </a:p>
          </p:txBody>
        </p:sp>
        <p:sp>
          <p:nvSpPr>
            <p:cNvPr id="18446" name="Rectangle 20"/>
            <p:cNvSpPr>
              <a:spLocks noChangeArrowheads="1"/>
            </p:cNvSpPr>
            <p:nvPr/>
          </p:nvSpPr>
          <p:spPr bwMode="auto">
            <a:xfrm>
              <a:off x="3026" y="942"/>
              <a:ext cx="26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00" i="1">
                  <a:solidFill>
                    <a:srgbClr val="000000"/>
                  </a:solidFill>
                </a:rPr>
                <a:t>Result</a:t>
              </a:r>
              <a:endParaRPr lang="en-US" altLang="en-US" sz="1800"/>
            </a:p>
          </p:txBody>
        </p:sp>
        <p:sp>
          <p:nvSpPr>
            <p:cNvPr id="18447" name="Rectangle 21"/>
            <p:cNvSpPr>
              <a:spLocks noChangeArrowheads="1"/>
            </p:cNvSpPr>
            <p:nvPr/>
          </p:nvSpPr>
          <p:spPr bwMode="auto">
            <a:xfrm>
              <a:off x="3967" y="909"/>
              <a:ext cx="44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RS (Q)</a:t>
              </a:r>
              <a:endParaRPr lang="en-US" altLang="en-US" sz="1800"/>
            </a:p>
          </p:txBody>
        </p:sp>
        <p:sp>
          <p:nvSpPr>
            <p:cNvPr id="18448" name="Rectangle 22"/>
            <p:cNvSpPr>
              <a:spLocks noChangeArrowheads="1"/>
            </p:cNvSpPr>
            <p:nvPr/>
          </p:nvSpPr>
          <p:spPr bwMode="auto">
            <a:xfrm>
              <a:off x="3967" y="1040"/>
              <a:ext cx="36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449" name="Rectangle 23"/>
            <p:cNvSpPr>
              <a:spLocks noChangeArrowheads="1"/>
            </p:cNvSpPr>
            <p:nvPr/>
          </p:nvSpPr>
          <p:spPr bwMode="auto">
            <a:xfrm>
              <a:off x="4524" y="909"/>
              <a:ext cx="33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Busy</a:t>
              </a:r>
              <a:endParaRPr lang="en-US" altLang="en-US" sz="1800"/>
            </a:p>
          </p:txBody>
        </p:sp>
        <p:sp>
          <p:nvSpPr>
            <p:cNvPr id="18450" name="Rectangle 24"/>
            <p:cNvSpPr>
              <a:spLocks noChangeArrowheads="1"/>
            </p:cNvSpPr>
            <p:nvPr/>
          </p:nvSpPr>
          <p:spPr bwMode="auto">
            <a:xfrm>
              <a:off x="4822" y="909"/>
              <a:ext cx="50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Address</a:t>
              </a:r>
              <a:endParaRPr lang="en-US" altLang="en-US" sz="1800"/>
            </a:p>
          </p:txBody>
        </p:sp>
        <p:sp>
          <p:nvSpPr>
            <p:cNvPr id="18451" name="Rectangle 25"/>
            <p:cNvSpPr>
              <a:spLocks noChangeArrowheads="1"/>
            </p:cNvSpPr>
            <p:nvPr/>
          </p:nvSpPr>
          <p:spPr bwMode="auto">
            <a:xfrm>
              <a:off x="505" y="1073"/>
              <a:ext cx="24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L.D</a:t>
              </a:r>
              <a:endParaRPr lang="en-US" altLang="en-US" sz="1800"/>
            </a:p>
          </p:txBody>
        </p:sp>
        <p:sp>
          <p:nvSpPr>
            <p:cNvPr id="18452" name="Rectangle 26"/>
            <p:cNvSpPr>
              <a:spLocks noChangeArrowheads="1"/>
            </p:cNvSpPr>
            <p:nvPr/>
          </p:nvSpPr>
          <p:spPr bwMode="auto">
            <a:xfrm>
              <a:off x="1044" y="1073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F6</a:t>
              </a:r>
              <a:endParaRPr lang="en-US" altLang="en-US" sz="1800"/>
            </a:p>
          </p:txBody>
        </p:sp>
        <p:sp>
          <p:nvSpPr>
            <p:cNvPr id="18453" name="Rectangle 27"/>
            <p:cNvSpPr>
              <a:spLocks noChangeArrowheads="1"/>
            </p:cNvSpPr>
            <p:nvPr/>
          </p:nvSpPr>
          <p:spPr bwMode="auto">
            <a:xfrm>
              <a:off x="1409" y="1073"/>
              <a:ext cx="26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34+</a:t>
              </a:r>
              <a:endParaRPr lang="en-US" altLang="en-US" sz="1800"/>
            </a:p>
          </p:txBody>
        </p:sp>
        <p:sp>
          <p:nvSpPr>
            <p:cNvPr id="18454" name="Rectangle 28"/>
            <p:cNvSpPr>
              <a:spLocks noChangeArrowheads="1"/>
            </p:cNvSpPr>
            <p:nvPr/>
          </p:nvSpPr>
          <p:spPr bwMode="auto">
            <a:xfrm>
              <a:off x="1830" y="1073"/>
              <a:ext cx="21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R2</a:t>
              </a:r>
              <a:endParaRPr lang="en-US" altLang="en-US" sz="1800"/>
            </a:p>
          </p:txBody>
        </p:sp>
        <p:sp>
          <p:nvSpPr>
            <p:cNvPr id="18455" name="Rectangle 29"/>
            <p:cNvSpPr>
              <a:spLocks noChangeArrowheads="1"/>
            </p:cNvSpPr>
            <p:nvPr/>
          </p:nvSpPr>
          <p:spPr bwMode="auto">
            <a:xfrm>
              <a:off x="2270" y="1073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</a:t>
              </a:r>
              <a:endParaRPr lang="en-US" altLang="en-US" sz="1800"/>
            </a:p>
          </p:txBody>
        </p:sp>
        <p:sp>
          <p:nvSpPr>
            <p:cNvPr id="18456" name="Rectangle 30"/>
            <p:cNvSpPr>
              <a:spLocks noChangeArrowheads="1"/>
            </p:cNvSpPr>
            <p:nvPr/>
          </p:nvSpPr>
          <p:spPr bwMode="auto">
            <a:xfrm>
              <a:off x="2691" y="1073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8457" name="Rectangle 31"/>
            <p:cNvSpPr>
              <a:spLocks noChangeArrowheads="1"/>
            </p:cNvSpPr>
            <p:nvPr/>
          </p:nvSpPr>
          <p:spPr bwMode="auto">
            <a:xfrm>
              <a:off x="3112" y="1073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4</a:t>
              </a:r>
              <a:endParaRPr lang="en-US" altLang="en-US" sz="1800"/>
            </a:p>
          </p:txBody>
        </p:sp>
        <p:sp>
          <p:nvSpPr>
            <p:cNvPr id="18458" name="Rectangle 32"/>
            <p:cNvSpPr>
              <a:spLocks noChangeArrowheads="1"/>
            </p:cNvSpPr>
            <p:nvPr/>
          </p:nvSpPr>
          <p:spPr bwMode="auto">
            <a:xfrm>
              <a:off x="3967" y="1073"/>
              <a:ext cx="40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Load1</a:t>
              </a:r>
              <a:endParaRPr lang="en-US" altLang="en-US" sz="1800"/>
            </a:p>
          </p:txBody>
        </p:sp>
        <p:sp>
          <p:nvSpPr>
            <p:cNvPr id="18459" name="Rectangle 33"/>
            <p:cNvSpPr>
              <a:spLocks noChangeArrowheads="1"/>
            </p:cNvSpPr>
            <p:nvPr/>
          </p:nvSpPr>
          <p:spPr bwMode="auto">
            <a:xfrm>
              <a:off x="4580" y="1073"/>
              <a:ext cx="21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No</a:t>
              </a:r>
              <a:endParaRPr lang="en-US" altLang="en-US" sz="1800"/>
            </a:p>
          </p:txBody>
        </p:sp>
        <p:sp>
          <p:nvSpPr>
            <p:cNvPr id="18460" name="Rectangle 34"/>
            <p:cNvSpPr>
              <a:spLocks noChangeArrowheads="1"/>
            </p:cNvSpPr>
            <p:nvPr/>
          </p:nvSpPr>
          <p:spPr bwMode="auto">
            <a:xfrm>
              <a:off x="505" y="1229"/>
              <a:ext cx="24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</a:rPr>
                <a:t>L.D</a:t>
              </a:r>
              <a:endParaRPr lang="en-US" altLang="en-US" sz="1800"/>
            </a:p>
          </p:txBody>
        </p:sp>
        <p:sp>
          <p:nvSpPr>
            <p:cNvPr id="18461" name="Rectangle 35"/>
            <p:cNvSpPr>
              <a:spLocks noChangeArrowheads="1"/>
            </p:cNvSpPr>
            <p:nvPr/>
          </p:nvSpPr>
          <p:spPr bwMode="auto">
            <a:xfrm>
              <a:off x="1044" y="1229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</a:rPr>
                <a:t>F2</a:t>
              </a:r>
              <a:endParaRPr lang="en-US" altLang="en-US" sz="1800"/>
            </a:p>
          </p:txBody>
        </p:sp>
        <p:sp>
          <p:nvSpPr>
            <p:cNvPr id="18462" name="Rectangle 36"/>
            <p:cNvSpPr>
              <a:spLocks noChangeArrowheads="1"/>
            </p:cNvSpPr>
            <p:nvPr/>
          </p:nvSpPr>
          <p:spPr bwMode="auto">
            <a:xfrm>
              <a:off x="1409" y="1229"/>
              <a:ext cx="26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</a:rPr>
                <a:t>45+</a:t>
              </a:r>
              <a:endParaRPr lang="en-US" altLang="en-US" sz="1800"/>
            </a:p>
          </p:txBody>
        </p:sp>
        <p:sp>
          <p:nvSpPr>
            <p:cNvPr id="18463" name="Rectangle 37"/>
            <p:cNvSpPr>
              <a:spLocks noChangeArrowheads="1"/>
            </p:cNvSpPr>
            <p:nvPr/>
          </p:nvSpPr>
          <p:spPr bwMode="auto">
            <a:xfrm>
              <a:off x="1830" y="1229"/>
              <a:ext cx="21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</a:rPr>
                <a:t>R3</a:t>
              </a:r>
              <a:endParaRPr lang="en-US" altLang="en-US" sz="1800"/>
            </a:p>
          </p:txBody>
        </p:sp>
        <p:sp>
          <p:nvSpPr>
            <p:cNvPr id="18464" name="Rectangle 38"/>
            <p:cNvSpPr>
              <a:spLocks noChangeArrowheads="1"/>
            </p:cNvSpPr>
            <p:nvPr/>
          </p:nvSpPr>
          <p:spPr bwMode="auto">
            <a:xfrm>
              <a:off x="2270" y="1229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8465" name="Rectangle 39"/>
            <p:cNvSpPr>
              <a:spLocks noChangeArrowheads="1"/>
            </p:cNvSpPr>
            <p:nvPr/>
          </p:nvSpPr>
          <p:spPr bwMode="auto">
            <a:xfrm>
              <a:off x="2691" y="1229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4</a:t>
              </a:r>
              <a:endParaRPr lang="en-US" altLang="en-US" sz="1800"/>
            </a:p>
          </p:txBody>
        </p:sp>
        <p:sp>
          <p:nvSpPr>
            <p:cNvPr id="18466" name="Rectangle 40"/>
            <p:cNvSpPr>
              <a:spLocks noChangeArrowheads="1"/>
            </p:cNvSpPr>
            <p:nvPr/>
          </p:nvSpPr>
          <p:spPr bwMode="auto">
            <a:xfrm>
              <a:off x="3112" y="1229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18467" name="Rectangle 41"/>
            <p:cNvSpPr>
              <a:spLocks noChangeArrowheads="1"/>
            </p:cNvSpPr>
            <p:nvPr/>
          </p:nvSpPr>
          <p:spPr bwMode="auto">
            <a:xfrm>
              <a:off x="3967" y="1229"/>
              <a:ext cx="40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Load2</a:t>
              </a:r>
              <a:endParaRPr lang="en-US" altLang="en-US" sz="1800"/>
            </a:p>
          </p:txBody>
        </p:sp>
        <p:sp>
          <p:nvSpPr>
            <p:cNvPr id="18468" name="Rectangle 42"/>
            <p:cNvSpPr>
              <a:spLocks noChangeArrowheads="1"/>
            </p:cNvSpPr>
            <p:nvPr/>
          </p:nvSpPr>
          <p:spPr bwMode="auto">
            <a:xfrm>
              <a:off x="4580" y="1229"/>
              <a:ext cx="21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No</a:t>
              </a:r>
              <a:endParaRPr lang="en-US" altLang="en-US" sz="1800"/>
            </a:p>
          </p:txBody>
        </p:sp>
        <p:sp>
          <p:nvSpPr>
            <p:cNvPr id="18469" name="Rectangle 43"/>
            <p:cNvSpPr>
              <a:spLocks noChangeArrowheads="1"/>
            </p:cNvSpPr>
            <p:nvPr/>
          </p:nvSpPr>
          <p:spPr bwMode="auto">
            <a:xfrm>
              <a:off x="505" y="1386"/>
              <a:ext cx="44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MUL.D</a:t>
              </a:r>
              <a:endParaRPr lang="en-US" altLang="en-US" sz="1800"/>
            </a:p>
          </p:txBody>
        </p:sp>
        <p:sp>
          <p:nvSpPr>
            <p:cNvPr id="18470" name="Rectangle 44"/>
            <p:cNvSpPr>
              <a:spLocks noChangeArrowheads="1"/>
            </p:cNvSpPr>
            <p:nvPr/>
          </p:nvSpPr>
          <p:spPr bwMode="auto">
            <a:xfrm>
              <a:off x="1044" y="1386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F0</a:t>
              </a:r>
              <a:endParaRPr lang="en-US" altLang="en-US" sz="1800"/>
            </a:p>
          </p:txBody>
        </p:sp>
        <p:sp>
          <p:nvSpPr>
            <p:cNvPr id="18471" name="Rectangle 45"/>
            <p:cNvSpPr>
              <a:spLocks noChangeArrowheads="1"/>
            </p:cNvSpPr>
            <p:nvPr/>
          </p:nvSpPr>
          <p:spPr bwMode="auto">
            <a:xfrm>
              <a:off x="1440" y="1386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F2</a:t>
              </a:r>
              <a:endParaRPr lang="en-US" altLang="en-US" sz="1800"/>
            </a:p>
          </p:txBody>
        </p:sp>
        <p:sp>
          <p:nvSpPr>
            <p:cNvPr id="18472" name="Rectangle 46"/>
            <p:cNvSpPr>
              <a:spLocks noChangeArrowheads="1"/>
            </p:cNvSpPr>
            <p:nvPr/>
          </p:nvSpPr>
          <p:spPr bwMode="auto">
            <a:xfrm>
              <a:off x="1836" y="1386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F4</a:t>
              </a:r>
              <a:endParaRPr lang="en-US" altLang="en-US" sz="1800"/>
            </a:p>
          </p:txBody>
        </p:sp>
        <p:sp>
          <p:nvSpPr>
            <p:cNvPr id="18473" name="Rectangle 47"/>
            <p:cNvSpPr>
              <a:spLocks noChangeArrowheads="1"/>
            </p:cNvSpPr>
            <p:nvPr/>
          </p:nvSpPr>
          <p:spPr bwMode="auto">
            <a:xfrm>
              <a:off x="2270" y="1386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8474" name="Rectangle 48"/>
            <p:cNvSpPr>
              <a:spLocks noChangeArrowheads="1"/>
            </p:cNvSpPr>
            <p:nvPr/>
          </p:nvSpPr>
          <p:spPr bwMode="auto">
            <a:xfrm>
              <a:off x="3967" y="1386"/>
              <a:ext cx="40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Load3</a:t>
              </a:r>
              <a:endParaRPr lang="en-US" altLang="en-US" sz="1800"/>
            </a:p>
          </p:txBody>
        </p:sp>
        <p:sp>
          <p:nvSpPr>
            <p:cNvPr id="18475" name="Rectangle 49"/>
            <p:cNvSpPr>
              <a:spLocks noChangeArrowheads="1"/>
            </p:cNvSpPr>
            <p:nvPr/>
          </p:nvSpPr>
          <p:spPr bwMode="auto">
            <a:xfrm>
              <a:off x="4580" y="1386"/>
              <a:ext cx="21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No</a:t>
              </a:r>
              <a:endParaRPr lang="en-US" altLang="en-US" sz="1800"/>
            </a:p>
          </p:txBody>
        </p:sp>
        <p:sp>
          <p:nvSpPr>
            <p:cNvPr id="18476" name="Rectangle 50"/>
            <p:cNvSpPr>
              <a:spLocks noChangeArrowheads="1"/>
            </p:cNvSpPr>
            <p:nvPr/>
          </p:nvSpPr>
          <p:spPr bwMode="auto">
            <a:xfrm>
              <a:off x="505" y="1543"/>
              <a:ext cx="44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FF"/>
                  </a:solidFill>
                </a:rPr>
                <a:t>SUB.D</a:t>
              </a:r>
              <a:endParaRPr lang="en-US" altLang="en-US" sz="1800"/>
            </a:p>
          </p:txBody>
        </p:sp>
        <p:sp>
          <p:nvSpPr>
            <p:cNvPr id="18477" name="Rectangle 51"/>
            <p:cNvSpPr>
              <a:spLocks noChangeArrowheads="1"/>
            </p:cNvSpPr>
            <p:nvPr/>
          </p:nvSpPr>
          <p:spPr bwMode="auto">
            <a:xfrm>
              <a:off x="1044" y="1543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FF"/>
                  </a:solidFill>
                </a:rPr>
                <a:t>F8</a:t>
              </a:r>
              <a:endParaRPr lang="en-US" altLang="en-US" sz="1800"/>
            </a:p>
          </p:txBody>
        </p:sp>
        <p:sp>
          <p:nvSpPr>
            <p:cNvPr id="18478" name="Rectangle 52"/>
            <p:cNvSpPr>
              <a:spLocks noChangeArrowheads="1"/>
            </p:cNvSpPr>
            <p:nvPr/>
          </p:nvSpPr>
          <p:spPr bwMode="auto">
            <a:xfrm>
              <a:off x="1440" y="1543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FF"/>
                  </a:solidFill>
                </a:rPr>
                <a:t>F6</a:t>
              </a:r>
              <a:endParaRPr lang="en-US" altLang="en-US" sz="1800"/>
            </a:p>
          </p:txBody>
        </p:sp>
        <p:sp>
          <p:nvSpPr>
            <p:cNvPr id="18479" name="Rectangle 53"/>
            <p:cNvSpPr>
              <a:spLocks noChangeArrowheads="1"/>
            </p:cNvSpPr>
            <p:nvPr/>
          </p:nvSpPr>
          <p:spPr bwMode="auto">
            <a:xfrm>
              <a:off x="1836" y="1543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FF"/>
                  </a:solidFill>
                </a:rPr>
                <a:t>F2</a:t>
              </a:r>
              <a:endParaRPr lang="en-US" altLang="en-US" sz="1800"/>
            </a:p>
          </p:txBody>
        </p:sp>
        <p:sp>
          <p:nvSpPr>
            <p:cNvPr id="18480" name="Rectangle 54"/>
            <p:cNvSpPr>
              <a:spLocks noChangeArrowheads="1"/>
            </p:cNvSpPr>
            <p:nvPr/>
          </p:nvSpPr>
          <p:spPr bwMode="auto">
            <a:xfrm>
              <a:off x="2270" y="1543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4</a:t>
              </a:r>
              <a:endParaRPr lang="en-US" altLang="en-US" sz="1800"/>
            </a:p>
          </p:txBody>
        </p:sp>
        <p:sp>
          <p:nvSpPr>
            <p:cNvPr id="18481" name="Rectangle 55"/>
            <p:cNvSpPr>
              <a:spLocks noChangeArrowheads="1"/>
            </p:cNvSpPr>
            <p:nvPr/>
          </p:nvSpPr>
          <p:spPr bwMode="auto">
            <a:xfrm>
              <a:off x="505" y="1700"/>
              <a:ext cx="39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DIV.D</a:t>
              </a:r>
              <a:endParaRPr lang="en-US" altLang="en-US" sz="1800"/>
            </a:p>
          </p:txBody>
        </p:sp>
        <p:sp>
          <p:nvSpPr>
            <p:cNvPr id="18482" name="Rectangle 56"/>
            <p:cNvSpPr>
              <a:spLocks noChangeArrowheads="1"/>
            </p:cNvSpPr>
            <p:nvPr/>
          </p:nvSpPr>
          <p:spPr bwMode="auto">
            <a:xfrm>
              <a:off x="1013" y="1700"/>
              <a:ext cx="27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F10</a:t>
              </a:r>
              <a:endParaRPr lang="en-US" altLang="en-US" sz="1800"/>
            </a:p>
          </p:txBody>
        </p:sp>
        <p:sp>
          <p:nvSpPr>
            <p:cNvPr id="18483" name="Rectangle 57"/>
            <p:cNvSpPr>
              <a:spLocks noChangeArrowheads="1"/>
            </p:cNvSpPr>
            <p:nvPr/>
          </p:nvSpPr>
          <p:spPr bwMode="auto">
            <a:xfrm>
              <a:off x="1440" y="1700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F0</a:t>
              </a:r>
              <a:endParaRPr lang="en-US" altLang="en-US" sz="1800"/>
            </a:p>
          </p:txBody>
        </p:sp>
        <p:sp>
          <p:nvSpPr>
            <p:cNvPr id="18484" name="Rectangle 58"/>
            <p:cNvSpPr>
              <a:spLocks noChangeArrowheads="1"/>
            </p:cNvSpPr>
            <p:nvPr/>
          </p:nvSpPr>
          <p:spPr bwMode="auto">
            <a:xfrm>
              <a:off x="1836" y="1700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F6</a:t>
              </a:r>
              <a:endParaRPr lang="en-US" altLang="en-US" sz="1800"/>
            </a:p>
          </p:txBody>
        </p:sp>
        <p:sp>
          <p:nvSpPr>
            <p:cNvPr id="18485" name="Rectangle 59"/>
            <p:cNvSpPr>
              <a:spLocks noChangeArrowheads="1"/>
            </p:cNvSpPr>
            <p:nvPr/>
          </p:nvSpPr>
          <p:spPr bwMode="auto">
            <a:xfrm>
              <a:off x="2270" y="1700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18486" name="Rectangle 60"/>
            <p:cNvSpPr>
              <a:spLocks noChangeArrowheads="1"/>
            </p:cNvSpPr>
            <p:nvPr/>
          </p:nvSpPr>
          <p:spPr bwMode="auto">
            <a:xfrm>
              <a:off x="505" y="1856"/>
              <a:ext cx="44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ADD.D</a:t>
              </a:r>
              <a:endParaRPr lang="en-US" altLang="en-US" sz="1800"/>
            </a:p>
          </p:txBody>
        </p:sp>
        <p:sp>
          <p:nvSpPr>
            <p:cNvPr id="18487" name="Rectangle 61"/>
            <p:cNvSpPr>
              <a:spLocks noChangeArrowheads="1"/>
            </p:cNvSpPr>
            <p:nvPr/>
          </p:nvSpPr>
          <p:spPr bwMode="auto">
            <a:xfrm>
              <a:off x="1044" y="1856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F6</a:t>
              </a:r>
              <a:endParaRPr lang="en-US" altLang="en-US" sz="1800"/>
            </a:p>
          </p:txBody>
        </p:sp>
        <p:sp>
          <p:nvSpPr>
            <p:cNvPr id="18488" name="Rectangle 62"/>
            <p:cNvSpPr>
              <a:spLocks noChangeArrowheads="1"/>
            </p:cNvSpPr>
            <p:nvPr/>
          </p:nvSpPr>
          <p:spPr bwMode="auto">
            <a:xfrm>
              <a:off x="1440" y="1856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F8</a:t>
              </a:r>
              <a:endParaRPr lang="en-US" altLang="en-US" sz="1800"/>
            </a:p>
          </p:txBody>
        </p:sp>
        <p:sp>
          <p:nvSpPr>
            <p:cNvPr id="18489" name="Rectangle 63"/>
            <p:cNvSpPr>
              <a:spLocks noChangeArrowheads="1"/>
            </p:cNvSpPr>
            <p:nvPr/>
          </p:nvSpPr>
          <p:spPr bwMode="auto">
            <a:xfrm>
              <a:off x="1836" y="1856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F2</a:t>
              </a:r>
              <a:endParaRPr lang="en-US" altLang="en-US" sz="1800"/>
            </a:p>
          </p:txBody>
        </p:sp>
        <p:sp>
          <p:nvSpPr>
            <p:cNvPr id="18490" name="Rectangle 64"/>
            <p:cNvSpPr>
              <a:spLocks noChangeArrowheads="1"/>
            </p:cNvSpPr>
            <p:nvPr/>
          </p:nvSpPr>
          <p:spPr bwMode="auto">
            <a:xfrm>
              <a:off x="505" y="2013"/>
              <a:ext cx="141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Reservation Stations (Q)</a:t>
              </a:r>
              <a:endParaRPr lang="en-US" altLang="en-US" sz="1800"/>
            </a:p>
          </p:txBody>
        </p:sp>
        <p:sp>
          <p:nvSpPr>
            <p:cNvPr id="18491" name="Rectangle 65"/>
            <p:cNvSpPr>
              <a:spLocks noChangeArrowheads="1"/>
            </p:cNvSpPr>
            <p:nvPr/>
          </p:nvSpPr>
          <p:spPr bwMode="auto">
            <a:xfrm>
              <a:off x="505" y="2144"/>
              <a:ext cx="127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492" name="Rectangle 66"/>
            <p:cNvSpPr>
              <a:spLocks noChangeArrowheads="1"/>
            </p:cNvSpPr>
            <p:nvPr/>
          </p:nvSpPr>
          <p:spPr bwMode="auto">
            <a:xfrm>
              <a:off x="2642" y="2013"/>
              <a:ext cx="21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S1</a:t>
              </a:r>
              <a:endParaRPr lang="en-US" altLang="en-US" sz="1800"/>
            </a:p>
          </p:txBody>
        </p:sp>
        <p:sp>
          <p:nvSpPr>
            <p:cNvPr id="18493" name="Rectangle 67"/>
            <p:cNvSpPr>
              <a:spLocks noChangeArrowheads="1"/>
            </p:cNvSpPr>
            <p:nvPr/>
          </p:nvSpPr>
          <p:spPr bwMode="auto">
            <a:xfrm>
              <a:off x="3063" y="2013"/>
              <a:ext cx="21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S2</a:t>
              </a:r>
              <a:endParaRPr lang="en-US" altLang="en-US" sz="1800"/>
            </a:p>
          </p:txBody>
        </p:sp>
        <p:sp>
          <p:nvSpPr>
            <p:cNvPr id="18494" name="Rectangle 68"/>
            <p:cNvSpPr>
              <a:spLocks noChangeArrowheads="1"/>
            </p:cNvSpPr>
            <p:nvPr/>
          </p:nvSpPr>
          <p:spPr bwMode="auto">
            <a:xfrm>
              <a:off x="3403" y="2013"/>
              <a:ext cx="55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RS for Vj</a:t>
              </a:r>
              <a:endParaRPr lang="en-US" altLang="en-US" sz="1800"/>
            </a:p>
          </p:txBody>
        </p:sp>
        <p:sp>
          <p:nvSpPr>
            <p:cNvPr id="18495" name="Rectangle 69"/>
            <p:cNvSpPr>
              <a:spLocks noChangeArrowheads="1"/>
            </p:cNvSpPr>
            <p:nvPr/>
          </p:nvSpPr>
          <p:spPr bwMode="auto">
            <a:xfrm>
              <a:off x="3955" y="2013"/>
              <a:ext cx="58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RS for Vk</a:t>
              </a:r>
              <a:endParaRPr lang="en-US" altLang="en-US" sz="1800"/>
            </a:p>
          </p:txBody>
        </p:sp>
        <p:sp>
          <p:nvSpPr>
            <p:cNvPr id="18496" name="Rectangle 70"/>
            <p:cNvSpPr>
              <a:spLocks noChangeArrowheads="1"/>
            </p:cNvSpPr>
            <p:nvPr/>
          </p:nvSpPr>
          <p:spPr bwMode="auto">
            <a:xfrm>
              <a:off x="938" y="2176"/>
              <a:ext cx="33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Time</a:t>
              </a:r>
              <a:endParaRPr lang="en-US" altLang="en-US" sz="1800"/>
            </a:p>
          </p:txBody>
        </p:sp>
        <p:sp>
          <p:nvSpPr>
            <p:cNvPr id="18497" name="Rectangle 71"/>
            <p:cNvSpPr>
              <a:spLocks noChangeArrowheads="1"/>
            </p:cNvSpPr>
            <p:nvPr/>
          </p:nvSpPr>
          <p:spPr bwMode="auto">
            <a:xfrm>
              <a:off x="1335" y="2176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Name</a:t>
              </a:r>
              <a:endParaRPr lang="en-US" altLang="en-US" sz="1800"/>
            </a:p>
          </p:txBody>
        </p:sp>
        <p:sp>
          <p:nvSpPr>
            <p:cNvPr id="18498" name="Rectangle 72"/>
            <p:cNvSpPr>
              <a:spLocks noChangeArrowheads="1"/>
            </p:cNvSpPr>
            <p:nvPr/>
          </p:nvSpPr>
          <p:spPr bwMode="auto">
            <a:xfrm>
              <a:off x="1762" y="2176"/>
              <a:ext cx="33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Busy</a:t>
              </a:r>
              <a:endParaRPr lang="en-US" altLang="en-US" sz="1800"/>
            </a:p>
          </p:txBody>
        </p:sp>
        <p:sp>
          <p:nvSpPr>
            <p:cNvPr id="18499" name="Rectangle 73"/>
            <p:cNvSpPr>
              <a:spLocks noChangeArrowheads="1"/>
            </p:cNvSpPr>
            <p:nvPr/>
          </p:nvSpPr>
          <p:spPr bwMode="auto">
            <a:xfrm>
              <a:off x="2214" y="2176"/>
              <a:ext cx="22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Op</a:t>
              </a:r>
              <a:endParaRPr lang="en-US" altLang="en-US" sz="1800"/>
            </a:p>
          </p:txBody>
        </p:sp>
        <p:sp>
          <p:nvSpPr>
            <p:cNvPr id="18500" name="Rectangle 74"/>
            <p:cNvSpPr>
              <a:spLocks noChangeArrowheads="1"/>
            </p:cNvSpPr>
            <p:nvPr/>
          </p:nvSpPr>
          <p:spPr bwMode="auto">
            <a:xfrm>
              <a:off x="2666" y="2176"/>
              <a:ext cx="16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Vj</a:t>
              </a:r>
              <a:endParaRPr lang="en-US" altLang="en-US" sz="1800"/>
            </a:p>
          </p:txBody>
        </p:sp>
        <p:sp>
          <p:nvSpPr>
            <p:cNvPr id="18501" name="Rectangle 75"/>
            <p:cNvSpPr>
              <a:spLocks noChangeArrowheads="1"/>
            </p:cNvSpPr>
            <p:nvPr/>
          </p:nvSpPr>
          <p:spPr bwMode="auto">
            <a:xfrm>
              <a:off x="3069" y="2176"/>
              <a:ext cx="19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Vk</a:t>
              </a:r>
              <a:endParaRPr lang="en-US" altLang="en-US" sz="1800"/>
            </a:p>
          </p:txBody>
        </p:sp>
        <p:sp>
          <p:nvSpPr>
            <p:cNvPr id="18502" name="Rectangle 76"/>
            <p:cNvSpPr>
              <a:spLocks noChangeArrowheads="1"/>
            </p:cNvSpPr>
            <p:nvPr/>
          </p:nvSpPr>
          <p:spPr bwMode="auto">
            <a:xfrm>
              <a:off x="3577" y="2176"/>
              <a:ext cx="18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Qj</a:t>
              </a:r>
              <a:endParaRPr lang="en-US" altLang="en-US" sz="1800"/>
            </a:p>
          </p:txBody>
        </p:sp>
        <p:sp>
          <p:nvSpPr>
            <p:cNvPr id="18503" name="Rectangle 77"/>
            <p:cNvSpPr>
              <a:spLocks noChangeArrowheads="1"/>
            </p:cNvSpPr>
            <p:nvPr/>
          </p:nvSpPr>
          <p:spPr bwMode="auto">
            <a:xfrm>
              <a:off x="4134" y="2176"/>
              <a:ext cx="21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Qk</a:t>
              </a:r>
              <a:endParaRPr lang="en-US" altLang="en-US" sz="1800"/>
            </a:p>
          </p:txBody>
        </p:sp>
        <p:sp>
          <p:nvSpPr>
            <p:cNvPr id="18504" name="Rectangle 78"/>
            <p:cNvSpPr>
              <a:spLocks noChangeArrowheads="1"/>
            </p:cNvSpPr>
            <p:nvPr/>
          </p:nvSpPr>
          <p:spPr bwMode="auto">
            <a:xfrm>
              <a:off x="1081" y="2340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8505" name="Rectangle 79"/>
            <p:cNvSpPr>
              <a:spLocks noChangeArrowheads="1"/>
            </p:cNvSpPr>
            <p:nvPr/>
          </p:nvSpPr>
          <p:spPr bwMode="auto">
            <a:xfrm>
              <a:off x="1335" y="2340"/>
              <a:ext cx="34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Add1</a:t>
              </a:r>
              <a:endParaRPr lang="en-US" altLang="en-US" sz="1800"/>
            </a:p>
          </p:txBody>
        </p:sp>
        <p:sp>
          <p:nvSpPr>
            <p:cNvPr id="18506" name="Rectangle 80"/>
            <p:cNvSpPr>
              <a:spLocks noChangeArrowheads="1"/>
            </p:cNvSpPr>
            <p:nvPr/>
          </p:nvSpPr>
          <p:spPr bwMode="auto">
            <a:xfrm>
              <a:off x="1805" y="2340"/>
              <a:ext cx="27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FF"/>
                  </a:solidFill>
                </a:rPr>
                <a:t>Yes</a:t>
              </a:r>
              <a:endParaRPr lang="en-US" altLang="en-US" sz="1800"/>
            </a:p>
          </p:txBody>
        </p:sp>
        <p:sp>
          <p:nvSpPr>
            <p:cNvPr id="18507" name="Rectangle 81"/>
            <p:cNvSpPr>
              <a:spLocks noChangeArrowheads="1"/>
            </p:cNvSpPr>
            <p:nvPr/>
          </p:nvSpPr>
          <p:spPr bwMode="auto">
            <a:xfrm>
              <a:off x="2127" y="2340"/>
              <a:ext cx="44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FF"/>
                  </a:solidFill>
                </a:rPr>
                <a:t>SUB.D</a:t>
              </a:r>
              <a:endParaRPr lang="en-US" altLang="en-US" sz="1800"/>
            </a:p>
          </p:txBody>
        </p:sp>
        <p:sp>
          <p:nvSpPr>
            <p:cNvPr id="18508" name="Rectangle 82"/>
            <p:cNvSpPr>
              <a:spLocks noChangeArrowheads="1"/>
            </p:cNvSpPr>
            <p:nvPr/>
          </p:nvSpPr>
          <p:spPr bwMode="auto">
            <a:xfrm>
              <a:off x="2573" y="2340"/>
              <a:ext cx="3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FF"/>
                  </a:solidFill>
                </a:rPr>
                <a:t>R(F6)</a:t>
              </a:r>
              <a:endParaRPr lang="en-US" altLang="en-US" sz="1800"/>
            </a:p>
          </p:txBody>
        </p:sp>
        <p:sp>
          <p:nvSpPr>
            <p:cNvPr id="18509" name="Rectangle 83"/>
            <p:cNvSpPr>
              <a:spLocks noChangeArrowheads="1"/>
            </p:cNvSpPr>
            <p:nvPr/>
          </p:nvSpPr>
          <p:spPr bwMode="auto">
            <a:xfrm>
              <a:off x="2933" y="2359"/>
              <a:ext cx="48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00">
                  <a:solidFill>
                    <a:srgbClr val="FF0000"/>
                  </a:solidFill>
                </a:rPr>
                <a:t>M(45+R3)</a:t>
              </a:r>
              <a:endParaRPr lang="en-US" altLang="en-US" sz="1800"/>
            </a:p>
          </p:txBody>
        </p:sp>
        <p:sp>
          <p:nvSpPr>
            <p:cNvPr id="18510" name="Rectangle 84"/>
            <p:cNvSpPr>
              <a:spLocks noChangeArrowheads="1"/>
            </p:cNvSpPr>
            <p:nvPr/>
          </p:nvSpPr>
          <p:spPr bwMode="auto">
            <a:xfrm>
              <a:off x="3614" y="2340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FF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8511" name="Rectangle 85"/>
            <p:cNvSpPr>
              <a:spLocks noChangeArrowheads="1"/>
            </p:cNvSpPr>
            <p:nvPr/>
          </p:nvSpPr>
          <p:spPr bwMode="auto">
            <a:xfrm>
              <a:off x="4184" y="2340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FF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8512" name="Rectangle 86"/>
            <p:cNvSpPr>
              <a:spLocks noChangeArrowheads="1"/>
            </p:cNvSpPr>
            <p:nvPr/>
          </p:nvSpPr>
          <p:spPr bwMode="auto">
            <a:xfrm>
              <a:off x="1081" y="2496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8513" name="Rectangle 87"/>
            <p:cNvSpPr>
              <a:spLocks noChangeArrowheads="1"/>
            </p:cNvSpPr>
            <p:nvPr/>
          </p:nvSpPr>
          <p:spPr bwMode="auto">
            <a:xfrm>
              <a:off x="1335" y="2496"/>
              <a:ext cx="34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Add2</a:t>
              </a:r>
              <a:endParaRPr lang="en-US" altLang="en-US" sz="1800"/>
            </a:p>
          </p:txBody>
        </p:sp>
        <p:sp>
          <p:nvSpPr>
            <p:cNvPr id="18514" name="Rectangle 88"/>
            <p:cNvSpPr>
              <a:spLocks noChangeArrowheads="1"/>
            </p:cNvSpPr>
            <p:nvPr/>
          </p:nvSpPr>
          <p:spPr bwMode="auto">
            <a:xfrm>
              <a:off x="1836" y="2496"/>
              <a:ext cx="21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No</a:t>
              </a:r>
              <a:endParaRPr lang="en-US" altLang="en-US" sz="1800"/>
            </a:p>
          </p:txBody>
        </p:sp>
        <p:sp>
          <p:nvSpPr>
            <p:cNvPr id="18515" name="Rectangle 89"/>
            <p:cNvSpPr>
              <a:spLocks noChangeArrowheads="1"/>
            </p:cNvSpPr>
            <p:nvPr/>
          </p:nvSpPr>
          <p:spPr bwMode="auto">
            <a:xfrm>
              <a:off x="1081" y="2653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8516" name="Rectangle 90"/>
            <p:cNvSpPr>
              <a:spLocks noChangeArrowheads="1"/>
            </p:cNvSpPr>
            <p:nvPr/>
          </p:nvSpPr>
          <p:spPr bwMode="auto">
            <a:xfrm>
              <a:off x="1335" y="2653"/>
              <a:ext cx="34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Add3</a:t>
              </a:r>
              <a:endParaRPr lang="en-US" altLang="en-US" sz="1800"/>
            </a:p>
          </p:txBody>
        </p:sp>
        <p:sp>
          <p:nvSpPr>
            <p:cNvPr id="18517" name="Rectangle 91"/>
            <p:cNvSpPr>
              <a:spLocks noChangeArrowheads="1"/>
            </p:cNvSpPr>
            <p:nvPr/>
          </p:nvSpPr>
          <p:spPr bwMode="auto">
            <a:xfrm>
              <a:off x="1836" y="2653"/>
              <a:ext cx="21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No</a:t>
              </a:r>
              <a:endParaRPr lang="en-US" altLang="en-US" sz="1800"/>
            </a:p>
          </p:txBody>
        </p:sp>
        <p:sp>
          <p:nvSpPr>
            <p:cNvPr id="18518" name="Rectangle 92"/>
            <p:cNvSpPr>
              <a:spLocks noChangeArrowheads="1"/>
            </p:cNvSpPr>
            <p:nvPr/>
          </p:nvSpPr>
          <p:spPr bwMode="auto">
            <a:xfrm>
              <a:off x="1050" y="2810"/>
              <a:ext cx="19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10</a:t>
              </a:r>
              <a:endParaRPr lang="en-US" altLang="en-US" sz="1800"/>
            </a:p>
          </p:txBody>
        </p:sp>
        <p:sp>
          <p:nvSpPr>
            <p:cNvPr id="18519" name="Rectangle 93"/>
            <p:cNvSpPr>
              <a:spLocks noChangeArrowheads="1"/>
            </p:cNvSpPr>
            <p:nvPr/>
          </p:nvSpPr>
          <p:spPr bwMode="auto">
            <a:xfrm>
              <a:off x="1335" y="2810"/>
              <a:ext cx="35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Mult1</a:t>
              </a:r>
              <a:endParaRPr lang="en-US" altLang="en-US" sz="1800"/>
            </a:p>
          </p:txBody>
        </p:sp>
        <p:sp>
          <p:nvSpPr>
            <p:cNvPr id="18520" name="Rectangle 94"/>
            <p:cNvSpPr>
              <a:spLocks noChangeArrowheads="1"/>
            </p:cNvSpPr>
            <p:nvPr/>
          </p:nvSpPr>
          <p:spPr bwMode="auto">
            <a:xfrm>
              <a:off x="1805" y="2810"/>
              <a:ext cx="27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Yes</a:t>
              </a:r>
              <a:endParaRPr lang="en-US" altLang="en-US" sz="1800"/>
            </a:p>
          </p:txBody>
        </p:sp>
        <p:sp>
          <p:nvSpPr>
            <p:cNvPr id="18521" name="Rectangle 95"/>
            <p:cNvSpPr>
              <a:spLocks noChangeArrowheads="1"/>
            </p:cNvSpPr>
            <p:nvPr/>
          </p:nvSpPr>
          <p:spPr bwMode="auto">
            <a:xfrm>
              <a:off x="2127" y="2810"/>
              <a:ext cx="44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MUL.D</a:t>
              </a:r>
              <a:endParaRPr lang="en-US" altLang="en-US" sz="1800"/>
            </a:p>
          </p:txBody>
        </p:sp>
        <p:sp>
          <p:nvSpPr>
            <p:cNvPr id="18522" name="Rectangle 96"/>
            <p:cNvSpPr>
              <a:spLocks noChangeArrowheads="1"/>
            </p:cNvSpPr>
            <p:nvPr/>
          </p:nvSpPr>
          <p:spPr bwMode="auto">
            <a:xfrm>
              <a:off x="2511" y="2829"/>
              <a:ext cx="48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00">
                  <a:solidFill>
                    <a:srgbClr val="FF0000"/>
                  </a:solidFill>
                </a:rPr>
                <a:t>M(45+R3)</a:t>
              </a:r>
              <a:endParaRPr lang="en-US" altLang="en-US" sz="1800"/>
            </a:p>
          </p:txBody>
        </p:sp>
        <p:sp>
          <p:nvSpPr>
            <p:cNvPr id="18523" name="Rectangle 97"/>
            <p:cNvSpPr>
              <a:spLocks noChangeArrowheads="1"/>
            </p:cNvSpPr>
            <p:nvPr/>
          </p:nvSpPr>
          <p:spPr bwMode="auto">
            <a:xfrm>
              <a:off x="2995" y="2810"/>
              <a:ext cx="3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R(F4)</a:t>
              </a:r>
              <a:endParaRPr lang="en-US" altLang="en-US" sz="1800"/>
            </a:p>
          </p:txBody>
        </p:sp>
        <p:sp>
          <p:nvSpPr>
            <p:cNvPr id="18524" name="Rectangle 98"/>
            <p:cNvSpPr>
              <a:spLocks noChangeArrowheads="1"/>
            </p:cNvSpPr>
            <p:nvPr/>
          </p:nvSpPr>
          <p:spPr bwMode="auto">
            <a:xfrm>
              <a:off x="3614" y="2810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8525" name="Rectangle 99"/>
            <p:cNvSpPr>
              <a:spLocks noChangeArrowheads="1"/>
            </p:cNvSpPr>
            <p:nvPr/>
          </p:nvSpPr>
          <p:spPr bwMode="auto">
            <a:xfrm>
              <a:off x="4184" y="2810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8526" name="Rectangle 100"/>
            <p:cNvSpPr>
              <a:spLocks noChangeArrowheads="1"/>
            </p:cNvSpPr>
            <p:nvPr/>
          </p:nvSpPr>
          <p:spPr bwMode="auto">
            <a:xfrm>
              <a:off x="1081" y="2966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8527" name="Rectangle 101"/>
            <p:cNvSpPr>
              <a:spLocks noChangeArrowheads="1"/>
            </p:cNvSpPr>
            <p:nvPr/>
          </p:nvSpPr>
          <p:spPr bwMode="auto">
            <a:xfrm>
              <a:off x="1335" y="2966"/>
              <a:ext cx="35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Mult2</a:t>
              </a:r>
              <a:endParaRPr lang="en-US" altLang="en-US" sz="1800"/>
            </a:p>
          </p:txBody>
        </p:sp>
        <p:sp>
          <p:nvSpPr>
            <p:cNvPr id="18528" name="Rectangle 102"/>
            <p:cNvSpPr>
              <a:spLocks noChangeArrowheads="1"/>
            </p:cNvSpPr>
            <p:nvPr/>
          </p:nvSpPr>
          <p:spPr bwMode="auto">
            <a:xfrm>
              <a:off x="1805" y="2966"/>
              <a:ext cx="27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Yes</a:t>
              </a:r>
              <a:endParaRPr lang="en-US" altLang="en-US" sz="1800"/>
            </a:p>
          </p:txBody>
        </p:sp>
        <p:sp>
          <p:nvSpPr>
            <p:cNvPr id="18529" name="Rectangle 103"/>
            <p:cNvSpPr>
              <a:spLocks noChangeArrowheads="1"/>
            </p:cNvSpPr>
            <p:nvPr/>
          </p:nvSpPr>
          <p:spPr bwMode="auto">
            <a:xfrm>
              <a:off x="2146" y="2966"/>
              <a:ext cx="39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DIV.D</a:t>
              </a:r>
              <a:endParaRPr lang="en-US" altLang="en-US" sz="1800"/>
            </a:p>
          </p:txBody>
        </p:sp>
        <p:sp>
          <p:nvSpPr>
            <p:cNvPr id="18530" name="Rectangle 104"/>
            <p:cNvSpPr>
              <a:spLocks noChangeArrowheads="1"/>
            </p:cNvSpPr>
            <p:nvPr/>
          </p:nvSpPr>
          <p:spPr bwMode="auto">
            <a:xfrm>
              <a:off x="2995" y="2966"/>
              <a:ext cx="3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R(F6)</a:t>
              </a:r>
              <a:endParaRPr lang="en-US" altLang="en-US" sz="1800"/>
            </a:p>
          </p:txBody>
        </p:sp>
        <p:sp>
          <p:nvSpPr>
            <p:cNvPr id="18531" name="Rectangle 105"/>
            <p:cNvSpPr>
              <a:spLocks noChangeArrowheads="1"/>
            </p:cNvSpPr>
            <p:nvPr/>
          </p:nvSpPr>
          <p:spPr bwMode="auto">
            <a:xfrm>
              <a:off x="3509" y="2966"/>
              <a:ext cx="35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Mult1</a:t>
              </a:r>
              <a:endParaRPr lang="en-US" altLang="en-US" sz="1800"/>
            </a:p>
          </p:txBody>
        </p:sp>
        <p:sp>
          <p:nvSpPr>
            <p:cNvPr id="18532" name="Rectangle 106"/>
            <p:cNvSpPr>
              <a:spLocks noChangeArrowheads="1"/>
            </p:cNvSpPr>
            <p:nvPr/>
          </p:nvSpPr>
          <p:spPr bwMode="auto">
            <a:xfrm>
              <a:off x="4184" y="2966"/>
              <a:ext cx="1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8533" name="Rectangle 107"/>
            <p:cNvSpPr>
              <a:spLocks noChangeArrowheads="1"/>
            </p:cNvSpPr>
            <p:nvPr/>
          </p:nvSpPr>
          <p:spPr bwMode="auto">
            <a:xfrm>
              <a:off x="505" y="3123"/>
              <a:ext cx="122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Register result status</a:t>
              </a:r>
              <a:endParaRPr lang="en-US" altLang="en-US" sz="1800"/>
            </a:p>
          </p:txBody>
        </p:sp>
        <p:sp>
          <p:nvSpPr>
            <p:cNvPr id="18534" name="Rectangle 108"/>
            <p:cNvSpPr>
              <a:spLocks noChangeArrowheads="1"/>
            </p:cNvSpPr>
            <p:nvPr/>
          </p:nvSpPr>
          <p:spPr bwMode="auto">
            <a:xfrm>
              <a:off x="505" y="3254"/>
              <a:ext cx="110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35" name="Rectangle 109"/>
            <p:cNvSpPr>
              <a:spLocks noChangeArrowheads="1"/>
            </p:cNvSpPr>
            <p:nvPr/>
          </p:nvSpPr>
          <p:spPr bwMode="auto">
            <a:xfrm>
              <a:off x="505" y="3280"/>
              <a:ext cx="36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Clock</a:t>
              </a:r>
              <a:endParaRPr lang="en-US" altLang="en-US" sz="1800"/>
            </a:p>
          </p:txBody>
        </p:sp>
        <p:sp>
          <p:nvSpPr>
            <p:cNvPr id="18536" name="Rectangle 110"/>
            <p:cNvSpPr>
              <a:spLocks noChangeArrowheads="1"/>
            </p:cNvSpPr>
            <p:nvPr/>
          </p:nvSpPr>
          <p:spPr bwMode="auto">
            <a:xfrm>
              <a:off x="1434" y="3280"/>
              <a:ext cx="19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F0</a:t>
              </a:r>
              <a:endParaRPr lang="en-US" altLang="en-US" sz="1800"/>
            </a:p>
          </p:txBody>
        </p:sp>
        <p:sp>
          <p:nvSpPr>
            <p:cNvPr id="18537" name="Rectangle 111"/>
            <p:cNvSpPr>
              <a:spLocks noChangeArrowheads="1"/>
            </p:cNvSpPr>
            <p:nvPr/>
          </p:nvSpPr>
          <p:spPr bwMode="auto">
            <a:xfrm>
              <a:off x="1830" y="3280"/>
              <a:ext cx="19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F2</a:t>
              </a:r>
              <a:endParaRPr lang="en-US" altLang="en-US" sz="1800"/>
            </a:p>
          </p:txBody>
        </p:sp>
        <p:sp>
          <p:nvSpPr>
            <p:cNvPr id="18538" name="Rectangle 112"/>
            <p:cNvSpPr>
              <a:spLocks noChangeArrowheads="1"/>
            </p:cNvSpPr>
            <p:nvPr/>
          </p:nvSpPr>
          <p:spPr bwMode="auto">
            <a:xfrm>
              <a:off x="2227" y="3280"/>
              <a:ext cx="19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F4</a:t>
              </a:r>
              <a:endParaRPr lang="en-US" altLang="en-US" sz="1800"/>
            </a:p>
          </p:txBody>
        </p:sp>
        <p:sp>
          <p:nvSpPr>
            <p:cNvPr id="18539" name="Rectangle 113"/>
            <p:cNvSpPr>
              <a:spLocks noChangeArrowheads="1"/>
            </p:cNvSpPr>
            <p:nvPr/>
          </p:nvSpPr>
          <p:spPr bwMode="auto">
            <a:xfrm>
              <a:off x="2648" y="3280"/>
              <a:ext cx="19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F6</a:t>
              </a:r>
              <a:endParaRPr lang="en-US" altLang="en-US" sz="1800"/>
            </a:p>
          </p:txBody>
        </p:sp>
        <p:sp>
          <p:nvSpPr>
            <p:cNvPr id="18540" name="Rectangle 114"/>
            <p:cNvSpPr>
              <a:spLocks noChangeArrowheads="1"/>
            </p:cNvSpPr>
            <p:nvPr/>
          </p:nvSpPr>
          <p:spPr bwMode="auto">
            <a:xfrm>
              <a:off x="3069" y="3280"/>
              <a:ext cx="19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F8</a:t>
              </a:r>
              <a:endParaRPr lang="en-US" altLang="en-US" sz="1800"/>
            </a:p>
          </p:txBody>
        </p:sp>
        <p:sp>
          <p:nvSpPr>
            <p:cNvPr id="18541" name="Rectangle 115"/>
            <p:cNvSpPr>
              <a:spLocks noChangeArrowheads="1"/>
            </p:cNvSpPr>
            <p:nvPr/>
          </p:nvSpPr>
          <p:spPr bwMode="auto">
            <a:xfrm>
              <a:off x="3533" y="3280"/>
              <a:ext cx="27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F10</a:t>
              </a:r>
              <a:endParaRPr lang="en-US" altLang="en-US" sz="1800"/>
            </a:p>
          </p:txBody>
        </p:sp>
        <p:sp>
          <p:nvSpPr>
            <p:cNvPr id="18542" name="Rectangle 116"/>
            <p:cNvSpPr>
              <a:spLocks noChangeArrowheads="1"/>
            </p:cNvSpPr>
            <p:nvPr/>
          </p:nvSpPr>
          <p:spPr bwMode="auto">
            <a:xfrm>
              <a:off x="4103" y="3280"/>
              <a:ext cx="27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F12</a:t>
              </a:r>
              <a:endParaRPr lang="en-US" altLang="en-US" sz="1800"/>
            </a:p>
          </p:txBody>
        </p:sp>
        <p:sp>
          <p:nvSpPr>
            <p:cNvPr id="18543" name="Rectangle 117"/>
            <p:cNvSpPr>
              <a:spLocks noChangeArrowheads="1"/>
            </p:cNvSpPr>
            <p:nvPr/>
          </p:nvSpPr>
          <p:spPr bwMode="auto">
            <a:xfrm>
              <a:off x="4599" y="3280"/>
              <a:ext cx="16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...</a:t>
              </a:r>
              <a:endParaRPr lang="en-US" altLang="en-US" sz="1800"/>
            </a:p>
          </p:txBody>
        </p:sp>
        <p:sp>
          <p:nvSpPr>
            <p:cNvPr id="18544" name="Rectangle 118"/>
            <p:cNvSpPr>
              <a:spLocks noChangeArrowheads="1"/>
            </p:cNvSpPr>
            <p:nvPr/>
          </p:nvSpPr>
          <p:spPr bwMode="auto">
            <a:xfrm>
              <a:off x="4933" y="3280"/>
              <a:ext cx="27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F30</a:t>
              </a:r>
              <a:endParaRPr lang="en-US" altLang="en-US" sz="1800"/>
            </a:p>
          </p:txBody>
        </p:sp>
        <p:sp>
          <p:nvSpPr>
            <p:cNvPr id="18545" name="Rectangle 119"/>
            <p:cNvSpPr>
              <a:spLocks noChangeArrowheads="1"/>
            </p:cNvSpPr>
            <p:nvPr/>
          </p:nvSpPr>
          <p:spPr bwMode="auto">
            <a:xfrm>
              <a:off x="666" y="3443"/>
              <a:ext cx="13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Geneva"/>
                </a:rPr>
                <a:t>5</a:t>
              </a:r>
              <a:endParaRPr lang="en-US" altLang="en-US" sz="1800"/>
            </a:p>
          </p:txBody>
        </p:sp>
        <p:sp>
          <p:nvSpPr>
            <p:cNvPr id="18546" name="Rectangle 120"/>
            <p:cNvSpPr>
              <a:spLocks noChangeArrowheads="1"/>
            </p:cNvSpPr>
            <p:nvPr/>
          </p:nvSpPr>
          <p:spPr bwMode="auto">
            <a:xfrm>
              <a:off x="1112" y="3443"/>
              <a:ext cx="22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FU</a:t>
              </a:r>
              <a:endParaRPr lang="en-US" altLang="en-US" sz="1800"/>
            </a:p>
          </p:txBody>
        </p:sp>
        <p:sp>
          <p:nvSpPr>
            <p:cNvPr id="18547" name="Rectangle 121"/>
            <p:cNvSpPr>
              <a:spLocks noChangeArrowheads="1"/>
            </p:cNvSpPr>
            <p:nvPr/>
          </p:nvSpPr>
          <p:spPr bwMode="auto">
            <a:xfrm>
              <a:off x="1335" y="3443"/>
              <a:ext cx="35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Mult1</a:t>
              </a:r>
              <a:endParaRPr lang="en-US" altLang="en-US" sz="1800"/>
            </a:p>
          </p:txBody>
        </p:sp>
        <p:sp>
          <p:nvSpPr>
            <p:cNvPr id="18548" name="Rectangle 122"/>
            <p:cNvSpPr>
              <a:spLocks noChangeArrowheads="1"/>
            </p:cNvSpPr>
            <p:nvPr/>
          </p:nvSpPr>
          <p:spPr bwMode="auto">
            <a:xfrm>
              <a:off x="1725" y="3489"/>
              <a:ext cx="440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00">
                  <a:solidFill>
                    <a:srgbClr val="FF0000"/>
                  </a:solidFill>
                </a:rPr>
                <a:t>M(45+R3)-&gt;0</a:t>
              </a:r>
              <a:endParaRPr lang="en-US" altLang="en-US" sz="1800"/>
            </a:p>
          </p:txBody>
        </p:sp>
        <p:sp>
          <p:nvSpPr>
            <p:cNvPr id="18549" name="Rectangle 123"/>
            <p:cNvSpPr>
              <a:spLocks noChangeArrowheads="1"/>
            </p:cNvSpPr>
            <p:nvPr/>
          </p:nvSpPr>
          <p:spPr bwMode="auto">
            <a:xfrm>
              <a:off x="2970" y="3443"/>
              <a:ext cx="34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FF"/>
                  </a:solidFill>
                </a:rPr>
                <a:t>Add1</a:t>
              </a:r>
              <a:endParaRPr lang="en-US" altLang="en-US" sz="1800"/>
            </a:p>
          </p:txBody>
        </p:sp>
        <p:sp>
          <p:nvSpPr>
            <p:cNvPr id="18550" name="Rectangle 124"/>
            <p:cNvSpPr>
              <a:spLocks noChangeArrowheads="1"/>
            </p:cNvSpPr>
            <p:nvPr/>
          </p:nvSpPr>
          <p:spPr bwMode="auto">
            <a:xfrm>
              <a:off x="3509" y="3443"/>
              <a:ext cx="35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Mult2</a:t>
              </a:r>
              <a:endParaRPr lang="en-US" altLang="en-US" sz="1800"/>
            </a:p>
          </p:txBody>
        </p:sp>
        <p:sp>
          <p:nvSpPr>
            <p:cNvPr id="18551" name="Line 125"/>
            <p:cNvSpPr>
              <a:spLocks noChangeShapeType="1"/>
            </p:cNvSpPr>
            <p:nvPr/>
          </p:nvSpPr>
          <p:spPr bwMode="auto">
            <a:xfrm>
              <a:off x="2109" y="1060"/>
              <a:ext cx="12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2" name="Rectangle 126"/>
            <p:cNvSpPr>
              <a:spLocks noChangeArrowheads="1"/>
            </p:cNvSpPr>
            <p:nvPr/>
          </p:nvSpPr>
          <p:spPr bwMode="auto">
            <a:xfrm>
              <a:off x="2109" y="1060"/>
              <a:ext cx="12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53" name="Line 127"/>
            <p:cNvSpPr>
              <a:spLocks noChangeShapeType="1"/>
            </p:cNvSpPr>
            <p:nvPr/>
          </p:nvSpPr>
          <p:spPr bwMode="auto">
            <a:xfrm>
              <a:off x="4487" y="1060"/>
              <a:ext cx="1" cy="4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4" name="Rectangle 128"/>
            <p:cNvSpPr>
              <a:spLocks noChangeArrowheads="1"/>
            </p:cNvSpPr>
            <p:nvPr/>
          </p:nvSpPr>
          <p:spPr bwMode="auto">
            <a:xfrm>
              <a:off x="4487" y="1060"/>
              <a:ext cx="6" cy="4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55" name="Line 129"/>
            <p:cNvSpPr>
              <a:spLocks noChangeShapeType="1"/>
            </p:cNvSpPr>
            <p:nvPr/>
          </p:nvSpPr>
          <p:spPr bwMode="auto">
            <a:xfrm>
              <a:off x="5274" y="1066"/>
              <a:ext cx="1" cy="4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6" name="Rectangle 130"/>
            <p:cNvSpPr>
              <a:spLocks noChangeArrowheads="1"/>
            </p:cNvSpPr>
            <p:nvPr/>
          </p:nvSpPr>
          <p:spPr bwMode="auto">
            <a:xfrm>
              <a:off x="5274" y="1066"/>
              <a:ext cx="6" cy="4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57" name="Line 131"/>
            <p:cNvSpPr>
              <a:spLocks noChangeShapeType="1"/>
            </p:cNvSpPr>
            <p:nvPr/>
          </p:nvSpPr>
          <p:spPr bwMode="auto">
            <a:xfrm>
              <a:off x="2103" y="1060"/>
              <a:ext cx="1" cy="9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8" name="Rectangle 132"/>
            <p:cNvSpPr>
              <a:spLocks noChangeArrowheads="1"/>
            </p:cNvSpPr>
            <p:nvPr/>
          </p:nvSpPr>
          <p:spPr bwMode="auto">
            <a:xfrm>
              <a:off x="2103" y="1060"/>
              <a:ext cx="6" cy="9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59" name="Line 133"/>
            <p:cNvSpPr>
              <a:spLocks noChangeShapeType="1"/>
            </p:cNvSpPr>
            <p:nvPr/>
          </p:nvSpPr>
          <p:spPr bwMode="auto">
            <a:xfrm>
              <a:off x="3341" y="1066"/>
              <a:ext cx="1" cy="9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0" name="Rectangle 134"/>
            <p:cNvSpPr>
              <a:spLocks noChangeArrowheads="1"/>
            </p:cNvSpPr>
            <p:nvPr/>
          </p:nvSpPr>
          <p:spPr bwMode="auto">
            <a:xfrm>
              <a:off x="3341" y="1066"/>
              <a:ext cx="7" cy="9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61" name="Line 135"/>
            <p:cNvSpPr>
              <a:spLocks noChangeShapeType="1"/>
            </p:cNvSpPr>
            <p:nvPr/>
          </p:nvSpPr>
          <p:spPr bwMode="auto">
            <a:xfrm>
              <a:off x="4487" y="2333"/>
              <a:ext cx="1" cy="7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2" name="Rectangle 136"/>
            <p:cNvSpPr>
              <a:spLocks noChangeArrowheads="1"/>
            </p:cNvSpPr>
            <p:nvPr/>
          </p:nvSpPr>
          <p:spPr bwMode="auto">
            <a:xfrm>
              <a:off x="4487" y="2333"/>
              <a:ext cx="6" cy="7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63" name="Line 137"/>
            <p:cNvSpPr>
              <a:spLocks noChangeShapeType="1"/>
            </p:cNvSpPr>
            <p:nvPr/>
          </p:nvSpPr>
          <p:spPr bwMode="auto">
            <a:xfrm>
              <a:off x="5274" y="3437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4" name="Rectangle 138"/>
            <p:cNvSpPr>
              <a:spLocks noChangeArrowheads="1"/>
            </p:cNvSpPr>
            <p:nvPr/>
          </p:nvSpPr>
          <p:spPr bwMode="auto">
            <a:xfrm>
              <a:off x="5274" y="3437"/>
              <a:ext cx="6" cy="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65" name="Line 139"/>
            <p:cNvSpPr>
              <a:spLocks noChangeShapeType="1"/>
            </p:cNvSpPr>
            <p:nvPr/>
          </p:nvSpPr>
          <p:spPr bwMode="auto">
            <a:xfrm>
              <a:off x="1706" y="2326"/>
              <a:ext cx="1" cy="7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6" name="Rectangle 140"/>
            <p:cNvSpPr>
              <a:spLocks noChangeArrowheads="1"/>
            </p:cNvSpPr>
            <p:nvPr/>
          </p:nvSpPr>
          <p:spPr bwMode="auto">
            <a:xfrm>
              <a:off x="1706" y="2326"/>
              <a:ext cx="7" cy="7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67" name="Line 141"/>
            <p:cNvSpPr>
              <a:spLocks noChangeShapeType="1"/>
            </p:cNvSpPr>
            <p:nvPr/>
          </p:nvSpPr>
          <p:spPr bwMode="auto">
            <a:xfrm>
              <a:off x="1310" y="3430"/>
              <a:ext cx="1" cy="1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8" name="Rectangle 142"/>
            <p:cNvSpPr>
              <a:spLocks noChangeArrowheads="1"/>
            </p:cNvSpPr>
            <p:nvPr/>
          </p:nvSpPr>
          <p:spPr bwMode="auto">
            <a:xfrm>
              <a:off x="1310" y="3430"/>
              <a:ext cx="6" cy="1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69" name="Line 143"/>
            <p:cNvSpPr>
              <a:spLocks noChangeShapeType="1"/>
            </p:cNvSpPr>
            <p:nvPr/>
          </p:nvSpPr>
          <p:spPr bwMode="auto">
            <a:xfrm>
              <a:off x="4493" y="1060"/>
              <a:ext cx="7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70" name="Rectangle 144"/>
            <p:cNvSpPr>
              <a:spLocks noChangeArrowheads="1"/>
            </p:cNvSpPr>
            <p:nvPr/>
          </p:nvSpPr>
          <p:spPr bwMode="auto">
            <a:xfrm>
              <a:off x="4493" y="1060"/>
              <a:ext cx="78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71" name="Line 145"/>
            <p:cNvSpPr>
              <a:spLocks noChangeShapeType="1"/>
            </p:cNvSpPr>
            <p:nvPr/>
          </p:nvSpPr>
          <p:spPr bwMode="auto">
            <a:xfrm>
              <a:off x="4493" y="1530"/>
              <a:ext cx="7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72" name="Rectangle 146"/>
            <p:cNvSpPr>
              <a:spLocks noChangeArrowheads="1"/>
            </p:cNvSpPr>
            <p:nvPr/>
          </p:nvSpPr>
          <p:spPr bwMode="auto">
            <a:xfrm>
              <a:off x="4493" y="1530"/>
              <a:ext cx="78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73" name="Line 147"/>
            <p:cNvSpPr>
              <a:spLocks noChangeShapeType="1"/>
            </p:cNvSpPr>
            <p:nvPr/>
          </p:nvSpPr>
          <p:spPr bwMode="auto">
            <a:xfrm>
              <a:off x="2109" y="2000"/>
              <a:ext cx="12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74" name="Rectangle 148"/>
            <p:cNvSpPr>
              <a:spLocks noChangeArrowheads="1"/>
            </p:cNvSpPr>
            <p:nvPr/>
          </p:nvSpPr>
          <p:spPr bwMode="auto">
            <a:xfrm>
              <a:off x="2109" y="2000"/>
              <a:ext cx="12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75" name="Line 149"/>
            <p:cNvSpPr>
              <a:spLocks noChangeShapeType="1"/>
            </p:cNvSpPr>
            <p:nvPr/>
          </p:nvSpPr>
          <p:spPr bwMode="auto">
            <a:xfrm>
              <a:off x="1713" y="2326"/>
              <a:ext cx="27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76" name="Rectangle 150"/>
            <p:cNvSpPr>
              <a:spLocks noChangeArrowheads="1"/>
            </p:cNvSpPr>
            <p:nvPr/>
          </p:nvSpPr>
          <p:spPr bwMode="auto">
            <a:xfrm>
              <a:off x="1713" y="2326"/>
              <a:ext cx="278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77" name="Line 151"/>
            <p:cNvSpPr>
              <a:spLocks noChangeShapeType="1"/>
            </p:cNvSpPr>
            <p:nvPr/>
          </p:nvSpPr>
          <p:spPr bwMode="auto">
            <a:xfrm>
              <a:off x="1713" y="3110"/>
              <a:ext cx="27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78" name="Rectangle 152"/>
            <p:cNvSpPr>
              <a:spLocks noChangeArrowheads="1"/>
            </p:cNvSpPr>
            <p:nvPr/>
          </p:nvSpPr>
          <p:spPr bwMode="auto">
            <a:xfrm>
              <a:off x="1713" y="3110"/>
              <a:ext cx="278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79" name="Line 153"/>
            <p:cNvSpPr>
              <a:spLocks noChangeShapeType="1"/>
            </p:cNvSpPr>
            <p:nvPr/>
          </p:nvSpPr>
          <p:spPr bwMode="auto">
            <a:xfrm>
              <a:off x="1316" y="3430"/>
              <a:ext cx="39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80" name="Rectangle 154"/>
            <p:cNvSpPr>
              <a:spLocks noChangeArrowheads="1"/>
            </p:cNvSpPr>
            <p:nvPr/>
          </p:nvSpPr>
          <p:spPr bwMode="auto">
            <a:xfrm>
              <a:off x="1316" y="3430"/>
              <a:ext cx="396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581" name="Line 155"/>
            <p:cNvSpPr>
              <a:spLocks noChangeShapeType="1"/>
            </p:cNvSpPr>
            <p:nvPr/>
          </p:nvSpPr>
          <p:spPr bwMode="auto">
            <a:xfrm>
              <a:off x="1316" y="3593"/>
              <a:ext cx="39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82" name="Rectangle 156"/>
            <p:cNvSpPr>
              <a:spLocks noChangeArrowheads="1"/>
            </p:cNvSpPr>
            <p:nvPr/>
          </p:nvSpPr>
          <p:spPr bwMode="auto">
            <a:xfrm>
              <a:off x="1316" y="3593"/>
              <a:ext cx="396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6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228600" y="6010275"/>
            <a:ext cx="69215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 Issue ADD.D here vs. scoreboard? 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762000" y="1163638"/>
          <a:ext cx="7620000" cy="455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Worksheet" r:id="rId3" imgW="7429500" imgH="4181551" progId="Excel.Sheet.8">
                  <p:embed/>
                </p:oleObj>
              </mc:Choice>
              <mc:Fallback>
                <p:oleObj name="Worksheet" r:id="rId3" imgW="7429500" imgH="418155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63638"/>
                        <a:ext cx="7620000" cy="455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84455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7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84163" y="5965825"/>
            <a:ext cx="5681662" cy="420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Add1 completing; what is waiting for it?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762000" y="10668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Worksheet" r:id="rId3" imgW="7429500" imgH="4181551" progId="Excel.Sheet.8">
                  <p:embed/>
                </p:oleObj>
              </mc:Choice>
              <mc:Fallback>
                <p:oleObj name="Worksheet" r:id="rId3" imgW="7429500" imgH="418155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0200"/>
            <a:ext cx="8458200" cy="736600"/>
          </a:xfrm>
        </p:spPr>
        <p:txBody>
          <a:bodyPr/>
          <a:lstStyle/>
          <a:p>
            <a:r>
              <a:rPr lang="en-US" altLang="en-US" sz="3700" smtClean="0">
                <a:solidFill>
                  <a:srgbClr val="0070C0"/>
                </a:solidFill>
              </a:rPr>
              <a:t>Advantages of Dynamic Scheduling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536700"/>
            <a:ext cx="7162800" cy="4611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>
                <a:solidFill>
                  <a:srgbClr val="0332B7"/>
                </a:solidFill>
              </a:rPr>
              <a:t>Dynamic scheduling - </a:t>
            </a:r>
            <a:r>
              <a:rPr lang="en-US" altLang="en-US" smtClean="0"/>
              <a:t>hardware rearranges the instruction execution to </a:t>
            </a:r>
            <a:r>
              <a:rPr lang="en-US" altLang="en-US" b="1" i="1" smtClean="0">
                <a:solidFill>
                  <a:srgbClr val="0070C0"/>
                </a:solidFill>
              </a:rPr>
              <a:t>reduce stalls </a:t>
            </a:r>
            <a:r>
              <a:rPr lang="en-US" altLang="en-US" smtClean="0"/>
              <a:t>while maintaining data flow and exception behavior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It handles cases when dependences unknown at compile time 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it allows the processor to tolerate unpredictable delays such as cache misses, by executing other code while waiting for the miss to resolve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It allows code that compiled for one pipeline to run efficiently on a different pipeline 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It simplifies the compiler </a:t>
            </a:r>
          </a:p>
          <a:p>
            <a:pPr>
              <a:lnSpc>
                <a:spcPct val="80000"/>
              </a:lnSpc>
            </a:pPr>
            <a:r>
              <a:rPr lang="en-US" altLang="en-US" smtClean="0">
                <a:solidFill>
                  <a:srgbClr val="0332B7"/>
                </a:solidFill>
              </a:rPr>
              <a:t>Hardware speculation</a:t>
            </a:r>
            <a:r>
              <a:rPr lang="en-US" altLang="en-US" smtClean="0"/>
              <a:t>, a technique with significant performance advantages, builds on dynamic scheduling (next lecture)</a:t>
            </a:r>
          </a:p>
          <a:p>
            <a:pPr>
              <a:lnSpc>
                <a:spcPct val="80000"/>
              </a:lnSpc>
            </a:pP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8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762000" y="10668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Worksheet" r:id="rId3" imgW="7429500" imgH="4181551" progId="Excel.Sheet.8">
                  <p:embed/>
                </p:oleObj>
              </mc:Choice>
              <mc:Fallback>
                <p:oleObj name="Worksheet" r:id="rId3" imgW="7429500" imgH="4181551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833438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9</a:t>
            </a:r>
          </a:p>
        </p:txBody>
      </p:sp>
      <p:graphicFrame>
        <p:nvGraphicFramePr>
          <p:cNvPr id="22531" name="Object 1027"/>
          <p:cNvGraphicFramePr>
            <a:graphicFrameLocks noChangeAspect="1"/>
          </p:cNvGraphicFramePr>
          <p:nvPr/>
        </p:nvGraphicFramePr>
        <p:xfrm>
          <a:off x="762000" y="10668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Worksheet" r:id="rId3" imgW="7429500" imgH="4181551" progId="Excel.Sheet.8">
                  <p:embed/>
                </p:oleObj>
              </mc:Choice>
              <mc:Fallback>
                <p:oleObj name="Worksheet" r:id="rId3" imgW="7429500" imgH="4181551" progId="Excel.Sheet.8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7969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10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284163" y="5965825"/>
            <a:ext cx="5681662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Add2 completing; what is waiting for it?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62000" y="10668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Worksheet" r:id="rId3" imgW="7429500" imgH="4181551" progId="Excel.Sheet.8">
                  <p:embed/>
                </p:oleObj>
              </mc:Choice>
              <mc:Fallback>
                <p:oleObj name="Worksheet" r:id="rId3" imgW="7429500" imgH="418155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11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04800" y="5800725"/>
            <a:ext cx="69215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 Write result of ADD.D here vs. scoreboard?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62000" y="9906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Worksheet" r:id="rId4" imgW="7429466" imgH="4181543" progId="Excel.Sheet.8">
                  <p:embed/>
                </p:oleObj>
              </mc:Choice>
              <mc:Fallback>
                <p:oleObj name="Worksheet" r:id="rId4" imgW="7429466" imgH="4181543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7207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12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04800" y="5757863"/>
            <a:ext cx="714375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Note: all quick instructions complete already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62000" y="9906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Worksheet" r:id="rId3" imgW="7429500" imgH="4181551" progId="Excel.Sheet.8">
                  <p:embed/>
                </p:oleObj>
              </mc:Choice>
              <mc:Fallback>
                <p:oleObj name="Worksheet" r:id="rId3" imgW="7429500" imgH="418155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566738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13</a:t>
            </a:r>
          </a:p>
        </p:txBody>
      </p:sp>
      <p:grpSp>
        <p:nvGrpSpPr>
          <p:cNvPr id="26627" name="Group 6"/>
          <p:cNvGrpSpPr>
            <a:grpSpLocks noChangeAspect="1"/>
          </p:cNvGrpSpPr>
          <p:nvPr/>
        </p:nvGrpSpPr>
        <p:grpSpPr bwMode="auto">
          <a:xfrm>
            <a:off x="762000" y="990600"/>
            <a:ext cx="7620000" cy="4551363"/>
            <a:chOff x="480" y="624"/>
            <a:chExt cx="4800" cy="2867"/>
          </a:xfrm>
        </p:grpSpPr>
        <p:sp>
          <p:nvSpPr>
            <p:cNvPr id="26628" name="AutoShape 5"/>
            <p:cNvSpPr>
              <a:spLocks noChangeAspect="1" noChangeArrowheads="1" noTextEdit="1"/>
            </p:cNvSpPr>
            <p:nvPr/>
          </p:nvSpPr>
          <p:spPr bwMode="auto">
            <a:xfrm>
              <a:off x="480" y="624"/>
              <a:ext cx="4800" cy="2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Rectangle 7"/>
            <p:cNvSpPr>
              <a:spLocks noChangeArrowheads="1"/>
            </p:cNvSpPr>
            <p:nvPr/>
          </p:nvSpPr>
          <p:spPr bwMode="auto">
            <a:xfrm>
              <a:off x="505" y="637"/>
              <a:ext cx="102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Instruction status </a:t>
              </a:r>
              <a:endParaRPr lang="en-US" altLang="en-US" sz="1800"/>
            </a:p>
          </p:txBody>
        </p:sp>
        <p:sp>
          <p:nvSpPr>
            <p:cNvPr id="26630" name="Rectangle 8"/>
            <p:cNvSpPr>
              <a:spLocks noChangeArrowheads="1"/>
            </p:cNvSpPr>
            <p:nvPr/>
          </p:nvSpPr>
          <p:spPr bwMode="auto">
            <a:xfrm>
              <a:off x="505" y="768"/>
              <a:ext cx="90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631" name="Rectangle 9"/>
            <p:cNvSpPr>
              <a:spLocks noChangeArrowheads="1"/>
            </p:cNvSpPr>
            <p:nvPr/>
          </p:nvSpPr>
          <p:spPr bwMode="auto">
            <a:xfrm>
              <a:off x="2529" y="670"/>
              <a:ext cx="38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00" i="1">
                  <a:solidFill>
                    <a:srgbClr val="000000"/>
                  </a:solidFill>
                </a:rPr>
                <a:t>Execution</a:t>
              </a:r>
              <a:endParaRPr lang="en-US" altLang="en-US" sz="1800"/>
            </a:p>
          </p:txBody>
        </p:sp>
        <p:sp>
          <p:nvSpPr>
            <p:cNvPr id="26632" name="Rectangle 10"/>
            <p:cNvSpPr>
              <a:spLocks noChangeArrowheads="1"/>
            </p:cNvSpPr>
            <p:nvPr/>
          </p:nvSpPr>
          <p:spPr bwMode="auto">
            <a:xfrm>
              <a:off x="3046" y="670"/>
              <a:ext cx="22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00" i="1">
                  <a:solidFill>
                    <a:srgbClr val="000000"/>
                  </a:solidFill>
                </a:rPr>
                <a:t>Write</a:t>
              </a:r>
              <a:endParaRPr lang="en-US" altLang="en-US" sz="1800"/>
            </a:p>
          </p:txBody>
        </p:sp>
        <p:sp>
          <p:nvSpPr>
            <p:cNvPr id="26633" name="Rectangle 11"/>
            <p:cNvSpPr>
              <a:spLocks noChangeArrowheads="1"/>
            </p:cNvSpPr>
            <p:nvPr/>
          </p:nvSpPr>
          <p:spPr bwMode="auto">
            <a:xfrm>
              <a:off x="505" y="800"/>
              <a:ext cx="62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Instruction</a:t>
              </a:r>
              <a:endParaRPr lang="en-US" altLang="en-US" sz="1800"/>
            </a:p>
          </p:txBody>
        </p:sp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>
              <a:off x="1483" y="800"/>
              <a:ext cx="8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j</a:t>
              </a:r>
              <a:endParaRPr lang="en-US" altLang="en-US" sz="1800"/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1858" y="800"/>
              <a:ext cx="11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k</a:t>
              </a:r>
              <a:endParaRPr lang="en-US" altLang="en-US" sz="1800"/>
            </a:p>
          </p:txBody>
        </p:sp>
        <p:sp>
          <p:nvSpPr>
            <p:cNvPr id="26636" name="Rectangle 14"/>
            <p:cNvSpPr>
              <a:spLocks noChangeArrowheads="1"/>
            </p:cNvSpPr>
            <p:nvPr/>
          </p:nvSpPr>
          <p:spPr bwMode="auto">
            <a:xfrm>
              <a:off x="2191" y="833"/>
              <a:ext cx="22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00" i="1">
                  <a:solidFill>
                    <a:srgbClr val="000000"/>
                  </a:solidFill>
                </a:rPr>
                <a:t>Issue</a:t>
              </a:r>
              <a:endParaRPr lang="en-US" altLang="en-US" sz="1800"/>
            </a:p>
          </p:txBody>
        </p:sp>
        <p:sp>
          <p:nvSpPr>
            <p:cNvPr id="26637" name="Rectangle 15"/>
            <p:cNvSpPr>
              <a:spLocks noChangeArrowheads="1"/>
            </p:cNvSpPr>
            <p:nvPr/>
          </p:nvSpPr>
          <p:spPr bwMode="auto">
            <a:xfrm>
              <a:off x="2542" y="833"/>
              <a:ext cx="36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00" i="1">
                  <a:solidFill>
                    <a:srgbClr val="000000"/>
                  </a:solidFill>
                </a:rPr>
                <a:t>complete</a:t>
              </a:r>
              <a:endParaRPr lang="en-US" altLang="en-US" sz="1800"/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3028" y="833"/>
              <a:ext cx="26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00" i="1">
                  <a:solidFill>
                    <a:srgbClr val="000000"/>
                  </a:solidFill>
                </a:rPr>
                <a:t>Result</a:t>
              </a:r>
              <a:endParaRPr lang="en-US" altLang="en-US" sz="1800"/>
            </a:p>
          </p:txBody>
        </p:sp>
        <p:sp>
          <p:nvSpPr>
            <p:cNvPr id="26639" name="Rectangle 17"/>
            <p:cNvSpPr>
              <a:spLocks noChangeArrowheads="1"/>
            </p:cNvSpPr>
            <p:nvPr/>
          </p:nvSpPr>
          <p:spPr bwMode="auto">
            <a:xfrm>
              <a:off x="3975" y="800"/>
              <a:ext cx="43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RS (Q)</a:t>
              </a:r>
              <a:endParaRPr lang="en-US" altLang="en-US" sz="1800"/>
            </a:p>
          </p:txBody>
        </p:sp>
        <p:sp>
          <p:nvSpPr>
            <p:cNvPr id="26640" name="Rectangle 18"/>
            <p:cNvSpPr>
              <a:spLocks noChangeArrowheads="1"/>
            </p:cNvSpPr>
            <p:nvPr/>
          </p:nvSpPr>
          <p:spPr bwMode="auto">
            <a:xfrm>
              <a:off x="3975" y="931"/>
              <a:ext cx="36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641" name="Rectangle 19"/>
            <p:cNvSpPr>
              <a:spLocks noChangeArrowheads="1"/>
            </p:cNvSpPr>
            <p:nvPr/>
          </p:nvSpPr>
          <p:spPr bwMode="auto">
            <a:xfrm>
              <a:off x="4529" y="800"/>
              <a:ext cx="33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Busy</a:t>
              </a:r>
              <a:endParaRPr lang="en-US" altLang="en-US" sz="1800"/>
            </a:p>
          </p:txBody>
        </p:sp>
        <p:sp>
          <p:nvSpPr>
            <p:cNvPr id="26642" name="Rectangle 20"/>
            <p:cNvSpPr>
              <a:spLocks noChangeArrowheads="1"/>
            </p:cNvSpPr>
            <p:nvPr/>
          </p:nvSpPr>
          <p:spPr bwMode="auto">
            <a:xfrm>
              <a:off x="4825" y="800"/>
              <a:ext cx="51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Address</a:t>
              </a:r>
              <a:endParaRPr lang="en-US" altLang="en-US" sz="1800"/>
            </a:p>
          </p:txBody>
        </p:sp>
        <p:sp>
          <p:nvSpPr>
            <p:cNvPr id="26643" name="Rectangle 21"/>
            <p:cNvSpPr>
              <a:spLocks noChangeArrowheads="1"/>
            </p:cNvSpPr>
            <p:nvPr/>
          </p:nvSpPr>
          <p:spPr bwMode="auto">
            <a:xfrm>
              <a:off x="505" y="964"/>
              <a:ext cx="24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L.D</a:t>
              </a:r>
              <a:endParaRPr lang="en-US" altLang="en-US" sz="1800"/>
            </a:p>
          </p:txBody>
        </p:sp>
        <p:sp>
          <p:nvSpPr>
            <p:cNvPr id="26644" name="Rectangle 22"/>
            <p:cNvSpPr>
              <a:spLocks noChangeArrowheads="1"/>
            </p:cNvSpPr>
            <p:nvPr/>
          </p:nvSpPr>
          <p:spPr bwMode="auto">
            <a:xfrm>
              <a:off x="1040" y="964"/>
              <a:ext cx="1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F6</a:t>
              </a:r>
              <a:endParaRPr lang="en-US" altLang="en-US" sz="1800"/>
            </a:p>
          </p:txBody>
        </p:sp>
        <p:sp>
          <p:nvSpPr>
            <p:cNvPr id="26645" name="Rectangle 23"/>
            <p:cNvSpPr>
              <a:spLocks noChangeArrowheads="1"/>
            </p:cNvSpPr>
            <p:nvPr/>
          </p:nvSpPr>
          <p:spPr bwMode="auto">
            <a:xfrm>
              <a:off x="1403" y="964"/>
              <a:ext cx="26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34+</a:t>
              </a:r>
              <a:endParaRPr lang="en-US" altLang="en-US" sz="1800"/>
            </a:p>
          </p:txBody>
        </p:sp>
        <p:sp>
          <p:nvSpPr>
            <p:cNvPr id="26646" name="Rectangle 24"/>
            <p:cNvSpPr>
              <a:spLocks noChangeArrowheads="1"/>
            </p:cNvSpPr>
            <p:nvPr/>
          </p:nvSpPr>
          <p:spPr bwMode="auto">
            <a:xfrm>
              <a:off x="1822" y="964"/>
              <a:ext cx="21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R2</a:t>
              </a:r>
              <a:endParaRPr lang="en-US" altLang="en-US" sz="1800"/>
            </a:p>
          </p:txBody>
        </p:sp>
        <p:sp>
          <p:nvSpPr>
            <p:cNvPr id="26647" name="Rectangle 25"/>
            <p:cNvSpPr>
              <a:spLocks noChangeArrowheads="1"/>
            </p:cNvSpPr>
            <p:nvPr/>
          </p:nvSpPr>
          <p:spPr bwMode="auto">
            <a:xfrm>
              <a:off x="2258" y="964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</a:t>
              </a:r>
              <a:endParaRPr lang="en-US" altLang="en-US" sz="1800"/>
            </a:p>
          </p:txBody>
        </p:sp>
        <p:sp>
          <p:nvSpPr>
            <p:cNvPr id="26648" name="Rectangle 26"/>
            <p:cNvSpPr>
              <a:spLocks noChangeArrowheads="1"/>
            </p:cNvSpPr>
            <p:nvPr/>
          </p:nvSpPr>
          <p:spPr bwMode="auto">
            <a:xfrm>
              <a:off x="2677" y="964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26649" name="Rectangle 27"/>
            <p:cNvSpPr>
              <a:spLocks noChangeArrowheads="1"/>
            </p:cNvSpPr>
            <p:nvPr/>
          </p:nvSpPr>
          <p:spPr bwMode="auto">
            <a:xfrm>
              <a:off x="3114" y="964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4</a:t>
              </a:r>
              <a:endParaRPr lang="en-US" altLang="en-US" sz="1800"/>
            </a:p>
          </p:txBody>
        </p:sp>
        <p:sp>
          <p:nvSpPr>
            <p:cNvPr id="26650" name="Rectangle 28"/>
            <p:cNvSpPr>
              <a:spLocks noChangeArrowheads="1"/>
            </p:cNvSpPr>
            <p:nvPr/>
          </p:nvSpPr>
          <p:spPr bwMode="auto">
            <a:xfrm>
              <a:off x="3975" y="964"/>
              <a:ext cx="40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Load1</a:t>
              </a:r>
              <a:endParaRPr lang="en-US" altLang="en-US" sz="1800"/>
            </a:p>
          </p:txBody>
        </p:sp>
        <p:sp>
          <p:nvSpPr>
            <p:cNvPr id="26651" name="Rectangle 29"/>
            <p:cNvSpPr>
              <a:spLocks noChangeArrowheads="1"/>
            </p:cNvSpPr>
            <p:nvPr/>
          </p:nvSpPr>
          <p:spPr bwMode="auto">
            <a:xfrm>
              <a:off x="4585" y="964"/>
              <a:ext cx="21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No</a:t>
              </a:r>
              <a:endParaRPr lang="en-US" altLang="en-US" sz="1800"/>
            </a:p>
          </p:txBody>
        </p:sp>
        <p:sp>
          <p:nvSpPr>
            <p:cNvPr id="26652" name="Rectangle 30"/>
            <p:cNvSpPr>
              <a:spLocks noChangeArrowheads="1"/>
            </p:cNvSpPr>
            <p:nvPr/>
          </p:nvSpPr>
          <p:spPr bwMode="auto">
            <a:xfrm>
              <a:off x="505" y="1120"/>
              <a:ext cx="24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</a:rPr>
                <a:t>L.D</a:t>
              </a:r>
              <a:endParaRPr lang="en-US" altLang="en-US" sz="1800"/>
            </a:p>
          </p:txBody>
        </p:sp>
        <p:sp>
          <p:nvSpPr>
            <p:cNvPr id="26653" name="Rectangle 31"/>
            <p:cNvSpPr>
              <a:spLocks noChangeArrowheads="1"/>
            </p:cNvSpPr>
            <p:nvPr/>
          </p:nvSpPr>
          <p:spPr bwMode="auto">
            <a:xfrm>
              <a:off x="1040" y="1120"/>
              <a:ext cx="1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</a:rPr>
                <a:t>F2</a:t>
              </a:r>
              <a:endParaRPr lang="en-US" altLang="en-US" sz="1800"/>
            </a:p>
          </p:txBody>
        </p:sp>
        <p:sp>
          <p:nvSpPr>
            <p:cNvPr id="26654" name="Rectangle 32"/>
            <p:cNvSpPr>
              <a:spLocks noChangeArrowheads="1"/>
            </p:cNvSpPr>
            <p:nvPr/>
          </p:nvSpPr>
          <p:spPr bwMode="auto">
            <a:xfrm>
              <a:off x="1403" y="1120"/>
              <a:ext cx="26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</a:rPr>
                <a:t>45+</a:t>
              </a:r>
              <a:endParaRPr lang="en-US" altLang="en-US" sz="1800"/>
            </a:p>
          </p:txBody>
        </p:sp>
        <p:sp>
          <p:nvSpPr>
            <p:cNvPr id="26655" name="Rectangle 33"/>
            <p:cNvSpPr>
              <a:spLocks noChangeArrowheads="1"/>
            </p:cNvSpPr>
            <p:nvPr/>
          </p:nvSpPr>
          <p:spPr bwMode="auto">
            <a:xfrm>
              <a:off x="1822" y="1120"/>
              <a:ext cx="21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</a:rPr>
                <a:t>R3</a:t>
              </a:r>
              <a:endParaRPr lang="en-US" altLang="en-US" sz="1800"/>
            </a:p>
          </p:txBody>
        </p:sp>
        <p:sp>
          <p:nvSpPr>
            <p:cNvPr id="26656" name="Rectangle 34"/>
            <p:cNvSpPr>
              <a:spLocks noChangeArrowheads="1"/>
            </p:cNvSpPr>
            <p:nvPr/>
          </p:nvSpPr>
          <p:spPr bwMode="auto">
            <a:xfrm>
              <a:off x="2258" y="1120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26657" name="Rectangle 35"/>
            <p:cNvSpPr>
              <a:spLocks noChangeArrowheads="1"/>
            </p:cNvSpPr>
            <p:nvPr/>
          </p:nvSpPr>
          <p:spPr bwMode="auto">
            <a:xfrm>
              <a:off x="2677" y="1120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4</a:t>
              </a:r>
              <a:endParaRPr lang="en-US" altLang="en-US" sz="1800"/>
            </a:p>
          </p:txBody>
        </p:sp>
        <p:sp>
          <p:nvSpPr>
            <p:cNvPr id="26658" name="Rectangle 36"/>
            <p:cNvSpPr>
              <a:spLocks noChangeArrowheads="1"/>
            </p:cNvSpPr>
            <p:nvPr/>
          </p:nvSpPr>
          <p:spPr bwMode="auto">
            <a:xfrm>
              <a:off x="3114" y="1120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26659" name="Rectangle 37"/>
            <p:cNvSpPr>
              <a:spLocks noChangeArrowheads="1"/>
            </p:cNvSpPr>
            <p:nvPr/>
          </p:nvSpPr>
          <p:spPr bwMode="auto">
            <a:xfrm>
              <a:off x="3975" y="1120"/>
              <a:ext cx="40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Load2</a:t>
              </a:r>
              <a:endParaRPr lang="en-US" altLang="en-US" sz="1800"/>
            </a:p>
          </p:txBody>
        </p:sp>
        <p:sp>
          <p:nvSpPr>
            <p:cNvPr id="26660" name="Rectangle 38"/>
            <p:cNvSpPr>
              <a:spLocks noChangeArrowheads="1"/>
            </p:cNvSpPr>
            <p:nvPr/>
          </p:nvSpPr>
          <p:spPr bwMode="auto">
            <a:xfrm>
              <a:off x="4585" y="1120"/>
              <a:ext cx="21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No</a:t>
              </a:r>
              <a:endParaRPr lang="en-US" altLang="en-US" sz="1800"/>
            </a:p>
          </p:txBody>
        </p:sp>
        <p:sp>
          <p:nvSpPr>
            <p:cNvPr id="26661" name="Rectangle 39"/>
            <p:cNvSpPr>
              <a:spLocks noChangeArrowheads="1"/>
            </p:cNvSpPr>
            <p:nvPr/>
          </p:nvSpPr>
          <p:spPr bwMode="auto">
            <a:xfrm>
              <a:off x="505" y="1277"/>
              <a:ext cx="43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MUL.D</a:t>
              </a:r>
              <a:endParaRPr lang="en-US" altLang="en-US" sz="1800"/>
            </a:p>
          </p:txBody>
        </p:sp>
        <p:sp>
          <p:nvSpPr>
            <p:cNvPr id="26662" name="Rectangle 40"/>
            <p:cNvSpPr>
              <a:spLocks noChangeArrowheads="1"/>
            </p:cNvSpPr>
            <p:nvPr/>
          </p:nvSpPr>
          <p:spPr bwMode="auto">
            <a:xfrm>
              <a:off x="1040" y="1277"/>
              <a:ext cx="1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F0</a:t>
              </a:r>
              <a:endParaRPr lang="en-US" altLang="en-US" sz="1800"/>
            </a:p>
          </p:txBody>
        </p:sp>
        <p:sp>
          <p:nvSpPr>
            <p:cNvPr id="26663" name="Rectangle 41"/>
            <p:cNvSpPr>
              <a:spLocks noChangeArrowheads="1"/>
            </p:cNvSpPr>
            <p:nvPr/>
          </p:nvSpPr>
          <p:spPr bwMode="auto">
            <a:xfrm>
              <a:off x="1434" y="1277"/>
              <a:ext cx="1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F2</a:t>
              </a:r>
              <a:endParaRPr lang="en-US" altLang="en-US" sz="1800"/>
            </a:p>
          </p:txBody>
        </p:sp>
        <p:sp>
          <p:nvSpPr>
            <p:cNvPr id="26664" name="Rectangle 42"/>
            <p:cNvSpPr>
              <a:spLocks noChangeArrowheads="1"/>
            </p:cNvSpPr>
            <p:nvPr/>
          </p:nvSpPr>
          <p:spPr bwMode="auto">
            <a:xfrm>
              <a:off x="1828" y="1277"/>
              <a:ext cx="1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F4</a:t>
              </a:r>
              <a:endParaRPr lang="en-US" altLang="en-US" sz="1800"/>
            </a:p>
          </p:txBody>
        </p:sp>
        <p:sp>
          <p:nvSpPr>
            <p:cNvPr id="26665" name="Rectangle 43"/>
            <p:cNvSpPr>
              <a:spLocks noChangeArrowheads="1"/>
            </p:cNvSpPr>
            <p:nvPr/>
          </p:nvSpPr>
          <p:spPr bwMode="auto">
            <a:xfrm>
              <a:off x="2258" y="1277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26666" name="Rectangle 44"/>
            <p:cNvSpPr>
              <a:spLocks noChangeArrowheads="1"/>
            </p:cNvSpPr>
            <p:nvPr/>
          </p:nvSpPr>
          <p:spPr bwMode="auto">
            <a:xfrm>
              <a:off x="3975" y="1277"/>
              <a:ext cx="40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Load3</a:t>
              </a:r>
              <a:endParaRPr lang="en-US" altLang="en-US" sz="1800"/>
            </a:p>
          </p:txBody>
        </p:sp>
        <p:sp>
          <p:nvSpPr>
            <p:cNvPr id="26667" name="Rectangle 45"/>
            <p:cNvSpPr>
              <a:spLocks noChangeArrowheads="1"/>
            </p:cNvSpPr>
            <p:nvPr/>
          </p:nvSpPr>
          <p:spPr bwMode="auto">
            <a:xfrm>
              <a:off x="4585" y="1277"/>
              <a:ext cx="21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No</a:t>
              </a:r>
              <a:endParaRPr lang="en-US" altLang="en-US" sz="1800"/>
            </a:p>
          </p:txBody>
        </p:sp>
        <p:sp>
          <p:nvSpPr>
            <p:cNvPr id="26668" name="Rectangle 46"/>
            <p:cNvSpPr>
              <a:spLocks noChangeArrowheads="1"/>
            </p:cNvSpPr>
            <p:nvPr/>
          </p:nvSpPr>
          <p:spPr bwMode="auto">
            <a:xfrm>
              <a:off x="505" y="1434"/>
              <a:ext cx="43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FF"/>
                  </a:solidFill>
                </a:rPr>
                <a:t>SUB.D</a:t>
              </a:r>
              <a:endParaRPr lang="en-US" altLang="en-US" sz="1800"/>
            </a:p>
          </p:txBody>
        </p:sp>
        <p:sp>
          <p:nvSpPr>
            <p:cNvPr id="26669" name="Rectangle 47"/>
            <p:cNvSpPr>
              <a:spLocks noChangeArrowheads="1"/>
            </p:cNvSpPr>
            <p:nvPr/>
          </p:nvSpPr>
          <p:spPr bwMode="auto">
            <a:xfrm>
              <a:off x="1040" y="1434"/>
              <a:ext cx="1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FF"/>
                  </a:solidFill>
                </a:rPr>
                <a:t>F8</a:t>
              </a:r>
              <a:endParaRPr lang="en-US" altLang="en-US" sz="1800"/>
            </a:p>
          </p:txBody>
        </p:sp>
        <p:sp>
          <p:nvSpPr>
            <p:cNvPr id="26670" name="Rectangle 48"/>
            <p:cNvSpPr>
              <a:spLocks noChangeArrowheads="1"/>
            </p:cNvSpPr>
            <p:nvPr/>
          </p:nvSpPr>
          <p:spPr bwMode="auto">
            <a:xfrm>
              <a:off x="1434" y="1434"/>
              <a:ext cx="1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FF"/>
                  </a:solidFill>
                </a:rPr>
                <a:t>F6</a:t>
              </a:r>
              <a:endParaRPr lang="en-US" altLang="en-US" sz="1800"/>
            </a:p>
          </p:txBody>
        </p:sp>
        <p:sp>
          <p:nvSpPr>
            <p:cNvPr id="26671" name="Rectangle 49"/>
            <p:cNvSpPr>
              <a:spLocks noChangeArrowheads="1"/>
            </p:cNvSpPr>
            <p:nvPr/>
          </p:nvSpPr>
          <p:spPr bwMode="auto">
            <a:xfrm>
              <a:off x="1828" y="1434"/>
              <a:ext cx="1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FF"/>
                  </a:solidFill>
                </a:rPr>
                <a:t>F2</a:t>
              </a:r>
              <a:endParaRPr lang="en-US" altLang="en-US" sz="1800"/>
            </a:p>
          </p:txBody>
        </p:sp>
        <p:sp>
          <p:nvSpPr>
            <p:cNvPr id="26672" name="Rectangle 50"/>
            <p:cNvSpPr>
              <a:spLocks noChangeArrowheads="1"/>
            </p:cNvSpPr>
            <p:nvPr/>
          </p:nvSpPr>
          <p:spPr bwMode="auto">
            <a:xfrm>
              <a:off x="2258" y="1434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4</a:t>
              </a:r>
              <a:endParaRPr lang="en-US" altLang="en-US" sz="1800"/>
            </a:p>
          </p:txBody>
        </p:sp>
        <p:sp>
          <p:nvSpPr>
            <p:cNvPr id="26673" name="Rectangle 51"/>
            <p:cNvSpPr>
              <a:spLocks noChangeArrowheads="1"/>
            </p:cNvSpPr>
            <p:nvPr/>
          </p:nvSpPr>
          <p:spPr bwMode="auto">
            <a:xfrm>
              <a:off x="2677" y="1434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7</a:t>
              </a:r>
              <a:endParaRPr lang="en-US" altLang="en-US" sz="1800"/>
            </a:p>
          </p:txBody>
        </p:sp>
        <p:sp>
          <p:nvSpPr>
            <p:cNvPr id="26674" name="Rectangle 52"/>
            <p:cNvSpPr>
              <a:spLocks noChangeArrowheads="1"/>
            </p:cNvSpPr>
            <p:nvPr/>
          </p:nvSpPr>
          <p:spPr bwMode="auto">
            <a:xfrm>
              <a:off x="3114" y="1434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8</a:t>
              </a:r>
              <a:endParaRPr lang="en-US" altLang="en-US" sz="1800"/>
            </a:p>
          </p:txBody>
        </p:sp>
        <p:sp>
          <p:nvSpPr>
            <p:cNvPr id="26675" name="Rectangle 53"/>
            <p:cNvSpPr>
              <a:spLocks noChangeArrowheads="1"/>
            </p:cNvSpPr>
            <p:nvPr/>
          </p:nvSpPr>
          <p:spPr bwMode="auto">
            <a:xfrm>
              <a:off x="505" y="1591"/>
              <a:ext cx="38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DIV.D</a:t>
              </a:r>
              <a:endParaRPr lang="en-US" altLang="en-US" sz="1800"/>
            </a:p>
          </p:txBody>
        </p:sp>
        <p:sp>
          <p:nvSpPr>
            <p:cNvPr id="26676" name="Rectangle 54"/>
            <p:cNvSpPr>
              <a:spLocks noChangeArrowheads="1"/>
            </p:cNvSpPr>
            <p:nvPr/>
          </p:nvSpPr>
          <p:spPr bwMode="auto">
            <a:xfrm>
              <a:off x="1009" y="1591"/>
              <a:ext cx="27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F10</a:t>
              </a:r>
              <a:endParaRPr lang="en-US" altLang="en-US" sz="1800"/>
            </a:p>
          </p:txBody>
        </p:sp>
        <p:sp>
          <p:nvSpPr>
            <p:cNvPr id="26677" name="Rectangle 55"/>
            <p:cNvSpPr>
              <a:spLocks noChangeArrowheads="1"/>
            </p:cNvSpPr>
            <p:nvPr/>
          </p:nvSpPr>
          <p:spPr bwMode="auto">
            <a:xfrm>
              <a:off x="1434" y="1591"/>
              <a:ext cx="1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F0</a:t>
              </a:r>
              <a:endParaRPr lang="en-US" altLang="en-US" sz="1800"/>
            </a:p>
          </p:txBody>
        </p:sp>
        <p:sp>
          <p:nvSpPr>
            <p:cNvPr id="26678" name="Rectangle 56"/>
            <p:cNvSpPr>
              <a:spLocks noChangeArrowheads="1"/>
            </p:cNvSpPr>
            <p:nvPr/>
          </p:nvSpPr>
          <p:spPr bwMode="auto">
            <a:xfrm>
              <a:off x="1828" y="1591"/>
              <a:ext cx="1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F6</a:t>
              </a:r>
              <a:endParaRPr lang="en-US" altLang="en-US" sz="1800"/>
            </a:p>
          </p:txBody>
        </p:sp>
        <p:sp>
          <p:nvSpPr>
            <p:cNvPr id="26679" name="Rectangle 57"/>
            <p:cNvSpPr>
              <a:spLocks noChangeArrowheads="1"/>
            </p:cNvSpPr>
            <p:nvPr/>
          </p:nvSpPr>
          <p:spPr bwMode="auto">
            <a:xfrm>
              <a:off x="2258" y="1591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26680" name="Rectangle 58"/>
            <p:cNvSpPr>
              <a:spLocks noChangeArrowheads="1"/>
            </p:cNvSpPr>
            <p:nvPr/>
          </p:nvSpPr>
          <p:spPr bwMode="auto">
            <a:xfrm>
              <a:off x="505" y="1747"/>
              <a:ext cx="43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ADD.D</a:t>
              </a:r>
              <a:endParaRPr lang="en-US" altLang="en-US" sz="1800"/>
            </a:p>
          </p:txBody>
        </p:sp>
        <p:sp>
          <p:nvSpPr>
            <p:cNvPr id="26681" name="Rectangle 59"/>
            <p:cNvSpPr>
              <a:spLocks noChangeArrowheads="1"/>
            </p:cNvSpPr>
            <p:nvPr/>
          </p:nvSpPr>
          <p:spPr bwMode="auto">
            <a:xfrm>
              <a:off x="1040" y="1747"/>
              <a:ext cx="1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F6</a:t>
              </a:r>
              <a:endParaRPr lang="en-US" altLang="en-US" sz="1800"/>
            </a:p>
          </p:txBody>
        </p:sp>
        <p:sp>
          <p:nvSpPr>
            <p:cNvPr id="26682" name="Rectangle 60"/>
            <p:cNvSpPr>
              <a:spLocks noChangeArrowheads="1"/>
            </p:cNvSpPr>
            <p:nvPr/>
          </p:nvSpPr>
          <p:spPr bwMode="auto">
            <a:xfrm>
              <a:off x="1434" y="1747"/>
              <a:ext cx="1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F8</a:t>
              </a:r>
              <a:endParaRPr lang="en-US" altLang="en-US" sz="1800"/>
            </a:p>
          </p:txBody>
        </p:sp>
        <p:sp>
          <p:nvSpPr>
            <p:cNvPr id="26683" name="Rectangle 61"/>
            <p:cNvSpPr>
              <a:spLocks noChangeArrowheads="1"/>
            </p:cNvSpPr>
            <p:nvPr/>
          </p:nvSpPr>
          <p:spPr bwMode="auto">
            <a:xfrm>
              <a:off x="1828" y="1747"/>
              <a:ext cx="1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F2</a:t>
              </a:r>
              <a:endParaRPr lang="en-US" altLang="en-US" sz="1800"/>
            </a:p>
          </p:txBody>
        </p:sp>
        <p:sp>
          <p:nvSpPr>
            <p:cNvPr id="26684" name="Rectangle 62"/>
            <p:cNvSpPr>
              <a:spLocks noChangeArrowheads="1"/>
            </p:cNvSpPr>
            <p:nvPr/>
          </p:nvSpPr>
          <p:spPr bwMode="auto">
            <a:xfrm>
              <a:off x="2258" y="1747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6</a:t>
              </a:r>
              <a:endParaRPr lang="en-US" altLang="en-US" sz="1800"/>
            </a:p>
          </p:txBody>
        </p:sp>
        <p:sp>
          <p:nvSpPr>
            <p:cNvPr id="26685" name="Rectangle 63"/>
            <p:cNvSpPr>
              <a:spLocks noChangeArrowheads="1"/>
            </p:cNvSpPr>
            <p:nvPr/>
          </p:nvSpPr>
          <p:spPr bwMode="auto">
            <a:xfrm>
              <a:off x="2646" y="1747"/>
              <a:ext cx="19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10</a:t>
              </a:r>
              <a:endParaRPr lang="en-US" altLang="en-US" sz="1800"/>
            </a:p>
          </p:txBody>
        </p:sp>
        <p:sp>
          <p:nvSpPr>
            <p:cNvPr id="26686" name="Rectangle 64"/>
            <p:cNvSpPr>
              <a:spLocks noChangeArrowheads="1"/>
            </p:cNvSpPr>
            <p:nvPr/>
          </p:nvSpPr>
          <p:spPr bwMode="auto">
            <a:xfrm>
              <a:off x="3077" y="1747"/>
              <a:ext cx="19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26687" name="Rectangle 65"/>
            <p:cNvSpPr>
              <a:spLocks noChangeArrowheads="1"/>
            </p:cNvSpPr>
            <p:nvPr/>
          </p:nvSpPr>
          <p:spPr bwMode="auto">
            <a:xfrm>
              <a:off x="505" y="1904"/>
              <a:ext cx="140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Reservation Stations (Q)</a:t>
              </a:r>
              <a:endParaRPr lang="en-US" altLang="en-US" sz="1800"/>
            </a:p>
          </p:txBody>
        </p:sp>
        <p:sp>
          <p:nvSpPr>
            <p:cNvPr id="26688" name="Rectangle 66"/>
            <p:cNvSpPr>
              <a:spLocks noChangeArrowheads="1"/>
            </p:cNvSpPr>
            <p:nvPr/>
          </p:nvSpPr>
          <p:spPr bwMode="auto">
            <a:xfrm>
              <a:off x="505" y="2035"/>
              <a:ext cx="126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689" name="Rectangle 67"/>
            <p:cNvSpPr>
              <a:spLocks noChangeArrowheads="1"/>
            </p:cNvSpPr>
            <p:nvPr/>
          </p:nvSpPr>
          <p:spPr bwMode="auto">
            <a:xfrm>
              <a:off x="2628" y="1904"/>
              <a:ext cx="20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S1</a:t>
              </a:r>
              <a:endParaRPr lang="en-US" altLang="en-US" sz="1800"/>
            </a:p>
          </p:txBody>
        </p:sp>
        <p:sp>
          <p:nvSpPr>
            <p:cNvPr id="26690" name="Rectangle 68"/>
            <p:cNvSpPr>
              <a:spLocks noChangeArrowheads="1"/>
            </p:cNvSpPr>
            <p:nvPr/>
          </p:nvSpPr>
          <p:spPr bwMode="auto">
            <a:xfrm>
              <a:off x="3065" y="1904"/>
              <a:ext cx="20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S2</a:t>
              </a:r>
              <a:endParaRPr lang="en-US" altLang="en-US" sz="1800"/>
            </a:p>
          </p:txBody>
        </p:sp>
        <p:sp>
          <p:nvSpPr>
            <p:cNvPr id="26691" name="Rectangle 69"/>
            <p:cNvSpPr>
              <a:spLocks noChangeArrowheads="1"/>
            </p:cNvSpPr>
            <p:nvPr/>
          </p:nvSpPr>
          <p:spPr bwMode="auto">
            <a:xfrm>
              <a:off x="3415" y="1904"/>
              <a:ext cx="54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RS for Vj</a:t>
              </a:r>
              <a:endParaRPr lang="en-US" altLang="en-US" sz="1800"/>
            </a:p>
          </p:txBody>
        </p:sp>
        <p:sp>
          <p:nvSpPr>
            <p:cNvPr id="26692" name="Rectangle 70"/>
            <p:cNvSpPr>
              <a:spLocks noChangeArrowheads="1"/>
            </p:cNvSpPr>
            <p:nvPr/>
          </p:nvSpPr>
          <p:spPr bwMode="auto">
            <a:xfrm>
              <a:off x="3963" y="1904"/>
              <a:ext cx="58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RS for Vk</a:t>
              </a:r>
              <a:endParaRPr lang="en-US" altLang="en-US" sz="1800"/>
            </a:p>
          </p:txBody>
        </p:sp>
        <p:sp>
          <p:nvSpPr>
            <p:cNvPr id="26693" name="Rectangle 71"/>
            <p:cNvSpPr>
              <a:spLocks noChangeArrowheads="1"/>
            </p:cNvSpPr>
            <p:nvPr/>
          </p:nvSpPr>
          <p:spPr bwMode="auto">
            <a:xfrm>
              <a:off x="935" y="2067"/>
              <a:ext cx="3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Time</a:t>
              </a:r>
              <a:endParaRPr lang="en-US" altLang="en-US" sz="1800"/>
            </a:p>
          </p:txBody>
        </p:sp>
        <p:sp>
          <p:nvSpPr>
            <p:cNvPr id="26694" name="Rectangle 72"/>
            <p:cNvSpPr>
              <a:spLocks noChangeArrowheads="1"/>
            </p:cNvSpPr>
            <p:nvPr/>
          </p:nvSpPr>
          <p:spPr bwMode="auto">
            <a:xfrm>
              <a:off x="1329" y="2067"/>
              <a:ext cx="38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Name</a:t>
              </a:r>
              <a:endParaRPr lang="en-US" altLang="en-US" sz="1800"/>
            </a:p>
          </p:txBody>
        </p:sp>
        <p:sp>
          <p:nvSpPr>
            <p:cNvPr id="26695" name="Rectangle 73"/>
            <p:cNvSpPr>
              <a:spLocks noChangeArrowheads="1"/>
            </p:cNvSpPr>
            <p:nvPr/>
          </p:nvSpPr>
          <p:spPr bwMode="auto">
            <a:xfrm>
              <a:off x="1754" y="2067"/>
              <a:ext cx="3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Busy</a:t>
              </a:r>
              <a:endParaRPr lang="en-US" altLang="en-US" sz="1800"/>
            </a:p>
          </p:txBody>
        </p:sp>
        <p:sp>
          <p:nvSpPr>
            <p:cNvPr id="26696" name="Rectangle 74"/>
            <p:cNvSpPr>
              <a:spLocks noChangeArrowheads="1"/>
            </p:cNvSpPr>
            <p:nvPr/>
          </p:nvSpPr>
          <p:spPr bwMode="auto">
            <a:xfrm>
              <a:off x="2203" y="2067"/>
              <a:ext cx="2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Op</a:t>
              </a:r>
              <a:endParaRPr lang="en-US" altLang="en-US" sz="1800"/>
            </a:p>
          </p:txBody>
        </p:sp>
        <p:sp>
          <p:nvSpPr>
            <p:cNvPr id="26697" name="Rectangle 75"/>
            <p:cNvSpPr>
              <a:spLocks noChangeArrowheads="1"/>
            </p:cNvSpPr>
            <p:nvPr/>
          </p:nvSpPr>
          <p:spPr bwMode="auto">
            <a:xfrm>
              <a:off x="2652" y="2067"/>
              <a:ext cx="16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Vj</a:t>
              </a:r>
              <a:endParaRPr lang="en-US" altLang="en-US" sz="1800"/>
            </a:p>
          </p:txBody>
        </p:sp>
        <p:sp>
          <p:nvSpPr>
            <p:cNvPr id="26698" name="Rectangle 76"/>
            <p:cNvSpPr>
              <a:spLocks noChangeArrowheads="1"/>
            </p:cNvSpPr>
            <p:nvPr/>
          </p:nvSpPr>
          <p:spPr bwMode="auto">
            <a:xfrm>
              <a:off x="3065" y="2067"/>
              <a:ext cx="19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Vk</a:t>
              </a:r>
              <a:endParaRPr lang="en-US" altLang="en-US" sz="1800"/>
            </a:p>
          </p:txBody>
        </p:sp>
        <p:sp>
          <p:nvSpPr>
            <p:cNvPr id="26699" name="Rectangle 77"/>
            <p:cNvSpPr>
              <a:spLocks noChangeArrowheads="1"/>
            </p:cNvSpPr>
            <p:nvPr/>
          </p:nvSpPr>
          <p:spPr bwMode="auto">
            <a:xfrm>
              <a:off x="3588" y="2067"/>
              <a:ext cx="17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Qj</a:t>
              </a:r>
              <a:endParaRPr lang="en-US" altLang="en-US" sz="1800"/>
            </a:p>
          </p:txBody>
        </p:sp>
        <p:sp>
          <p:nvSpPr>
            <p:cNvPr id="26700" name="Rectangle 78"/>
            <p:cNvSpPr>
              <a:spLocks noChangeArrowheads="1"/>
            </p:cNvSpPr>
            <p:nvPr/>
          </p:nvSpPr>
          <p:spPr bwMode="auto">
            <a:xfrm>
              <a:off x="4142" y="2067"/>
              <a:ext cx="21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Qk</a:t>
              </a:r>
              <a:endParaRPr lang="en-US" altLang="en-US" sz="1800"/>
            </a:p>
          </p:txBody>
        </p:sp>
        <p:sp>
          <p:nvSpPr>
            <p:cNvPr id="26701" name="Rectangle 79"/>
            <p:cNvSpPr>
              <a:spLocks noChangeArrowheads="1"/>
            </p:cNvSpPr>
            <p:nvPr/>
          </p:nvSpPr>
          <p:spPr bwMode="auto">
            <a:xfrm>
              <a:off x="1077" y="2231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26702" name="Rectangle 80"/>
            <p:cNvSpPr>
              <a:spLocks noChangeArrowheads="1"/>
            </p:cNvSpPr>
            <p:nvPr/>
          </p:nvSpPr>
          <p:spPr bwMode="auto">
            <a:xfrm>
              <a:off x="1329" y="2231"/>
              <a:ext cx="34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Add1</a:t>
              </a:r>
              <a:endParaRPr lang="en-US" altLang="en-US" sz="1800"/>
            </a:p>
          </p:txBody>
        </p:sp>
        <p:sp>
          <p:nvSpPr>
            <p:cNvPr id="26703" name="Rectangle 81"/>
            <p:cNvSpPr>
              <a:spLocks noChangeArrowheads="1"/>
            </p:cNvSpPr>
            <p:nvPr/>
          </p:nvSpPr>
          <p:spPr bwMode="auto">
            <a:xfrm>
              <a:off x="1828" y="2231"/>
              <a:ext cx="21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No</a:t>
              </a:r>
              <a:endParaRPr lang="en-US" altLang="en-US" sz="1800"/>
            </a:p>
          </p:txBody>
        </p:sp>
        <p:sp>
          <p:nvSpPr>
            <p:cNvPr id="26704" name="Rectangle 82"/>
            <p:cNvSpPr>
              <a:spLocks noChangeArrowheads="1"/>
            </p:cNvSpPr>
            <p:nvPr/>
          </p:nvSpPr>
          <p:spPr bwMode="auto">
            <a:xfrm>
              <a:off x="1077" y="2387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26705" name="Rectangle 83"/>
            <p:cNvSpPr>
              <a:spLocks noChangeArrowheads="1"/>
            </p:cNvSpPr>
            <p:nvPr/>
          </p:nvSpPr>
          <p:spPr bwMode="auto">
            <a:xfrm>
              <a:off x="1329" y="2387"/>
              <a:ext cx="34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Add2</a:t>
              </a:r>
              <a:endParaRPr lang="en-US" altLang="en-US" sz="1800"/>
            </a:p>
          </p:txBody>
        </p:sp>
        <p:sp>
          <p:nvSpPr>
            <p:cNvPr id="26706" name="Rectangle 84"/>
            <p:cNvSpPr>
              <a:spLocks noChangeArrowheads="1"/>
            </p:cNvSpPr>
            <p:nvPr/>
          </p:nvSpPr>
          <p:spPr bwMode="auto">
            <a:xfrm>
              <a:off x="1828" y="2387"/>
              <a:ext cx="21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No</a:t>
              </a:r>
              <a:endParaRPr lang="en-US" altLang="en-US" sz="1800"/>
            </a:p>
          </p:txBody>
        </p:sp>
        <p:sp>
          <p:nvSpPr>
            <p:cNvPr id="26707" name="Rectangle 85"/>
            <p:cNvSpPr>
              <a:spLocks noChangeArrowheads="1"/>
            </p:cNvSpPr>
            <p:nvPr/>
          </p:nvSpPr>
          <p:spPr bwMode="auto">
            <a:xfrm>
              <a:off x="1077" y="2544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26708" name="Rectangle 86"/>
            <p:cNvSpPr>
              <a:spLocks noChangeArrowheads="1"/>
            </p:cNvSpPr>
            <p:nvPr/>
          </p:nvSpPr>
          <p:spPr bwMode="auto">
            <a:xfrm>
              <a:off x="1329" y="2544"/>
              <a:ext cx="34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Add3</a:t>
              </a:r>
              <a:endParaRPr lang="en-US" altLang="en-US" sz="1800"/>
            </a:p>
          </p:txBody>
        </p:sp>
        <p:sp>
          <p:nvSpPr>
            <p:cNvPr id="26709" name="Rectangle 87"/>
            <p:cNvSpPr>
              <a:spLocks noChangeArrowheads="1"/>
            </p:cNvSpPr>
            <p:nvPr/>
          </p:nvSpPr>
          <p:spPr bwMode="auto">
            <a:xfrm>
              <a:off x="1828" y="2544"/>
              <a:ext cx="21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No</a:t>
              </a:r>
              <a:endParaRPr lang="en-US" altLang="en-US" sz="1800"/>
            </a:p>
          </p:txBody>
        </p:sp>
        <p:sp>
          <p:nvSpPr>
            <p:cNvPr id="26710" name="Rectangle 88"/>
            <p:cNvSpPr>
              <a:spLocks noChangeArrowheads="1"/>
            </p:cNvSpPr>
            <p:nvPr/>
          </p:nvSpPr>
          <p:spPr bwMode="auto">
            <a:xfrm>
              <a:off x="1077" y="2701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26711" name="Rectangle 89"/>
            <p:cNvSpPr>
              <a:spLocks noChangeArrowheads="1"/>
            </p:cNvSpPr>
            <p:nvPr/>
          </p:nvSpPr>
          <p:spPr bwMode="auto">
            <a:xfrm>
              <a:off x="1329" y="2701"/>
              <a:ext cx="35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Mult1</a:t>
              </a:r>
              <a:endParaRPr lang="en-US" altLang="en-US" sz="1800"/>
            </a:p>
          </p:txBody>
        </p:sp>
        <p:sp>
          <p:nvSpPr>
            <p:cNvPr id="26712" name="Rectangle 90"/>
            <p:cNvSpPr>
              <a:spLocks noChangeArrowheads="1"/>
            </p:cNvSpPr>
            <p:nvPr/>
          </p:nvSpPr>
          <p:spPr bwMode="auto">
            <a:xfrm>
              <a:off x="1797" y="2701"/>
              <a:ext cx="27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Yes</a:t>
              </a:r>
              <a:endParaRPr lang="en-US" altLang="en-US" sz="1800"/>
            </a:p>
          </p:txBody>
        </p:sp>
        <p:sp>
          <p:nvSpPr>
            <p:cNvPr id="26713" name="Rectangle 91"/>
            <p:cNvSpPr>
              <a:spLocks noChangeArrowheads="1"/>
            </p:cNvSpPr>
            <p:nvPr/>
          </p:nvSpPr>
          <p:spPr bwMode="auto">
            <a:xfrm>
              <a:off x="2117" y="2701"/>
              <a:ext cx="43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MUL.D</a:t>
              </a:r>
              <a:endParaRPr lang="en-US" altLang="en-US" sz="1800"/>
            </a:p>
          </p:txBody>
        </p:sp>
        <p:sp>
          <p:nvSpPr>
            <p:cNvPr id="26714" name="Rectangle 92"/>
            <p:cNvSpPr>
              <a:spLocks noChangeArrowheads="1"/>
            </p:cNvSpPr>
            <p:nvPr/>
          </p:nvSpPr>
          <p:spPr bwMode="auto">
            <a:xfrm>
              <a:off x="2498" y="2720"/>
              <a:ext cx="48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00">
                  <a:solidFill>
                    <a:srgbClr val="FF0000"/>
                  </a:solidFill>
                </a:rPr>
                <a:t>M(45+R3)</a:t>
              </a:r>
              <a:endParaRPr lang="en-US" altLang="en-US" sz="1800"/>
            </a:p>
          </p:txBody>
        </p:sp>
        <p:sp>
          <p:nvSpPr>
            <p:cNvPr id="26715" name="Rectangle 93"/>
            <p:cNvSpPr>
              <a:spLocks noChangeArrowheads="1"/>
            </p:cNvSpPr>
            <p:nvPr/>
          </p:nvSpPr>
          <p:spPr bwMode="auto">
            <a:xfrm>
              <a:off x="2997" y="2701"/>
              <a:ext cx="36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R(F4)</a:t>
              </a:r>
              <a:endParaRPr lang="en-US" altLang="en-US" sz="1800"/>
            </a:p>
          </p:txBody>
        </p:sp>
        <p:sp>
          <p:nvSpPr>
            <p:cNvPr id="26716" name="Rectangle 94"/>
            <p:cNvSpPr>
              <a:spLocks noChangeArrowheads="1"/>
            </p:cNvSpPr>
            <p:nvPr/>
          </p:nvSpPr>
          <p:spPr bwMode="auto">
            <a:xfrm>
              <a:off x="3625" y="2701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26717" name="Rectangle 95"/>
            <p:cNvSpPr>
              <a:spLocks noChangeArrowheads="1"/>
            </p:cNvSpPr>
            <p:nvPr/>
          </p:nvSpPr>
          <p:spPr bwMode="auto">
            <a:xfrm>
              <a:off x="4191" y="2701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26718" name="Rectangle 96"/>
            <p:cNvSpPr>
              <a:spLocks noChangeArrowheads="1"/>
            </p:cNvSpPr>
            <p:nvPr/>
          </p:nvSpPr>
          <p:spPr bwMode="auto">
            <a:xfrm>
              <a:off x="1077" y="2857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26719" name="Rectangle 97"/>
            <p:cNvSpPr>
              <a:spLocks noChangeArrowheads="1"/>
            </p:cNvSpPr>
            <p:nvPr/>
          </p:nvSpPr>
          <p:spPr bwMode="auto">
            <a:xfrm>
              <a:off x="1329" y="2857"/>
              <a:ext cx="35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Mult2</a:t>
              </a:r>
              <a:endParaRPr lang="en-US" altLang="en-US" sz="1800"/>
            </a:p>
          </p:txBody>
        </p:sp>
        <p:sp>
          <p:nvSpPr>
            <p:cNvPr id="26720" name="Rectangle 98"/>
            <p:cNvSpPr>
              <a:spLocks noChangeArrowheads="1"/>
            </p:cNvSpPr>
            <p:nvPr/>
          </p:nvSpPr>
          <p:spPr bwMode="auto">
            <a:xfrm>
              <a:off x="1797" y="2857"/>
              <a:ext cx="27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Yes</a:t>
              </a:r>
              <a:endParaRPr lang="en-US" altLang="en-US" sz="1800"/>
            </a:p>
          </p:txBody>
        </p:sp>
        <p:sp>
          <p:nvSpPr>
            <p:cNvPr id="26721" name="Rectangle 99"/>
            <p:cNvSpPr>
              <a:spLocks noChangeArrowheads="1"/>
            </p:cNvSpPr>
            <p:nvPr/>
          </p:nvSpPr>
          <p:spPr bwMode="auto">
            <a:xfrm>
              <a:off x="2135" y="2857"/>
              <a:ext cx="38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DIV.D</a:t>
              </a:r>
              <a:endParaRPr lang="en-US" altLang="en-US" sz="1800"/>
            </a:p>
          </p:txBody>
        </p:sp>
        <p:sp>
          <p:nvSpPr>
            <p:cNvPr id="26722" name="Rectangle 100"/>
            <p:cNvSpPr>
              <a:spLocks noChangeArrowheads="1"/>
            </p:cNvSpPr>
            <p:nvPr/>
          </p:nvSpPr>
          <p:spPr bwMode="auto">
            <a:xfrm>
              <a:off x="2997" y="2857"/>
              <a:ext cx="36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R(F6)</a:t>
              </a:r>
              <a:endParaRPr lang="en-US" altLang="en-US" sz="1800"/>
            </a:p>
          </p:txBody>
        </p:sp>
        <p:sp>
          <p:nvSpPr>
            <p:cNvPr id="26723" name="Rectangle 101"/>
            <p:cNvSpPr>
              <a:spLocks noChangeArrowheads="1"/>
            </p:cNvSpPr>
            <p:nvPr/>
          </p:nvSpPr>
          <p:spPr bwMode="auto">
            <a:xfrm>
              <a:off x="3520" y="2857"/>
              <a:ext cx="35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Mult1</a:t>
              </a:r>
              <a:endParaRPr lang="en-US" altLang="en-US" sz="1800"/>
            </a:p>
          </p:txBody>
        </p:sp>
        <p:sp>
          <p:nvSpPr>
            <p:cNvPr id="26724" name="Rectangle 102"/>
            <p:cNvSpPr>
              <a:spLocks noChangeArrowheads="1"/>
            </p:cNvSpPr>
            <p:nvPr/>
          </p:nvSpPr>
          <p:spPr bwMode="auto">
            <a:xfrm>
              <a:off x="4191" y="2857"/>
              <a:ext cx="1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26725" name="Rectangle 103"/>
            <p:cNvSpPr>
              <a:spLocks noChangeArrowheads="1"/>
            </p:cNvSpPr>
            <p:nvPr/>
          </p:nvSpPr>
          <p:spPr bwMode="auto">
            <a:xfrm>
              <a:off x="505" y="3014"/>
              <a:ext cx="121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Register result status</a:t>
              </a:r>
              <a:endParaRPr lang="en-US" altLang="en-US" sz="1800"/>
            </a:p>
          </p:txBody>
        </p:sp>
        <p:sp>
          <p:nvSpPr>
            <p:cNvPr id="26726" name="Rectangle 104"/>
            <p:cNvSpPr>
              <a:spLocks noChangeArrowheads="1"/>
            </p:cNvSpPr>
            <p:nvPr/>
          </p:nvSpPr>
          <p:spPr bwMode="auto">
            <a:xfrm>
              <a:off x="505" y="3145"/>
              <a:ext cx="109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27" name="Rectangle 105"/>
            <p:cNvSpPr>
              <a:spLocks noChangeArrowheads="1"/>
            </p:cNvSpPr>
            <p:nvPr/>
          </p:nvSpPr>
          <p:spPr bwMode="auto">
            <a:xfrm>
              <a:off x="505" y="3171"/>
              <a:ext cx="36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Clock</a:t>
              </a:r>
              <a:endParaRPr lang="en-US" altLang="en-US" sz="1800"/>
            </a:p>
          </p:txBody>
        </p:sp>
        <p:sp>
          <p:nvSpPr>
            <p:cNvPr id="26728" name="Rectangle 106"/>
            <p:cNvSpPr>
              <a:spLocks noChangeArrowheads="1"/>
            </p:cNvSpPr>
            <p:nvPr/>
          </p:nvSpPr>
          <p:spPr bwMode="auto">
            <a:xfrm>
              <a:off x="1428" y="3171"/>
              <a:ext cx="19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F0</a:t>
              </a:r>
              <a:endParaRPr lang="en-US" altLang="en-US" sz="1800"/>
            </a:p>
          </p:txBody>
        </p:sp>
        <p:sp>
          <p:nvSpPr>
            <p:cNvPr id="26729" name="Rectangle 107"/>
            <p:cNvSpPr>
              <a:spLocks noChangeArrowheads="1"/>
            </p:cNvSpPr>
            <p:nvPr/>
          </p:nvSpPr>
          <p:spPr bwMode="auto">
            <a:xfrm>
              <a:off x="1822" y="3171"/>
              <a:ext cx="19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F2</a:t>
              </a:r>
              <a:endParaRPr lang="en-US" altLang="en-US" sz="1800"/>
            </a:p>
          </p:txBody>
        </p:sp>
        <p:sp>
          <p:nvSpPr>
            <p:cNvPr id="26730" name="Rectangle 108"/>
            <p:cNvSpPr>
              <a:spLocks noChangeArrowheads="1"/>
            </p:cNvSpPr>
            <p:nvPr/>
          </p:nvSpPr>
          <p:spPr bwMode="auto">
            <a:xfrm>
              <a:off x="2215" y="3171"/>
              <a:ext cx="19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F4</a:t>
              </a:r>
              <a:endParaRPr lang="en-US" altLang="en-US" sz="1800"/>
            </a:p>
          </p:txBody>
        </p:sp>
        <p:sp>
          <p:nvSpPr>
            <p:cNvPr id="26731" name="Rectangle 109"/>
            <p:cNvSpPr>
              <a:spLocks noChangeArrowheads="1"/>
            </p:cNvSpPr>
            <p:nvPr/>
          </p:nvSpPr>
          <p:spPr bwMode="auto">
            <a:xfrm>
              <a:off x="2634" y="3171"/>
              <a:ext cx="19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F6</a:t>
              </a:r>
              <a:endParaRPr lang="en-US" altLang="en-US" sz="1800"/>
            </a:p>
          </p:txBody>
        </p:sp>
        <p:sp>
          <p:nvSpPr>
            <p:cNvPr id="26732" name="Rectangle 110"/>
            <p:cNvSpPr>
              <a:spLocks noChangeArrowheads="1"/>
            </p:cNvSpPr>
            <p:nvPr/>
          </p:nvSpPr>
          <p:spPr bwMode="auto">
            <a:xfrm>
              <a:off x="3065" y="3171"/>
              <a:ext cx="19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F8</a:t>
              </a:r>
              <a:endParaRPr lang="en-US" altLang="en-US" sz="1800"/>
            </a:p>
          </p:txBody>
        </p:sp>
        <p:sp>
          <p:nvSpPr>
            <p:cNvPr id="26733" name="Rectangle 111"/>
            <p:cNvSpPr>
              <a:spLocks noChangeArrowheads="1"/>
            </p:cNvSpPr>
            <p:nvPr/>
          </p:nvSpPr>
          <p:spPr bwMode="auto">
            <a:xfrm>
              <a:off x="3545" y="3171"/>
              <a:ext cx="27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F10</a:t>
              </a:r>
              <a:endParaRPr lang="en-US" altLang="en-US" sz="1800"/>
            </a:p>
          </p:txBody>
        </p:sp>
        <p:sp>
          <p:nvSpPr>
            <p:cNvPr id="26734" name="Rectangle 112"/>
            <p:cNvSpPr>
              <a:spLocks noChangeArrowheads="1"/>
            </p:cNvSpPr>
            <p:nvPr/>
          </p:nvSpPr>
          <p:spPr bwMode="auto">
            <a:xfrm>
              <a:off x="4111" y="3171"/>
              <a:ext cx="27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F12</a:t>
              </a:r>
              <a:endParaRPr lang="en-US" altLang="en-US" sz="1800"/>
            </a:p>
          </p:txBody>
        </p:sp>
        <p:sp>
          <p:nvSpPr>
            <p:cNvPr id="26735" name="Rectangle 113"/>
            <p:cNvSpPr>
              <a:spLocks noChangeArrowheads="1"/>
            </p:cNvSpPr>
            <p:nvPr/>
          </p:nvSpPr>
          <p:spPr bwMode="auto">
            <a:xfrm>
              <a:off x="4603" y="3171"/>
              <a:ext cx="16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...</a:t>
              </a:r>
              <a:endParaRPr lang="en-US" altLang="en-US" sz="1800"/>
            </a:p>
          </p:txBody>
        </p:sp>
        <p:sp>
          <p:nvSpPr>
            <p:cNvPr id="26736" name="Rectangle 114"/>
            <p:cNvSpPr>
              <a:spLocks noChangeArrowheads="1"/>
            </p:cNvSpPr>
            <p:nvPr/>
          </p:nvSpPr>
          <p:spPr bwMode="auto">
            <a:xfrm>
              <a:off x="4935" y="3171"/>
              <a:ext cx="27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F30</a:t>
              </a:r>
              <a:endParaRPr lang="en-US" altLang="en-US" sz="1800"/>
            </a:p>
          </p:txBody>
        </p:sp>
        <p:sp>
          <p:nvSpPr>
            <p:cNvPr id="26737" name="Rectangle 115"/>
            <p:cNvSpPr>
              <a:spLocks noChangeArrowheads="1"/>
            </p:cNvSpPr>
            <p:nvPr/>
          </p:nvSpPr>
          <p:spPr bwMode="auto">
            <a:xfrm>
              <a:off x="634" y="3334"/>
              <a:ext cx="19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Geneva"/>
                </a:rPr>
                <a:t>13</a:t>
              </a:r>
              <a:endParaRPr lang="en-US" altLang="en-US" sz="1800"/>
            </a:p>
          </p:txBody>
        </p:sp>
        <p:sp>
          <p:nvSpPr>
            <p:cNvPr id="26738" name="Rectangle 116"/>
            <p:cNvSpPr>
              <a:spLocks noChangeArrowheads="1"/>
            </p:cNvSpPr>
            <p:nvPr/>
          </p:nvSpPr>
          <p:spPr bwMode="auto">
            <a:xfrm>
              <a:off x="1108" y="3334"/>
              <a:ext cx="2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FU</a:t>
              </a:r>
              <a:endParaRPr lang="en-US" altLang="en-US" sz="1800"/>
            </a:p>
          </p:txBody>
        </p:sp>
        <p:sp>
          <p:nvSpPr>
            <p:cNvPr id="26739" name="Rectangle 117"/>
            <p:cNvSpPr>
              <a:spLocks noChangeArrowheads="1"/>
            </p:cNvSpPr>
            <p:nvPr/>
          </p:nvSpPr>
          <p:spPr bwMode="auto">
            <a:xfrm>
              <a:off x="1329" y="3334"/>
              <a:ext cx="35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Mult1</a:t>
              </a:r>
              <a:endParaRPr lang="en-US" altLang="en-US" sz="1800"/>
            </a:p>
          </p:txBody>
        </p:sp>
        <p:sp>
          <p:nvSpPr>
            <p:cNvPr id="26740" name="Rectangle 118"/>
            <p:cNvSpPr>
              <a:spLocks noChangeArrowheads="1"/>
            </p:cNvSpPr>
            <p:nvPr/>
          </p:nvSpPr>
          <p:spPr bwMode="auto">
            <a:xfrm>
              <a:off x="3520" y="3334"/>
              <a:ext cx="35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00"/>
                  </a:solidFill>
                </a:rPr>
                <a:t>Mult2</a:t>
              </a:r>
              <a:endParaRPr lang="en-US" altLang="en-US" sz="1800"/>
            </a:p>
          </p:txBody>
        </p:sp>
        <p:sp>
          <p:nvSpPr>
            <p:cNvPr id="26741" name="Line 119"/>
            <p:cNvSpPr>
              <a:spLocks noChangeShapeType="1"/>
            </p:cNvSpPr>
            <p:nvPr/>
          </p:nvSpPr>
          <p:spPr bwMode="auto">
            <a:xfrm>
              <a:off x="2098" y="951"/>
              <a:ext cx="12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2" name="Rectangle 120"/>
            <p:cNvSpPr>
              <a:spLocks noChangeArrowheads="1"/>
            </p:cNvSpPr>
            <p:nvPr/>
          </p:nvSpPr>
          <p:spPr bwMode="auto">
            <a:xfrm>
              <a:off x="2098" y="951"/>
              <a:ext cx="12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43" name="Line 121"/>
            <p:cNvSpPr>
              <a:spLocks noChangeShapeType="1"/>
            </p:cNvSpPr>
            <p:nvPr/>
          </p:nvSpPr>
          <p:spPr bwMode="auto">
            <a:xfrm>
              <a:off x="4492" y="951"/>
              <a:ext cx="1" cy="4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4" name="Rectangle 122"/>
            <p:cNvSpPr>
              <a:spLocks noChangeArrowheads="1"/>
            </p:cNvSpPr>
            <p:nvPr/>
          </p:nvSpPr>
          <p:spPr bwMode="auto">
            <a:xfrm>
              <a:off x="4492" y="951"/>
              <a:ext cx="6" cy="4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45" name="Line 123"/>
            <p:cNvSpPr>
              <a:spLocks noChangeShapeType="1"/>
            </p:cNvSpPr>
            <p:nvPr/>
          </p:nvSpPr>
          <p:spPr bwMode="auto">
            <a:xfrm>
              <a:off x="5274" y="957"/>
              <a:ext cx="1" cy="4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6" name="Rectangle 124"/>
            <p:cNvSpPr>
              <a:spLocks noChangeArrowheads="1"/>
            </p:cNvSpPr>
            <p:nvPr/>
          </p:nvSpPr>
          <p:spPr bwMode="auto">
            <a:xfrm>
              <a:off x="5274" y="957"/>
              <a:ext cx="6" cy="4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47" name="Line 125"/>
            <p:cNvSpPr>
              <a:spLocks noChangeShapeType="1"/>
            </p:cNvSpPr>
            <p:nvPr/>
          </p:nvSpPr>
          <p:spPr bwMode="auto">
            <a:xfrm>
              <a:off x="2092" y="951"/>
              <a:ext cx="1" cy="9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8" name="Rectangle 126"/>
            <p:cNvSpPr>
              <a:spLocks noChangeArrowheads="1"/>
            </p:cNvSpPr>
            <p:nvPr/>
          </p:nvSpPr>
          <p:spPr bwMode="auto">
            <a:xfrm>
              <a:off x="2092" y="951"/>
              <a:ext cx="6" cy="9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49" name="Line 127"/>
            <p:cNvSpPr>
              <a:spLocks noChangeShapeType="1"/>
            </p:cNvSpPr>
            <p:nvPr/>
          </p:nvSpPr>
          <p:spPr bwMode="auto">
            <a:xfrm>
              <a:off x="3354" y="957"/>
              <a:ext cx="1" cy="9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0" name="Rectangle 128"/>
            <p:cNvSpPr>
              <a:spLocks noChangeArrowheads="1"/>
            </p:cNvSpPr>
            <p:nvPr/>
          </p:nvSpPr>
          <p:spPr bwMode="auto">
            <a:xfrm>
              <a:off x="3354" y="957"/>
              <a:ext cx="6" cy="9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51" name="Line 129"/>
            <p:cNvSpPr>
              <a:spLocks noChangeShapeType="1"/>
            </p:cNvSpPr>
            <p:nvPr/>
          </p:nvSpPr>
          <p:spPr bwMode="auto">
            <a:xfrm>
              <a:off x="4492" y="2224"/>
              <a:ext cx="1" cy="7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" name="Rectangle 130"/>
            <p:cNvSpPr>
              <a:spLocks noChangeArrowheads="1"/>
            </p:cNvSpPr>
            <p:nvPr/>
          </p:nvSpPr>
          <p:spPr bwMode="auto">
            <a:xfrm>
              <a:off x="4492" y="2224"/>
              <a:ext cx="6" cy="7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53" name="Line 131"/>
            <p:cNvSpPr>
              <a:spLocks noChangeShapeType="1"/>
            </p:cNvSpPr>
            <p:nvPr/>
          </p:nvSpPr>
          <p:spPr bwMode="auto">
            <a:xfrm>
              <a:off x="5274" y="3328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4" name="Rectangle 132"/>
            <p:cNvSpPr>
              <a:spLocks noChangeArrowheads="1"/>
            </p:cNvSpPr>
            <p:nvPr/>
          </p:nvSpPr>
          <p:spPr bwMode="auto">
            <a:xfrm>
              <a:off x="5274" y="3328"/>
              <a:ext cx="6" cy="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55" name="Line 133"/>
            <p:cNvSpPr>
              <a:spLocks noChangeShapeType="1"/>
            </p:cNvSpPr>
            <p:nvPr/>
          </p:nvSpPr>
          <p:spPr bwMode="auto">
            <a:xfrm>
              <a:off x="1698" y="2217"/>
              <a:ext cx="1" cy="7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6" name="Rectangle 134"/>
            <p:cNvSpPr>
              <a:spLocks noChangeArrowheads="1"/>
            </p:cNvSpPr>
            <p:nvPr/>
          </p:nvSpPr>
          <p:spPr bwMode="auto">
            <a:xfrm>
              <a:off x="1698" y="2217"/>
              <a:ext cx="7" cy="7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57" name="Line 135"/>
            <p:cNvSpPr>
              <a:spLocks noChangeShapeType="1"/>
            </p:cNvSpPr>
            <p:nvPr/>
          </p:nvSpPr>
          <p:spPr bwMode="auto">
            <a:xfrm>
              <a:off x="1305" y="3321"/>
              <a:ext cx="1" cy="1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8" name="Rectangle 136"/>
            <p:cNvSpPr>
              <a:spLocks noChangeArrowheads="1"/>
            </p:cNvSpPr>
            <p:nvPr/>
          </p:nvSpPr>
          <p:spPr bwMode="auto">
            <a:xfrm>
              <a:off x="1305" y="3321"/>
              <a:ext cx="6" cy="1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59" name="Line 137"/>
            <p:cNvSpPr>
              <a:spLocks noChangeShapeType="1"/>
            </p:cNvSpPr>
            <p:nvPr/>
          </p:nvSpPr>
          <p:spPr bwMode="auto">
            <a:xfrm>
              <a:off x="4498" y="951"/>
              <a:ext cx="78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0" name="Rectangle 138"/>
            <p:cNvSpPr>
              <a:spLocks noChangeArrowheads="1"/>
            </p:cNvSpPr>
            <p:nvPr/>
          </p:nvSpPr>
          <p:spPr bwMode="auto">
            <a:xfrm>
              <a:off x="4498" y="951"/>
              <a:ext cx="78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61" name="Line 139"/>
            <p:cNvSpPr>
              <a:spLocks noChangeShapeType="1"/>
            </p:cNvSpPr>
            <p:nvPr/>
          </p:nvSpPr>
          <p:spPr bwMode="auto">
            <a:xfrm>
              <a:off x="4498" y="1421"/>
              <a:ext cx="78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2" name="Rectangle 140"/>
            <p:cNvSpPr>
              <a:spLocks noChangeArrowheads="1"/>
            </p:cNvSpPr>
            <p:nvPr/>
          </p:nvSpPr>
          <p:spPr bwMode="auto">
            <a:xfrm>
              <a:off x="4498" y="1421"/>
              <a:ext cx="78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63" name="Line 141"/>
            <p:cNvSpPr>
              <a:spLocks noChangeShapeType="1"/>
            </p:cNvSpPr>
            <p:nvPr/>
          </p:nvSpPr>
          <p:spPr bwMode="auto">
            <a:xfrm>
              <a:off x="2098" y="1891"/>
              <a:ext cx="12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4" name="Rectangle 142"/>
            <p:cNvSpPr>
              <a:spLocks noChangeArrowheads="1"/>
            </p:cNvSpPr>
            <p:nvPr/>
          </p:nvSpPr>
          <p:spPr bwMode="auto">
            <a:xfrm>
              <a:off x="2098" y="1891"/>
              <a:ext cx="12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65" name="Line 143"/>
            <p:cNvSpPr>
              <a:spLocks noChangeShapeType="1"/>
            </p:cNvSpPr>
            <p:nvPr/>
          </p:nvSpPr>
          <p:spPr bwMode="auto">
            <a:xfrm>
              <a:off x="1705" y="2217"/>
              <a:ext cx="27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6" name="Rectangle 144"/>
            <p:cNvSpPr>
              <a:spLocks noChangeArrowheads="1"/>
            </p:cNvSpPr>
            <p:nvPr/>
          </p:nvSpPr>
          <p:spPr bwMode="auto">
            <a:xfrm>
              <a:off x="1705" y="2217"/>
              <a:ext cx="279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67" name="Line 145"/>
            <p:cNvSpPr>
              <a:spLocks noChangeShapeType="1"/>
            </p:cNvSpPr>
            <p:nvPr/>
          </p:nvSpPr>
          <p:spPr bwMode="auto">
            <a:xfrm>
              <a:off x="1705" y="3001"/>
              <a:ext cx="27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8" name="Rectangle 146"/>
            <p:cNvSpPr>
              <a:spLocks noChangeArrowheads="1"/>
            </p:cNvSpPr>
            <p:nvPr/>
          </p:nvSpPr>
          <p:spPr bwMode="auto">
            <a:xfrm>
              <a:off x="1705" y="3001"/>
              <a:ext cx="279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69" name="Line 147"/>
            <p:cNvSpPr>
              <a:spLocks noChangeShapeType="1"/>
            </p:cNvSpPr>
            <p:nvPr/>
          </p:nvSpPr>
          <p:spPr bwMode="auto">
            <a:xfrm>
              <a:off x="1311" y="3321"/>
              <a:ext cx="39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0" name="Rectangle 148"/>
            <p:cNvSpPr>
              <a:spLocks noChangeArrowheads="1"/>
            </p:cNvSpPr>
            <p:nvPr/>
          </p:nvSpPr>
          <p:spPr bwMode="auto">
            <a:xfrm>
              <a:off x="1311" y="3321"/>
              <a:ext cx="396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771" name="Line 149"/>
            <p:cNvSpPr>
              <a:spLocks noChangeShapeType="1"/>
            </p:cNvSpPr>
            <p:nvPr/>
          </p:nvSpPr>
          <p:spPr bwMode="auto">
            <a:xfrm>
              <a:off x="1311" y="3484"/>
              <a:ext cx="39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2" name="Rectangle 150"/>
            <p:cNvSpPr>
              <a:spLocks noChangeArrowheads="1"/>
            </p:cNvSpPr>
            <p:nvPr/>
          </p:nvSpPr>
          <p:spPr bwMode="auto">
            <a:xfrm>
              <a:off x="1311" y="3484"/>
              <a:ext cx="396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14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762000" y="9906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Worksheet" r:id="rId3" imgW="7429500" imgH="4181551" progId="Excel.Sheet.8">
                  <p:embed/>
                </p:oleObj>
              </mc:Choice>
              <mc:Fallback>
                <p:oleObj name="Worksheet" r:id="rId3" imgW="7429500" imgH="4181551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Tomasulo Algorithm                                    CSCE 692 – Computer Architecture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38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15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4163" y="5870575"/>
            <a:ext cx="5732462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Mult1 completing; what is waiting for it?</a:t>
            </a: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762000" y="9906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Worksheet" r:id="rId3" imgW="7429500" imgH="4181551" progId="Excel.Sheet.8">
                  <p:embed/>
                </p:oleObj>
              </mc:Choice>
              <mc:Fallback>
                <p:oleObj name="Worksheet" r:id="rId3" imgW="7429500" imgH="418155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Tomasulo Algorithm                                    CSCE 692 – Computer Architecture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709613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16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04800" y="5876925"/>
            <a:ext cx="69215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Note: Just waiting for divide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762000" y="9906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Worksheet" r:id="rId3" imgW="7429500" imgH="4181551" progId="Excel.Sheet.8">
                  <p:embed/>
                </p:oleObj>
              </mc:Choice>
              <mc:Fallback>
                <p:oleObj name="Worksheet" r:id="rId3" imgW="7429500" imgH="418155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73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55 – TIME Warp!!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762000" y="1120775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Worksheet" r:id="rId3" imgW="7429500" imgH="4181551" progId="Excel.Sheet.8">
                  <p:embed/>
                </p:oleObj>
              </mc:Choice>
              <mc:Fallback>
                <p:oleObj name="Worksheet" r:id="rId3" imgW="7429500" imgH="4181551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20775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963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HW Schemes: Instruction Parallelism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9750" cy="4851400"/>
          </a:xfrm>
        </p:spPr>
        <p:txBody>
          <a:bodyPr/>
          <a:lstStyle/>
          <a:p>
            <a:r>
              <a:rPr lang="en-US" altLang="en-US" smtClean="0"/>
              <a:t>Key idea: Allow instructions behind stall to proceed</a:t>
            </a: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	</a:t>
            </a:r>
            <a:r>
              <a:rPr lang="en-US" altLang="en-US" sz="2000" b="1" smtClean="0">
                <a:latin typeface="Courier New" pitchFamily="49" charset="0"/>
              </a:rPr>
              <a:t>DIVD	</a:t>
            </a:r>
            <a:r>
              <a:rPr lang="en-US" altLang="en-US" sz="2000" b="1" smtClean="0">
                <a:solidFill>
                  <a:schemeClr val="hlink"/>
                </a:solidFill>
                <a:latin typeface="Courier New" pitchFamily="49" charset="0"/>
              </a:rPr>
              <a:t>F0</a:t>
            </a:r>
            <a:r>
              <a:rPr lang="en-US" altLang="en-US" sz="2000" b="1" smtClean="0">
                <a:latin typeface="Courier New" pitchFamily="49" charset="0"/>
              </a:rPr>
              <a:t>,F2,F4</a:t>
            </a:r>
            <a:br>
              <a:rPr lang="en-US" altLang="en-US" sz="2000" b="1" smtClean="0">
                <a:latin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</a:rPr>
              <a:t>	ADDD	F10,</a:t>
            </a:r>
            <a:r>
              <a:rPr lang="en-US" altLang="en-US" sz="2000" b="1" smtClean="0">
                <a:solidFill>
                  <a:schemeClr val="hlink"/>
                </a:solidFill>
                <a:latin typeface="Courier New" pitchFamily="49" charset="0"/>
              </a:rPr>
              <a:t>F0</a:t>
            </a:r>
            <a:r>
              <a:rPr lang="en-US" altLang="en-US" sz="2000" b="1" smtClean="0">
                <a:latin typeface="Courier New" pitchFamily="49" charset="0"/>
              </a:rPr>
              <a:t>,F8</a:t>
            </a:r>
            <a:br>
              <a:rPr lang="en-US" altLang="en-US" sz="2000" b="1" smtClean="0">
                <a:latin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</a:rPr>
              <a:t>	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SUBD	F12,F8,F14</a:t>
            </a:r>
          </a:p>
          <a:p>
            <a:r>
              <a:rPr lang="en-US" altLang="en-US" smtClean="0"/>
              <a:t>Enables </a:t>
            </a:r>
            <a:r>
              <a:rPr lang="en-US" altLang="en-US" smtClean="0">
                <a:solidFill>
                  <a:srgbClr val="0332B7"/>
                </a:solidFill>
              </a:rPr>
              <a:t>out-of-order execution</a:t>
            </a:r>
            <a:r>
              <a:rPr lang="en-US" altLang="en-US" smtClean="0"/>
              <a:t> and allows </a:t>
            </a:r>
            <a:r>
              <a:rPr lang="en-US" altLang="en-US" smtClean="0">
                <a:solidFill>
                  <a:srgbClr val="0332B7"/>
                </a:solidFill>
              </a:rPr>
              <a:t>out-of-order completion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(e.g., </a:t>
            </a:r>
            <a:r>
              <a:rPr lang="en-US" altLang="en-US" smtClean="0">
                <a:latin typeface="Courier New" pitchFamily="49" charset="0"/>
              </a:rPr>
              <a:t>SUBD</a:t>
            </a:r>
            <a:r>
              <a:rPr lang="en-US" altLang="en-US" smtClean="0"/>
              <a:t>)</a:t>
            </a:r>
          </a:p>
          <a:p>
            <a:pPr lvl="1" algn="just"/>
            <a:r>
              <a:rPr lang="en-US" altLang="en-US" sz="2000" smtClean="0"/>
              <a:t>In a dynamically scheduled pipeline, all instructions still pass through issue stage in order (</a:t>
            </a:r>
            <a:r>
              <a:rPr lang="en-US" altLang="en-US" sz="2000" smtClean="0">
                <a:solidFill>
                  <a:srgbClr val="0332B7"/>
                </a:solidFill>
              </a:rPr>
              <a:t>in-order issue</a:t>
            </a:r>
            <a:r>
              <a:rPr lang="en-US" altLang="en-US" sz="2000" smtClean="0"/>
              <a:t>)</a:t>
            </a:r>
          </a:p>
          <a:p>
            <a:pPr algn="just"/>
            <a:endParaRPr lang="en-US" altLang="en-US" smtClean="0"/>
          </a:p>
          <a:p>
            <a:r>
              <a:rPr lang="en-US" altLang="en-US" smtClean="0"/>
              <a:t>Out-of-order </a:t>
            </a:r>
            <a:r>
              <a:rPr lang="en-US" altLang="en-US" i="1" smtClean="0"/>
              <a:t>completion</a:t>
            </a:r>
            <a:r>
              <a:rPr lang="en-US" altLang="en-US" smtClean="0"/>
              <a:t> caused </a:t>
            </a:r>
            <a:r>
              <a:rPr lang="en-US" altLang="en-US" b="1" smtClean="0"/>
              <a:t>WAW</a:t>
            </a:r>
          </a:p>
          <a:p>
            <a:r>
              <a:rPr lang="en-US" altLang="en-US" smtClean="0"/>
              <a:t>Out-of-order </a:t>
            </a:r>
            <a:r>
              <a:rPr lang="en-US" altLang="en-US" i="1" smtClean="0"/>
              <a:t>execution</a:t>
            </a:r>
            <a:r>
              <a:rPr lang="en-US" altLang="en-US" smtClean="0"/>
              <a:t> causes </a:t>
            </a:r>
            <a:r>
              <a:rPr lang="en-US" altLang="en-US" b="1" smtClean="0"/>
              <a:t>WAR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27088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56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284163" y="5703888"/>
            <a:ext cx="58166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cs typeface="+mn-cs"/>
              </a:rPr>
              <a:t>Mult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2 completing; what is waiting for it?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762000" y="9906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Worksheet" r:id="rId3" imgW="7429500" imgH="4181551" progId="Excel.Sheet.8">
                  <p:embed/>
                </p:oleObj>
              </mc:Choice>
              <mc:Fallback>
                <p:oleObj name="Worksheet" r:id="rId3" imgW="7429500" imgH="418155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762000" y="8382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Worksheet" r:id="rId3" imgW="7429500" imgH="4181551" progId="Excel.Sheet.8">
                  <p:embed/>
                </p:oleObj>
              </mc:Choice>
              <mc:Fallback>
                <p:oleObj name="Worksheet" r:id="rId3" imgW="7429500" imgH="4181551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609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 Cycle 57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3422650" y="1403350"/>
            <a:ext cx="387350" cy="14160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4092575" y="1879600"/>
            <a:ext cx="387350" cy="9398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4794250" y="1879600"/>
            <a:ext cx="387350" cy="9398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09550" y="5653088"/>
            <a:ext cx="69215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tabLst>
                <a:tab pos="914400" algn="l"/>
                <a:tab pos="1657350" algn="l"/>
                <a:tab pos="3028950" algn="l"/>
              </a:tabLst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tabLst>
                <a:tab pos="914400" algn="l"/>
                <a:tab pos="1657350" algn="l"/>
                <a:tab pos="3028950" algn="l"/>
              </a:tabLst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914400" algn="l"/>
                <a:tab pos="1657350" algn="l"/>
                <a:tab pos="3028950" algn="l"/>
              </a:tabLs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914400" algn="l"/>
                <a:tab pos="1657350" algn="l"/>
                <a:tab pos="3028950" algn="l"/>
              </a:tabLs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914400" algn="l"/>
                <a:tab pos="1657350" algn="l"/>
                <a:tab pos="3028950" algn="l"/>
              </a:tabLs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914400" algn="l"/>
                <a:tab pos="1657350" algn="l"/>
                <a:tab pos="3028950" algn="l"/>
              </a:tabLs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Tx/>
            </a:pPr>
            <a:r>
              <a:rPr lang="en-US" altLang="en-US">
                <a:solidFill>
                  <a:srgbClr val="FF0000"/>
                </a:solidFill>
              </a:rPr>
              <a:t>Again, in-order issue, 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out-of-order execution, completion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3" y="134938"/>
            <a:ext cx="8763000" cy="78263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Compare to Scoreboard Cycle 62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23850" y="5862638"/>
            <a:ext cx="74104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tabLst>
                <a:tab pos="914400" algn="l"/>
                <a:tab pos="1657350" algn="l"/>
                <a:tab pos="3028950" algn="l"/>
              </a:tabLst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tabLst>
                <a:tab pos="914400" algn="l"/>
                <a:tab pos="1657350" algn="l"/>
                <a:tab pos="3028950" algn="l"/>
              </a:tabLst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914400" algn="l"/>
                <a:tab pos="1657350" algn="l"/>
                <a:tab pos="3028950" algn="l"/>
              </a:tabLs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914400" algn="l"/>
                <a:tab pos="1657350" algn="l"/>
                <a:tab pos="3028950" algn="l"/>
              </a:tabLs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914400" algn="l"/>
                <a:tab pos="1657350" algn="l"/>
                <a:tab pos="3028950" algn="l"/>
              </a:tabLs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914400" algn="l"/>
                <a:tab pos="1657350" algn="l"/>
                <a:tab pos="3028950" algn="l"/>
              </a:tabLs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Tx/>
            </a:pPr>
            <a:r>
              <a:rPr lang="en-US" altLang="en-US">
                <a:solidFill>
                  <a:srgbClr val="FF0000"/>
                </a:solidFill>
              </a:rPr>
              <a:t>Why does it take longer on Scoreboard/6600?</a:t>
            </a:r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4978400" y="2222500"/>
            <a:ext cx="387350" cy="9207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797" name="AutoShape 6"/>
          <p:cNvSpPr>
            <a:spLocks noChangeArrowheads="1"/>
          </p:cNvSpPr>
          <p:nvPr/>
        </p:nvSpPr>
        <p:spPr bwMode="auto">
          <a:xfrm>
            <a:off x="3711575" y="2222500"/>
            <a:ext cx="1073150" cy="9207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798" name="AutoShape 7"/>
          <p:cNvSpPr>
            <a:spLocks noChangeArrowheads="1"/>
          </p:cNvSpPr>
          <p:nvPr/>
        </p:nvSpPr>
        <p:spPr bwMode="auto">
          <a:xfrm>
            <a:off x="3048000" y="1768475"/>
            <a:ext cx="387350" cy="1374775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799" name="Rectangle 12"/>
          <p:cNvSpPr>
            <a:spLocks noChangeArrowheads="1"/>
          </p:cNvSpPr>
          <p:nvPr/>
        </p:nvSpPr>
        <p:spPr bwMode="auto">
          <a:xfrm>
            <a:off x="852488" y="1243013"/>
            <a:ext cx="149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Instruction status </a:t>
            </a:r>
            <a:endParaRPr lang="en-US" altLang="en-US" sz="1800"/>
          </a:p>
        </p:txBody>
      </p:sp>
      <p:sp>
        <p:nvSpPr>
          <p:cNvPr id="33800" name="Rectangle 13"/>
          <p:cNvSpPr>
            <a:spLocks noChangeArrowheads="1"/>
          </p:cNvSpPr>
          <p:nvPr/>
        </p:nvSpPr>
        <p:spPr bwMode="auto">
          <a:xfrm>
            <a:off x="852488" y="1443038"/>
            <a:ext cx="14954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801" name="Rectangle 14"/>
          <p:cNvSpPr>
            <a:spLocks noChangeArrowheads="1"/>
          </p:cNvSpPr>
          <p:nvPr/>
        </p:nvSpPr>
        <p:spPr bwMode="auto">
          <a:xfrm>
            <a:off x="3579813" y="1243013"/>
            <a:ext cx="3651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</a:rPr>
              <a:t>Read</a:t>
            </a:r>
            <a:endParaRPr lang="en-US" altLang="en-US" sz="1400"/>
          </a:p>
        </p:txBody>
      </p:sp>
      <p:sp>
        <p:nvSpPr>
          <p:cNvPr id="33802" name="Rectangle 15"/>
          <p:cNvSpPr>
            <a:spLocks noChangeArrowheads="1"/>
          </p:cNvSpPr>
          <p:nvPr/>
        </p:nvSpPr>
        <p:spPr bwMode="auto">
          <a:xfrm>
            <a:off x="4292600" y="1243013"/>
            <a:ext cx="620713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Execution</a:t>
            </a:r>
            <a:endParaRPr lang="en-US" altLang="en-US" sz="1200"/>
          </a:p>
        </p:txBody>
      </p:sp>
      <p:sp>
        <p:nvSpPr>
          <p:cNvPr id="33803" name="Rectangle 16"/>
          <p:cNvSpPr>
            <a:spLocks noChangeArrowheads="1"/>
          </p:cNvSpPr>
          <p:nvPr/>
        </p:nvSpPr>
        <p:spPr bwMode="auto">
          <a:xfrm>
            <a:off x="4994275" y="1243013"/>
            <a:ext cx="328613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Write</a:t>
            </a:r>
            <a:endParaRPr lang="en-US" altLang="en-US" sz="1200"/>
          </a:p>
        </p:txBody>
      </p:sp>
      <p:sp>
        <p:nvSpPr>
          <p:cNvPr id="33804" name="Rectangle 17"/>
          <p:cNvSpPr>
            <a:spLocks noChangeArrowheads="1"/>
          </p:cNvSpPr>
          <p:nvPr/>
        </p:nvSpPr>
        <p:spPr bwMode="auto">
          <a:xfrm>
            <a:off x="852488" y="1492250"/>
            <a:ext cx="879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Instruction</a:t>
            </a:r>
            <a:endParaRPr lang="en-US" altLang="en-US" sz="1800"/>
          </a:p>
        </p:txBody>
      </p:sp>
      <p:sp>
        <p:nvSpPr>
          <p:cNvPr id="33805" name="Rectangle 18"/>
          <p:cNvSpPr>
            <a:spLocks noChangeArrowheads="1"/>
          </p:cNvSpPr>
          <p:nvPr/>
        </p:nvSpPr>
        <p:spPr bwMode="auto">
          <a:xfrm>
            <a:off x="2195513" y="1492250"/>
            <a:ext cx="42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j</a:t>
            </a:r>
            <a:endParaRPr lang="en-US" altLang="en-US" sz="1800"/>
          </a:p>
        </p:txBody>
      </p:sp>
      <p:sp>
        <p:nvSpPr>
          <p:cNvPr id="33806" name="Rectangle 19"/>
          <p:cNvSpPr>
            <a:spLocks noChangeArrowheads="1"/>
          </p:cNvSpPr>
          <p:nvPr/>
        </p:nvSpPr>
        <p:spPr bwMode="auto">
          <a:xfrm>
            <a:off x="2652713" y="14922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k</a:t>
            </a:r>
            <a:endParaRPr lang="en-US" altLang="en-US" sz="1800"/>
          </a:p>
        </p:txBody>
      </p:sp>
      <p:sp>
        <p:nvSpPr>
          <p:cNvPr id="33807" name="Rectangle 20"/>
          <p:cNvSpPr>
            <a:spLocks noChangeArrowheads="1"/>
          </p:cNvSpPr>
          <p:nvPr/>
        </p:nvSpPr>
        <p:spPr bwMode="auto">
          <a:xfrm>
            <a:off x="2998788" y="1492250"/>
            <a:ext cx="4556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Issue</a:t>
            </a:r>
            <a:endParaRPr lang="en-US" altLang="en-US" sz="1800"/>
          </a:p>
        </p:txBody>
      </p:sp>
      <p:sp>
        <p:nvSpPr>
          <p:cNvPr id="33808" name="Rectangle 21"/>
          <p:cNvSpPr>
            <a:spLocks noChangeArrowheads="1"/>
          </p:cNvSpPr>
          <p:nvPr/>
        </p:nvSpPr>
        <p:spPr bwMode="auto">
          <a:xfrm>
            <a:off x="3579813" y="1492250"/>
            <a:ext cx="6381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</a:rPr>
              <a:t>operands</a:t>
            </a:r>
            <a:endParaRPr lang="en-US" altLang="en-US" sz="1400"/>
          </a:p>
        </p:txBody>
      </p:sp>
      <p:sp>
        <p:nvSpPr>
          <p:cNvPr id="33809" name="Rectangle 22"/>
          <p:cNvSpPr>
            <a:spLocks noChangeArrowheads="1"/>
          </p:cNvSpPr>
          <p:nvPr/>
        </p:nvSpPr>
        <p:spPr bwMode="auto">
          <a:xfrm>
            <a:off x="4292600" y="1492250"/>
            <a:ext cx="5715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complete</a:t>
            </a:r>
            <a:endParaRPr lang="en-US" altLang="en-US" sz="1200"/>
          </a:p>
        </p:txBody>
      </p:sp>
      <p:sp>
        <p:nvSpPr>
          <p:cNvPr id="33810" name="Rectangle 23"/>
          <p:cNvSpPr>
            <a:spLocks noChangeArrowheads="1"/>
          </p:cNvSpPr>
          <p:nvPr/>
        </p:nvSpPr>
        <p:spPr bwMode="auto">
          <a:xfrm>
            <a:off x="4994275" y="1492250"/>
            <a:ext cx="40005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Result</a:t>
            </a:r>
            <a:endParaRPr lang="en-US" altLang="en-US" sz="1200"/>
          </a:p>
        </p:txBody>
      </p:sp>
      <p:sp>
        <p:nvSpPr>
          <p:cNvPr id="33811" name="Rectangle 24"/>
          <p:cNvSpPr>
            <a:spLocks noChangeArrowheads="1"/>
          </p:cNvSpPr>
          <p:nvPr/>
        </p:nvSpPr>
        <p:spPr bwMode="auto">
          <a:xfrm>
            <a:off x="852488" y="1743075"/>
            <a:ext cx="296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L.D</a:t>
            </a:r>
            <a:endParaRPr lang="en-US" altLang="en-US" sz="1800"/>
          </a:p>
        </p:txBody>
      </p:sp>
      <p:sp>
        <p:nvSpPr>
          <p:cNvPr id="33812" name="Rectangle 25"/>
          <p:cNvSpPr>
            <a:spLocks noChangeArrowheads="1"/>
          </p:cNvSpPr>
          <p:nvPr/>
        </p:nvSpPr>
        <p:spPr bwMode="auto">
          <a:xfrm>
            <a:off x="1533525" y="1743075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F6</a:t>
            </a:r>
            <a:endParaRPr lang="en-US" altLang="en-US" sz="1800"/>
          </a:p>
        </p:txBody>
      </p:sp>
      <p:sp>
        <p:nvSpPr>
          <p:cNvPr id="33813" name="Rectangle 26"/>
          <p:cNvSpPr>
            <a:spLocks noChangeArrowheads="1"/>
          </p:cNvSpPr>
          <p:nvPr/>
        </p:nvSpPr>
        <p:spPr bwMode="auto">
          <a:xfrm>
            <a:off x="2022475" y="174307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34+</a:t>
            </a:r>
            <a:endParaRPr lang="en-US" altLang="en-US" sz="1800"/>
          </a:p>
        </p:txBody>
      </p:sp>
      <p:sp>
        <p:nvSpPr>
          <p:cNvPr id="33814" name="Rectangle 27"/>
          <p:cNvSpPr>
            <a:spLocks noChangeArrowheads="1"/>
          </p:cNvSpPr>
          <p:nvPr/>
        </p:nvSpPr>
        <p:spPr bwMode="auto">
          <a:xfrm>
            <a:off x="2511425" y="1743075"/>
            <a:ext cx="244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R2</a:t>
            </a:r>
            <a:endParaRPr lang="en-US" altLang="en-US" sz="1800"/>
          </a:p>
        </p:txBody>
      </p:sp>
      <p:sp>
        <p:nvSpPr>
          <p:cNvPr id="33815" name="Rectangle 28"/>
          <p:cNvSpPr>
            <a:spLocks noChangeArrowheads="1"/>
          </p:cNvSpPr>
          <p:nvPr/>
        </p:nvSpPr>
        <p:spPr bwMode="auto">
          <a:xfrm>
            <a:off x="3203575" y="174307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1</a:t>
            </a:r>
            <a:endParaRPr lang="en-US" altLang="en-US" sz="1800"/>
          </a:p>
        </p:txBody>
      </p:sp>
      <p:sp>
        <p:nvSpPr>
          <p:cNvPr id="33816" name="Rectangle 29"/>
          <p:cNvSpPr>
            <a:spLocks noChangeArrowheads="1"/>
          </p:cNvSpPr>
          <p:nvPr/>
        </p:nvSpPr>
        <p:spPr bwMode="auto">
          <a:xfrm>
            <a:off x="3844925" y="174307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2</a:t>
            </a:r>
            <a:endParaRPr lang="en-US" altLang="en-US" sz="1800"/>
          </a:p>
        </p:txBody>
      </p:sp>
      <p:sp>
        <p:nvSpPr>
          <p:cNvPr id="33817" name="Rectangle 30"/>
          <p:cNvSpPr>
            <a:spLocks noChangeArrowheads="1"/>
          </p:cNvSpPr>
          <p:nvPr/>
        </p:nvSpPr>
        <p:spPr bwMode="auto">
          <a:xfrm>
            <a:off x="4556125" y="174307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3</a:t>
            </a:r>
            <a:endParaRPr lang="en-US" altLang="en-US" sz="1800"/>
          </a:p>
        </p:txBody>
      </p:sp>
      <p:sp>
        <p:nvSpPr>
          <p:cNvPr id="33818" name="Rectangle 31"/>
          <p:cNvSpPr>
            <a:spLocks noChangeArrowheads="1"/>
          </p:cNvSpPr>
          <p:nvPr/>
        </p:nvSpPr>
        <p:spPr bwMode="auto">
          <a:xfrm>
            <a:off x="5146675" y="174307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4</a:t>
            </a:r>
            <a:endParaRPr lang="en-US" altLang="en-US" sz="1800"/>
          </a:p>
        </p:txBody>
      </p:sp>
      <p:sp>
        <p:nvSpPr>
          <p:cNvPr id="33819" name="Rectangle 32"/>
          <p:cNvSpPr>
            <a:spLocks noChangeArrowheads="1"/>
          </p:cNvSpPr>
          <p:nvPr/>
        </p:nvSpPr>
        <p:spPr bwMode="auto">
          <a:xfrm>
            <a:off x="852488" y="1982788"/>
            <a:ext cx="296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</a:rPr>
              <a:t>L.D</a:t>
            </a:r>
            <a:endParaRPr lang="en-US" altLang="en-US" sz="1800"/>
          </a:p>
        </p:txBody>
      </p:sp>
      <p:sp>
        <p:nvSpPr>
          <p:cNvPr id="33820" name="Rectangle 33"/>
          <p:cNvSpPr>
            <a:spLocks noChangeArrowheads="1"/>
          </p:cNvSpPr>
          <p:nvPr/>
        </p:nvSpPr>
        <p:spPr bwMode="auto">
          <a:xfrm>
            <a:off x="1533525" y="19827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</a:rPr>
              <a:t>F2</a:t>
            </a:r>
            <a:endParaRPr lang="en-US" altLang="en-US" sz="1800"/>
          </a:p>
        </p:txBody>
      </p:sp>
      <p:sp>
        <p:nvSpPr>
          <p:cNvPr id="33821" name="Rectangle 34"/>
          <p:cNvSpPr>
            <a:spLocks noChangeArrowheads="1"/>
          </p:cNvSpPr>
          <p:nvPr/>
        </p:nvSpPr>
        <p:spPr bwMode="auto">
          <a:xfrm>
            <a:off x="2022475" y="19827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</a:rPr>
              <a:t>45+</a:t>
            </a:r>
            <a:endParaRPr lang="en-US" altLang="en-US" sz="1800"/>
          </a:p>
        </p:txBody>
      </p:sp>
      <p:sp>
        <p:nvSpPr>
          <p:cNvPr id="33822" name="Rectangle 35"/>
          <p:cNvSpPr>
            <a:spLocks noChangeArrowheads="1"/>
          </p:cNvSpPr>
          <p:nvPr/>
        </p:nvSpPr>
        <p:spPr bwMode="auto">
          <a:xfrm>
            <a:off x="2511425" y="1982788"/>
            <a:ext cx="244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</a:rPr>
              <a:t>R3</a:t>
            </a:r>
            <a:endParaRPr lang="en-US" altLang="en-US" sz="1800"/>
          </a:p>
        </p:txBody>
      </p:sp>
      <p:sp>
        <p:nvSpPr>
          <p:cNvPr id="33823" name="Rectangle 36"/>
          <p:cNvSpPr>
            <a:spLocks noChangeArrowheads="1"/>
          </p:cNvSpPr>
          <p:nvPr/>
        </p:nvSpPr>
        <p:spPr bwMode="auto">
          <a:xfrm>
            <a:off x="3203575" y="198278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5</a:t>
            </a:r>
            <a:endParaRPr lang="en-US" altLang="en-US" sz="1800"/>
          </a:p>
        </p:txBody>
      </p:sp>
      <p:sp>
        <p:nvSpPr>
          <p:cNvPr id="33824" name="Rectangle 37"/>
          <p:cNvSpPr>
            <a:spLocks noChangeArrowheads="1"/>
          </p:cNvSpPr>
          <p:nvPr/>
        </p:nvSpPr>
        <p:spPr bwMode="auto">
          <a:xfrm>
            <a:off x="3844925" y="198278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6</a:t>
            </a:r>
            <a:endParaRPr lang="en-US" altLang="en-US" sz="1800"/>
          </a:p>
        </p:txBody>
      </p:sp>
      <p:sp>
        <p:nvSpPr>
          <p:cNvPr id="33825" name="Rectangle 38"/>
          <p:cNvSpPr>
            <a:spLocks noChangeArrowheads="1"/>
          </p:cNvSpPr>
          <p:nvPr/>
        </p:nvSpPr>
        <p:spPr bwMode="auto">
          <a:xfrm>
            <a:off x="4556125" y="198278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7</a:t>
            </a:r>
            <a:endParaRPr lang="en-US" altLang="en-US" sz="1800"/>
          </a:p>
        </p:txBody>
      </p:sp>
      <p:sp>
        <p:nvSpPr>
          <p:cNvPr id="33826" name="Rectangle 39"/>
          <p:cNvSpPr>
            <a:spLocks noChangeArrowheads="1"/>
          </p:cNvSpPr>
          <p:nvPr/>
        </p:nvSpPr>
        <p:spPr bwMode="auto">
          <a:xfrm>
            <a:off x="5146675" y="198278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8</a:t>
            </a:r>
            <a:endParaRPr lang="en-US" altLang="en-US" sz="1800"/>
          </a:p>
        </p:txBody>
      </p:sp>
      <p:sp>
        <p:nvSpPr>
          <p:cNvPr id="33827" name="Rectangle 40"/>
          <p:cNvSpPr>
            <a:spLocks noChangeArrowheads="1"/>
          </p:cNvSpPr>
          <p:nvPr/>
        </p:nvSpPr>
        <p:spPr bwMode="auto">
          <a:xfrm>
            <a:off x="852488" y="2222500"/>
            <a:ext cx="593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FF"/>
                </a:solidFill>
              </a:rPr>
              <a:t>MUL.D</a:t>
            </a:r>
            <a:endParaRPr lang="en-US" altLang="en-US" sz="1800"/>
          </a:p>
        </p:txBody>
      </p:sp>
      <p:sp>
        <p:nvSpPr>
          <p:cNvPr id="33828" name="Rectangle 41"/>
          <p:cNvSpPr>
            <a:spLocks noChangeArrowheads="1"/>
          </p:cNvSpPr>
          <p:nvPr/>
        </p:nvSpPr>
        <p:spPr bwMode="auto">
          <a:xfrm>
            <a:off x="1533525" y="222250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FF"/>
                </a:solidFill>
              </a:rPr>
              <a:t>F0</a:t>
            </a:r>
            <a:endParaRPr lang="en-US" altLang="en-US" sz="1800"/>
          </a:p>
        </p:txBody>
      </p:sp>
      <p:sp>
        <p:nvSpPr>
          <p:cNvPr id="33829" name="Rectangle 42"/>
          <p:cNvSpPr>
            <a:spLocks noChangeArrowheads="1"/>
          </p:cNvSpPr>
          <p:nvPr/>
        </p:nvSpPr>
        <p:spPr bwMode="auto">
          <a:xfrm>
            <a:off x="2022475" y="222250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FF"/>
                </a:solidFill>
              </a:rPr>
              <a:t>F2</a:t>
            </a:r>
            <a:endParaRPr lang="en-US" altLang="en-US" sz="1800"/>
          </a:p>
        </p:txBody>
      </p:sp>
      <p:sp>
        <p:nvSpPr>
          <p:cNvPr id="33830" name="Rectangle 43"/>
          <p:cNvSpPr>
            <a:spLocks noChangeArrowheads="1"/>
          </p:cNvSpPr>
          <p:nvPr/>
        </p:nvSpPr>
        <p:spPr bwMode="auto">
          <a:xfrm>
            <a:off x="2511425" y="222250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FF"/>
                </a:solidFill>
              </a:rPr>
              <a:t>F4</a:t>
            </a:r>
            <a:endParaRPr lang="en-US" altLang="en-US" sz="1800"/>
          </a:p>
        </p:txBody>
      </p:sp>
      <p:sp>
        <p:nvSpPr>
          <p:cNvPr id="33831" name="Rectangle 44"/>
          <p:cNvSpPr>
            <a:spLocks noChangeArrowheads="1"/>
          </p:cNvSpPr>
          <p:nvPr/>
        </p:nvSpPr>
        <p:spPr bwMode="auto">
          <a:xfrm>
            <a:off x="3203575" y="2222500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6</a:t>
            </a:r>
            <a:endParaRPr lang="en-US" altLang="en-US" sz="1800"/>
          </a:p>
        </p:txBody>
      </p:sp>
      <p:sp>
        <p:nvSpPr>
          <p:cNvPr id="33832" name="Rectangle 45"/>
          <p:cNvSpPr>
            <a:spLocks noChangeArrowheads="1"/>
          </p:cNvSpPr>
          <p:nvPr/>
        </p:nvSpPr>
        <p:spPr bwMode="auto">
          <a:xfrm>
            <a:off x="3844925" y="2222500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9</a:t>
            </a:r>
            <a:endParaRPr lang="en-US" altLang="en-US" sz="1800"/>
          </a:p>
        </p:txBody>
      </p:sp>
      <p:sp>
        <p:nvSpPr>
          <p:cNvPr id="33833" name="Rectangle 46"/>
          <p:cNvSpPr>
            <a:spLocks noChangeArrowheads="1"/>
          </p:cNvSpPr>
          <p:nvPr/>
        </p:nvSpPr>
        <p:spPr bwMode="auto">
          <a:xfrm>
            <a:off x="4495800" y="2222500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19</a:t>
            </a:r>
            <a:endParaRPr lang="en-US" altLang="en-US" sz="1800"/>
          </a:p>
        </p:txBody>
      </p:sp>
      <p:sp>
        <p:nvSpPr>
          <p:cNvPr id="33834" name="Rectangle 47"/>
          <p:cNvSpPr>
            <a:spLocks noChangeArrowheads="1"/>
          </p:cNvSpPr>
          <p:nvPr/>
        </p:nvSpPr>
        <p:spPr bwMode="auto">
          <a:xfrm>
            <a:off x="5095875" y="2222500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20</a:t>
            </a:r>
            <a:endParaRPr lang="en-US" altLang="en-US" sz="1800"/>
          </a:p>
        </p:txBody>
      </p:sp>
      <p:sp>
        <p:nvSpPr>
          <p:cNvPr id="33835" name="Rectangle 48"/>
          <p:cNvSpPr>
            <a:spLocks noChangeArrowheads="1"/>
          </p:cNvSpPr>
          <p:nvPr/>
        </p:nvSpPr>
        <p:spPr bwMode="auto">
          <a:xfrm>
            <a:off x="852488" y="2462213"/>
            <a:ext cx="5826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</a:rPr>
              <a:t>SUB.D</a:t>
            </a:r>
            <a:endParaRPr lang="en-US" altLang="en-US" sz="1800"/>
          </a:p>
        </p:txBody>
      </p:sp>
      <p:sp>
        <p:nvSpPr>
          <p:cNvPr id="33836" name="Rectangle 49"/>
          <p:cNvSpPr>
            <a:spLocks noChangeArrowheads="1"/>
          </p:cNvSpPr>
          <p:nvPr/>
        </p:nvSpPr>
        <p:spPr bwMode="auto">
          <a:xfrm>
            <a:off x="1533525" y="246221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</a:rPr>
              <a:t>F8</a:t>
            </a:r>
            <a:endParaRPr lang="en-US" altLang="en-US" sz="1800"/>
          </a:p>
        </p:txBody>
      </p:sp>
      <p:sp>
        <p:nvSpPr>
          <p:cNvPr id="33837" name="Rectangle 50"/>
          <p:cNvSpPr>
            <a:spLocks noChangeArrowheads="1"/>
          </p:cNvSpPr>
          <p:nvPr/>
        </p:nvSpPr>
        <p:spPr bwMode="auto">
          <a:xfrm>
            <a:off x="2022475" y="246221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</a:rPr>
              <a:t>F6</a:t>
            </a:r>
            <a:endParaRPr lang="en-US" altLang="en-US" sz="1800"/>
          </a:p>
        </p:txBody>
      </p:sp>
      <p:sp>
        <p:nvSpPr>
          <p:cNvPr id="33838" name="Rectangle 51"/>
          <p:cNvSpPr>
            <a:spLocks noChangeArrowheads="1"/>
          </p:cNvSpPr>
          <p:nvPr/>
        </p:nvSpPr>
        <p:spPr bwMode="auto">
          <a:xfrm>
            <a:off x="2511425" y="246221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</a:rPr>
              <a:t>F2</a:t>
            </a:r>
            <a:endParaRPr lang="en-US" altLang="en-US" sz="1800"/>
          </a:p>
        </p:txBody>
      </p:sp>
      <p:sp>
        <p:nvSpPr>
          <p:cNvPr id="33839" name="Rectangle 52"/>
          <p:cNvSpPr>
            <a:spLocks noChangeArrowheads="1"/>
          </p:cNvSpPr>
          <p:nvPr/>
        </p:nvSpPr>
        <p:spPr bwMode="auto">
          <a:xfrm>
            <a:off x="3203575" y="246221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7</a:t>
            </a:r>
            <a:endParaRPr lang="en-US" altLang="en-US" sz="1800"/>
          </a:p>
        </p:txBody>
      </p:sp>
      <p:sp>
        <p:nvSpPr>
          <p:cNvPr id="33840" name="Rectangle 53"/>
          <p:cNvSpPr>
            <a:spLocks noChangeArrowheads="1"/>
          </p:cNvSpPr>
          <p:nvPr/>
        </p:nvSpPr>
        <p:spPr bwMode="auto">
          <a:xfrm>
            <a:off x="3844925" y="246221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9</a:t>
            </a:r>
            <a:endParaRPr lang="en-US" altLang="en-US" sz="1800"/>
          </a:p>
        </p:txBody>
      </p:sp>
      <p:sp>
        <p:nvSpPr>
          <p:cNvPr id="33841" name="Rectangle 54"/>
          <p:cNvSpPr>
            <a:spLocks noChangeArrowheads="1"/>
          </p:cNvSpPr>
          <p:nvPr/>
        </p:nvSpPr>
        <p:spPr bwMode="auto">
          <a:xfrm>
            <a:off x="4495800" y="2462213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11</a:t>
            </a:r>
            <a:endParaRPr lang="en-US" altLang="en-US" sz="1800"/>
          </a:p>
        </p:txBody>
      </p:sp>
      <p:sp>
        <p:nvSpPr>
          <p:cNvPr id="33842" name="Rectangle 55"/>
          <p:cNvSpPr>
            <a:spLocks noChangeArrowheads="1"/>
          </p:cNvSpPr>
          <p:nvPr/>
        </p:nvSpPr>
        <p:spPr bwMode="auto">
          <a:xfrm>
            <a:off x="5095875" y="2462213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12</a:t>
            </a:r>
            <a:endParaRPr lang="en-US" altLang="en-US" sz="1800"/>
          </a:p>
        </p:txBody>
      </p:sp>
      <p:sp>
        <p:nvSpPr>
          <p:cNvPr id="33843" name="Rectangle 56"/>
          <p:cNvSpPr>
            <a:spLocks noChangeArrowheads="1"/>
          </p:cNvSpPr>
          <p:nvPr/>
        </p:nvSpPr>
        <p:spPr bwMode="auto">
          <a:xfrm>
            <a:off x="852488" y="2701925"/>
            <a:ext cx="508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</a:rPr>
              <a:t>DIV.D</a:t>
            </a:r>
            <a:endParaRPr lang="en-US" altLang="en-US" sz="1800"/>
          </a:p>
        </p:txBody>
      </p:sp>
      <p:sp>
        <p:nvSpPr>
          <p:cNvPr id="33844" name="Rectangle 57"/>
          <p:cNvSpPr>
            <a:spLocks noChangeArrowheads="1"/>
          </p:cNvSpPr>
          <p:nvPr/>
        </p:nvSpPr>
        <p:spPr bwMode="auto">
          <a:xfrm>
            <a:off x="1533525" y="2701925"/>
            <a:ext cx="3286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</a:rPr>
              <a:t>F10</a:t>
            </a:r>
            <a:endParaRPr lang="en-US" altLang="en-US" sz="1800"/>
          </a:p>
        </p:txBody>
      </p:sp>
      <p:sp>
        <p:nvSpPr>
          <p:cNvPr id="33845" name="Rectangle 58"/>
          <p:cNvSpPr>
            <a:spLocks noChangeArrowheads="1"/>
          </p:cNvSpPr>
          <p:nvPr/>
        </p:nvSpPr>
        <p:spPr bwMode="auto">
          <a:xfrm>
            <a:off x="2022475" y="2701925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</a:rPr>
              <a:t>F0</a:t>
            </a:r>
            <a:endParaRPr lang="en-US" altLang="en-US" sz="1800"/>
          </a:p>
        </p:txBody>
      </p:sp>
      <p:sp>
        <p:nvSpPr>
          <p:cNvPr id="33846" name="Rectangle 59"/>
          <p:cNvSpPr>
            <a:spLocks noChangeArrowheads="1"/>
          </p:cNvSpPr>
          <p:nvPr/>
        </p:nvSpPr>
        <p:spPr bwMode="auto">
          <a:xfrm>
            <a:off x="2511425" y="2701925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</a:rPr>
              <a:t>F6</a:t>
            </a:r>
            <a:endParaRPr lang="en-US" altLang="en-US" sz="1800"/>
          </a:p>
        </p:txBody>
      </p:sp>
      <p:sp>
        <p:nvSpPr>
          <p:cNvPr id="33847" name="Rectangle 60"/>
          <p:cNvSpPr>
            <a:spLocks noChangeArrowheads="1"/>
          </p:cNvSpPr>
          <p:nvPr/>
        </p:nvSpPr>
        <p:spPr bwMode="auto">
          <a:xfrm>
            <a:off x="3203575" y="270192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8</a:t>
            </a:r>
            <a:endParaRPr lang="en-US" altLang="en-US" sz="1800"/>
          </a:p>
        </p:txBody>
      </p:sp>
      <p:sp>
        <p:nvSpPr>
          <p:cNvPr id="33848" name="Rectangle 61"/>
          <p:cNvSpPr>
            <a:spLocks noChangeArrowheads="1"/>
          </p:cNvSpPr>
          <p:nvPr/>
        </p:nvSpPr>
        <p:spPr bwMode="auto">
          <a:xfrm>
            <a:off x="3792538" y="2701925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21</a:t>
            </a:r>
            <a:endParaRPr lang="en-US" altLang="en-US" sz="1800"/>
          </a:p>
        </p:txBody>
      </p:sp>
      <p:sp>
        <p:nvSpPr>
          <p:cNvPr id="33849" name="Rectangle 62"/>
          <p:cNvSpPr>
            <a:spLocks noChangeArrowheads="1"/>
          </p:cNvSpPr>
          <p:nvPr/>
        </p:nvSpPr>
        <p:spPr bwMode="auto">
          <a:xfrm>
            <a:off x="4495800" y="2701925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61</a:t>
            </a:r>
            <a:endParaRPr lang="en-US" altLang="en-US" sz="1800"/>
          </a:p>
        </p:txBody>
      </p:sp>
      <p:sp>
        <p:nvSpPr>
          <p:cNvPr id="33850" name="Rectangle 63"/>
          <p:cNvSpPr>
            <a:spLocks noChangeArrowheads="1"/>
          </p:cNvSpPr>
          <p:nvPr/>
        </p:nvSpPr>
        <p:spPr bwMode="auto">
          <a:xfrm>
            <a:off x="5095875" y="2701925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62</a:t>
            </a:r>
            <a:endParaRPr lang="en-US" altLang="en-US" sz="1800"/>
          </a:p>
        </p:txBody>
      </p:sp>
      <p:sp>
        <p:nvSpPr>
          <p:cNvPr id="33851" name="Rectangle 64"/>
          <p:cNvSpPr>
            <a:spLocks noChangeArrowheads="1"/>
          </p:cNvSpPr>
          <p:nvPr/>
        </p:nvSpPr>
        <p:spPr bwMode="auto">
          <a:xfrm>
            <a:off x="852488" y="2941638"/>
            <a:ext cx="593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ADD.D</a:t>
            </a:r>
            <a:endParaRPr lang="en-US" altLang="en-US" sz="1800"/>
          </a:p>
        </p:txBody>
      </p:sp>
      <p:sp>
        <p:nvSpPr>
          <p:cNvPr id="33852" name="Rectangle 65"/>
          <p:cNvSpPr>
            <a:spLocks noChangeArrowheads="1"/>
          </p:cNvSpPr>
          <p:nvPr/>
        </p:nvSpPr>
        <p:spPr bwMode="auto">
          <a:xfrm>
            <a:off x="1533525" y="294163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F6</a:t>
            </a:r>
            <a:endParaRPr lang="en-US" altLang="en-US" sz="1800"/>
          </a:p>
        </p:txBody>
      </p:sp>
      <p:sp>
        <p:nvSpPr>
          <p:cNvPr id="33853" name="Rectangle 66"/>
          <p:cNvSpPr>
            <a:spLocks noChangeArrowheads="1"/>
          </p:cNvSpPr>
          <p:nvPr/>
        </p:nvSpPr>
        <p:spPr bwMode="auto">
          <a:xfrm>
            <a:off x="2022475" y="294163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F8</a:t>
            </a:r>
            <a:endParaRPr lang="en-US" altLang="en-US" sz="1800"/>
          </a:p>
        </p:txBody>
      </p:sp>
      <p:sp>
        <p:nvSpPr>
          <p:cNvPr id="33854" name="Rectangle 67"/>
          <p:cNvSpPr>
            <a:spLocks noChangeArrowheads="1"/>
          </p:cNvSpPr>
          <p:nvPr/>
        </p:nvSpPr>
        <p:spPr bwMode="auto">
          <a:xfrm>
            <a:off x="2511425" y="294163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F2</a:t>
            </a:r>
            <a:endParaRPr lang="en-US" altLang="en-US" sz="1800"/>
          </a:p>
        </p:txBody>
      </p:sp>
      <p:sp>
        <p:nvSpPr>
          <p:cNvPr id="33855" name="Rectangle 68"/>
          <p:cNvSpPr>
            <a:spLocks noChangeArrowheads="1"/>
          </p:cNvSpPr>
          <p:nvPr/>
        </p:nvSpPr>
        <p:spPr bwMode="auto">
          <a:xfrm>
            <a:off x="3141663" y="2941638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13</a:t>
            </a:r>
            <a:endParaRPr lang="en-US" altLang="en-US" sz="1800"/>
          </a:p>
        </p:txBody>
      </p:sp>
      <p:sp>
        <p:nvSpPr>
          <p:cNvPr id="33856" name="Rectangle 69"/>
          <p:cNvSpPr>
            <a:spLocks noChangeArrowheads="1"/>
          </p:cNvSpPr>
          <p:nvPr/>
        </p:nvSpPr>
        <p:spPr bwMode="auto">
          <a:xfrm>
            <a:off x="3792538" y="2941638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14</a:t>
            </a:r>
            <a:endParaRPr lang="en-US" altLang="en-US" sz="1800"/>
          </a:p>
        </p:txBody>
      </p:sp>
      <p:sp>
        <p:nvSpPr>
          <p:cNvPr id="33857" name="Rectangle 70"/>
          <p:cNvSpPr>
            <a:spLocks noChangeArrowheads="1"/>
          </p:cNvSpPr>
          <p:nvPr/>
        </p:nvSpPr>
        <p:spPr bwMode="auto">
          <a:xfrm>
            <a:off x="4495800" y="2941638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16</a:t>
            </a:r>
            <a:endParaRPr lang="en-US" altLang="en-US" sz="1800"/>
          </a:p>
        </p:txBody>
      </p:sp>
      <p:sp>
        <p:nvSpPr>
          <p:cNvPr id="33858" name="Rectangle 71"/>
          <p:cNvSpPr>
            <a:spLocks noChangeArrowheads="1"/>
          </p:cNvSpPr>
          <p:nvPr/>
        </p:nvSpPr>
        <p:spPr bwMode="auto">
          <a:xfrm>
            <a:off x="5095875" y="2941638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22</a:t>
            </a:r>
            <a:endParaRPr lang="en-US" altLang="en-US" sz="1800"/>
          </a:p>
        </p:txBody>
      </p:sp>
      <p:sp>
        <p:nvSpPr>
          <p:cNvPr id="33859" name="Rectangle 72"/>
          <p:cNvSpPr>
            <a:spLocks noChangeArrowheads="1"/>
          </p:cNvSpPr>
          <p:nvPr/>
        </p:nvSpPr>
        <p:spPr bwMode="auto">
          <a:xfrm>
            <a:off x="852488" y="3181350"/>
            <a:ext cx="1801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Functional unit status</a:t>
            </a:r>
            <a:endParaRPr lang="en-US" altLang="en-US" sz="1800"/>
          </a:p>
        </p:txBody>
      </p:sp>
      <p:sp>
        <p:nvSpPr>
          <p:cNvPr id="33860" name="Rectangle 73"/>
          <p:cNvSpPr>
            <a:spLocks noChangeArrowheads="1"/>
          </p:cNvSpPr>
          <p:nvPr/>
        </p:nvSpPr>
        <p:spPr bwMode="auto">
          <a:xfrm>
            <a:off x="852488" y="3381375"/>
            <a:ext cx="1781175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861" name="Rectangle 74"/>
          <p:cNvSpPr>
            <a:spLocks noChangeArrowheads="1"/>
          </p:cNvSpPr>
          <p:nvPr/>
        </p:nvSpPr>
        <p:spPr bwMode="auto">
          <a:xfrm>
            <a:off x="4292600" y="3181350"/>
            <a:ext cx="360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dest</a:t>
            </a:r>
            <a:endParaRPr lang="en-US" altLang="en-US" sz="1800"/>
          </a:p>
        </p:txBody>
      </p:sp>
      <p:sp>
        <p:nvSpPr>
          <p:cNvPr id="33862" name="Rectangle 75"/>
          <p:cNvSpPr>
            <a:spLocks noChangeArrowheads="1"/>
          </p:cNvSpPr>
          <p:nvPr/>
        </p:nvSpPr>
        <p:spPr bwMode="auto">
          <a:xfrm>
            <a:off x="4994275" y="3181350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S1</a:t>
            </a:r>
            <a:endParaRPr lang="en-US" altLang="en-US" sz="1800"/>
          </a:p>
        </p:txBody>
      </p:sp>
      <p:sp>
        <p:nvSpPr>
          <p:cNvPr id="33863" name="Rectangle 76"/>
          <p:cNvSpPr>
            <a:spLocks noChangeArrowheads="1"/>
          </p:cNvSpPr>
          <p:nvPr/>
        </p:nvSpPr>
        <p:spPr bwMode="auto">
          <a:xfrm>
            <a:off x="5483225" y="3181350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S2</a:t>
            </a:r>
            <a:endParaRPr lang="en-US" altLang="en-US" sz="1800"/>
          </a:p>
        </p:txBody>
      </p:sp>
      <p:sp>
        <p:nvSpPr>
          <p:cNvPr id="33864" name="Rectangle 77"/>
          <p:cNvSpPr>
            <a:spLocks noChangeArrowheads="1"/>
          </p:cNvSpPr>
          <p:nvPr/>
        </p:nvSpPr>
        <p:spPr bwMode="auto">
          <a:xfrm>
            <a:off x="5970588" y="3181350"/>
            <a:ext cx="6238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FU for j</a:t>
            </a:r>
            <a:endParaRPr lang="en-US" altLang="en-US" sz="1800"/>
          </a:p>
        </p:txBody>
      </p:sp>
      <p:sp>
        <p:nvSpPr>
          <p:cNvPr id="33865" name="Rectangle 78"/>
          <p:cNvSpPr>
            <a:spLocks noChangeArrowheads="1"/>
          </p:cNvSpPr>
          <p:nvPr/>
        </p:nvSpPr>
        <p:spPr bwMode="auto">
          <a:xfrm>
            <a:off x="6662738" y="3181350"/>
            <a:ext cx="676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FU for k</a:t>
            </a:r>
            <a:endParaRPr lang="en-US" altLang="en-US" sz="1800"/>
          </a:p>
        </p:txBody>
      </p:sp>
      <p:sp>
        <p:nvSpPr>
          <p:cNvPr id="33866" name="Rectangle 79"/>
          <p:cNvSpPr>
            <a:spLocks noChangeArrowheads="1"/>
          </p:cNvSpPr>
          <p:nvPr/>
        </p:nvSpPr>
        <p:spPr bwMode="auto">
          <a:xfrm>
            <a:off x="7405688" y="3181350"/>
            <a:ext cx="265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Fj?</a:t>
            </a:r>
            <a:endParaRPr lang="en-US" altLang="en-US" sz="1800"/>
          </a:p>
        </p:txBody>
      </p:sp>
      <p:sp>
        <p:nvSpPr>
          <p:cNvPr id="33867" name="Rectangle 80"/>
          <p:cNvSpPr>
            <a:spLocks noChangeArrowheads="1"/>
          </p:cNvSpPr>
          <p:nvPr/>
        </p:nvSpPr>
        <p:spPr bwMode="auto">
          <a:xfrm>
            <a:off x="8026400" y="3181350"/>
            <a:ext cx="317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Fk?</a:t>
            </a:r>
            <a:endParaRPr lang="en-US" altLang="en-US" sz="1800"/>
          </a:p>
        </p:txBody>
      </p:sp>
      <p:sp>
        <p:nvSpPr>
          <p:cNvPr id="33868" name="Rectangle 81"/>
          <p:cNvSpPr>
            <a:spLocks noChangeArrowheads="1"/>
          </p:cNvSpPr>
          <p:nvPr/>
        </p:nvSpPr>
        <p:spPr bwMode="auto">
          <a:xfrm>
            <a:off x="1533525" y="3432175"/>
            <a:ext cx="423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Time</a:t>
            </a:r>
            <a:endParaRPr lang="en-US" altLang="en-US" sz="1800"/>
          </a:p>
        </p:txBody>
      </p:sp>
      <p:sp>
        <p:nvSpPr>
          <p:cNvPr id="33869" name="Rectangle 82"/>
          <p:cNvSpPr>
            <a:spLocks noChangeArrowheads="1"/>
          </p:cNvSpPr>
          <p:nvPr/>
        </p:nvSpPr>
        <p:spPr bwMode="auto">
          <a:xfrm>
            <a:off x="2022475" y="3432175"/>
            <a:ext cx="5095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Name</a:t>
            </a:r>
            <a:endParaRPr lang="en-US" altLang="en-US" sz="1800"/>
          </a:p>
        </p:txBody>
      </p:sp>
      <p:sp>
        <p:nvSpPr>
          <p:cNvPr id="33870" name="Rectangle 83"/>
          <p:cNvSpPr>
            <a:spLocks noChangeArrowheads="1"/>
          </p:cNvSpPr>
          <p:nvPr/>
        </p:nvSpPr>
        <p:spPr bwMode="auto">
          <a:xfrm>
            <a:off x="2998788" y="3432175"/>
            <a:ext cx="423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Busy</a:t>
            </a:r>
            <a:endParaRPr lang="en-US" altLang="en-US" sz="1800"/>
          </a:p>
        </p:txBody>
      </p:sp>
      <p:sp>
        <p:nvSpPr>
          <p:cNvPr id="33871" name="Rectangle 84"/>
          <p:cNvSpPr>
            <a:spLocks noChangeArrowheads="1"/>
          </p:cNvSpPr>
          <p:nvPr/>
        </p:nvSpPr>
        <p:spPr bwMode="auto">
          <a:xfrm>
            <a:off x="3579813" y="3432175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Op</a:t>
            </a:r>
            <a:endParaRPr lang="en-US" altLang="en-US" sz="1800"/>
          </a:p>
        </p:txBody>
      </p:sp>
      <p:sp>
        <p:nvSpPr>
          <p:cNvPr id="33872" name="Rectangle 85"/>
          <p:cNvSpPr>
            <a:spLocks noChangeArrowheads="1"/>
          </p:cNvSpPr>
          <p:nvPr/>
        </p:nvSpPr>
        <p:spPr bwMode="auto">
          <a:xfrm>
            <a:off x="4292600" y="3432175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Fi</a:t>
            </a:r>
            <a:endParaRPr lang="en-US" altLang="en-US" sz="1800"/>
          </a:p>
        </p:txBody>
      </p:sp>
      <p:sp>
        <p:nvSpPr>
          <p:cNvPr id="33873" name="Rectangle 86"/>
          <p:cNvSpPr>
            <a:spLocks noChangeArrowheads="1"/>
          </p:cNvSpPr>
          <p:nvPr/>
        </p:nvSpPr>
        <p:spPr bwMode="auto">
          <a:xfrm>
            <a:off x="4994275" y="3432175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Fj</a:t>
            </a:r>
            <a:endParaRPr lang="en-US" altLang="en-US" sz="1800"/>
          </a:p>
        </p:txBody>
      </p:sp>
      <p:sp>
        <p:nvSpPr>
          <p:cNvPr id="33874" name="Rectangle 87"/>
          <p:cNvSpPr>
            <a:spLocks noChangeArrowheads="1"/>
          </p:cNvSpPr>
          <p:nvPr/>
        </p:nvSpPr>
        <p:spPr bwMode="auto">
          <a:xfrm>
            <a:off x="5483225" y="3432175"/>
            <a:ext cx="2111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Fk</a:t>
            </a:r>
            <a:endParaRPr lang="en-US" altLang="en-US" sz="1800"/>
          </a:p>
        </p:txBody>
      </p:sp>
      <p:sp>
        <p:nvSpPr>
          <p:cNvPr id="33875" name="Rectangle 88"/>
          <p:cNvSpPr>
            <a:spLocks noChangeArrowheads="1"/>
          </p:cNvSpPr>
          <p:nvPr/>
        </p:nvSpPr>
        <p:spPr bwMode="auto">
          <a:xfrm>
            <a:off x="5970588" y="343217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Qj</a:t>
            </a:r>
            <a:endParaRPr lang="en-US" altLang="en-US" sz="1800"/>
          </a:p>
        </p:txBody>
      </p:sp>
      <p:sp>
        <p:nvSpPr>
          <p:cNvPr id="33876" name="Rectangle 89"/>
          <p:cNvSpPr>
            <a:spLocks noChangeArrowheads="1"/>
          </p:cNvSpPr>
          <p:nvPr/>
        </p:nvSpPr>
        <p:spPr bwMode="auto">
          <a:xfrm>
            <a:off x="6662738" y="3432175"/>
            <a:ext cx="2428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Qk</a:t>
            </a:r>
            <a:endParaRPr lang="en-US" altLang="en-US" sz="1800"/>
          </a:p>
        </p:txBody>
      </p:sp>
      <p:sp>
        <p:nvSpPr>
          <p:cNvPr id="33877" name="Rectangle 90"/>
          <p:cNvSpPr>
            <a:spLocks noChangeArrowheads="1"/>
          </p:cNvSpPr>
          <p:nvPr/>
        </p:nvSpPr>
        <p:spPr bwMode="auto">
          <a:xfrm>
            <a:off x="7405688" y="3432175"/>
            <a:ext cx="1809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Rj</a:t>
            </a:r>
            <a:endParaRPr lang="en-US" altLang="en-US" sz="1800"/>
          </a:p>
        </p:txBody>
      </p:sp>
      <p:sp>
        <p:nvSpPr>
          <p:cNvPr id="33878" name="Rectangle 91"/>
          <p:cNvSpPr>
            <a:spLocks noChangeArrowheads="1"/>
          </p:cNvSpPr>
          <p:nvPr/>
        </p:nvSpPr>
        <p:spPr bwMode="auto">
          <a:xfrm>
            <a:off x="8026400" y="3432175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Rk</a:t>
            </a:r>
            <a:endParaRPr lang="en-US" altLang="en-US" sz="1800"/>
          </a:p>
        </p:txBody>
      </p:sp>
      <p:sp>
        <p:nvSpPr>
          <p:cNvPr id="33879" name="Rectangle 92"/>
          <p:cNvSpPr>
            <a:spLocks noChangeArrowheads="1"/>
          </p:cNvSpPr>
          <p:nvPr/>
        </p:nvSpPr>
        <p:spPr bwMode="auto">
          <a:xfrm>
            <a:off x="2022475" y="3681413"/>
            <a:ext cx="593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Integer</a:t>
            </a:r>
            <a:endParaRPr lang="en-US" altLang="en-US" sz="1800"/>
          </a:p>
        </p:txBody>
      </p:sp>
      <p:sp>
        <p:nvSpPr>
          <p:cNvPr id="33880" name="Rectangle 93"/>
          <p:cNvSpPr>
            <a:spLocks noChangeArrowheads="1"/>
          </p:cNvSpPr>
          <p:nvPr/>
        </p:nvSpPr>
        <p:spPr bwMode="auto">
          <a:xfrm>
            <a:off x="2998788" y="3681413"/>
            <a:ext cx="244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No</a:t>
            </a:r>
            <a:endParaRPr lang="en-US" altLang="en-US" sz="1800"/>
          </a:p>
        </p:txBody>
      </p:sp>
      <p:sp>
        <p:nvSpPr>
          <p:cNvPr id="33881" name="Rectangle 94"/>
          <p:cNvSpPr>
            <a:spLocks noChangeArrowheads="1"/>
          </p:cNvSpPr>
          <p:nvPr/>
        </p:nvSpPr>
        <p:spPr bwMode="auto">
          <a:xfrm>
            <a:off x="2022475" y="3922713"/>
            <a:ext cx="466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Mult1</a:t>
            </a:r>
            <a:endParaRPr lang="en-US" altLang="en-US" sz="1800"/>
          </a:p>
        </p:txBody>
      </p:sp>
      <p:sp>
        <p:nvSpPr>
          <p:cNvPr id="33882" name="Rectangle 95"/>
          <p:cNvSpPr>
            <a:spLocks noChangeArrowheads="1"/>
          </p:cNvSpPr>
          <p:nvPr/>
        </p:nvSpPr>
        <p:spPr bwMode="auto">
          <a:xfrm>
            <a:off x="2998788" y="3922713"/>
            <a:ext cx="244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No</a:t>
            </a:r>
            <a:endParaRPr lang="en-US" altLang="en-US" sz="1800"/>
          </a:p>
        </p:txBody>
      </p:sp>
      <p:sp>
        <p:nvSpPr>
          <p:cNvPr id="33883" name="Rectangle 96"/>
          <p:cNvSpPr>
            <a:spLocks noChangeArrowheads="1"/>
          </p:cNvSpPr>
          <p:nvPr/>
        </p:nvSpPr>
        <p:spPr bwMode="auto">
          <a:xfrm>
            <a:off x="2022475" y="4162425"/>
            <a:ext cx="466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Mult2</a:t>
            </a:r>
            <a:endParaRPr lang="en-US" altLang="en-US" sz="1800"/>
          </a:p>
        </p:txBody>
      </p:sp>
      <p:sp>
        <p:nvSpPr>
          <p:cNvPr id="33884" name="Rectangle 97"/>
          <p:cNvSpPr>
            <a:spLocks noChangeArrowheads="1"/>
          </p:cNvSpPr>
          <p:nvPr/>
        </p:nvSpPr>
        <p:spPr bwMode="auto">
          <a:xfrm>
            <a:off x="2998788" y="4162425"/>
            <a:ext cx="244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No</a:t>
            </a:r>
            <a:endParaRPr lang="en-US" altLang="en-US" sz="1800"/>
          </a:p>
        </p:txBody>
      </p:sp>
      <p:sp>
        <p:nvSpPr>
          <p:cNvPr id="33885" name="Rectangle 98"/>
          <p:cNvSpPr>
            <a:spLocks noChangeArrowheads="1"/>
          </p:cNvSpPr>
          <p:nvPr/>
        </p:nvSpPr>
        <p:spPr bwMode="auto">
          <a:xfrm>
            <a:off x="2022475" y="4402138"/>
            <a:ext cx="339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Add</a:t>
            </a:r>
            <a:endParaRPr lang="en-US" altLang="en-US" sz="1800"/>
          </a:p>
        </p:txBody>
      </p:sp>
      <p:sp>
        <p:nvSpPr>
          <p:cNvPr id="33886" name="Rectangle 99"/>
          <p:cNvSpPr>
            <a:spLocks noChangeArrowheads="1"/>
          </p:cNvSpPr>
          <p:nvPr/>
        </p:nvSpPr>
        <p:spPr bwMode="auto">
          <a:xfrm>
            <a:off x="2998788" y="4402138"/>
            <a:ext cx="244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No</a:t>
            </a:r>
            <a:endParaRPr lang="en-US" altLang="en-US" sz="1800"/>
          </a:p>
        </p:txBody>
      </p:sp>
      <p:sp>
        <p:nvSpPr>
          <p:cNvPr id="33887" name="Rectangle 100"/>
          <p:cNvSpPr>
            <a:spLocks noChangeArrowheads="1"/>
          </p:cNvSpPr>
          <p:nvPr/>
        </p:nvSpPr>
        <p:spPr bwMode="auto">
          <a:xfrm>
            <a:off x="1839913" y="46418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0</a:t>
            </a:r>
            <a:endParaRPr lang="en-US" altLang="en-US" sz="1800"/>
          </a:p>
        </p:txBody>
      </p:sp>
      <p:sp>
        <p:nvSpPr>
          <p:cNvPr id="33888" name="Rectangle 101"/>
          <p:cNvSpPr>
            <a:spLocks noChangeArrowheads="1"/>
          </p:cNvSpPr>
          <p:nvPr/>
        </p:nvSpPr>
        <p:spPr bwMode="auto">
          <a:xfrm>
            <a:off x="2022475" y="4641850"/>
            <a:ext cx="531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Divide</a:t>
            </a:r>
            <a:endParaRPr lang="en-US" altLang="en-US" sz="1800"/>
          </a:p>
        </p:txBody>
      </p:sp>
      <p:sp>
        <p:nvSpPr>
          <p:cNvPr id="33889" name="Rectangle 102"/>
          <p:cNvSpPr>
            <a:spLocks noChangeArrowheads="1"/>
          </p:cNvSpPr>
          <p:nvPr/>
        </p:nvSpPr>
        <p:spPr bwMode="auto">
          <a:xfrm>
            <a:off x="2998788" y="4641850"/>
            <a:ext cx="244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No</a:t>
            </a:r>
            <a:endParaRPr lang="en-US" altLang="en-US" sz="1800"/>
          </a:p>
        </p:txBody>
      </p:sp>
      <p:sp>
        <p:nvSpPr>
          <p:cNvPr id="33890" name="Rectangle 103"/>
          <p:cNvSpPr>
            <a:spLocks noChangeArrowheads="1"/>
          </p:cNvSpPr>
          <p:nvPr/>
        </p:nvSpPr>
        <p:spPr bwMode="auto">
          <a:xfrm>
            <a:off x="852488" y="4881563"/>
            <a:ext cx="1790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Register result status</a:t>
            </a:r>
            <a:endParaRPr lang="en-US" altLang="en-US" sz="1800"/>
          </a:p>
        </p:txBody>
      </p:sp>
      <p:sp>
        <p:nvSpPr>
          <p:cNvPr id="33891" name="Rectangle 104"/>
          <p:cNvSpPr>
            <a:spLocks noChangeArrowheads="1"/>
          </p:cNvSpPr>
          <p:nvPr/>
        </p:nvSpPr>
        <p:spPr bwMode="auto">
          <a:xfrm>
            <a:off x="852488" y="5081588"/>
            <a:ext cx="18113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892" name="Rectangle 105"/>
          <p:cNvSpPr>
            <a:spLocks noChangeArrowheads="1"/>
          </p:cNvSpPr>
          <p:nvPr/>
        </p:nvSpPr>
        <p:spPr bwMode="auto">
          <a:xfrm>
            <a:off x="852488" y="5121275"/>
            <a:ext cx="477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Clock</a:t>
            </a:r>
            <a:endParaRPr lang="en-US" altLang="en-US" sz="1800"/>
          </a:p>
        </p:txBody>
      </p:sp>
      <p:sp>
        <p:nvSpPr>
          <p:cNvPr id="33893" name="Rectangle 106"/>
          <p:cNvSpPr>
            <a:spLocks noChangeArrowheads="1"/>
          </p:cNvSpPr>
          <p:nvPr/>
        </p:nvSpPr>
        <p:spPr bwMode="auto">
          <a:xfrm>
            <a:off x="2998788" y="5121275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F0</a:t>
            </a:r>
            <a:endParaRPr lang="en-US" altLang="en-US" sz="1800"/>
          </a:p>
        </p:txBody>
      </p:sp>
      <p:sp>
        <p:nvSpPr>
          <p:cNvPr id="33894" name="Rectangle 107"/>
          <p:cNvSpPr>
            <a:spLocks noChangeArrowheads="1"/>
          </p:cNvSpPr>
          <p:nvPr/>
        </p:nvSpPr>
        <p:spPr bwMode="auto">
          <a:xfrm>
            <a:off x="3579813" y="5121275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F2</a:t>
            </a:r>
            <a:endParaRPr lang="en-US" altLang="en-US" sz="1800"/>
          </a:p>
        </p:txBody>
      </p:sp>
      <p:sp>
        <p:nvSpPr>
          <p:cNvPr id="33895" name="Rectangle 108"/>
          <p:cNvSpPr>
            <a:spLocks noChangeArrowheads="1"/>
          </p:cNvSpPr>
          <p:nvPr/>
        </p:nvSpPr>
        <p:spPr bwMode="auto">
          <a:xfrm>
            <a:off x="4292600" y="5121275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F4</a:t>
            </a:r>
            <a:endParaRPr lang="en-US" altLang="en-US" sz="1800"/>
          </a:p>
        </p:txBody>
      </p:sp>
      <p:sp>
        <p:nvSpPr>
          <p:cNvPr id="33896" name="Rectangle 109"/>
          <p:cNvSpPr>
            <a:spLocks noChangeArrowheads="1"/>
          </p:cNvSpPr>
          <p:nvPr/>
        </p:nvSpPr>
        <p:spPr bwMode="auto">
          <a:xfrm>
            <a:off x="4994275" y="5121275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F6</a:t>
            </a:r>
            <a:endParaRPr lang="en-US" altLang="en-US" sz="1800"/>
          </a:p>
        </p:txBody>
      </p:sp>
      <p:sp>
        <p:nvSpPr>
          <p:cNvPr id="33897" name="Rectangle 110"/>
          <p:cNvSpPr>
            <a:spLocks noChangeArrowheads="1"/>
          </p:cNvSpPr>
          <p:nvPr/>
        </p:nvSpPr>
        <p:spPr bwMode="auto">
          <a:xfrm>
            <a:off x="5483225" y="5121275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F8</a:t>
            </a:r>
            <a:endParaRPr lang="en-US" altLang="en-US" sz="1800"/>
          </a:p>
        </p:txBody>
      </p:sp>
      <p:sp>
        <p:nvSpPr>
          <p:cNvPr id="33898" name="Rectangle 111"/>
          <p:cNvSpPr>
            <a:spLocks noChangeArrowheads="1"/>
          </p:cNvSpPr>
          <p:nvPr/>
        </p:nvSpPr>
        <p:spPr bwMode="auto">
          <a:xfrm>
            <a:off x="5970588" y="5121275"/>
            <a:ext cx="3286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F10</a:t>
            </a:r>
            <a:endParaRPr lang="en-US" altLang="en-US" sz="1800"/>
          </a:p>
        </p:txBody>
      </p:sp>
      <p:sp>
        <p:nvSpPr>
          <p:cNvPr id="33899" name="Rectangle 112"/>
          <p:cNvSpPr>
            <a:spLocks noChangeArrowheads="1"/>
          </p:cNvSpPr>
          <p:nvPr/>
        </p:nvSpPr>
        <p:spPr bwMode="auto">
          <a:xfrm>
            <a:off x="6662738" y="5121275"/>
            <a:ext cx="3286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F12</a:t>
            </a:r>
            <a:endParaRPr lang="en-US" altLang="en-US" sz="1800"/>
          </a:p>
        </p:txBody>
      </p:sp>
      <p:sp>
        <p:nvSpPr>
          <p:cNvPr id="33900" name="Rectangle 113"/>
          <p:cNvSpPr>
            <a:spLocks noChangeArrowheads="1"/>
          </p:cNvSpPr>
          <p:nvPr/>
        </p:nvSpPr>
        <p:spPr bwMode="auto">
          <a:xfrm>
            <a:off x="7405688" y="5121275"/>
            <a:ext cx="1571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...</a:t>
            </a:r>
            <a:endParaRPr lang="en-US" altLang="en-US" sz="1800"/>
          </a:p>
        </p:txBody>
      </p:sp>
      <p:sp>
        <p:nvSpPr>
          <p:cNvPr id="33901" name="Rectangle 114"/>
          <p:cNvSpPr>
            <a:spLocks noChangeArrowheads="1"/>
          </p:cNvSpPr>
          <p:nvPr/>
        </p:nvSpPr>
        <p:spPr bwMode="auto">
          <a:xfrm>
            <a:off x="8026400" y="5121275"/>
            <a:ext cx="3286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F30</a:t>
            </a:r>
            <a:endParaRPr lang="en-US" altLang="en-US" sz="1800"/>
          </a:p>
        </p:txBody>
      </p:sp>
      <p:sp>
        <p:nvSpPr>
          <p:cNvPr id="33902" name="Rectangle 115"/>
          <p:cNvSpPr>
            <a:spLocks noChangeArrowheads="1"/>
          </p:cNvSpPr>
          <p:nvPr/>
        </p:nvSpPr>
        <p:spPr bwMode="auto">
          <a:xfrm>
            <a:off x="1238250" y="5372100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Geneva"/>
              </a:rPr>
              <a:t>62</a:t>
            </a:r>
            <a:endParaRPr lang="en-US" altLang="en-US" sz="1800"/>
          </a:p>
        </p:txBody>
      </p:sp>
      <p:sp>
        <p:nvSpPr>
          <p:cNvPr id="33903" name="Rectangle 116"/>
          <p:cNvSpPr>
            <a:spLocks noChangeArrowheads="1"/>
          </p:cNvSpPr>
          <p:nvPr/>
        </p:nvSpPr>
        <p:spPr bwMode="auto">
          <a:xfrm>
            <a:off x="2511425" y="5372100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</a:rPr>
              <a:t>FU</a:t>
            </a:r>
            <a:endParaRPr lang="en-US" altLang="en-US" sz="1800"/>
          </a:p>
        </p:txBody>
      </p:sp>
      <p:sp>
        <p:nvSpPr>
          <p:cNvPr id="33904" name="Line 117"/>
          <p:cNvSpPr>
            <a:spLocks noChangeShapeType="1"/>
          </p:cNvSpPr>
          <p:nvPr/>
        </p:nvSpPr>
        <p:spPr bwMode="auto">
          <a:xfrm>
            <a:off x="2959100" y="1722438"/>
            <a:ext cx="1588" cy="1449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5" name="Rectangle 118"/>
          <p:cNvSpPr>
            <a:spLocks noChangeArrowheads="1"/>
          </p:cNvSpPr>
          <p:nvPr/>
        </p:nvSpPr>
        <p:spPr bwMode="auto">
          <a:xfrm>
            <a:off x="2959100" y="1722438"/>
            <a:ext cx="9525" cy="14493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906" name="Line 119"/>
          <p:cNvSpPr>
            <a:spLocks noChangeShapeType="1"/>
          </p:cNvSpPr>
          <p:nvPr/>
        </p:nvSpPr>
        <p:spPr bwMode="auto">
          <a:xfrm>
            <a:off x="2959100" y="3662363"/>
            <a:ext cx="1588" cy="1209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7" name="Rectangle 120"/>
          <p:cNvSpPr>
            <a:spLocks noChangeArrowheads="1"/>
          </p:cNvSpPr>
          <p:nvPr/>
        </p:nvSpPr>
        <p:spPr bwMode="auto">
          <a:xfrm>
            <a:off x="2959100" y="3662363"/>
            <a:ext cx="9525" cy="1209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908" name="Line 121"/>
          <p:cNvSpPr>
            <a:spLocks noChangeShapeType="1"/>
          </p:cNvSpPr>
          <p:nvPr/>
        </p:nvSpPr>
        <p:spPr bwMode="auto">
          <a:xfrm>
            <a:off x="8699500" y="3671888"/>
            <a:ext cx="1588" cy="1200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9" name="Rectangle 122"/>
          <p:cNvSpPr>
            <a:spLocks noChangeArrowheads="1"/>
          </p:cNvSpPr>
          <p:nvPr/>
        </p:nvSpPr>
        <p:spPr bwMode="auto">
          <a:xfrm>
            <a:off x="8699500" y="3671888"/>
            <a:ext cx="9525" cy="1200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910" name="Line 123"/>
          <p:cNvSpPr>
            <a:spLocks noChangeShapeType="1"/>
          </p:cNvSpPr>
          <p:nvPr/>
        </p:nvSpPr>
        <p:spPr bwMode="auto">
          <a:xfrm>
            <a:off x="2959100" y="5351463"/>
            <a:ext cx="1588" cy="260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1" name="Rectangle 124"/>
          <p:cNvSpPr>
            <a:spLocks noChangeArrowheads="1"/>
          </p:cNvSpPr>
          <p:nvPr/>
        </p:nvSpPr>
        <p:spPr bwMode="auto">
          <a:xfrm>
            <a:off x="2959100" y="5351463"/>
            <a:ext cx="9525" cy="260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912" name="Line 125"/>
          <p:cNvSpPr>
            <a:spLocks noChangeShapeType="1"/>
          </p:cNvSpPr>
          <p:nvPr/>
        </p:nvSpPr>
        <p:spPr bwMode="auto">
          <a:xfrm>
            <a:off x="5441950" y="1731963"/>
            <a:ext cx="1588" cy="14398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3" name="Rectangle 126"/>
          <p:cNvSpPr>
            <a:spLocks noChangeArrowheads="1"/>
          </p:cNvSpPr>
          <p:nvPr/>
        </p:nvSpPr>
        <p:spPr bwMode="auto">
          <a:xfrm>
            <a:off x="5441950" y="1731963"/>
            <a:ext cx="9525" cy="14398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914" name="Line 127"/>
          <p:cNvSpPr>
            <a:spLocks noChangeShapeType="1"/>
          </p:cNvSpPr>
          <p:nvPr/>
        </p:nvSpPr>
        <p:spPr bwMode="auto">
          <a:xfrm>
            <a:off x="8699500" y="5360988"/>
            <a:ext cx="1588" cy="2508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5" name="Rectangle 128"/>
          <p:cNvSpPr>
            <a:spLocks noChangeArrowheads="1"/>
          </p:cNvSpPr>
          <p:nvPr/>
        </p:nvSpPr>
        <p:spPr bwMode="auto">
          <a:xfrm>
            <a:off x="8699500" y="5360988"/>
            <a:ext cx="9525" cy="2508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916" name="Line 129"/>
          <p:cNvSpPr>
            <a:spLocks noChangeShapeType="1"/>
          </p:cNvSpPr>
          <p:nvPr/>
        </p:nvSpPr>
        <p:spPr bwMode="auto">
          <a:xfrm>
            <a:off x="2968625" y="1722438"/>
            <a:ext cx="2482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7" name="Rectangle 130"/>
          <p:cNvSpPr>
            <a:spLocks noChangeArrowheads="1"/>
          </p:cNvSpPr>
          <p:nvPr/>
        </p:nvSpPr>
        <p:spPr bwMode="auto">
          <a:xfrm>
            <a:off x="2968625" y="1722438"/>
            <a:ext cx="24828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918" name="Line 131"/>
          <p:cNvSpPr>
            <a:spLocks noChangeShapeType="1"/>
          </p:cNvSpPr>
          <p:nvPr/>
        </p:nvSpPr>
        <p:spPr bwMode="auto">
          <a:xfrm>
            <a:off x="2968625" y="3162300"/>
            <a:ext cx="2482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9" name="Rectangle 132"/>
          <p:cNvSpPr>
            <a:spLocks noChangeArrowheads="1"/>
          </p:cNvSpPr>
          <p:nvPr/>
        </p:nvSpPr>
        <p:spPr bwMode="auto">
          <a:xfrm>
            <a:off x="2968625" y="3162300"/>
            <a:ext cx="24828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920" name="Line 133"/>
          <p:cNvSpPr>
            <a:spLocks noChangeShapeType="1"/>
          </p:cNvSpPr>
          <p:nvPr/>
        </p:nvSpPr>
        <p:spPr bwMode="auto">
          <a:xfrm>
            <a:off x="2968625" y="3662363"/>
            <a:ext cx="5740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1" name="Rectangle 134"/>
          <p:cNvSpPr>
            <a:spLocks noChangeArrowheads="1"/>
          </p:cNvSpPr>
          <p:nvPr/>
        </p:nvSpPr>
        <p:spPr bwMode="auto">
          <a:xfrm>
            <a:off x="2968625" y="3662363"/>
            <a:ext cx="57404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922" name="Line 135"/>
          <p:cNvSpPr>
            <a:spLocks noChangeShapeType="1"/>
          </p:cNvSpPr>
          <p:nvPr/>
        </p:nvSpPr>
        <p:spPr bwMode="auto">
          <a:xfrm>
            <a:off x="2968625" y="4862513"/>
            <a:ext cx="5740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3" name="Rectangle 136"/>
          <p:cNvSpPr>
            <a:spLocks noChangeArrowheads="1"/>
          </p:cNvSpPr>
          <p:nvPr/>
        </p:nvSpPr>
        <p:spPr bwMode="auto">
          <a:xfrm>
            <a:off x="2968625" y="4862513"/>
            <a:ext cx="57404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924" name="Line 137"/>
          <p:cNvSpPr>
            <a:spLocks noChangeShapeType="1"/>
          </p:cNvSpPr>
          <p:nvPr/>
        </p:nvSpPr>
        <p:spPr bwMode="auto">
          <a:xfrm>
            <a:off x="2968625" y="5351463"/>
            <a:ext cx="5740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5" name="Rectangle 138"/>
          <p:cNvSpPr>
            <a:spLocks noChangeArrowheads="1"/>
          </p:cNvSpPr>
          <p:nvPr/>
        </p:nvSpPr>
        <p:spPr bwMode="auto">
          <a:xfrm>
            <a:off x="2968625" y="5351463"/>
            <a:ext cx="57404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33926" name="Line 139"/>
          <p:cNvSpPr>
            <a:spLocks noChangeShapeType="1"/>
          </p:cNvSpPr>
          <p:nvPr/>
        </p:nvSpPr>
        <p:spPr bwMode="auto">
          <a:xfrm>
            <a:off x="2968625" y="5602288"/>
            <a:ext cx="5740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7" name="Rectangle 140"/>
          <p:cNvSpPr>
            <a:spLocks noChangeArrowheads="1"/>
          </p:cNvSpPr>
          <p:nvPr/>
        </p:nvSpPr>
        <p:spPr bwMode="auto">
          <a:xfrm>
            <a:off x="2968625" y="5602288"/>
            <a:ext cx="57404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vs. Scoreboard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(IBM 360/91 vs. CDC 6600)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686800" cy="4114800"/>
          </a:xfrm>
        </p:spPr>
        <p:txBody>
          <a:bodyPr/>
          <a:lstStyle/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 smtClean="0"/>
              <a:t>	Pipelined Functional Units 	Multiple Functional Units</a:t>
            </a:r>
          </a:p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 smtClean="0"/>
              <a:t>	(6 load, 3 store, 3 +, 2 x/÷) 	(1 load/store, 1 + , 2 x, 1 ÷) </a:t>
            </a:r>
          </a:p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 smtClean="0"/>
              <a:t>	window size: ≤ 14 instructions	 ≤ 5 instructions 	</a:t>
            </a:r>
          </a:p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 smtClean="0"/>
              <a:t>	No issue on structural hazard	same</a:t>
            </a:r>
          </a:p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 smtClean="0"/>
              <a:t>	WAR: renaming avoids	stall completion</a:t>
            </a:r>
          </a:p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 smtClean="0"/>
              <a:t>	WAW: renaming avoids	stall completion</a:t>
            </a:r>
          </a:p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 smtClean="0"/>
              <a:t>	Broadcast results from FU	Write/read registers</a:t>
            </a:r>
          </a:p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 smtClean="0"/>
              <a:t>	Control: reservation stations	central scoreboard	</a:t>
            </a:r>
          </a:p>
          <a:p>
            <a:pPr marL="0" indent="0">
              <a:tabLst>
                <a:tab pos="2286000" algn="ctr"/>
                <a:tab pos="6515100" algn="ctr"/>
              </a:tabLst>
            </a:pP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88925"/>
            <a:ext cx="7162800" cy="75565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Drawbacks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Complexity</a:t>
            </a:r>
          </a:p>
          <a:p>
            <a:r>
              <a:rPr lang="en-US" altLang="en-US" smtClean="0"/>
              <a:t>Many associative writebacks (CDB) at high speed</a:t>
            </a:r>
          </a:p>
          <a:p>
            <a:pPr lvl="1"/>
            <a:r>
              <a:rPr lang="en-US" altLang="en-US" smtClean="0"/>
              <a:t>Big load for a single bus</a:t>
            </a:r>
          </a:p>
          <a:p>
            <a:pPr lvl="1"/>
            <a:r>
              <a:rPr lang="en-US" altLang="en-US" smtClean="0"/>
              <a:t>Can only writeback one result per clock</a:t>
            </a:r>
          </a:p>
          <a:p>
            <a:r>
              <a:rPr lang="en-US" altLang="en-US" smtClean="0"/>
              <a:t>Performance limited by Common Data Bus</a:t>
            </a:r>
          </a:p>
          <a:p>
            <a:pPr lvl="1"/>
            <a:r>
              <a:rPr lang="en-US" altLang="en-US" smtClean="0"/>
              <a:t>Multiple CDBs =&gt; more FU logic for parallel assoc writebacks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Loop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14425"/>
            <a:ext cx="71628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smtClean="0"/>
              <a:t>Loop:	L.D		F0	0	R1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smtClean="0"/>
              <a:t> 		MUL.D	F4	F0	F2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smtClean="0"/>
              <a:t> 		S.D		F4	0	R1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smtClean="0"/>
              <a:t> 		DADDI	R1	R1	-8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smtClean="0"/>
              <a:t> 		BNEZ		R1	Loop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>
              <a:lnSpc>
                <a:spcPct val="80000"/>
              </a:lnSpc>
            </a:pPr>
            <a:r>
              <a:rPr lang="en-US" altLang="en-US" sz="2000" smtClean="0"/>
              <a:t>Assumed latencies:</a:t>
            </a:r>
          </a:p>
          <a:p>
            <a:pPr lvl="1">
              <a:lnSpc>
                <a:spcPct val="80000"/>
              </a:lnSpc>
            </a:pPr>
            <a:r>
              <a:rPr lang="en-US" altLang="en-US" sz="1400" smtClean="0"/>
              <a:t>Multiply - 4</a:t>
            </a:r>
          </a:p>
          <a:p>
            <a:pPr lvl="1">
              <a:lnSpc>
                <a:spcPct val="80000"/>
              </a:lnSpc>
            </a:pPr>
            <a:r>
              <a:rPr lang="en-US" altLang="en-US" sz="1400" smtClean="0"/>
              <a:t>First load - 8 (e.g., cache miss)</a:t>
            </a:r>
          </a:p>
          <a:p>
            <a:pPr lvl="1">
              <a:lnSpc>
                <a:spcPct val="80000"/>
              </a:lnSpc>
            </a:pPr>
            <a:r>
              <a:rPr lang="en-US" altLang="en-US" sz="1400" smtClean="0"/>
              <a:t>Subsequent loads - 4 (cache hit)</a:t>
            </a:r>
          </a:p>
          <a:p>
            <a:pPr lvl="1">
              <a:lnSpc>
                <a:spcPct val="80000"/>
              </a:lnSpc>
            </a:pPr>
            <a:r>
              <a:rPr lang="en-US" altLang="en-US" sz="1400" smtClean="0"/>
              <a:t>Stores - 3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To be clear, will show clocks for DADDI, BNEZ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Assume branch predicted “taken”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Assume DADDI issue, execution, forwarding and write-back is done in one cycle (done to simplify this example).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4988" y="5846763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0</a:t>
            </a:r>
          </a:p>
        </p:txBody>
      </p:sp>
      <p:graphicFrame>
        <p:nvGraphicFramePr>
          <p:cNvPr id="37891" name="Object 2052"/>
          <p:cNvGraphicFramePr>
            <a:graphicFrameLocks noChangeAspect="1"/>
          </p:cNvGraphicFramePr>
          <p:nvPr/>
        </p:nvGraphicFramePr>
        <p:xfrm>
          <a:off x="228600" y="990600"/>
          <a:ext cx="8710613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Worksheet" r:id="rId4" imgW="7801051" imgH="4181551" progId="Excel.Sheet.8">
                  <p:embed/>
                </p:oleObj>
              </mc:Choice>
              <mc:Fallback>
                <p:oleObj name="Worksheet" r:id="rId4" imgW="7801051" imgH="4181551" progId="Excel.Sheet.8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8710613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1</a:t>
            </a:r>
          </a:p>
        </p:txBody>
      </p:sp>
      <p:graphicFrame>
        <p:nvGraphicFramePr>
          <p:cNvPr id="38915" name="Object 4"/>
          <p:cNvGraphicFramePr>
            <a:graphicFrameLocks noChangeAspect="1"/>
          </p:cNvGraphicFramePr>
          <p:nvPr/>
        </p:nvGraphicFramePr>
        <p:xfrm>
          <a:off x="228600" y="1212850"/>
          <a:ext cx="8710613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Worksheet" r:id="rId4" imgW="7801112" imgH="4181460" progId="Excel.Sheet.8">
                  <p:embed/>
                </p:oleObj>
              </mc:Choice>
              <mc:Fallback>
                <p:oleObj name="Worksheet" r:id="rId4" imgW="7801112" imgH="418146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2850"/>
                        <a:ext cx="8710613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2</a:t>
            </a: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228600" y="1212850"/>
          <a:ext cx="8710613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Worksheet" r:id="rId3" imgW="7801112" imgH="4181460" progId="Excel.Sheet.8">
                  <p:embed/>
                </p:oleObj>
              </mc:Choice>
              <mc:Fallback>
                <p:oleObj name="Worksheet" r:id="rId3" imgW="7801112" imgH="418146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2850"/>
                        <a:ext cx="8710613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3</a:t>
            </a:r>
          </a:p>
        </p:txBody>
      </p:sp>
      <p:graphicFrame>
        <p:nvGraphicFramePr>
          <p:cNvPr id="40963" name="Object 1029"/>
          <p:cNvGraphicFramePr>
            <a:graphicFrameLocks noChangeAspect="1"/>
          </p:cNvGraphicFramePr>
          <p:nvPr/>
        </p:nvGraphicFramePr>
        <p:xfrm>
          <a:off x="228600" y="1143000"/>
          <a:ext cx="8710613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Worksheet" r:id="rId3" imgW="7801112" imgH="4181460" progId="Excel.Sheet.8">
                  <p:embed/>
                </p:oleObj>
              </mc:Choice>
              <mc:Fallback>
                <p:oleObj name="Worksheet" r:id="rId3" imgW="7801112" imgH="4181460" progId="Excel.Sheet.8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710613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Why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Algorithm?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752600"/>
            <a:ext cx="8934450" cy="4508500"/>
          </a:xfrm>
        </p:spPr>
        <p:txBody>
          <a:bodyPr/>
          <a:lstStyle/>
          <a:p>
            <a:r>
              <a:rPr lang="en-US" altLang="en-US" smtClean="0"/>
              <a:t>Implemented for the floating point unit of the IBM 360/91</a:t>
            </a:r>
          </a:p>
          <a:p>
            <a:pPr lvl="1"/>
            <a:r>
              <a:rPr lang="en-US" altLang="en-US" smtClean="0"/>
              <a:t>About 3 years after CDC 6600 (1966)</a:t>
            </a:r>
          </a:p>
          <a:p>
            <a:r>
              <a:rPr lang="en-US" altLang="en-US" smtClean="0"/>
              <a:t>Goal: High Performance without special compilers</a:t>
            </a:r>
          </a:p>
          <a:p>
            <a:r>
              <a:rPr lang="en-US" altLang="en-US" smtClean="0"/>
              <a:t>Differences between IBM 360 &amp; CDC 6600 ISA</a:t>
            </a:r>
          </a:p>
          <a:p>
            <a:pPr lvl="1"/>
            <a:r>
              <a:rPr lang="en-US" altLang="en-US" sz="2000" smtClean="0"/>
              <a:t>IBM has only 2 register specifiers/instruction vs. 3 in CDC 6600</a:t>
            </a:r>
          </a:p>
          <a:p>
            <a:pPr lvl="1"/>
            <a:r>
              <a:rPr lang="en-US" altLang="en-US" sz="2000" smtClean="0"/>
              <a:t>IBM has 4 FP registers vs. 8 in CDC 6600</a:t>
            </a:r>
          </a:p>
          <a:p>
            <a:pPr lvl="1"/>
            <a:r>
              <a:rPr lang="en-US" altLang="en-US" sz="2000" smtClean="0"/>
              <a:t>Pipelined rather than multiple functional units </a:t>
            </a:r>
            <a:r>
              <a:rPr lang="en-US" altLang="en-US" sz="900" smtClean="0"/>
              <a:t>(but conceptually viewed as multiple functional units)</a:t>
            </a:r>
            <a:endParaRPr lang="en-US" altLang="en-US" sz="2000" smtClean="0"/>
          </a:p>
          <a:p>
            <a:pPr lvl="2"/>
            <a:r>
              <a:rPr lang="en-US" altLang="en-US" smtClean="0"/>
              <a:t>Adder supports 3 instructions</a:t>
            </a:r>
          </a:p>
          <a:p>
            <a:pPr lvl="2"/>
            <a:r>
              <a:rPr lang="en-US" altLang="en-US" smtClean="0"/>
              <a:t>Multiplier supports 2 instructions</a:t>
            </a:r>
          </a:p>
          <a:p>
            <a:r>
              <a:rPr lang="en-US" altLang="en-US" smtClean="0"/>
              <a:t>Why Study? lead to Alpha 21264, HP 8000, MIPS 10000, Pentium II, PowerPC 604, i7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4</a:t>
            </a:r>
          </a:p>
        </p:txBody>
      </p:sp>
      <p:graphicFrame>
        <p:nvGraphicFramePr>
          <p:cNvPr id="41987" name="Object 4"/>
          <p:cNvGraphicFramePr>
            <a:graphicFrameLocks noChangeAspect="1"/>
          </p:cNvGraphicFramePr>
          <p:nvPr/>
        </p:nvGraphicFramePr>
        <p:xfrm>
          <a:off x="228600" y="1143000"/>
          <a:ext cx="8710613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Worksheet" r:id="rId3" imgW="7801112" imgH="4181460" progId="Excel.Sheet.8">
                  <p:embed/>
                </p:oleObj>
              </mc:Choice>
              <mc:Fallback>
                <p:oleObj name="Worksheet" r:id="rId3" imgW="7801112" imgH="418146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710613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5</a:t>
            </a:r>
          </a:p>
        </p:txBody>
      </p:sp>
      <p:graphicFrame>
        <p:nvGraphicFramePr>
          <p:cNvPr id="43011" name="Object 4"/>
          <p:cNvGraphicFramePr>
            <a:graphicFrameLocks noChangeAspect="1"/>
          </p:cNvGraphicFramePr>
          <p:nvPr/>
        </p:nvGraphicFramePr>
        <p:xfrm>
          <a:off x="228600" y="1143000"/>
          <a:ext cx="8710613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Worksheet" r:id="rId3" imgW="7801112" imgH="4181460" progId="Excel.Sheet.8">
                  <p:embed/>
                </p:oleObj>
              </mc:Choice>
              <mc:Fallback>
                <p:oleObj name="Worksheet" r:id="rId3" imgW="7801112" imgH="418146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710613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6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23875" y="5976938"/>
            <a:ext cx="49276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Note: F0 never sees Load1 result</a:t>
            </a: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228600" y="1143000"/>
          <a:ext cx="8710613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Worksheet" r:id="rId3" imgW="7801112" imgH="4181460" progId="Excel.Sheet.8">
                  <p:embed/>
                </p:oleObj>
              </mc:Choice>
              <mc:Fallback>
                <p:oleObj name="Worksheet" r:id="rId3" imgW="7801112" imgH="418146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710613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7</a:t>
            </a:r>
          </a:p>
        </p:txBody>
      </p:sp>
      <p:graphicFrame>
        <p:nvGraphicFramePr>
          <p:cNvPr id="45059" name="Object 5"/>
          <p:cNvGraphicFramePr>
            <a:graphicFrameLocks noChangeAspect="1"/>
          </p:cNvGraphicFramePr>
          <p:nvPr/>
        </p:nvGraphicFramePr>
        <p:xfrm>
          <a:off x="225425" y="1139825"/>
          <a:ext cx="8775700" cy="477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Worksheet" r:id="rId3" imgW="7801112" imgH="4181460" progId="Excel.Sheet.8">
                  <p:embed/>
                </p:oleObj>
              </mc:Choice>
              <mc:Fallback>
                <p:oleObj name="Worksheet" r:id="rId3" imgW="7801112" imgH="418146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139825"/>
                        <a:ext cx="8775700" cy="477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8</a:t>
            </a:r>
          </a:p>
        </p:txBody>
      </p:sp>
      <p:graphicFrame>
        <p:nvGraphicFramePr>
          <p:cNvPr id="46083" name="Object 4"/>
          <p:cNvGraphicFramePr>
            <a:graphicFrameLocks noChangeAspect="1"/>
          </p:cNvGraphicFramePr>
          <p:nvPr/>
        </p:nvGraphicFramePr>
        <p:xfrm>
          <a:off x="228600" y="1143000"/>
          <a:ext cx="8710613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Worksheet" r:id="rId3" imgW="7801112" imgH="4181460" progId="Excel.Sheet.8">
                  <p:embed/>
                </p:oleObj>
              </mc:Choice>
              <mc:Fallback>
                <p:oleObj name="Worksheet" r:id="rId3" imgW="7801112" imgH="418146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710613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270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9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84163" y="6024563"/>
            <a:ext cx="5837237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Load1 completing; what is waiting for it?</a:t>
            </a:r>
          </a:p>
        </p:txBody>
      </p:sp>
      <p:graphicFrame>
        <p:nvGraphicFramePr>
          <p:cNvPr id="47108" name="Object 5"/>
          <p:cNvGraphicFramePr>
            <a:graphicFrameLocks noChangeAspect="1"/>
          </p:cNvGraphicFramePr>
          <p:nvPr/>
        </p:nvGraphicFramePr>
        <p:xfrm>
          <a:off x="228600" y="1143000"/>
          <a:ext cx="8710613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Worksheet" r:id="rId4" imgW="7801112" imgH="4181460" progId="Excel.Sheet.8">
                  <p:embed/>
                </p:oleObj>
              </mc:Choice>
              <mc:Fallback>
                <p:oleObj name="Worksheet" r:id="rId4" imgW="7801112" imgH="418146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710613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10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60350" y="5953125"/>
            <a:ext cx="5837238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Load2 completing; what is waiting for it?</a:t>
            </a:r>
          </a:p>
        </p:txBody>
      </p:sp>
      <p:graphicFrame>
        <p:nvGraphicFramePr>
          <p:cNvPr id="48132" name="Object 5"/>
          <p:cNvGraphicFramePr>
            <a:graphicFrameLocks noChangeAspect="1"/>
          </p:cNvGraphicFramePr>
          <p:nvPr/>
        </p:nvGraphicFramePr>
        <p:xfrm>
          <a:off x="228600" y="1143000"/>
          <a:ext cx="8710613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Worksheet" r:id="rId3" imgW="7801112" imgH="4181460" progId="Excel.Sheet.8">
                  <p:embed/>
                </p:oleObj>
              </mc:Choice>
              <mc:Fallback>
                <p:oleObj name="Worksheet" r:id="rId3" imgW="7801112" imgH="418146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710613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-85725"/>
            <a:ext cx="7658100" cy="9715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9155" name="Object 4"/>
          <p:cNvGraphicFramePr>
            <a:graphicFrameLocks noChangeAspect="1"/>
          </p:cNvGraphicFramePr>
          <p:nvPr/>
        </p:nvGraphicFramePr>
        <p:xfrm>
          <a:off x="168275" y="701675"/>
          <a:ext cx="8775700" cy="595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Worksheet" r:id="rId4" imgW="7800899" imgH="5219700" progId="Excel.Sheet.8">
                  <p:embed/>
                </p:oleObj>
              </mc:Choice>
              <mc:Fallback>
                <p:oleObj name="Worksheet" r:id="rId4" imgW="7800899" imgH="5219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701675"/>
                        <a:ext cx="8775700" cy="595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-85725"/>
            <a:ext cx="7658100" cy="9715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168275" y="701675"/>
          <a:ext cx="8775700" cy="595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Worksheet" r:id="rId4" imgW="7800899" imgH="5219700" progId="Excel.Sheet.8">
                  <p:embed/>
                </p:oleObj>
              </mc:Choice>
              <mc:Fallback>
                <p:oleObj name="Worksheet" r:id="rId4" imgW="7800899" imgH="5219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701675"/>
                        <a:ext cx="8775700" cy="595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-85725"/>
            <a:ext cx="7658100" cy="9715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/>
        </p:nvGraphicFramePr>
        <p:xfrm>
          <a:off x="168275" y="701675"/>
          <a:ext cx="8775700" cy="595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Worksheet" r:id="rId4" imgW="7800899" imgH="5219700" progId="Excel.Sheet.8">
                  <p:embed/>
                </p:oleObj>
              </mc:Choice>
              <mc:Fallback>
                <p:oleObj name="Worksheet" r:id="rId4" imgW="7800899" imgH="5219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701675"/>
                        <a:ext cx="8775700" cy="595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69863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752600"/>
            <a:ext cx="8788400" cy="4114800"/>
          </a:xfrm>
        </p:spPr>
        <p:txBody>
          <a:bodyPr/>
          <a:lstStyle/>
          <a:p>
            <a:r>
              <a:rPr lang="en-US" altLang="en-US" smtClean="0"/>
              <a:t>Hardware will detect and preserve dependencies (within a limited window of the instruction stream)</a:t>
            </a:r>
          </a:p>
          <a:p>
            <a:r>
              <a:rPr lang="en-US" altLang="en-US" smtClean="0"/>
              <a:t>Hardware will check for resource availability</a:t>
            </a:r>
          </a:p>
          <a:p>
            <a:r>
              <a:rPr lang="en-US" altLang="en-US" smtClean="0"/>
              <a:t>Independent instructions will be issued to the correct functional units</a:t>
            </a:r>
          </a:p>
          <a:p>
            <a:r>
              <a:rPr lang="en-US" altLang="en-US" smtClean="0"/>
              <a:t>Correctness of execution guaranteed by hardware</a:t>
            </a:r>
          </a:p>
          <a:p>
            <a:r>
              <a:rPr lang="en-US" altLang="en-US" smtClean="0"/>
              <a:t>Independent of compiler optimizations</a:t>
            </a:r>
          </a:p>
          <a:p>
            <a:r>
              <a:rPr lang="en-US" altLang="en-US" smtClean="0"/>
              <a:t>Backward compatibility</a:t>
            </a:r>
          </a:p>
          <a:p>
            <a:pPr lvl="1"/>
            <a:r>
              <a:rPr lang="en-US" altLang="en-US" smtClean="0"/>
              <a:t>Software scheduling: different machine configuration necessitate recompilation (or at least rescheduling)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-85725"/>
            <a:ext cx="7658100" cy="9715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2227" name="Object 4"/>
          <p:cNvGraphicFramePr>
            <a:graphicFrameLocks noChangeAspect="1"/>
          </p:cNvGraphicFramePr>
          <p:nvPr/>
        </p:nvGraphicFramePr>
        <p:xfrm>
          <a:off x="168275" y="701675"/>
          <a:ext cx="8775700" cy="595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Worksheet" r:id="rId4" imgW="7800899" imgH="5219700" progId="Excel.Sheet.8">
                  <p:embed/>
                </p:oleObj>
              </mc:Choice>
              <mc:Fallback>
                <p:oleObj name="Worksheet" r:id="rId4" imgW="7800899" imgH="5219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701675"/>
                        <a:ext cx="8775700" cy="595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590550" y="6419850"/>
            <a:ext cx="440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1800"/>
              <a:t> Mult2 completing; what is waiting for it? 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-85725"/>
            <a:ext cx="7658100" cy="9715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15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3251" name="Object 4"/>
          <p:cNvGraphicFramePr>
            <a:graphicFrameLocks noChangeAspect="1"/>
          </p:cNvGraphicFramePr>
          <p:nvPr/>
        </p:nvGraphicFramePr>
        <p:xfrm>
          <a:off x="168275" y="701675"/>
          <a:ext cx="8775700" cy="595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Worksheet" r:id="rId4" imgW="7800899" imgH="5219700" progId="Excel.Sheet.8">
                  <p:embed/>
                </p:oleObj>
              </mc:Choice>
              <mc:Fallback>
                <p:oleObj name="Worksheet" r:id="rId4" imgW="7800899" imgH="5219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701675"/>
                        <a:ext cx="8775700" cy="595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590550" y="6419850"/>
            <a:ext cx="440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1800"/>
              <a:t> Mult2 completing; what is waiting for it? 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-85725"/>
            <a:ext cx="7658100" cy="9715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16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4275" name="Object 4"/>
          <p:cNvGraphicFramePr>
            <a:graphicFrameLocks noChangeAspect="1"/>
          </p:cNvGraphicFramePr>
          <p:nvPr/>
        </p:nvGraphicFramePr>
        <p:xfrm>
          <a:off x="168275" y="701675"/>
          <a:ext cx="8775700" cy="595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Worksheet" r:id="rId4" imgW="7800899" imgH="5219700" progId="Excel.Sheet.8">
                  <p:embed/>
                </p:oleObj>
              </mc:Choice>
              <mc:Fallback>
                <p:oleObj name="Worksheet" r:id="rId4" imgW="7800899" imgH="5219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701675"/>
                        <a:ext cx="8775700" cy="595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590550" y="6419850"/>
            <a:ext cx="5548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1800"/>
              <a:t> Much going on here.  Can you tell what happened?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-85725"/>
            <a:ext cx="7658100" cy="9715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17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5299" name="Object 4"/>
          <p:cNvGraphicFramePr>
            <a:graphicFrameLocks noChangeAspect="1"/>
          </p:cNvGraphicFramePr>
          <p:nvPr/>
        </p:nvGraphicFramePr>
        <p:xfrm>
          <a:off x="168275" y="701675"/>
          <a:ext cx="8775700" cy="595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Worksheet" r:id="rId4" imgW="7800899" imgH="5219700" progId="Excel.Sheet.8">
                  <p:embed/>
                </p:oleObj>
              </mc:Choice>
              <mc:Fallback>
                <p:oleObj name="Worksheet" r:id="rId4" imgW="7800899" imgH="5219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701675"/>
                        <a:ext cx="8775700" cy="595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-85725"/>
            <a:ext cx="7658100" cy="9715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18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6323" name="Object 4"/>
          <p:cNvGraphicFramePr>
            <a:graphicFrameLocks noChangeAspect="1"/>
          </p:cNvGraphicFramePr>
          <p:nvPr/>
        </p:nvGraphicFramePr>
        <p:xfrm>
          <a:off x="168275" y="701675"/>
          <a:ext cx="8775700" cy="595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Worksheet" r:id="rId4" imgW="7800899" imgH="5219700" progId="Excel.Sheet.8">
                  <p:embed/>
                </p:oleObj>
              </mc:Choice>
              <mc:Fallback>
                <p:oleObj name="Worksheet" r:id="rId4" imgW="7800899" imgH="5219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701675"/>
                        <a:ext cx="8775700" cy="595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-85725"/>
            <a:ext cx="7658100" cy="9715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Loop Example Cycle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19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7347" name="Object 4"/>
          <p:cNvGraphicFramePr>
            <a:graphicFrameLocks noChangeAspect="1"/>
          </p:cNvGraphicFramePr>
          <p:nvPr/>
        </p:nvGraphicFramePr>
        <p:xfrm>
          <a:off x="168275" y="701675"/>
          <a:ext cx="8775700" cy="595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Worksheet" r:id="rId4" imgW="7800899" imgH="5219700" progId="Excel.Sheet.8">
                  <p:embed/>
                </p:oleObj>
              </mc:Choice>
              <mc:Fallback>
                <p:oleObj name="Worksheet" r:id="rId4" imgW="7800899" imgH="5219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701675"/>
                        <a:ext cx="8775700" cy="595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2638" y="6484938"/>
            <a:ext cx="7742237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Assumed ‘EX</a:t>
            </a:r>
            <a:r>
              <a:rPr lang="en-US" dirty="0">
                <a:cs typeface="+mn-cs"/>
              </a:rPr>
              <a:t>’ CC’s: </a:t>
            </a:r>
            <a:r>
              <a:rPr lang="en-US" dirty="0">
                <a:cs typeface="+mn-cs"/>
              </a:rPr>
              <a:t>First Load – 8, Subsequent – 4, </a:t>
            </a:r>
            <a:r>
              <a:rPr lang="en-US" dirty="0" err="1">
                <a:cs typeface="+mn-cs"/>
              </a:rPr>
              <a:t>Mult</a:t>
            </a:r>
            <a:r>
              <a:rPr lang="en-US" dirty="0">
                <a:cs typeface="+mn-cs"/>
              </a:rPr>
              <a:t> – 4, Stores – 3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Summary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162800" cy="4457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/>
              <a:t>Reservations stations: renaming to larger set of registers + buffering source operands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Prevents registers as bottleneck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Avoids WAR, WAW hazards of Scoreboard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Allows loop unrolling in HW</a:t>
            </a:r>
            <a:endParaRPr lang="en-US" altLang="en-US" smtClean="0"/>
          </a:p>
          <a:p>
            <a:pPr>
              <a:lnSpc>
                <a:spcPct val="80000"/>
              </a:lnSpc>
            </a:pPr>
            <a:r>
              <a:rPr lang="en-US" altLang="en-US" smtClean="0"/>
              <a:t>Not limited to basic blocks </a:t>
            </a:r>
            <a:br>
              <a:rPr lang="en-US" altLang="en-US" smtClean="0"/>
            </a:br>
            <a:r>
              <a:rPr lang="en-US" altLang="en-US" smtClean="0"/>
              <a:t>(integer units gets ahead, beyond branches)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Lasting Contributions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Dynamic scheduling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Register renaming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Load/store disambiguation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360/91 descendants are Pentium II; PowerPC 604; MIPS R10000; HP-PA 8000; Alpha 21264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ILP Summary (up to now)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162800" cy="4457700"/>
          </a:xfrm>
        </p:spPr>
        <p:txBody>
          <a:bodyPr/>
          <a:lstStyle/>
          <a:p>
            <a:r>
              <a:rPr lang="en-US" altLang="en-US" smtClean="0"/>
              <a:t>Leverage Implicit Parallelism for Performance: Instruction Level Parallelism</a:t>
            </a:r>
          </a:p>
          <a:p>
            <a:r>
              <a:rPr lang="en-US" altLang="en-US" smtClean="0"/>
              <a:t>Loop unrolling by compiler to increase ILP</a:t>
            </a:r>
          </a:p>
          <a:p>
            <a:r>
              <a:rPr lang="en-US" altLang="en-US" smtClean="0"/>
              <a:t>Branch prediction to increase ILP</a:t>
            </a:r>
          </a:p>
          <a:p>
            <a:r>
              <a:rPr lang="en-US" altLang="en-US" smtClean="0"/>
              <a:t>Dynamic HW exploiting ILP</a:t>
            </a:r>
          </a:p>
          <a:p>
            <a:pPr lvl="1"/>
            <a:r>
              <a:rPr lang="en-US" altLang="en-US" smtClean="0"/>
              <a:t>Works when can’t know dependence at compile time</a:t>
            </a:r>
          </a:p>
          <a:p>
            <a:pPr lvl="1"/>
            <a:r>
              <a:rPr lang="en-US" altLang="en-US" smtClean="0"/>
              <a:t>Can hide L1 cache misses</a:t>
            </a:r>
          </a:p>
          <a:p>
            <a:pPr lvl="1"/>
            <a:r>
              <a:rPr lang="en-US" altLang="en-US" smtClean="0"/>
              <a:t>Code for one machine runs well on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5335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Algorithm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24000"/>
            <a:ext cx="8788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/>
              <a:t>Control &amp; buffers </a:t>
            </a:r>
            <a:r>
              <a:rPr lang="en-US" altLang="en-US" u="sng" smtClean="0">
                <a:solidFill>
                  <a:srgbClr val="0332B7"/>
                </a:solidFill>
              </a:rPr>
              <a:t>distributed</a:t>
            </a:r>
            <a:r>
              <a:rPr lang="en-US" altLang="en-US" smtClean="0"/>
              <a:t> with Function Units (FU)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FU buffers called “</a:t>
            </a:r>
            <a:r>
              <a:rPr lang="en-US" altLang="en-US" sz="2000" u="sng" smtClean="0">
                <a:solidFill>
                  <a:srgbClr val="0332B7"/>
                </a:solidFill>
              </a:rPr>
              <a:t>reservation stations</a:t>
            </a:r>
            <a:r>
              <a:rPr lang="en-US" altLang="en-US" sz="2000" smtClean="0"/>
              <a:t>”; have pending operands</a:t>
            </a:r>
            <a:endParaRPr lang="en-US" altLang="en-US" smtClean="0"/>
          </a:p>
          <a:p>
            <a:pPr>
              <a:lnSpc>
                <a:spcPct val="80000"/>
              </a:lnSpc>
            </a:pPr>
            <a:r>
              <a:rPr lang="en-US" altLang="en-US" smtClean="0"/>
              <a:t>Registers in instructions replaced by values or pointers to reservation stations(RS); called  </a:t>
            </a:r>
            <a:r>
              <a:rPr lang="en-US" altLang="en-US" u="sng" smtClean="0">
                <a:solidFill>
                  <a:srgbClr val="0332B7"/>
                </a:solidFill>
              </a:rPr>
              <a:t>register</a:t>
            </a:r>
            <a:r>
              <a:rPr lang="en-US" altLang="en-US" smtClean="0">
                <a:solidFill>
                  <a:srgbClr val="0332B7"/>
                </a:solidFill>
              </a:rPr>
              <a:t> </a:t>
            </a:r>
            <a:r>
              <a:rPr lang="en-US" altLang="en-US" u="sng" smtClean="0">
                <a:solidFill>
                  <a:srgbClr val="0332B7"/>
                </a:solidFill>
              </a:rPr>
              <a:t>renaming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; 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Renaming avoids WAR, WAW hazards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More reservation stations than registers, so can do optimizations compilers can’t</a:t>
            </a:r>
            <a:endParaRPr lang="en-US" altLang="en-US" smtClean="0"/>
          </a:p>
          <a:p>
            <a:pPr>
              <a:lnSpc>
                <a:spcPct val="80000"/>
              </a:lnSpc>
            </a:pPr>
            <a:r>
              <a:rPr lang="en-US" altLang="en-US" smtClean="0"/>
              <a:t>Results to FU from RS, </a:t>
            </a:r>
            <a:r>
              <a:rPr lang="en-US" altLang="en-US" u="sng" smtClean="0">
                <a:solidFill>
                  <a:srgbClr val="0332B7"/>
                </a:solidFill>
              </a:rPr>
              <a:t>not through registers</a:t>
            </a:r>
            <a:r>
              <a:rPr lang="en-US" altLang="en-US" smtClean="0"/>
              <a:t>, over </a:t>
            </a:r>
            <a:r>
              <a:rPr lang="en-US" altLang="en-US" u="sng" smtClean="0">
                <a:solidFill>
                  <a:srgbClr val="0332B7"/>
                </a:solidFill>
              </a:rPr>
              <a:t>Common Data Bus</a:t>
            </a:r>
            <a:r>
              <a:rPr lang="en-US" altLang="en-US" u="sng" smtClean="0">
                <a:solidFill>
                  <a:srgbClr val="0070C0"/>
                </a:solidFill>
              </a:rPr>
              <a:t> </a:t>
            </a:r>
            <a:r>
              <a:rPr lang="en-US" altLang="en-US" smtClean="0"/>
              <a:t>that broadcasts results to all FUs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Avoids RAW hazards by executing an instruction only when its operands are available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Load and Stores treated as FUs with RSs as well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Integer instructions can go past branches (predict taken), allowing FP ops beyond basic block in FP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Rectangle 10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162800" cy="5334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Tomasulo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Organization</a:t>
            </a:r>
          </a:p>
        </p:txBody>
      </p:sp>
      <p:pic>
        <p:nvPicPr>
          <p:cNvPr id="8195" name="Picture 135" descr="Ch3-fig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1"/>
          <a:stretch>
            <a:fillRect/>
          </a:stretch>
        </p:blipFill>
        <p:spPr bwMode="auto">
          <a:xfrm>
            <a:off x="1200150" y="815975"/>
            <a:ext cx="6824663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4300"/>
            <a:ext cx="8305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Reservation Station Components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Op</a:t>
            </a:r>
            <a:r>
              <a:rPr lang="en-US" dirty="0" smtClean="0"/>
              <a:t>—Operation to perform in the unit (e.g., + or –) on S1 and S2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Vj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Vk</a:t>
            </a:r>
            <a:r>
              <a:rPr lang="en-US" dirty="0" smtClean="0"/>
              <a:t>—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Value </a:t>
            </a:r>
            <a:r>
              <a:rPr lang="en-US" dirty="0" smtClean="0"/>
              <a:t>of source operands</a:t>
            </a:r>
          </a:p>
          <a:p>
            <a:pPr lvl="1">
              <a:defRPr/>
            </a:pPr>
            <a:r>
              <a:rPr lang="en-US" dirty="0" smtClean="0"/>
              <a:t>Either V or Q is valid for each operand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Qj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Qk</a:t>
            </a:r>
            <a:r>
              <a:rPr lang="en-US" dirty="0"/>
              <a:t>—Reservation stations producing source registers (value to be written)</a:t>
            </a:r>
          </a:p>
          <a:p>
            <a:pPr lvl="1">
              <a:defRPr/>
            </a:pPr>
            <a:r>
              <a:rPr lang="en-US" sz="2000" dirty="0"/>
              <a:t>Note: No ready flags as in Scoreboard; </a:t>
            </a:r>
            <a:r>
              <a:rPr lang="en-US" sz="2000" dirty="0" err="1"/>
              <a:t>Qj</a:t>
            </a:r>
            <a:r>
              <a:rPr lang="en-US" sz="2000" dirty="0"/>
              <a:t>, </a:t>
            </a:r>
            <a:r>
              <a:rPr lang="en-US" sz="2000" dirty="0" err="1"/>
              <a:t>Qk</a:t>
            </a:r>
            <a:r>
              <a:rPr lang="en-US" sz="2000" dirty="0"/>
              <a:t>=0 =&gt; ready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defRPr/>
            </a:pPr>
            <a:r>
              <a:rPr lang="en-US" dirty="0"/>
              <a:t>Store buffers only have </a:t>
            </a:r>
            <a:r>
              <a:rPr lang="en-US" dirty="0" err="1"/>
              <a:t>Qi</a:t>
            </a:r>
            <a:r>
              <a:rPr lang="en-US" dirty="0"/>
              <a:t> for RS producing result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Busy</a:t>
            </a:r>
            <a:r>
              <a:rPr lang="en-US" dirty="0" smtClean="0"/>
              <a:t>—Indicates reservation station or FU is busy</a:t>
            </a:r>
          </a:p>
          <a:p>
            <a:pPr>
              <a:buFontTx/>
              <a:buNone/>
              <a:defRPr/>
            </a:pPr>
            <a:r>
              <a:rPr lang="en-US" dirty="0"/>
              <a:t>	</a:t>
            </a: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chemeClr val="hlink"/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Register result status</a:t>
            </a:r>
            <a:r>
              <a:rPr lang="en-US" dirty="0" smtClean="0"/>
              <a:t>—Indicates which functional unit (</a:t>
            </a:r>
            <a:r>
              <a:rPr lang="en-US" dirty="0" err="1" smtClean="0"/>
              <a:t>Qi</a:t>
            </a:r>
            <a:r>
              <a:rPr lang="en-US" dirty="0" smtClean="0"/>
              <a:t>) will write each register, if one exists.  Blank when no pending instructions that will write that register.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Reservation Station Components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format is essentially:</a:t>
            </a:r>
          </a:p>
          <a:p>
            <a:pPr>
              <a:buFontTx/>
              <a:buNone/>
            </a:pPr>
            <a:r>
              <a:rPr lang="en-US" altLang="en-US" smtClean="0"/>
              <a:t>			OPR.D Qi, Qj, Qk </a:t>
            </a:r>
          </a:p>
          <a:p>
            <a:r>
              <a:rPr lang="en-US" altLang="en-US" smtClean="0"/>
              <a:t>Qi, Qj, and Qk Are essentially tags</a:t>
            </a:r>
          </a:p>
          <a:p>
            <a:r>
              <a:rPr lang="en-US" altLang="en-US" smtClean="0"/>
              <a:t>Qi is not a register tag, it’s tags the FU producing the result</a:t>
            </a:r>
          </a:p>
          <a:p>
            <a:pPr>
              <a:buFontTx/>
              <a:buNone/>
            </a:pPr>
            <a:r>
              <a:rPr lang="en-US" altLang="en-US" smtClean="0"/>
              <a:t>VALUES for Qj and Qk are held in Vj and Vk</a:t>
            </a:r>
          </a:p>
          <a:p>
            <a:r>
              <a:rPr lang="en-US" altLang="en-US" smtClean="0"/>
              <a:t>Register result is literally a list where each element in the list refers to a FP Register and each value of each element is either blank or e.g., ADD1, ADD2, ADD3, MUL1, MUL2, DIV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Tomasulo Algorithm                                    CSCE 692 – Computer Architecture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Pages>62</Pages>
  <Words>1971</Words>
  <Application>Microsoft Office PowerPoint</Application>
  <PresentationFormat>Letter Paper (8.5x11 in)</PresentationFormat>
  <Paragraphs>580</Paragraphs>
  <Slides>57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Courier New</vt:lpstr>
      <vt:lpstr>Helvetica</vt:lpstr>
      <vt:lpstr>Symbol</vt:lpstr>
      <vt:lpstr>Comic Sans MS</vt:lpstr>
      <vt:lpstr>Geneva</vt:lpstr>
      <vt:lpstr>Microsoft Office 98</vt:lpstr>
      <vt:lpstr>Worksheet</vt:lpstr>
      <vt:lpstr>Microsoft Office Excel 97-2003 Worksheet</vt:lpstr>
      <vt:lpstr>PowerPoint Presentation</vt:lpstr>
      <vt:lpstr>Advantages of Dynamic Scheduling</vt:lpstr>
      <vt:lpstr>HW Schemes: Instruction Parallelism</vt:lpstr>
      <vt:lpstr>Why Tomasulo Algorithm?</vt:lpstr>
      <vt:lpstr>Tomasulo Algorithm</vt:lpstr>
      <vt:lpstr>Tomasulo Algorithm</vt:lpstr>
      <vt:lpstr>Tomasulo Organization</vt:lpstr>
      <vt:lpstr>Reservation Station Components</vt:lpstr>
      <vt:lpstr>Reservation Station Components</vt:lpstr>
      <vt:lpstr>Three Stages of Tomasulo Algorithm</vt:lpstr>
      <vt:lpstr>Detailed Tomasulo Pipeline Control</vt:lpstr>
      <vt:lpstr>Tomasulo Example Cycle 0</vt:lpstr>
      <vt:lpstr>Tomasulo Example Cycle 1</vt:lpstr>
      <vt:lpstr>Tomasulo Example Cycle 2</vt:lpstr>
      <vt:lpstr>Tomasulo Example Cycle 3</vt:lpstr>
      <vt:lpstr>Tomasulo Example Cycle 4</vt:lpstr>
      <vt:lpstr>Tomasulo Example Cycle 5</vt:lpstr>
      <vt:lpstr>Tomasulo Example Cycle 6</vt:lpstr>
      <vt:lpstr>Tomasulo Example Cycle 7</vt:lpstr>
      <vt:lpstr>Tomasulo Example Cycle 8</vt:lpstr>
      <vt:lpstr>Tomasulo Example Cycle 9</vt:lpstr>
      <vt:lpstr>Tomasulo Example Cycle 10</vt:lpstr>
      <vt:lpstr>Tomasulo Example Cycle 11</vt:lpstr>
      <vt:lpstr>Tomasulo Example Cycle 12</vt:lpstr>
      <vt:lpstr>Tomasulo Example Cycle 13</vt:lpstr>
      <vt:lpstr>Tomasulo Example Cycle 14</vt:lpstr>
      <vt:lpstr>Tomasulo Example Cycle 15</vt:lpstr>
      <vt:lpstr>Tomasulo Example Cycle 16</vt:lpstr>
      <vt:lpstr>Tomasulo Example Cycle 55 – TIME Warp!!</vt:lpstr>
      <vt:lpstr>Tomasulo Example Cycle 56</vt:lpstr>
      <vt:lpstr>Tomasulo Example Cycle 57</vt:lpstr>
      <vt:lpstr>Compare to Scoreboard Cycle 62</vt:lpstr>
      <vt:lpstr>Tomasulo vs. Scoreboard (IBM 360/91 vs. CDC 6600)</vt:lpstr>
      <vt:lpstr>Tomasulo Drawbacks</vt:lpstr>
      <vt:lpstr>Tomasulo Loop Example</vt:lpstr>
      <vt:lpstr>Loop Example Cycle 0</vt:lpstr>
      <vt:lpstr>Loop Example Cycle 1</vt:lpstr>
      <vt:lpstr>Loop Example Cycle 2</vt:lpstr>
      <vt:lpstr>Loop Example Cycle 3</vt:lpstr>
      <vt:lpstr>Loop Example Cycle 4</vt:lpstr>
      <vt:lpstr>Loop Example Cycle 5</vt:lpstr>
      <vt:lpstr>Loop Example Cycle 6</vt:lpstr>
      <vt:lpstr>Loop Example Cycle 7</vt:lpstr>
      <vt:lpstr>Loop Example Cycle 8</vt:lpstr>
      <vt:lpstr>Loop Example Cycle 9</vt:lpstr>
      <vt:lpstr>Loop Example Cycle 10</vt:lpstr>
      <vt:lpstr>Loop Example Cycle 11</vt:lpstr>
      <vt:lpstr>Loop Example Cycle 12</vt:lpstr>
      <vt:lpstr>Loop Example Cycle 13</vt:lpstr>
      <vt:lpstr>Loop Example Cycle 14</vt:lpstr>
      <vt:lpstr>Loop Example Cycle 15</vt:lpstr>
      <vt:lpstr>Loop Example Cycle 16</vt:lpstr>
      <vt:lpstr>Loop Example Cycle 17</vt:lpstr>
      <vt:lpstr>Loop Example Cycle 18</vt:lpstr>
      <vt:lpstr>Loop Example Cycle 19</vt:lpstr>
      <vt:lpstr>Tomasulo Summary</vt:lpstr>
      <vt:lpstr>ILP Summary (up to now)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R4000 + Intro to ILP</dc:title>
  <dc:creator>David A. Patterson</dc:creator>
  <cp:lastModifiedBy>Graham, Scott R Civ USAF AETC AFIT/ENG</cp:lastModifiedBy>
  <cp:revision>288</cp:revision>
  <cp:lastPrinted>1998-02-04T13:30:15Z</cp:lastPrinted>
  <dcterms:created xsi:type="dcterms:W3CDTF">1996-09-04T07:14:34Z</dcterms:created>
  <dcterms:modified xsi:type="dcterms:W3CDTF">2016-02-17T17:24:38Z</dcterms:modified>
</cp:coreProperties>
</file>