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Lst>
  <p:notesMasterIdLst>
    <p:notesMasterId r:id="rId43"/>
  </p:notesMasterIdLst>
  <p:handoutMasterIdLst>
    <p:handoutMasterId r:id="rId44"/>
  </p:handoutMasterIdLst>
  <p:sldIdLst>
    <p:sldId id="636" r:id="rId2"/>
    <p:sldId id="605" r:id="rId3"/>
    <p:sldId id="563" r:id="rId4"/>
    <p:sldId id="564" r:id="rId5"/>
    <p:sldId id="567" r:id="rId6"/>
    <p:sldId id="638" r:id="rId7"/>
    <p:sldId id="566" r:id="rId8"/>
    <p:sldId id="576" r:id="rId9"/>
    <p:sldId id="577" r:id="rId10"/>
    <p:sldId id="578" r:id="rId11"/>
    <p:sldId id="648" r:id="rId12"/>
    <p:sldId id="579" r:id="rId13"/>
    <p:sldId id="580" r:id="rId14"/>
    <p:sldId id="581" r:id="rId15"/>
    <p:sldId id="582" r:id="rId16"/>
    <p:sldId id="583" r:id="rId17"/>
    <p:sldId id="649" r:id="rId18"/>
    <p:sldId id="584" r:id="rId19"/>
    <p:sldId id="585" r:id="rId20"/>
    <p:sldId id="586" r:id="rId21"/>
    <p:sldId id="587" r:id="rId22"/>
    <p:sldId id="588" r:id="rId23"/>
    <p:sldId id="589" r:id="rId24"/>
    <p:sldId id="590" r:id="rId25"/>
    <p:sldId id="591" r:id="rId26"/>
    <p:sldId id="606" r:id="rId27"/>
    <p:sldId id="607" r:id="rId28"/>
    <p:sldId id="608" r:id="rId29"/>
    <p:sldId id="609" r:id="rId30"/>
    <p:sldId id="610" r:id="rId31"/>
    <p:sldId id="611" r:id="rId32"/>
    <p:sldId id="639" r:id="rId33"/>
    <p:sldId id="640" r:id="rId34"/>
    <p:sldId id="641" r:id="rId35"/>
    <p:sldId id="642" r:id="rId36"/>
    <p:sldId id="643" r:id="rId37"/>
    <p:sldId id="644" r:id="rId38"/>
    <p:sldId id="645" r:id="rId39"/>
    <p:sldId id="646" r:id="rId40"/>
    <p:sldId id="647" r:id="rId41"/>
    <p:sldId id="598" r:id="rId42"/>
  </p:sldIdLst>
  <p:sldSz cx="9144000" cy="6858000" type="letter"/>
  <p:notesSz cx="6881813" cy="9296400"/>
  <p:defaultTextStyle>
    <a:defPPr>
      <a:defRPr lang="en-US"/>
    </a:defPPr>
    <a:lvl1pPr algn="l" rtl="0" fontAlgn="base">
      <a:spcBef>
        <a:spcPct val="0"/>
      </a:spcBef>
      <a:spcAft>
        <a:spcPct val="0"/>
      </a:spcAft>
      <a:defRPr sz="1400" b="1" kern="1200">
        <a:solidFill>
          <a:schemeClr val="tx1"/>
        </a:solidFill>
        <a:latin typeface="Arial" charset="0"/>
        <a:ea typeface="+mn-ea"/>
        <a:cs typeface="Arial" charset="0"/>
      </a:defRPr>
    </a:lvl1pPr>
    <a:lvl2pPr marL="457200" algn="l" rtl="0" fontAlgn="base">
      <a:spcBef>
        <a:spcPct val="0"/>
      </a:spcBef>
      <a:spcAft>
        <a:spcPct val="0"/>
      </a:spcAft>
      <a:defRPr sz="1400" b="1" kern="1200">
        <a:solidFill>
          <a:schemeClr val="tx1"/>
        </a:solidFill>
        <a:latin typeface="Arial" charset="0"/>
        <a:ea typeface="+mn-ea"/>
        <a:cs typeface="Arial" charset="0"/>
      </a:defRPr>
    </a:lvl2pPr>
    <a:lvl3pPr marL="914400" algn="l" rtl="0" fontAlgn="base">
      <a:spcBef>
        <a:spcPct val="0"/>
      </a:spcBef>
      <a:spcAft>
        <a:spcPct val="0"/>
      </a:spcAft>
      <a:defRPr sz="1400" b="1" kern="1200">
        <a:solidFill>
          <a:schemeClr val="tx1"/>
        </a:solidFill>
        <a:latin typeface="Arial" charset="0"/>
        <a:ea typeface="+mn-ea"/>
        <a:cs typeface="Arial" charset="0"/>
      </a:defRPr>
    </a:lvl3pPr>
    <a:lvl4pPr marL="1371600" algn="l" rtl="0" fontAlgn="base">
      <a:spcBef>
        <a:spcPct val="0"/>
      </a:spcBef>
      <a:spcAft>
        <a:spcPct val="0"/>
      </a:spcAft>
      <a:defRPr sz="1400" b="1" kern="1200">
        <a:solidFill>
          <a:schemeClr val="tx1"/>
        </a:solidFill>
        <a:latin typeface="Arial" charset="0"/>
        <a:ea typeface="+mn-ea"/>
        <a:cs typeface="Arial" charset="0"/>
      </a:defRPr>
    </a:lvl4pPr>
    <a:lvl5pPr marL="1828800" algn="l" rtl="0" fontAlgn="base">
      <a:spcBef>
        <a:spcPct val="0"/>
      </a:spcBef>
      <a:spcAft>
        <a:spcPct val="0"/>
      </a:spcAft>
      <a:defRPr sz="1400" b="1" kern="1200">
        <a:solidFill>
          <a:schemeClr val="tx1"/>
        </a:solidFill>
        <a:latin typeface="Arial" charset="0"/>
        <a:ea typeface="+mn-ea"/>
        <a:cs typeface="Arial" charset="0"/>
      </a:defRPr>
    </a:lvl5pPr>
    <a:lvl6pPr marL="2286000" algn="l" defTabSz="914400" rtl="0" eaLnBrk="1" latinLnBrk="0" hangingPunct="1">
      <a:defRPr sz="1400" b="1" kern="1200">
        <a:solidFill>
          <a:schemeClr val="tx1"/>
        </a:solidFill>
        <a:latin typeface="Arial" charset="0"/>
        <a:ea typeface="+mn-ea"/>
        <a:cs typeface="Arial" charset="0"/>
      </a:defRPr>
    </a:lvl6pPr>
    <a:lvl7pPr marL="2743200" algn="l" defTabSz="914400" rtl="0" eaLnBrk="1" latinLnBrk="0" hangingPunct="1">
      <a:defRPr sz="1400" b="1" kern="1200">
        <a:solidFill>
          <a:schemeClr val="tx1"/>
        </a:solidFill>
        <a:latin typeface="Arial" charset="0"/>
        <a:ea typeface="+mn-ea"/>
        <a:cs typeface="Arial" charset="0"/>
      </a:defRPr>
    </a:lvl7pPr>
    <a:lvl8pPr marL="3200400" algn="l" defTabSz="914400" rtl="0" eaLnBrk="1" latinLnBrk="0" hangingPunct="1">
      <a:defRPr sz="1400" b="1" kern="1200">
        <a:solidFill>
          <a:schemeClr val="tx1"/>
        </a:solidFill>
        <a:latin typeface="Arial" charset="0"/>
        <a:ea typeface="+mn-ea"/>
        <a:cs typeface="Arial" charset="0"/>
      </a:defRPr>
    </a:lvl8pPr>
    <a:lvl9pPr marL="3657600" algn="l" defTabSz="914400" rtl="0" eaLnBrk="1" latinLnBrk="0" hangingPunct="1">
      <a:defRPr sz="14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14FFB"/>
    <a:srgbClr val="FF0000"/>
    <a:srgbClr val="00AE00"/>
    <a:srgbClr val="55FC02"/>
    <a:srgbClr val="0332B7"/>
    <a:srgbClr val="FBBA03"/>
    <a:srgbClr val="000000"/>
    <a:srgbClr val="7B0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9" autoAdjust="0"/>
    <p:restoredTop sz="86332" autoAdjust="0"/>
  </p:normalViewPr>
  <p:slideViewPr>
    <p:cSldViewPr>
      <p:cViewPr varScale="1">
        <p:scale>
          <a:sx n="113" d="100"/>
          <a:sy n="113" d="100"/>
        </p:scale>
        <p:origin x="17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18"/>
    </p:cViewPr>
  </p:sorterViewPr>
  <p:notesViewPr>
    <p:cSldViewPr>
      <p:cViewPr varScale="1">
        <p:scale>
          <a:sx n="128" d="100"/>
          <a:sy n="128" d="100"/>
        </p:scale>
        <p:origin x="-1932"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2225" y="23813"/>
            <a:ext cx="2987675"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defTabSz="827471" eaLnBrk="0" hangingPunct="0">
              <a:defRPr sz="1000" b="0" i="1">
                <a:cs typeface="+mn-cs"/>
              </a:defRPr>
            </a:lvl1pPr>
          </a:lstStyle>
          <a:p>
            <a:pPr>
              <a:defRPr/>
            </a:pPr>
            <a:endParaRPr lang="en-US"/>
          </a:p>
        </p:txBody>
      </p:sp>
      <p:sp>
        <p:nvSpPr>
          <p:cNvPr id="3075" name="Rectangle 3"/>
          <p:cNvSpPr>
            <a:spLocks noGrp="1" noChangeArrowheads="1"/>
          </p:cNvSpPr>
          <p:nvPr>
            <p:ph type="dt" sz="quarter" idx="1"/>
          </p:nvPr>
        </p:nvSpPr>
        <p:spPr bwMode="auto">
          <a:xfrm>
            <a:off x="3916363" y="23813"/>
            <a:ext cx="2987675"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algn="r" defTabSz="827471" eaLnBrk="0" hangingPunct="0">
              <a:defRPr sz="1000" b="0" i="1">
                <a:cs typeface="+mn-cs"/>
              </a:defRPr>
            </a:lvl1pPr>
          </a:lstStyle>
          <a:p>
            <a:pPr>
              <a:defRPr/>
            </a:pPr>
            <a:endParaRPr lang="en-US"/>
          </a:p>
        </p:txBody>
      </p:sp>
      <p:sp>
        <p:nvSpPr>
          <p:cNvPr id="3076" name="Rectangle 4"/>
          <p:cNvSpPr>
            <a:spLocks noGrp="1" noChangeArrowheads="1"/>
          </p:cNvSpPr>
          <p:nvPr>
            <p:ph type="ftr" sz="quarter" idx="2"/>
          </p:nvPr>
        </p:nvSpPr>
        <p:spPr bwMode="auto">
          <a:xfrm>
            <a:off x="-22225" y="8858250"/>
            <a:ext cx="2987675" cy="414338"/>
          </a:xfrm>
          <a:prstGeom prst="rect">
            <a:avLst/>
          </a:prstGeom>
          <a:noFill/>
          <a:ln w="9525">
            <a:noFill/>
            <a:miter lim="800000"/>
            <a:headEnd/>
            <a:tailEnd/>
          </a:ln>
          <a:effectLst/>
        </p:spPr>
        <p:txBody>
          <a:bodyPr vert="horz" wrap="square" lIns="17233" tIns="0" rIns="17233" bIns="0" numCol="1" anchor="b" anchorCtr="0" compatLnSpc="1">
            <a:prstTxWarp prst="textNoShape">
              <a:avLst/>
            </a:prstTxWarp>
          </a:bodyPr>
          <a:lstStyle>
            <a:lvl1pPr defTabSz="827471" eaLnBrk="0" hangingPunct="0">
              <a:defRPr sz="1000" b="0" i="1">
                <a:cs typeface="+mn-cs"/>
              </a:defRPr>
            </a:lvl1pPr>
          </a:lstStyle>
          <a:p>
            <a:pPr>
              <a:defRPr/>
            </a:pPr>
            <a:endParaRPr lang="en-US"/>
          </a:p>
        </p:txBody>
      </p:sp>
      <p:sp>
        <p:nvSpPr>
          <p:cNvPr id="3077" name="Rectangle 5"/>
          <p:cNvSpPr>
            <a:spLocks noGrp="1" noChangeArrowheads="1"/>
          </p:cNvSpPr>
          <p:nvPr>
            <p:ph type="sldNum" sz="quarter" idx="3"/>
          </p:nvPr>
        </p:nvSpPr>
        <p:spPr bwMode="auto">
          <a:xfrm>
            <a:off x="3916363" y="8858250"/>
            <a:ext cx="2987675" cy="414338"/>
          </a:xfrm>
          <a:prstGeom prst="rect">
            <a:avLst/>
          </a:prstGeom>
          <a:noFill/>
          <a:ln w="9525">
            <a:noFill/>
            <a:miter lim="800000"/>
            <a:headEnd/>
            <a:tailEnd/>
          </a:ln>
          <a:effectLst/>
        </p:spPr>
        <p:txBody>
          <a:bodyPr vert="horz" wrap="square" lIns="17233" tIns="0" rIns="17233" bIns="0" numCol="1" anchor="b" anchorCtr="0" compatLnSpc="1">
            <a:prstTxWarp prst="textNoShape">
              <a:avLst/>
            </a:prstTxWarp>
          </a:bodyPr>
          <a:lstStyle>
            <a:lvl1pPr algn="r" defTabSz="827471" eaLnBrk="0" hangingPunct="0">
              <a:defRPr sz="1000" b="0" i="1">
                <a:cs typeface="+mn-cs"/>
              </a:defRPr>
            </a:lvl1pPr>
          </a:lstStyle>
          <a:p>
            <a:pPr>
              <a:defRPr/>
            </a:pPr>
            <a:fld id="{F6D6892D-7624-4124-B36A-FDF5EBCFD9EE}" type="slidenum">
              <a:rPr lang="en-US"/>
              <a:pPr>
                <a:defRPr/>
              </a:pPr>
              <a:t>‹#›</a:t>
            </a:fld>
            <a:endParaRPr lang="en-US"/>
          </a:p>
        </p:txBody>
      </p:sp>
    </p:spTree>
    <p:extLst>
      <p:ext uri="{BB962C8B-B14F-4D97-AF65-F5344CB8AC3E}">
        <p14:creationId xmlns:p14="http://schemas.microsoft.com/office/powerpoint/2010/main" val="3205219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2225" y="23813"/>
            <a:ext cx="2987675"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defTabSz="827471" eaLnBrk="0" hangingPunct="0">
              <a:defRPr sz="1000" b="0" i="1">
                <a:latin typeface="Times New Roman" pitchFamily="18" charset="0"/>
                <a:cs typeface="+mn-cs"/>
              </a:defRPr>
            </a:lvl1pPr>
          </a:lstStyle>
          <a:p>
            <a:pPr>
              <a:defRPr/>
            </a:pPr>
            <a:endParaRPr lang="en-US"/>
          </a:p>
        </p:txBody>
      </p:sp>
      <p:sp>
        <p:nvSpPr>
          <p:cNvPr id="2051" name="Rectangle 3"/>
          <p:cNvSpPr>
            <a:spLocks noGrp="1" noChangeArrowheads="1"/>
          </p:cNvSpPr>
          <p:nvPr>
            <p:ph type="dt" idx="1"/>
          </p:nvPr>
        </p:nvSpPr>
        <p:spPr bwMode="auto">
          <a:xfrm>
            <a:off x="3916363" y="23813"/>
            <a:ext cx="2987675" cy="414337"/>
          </a:xfrm>
          <a:prstGeom prst="rect">
            <a:avLst/>
          </a:prstGeom>
          <a:noFill/>
          <a:ln w="9525">
            <a:noFill/>
            <a:miter lim="800000"/>
            <a:headEnd/>
            <a:tailEnd/>
          </a:ln>
          <a:effectLst/>
        </p:spPr>
        <p:txBody>
          <a:bodyPr vert="horz" wrap="square" lIns="17233" tIns="0" rIns="17233" bIns="0" numCol="1" anchor="t" anchorCtr="0" compatLnSpc="1">
            <a:prstTxWarp prst="textNoShape">
              <a:avLst/>
            </a:prstTxWarp>
          </a:bodyPr>
          <a:lstStyle>
            <a:lvl1pPr algn="r" defTabSz="827471" eaLnBrk="0" hangingPunct="0">
              <a:defRPr sz="1000" b="0" i="1">
                <a:latin typeface="Times New Roman" pitchFamily="18" charset="0"/>
                <a:cs typeface="+mn-cs"/>
              </a:defRPr>
            </a:lvl1pPr>
          </a:lstStyle>
          <a:p>
            <a:pPr>
              <a:defRPr/>
            </a:pPr>
            <a:endParaRPr lang="en-US"/>
          </a:p>
        </p:txBody>
      </p:sp>
      <p:sp>
        <p:nvSpPr>
          <p:cNvPr id="2052" name="Rectangle 4"/>
          <p:cNvSpPr>
            <a:spLocks noGrp="1" noChangeArrowheads="1"/>
          </p:cNvSpPr>
          <p:nvPr>
            <p:ph type="ftr" sz="quarter" idx="4"/>
          </p:nvPr>
        </p:nvSpPr>
        <p:spPr bwMode="auto">
          <a:xfrm>
            <a:off x="-22225" y="8858250"/>
            <a:ext cx="2987675" cy="414338"/>
          </a:xfrm>
          <a:prstGeom prst="rect">
            <a:avLst/>
          </a:prstGeom>
          <a:noFill/>
          <a:ln w="9525">
            <a:noFill/>
            <a:miter lim="800000"/>
            <a:headEnd/>
            <a:tailEnd/>
          </a:ln>
          <a:effectLst/>
        </p:spPr>
        <p:txBody>
          <a:bodyPr vert="horz" wrap="square" lIns="17233" tIns="0" rIns="17233" bIns="0" numCol="1" anchor="b" anchorCtr="0" compatLnSpc="1">
            <a:prstTxWarp prst="textNoShape">
              <a:avLst/>
            </a:prstTxWarp>
          </a:bodyPr>
          <a:lstStyle>
            <a:lvl1pPr defTabSz="827471" eaLnBrk="0" hangingPunct="0">
              <a:defRPr sz="1000" b="0" i="1">
                <a:latin typeface="Times New Roman" pitchFamily="18" charset="0"/>
                <a:cs typeface="+mn-cs"/>
              </a:defRPr>
            </a:lvl1pPr>
          </a:lstStyle>
          <a:p>
            <a:pPr>
              <a:defRPr/>
            </a:pPr>
            <a:endParaRPr lang="en-US"/>
          </a:p>
        </p:txBody>
      </p:sp>
      <p:sp>
        <p:nvSpPr>
          <p:cNvPr id="2053" name="Rectangle 5"/>
          <p:cNvSpPr>
            <a:spLocks noGrp="1" noChangeArrowheads="1"/>
          </p:cNvSpPr>
          <p:nvPr>
            <p:ph type="sldNum" sz="quarter" idx="5"/>
          </p:nvPr>
        </p:nvSpPr>
        <p:spPr bwMode="auto">
          <a:xfrm>
            <a:off x="3916363" y="8858250"/>
            <a:ext cx="2987675" cy="414338"/>
          </a:xfrm>
          <a:prstGeom prst="rect">
            <a:avLst/>
          </a:prstGeom>
          <a:noFill/>
          <a:ln w="9525">
            <a:noFill/>
            <a:miter lim="800000"/>
            <a:headEnd/>
            <a:tailEnd/>
          </a:ln>
          <a:effectLst/>
        </p:spPr>
        <p:txBody>
          <a:bodyPr vert="horz" wrap="square" lIns="17233" tIns="0" rIns="17233" bIns="0" numCol="1" anchor="b" anchorCtr="0" compatLnSpc="1">
            <a:prstTxWarp prst="textNoShape">
              <a:avLst/>
            </a:prstTxWarp>
          </a:bodyPr>
          <a:lstStyle>
            <a:lvl1pPr algn="r" defTabSz="827471" eaLnBrk="0" hangingPunct="0">
              <a:defRPr sz="1000" b="0" i="1">
                <a:latin typeface="Times New Roman" pitchFamily="18" charset="0"/>
                <a:cs typeface="+mn-cs"/>
              </a:defRPr>
            </a:lvl1pPr>
          </a:lstStyle>
          <a:p>
            <a:pPr>
              <a:defRPr/>
            </a:pPr>
            <a:fld id="{BB93A23C-282F-4380-89A7-4064DDE2DEF1}" type="slidenum">
              <a:rPr lang="en-US"/>
              <a:pPr>
                <a:defRPr/>
              </a:pPr>
              <a:t>‹#›</a:t>
            </a:fld>
            <a:endParaRPr lang="en-US"/>
          </a:p>
        </p:txBody>
      </p:sp>
      <p:sp>
        <p:nvSpPr>
          <p:cNvPr id="2054" name="Rectangle 6"/>
          <p:cNvSpPr>
            <a:spLocks noChangeArrowheads="1"/>
          </p:cNvSpPr>
          <p:nvPr/>
        </p:nvSpPr>
        <p:spPr bwMode="auto">
          <a:xfrm>
            <a:off x="2960688" y="8856663"/>
            <a:ext cx="823912" cy="269875"/>
          </a:xfrm>
          <a:prstGeom prst="rect">
            <a:avLst/>
          </a:prstGeom>
          <a:noFill/>
          <a:ln w="9525">
            <a:noFill/>
            <a:miter lim="800000"/>
            <a:headEnd/>
            <a:tailEnd/>
          </a:ln>
          <a:effectLst/>
        </p:spPr>
        <p:txBody>
          <a:bodyPr wrap="none" lIns="89034" tIns="44516" rIns="89034" bIns="44516">
            <a:spAutoFit/>
          </a:bodyPr>
          <a:lstStyle/>
          <a:p>
            <a:pPr algn="ctr" eaLnBrk="0" hangingPunct="0">
              <a:lnSpc>
                <a:spcPct val="90000"/>
              </a:lnSpc>
              <a:defRPr/>
            </a:pPr>
            <a:r>
              <a:rPr lang="en-US" sz="1300" b="0" dirty="0">
                <a:cs typeface="+mn-cs"/>
              </a:rPr>
              <a:t>Page </a:t>
            </a:r>
            <a:fld id="{17C8E549-0A98-41B5-A4F4-D346BCEBADF7}" type="slidenum">
              <a:rPr lang="en-US" sz="1300" b="0">
                <a:cs typeface="+mn-cs"/>
              </a:rPr>
              <a:pPr algn="ctr" eaLnBrk="0" hangingPunct="0">
                <a:lnSpc>
                  <a:spcPct val="90000"/>
                </a:lnSpc>
                <a:defRPr/>
              </a:pPr>
              <a:t>‹#›</a:t>
            </a:fld>
            <a:endParaRPr lang="en-US" sz="1300" b="0" dirty="0">
              <a:cs typeface="+mn-cs"/>
            </a:endParaRPr>
          </a:p>
        </p:txBody>
      </p:sp>
      <p:sp>
        <p:nvSpPr>
          <p:cNvPr id="45063" name="Rectangle 7"/>
          <p:cNvSpPr>
            <a:spLocks noGrp="1" noRot="1" noChangeAspect="1" noChangeArrowheads="1" noTextEdit="1"/>
          </p:cNvSpPr>
          <p:nvPr>
            <p:ph type="sldImg" idx="2"/>
          </p:nvPr>
        </p:nvSpPr>
        <p:spPr bwMode="auto">
          <a:xfrm>
            <a:off x="1379538" y="893763"/>
            <a:ext cx="4125912" cy="3094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a:effectLst/>
        </p:spPr>
        <p:txBody>
          <a:bodyPr vert="horz" wrap="square" lIns="93343" tIns="45953" rIns="93343" bIns="45953"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285981900"/>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45841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ftr" sz="quarter" idx="4"/>
          </p:nvPr>
        </p:nvSpPr>
        <p:spPr/>
        <p:txBody>
          <a:bodyPr/>
          <a:lstStyle/>
          <a:p>
            <a:pPr defTabSz="827088">
              <a:defRPr/>
            </a:pPr>
            <a:r>
              <a:rPr lang="en-US" dirty="0" smtClean="0"/>
              <a:t>CS258 S99</a:t>
            </a:r>
          </a:p>
        </p:txBody>
      </p:sp>
      <p:sp>
        <p:nvSpPr>
          <p:cNvPr id="53251" name="Rectangle 5"/>
          <p:cNvSpPr>
            <a:spLocks noGrp="1" noChangeArrowheads="1"/>
          </p:cNvSpPr>
          <p:nvPr>
            <p:ph type="sldNum" sz="quarter" idx="5"/>
          </p:nvPr>
        </p:nvSpPr>
        <p:spPr/>
        <p:txBody>
          <a:bodyPr/>
          <a:lstStyle/>
          <a:p>
            <a:pPr defTabSz="827088">
              <a:defRPr/>
            </a:pPr>
            <a:fld id="{53E5BA2F-7833-45A8-889B-EE7E2219C6C7}" type="slidenum">
              <a:rPr lang="en-US" smtClean="0"/>
              <a:pPr defTabSz="827088">
                <a:defRPr/>
              </a:pPr>
              <a:t>16</a:t>
            </a:fld>
            <a:endParaRPr lang="en-US" smtClean="0"/>
          </a:p>
        </p:txBody>
      </p:sp>
      <p:sp>
        <p:nvSpPr>
          <p:cNvPr id="55300" name="Rectangle 2"/>
          <p:cNvSpPr>
            <a:spLocks noGrp="1" noRot="1" noChangeAspect="1" noChangeArrowheads="1" noTextEdit="1"/>
          </p:cNvSpPr>
          <p:nvPr>
            <p:ph type="sldImg"/>
          </p:nvPr>
        </p:nvSpPr>
        <p:spPr>
          <a:xfrm>
            <a:off x="1116013" y="698500"/>
            <a:ext cx="4649787" cy="348615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00994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ftr" sz="quarter" idx="4"/>
          </p:nvPr>
        </p:nvSpPr>
        <p:spPr/>
        <p:txBody>
          <a:bodyPr/>
          <a:lstStyle/>
          <a:p>
            <a:pPr defTabSz="827088">
              <a:defRPr/>
            </a:pPr>
            <a:r>
              <a:rPr lang="en-US" dirty="0" smtClean="0"/>
              <a:t>CS258 S99</a:t>
            </a:r>
          </a:p>
        </p:txBody>
      </p:sp>
      <p:sp>
        <p:nvSpPr>
          <p:cNvPr id="53251" name="Rectangle 5"/>
          <p:cNvSpPr>
            <a:spLocks noGrp="1" noChangeArrowheads="1"/>
          </p:cNvSpPr>
          <p:nvPr>
            <p:ph type="sldNum" sz="quarter" idx="5"/>
          </p:nvPr>
        </p:nvSpPr>
        <p:spPr/>
        <p:txBody>
          <a:bodyPr/>
          <a:lstStyle/>
          <a:p>
            <a:pPr defTabSz="827088">
              <a:defRPr/>
            </a:pPr>
            <a:fld id="{53E5BA2F-7833-45A8-889B-EE7E2219C6C7}" type="slidenum">
              <a:rPr lang="en-US" smtClean="0"/>
              <a:pPr defTabSz="827088">
                <a:defRPr/>
              </a:pPr>
              <a:t>17</a:t>
            </a:fld>
            <a:endParaRPr lang="en-US" smtClean="0"/>
          </a:p>
        </p:txBody>
      </p:sp>
      <p:sp>
        <p:nvSpPr>
          <p:cNvPr id="55300" name="Rectangle 2"/>
          <p:cNvSpPr>
            <a:spLocks noGrp="1" noRot="1" noChangeAspect="1" noChangeArrowheads="1" noTextEdit="1"/>
          </p:cNvSpPr>
          <p:nvPr>
            <p:ph type="sldImg"/>
          </p:nvPr>
        </p:nvSpPr>
        <p:spPr>
          <a:xfrm>
            <a:off x="1116013" y="698500"/>
            <a:ext cx="4649787" cy="348615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25381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ftr" sz="quarter" idx="4"/>
          </p:nvPr>
        </p:nvSpPr>
        <p:spPr/>
        <p:txBody>
          <a:bodyPr/>
          <a:lstStyle/>
          <a:p>
            <a:pPr defTabSz="827088">
              <a:defRPr/>
            </a:pPr>
            <a:r>
              <a:rPr lang="en-US" dirty="0" smtClean="0"/>
              <a:t>CS258 S99</a:t>
            </a:r>
          </a:p>
        </p:txBody>
      </p:sp>
      <p:sp>
        <p:nvSpPr>
          <p:cNvPr id="54275" name="Rectangle 5"/>
          <p:cNvSpPr>
            <a:spLocks noGrp="1" noChangeArrowheads="1"/>
          </p:cNvSpPr>
          <p:nvPr>
            <p:ph type="sldNum" sz="quarter" idx="5"/>
          </p:nvPr>
        </p:nvSpPr>
        <p:spPr/>
        <p:txBody>
          <a:bodyPr/>
          <a:lstStyle/>
          <a:p>
            <a:pPr defTabSz="827088">
              <a:defRPr/>
            </a:pPr>
            <a:fld id="{B2A80F3F-2284-4D95-8683-179A8784FE9C}" type="slidenum">
              <a:rPr lang="en-US" smtClean="0"/>
              <a:pPr defTabSz="827088">
                <a:defRPr/>
              </a:pPr>
              <a:t>18</a:t>
            </a:fld>
            <a:endParaRPr lang="en-US" smtClean="0"/>
          </a:p>
        </p:txBody>
      </p:sp>
      <p:sp>
        <p:nvSpPr>
          <p:cNvPr id="56324" name="Rectangle 2"/>
          <p:cNvSpPr>
            <a:spLocks noGrp="1" noRot="1" noChangeAspect="1" noChangeArrowheads="1" noTextEdit="1"/>
          </p:cNvSpPr>
          <p:nvPr>
            <p:ph type="sldImg"/>
          </p:nvPr>
        </p:nvSpPr>
        <p:spPr>
          <a:xfrm>
            <a:off x="1116013" y="698500"/>
            <a:ext cx="4649787" cy="348615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67933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ftr" sz="quarter" idx="4"/>
          </p:nvPr>
        </p:nvSpPr>
        <p:spPr/>
        <p:txBody>
          <a:bodyPr/>
          <a:lstStyle/>
          <a:p>
            <a:pPr defTabSz="827088">
              <a:defRPr/>
            </a:pPr>
            <a:r>
              <a:rPr lang="en-US" dirty="0" smtClean="0"/>
              <a:t>CS258 S99</a:t>
            </a:r>
          </a:p>
        </p:txBody>
      </p:sp>
      <p:sp>
        <p:nvSpPr>
          <p:cNvPr id="55299" name="Rectangle 5"/>
          <p:cNvSpPr>
            <a:spLocks noGrp="1" noChangeArrowheads="1"/>
          </p:cNvSpPr>
          <p:nvPr>
            <p:ph type="sldNum" sz="quarter" idx="5"/>
          </p:nvPr>
        </p:nvSpPr>
        <p:spPr/>
        <p:txBody>
          <a:bodyPr/>
          <a:lstStyle/>
          <a:p>
            <a:pPr defTabSz="827088">
              <a:defRPr/>
            </a:pPr>
            <a:fld id="{48AD10D4-EDE0-417C-83AF-B3E3AC889967}" type="slidenum">
              <a:rPr lang="en-US" smtClean="0"/>
              <a:pPr defTabSz="827088">
                <a:defRPr/>
              </a:pPr>
              <a:t>19</a:t>
            </a:fld>
            <a:endParaRPr lang="en-US" smtClean="0"/>
          </a:p>
        </p:txBody>
      </p:sp>
      <p:sp>
        <p:nvSpPr>
          <p:cNvPr id="57348" name="Rectangle 2"/>
          <p:cNvSpPr>
            <a:spLocks noGrp="1" noRot="1" noChangeAspect="1" noChangeArrowheads="1" noTextEdit="1"/>
          </p:cNvSpPr>
          <p:nvPr>
            <p:ph type="sldImg"/>
          </p:nvPr>
        </p:nvSpPr>
        <p:spPr>
          <a:xfrm>
            <a:off x="1116013" y="698500"/>
            <a:ext cx="4649787" cy="348615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Processor Initial State = Invalid</a:t>
            </a:r>
          </a:p>
          <a:p>
            <a:r>
              <a:rPr lang="en-US" altLang="en-US" smtClean="0"/>
              <a:t>A1 and A2 in same cache block, Word A1 is not Word A2</a:t>
            </a:r>
          </a:p>
          <a:p>
            <a:endParaRPr lang="en-US" altLang="en-US" smtClean="0"/>
          </a:p>
        </p:txBody>
      </p:sp>
    </p:spTree>
    <p:extLst>
      <p:ext uri="{BB962C8B-B14F-4D97-AF65-F5344CB8AC3E}">
        <p14:creationId xmlns:p14="http://schemas.microsoft.com/office/powerpoint/2010/main" val="48521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ftr" sz="quarter" idx="4"/>
          </p:nvPr>
        </p:nvSpPr>
        <p:spPr/>
        <p:txBody>
          <a:bodyPr/>
          <a:lstStyle/>
          <a:p>
            <a:pPr defTabSz="827088">
              <a:defRPr/>
            </a:pPr>
            <a:r>
              <a:rPr lang="en-US" dirty="0" smtClean="0"/>
              <a:t>CS258 S99</a:t>
            </a:r>
          </a:p>
        </p:txBody>
      </p:sp>
      <p:sp>
        <p:nvSpPr>
          <p:cNvPr id="56323" name="Rectangle 5"/>
          <p:cNvSpPr>
            <a:spLocks noGrp="1" noChangeArrowheads="1"/>
          </p:cNvSpPr>
          <p:nvPr>
            <p:ph type="sldNum" sz="quarter" idx="5"/>
          </p:nvPr>
        </p:nvSpPr>
        <p:spPr/>
        <p:txBody>
          <a:bodyPr/>
          <a:lstStyle/>
          <a:p>
            <a:pPr defTabSz="827088">
              <a:defRPr/>
            </a:pPr>
            <a:fld id="{0984D70C-1FDA-4B80-883F-C1A5B6CC5909}" type="slidenum">
              <a:rPr lang="en-US" smtClean="0"/>
              <a:pPr defTabSz="827088">
                <a:defRPr/>
              </a:pPr>
              <a:t>20</a:t>
            </a:fld>
            <a:endParaRPr lang="en-US" smtClean="0"/>
          </a:p>
        </p:txBody>
      </p:sp>
      <p:sp>
        <p:nvSpPr>
          <p:cNvPr id="58372" name="Rectangle 2"/>
          <p:cNvSpPr>
            <a:spLocks noGrp="1" noRot="1" noChangeAspect="1" noChangeArrowheads="1" noTextEdit="1"/>
          </p:cNvSpPr>
          <p:nvPr>
            <p:ph type="sldImg"/>
          </p:nvPr>
        </p:nvSpPr>
        <p:spPr>
          <a:xfrm>
            <a:off x="1116013" y="698500"/>
            <a:ext cx="4649787" cy="348615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P1 Writes 10 to A1</a:t>
            </a:r>
          </a:p>
          <a:p>
            <a:pPr>
              <a:buFontTx/>
              <a:buChar char="-"/>
            </a:pPr>
            <a:r>
              <a:rPr lang="en-US" altLang="en-US" smtClean="0"/>
              <a:t>Processor: </a:t>
            </a:r>
          </a:p>
          <a:p>
            <a:pPr>
              <a:buFontTx/>
              <a:buChar char="-"/>
            </a:pPr>
            <a:r>
              <a:rPr lang="en-US" altLang="en-US" smtClean="0"/>
              <a:t>- P1 state change from Invalid to Exclusive</a:t>
            </a:r>
          </a:p>
          <a:p>
            <a:pPr>
              <a:buFontTx/>
              <a:buChar char="-"/>
            </a:pPr>
            <a:r>
              <a:rPr lang="en-US" altLang="en-US" smtClean="0"/>
              <a:t>- P1 has a write miss</a:t>
            </a:r>
          </a:p>
          <a:p>
            <a:pPr>
              <a:buFontTx/>
              <a:buChar char="-"/>
            </a:pPr>
            <a:r>
              <a:rPr lang="en-US" altLang="en-US" smtClean="0"/>
              <a:t>Directory:</a:t>
            </a:r>
          </a:p>
          <a:p>
            <a:pPr>
              <a:buFontTx/>
              <a:buChar char="-"/>
            </a:pPr>
            <a:r>
              <a:rPr lang="en-US" altLang="en-US" smtClean="0"/>
              <a:t>- State change for A1 to Exclusive</a:t>
            </a:r>
          </a:p>
          <a:p>
            <a:pPr>
              <a:buFontTx/>
              <a:buChar char="-"/>
            </a:pPr>
            <a:r>
              <a:rPr lang="en-US" altLang="en-US" smtClean="0"/>
              <a:t>- Update sharers list by appending P1</a:t>
            </a:r>
          </a:p>
          <a:p>
            <a:pPr>
              <a:buFontTx/>
              <a:buChar char="-"/>
            </a:pPr>
            <a:r>
              <a:rPr lang="en-US" altLang="en-US" smtClean="0"/>
              <a:t>- Send a data value reply message (diagram assumes initial value of A1=0)</a:t>
            </a:r>
          </a:p>
        </p:txBody>
      </p:sp>
    </p:spTree>
    <p:extLst>
      <p:ext uri="{BB962C8B-B14F-4D97-AF65-F5344CB8AC3E}">
        <p14:creationId xmlns:p14="http://schemas.microsoft.com/office/powerpoint/2010/main" val="3796488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ftr" sz="quarter" idx="4"/>
          </p:nvPr>
        </p:nvSpPr>
        <p:spPr/>
        <p:txBody>
          <a:bodyPr/>
          <a:lstStyle/>
          <a:p>
            <a:pPr defTabSz="827088">
              <a:defRPr/>
            </a:pPr>
            <a:r>
              <a:rPr lang="en-US" dirty="0" smtClean="0"/>
              <a:t>CS258 S99</a:t>
            </a:r>
          </a:p>
        </p:txBody>
      </p:sp>
      <p:sp>
        <p:nvSpPr>
          <p:cNvPr id="57347" name="Rectangle 5"/>
          <p:cNvSpPr>
            <a:spLocks noGrp="1" noChangeArrowheads="1"/>
          </p:cNvSpPr>
          <p:nvPr>
            <p:ph type="sldNum" sz="quarter" idx="5"/>
          </p:nvPr>
        </p:nvSpPr>
        <p:spPr/>
        <p:txBody>
          <a:bodyPr/>
          <a:lstStyle/>
          <a:p>
            <a:pPr defTabSz="827088">
              <a:defRPr/>
            </a:pPr>
            <a:fld id="{00CC284E-C23F-4652-88D4-CC6A4BB50D80}" type="slidenum">
              <a:rPr lang="en-US" smtClean="0"/>
              <a:pPr defTabSz="827088">
                <a:defRPr/>
              </a:pPr>
              <a:t>21</a:t>
            </a:fld>
            <a:endParaRPr lang="en-US" smtClean="0"/>
          </a:p>
        </p:txBody>
      </p:sp>
      <p:sp>
        <p:nvSpPr>
          <p:cNvPr id="59396" name="Rectangle 2"/>
          <p:cNvSpPr>
            <a:spLocks noGrp="1" noRot="1" noChangeAspect="1" noChangeArrowheads="1" noTextEdit="1"/>
          </p:cNvSpPr>
          <p:nvPr>
            <p:ph type="sldImg"/>
          </p:nvPr>
        </p:nvSpPr>
        <p:spPr>
          <a:xfrm>
            <a:off x="1116013" y="698500"/>
            <a:ext cx="4649787" cy="348615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P1 Reads A1</a:t>
            </a:r>
          </a:p>
          <a:p>
            <a:pPr>
              <a:buFontTx/>
              <a:buChar char="-"/>
            </a:pPr>
            <a:r>
              <a:rPr lang="en-US" altLang="en-US" smtClean="0"/>
              <a:t> Processor</a:t>
            </a:r>
          </a:p>
          <a:p>
            <a:pPr>
              <a:buFontTx/>
              <a:buChar char="-"/>
            </a:pPr>
            <a:r>
              <a:rPr lang="en-US" altLang="en-US" smtClean="0"/>
              <a:t>- State conditions remains unchanged, value of 10 received from P1’s cache (cache’d value was 10)</a:t>
            </a:r>
          </a:p>
          <a:p>
            <a:pPr>
              <a:buFontTx/>
              <a:buChar char="-"/>
            </a:pPr>
            <a:endParaRPr lang="en-US" altLang="en-US" smtClean="0"/>
          </a:p>
        </p:txBody>
      </p:sp>
    </p:spTree>
    <p:extLst>
      <p:ext uri="{BB962C8B-B14F-4D97-AF65-F5344CB8AC3E}">
        <p14:creationId xmlns:p14="http://schemas.microsoft.com/office/powerpoint/2010/main" val="1067441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ftr" sz="quarter" idx="4"/>
          </p:nvPr>
        </p:nvSpPr>
        <p:spPr/>
        <p:txBody>
          <a:bodyPr/>
          <a:lstStyle/>
          <a:p>
            <a:pPr defTabSz="827088">
              <a:defRPr/>
            </a:pPr>
            <a:r>
              <a:rPr lang="en-US" dirty="0" smtClean="0"/>
              <a:t>CS258 S99</a:t>
            </a:r>
          </a:p>
        </p:txBody>
      </p:sp>
      <p:sp>
        <p:nvSpPr>
          <p:cNvPr id="58371" name="Rectangle 5"/>
          <p:cNvSpPr>
            <a:spLocks noGrp="1" noChangeArrowheads="1"/>
          </p:cNvSpPr>
          <p:nvPr>
            <p:ph type="sldNum" sz="quarter" idx="5"/>
          </p:nvPr>
        </p:nvSpPr>
        <p:spPr/>
        <p:txBody>
          <a:bodyPr/>
          <a:lstStyle/>
          <a:p>
            <a:pPr defTabSz="827088">
              <a:defRPr/>
            </a:pPr>
            <a:fld id="{22D4B646-F1E5-4CED-BC59-643DF7D1EBE4}" type="slidenum">
              <a:rPr lang="en-US" smtClean="0"/>
              <a:pPr defTabSz="827088">
                <a:defRPr/>
              </a:pPr>
              <a:t>22</a:t>
            </a:fld>
            <a:endParaRPr lang="en-US" smtClean="0"/>
          </a:p>
        </p:txBody>
      </p:sp>
      <p:sp>
        <p:nvSpPr>
          <p:cNvPr id="60420" name="Rectangle 2"/>
          <p:cNvSpPr>
            <a:spLocks noGrp="1" noRot="1" noChangeAspect="1" noChangeArrowheads="1" noTextEdit="1"/>
          </p:cNvSpPr>
          <p:nvPr>
            <p:ph type="sldImg"/>
          </p:nvPr>
        </p:nvSpPr>
        <p:spPr>
          <a:xfrm>
            <a:off x="1116013" y="698500"/>
            <a:ext cx="4649787" cy="348615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P2 Reads A1 (this is a read miss because the value is in P1’s local cache and is an initial read of A1 by P2)</a:t>
            </a:r>
          </a:p>
          <a:p>
            <a:pPr>
              <a:buFontTx/>
              <a:buChar char="-"/>
            </a:pPr>
            <a:r>
              <a:rPr lang="en-US" altLang="en-US" smtClean="0"/>
              <a:t> Processor</a:t>
            </a:r>
          </a:p>
          <a:p>
            <a:pPr>
              <a:buFontTx/>
              <a:buChar char="-"/>
            </a:pPr>
            <a:r>
              <a:rPr lang="en-US" altLang="en-US" smtClean="0"/>
              <a:t>-Change P2 from Invalid to Shared</a:t>
            </a:r>
          </a:p>
          <a:p>
            <a:pPr>
              <a:buFontTx/>
              <a:buChar char="-"/>
            </a:pPr>
            <a:r>
              <a:rPr lang="en-US" altLang="en-US" smtClean="0"/>
              <a:t>-Change P1 from Exclusive to Shared (the data are now shared, P1 no longer has the exclusive value)</a:t>
            </a:r>
          </a:p>
          <a:p>
            <a:pPr>
              <a:buFontTx/>
              <a:buChar char="-"/>
            </a:pPr>
            <a:r>
              <a:rPr lang="en-US" altLang="en-US" smtClean="0"/>
              <a:t>- Sends Read Miss message</a:t>
            </a:r>
          </a:p>
          <a:p>
            <a:pPr>
              <a:buFontTx/>
              <a:buChar char="-"/>
            </a:pPr>
            <a:r>
              <a:rPr lang="en-US" altLang="en-US" smtClean="0"/>
              <a:t> Directory </a:t>
            </a:r>
          </a:p>
          <a:p>
            <a:pPr>
              <a:buFontTx/>
              <a:buChar char="-"/>
            </a:pPr>
            <a:r>
              <a:rPr lang="en-US" altLang="en-US" smtClean="0"/>
              <a:t>- Change Directory from Exclusive to Shared because it was a read miss from P2’s perspective</a:t>
            </a:r>
          </a:p>
          <a:p>
            <a:pPr>
              <a:buFontTx/>
              <a:buChar char="-"/>
            </a:pPr>
            <a:r>
              <a:rPr lang="en-US" altLang="en-US" smtClean="0"/>
              <a:t>- Adds P2 to the sharers list because now P2s local cache has the data</a:t>
            </a:r>
          </a:p>
          <a:p>
            <a:pPr>
              <a:buFontTx/>
              <a:buChar char="-"/>
            </a:pPr>
            <a:r>
              <a:rPr lang="en-US" altLang="en-US" smtClean="0"/>
              <a:t>-Sends a fetch message to retrieve the cached value from P1s cache which then performs the write-back to the shared cache (which is why it is only now updated)</a:t>
            </a:r>
          </a:p>
          <a:p>
            <a:pPr>
              <a:buFontTx/>
              <a:buChar char="-"/>
            </a:pPr>
            <a:r>
              <a:rPr lang="en-US" altLang="en-US" smtClean="0"/>
              <a:t>-Once fetch has occurred, the directory sends a Data Value Reply message to P2 so its local cache now has the value of A1=10</a:t>
            </a:r>
          </a:p>
          <a:p>
            <a:endParaRPr lang="en-US" altLang="en-US" smtClean="0"/>
          </a:p>
        </p:txBody>
      </p:sp>
    </p:spTree>
    <p:extLst>
      <p:ext uri="{BB962C8B-B14F-4D97-AF65-F5344CB8AC3E}">
        <p14:creationId xmlns:p14="http://schemas.microsoft.com/office/powerpoint/2010/main" val="431872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ftr" sz="quarter" idx="4"/>
          </p:nvPr>
        </p:nvSpPr>
        <p:spPr/>
        <p:txBody>
          <a:bodyPr/>
          <a:lstStyle/>
          <a:p>
            <a:pPr defTabSz="827088">
              <a:defRPr/>
            </a:pPr>
            <a:r>
              <a:rPr lang="en-US" dirty="0" smtClean="0"/>
              <a:t>CS258 S99</a:t>
            </a:r>
          </a:p>
        </p:txBody>
      </p:sp>
      <p:sp>
        <p:nvSpPr>
          <p:cNvPr id="59395" name="Rectangle 5"/>
          <p:cNvSpPr>
            <a:spLocks noGrp="1" noChangeArrowheads="1"/>
          </p:cNvSpPr>
          <p:nvPr>
            <p:ph type="sldNum" sz="quarter" idx="5"/>
          </p:nvPr>
        </p:nvSpPr>
        <p:spPr/>
        <p:txBody>
          <a:bodyPr/>
          <a:lstStyle/>
          <a:p>
            <a:pPr defTabSz="827088">
              <a:defRPr/>
            </a:pPr>
            <a:fld id="{9BE09D9C-4F02-49B1-B310-06404C37A834}" type="slidenum">
              <a:rPr lang="en-US" smtClean="0"/>
              <a:pPr defTabSz="827088">
                <a:defRPr/>
              </a:pPr>
              <a:t>23</a:t>
            </a:fld>
            <a:endParaRPr lang="en-US" smtClean="0"/>
          </a:p>
        </p:txBody>
      </p:sp>
      <p:sp>
        <p:nvSpPr>
          <p:cNvPr id="61444" name="Rectangle 2"/>
          <p:cNvSpPr>
            <a:spLocks noGrp="1" noRot="1" noChangeAspect="1" noChangeArrowheads="1" noTextEdit="1"/>
          </p:cNvSpPr>
          <p:nvPr>
            <p:ph type="sldImg"/>
          </p:nvPr>
        </p:nvSpPr>
        <p:spPr>
          <a:xfrm>
            <a:off x="1116013" y="698500"/>
            <a:ext cx="4649787" cy="348615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P2 writes 20 to A1</a:t>
            </a:r>
          </a:p>
          <a:p>
            <a:pPr>
              <a:buFontTx/>
              <a:buChar char="-"/>
            </a:pPr>
            <a:r>
              <a:rPr lang="en-US" altLang="en-US" smtClean="0"/>
              <a:t>Processor</a:t>
            </a:r>
          </a:p>
          <a:p>
            <a:pPr>
              <a:buFontTx/>
              <a:buChar char="-"/>
            </a:pPr>
            <a:r>
              <a:rPr lang="en-US" altLang="en-US" smtClean="0"/>
              <a:t>-P2 state changes from Shared to Exclusive because it has the only valid up-to-date copy (due to that write)</a:t>
            </a:r>
          </a:p>
          <a:p>
            <a:pPr>
              <a:buFontTx/>
              <a:buChar char="-"/>
            </a:pPr>
            <a:r>
              <a:rPr lang="en-US" altLang="en-US" smtClean="0"/>
              <a:t>-P2 sends a write miss message to the home directory</a:t>
            </a:r>
          </a:p>
          <a:p>
            <a:pPr>
              <a:buFontTx/>
              <a:buChar char="-"/>
            </a:pPr>
            <a:r>
              <a:rPr lang="en-US" altLang="en-US" smtClean="0"/>
              <a:t>Directory</a:t>
            </a:r>
          </a:p>
          <a:p>
            <a:pPr>
              <a:buFontTx/>
              <a:buChar char="-"/>
            </a:pPr>
            <a:r>
              <a:rPr lang="en-US" altLang="en-US" smtClean="0"/>
              <a:t>-Changes state fro Shared to Exclusive due to the write miss</a:t>
            </a:r>
          </a:p>
          <a:p>
            <a:pPr>
              <a:buFontTx/>
              <a:buChar char="-"/>
            </a:pPr>
            <a:r>
              <a:rPr lang="en-US" altLang="en-US" smtClean="0"/>
              <a:t>- Sends an invalidate  message to all processors in the shared list for A1 less itself (this is why the Inv. Appears for P1 / A1)</a:t>
            </a:r>
          </a:p>
          <a:p>
            <a:pPr>
              <a:buFontTx/>
              <a:buChar char="-"/>
            </a:pPr>
            <a:r>
              <a:rPr lang="en-US" altLang="en-US" smtClean="0"/>
              <a:t>- Updates the Sharers list to be only the current processor (since it has exclusively the correct value)</a:t>
            </a:r>
          </a:p>
        </p:txBody>
      </p:sp>
    </p:spTree>
    <p:extLst>
      <p:ext uri="{BB962C8B-B14F-4D97-AF65-F5344CB8AC3E}">
        <p14:creationId xmlns:p14="http://schemas.microsoft.com/office/powerpoint/2010/main" val="541273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ftr" sz="quarter" idx="4"/>
          </p:nvPr>
        </p:nvSpPr>
        <p:spPr/>
        <p:txBody>
          <a:bodyPr/>
          <a:lstStyle/>
          <a:p>
            <a:pPr defTabSz="827088">
              <a:defRPr/>
            </a:pPr>
            <a:r>
              <a:rPr lang="en-US" dirty="0" smtClean="0"/>
              <a:t>CS258 S99</a:t>
            </a:r>
          </a:p>
        </p:txBody>
      </p:sp>
      <p:sp>
        <p:nvSpPr>
          <p:cNvPr id="60419" name="Rectangle 5"/>
          <p:cNvSpPr>
            <a:spLocks noGrp="1" noChangeArrowheads="1"/>
          </p:cNvSpPr>
          <p:nvPr>
            <p:ph type="sldNum" sz="quarter" idx="5"/>
          </p:nvPr>
        </p:nvSpPr>
        <p:spPr/>
        <p:txBody>
          <a:bodyPr/>
          <a:lstStyle/>
          <a:p>
            <a:pPr defTabSz="827088">
              <a:defRPr/>
            </a:pPr>
            <a:fld id="{E3521F2A-742B-488E-B03D-868D01204EE0}" type="slidenum">
              <a:rPr lang="en-US" smtClean="0"/>
              <a:pPr defTabSz="827088">
                <a:defRPr/>
              </a:pPr>
              <a:t>24</a:t>
            </a:fld>
            <a:endParaRPr lang="en-US" smtClean="0"/>
          </a:p>
        </p:txBody>
      </p:sp>
      <p:sp>
        <p:nvSpPr>
          <p:cNvPr id="62468" name="Rectangle 2"/>
          <p:cNvSpPr>
            <a:spLocks noGrp="1" noRot="1" noChangeAspect="1" noChangeArrowheads="1" noTextEdit="1"/>
          </p:cNvSpPr>
          <p:nvPr>
            <p:ph type="sldImg"/>
          </p:nvPr>
        </p:nvSpPr>
        <p:spPr>
          <a:xfrm>
            <a:off x="1116013" y="698500"/>
            <a:ext cx="4649787" cy="348615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P2 Write 40 to A2</a:t>
            </a:r>
          </a:p>
          <a:p>
            <a:pPr>
              <a:buFontTx/>
              <a:buChar char="-"/>
            </a:pPr>
            <a:r>
              <a:rPr lang="en-US" altLang="en-US" smtClean="0"/>
              <a:t>Processor</a:t>
            </a:r>
          </a:p>
          <a:p>
            <a:pPr>
              <a:buFontTx/>
              <a:buChar char="-"/>
            </a:pPr>
            <a:r>
              <a:rPr lang="en-US" altLang="en-US" smtClean="0"/>
              <a:t>-Write miss occurred because value not in P2s cache, write-miss message sent to the home directory</a:t>
            </a:r>
          </a:p>
          <a:p>
            <a:pPr>
              <a:buFontTx/>
              <a:buChar char="-"/>
            </a:pPr>
            <a:r>
              <a:rPr lang="en-US" altLang="en-US" smtClean="0"/>
              <a:t>- Changes state from Invalid to Exclusive for A2 with value 40</a:t>
            </a:r>
          </a:p>
          <a:p>
            <a:pPr>
              <a:buFontTx/>
              <a:buChar char="-"/>
            </a:pPr>
            <a:r>
              <a:rPr lang="en-US" altLang="en-US" smtClean="0"/>
              <a:t>Directory</a:t>
            </a:r>
          </a:p>
          <a:p>
            <a:pPr>
              <a:buFontTx/>
              <a:buChar char="-"/>
            </a:pPr>
            <a:r>
              <a:rPr lang="en-US" altLang="en-US" smtClean="0"/>
              <a:t>-Changes state from Uncached to Exclusive</a:t>
            </a:r>
          </a:p>
          <a:p>
            <a:pPr>
              <a:buFontTx/>
              <a:buChar char="-"/>
            </a:pPr>
            <a:r>
              <a:rPr lang="en-US" altLang="en-US" smtClean="0"/>
              <a:t>- Sharers is updated to hold P2</a:t>
            </a:r>
          </a:p>
          <a:p>
            <a:pPr>
              <a:buFontTx/>
              <a:buChar char="-"/>
            </a:pPr>
            <a:r>
              <a:rPr lang="en-US" altLang="en-US" smtClean="0"/>
              <a:t>-- The value of A1 is written back because the block is updated, this changes Sharers for A1 to empty, the data in A1 are written to memory (value changes from 10 to 20), and the state for A1 in the directory changes from Exclusive to Uncached.</a:t>
            </a:r>
          </a:p>
        </p:txBody>
      </p:sp>
    </p:spTree>
    <p:extLst>
      <p:ext uri="{BB962C8B-B14F-4D97-AF65-F5344CB8AC3E}">
        <p14:creationId xmlns:p14="http://schemas.microsoft.com/office/powerpoint/2010/main" val="3903880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ftr" sz="quarter" idx="4"/>
          </p:nvPr>
        </p:nvSpPr>
        <p:spPr/>
        <p:txBody>
          <a:bodyPr/>
          <a:lstStyle/>
          <a:p>
            <a:pPr defTabSz="827088">
              <a:defRPr/>
            </a:pPr>
            <a:r>
              <a:rPr lang="en-US" dirty="0" smtClean="0"/>
              <a:t>CS258 S99</a:t>
            </a:r>
          </a:p>
        </p:txBody>
      </p:sp>
      <p:sp>
        <p:nvSpPr>
          <p:cNvPr id="61443" name="Rectangle 5"/>
          <p:cNvSpPr>
            <a:spLocks noGrp="1" noChangeArrowheads="1"/>
          </p:cNvSpPr>
          <p:nvPr>
            <p:ph type="sldNum" sz="quarter" idx="5"/>
          </p:nvPr>
        </p:nvSpPr>
        <p:spPr/>
        <p:txBody>
          <a:bodyPr/>
          <a:lstStyle/>
          <a:p>
            <a:pPr defTabSz="827088">
              <a:defRPr/>
            </a:pPr>
            <a:fld id="{D97088E5-6F43-464A-AECE-6DFF989EBA6D}" type="slidenum">
              <a:rPr lang="en-US" smtClean="0"/>
              <a:pPr defTabSz="827088">
                <a:defRPr/>
              </a:pPr>
              <a:t>25</a:t>
            </a:fld>
            <a:endParaRPr lang="en-US" smtClean="0"/>
          </a:p>
        </p:txBody>
      </p:sp>
      <p:sp>
        <p:nvSpPr>
          <p:cNvPr id="63492" name="Rectangle 2"/>
          <p:cNvSpPr>
            <a:spLocks noGrp="1" noRot="1" noChangeAspect="1" noChangeArrowheads="1" noTextEdit="1"/>
          </p:cNvSpPr>
          <p:nvPr>
            <p:ph type="sldImg"/>
          </p:nvPr>
        </p:nvSpPr>
        <p:spPr>
          <a:xfrm>
            <a:off x="1116013" y="698500"/>
            <a:ext cx="4649787" cy="3486150"/>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4568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ftr" sz="quarter" idx="4"/>
          </p:nvPr>
        </p:nvSpPr>
        <p:spPr/>
        <p:txBody>
          <a:bodyPr/>
          <a:lstStyle/>
          <a:p>
            <a:pPr defTabSz="827088">
              <a:defRPr/>
            </a:pPr>
            <a:r>
              <a:rPr lang="en-US" dirty="0" smtClean="0"/>
              <a:t>CS258 S99</a:t>
            </a:r>
          </a:p>
        </p:txBody>
      </p:sp>
      <p:sp>
        <p:nvSpPr>
          <p:cNvPr id="46083" name="Rectangle 5"/>
          <p:cNvSpPr>
            <a:spLocks noGrp="1" noChangeArrowheads="1"/>
          </p:cNvSpPr>
          <p:nvPr>
            <p:ph type="sldNum" sz="quarter" idx="5"/>
          </p:nvPr>
        </p:nvSpPr>
        <p:spPr/>
        <p:txBody>
          <a:bodyPr/>
          <a:lstStyle/>
          <a:p>
            <a:pPr defTabSz="827088">
              <a:defRPr/>
            </a:pPr>
            <a:fld id="{569DA60F-1F96-4E6F-8295-2F8ADEF5036C}" type="slidenum">
              <a:rPr lang="en-US" smtClean="0"/>
              <a:pPr defTabSz="827088">
                <a:defRPr/>
              </a:pPr>
              <a:t>8</a:t>
            </a:fld>
            <a:endParaRPr lang="en-US" smtClean="0"/>
          </a:p>
        </p:txBody>
      </p:sp>
      <p:sp>
        <p:nvSpPr>
          <p:cNvPr id="47108" name="Rectangle 2"/>
          <p:cNvSpPr>
            <a:spLocks noGrp="1" noRot="1" noChangeAspect="1" noChangeArrowheads="1" noTextEdit="1"/>
          </p:cNvSpPr>
          <p:nvPr>
            <p:ph type="sldImg"/>
          </p:nvPr>
        </p:nvSpPr>
        <p:spPr>
          <a:xfrm>
            <a:off x="1116013" y="698500"/>
            <a:ext cx="4649787" cy="3486150"/>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59993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ftr" sz="quarter" idx="4"/>
          </p:nvPr>
        </p:nvSpPr>
        <p:spPr/>
        <p:txBody>
          <a:bodyPr/>
          <a:lstStyle/>
          <a:p>
            <a:pPr defTabSz="827088">
              <a:defRPr/>
            </a:pPr>
            <a:r>
              <a:rPr lang="en-US" dirty="0" smtClean="0"/>
              <a:t>CS258 S99</a:t>
            </a:r>
          </a:p>
        </p:txBody>
      </p:sp>
      <p:sp>
        <p:nvSpPr>
          <p:cNvPr id="62467" name="Rectangle 5"/>
          <p:cNvSpPr>
            <a:spLocks noGrp="1" noChangeArrowheads="1"/>
          </p:cNvSpPr>
          <p:nvPr>
            <p:ph type="sldNum" sz="quarter" idx="5"/>
          </p:nvPr>
        </p:nvSpPr>
        <p:spPr/>
        <p:txBody>
          <a:bodyPr/>
          <a:lstStyle/>
          <a:p>
            <a:pPr defTabSz="827088">
              <a:defRPr/>
            </a:pPr>
            <a:fld id="{DEC59D10-89C8-4415-95ED-BCD6B2CC59D6}" type="slidenum">
              <a:rPr lang="en-US" smtClean="0"/>
              <a:pPr defTabSz="827088">
                <a:defRPr/>
              </a:pPr>
              <a:t>26</a:t>
            </a:fld>
            <a:endParaRPr lang="en-US" smtClean="0"/>
          </a:p>
        </p:txBody>
      </p:sp>
      <p:sp>
        <p:nvSpPr>
          <p:cNvPr id="64516" name="Rectangle 2"/>
          <p:cNvSpPr>
            <a:spLocks noGrp="1" noRot="1" noChangeAspect="1" noChangeArrowheads="1" noTextEdit="1"/>
          </p:cNvSpPr>
          <p:nvPr>
            <p:ph type="sldImg"/>
          </p:nvPr>
        </p:nvSpPr>
        <p:spPr>
          <a:xfrm>
            <a:off x="1116013" y="698500"/>
            <a:ext cx="4649787" cy="348615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55864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ftr" sz="quarter" idx="4"/>
          </p:nvPr>
        </p:nvSpPr>
        <p:spPr/>
        <p:txBody>
          <a:bodyPr/>
          <a:lstStyle/>
          <a:p>
            <a:pPr defTabSz="827088">
              <a:defRPr/>
            </a:pPr>
            <a:r>
              <a:rPr lang="en-US" dirty="0" smtClean="0"/>
              <a:t>CS258 S99</a:t>
            </a:r>
          </a:p>
        </p:txBody>
      </p:sp>
      <p:sp>
        <p:nvSpPr>
          <p:cNvPr id="63491" name="Rectangle 5"/>
          <p:cNvSpPr>
            <a:spLocks noGrp="1" noChangeArrowheads="1"/>
          </p:cNvSpPr>
          <p:nvPr>
            <p:ph type="sldNum" sz="quarter" idx="5"/>
          </p:nvPr>
        </p:nvSpPr>
        <p:spPr/>
        <p:txBody>
          <a:bodyPr/>
          <a:lstStyle/>
          <a:p>
            <a:pPr defTabSz="827088">
              <a:defRPr/>
            </a:pPr>
            <a:fld id="{5760CAEC-817C-4130-AF32-F3EA28DCC79F}" type="slidenum">
              <a:rPr lang="en-US" smtClean="0"/>
              <a:pPr defTabSz="827088">
                <a:defRPr/>
              </a:pPr>
              <a:t>27</a:t>
            </a:fld>
            <a:endParaRPr lang="en-US" smtClean="0"/>
          </a:p>
        </p:txBody>
      </p:sp>
      <p:sp>
        <p:nvSpPr>
          <p:cNvPr id="65540" name="Rectangle 2"/>
          <p:cNvSpPr>
            <a:spLocks noGrp="1" noRot="1" noChangeAspect="1" noChangeArrowheads="1" noTextEdit="1"/>
          </p:cNvSpPr>
          <p:nvPr>
            <p:ph type="sldImg"/>
          </p:nvPr>
        </p:nvSpPr>
        <p:spPr>
          <a:xfrm>
            <a:off x="1116013" y="698500"/>
            <a:ext cx="4649787" cy="348615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92307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ftr" sz="quarter" idx="4"/>
          </p:nvPr>
        </p:nvSpPr>
        <p:spPr/>
        <p:txBody>
          <a:bodyPr/>
          <a:lstStyle/>
          <a:p>
            <a:pPr defTabSz="827088">
              <a:defRPr/>
            </a:pPr>
            <a:r>
              <a:rPr lang="en-US" dirty="0" smtClean="0"/>
              <a:t>CS258 S99</a:t>
            </a:r>
          </a:p>
        </p:txBody>
      </p:sp>
      <p:sp>
        <p:nvSpPr>
          <p:cNvPr id="64515" name="Rectangle 5"/>
          <p:cNvSpPr>
            <a:spLocks noGrp="1" noChangeArrowheads="1"/>
          </p:cNvSpPr>
          <p:nvPr>
            <p:ph type="sldNum" sz="quarter" idx="5"/>
          </p:nvPr>
        </p:nvSpPr>
        <p:spPr/>
        <p:txBody>
          <a:bodyPr/>
          <a:lstStyle/>
          <a:p>
            <a:pPr defTabSz="827088">
              <a:defRPr/>
            </a:pPr>
            <a:fld id="{9EC48462-F552-46E8-B4D9-F8E3130593A8}" type="slidenum">
              <a:rPr lang="en-US" smtClean="0"/>
              <a:pPr defTabSz="827088">
                <a:defRPr/>
              </a:pPr>
              <a:t>28</a:t>
            </a:fld>
            <a:endParaRPr lang="en-US" smtClean="0"/>
          </a:p>
        </p:txBody>
      </p:sp>
      <p:sp>
        <p:nvSpPr>
          <p:cNvPr id="66564" name="Rectangle 2"/>
          <p:cNvSpPr>
            <a:spLocks noGrp="1" noRot="1" noChangeAspect="1" noChangeArrowheads="1" noTextEdit="1"/>
          </p:cNvSpPr>
          <p:nvPr>
            <p:ph type="sldImg"/>
          </p:nvPr>
        </p:nvSpPr>
        <p:spPr>
          <a:xfrm>
            <a:off x="1116013" y="698500"/>
            <a:ext cx="4649787" cy="348615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Note if a processor changes R2, then SC returns a 0 after it attempts to store.</a:t>
            </a:r>
          </a:p>
        </p:txBody>
      </p:sp>
    </p:spTree>
    <p:extLst>
      <p:ext uri="{BB962C8B-B14F-4D97-AF65-F5344CB8AC3E}">
        <p14:creationId xmlns:p14="http://schemas.microsoft.com/office/powerpoint/2010/main" val="2369374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ftr" sz="quarter" idx="4"/>
          </p:nvPr>
        </p:nvSpPr>
        <p:spPr/>
        <p:txBody>
          <a:bodyPr/>
          <a:lstStyle/>
          <a:p>
            <a:pPr defTabSz="827088">
              <a:defRPr/>
            </a:pPr>
            <a:r>
              <a:rPr lang="en-US" dirty="0" smtClean="0"/>
              <a:t>CS258 S99</a:t>
            </a:r>
          </a:p>
        </p:txBody>
      </p:sp>
      <p:sp>
        <p:nvSpPr>
          <p:cNvPr id="65539" name="Rectangle 5"/>
          <p:cNvSpPr>
            <a:spLocks noGrp="1" noChangeArrowheads="1"/>
          </p:cNvSpPr>
          <p:nvPr>
            <p:ph type="sldNum" sz="quarter" idx="5"/>
          </p:nvPr>
        </p:nvSpPr>
        <p:spPr/>
        <p:txBody>
          <a:bodyPr/>
          <a:lstStyle/>
          <a:p>
            <a:pPr defTabSz="827088">
              <a:defRPr/>
            </a:pPr>
            <a:fld id="{D20D1467-E8CE-40A7-AC36-1E71D1E8CE99}" type="slidenum">
              <a:rPr lang="en-US" smtClean="0"/>
              <a:pPr defTabSz="827088">
                <a:defRPr/>
              </a:pPr>
              <a:t>29</a:t>
            </a:fld>
            <a:endParaRPr lang="en-US" smtClean="0"/>
          </a:p>
        </p:txBody>
      </p:sp>
      <p:sp>
        <p:nvSpPr>
          <p:cNvPr id="67588" name="Rectangle 2"/>
          <p:cNvSpPr>
            <a:spLocks noGrp="1" noRot="1" noChangeAspect="1" noChangeArrowheads="1" noTextEdit="1"/>
          </p:cNvSpPr>
          <p:nvPr>
            <p:ph type="sldImg"/>
          </p:nvPr>
        </p:nvSpPr>
        <p:spPr>
          <a:xfrm>
            <a:off x="1116013" y="698500"/>
            <a:ext cx="4649787" cy="348615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54268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ftr" sz="quarter" idx="4"/>
          </p:nvPr>
        </p:nvSpPr>
        <p:spPr/>
        <p:txBody>
          <a:bodyPr/>
          <a:lstStyle/>
          <a:p>
            <a:pPr defTabSz="827088">
              <a:defRPr/>
            </a:pPr>
            <a:r>
              <a:rPr lang="en-US" dirty="0" smtClean="0"/>
              <a:t>CS258 S99</a:t>
            </a:r>
          </a:p>
        </p:txBody>
      </p:sp>
      <p:sp>
        <p:nvSpPr>
          <p:cNvPr id="66563" name="Rectangle 5"/>
          <p:cNvSpPr>
            <a:spLocks noGrp="1" noChangeArrowheads="1"/>
          </p:cNvSpPr>
          <p:nvPr>
            <p:ph type="sldNum" sz="quarter" idx="5"/>
          </p:nvPr>
        </p:nvSpPr>
        <p:spPr/>
        <p:txBody>
          <a:bodyPr/>
          <a:lstStyle/>
          <a:p>
            <a:pPr defTabSz="827088">
              <a:defRPr/>
            </a:pPr>
            <a:fld id="{7A22BACE-BD9F-4F0E-A0A9-7489CDC33B07}" type="slidenum">
              <a:rPr lang="en-US" smtClean="0"/>
              <a:pPr defTabSz="827088">
                <a:defRPr/>
              </a:pPr>
              <a:t>30</a:t>
            </a:fld>
            <a:endParaRPr lang="en-US" smtClean="0"/>
          </a:p>
        </p:txBody>
      </p:sp>
      <p:sp>
        <p:nvSpPr>
          <p:cNvPr id="68612" name="Rectangle 2"/>
          <p:cNvSpPr>
            <a:spLocks noGrp="1" noRot="1" noChangeAspect="1" noChangeArrowheads="1" noTextEdit="1"/>
          </p:cNvSpPr>
          <p:nvPr>
            <p:ph type="sldImg"/>
          </p:nvPr>
        </p:nvSpPr>
        <p:spPr>
          <a:xfrm>
            <a:off x="1116013" y="698500"/>
            <a:ext cx="4649787" cy="348615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11028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ftr" sz="quarter" idx="4"/>
          </p:nvPr>
        </p:nvSpPr>
        <p:spPr/>
        <p:txBody>
          <a:bodyPr/>
          <a:lstStyle/>
          <a:p>
            <a:pPr defTabSz="827088">
              <a:defRPr/>
            </a:pPr>
            <a:r>
              <a:rPr lang="en-US" dirty="0" smtClean="0"/>
              <a:t>CS258 S99</a:t>
            </a:r>
          </a:p>
        </p:txBody>
      </p:sp>
      <p:sp>
        <p:nvSpPr>
          <p:cNvPr id="67587" name="Rectangle 5"/>
          <p:cNvSpPr>
            <a:spLocks noGrp="1" noChangeArrowheads="1"/>
          </p:cNvSpPr>
          <p:nvPr>
            <p:ph type="sldNum" sz="quarter" idx="5"/>
          </p:nvPr>
        </p:nvSpPr>
        <p:spPr/>
        <p:txBody>
          <a:bodyPr/>
          <a:lstStyle/>
          <a:p>
            <a:pPr defTabSz="827088">
              <a:defRPr/>
            </a:pPr>
            <a:fld id="{50825DA6-BB1B-4D55-8468-76BDB2D195DD}" type="slidenum">
              <a:rPr lang="en-US" smtClean="0"/>
              <a:pPr defTabSz="827088">
                <a:defRPr/>
              </a:pPr>
              <a:t>31</a:t>
            </a:fld>
            <a:endParaRPr lang="en-US" smtClean="0"/>
          </a:p>
        </p:txBody>
      </p:sp>
      <p:sp>
        <p:nvSpPr>
          <p:cNvPr id="69636" name="Rectangle 2"/>
          <p:cNvSpPr>
            <a:spLocks noGrp="1" noRot="1" noChangeAspect="1" noChangeArrowheads="1" noTextEdit="1"/>
          </p:cNvSpPr>
          <p:nvPr>
            <p:ph type="sldImg"/>
          </p:nvPr>
        </p:nvSpPr>
        <p:spPr>
          <a:xfrm>
            <a:off x="1116013" y="698500"/>
            <a:ext cx="4649787" cy="3486150"/>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965325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Although T1 is not getting 8 IPC, still much better than Superscalar approach with much lower complexity cost (resulting in lower area and transistor count)</a:t>
            </a:r>
          </a:p>
        </p:txBody>
      </p:sp>
      <p:sp>
        <p:nvSpPr>
          <p:cNvPr id="68612" name="Footer Placeholder 3"/>
          <p:cNvSpPr>
            <a:spLocks noGrp="1"/>
          </p:cNvSpPr>
          <p:nvPr>
            <p:ph type="ftr" sz="quarter" idx="4"/>
          </p:nvPr>
        </p:nvSpPr>
        <p:spPr/>
        <p:txBody>
          <a:bodyPr/>
          <a:lstStyle/>
          <a:p>
            <a:pPr defTabSz="827088">
              <a:defRPr/>
            </a:pPr>
            <a:endParaRPr lang="en-US" dirty="0" smtClean="0"/>
          </a:p>
        </p:txBody>
      </p:sp>
      <p:sp>
        <p:nvSpPr>
          <p:cNvPr id="68613" name="Slide Number Placeholder 4"/>
          <p:cNvSpPr>
            <a:spLocks noGrp="1"/>
          </p:cNvSpPr>
          <p:nvPr>
            <p:ph type="sldNum" sz="quarter" idx="5"/>
          </p:nvPr>
        </p:nvSpPr>
        <p:spPr/>
        <p:txBody>
          <a:bodyPr/>
          <a:lstStyle/>
          <a:p>
            <a:pPr defTabSz="827088">
              <a:defRPr/>
            </a:pPr>
            <a:fld id="{2F055172-EFAE-4ADF-95C1-9D4C5ED7F655}" type="slidenum">
              <a:rPr lang="en-US" smtClean="0"/>
              <a:pPr defTabSz="827088">
                <a:defRPr/>
              </a:pPr>
              <a:t>35</a:t>
            </a:fld>
            <a:endParaRPr lang="en-US" smtClean="0"/>
          </a:p>
        </p:txBody>
      </p:sp>
    </p:spTree>
    <p:extLst>
      <p:ext uri="{BB962C8B-B14F-4D97-AF65-F5344CB8AC3E}">
        <p14:creationId xmlns:p14="http://schemas.microsoft.com/office/powerpoint/2010/main" val="847360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ftr" sz="quarter" idx="4"/>
          </p:nvPr>
        </p:nvSpPr>
        <p:spPr/>
        <p:txBody>
          <a:bodyPr/>
          <a:lstStyle/>
          <a:p>
            <a:pPr defTabSz="827088">
              <a:defRPr/>
            </a:pPr>
            <a:r>
              <a:rPr lang="en-US" dirty="0" smtClean="0"/>
              <a:t>CS258 S99</a:t>
            </a:r>
          </a:p>
        </p:txBody>
      </p:sp>
      <p:sp>
        <p:nvSpPr>
          <p:cNvPr id="47107" name="Rectangle 5"/>
          <p:cNvSpPr>
            <a:spLocks noGrp="1" noChangeArrowheads="1"/>
          </p:cNvSpPr>
          <p:nvPr>
            <p:ph type="sldNum" sz="quarter" idx="5"/>
          </p:nvPr>
        </p:nvSpPr>
        <p:spPr/>
        <p:txBody>
          <a:bodyPr/>
          <a:lstStyle/>
          <a:p>
            <a:pPr defTabSz="827088">
              <a:defRPr/>
            </a:pPr>
            <a:fld id="{D0BCD017-6FEA-445D-8D10-1CAA58AD4F76}" type="slidenum">
              <a:rPr lang="en-US" smtClean="0"/>
              <a:pPr defTabSz="827088">
                <a:defRPr/>
              </a:pPr>
              <a:t>9</a:t>
            </a:fld>
            <a:endParaRPr lang="en-US" smtClean="0"/>
          </a:p>
        </p:txBody>
      </p:sp>
      <p:sp>
        <p:nvSpPr>
          <p:cNvPr id="48132" name="Rectangle 2"/>
          <p:cNvSpPr>
            <a:spLocks noGrp="1" noRot="1" noChangeAspect="1" noChangeArrowheads="1" noTextEdit="1"/>
          </p:cNvSpPr>
          <p:nvPr>
            <p:ph type="sldImg"/>
          </p:nvPr>
        </p:nvSpPr>
        <p:spPr>
          <a:xfrm>
            <a:off x="1116013" y="698500"/>
            <a:ext cx="4649787" cy="3486150"/>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3644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ftr" sz="quarter" idx="4"/>
          </p:nvPr>
        </p:nvSpPr>
        <p:spPr/>
        <p:txBody>
          <a:bodyPr/>
          <a:lstStyle/>
          <a:p>
            <a:pPr defTabSz="827088">
              <a:defRPr/>
            </a:pPr>
            <a:r>
              <a:rPr lang="en-US" dirty="0" smtClean="0"/>
              <a:t>CS258 S99</a:t>
            </a:r>
          </a:p>
        </p:txBody>
      </p:sp>
      <p:sp>
        <p:nvSpPr>
          <p:cNvPr id="48131" name="Rectangle 5"/>
          <p:cNvSpPr>
            <a:spLocks noGrp="1" noChangeArrowheads="1"/>
          </p:cNvSpPr>
          <p:nvPr>
            <p:ph type="sldNum" sz="quarter" idx="5"/>
          </p:nvPr>
        </p:nvSpPr>
        <p:spPr/>
        <p:txBody>
          <a:bodyPr/>
          <a:lstStyle/>
          <a:p>
            <a:pPr defTabSz="827088">
              <a:defRPr/>
            </a:pPr>
            <a:fld id="{F3B4D772-B761-4817-B03D-3DE32A79DF9B}" type="slidenum">
              <a:rPr lang="en-US" smtClean="0"/>
              <a:pPr defTabSz="827088">
                <a:defRPr/>
              </a:pPr>
              <a:t>10</a:t>
            </a:fld>
            <a:endParaRPr lang="en-US" smtClean="0"/>
          </a:p>
        </p:txBody>
      </p:sp>
      <p:sp>
        <p:nvSpPr>
          <p:cNvPr id="49156" name="Rectangle 2"/>
          <p:cNvSpPr>
            <a:spLocks noGrp="1" noRot="1" noChangeAspect="1" noChangeArrowheads="1" noTextEdit="1"/>
          </p:cNvSpPr>
          <p:nvPr>
            <p:ph type="sldImg"/>
          </p:nvPr>
        </p:nvSpPr>
        <p:spPr>
          <a:xfrm>
            <a:off x="1116013" y="698500"/>
            <a:ext cx="4649787" cy="3486150"/>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4181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ftr" sz="quarter" idx="4"/>
          </p:nvPr>
        </p:nvSpPr>
        <p:spPr/>
        <p:txBody>
          <a:bodyPr/>
          <a:lstStyle/>
          <a:p>
            <a:pPr defTabSz="827088">
              <a:defRPr/>
            </a:pPr>
            <a:r>
              <a:rPr lang="en-US" dirty="0" smtClean="0"/>
              <a:t>CS258 S99</a:t>
            </a:r>
          </a:p>
        </p:txBody>
      </p:sp>
      <p:sp>
        <p:nvSpPr>
          <p:cNvPr id="48131" name="Rectangle 5"/>
          <p:cNvSpPr>
            <a:spLocks noGrp="1" noChangeArrowheads="1"/>
          </p:cNvSpPr>
          <p:nvPr>
            <p:ph type="sldNum" sz="quarter" idx="5"/>
          </p:nvPr>
        </p:nvSpPr>
        <p:spPr/>
        <p:txBody>
          <a:bodyPr/>
          <a:lstStyle/>
          <a:p>
            <a:pPr defTabSz="827088">
              <a:defRPr/>
            </a:pPr>
            <a:fld id="{5A3BED53-F396-4A5C-BC7C-60DF65C49785}" type="slidenum">
              <a:rPr lang="en-US" smtClean="0"/>
              <a:pPr defTabSz="827088">
                <a:defRPr/>
              </a:pPr>
              <a:t>11</a:t>
            </a:fld>
            <a:endParaRPr lang="en-US" smtClean="0"/>
          </a:p>
        </p:txBody>
      </p:sp>
      <p:sp>
        <p:nvSpPr>
          <p:cNvPr id="50180" name="Rectangle 2"/>
          <p:cNvSpPr>
            <a:spLocks noGrp="1" noRot="1" noChangeAspect="1" noChangeArrowheads="1" noTextEdit="1"/>
          </p:cNvSpPr>
          <p:nvPr>
            <p:ph type="sldImg"/>
          </p:nvPr>
        </p:nvSpPr>
        <p:spPr>
          <a:xfrm>
            <a:off x="1116013" y="698500"/>
            <a:ext cx="4649787" cy="3486150"/>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61303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ftr" sz="quarter" idx="4"/>
          </p:nvPr>
        </p:nvSpPr>
        <p:spPr/>
        <p:txBody>
          <a:bodyPr/>
          <a:lstStyle/>
          <a:p>
            <a:pPr defTabSz="827088">
              <a:defRPr/>
            </a:pPr>
            <a:r>
              <a:rPr lang="en-US" dirty="0" smtClean="0"/>
              <a:t>CS258 S99</a:t>
            </a:r>
          </a:p>
        </p:txBody>
      </p:sp>
      <p:sp>
        <p:nvSpPr>
          <p:cNvPr id="49155" name="Rectangle 5"/>
          <p:cNvSpPr>
            <a:spLocks noGrp="1" noChangeArrowheads="1"/>
          </p:cNvSpPr>
          <p:nvPr>
            <p:ph type="sldNum" sz="quarter" idx="5"/>
          </p:nvPr>
        </p:nvSpPr>
        <p:spPr/>
        <p:txBody>
          <a:bodyPr/>
          <a:lstStyle/>
          <a:p>
            <a:pPr defTabSz="827088">
              <a:defRPr/>
            </a:pPr>
            <a:fld id="{9DBF395C-589F-4956-94A2-D7B65C20FFB2}" type="slidenum">
              <a:rPr lang="en-US" smtClean="0"/>
              <a:pPr defTabSz="827088">
                <a:defRPr/>
              </a:pPr>
              <a:t>12</a:t>
            </a:fld>
            <a:endParaRPr lang="en-US" smtClean="0"/>
          </a:p>
        </p:txBody>
      </p:sp>
      <p:sp>
        <p:nvSpPr>
          <p:cNvPr id="51204" name="Rectangle 2"/>
          <p:cNvSpPr>
            <a:spLocks noGrp="1" noRot="1" noChangeAspect="1" noChangeArrowheads="1" noTextEdit="1"/>
          </p:cNvSpPr>
          <p:nvPr>
            <p:ph type="sldImg"/>
          </p:nvPr>
        </p:nvSpPr>
        <p:spPr>
          <a:xfrm>
            <a:off x="1116013" y="698500"/>
            <a:ext cx="4649787" cy="348615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05929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ftr" sz="quarter" idx="4"/>
          </p:nvPr>
        </p:nvSpPr>
        <p:spPr/>
        <p:txBody>
          <a:bodyPr/>
          <a:lstStyle/>
          <a:p>
            <a:pPr defTabSz="827088">
              <a:defRPr/>
            </a:pPr>
            <a:r>
              <a:rPr lang="en-US" dirty="0" smtClean="0"/>
              <a:t>CS258 S99</a:t>
            </a:r>
          </a:p>
        </p:txBody>
      </p:sp>
      <p:sp>
        <p:nvSpPr>
          <p:cNvPr id="50179" name="Rectangle 5"/>
          <p:cNvSpPr>
            <a:spLocks noGrp="1" noChangeArrowheads="1"/>
          </p:cNvSpPr>
          <p:nvPr>
            <p:ph type="sldNum" sz="quarter" idx="5"/>
          </p:nvPr>
        </p:nvSpPr>
        <p:spPr/>
        <p:txBody>
          <a:bodyPr/>
          <a:lstStyle/>
          <a:p>
            <a:pPr defTabSz="827088">
              <a:defRPr/>
            </a:pPr>
            <a:fld id="{AE50622E-2D17-464D-8982-25AD5F62E502}" type="slidenum">
              <a:rPr lang="en-US" smtClean="0"/>
              <a:pPr defTabSz="827088">
                <a:defRPr/>
              </a:pPr>
              <a:t>13</a:t>
            </a:fld>
            <a:endParaRPr lang="en-US" smtClean="0"/>
          </a:p>
        </p:txBody>
      </p:sp>
      <p:sp>
        <p:nvSpPr>
          <p:cNvPr id="5222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90" tIns="45188" rIns="91990" bIns="45188"/>
          <a:lstStyle/>
          <a:p>
            <a:r>
              <a:rPr lang="en-US" altLang="en-US" smtClean="0"/>
              <a:t>Invalid:</a:t>
            </a:r>
          </a:p>
          <a:p>
            <a:r>
              <a:rPr lang="en-US" altLang="en-US" smtClean="0"/>
              <a:t>read =&gt; shared</a:t>
            </a:r>
          </a:p>
          <a:p>
            <a:r>
              <a:rPr lang="en-US" altLang="en-US" smtClean="0"/>
              <a:t>write =&gt; dirty</a:t>
            </a:r>
          </a:p>
          <a:p>
            <a:endParaRPr lang="en-US" altLang="en-US" smtClean="0"/>
          </a:p>
          <a:p>
            <a:r>
              <a:rPr lang="en-US" altLang="en-US" smtClean="0"/>
              <a:t>shared looks the same</a:t>
            </a:r>
          </a:p>
        </p:txBody>
      </p:sp>
      <p:sp>
        <p:nvSpPr>
          <p:cNvPr id="52229" name="Rectangle 3"/>
          <p:cNvSpPr>
            <a:spLocks noGrp="1" noRot="1" noChangeAspect="1" noChangeArrowheads="1" noTextEdit="1"/>
          </p:cNvSpPr>
          <p:nvPr>
            <p:ph type="sldImg"/>
          </p:nvPr>
        </p:nvSpPr>
        <p:spPr>
          <a:xfrm>
            <a:off x="1116013" y="698500"/>
            <a:ext cx="4649787" cy="3486150"/>
          </a:xfrm>
          <a:ln cap="flat"/>
        </p:spPr>
      </p:sp>
    </p:spTree>
    <p:extLst>
      <p:ext uri="{BB962C8B-B14F-4D97-AF65-F5344CB8AC3E}">
        <p14:creationId xmlns:p14="http://schemas.microsoft.com/office/powerpoint/2010/main" val="2672173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ftr" sz="quarter" idx="4"/>
          </p:nvPr>
        </p:nvSpPr>
        <p:spPr/>
        <p:txBody>
          <a:bodyPr/>
          <a:lstStyle/>
          <a:p>
            <a:pPr defTabSz="827088">
              <a:defRPr/>
            </a:pPr>
            <a:r>
              <a:rPr lang="en-US" dirty="0" smtClean="0"/>
              <a:t>CS258 S99</a:t>
            </a:r>
          </a:p>
        </p:txBody>
      </p:sp>
      <p:sp>
        <p:nvSpPr>
          <p:cNvPr id="51203" name="Rectangle 5"/>
          <p:cNvSpPr>
            <a:spLocks noGrp="1" noChangeArrowheads="1"/>
          </p:cNvSpPr>
          <p:nvPr>
            <p:ph type="sldNum" sz="quarter" idx="5"/>
          </p:nvPr>
        </p:nvSpPr>
        <p:spPr/>
        <p:txBody>
          <a:bodyPr/>
          <a:lstStyle/>
          <a:p>
            <a:pPr defTabSz="827088">
              <a:defRPr/>
            </a:pPr>
            <a:fld id="{3FD3266E-17A5-445B-9059-B9B4245AA2FC}" type="slidenum">
              <a:rPr lang="en-US" smtClean="0"/>
              <a:pPr defTabSz="827088">
                <a:defRPr/>
              </a:pPr>
              <a:t>14</a:t>
            </a:fld>
            <a:endParaRPr lang="en-US" smtClean="0"/>
          </a:p>
        </p:txBody>
      </p:sp>
      <p:sp>
        <p:nvSpPr>
          <p:cNvPr id="53252" name="Rectangle 2"/>
          <p:cNvSpPr>
            <a:spLocks noGrp="1" noRot="1" noChangeAspect="1" noChangeArrowheads="1" noTextEdit="1"/>
          </p:cNvSpPr>
          <p:nvPr>
            <p:ph type="sldImg"/>
          </p:nvPr>
        </p:nvSpPr>
        <p:spPr>
          <a:xfrm>
            <a:off x="1116013" y="698500"/>
            <a:ext cx="4649787" cy="3486150"/>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89372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ftr" sz="quarter" idx="4"/>
          </p:nvPr>
        </p:nvSpPr>
        <p:spPr/>
        <p:txBody>
          <a:bodyPr/>
          <a:lstStyle/>
          <a:p>
            <a:pPr defTabSz="827088">
              <a:defRPr/>
            </a:pPr>
            <a:r>
              <a:rPr lang="en-US" dirty="0" smtClean="0"/>
              <a:t>CS258 S99</a:t>
            </a:r>
          </a:p>
        </p:txBody>
      </p:sp>
      <p:sp>
        <p:nvSpPr>
          <p:cNvPr id="52227" name="Rectangle 5"/>
          <p:cNvSpPr>
            <a:spLocks noGrp="1" noChangeArrowheads="1"/>
          </p:cNvSpPr>
          <p:nvPr>
            <p:ph type="sldNum" sz="quarter" idx="5"/>
          </p:nvPr>
        </p:nvSpPr>
        <p:spPr/>
        <p:txBody>
          <a:bodyPr/>
          <a:lstStyle/>
          <a:p>
            <a:pPr defTabSz="827088">
              <a:defRPr/>
            </a:pPr>
            <a:fld id="{2873CDFB-B50C-4FF4-A971-2A058CB98A87}" type="slidenum">
              <a:rPr lang="en-US" smtClean="0"/>
              <a:pPr defTabSz="827088">
                <a:defRPr/>
              </a:pPr>
              <a:t>15</a:t>
            </a:fld>
            <a:endParaRPr lang="en-US" smtClean="0"/>
          </a:p>
        </p:txBody>
      </p:sp>
      <p:sp>
        <p:nvSpPr>
          <p:cNvPr id="5427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90" tIns="45188" rIns="91990" bIns="45188"/>
          <a:lstStyle/>
          <a:p>
            <a:r>
              <a:rPr lang="en-US" altLang="en-US" smtClean="0"/>
              <a:t>Invalid:</a:t>
            </a:r>
          </a:p>
          <a:p>
            <a:r>
              <a:rPr lang="en-US" altLang="en-US" smtClean="0"/>
              <a:t>read =&gt; shared</a:t>
            </a:r>
          </a:p>
          <a:p>
            <a:r>
              <a:rPr lang="en-US" altLang="en-US" smtClean="0"/>
              <a:t>write =&gt; dirty</a:t>
            </a:r>
          </a:p>
          <a:p>
            <a:endParaRPr lang="en-US" altLang="en-US" smtClean="0"/>
          </a:p>
          <a:p>
            <a:r>
              <a:rPr lang="en-US" altLang="en-US" smtClean="0"/>
              <a:t>shared looks the same</a:t>
            </a:r>
          </a:p>
        </p:txBody>
      </p:sp>
      <p:sp>
        <p:nvSpPr>
          <p:cNvPr id="54277" name="Rectangle 3"/>
          <p:cNvSpPr>
            <a:spLocks noGrp="1" noRot="1" noChangeAspect="1" noChangeArrowheads="1" noTextEdit="1"/>
          </p:cNvSpPr>
          <p:nvPr>
            <p:ph type="sldImg"/>
          </p:nvPr>
        </p:nvSpPr>
        <p:spPr>
          <a:xfrm>
            <a:off x="1116013" y="698500"/>
            <a:ext cx="4649787" cy="3486150"/>
          </a:xfrm>
          <a:ln cap="flat"/>
        </p:spPr>
      </p:sp>
    </p:spTree>
    <p:extLst>
      <p:ext uri="{BB962C8B-B14F-4D97-AF65-F5344CB8AC3E}">
        <p14:creationId xmlns:p14="http://schemas.microsoft.com/office/powerpoint/2010/main" val="39744170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3" y="1905000"/>
            <a:ext cx="2738437"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6858000" y="6553200"/>
            <a:ext cx="2133600" cy="228600"/>
          </a:xfrm>
          <a:prstGeom prst="rect">
            <a:avLst/>
          </a:prstGeom>
          <a:noFill/>
          <a:ln w="9525">
            <a:noFill/>
            <a:miter lim="800000"/>
            <a:headEnd/>
            <a:tailEnd/>
          </a:ln>
          <a:effectLst/>
        </p:spPr>
        <p:txBody>
          <a:bodyPr/>
          <a:lstStyle/>
          <a:p>
            <a:pPr algn="r">
              <a:defRPr/>
            </a:pPr>
            <a:fld id="{ED6F9A4D-FF52-4069-9E8C-61C4DAD53D3A}" type="slidenum">
              <a:rPr lang="en-US" sz="1200" b="0">
                <a:cs typeface="+mn-cs"/>
              </a:rPr>
              <a:pPr algn="r">
                <a:defRPr/>
              </a:pPr>
              <a:t>‹#›</a:t>
            </a:fld>
            <a:endParaRPr lang="en-US" sz="1200" b="0">
              <a:cs typeface="+mn-cs"/>
            </a:endParaRPr>
          </a:p>
        </p:txBody>
      </p:sp>
      <p:sp>
        <p:nvSpPr>
          <p:cNvPr id="6" name="Rectangle 8"/>
          <p:cNvSpPr>
            <a:spLocks noChangeArrowheads="1"/>
          </p:cNvSpPr>
          <p:nvPr/>
        </p:nvSpPr>
        <p:spPr bwMode="auto">
          <a:xfrm>
            <a:off x="3505200" y="6553200"/>
            <a:ext cx="2133600" cy="228600"/>
          </a:xfrm>
          <a:prstGeom prst="rect">
            <a:avLst/>
          </a:prstGeom>
          <a:noFill/>
          <a:ln w="9525">
            <a:noFill/>
            <a:miter lim="800000"/>
            <a:headEnd/>
            <a:tailEnd/>
          </a:ln>
          <a:effectLst/>
        </p:spPr>
        <p:txBody>
          <a:bodyPr/>
          <a:lstStyle/>
          <a:p>
            <a:pPr>
              <a:defRPr/>
            </a:pPr>
            <a:fld id="{4C47DD01-9013-4131-9C35-10A482228FA6}" type="datetime1">
              <a:rPr lang="en-US" sz="1200" b="0">
                <a:cs typeface="+mn-cs"/>
              </a:rPr>
              <a:pPr>
                <a:defRPr/>
              </a:pPr>
              <a:t>2/27/2018</a:t>
            </a:fld>
            <a:endParaRPr lang="en-US" sz="1200" b="0">
              <a:cs typeface="+mn-cs"/>
            </a:endParaRPr>
          </a:p>
        </p:txBody>
      </p:sp>
      <p:sp>
        <p:nvSpPr>
          <p:cNvPr id="923650" name="Rectangle 2"/>
          <p:cNvSpPr>
            <a:spLocks noGrp="1" noChangeArrowheads="1"/>
          </p:cNvSpPr>
          <p:nvPr>
            <p:ph type="ctrTitle"/>
          </p:nvPr>
        </p:nvSpPr>
        <p:spPr>
          <a:xfrm>
            <a:off x="3505200" y="1447800"/>
            <a:ext cx="5486400" cy="1981200"/>
          </a:xfrm>
        </p:spPr>
        <p:txBody>
          <a:bodyPr/>
          <a:lstStyle>
            <a:lvl1pPr>
              <a:defRPr/>
            </a:lvl1pPr>
          </a:lstStyle>
          <a:p>
            <a:r>
              <a:rPr lang="en-US" smtClean="0"/>
              <a:t>Click to edit Master title style</a:t>
            </a:r>
            <a:endParaRPr lang="en-US"/>
          </a:p>
        </p:txBody>
      </p:sp>
      <p:sp>
        <p:nvSpPr>
          <p:cNvPr id="923651" name="Rectangle 3"/>
          <p:cNvSpPr>
            <a:spLocks noGrp="1" noChangeArrowheads="1"/>
          </p:cNvSpPr>
          <p:nvPr>
            <p:ph type="subTitle" idx="1"/>
          </p:nvPr>
        </p:nvSpPr>
        <p:spPr>
          <a:xfrm>
            <a:off x="3505200" y="3886200"/>
            <a:ext cx="5486400" cy="1752600"/>
          </a:xfrm>
        </p:spPr>
        <p:txBody>
          <a:bodyPr/>
          <a:lstStyle>
            <a:lvl1pPr marL="0" indent="0" algn="ctr">
              <a:buFontTx/>
              <a:buNone/>
              <a:defRPr sz="2000"/>
            </a:lvl1pPr>
          </a:lstStyle>
          <a:p>
            <a:r>
              <a:rPr lang="en-US" smtClean="0"/>
              <a:t>Click to edit Master subtitle style</a:t>
            </a:r>
            <a:endParaRPr lang="en-US"/>
          </a:p>
        </p:txBody>
      </p:sp>
    </p:spTree>
    <p:extLst>
      <p:ext uri="{BB962C8B-B14F-4D97-AF65-F5344CB8AC3E}">
        <p14:creationId xmlns:p14="http://schemas.microsoft.com/office/powerpoint/2010/main" val="58514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EBA334BA-4C73-4260-A39F-68937F74C00C}"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fld id="{129BCB7D-6DFD-4790-B6C6-7386FA946E4C}" type="datetime1">
              <a:rPr lang="en-US"/>
              <a:pPr>
                <a:defRPr/>
              </a:pPr>
              <a:t>2/27/2018</a:t>
            </a:fld>
            <a:endParaRPr lang="en-US"/>
          </a:p>
        </p:txBody>
      </p:sp>
    </p:spTree>
    <p:extLst>
      <p:ext uri="{BB962C8B-B14F-4D97-AF65-F5344CB8AC3E}">
        <p14:creationId xmlns:p14="http://schemas.microsoft.com/office/powerpoint/2010/main" val="293643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6049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6049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D9070C17-6916-4997-A3EE-19287CD7DE1D}"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fld id="{E6D1BD7B-9745-4C92-AD68-568326ADC9A4}" type="datetime1">
              <a:rPr lang="en-US"/>
              <a:pPr>
                <a:defRPr/>
              </a:pPr>
              <a:t>2/27/2018</a:t>
            </a:fld>
            <a:endParaRPr lang="en-US"/>
          </a:p>
        </p:txBody>
      </p:sp>
    </p:spTree>
    <p:extLst>
      <p:ext uri="{BB962C8B-B14F-4D97-AF65-F5344CB8AC3E}">
        <p14:creationId xmlns:p14="http://schemas.microsoft.com/office/powerpoint/2010/main" val="3220608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673975" cy="736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371600"/>
            <a:ext cx="7620000" cy="4648200"/>
          </a:xfrm>
        </p:spPr>
        <p:txBody>
          <a:bodyPr/>
          <a:lstStyle/>
          <a:p>
            <a:pPr lvl="0"/>
            <a:endParaRPr lang="en-US" noProof="0" dirty="0"/>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fld id="{4E2D6A12-2FC4-450D-9953-1914941ADD9E}" type="datetime1">
              <a:rPr lang="en-US"/>
              <a:pPr>
                <a:defRPr/>
              </a:pPr>
              <a:t>2/27/2018</a:t>
            </a:fld>
            <a:endParaRPr 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eaLnBrk="0" hangingPunct="0">
              <a:defRPr>
                <a:cs typeface="+mn-cs"/>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pPr>
              <a:defRPr/>
            </a:pPr>
            <a:fld id="{584ED3EF-FF0B-4F90-A428-DCB32D818865}" type="slidenum">
              <a:rPr lang="en-US"/>
              <a:pPr>
                <a:defRPr/>
              </a:pPr>
              <a:t>‹#›</a:t>
            </a:fld>
            <a:endParaRPr lang="en-US"/>
          </a:p>
        </p:txBody>
      </p:sp>
    </p:spTree>
    <p:extLst>
      <p:ext uri="{BB962C8B-B14F-4D97-AF65-F5344CB8AC3E}">
        <p14:creationId xmlns:p14="http://schemas.microsoft.com/office/powerpoint/2010/main" val="65221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E020CDCE-2497-4AB3-8660-440C00C078D1}"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fld id="{C81E3F60-1756-4A6E-ABEE-08E81F3ADFBE}" type="datetime1">
              <a:rPr lang="en-US"/>
              <a:pPr>
                <a:defRPr/>
              </a:pPr>
              <a:t>2/27/2018</a:t>
            </a:fld>
            <a:endParaRPr lang="en-US"/>
          </a:p>
        </p:txBody>
      </p:sp>
    </p:spTree>
    <p:extLst>
      <p:ext uri="{BB962C8B-B14F-4D97-AF65-F5344CB8AC3E}">
        <p14:creationId xmlns:p14="http://schemas.microsoft.com/office/powerpoint/2010/main" val="134646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0AEB2AE8-4C14-45B7-83CF-174013A7584B}"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fld id="{2B1D7971-EE30-415C-8670-04A8D99F552B}" type="datetime1">
              <a:rPr lang="en-US"/>
              <a:pPr>
                <a:defRPr/>
              </a:pPr>
              <a:t>2/27/2018</a:t>
            </a:fld>
            <a:endParaRPr lang="en-US"/>
          </a:p>
        </p:txBody>
      </p:sp>
    </p:spTree>
    <p:extLst>
      <p:ext uri="{BB962C8B-B14F-4D97-AF65-F5344CB8AC3E}">
        <p14:creationId xmlns:p14="http://schemas.microsoft.com/office/powerpoint/2010/main" val="250157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7520754B-F206-4174-BCB5-5F4A73E81C4D}" type="slidenum">
              <a:rPr lang="en-US"/>
              <a:pPr>
                <a:defRPr/>
              </a:pPr>
              <a:t>‹#›</a:t>
            </a:fld>
            <a:endParaRPr lang="en-US"/>
          </a:p>
        </p:txBody>
      </p:sp>
      <p:sp>
        <p:nvSpPr>
          <p:cNvPr id="6" name="Rectangle 8"/>
          <p:cNvSpPr>
            <a:spLocks noGrp="1" noChangeArrowheads="1"/>
          </p:cNvSpPr>
          <p:nvPr>
            <p:ph type="dt" sz="half" idx="11"/>
          </p:nvPr>
        </p:nvSpPr>
        <p:spPr>
          <a:ln/>
        </p:spPr>
        <p:txBody>
          <a:bodyPr/>
          <a:lstStyle>
            <a:lvl1pPr>
              <a:defRPr/>
            </a:lvl1pPr>
          </a:lstStyle>
          <a:p>
            <a:pPr>
              <a:defRPr/>
            </a:pPr>
            <a:fld id="{BA80F741-0304-41CB-B279-CC676CED62DA}" type="datetime1">
              <a:rPr lang="en-US"/>
              <a:pPr>
                <a:defRPr/>
              </a:pPr>
              <a:t>2/27/2018</a:t>
            </a:fld>
            <a:endParaRPr lang="en-US"/>
          </a:p>
        </p:txBody>
      </p:sp>
    </p:spTree>
    <p:extLst>
      <p:ext uri="{BB962C8B-B14F-4D97-AF65-F5344CB8AC3E}">
        <p14:creationId xmlns:p14="http://schemas.microsoft.com/office/powerpoint/2010/main" val="211425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DBB4A8B9-DC0F-4BC5-991F-B536ED9726B4}" type="slidenum">
              <a:rPr lang="en-US"/>
              <a:pPr>
                <a:defRPr/>
              </a:pPr>
              <a:t>‹#›</a:t>
            </a:fld>
            <a:endParaRPr lang="en-US"/>
          </a:p>
        </p:txBody>
      </p:sp>
      <p:sp>
        <p:nvSpPr>
          <p:cNvPr id="8" name="Rectangle 8"/>
          <p:cNvSpPr>
            <a:spLocks noGrp="1" noChangeArrowheads="1"/>
          </p:cNvSpPr>
          <p:nvPr>
            <p:ph type="dt" sz="half" idx="11"/>
          </p:nvPr>
        </p:nvSpPr>
        <p:spPr>
          <a:ln/>
        </p:spPr>
        <p:txBody>
          <a:bodyPr/>
          <a:lstStyle>
            <a:lvl1pPr>
              <a:defRPr/>
            </a:lvl1pPr>
          </a:lstStyle>
          <a:p>
            <a:pPr>
              <a:defRPr/>
            </a:pPr>
            <a:fld id="{554FE15F-CB21-4098-A4EA-6E78D038D957}" type="datetime1">
              <a:rPr lang="en-US"/>
              <a:pPr>
                <a:defRPr/>
              </a:pPr>
              <a:t>2/27/2018</a:t>
            </a:fld>
            <a:endParaRPr lang="en-US"/>
          </a:p>
        </p:txBody>
      </p:sp>
    </p:spTree>
    <p:extLst>
      <p:ext uri="{BB962C8B-B14F-4D97-AF65-F5344CB8AC3E}">
        <p14:creationId xmlns:p14="http://schemas.microsoft.com/office/powerpoint/2010/main" val="386066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95BA6271-75A1-40A2-9CB5-48976332ABC9}" type="slidenum">
              <a:rPr lang="en-US"/>
              <a:pPr>
                <a:defRPr/>
              </a:pPr>
              <a:t>‹#›</a:t>
            </a:fld>
            <a:endParaRPr lang="en-US"/>
          </a:p>
        </p:txBody>
      </p:sp>
      <p:sp>
        <p:nvSpPr>
          <p:cNvPr id="4" name="Rectangle 8"/>
          <p:cNvSpPr>
            <a:spLocks noGrp="1" noChangeArrowheads="1"/>
          </p:cNvSpPr>
          <p:nvPr>
            <p:ph type="dt" sz="half" idx="11"/>
          </p:nvPr>
        </p:nvSpPr>
        <p:spPr>
          <a:ln/>
        </p:spPr>
        <p:txBody>
          <a:bodyPr/>
          <a:lstStyle>
            <a:lvl1pPr>
              <a:defRPr/>
            </a:lvl1pPr>
          </a:lstStyle>
          <a:p>
            <a:pPr>
              <a:defRPr/>
            </a:pPr>
            <a:fld id="{6E8DB5E3-6159-4758-BE41-0E946127A95B}" type="datetime1">
              <a:rPr lang="en-US"/>
              <a:pPr>
                <a:defRPr/>
              </a:pPr>
              <a:t>2/27/2018</a:t>
            </a:fld>
            <a:endParaRPr lang="en-US"/>
          </a:p>
        </p:txBody>
      </p:sp>
    </p:spTree>
    <p:extLst>
      <p:ext uri="{BB962C8B-B14F-4D97-AF65-F5344CB8AC3E}">
        <p14:creationId xmlns:p14="http://schemas.microsoft.com/office/powerpoint/2010/main" val="178140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3ABC63DC-D0FA-48CC-8AE3-DE3B4BF99B9F}" type="slidenum">
              <a:rPr lang="en-US"/>
              <a:pPr>
                <a:defRPr/>
              </a:pPr>
              <a:t>‹#›</a:t>
            </a:fld>
            <a:endParaRPr lang="en-US"/>
          </a:p>
        </p:txBody>
      </p:sp>
      <p:sp>
        <p:nvSpPr>
          <p:cNvPr id="3" name="Rectangle 8"/>
          <p:cNvSpPr>
            <a:spLocks noGrp="1" noChangeArrowheads="1"/>
          </p:cNvSpPr>
          <p:nvPr>
            <p:ph type="dt" sz="half" idx="11"/>
          </p:nvPr>
        </p:nvSpPr>
        <p:spPr>
          <a:ln/>
        </p:spPr>
        <p:txBody>
          <a:bodyPr/>
          <a:lstStyle>
            <a:lvl1pPr>
              <a:defRPr/>
            </a:lvl1pPr>
          </a:lstStyle>
          <a:p>
            <a:pPr>
              <a:defRPr/>
            </a:pPr>
            <a:fld id="{4B5B9D8F-A1BC-47D2-A920-65BF91CEF839}" type="datetime1">
              <a:rPr lang="en-US"/>
              <a:pPr>
                <a:defRPr/>
              </a:pPr>
              <a:t>2/27/2018</a:t>
            </a:fld>
            <a:endParaRPr lang="en-US"/>
          </a:p>
        </p:txBody>
      </p:sp>
    </p:spTree>
    <p:extLst>
      <p:ext uri="{BB962C8B-B14F-4D97-AF65-F5344CB8AC3E}">
        <p14:creationId xmlns:p14="http://schemas.microsoft.com/office/powerpoint/2010/main" val="375861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BAC2FA2E-46E0-421B-9332-473C66ECFE31}" type="slidenum">
              <a:rPr lang="en-US"/>
              <a:pPr>
                <a:defRPr/>
              </a:pPr>
              <a:t>‹#›</a:t>
            </a:fld>
            <a:endParaRPr lang="en-US"/>
          </a:p>
        </p:txBody>
      </p:sp>
      <p:sp>
        <p:nvSpPr>
          <p:cNvPr id="6" name="Rectangle 8"/>
          <p:cNvSpPr>
            <a:spLocks noGrp="1" noChangeArrowheads="1"/>
          </p:cNvSpPr>
          <p:nvPr>
            <p:ph type="dt" sz="half" idx="11"/>
          </p:nvPr>
        </p:nvSpPr>
        <p:spPr>
          <a:ln/>
        </p:spPr>
        <p:txBody>
          <a:bodyPr/>
          <a:lstStyle>
            <a:lvl1pPr>
              <a:defRPr/>
            </a:lvl1pPr>
          </a:lstStyle>
          <a:p>
            <a:pPr>
              <a:defRPr/>
            </a:pPr>
            <a:fld id="{07C61D34-DA79-4C02-9BE7-B599EE290F63}" type="datetime1">
              <a:rPr lang="en-US"/>
              <a:pPr>
                <a:defRPr/>
              </a:pPr>
              <a:t>2/27/2018</a:t>
            </a:fld>
            <a:endParaRPr lang="en-US"/>
          </a:p>
        </p:txBody>
      </p:sp>
    </p:spTree>
    <p:extLst>
      <p:ext uri="{BB962C8B-B14F-4D97-AF65-F5344CB8AC3E}">
        <p14:creationId xmlns:p14="http://schemas.microsoft.com/office/powerpoint/2010/main" val="147561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C90F1A03-FB5C-4ADF-8287-67229A45DCF3}" type="slidenum">
              <a:rPr lang="en-US"/>
              <a:pPr>
                <a:defRPr/>
              </a:pPr>
              <a:t>‹#›</a:t>
            </a:fld>
            <a:endParaRPr lang="en-US"/>
          </a:p>
        </p:txBody>
      </p:sp>
      <p:sp>
        <p:nvSpPr>
          <p:cNvPr id="6" name="Rectangle 8"/>
          <p:cNvSpPr>
            <a:spLocks noGrp="1" noChangeArrowheads="1"/>
          </p:cNvSpPr>
          <p:nvPr>
            <p:ph type="dt" sz="half" idx="11"/>
          </p:nvPr>
        </p:nvSpPr>
        <p:spPr>
          <a:ln/>
        </p:spPr>
        <p:txBody>
          <a:bodyPr/>
          <a:lstStyle>
            <a:lvl1pPr>
              <a:defRPr/>
            </a:lvl1pPr>
          </a:lstStyle>
          <a:p>
            <a:pPr>
              <a:defRPr/>
            </a:pPr>
            <a:fld id="{F1F23F3B-6E05-475E-A1CE-85534CF89561}" type="datetime1">
              <a:rPr lang="en-US"/>
              <a:pPr>
                <a:defRPr/>
              </a:pPr>
              <a:t>2/27/2018</a:t>
            </a:fld>
            <a:endParaRPr lang="en-US"/>
          </a:p>
        </p:txBody>
      </p:sp>
    </p:spTree>
    <p:extLst>
      <p:ext uri="{BB962C8B-B14F-4D97-AF65-F5344CB8AC3E}">
        <p14:creationId xmlns:p14="http://schemas.microsoft.com/office/powerpoint/2010/main" val="300111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838200" y="76200"/>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9219"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628" name="Rectangle 4"/>
          <p:cNvSpPr>
            <a:spLocks noGrp="1" noChangeArrowheads="1"/>
          </p:cNvSpPr>
          <p:nvPr>
            <p:ph type="sldNum" sz="quarter" idx="4"/>
          </p:nvPr>
        </p:nvSpPr>
        <p:spPr bwMode="auto">
          <a:xfrm>
            <a:off x="6858000" y="65532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mn-lt"/>
                <a:cs typeface="+mn-cs"/>
              </a:defRPr>
            </a:lvl1pPr>
          </a:lstStyle>
          <a:p>
            <a:pPr>
              <a:defRPr/>
            </a:pPr>
            <a:fld id="{823D2D79-EC1E-491A-BB30-BFDAF007965E}" type="slidenum">
              <a:rPr lang="en-US"/>
              <a:pPr>
                <a:defRPr/>
              </a:pPr>
              <a:t>‹#›</a:t>
            </a:fld>
            <a:endParaRPr lang="en-US"/>
          </a:p>
        </p:txBody>
      </p:sp>
      <p:sp>
        <p:nvSpPr>
          <p:cNvPr id="922629" name="Line 5"/>
          <p:cNvSpPr>
            <a:spLocks noChangeShapeType="1"/>
          </p:cNvSpPr>
          <p:nvPr/>
        </p:nvSpPr>
        <p:spPr bwMode="auto">
          <a:xfrm>
            <a:off x="685800" y="728663"/>
            <a:ext cx="8043863" cy="0"/>
          </a:xfrm>
          <a:prstGeom prst="line">
            <a:avLst/>
          </a:prstGeom>
          <a:noFill/>
          <a:ln w="57150" cmpd="thinThick">
            <a:solidFill>
              <a:srgbClr val="000066"/>
            </a:solidFill>
            <a:round/>
            <a:headEnd/>
            <a:tailEnd/>
          </a:ln>
          <a:effectLst/>
        </p:spPr>
        <p:txBody>
          <a:bodyPr/>
          <a:lstStyle/>
          <a:p>
            <a:pPr eaLnBrk="0" hangingPunct="0">
              <a:defRPr/>
            </a:pPr>
            <a:endParaRPr lang="en-US">
              <a:cs typeface="+mn-cs"/>
            </a:endParaRPr>
          </a:p>
        </p:txBody>
      </p:sp>
      <p:pic>
        <p:nvPicPr>
          <p:cNvPr id="9222" name="Picture 7" descr="cres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5875"/>
            <a:ext cx="811213"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32" name="Rectangle 8"/>
          <p:cNvSpPr>
            <a:spLocks noGrp="1" noChangeArrowheads="1"/>
          </p:cNvSpPr>
          <p:nvPr>
            <p:ph type="dt" sz="half" idx="2"/>
          </p:nvPr>
        </p:nvSpPr>
        <p:spPr bwMode="auto">
          <a:xfrm>
            <a:off x="4273550" y="6513513"/>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mn-lt"/>
                <a:cs typeface="+mn-cs"/>
              </a:defRPr>
            </a:lvl1pPr>
          </a:lstStyle>
          <a:p>
            <a:pPr>
              <a:defRPr/>
            </a:pPr>
            <a:fld id="{DA8C84B8-8DAB-4335-99D3-1A9FAC95F0B9}" type="datetime1">
              <a:rPr lang="en-US"/>
              <a:pPr>
                <a:defRPr/>
              </a:pPr>
              <a:t>2/27/2018</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3200">
          <a:solidFill>
            <a:srgbClr val="000066"/>
          </a:solidFill>
          <a:latin typeface="+mj-lt"/>
          <a:ea typeface="+mj-ea"/>
          <a:cs typeface="+mj-cs"/>
        </a:defRPr>
      </a:lvl1pPr>
      <a:lvl2pPr algn="ctr" rtl="0" eaLnBrk="0" fontAlgn="base" hangingPunct="0">
        <a:spcBef>
          <a:spcPct val="0"/>
        </a:spcBef>
        <a:spcAft>
          <a:spcPct val="0"/>
        </a:spcAft>
        <a:defRPr sz="3200">
          <a:solidFill>
            <a:srgbClr val="000066"/>
          </a:solidFill>
          <a:latin typeface="Arial" charset="0"/>
        </a:defRPr>
      </a:lvl2pPr>
      <a:lvl3pPr algn="ctr" rtl="0" eaLnBrk="0" fontAlgn="base" hangingPunct="0">
        <a:spcBef>
          <a:spcPct val="0"/>
        </a:spcBef>
        <a:spcAft>
          <a:spcPct val="0"/>
        </a:spcAft>
        <a:defRPr sz="3200">
          <a:solidFill>
            <a:srgbClr val="000066"/>
          </a:solidFill>
          <a:latin typeface="Arial" charset="0"/>
        </a:defRPr>
      </a:lvl3pPr>
      <a:lvl4pPr algn="ctr" rtl="0" eaLnBrk="0" fontAlgn="base" hangingPunct="0">
        <a:spcBef>
          <a:spcPct val="0"/>
        </a:spcBef>
        <a:spcAft>
          <a:spcPct val="0"/>
        </a:spcAft>
        <a:defRPr sz="3200">
          <a:solidFill>
            <a:srgbClr val="000066"/>
          </a:solidFill>
          <a:latin typeface="Arial" charset="0"/>
        </a:defRPr>
      </a:lvl4pPr>
      <a:lvl5pPr algn="ctr" rtl="0" eaLnBrk="0" fontAlgn="base" hangingPunct="0">
        <a:spcBef>
          <a:spcPct val="0"/>
        </a:spcBef>
        <a:spcAft>
          <a:spcPct val="0"/>
        </a:spcAft>
        <a:defRPr sz="3200">
          <a:solidFill>
            <a:srgbClr val="000066"/>
          </a:solidFill>
          <a:latin typeface="Arial" charset="0"/>
        </a:defRPr>
      </a:lvl5pPr>
      <a:lvl6pPr marL="457200" algn="ctr" rtl="0" eaLnBrk="1" fontAlgn="base" hangingPunct="1">
        <a:spcBef>
          <a:spcPct val="0"/>
        </a:spcBef>
        <a:spcAft>
          <a:spcPct val="0"/>
        </a:spcAft>
        <a:defRPr sz="3200">
          <a:solidFill>
            <a:srgbClr val="000066"/>
          </a:solidFill>
          <a:latin typeface="Arial" charset="0"/>
        </a:defRPr>
      </a:lvl6pPr>
      <a:lvl7pPr marL="914400" algn="ctr" rtl="0" eaLnBrk="1" fontAlgn="base" hangingPunct="1">
        <a:spcBef>
          <a:spcPct val="0"/>
        </a:spcBef>
        <a:spcAft>
          <a:spcPct val="0"/>
        </a:spcAft>
        <a:defRPr sz="3200">
          <a:solidFill>
            <a:srgbClr val="000066"/>
          </a:solidFill>
          <a:latin typeface="Arial" charset="0"/>
        </a:defRPr>
      </a:lvl7pPr>
      <a:lvl8pPr marL="1371600" algn="ctr" rtl="0" eaLnBrk="1" fontAlgn="base" hangingPunct="1">
        <a:spcBef>
          <a:spcPct val="0"/>
        </a:spcBef>
        <a:spcAft>
          <a:spcPct val="0"/>
        </a:spcAft>
        <a:defRPr sz="3200">
          <a:solidFill>
            <a:srgbClr val="000066"/>
          </a:solidFill>
          <a:latin typeface="Arial" charset="0"/>
        </a:defRPr>
      </a:lvl8pPr>
      <a:lvl9pPr marL="1828800" algn="ctr" rtl="0" eaLnBrk="1" fontAlgn="base" hangingPunct="1">
        <a:spcBef>
          <a:spcPct val="0"/>
        </a:spcBef>
        <a:spcAft>
          <a:spcPct val="0"/>
        </a:spcAft>
        <a:defRPr sz="3200">
          <a:solidFill>
            <a:srgbClr val="000066"/>
          </a:solidFill>
          <a:latin typeface="Arial" charset="0"/>
        </a:defRPr>
      </a:lvl9pPr>
    </p:titleStyle>
    <p:bodyStyle>
      <a:lvl1pPr marL="225425" indent="-225425" algn="l" rtl="0" eaLnBrk="0" fontAlgn="base" hangingPunct="0">
        <a:spcBef>
          <a:spcPct val="10000"/>
        </a:spcBef>
        <a:spcAft>
          <a:spcPct val="0"/>
        </a:spcAft>
        <a:buChar char="•"/>
        <a:defRPr sz="2400">
          <a:solidFill>
            <a:schemeClr val="tx1"/>
          </a:solidFill>
          <a:latin typeface="+mn-lt"/>
          <a:ea typeface="+mn-ea"/>
          <a:cs typeface="+mn-cs"/>
        </a:defRPr>
      </a:lvl1pPr>
      <a:lvl2pPr marL="569913" indent="-225425" algn="l" rtl="0" eaLnBrk="0" fontAlgn="base" hangingPunct="0">
        <a:spcBef>
          <a:spcPct val="10000"/>
        </a:spcBef>
        <a:spcAft>
          <a:spcPct val="0"/>
        </a:spcAft>
        <a:buChar char="–"/>
        <a:defRPr sz="2000">
          <a:solidFill>
            <a:schemeClr val="tx1"/>
          </a:solidFill>
          <a:latin typeface="+mn-lt"/>
        </a:defRPr>
      </a:lvl2pPr>
      <a:lvl3pPr marL="914400" indent="-225425" algn="l" rtl="0" eaLnBrk="0" fontAlgn="base" hangingPunct="0">
        <a:spcBef>
          <a:spcPct val="10000"/>
        </a:spcBef>
        <a:spcAft>
          <a:spcPct val="0"/>
        </a:spcAft>
        <a:buChar char="•"/>
        <a:defRPr>
          <a:solidFill>
            <a:schemeClr val="tx1"/>
          </a:solidFill>
          <a:latin typeface="+mn-lt"/>
        </a:defRPr>
      </a:lvl3pPr>
      <a:lvl4pPr marL="1258888" indent="-225425" algn="l" rtl="0" eaLnBrk="0" fontAlgn="base" hangingPunct="0">
        <a:spcBef>
          <a:spcPct val="10000"/>
        </a:spcBef>
        <a:spcAft>
          <a:spcPct val="0"/>
        </a:spcAft>
        <a:buChar char="–"/>
        <a:defRPr sz="1600">
          <a:solidFill>
            <a:schemeClr val="tx1"/>
          </a:solidFill>
          <a:latin typeface="+mn-lt"/>
        </a:defRPr>
      </a:lvl4pPr>
      <a:lvl5pPr marL="1603375" indent="-225425" algn="l" rtl="0" eaLnBrk="0" fontAlgn="base" hangingPunct="0">
        <a:spcBef>
          <a:spcPct val="10000"/>
        </a:spcBef>
        <a:spcAft>
          <a:spcPct val="0"/>
        </a:spcAft>
        <a:buChar char="»"/>
        <a:defRPr sz="1600">
          <a:solidFill>
            <a:schemeClr val="tx1"/>
          </a:solidFill>
          <a:latin typeface="+mn-lt"/>
        </a:defRPr>
      </a:lvl5pPr>
      <a:lvl6pPr marL="2060575" indent="-225425" algn="l" rtl="0" eaLnBrk="1" fontAlgn="base" hangingPunct="1">
        <a:spcBef>
          <a:spcPct val="10000"/>
        </a:spcBef>
        <a:spcAft>
          <a:spcPct val="0"/>
        </a:spcAft>
        <a:buChar char="»"/>
        <a:defRPr sz="1600">
          <a:solidFill>
            <a:schemeClr val="tx1"/>
          </a:solidFill>
          <a:latin typeface="+mn-lt"/>
        </a:defRPr>
      </a:lvl6pPr>
      <a:lvl7pPr marL="2517775" indent="-225425" algn="l" rtl="0" eaLnBrk="1" fontAlgn="base" hangingPunct="1">
        <a:spcBef>
          <a:spcPct val="10000"/>
        </a:spcBef>
        <a:spcAft>
          <a:spcPct val="0"/>
        </a:spcAft>
        <a:buChar char="»"/>
        <a:defRPr sz="1600">
          <a:solidFill>
            <a:schemeClr val="tx1"/>
          </a:solidFill>
          <a:latin typeface="+mn-lt"/>
        </a:defRPr>
      </a:lvl7pPr>
      <a:lvl8pPr marL="2974975" indent="-225425" algn="l" rtl="0" eaLnBrk="1" fontAlgn="base" hangingPunct="1">
        <a:spcBef>
          <a:spcPct val="10000"/>
        </a:spcBef>
        <a:spcAft>
          <a:spcPct val="0"/>
        </a:spcAft>
        <a:buChar char="»"/>
        <a:defRPr sz="1600">
          <a:solidFill>
            <a:schemeClr val="tx1"/>
          </a:solidFill>
          <a:latin typeface="+mn-lt"/>
        </a:defRPr>
      </a:lvl8pPr>
      <a:lvl9pPr marL="3432175" indent="-225425" algn="l" rtl="0" eaLnBrk="1" fontAlgn="base" hangingPunct="1">
        <a:spcBef>
          <a:spcPct val="1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txBox="1">
            <a:spLocks noChangeArrowheads="1"/>
          </p:cNvSpPr>
          <p:nvPr/>
        </p:nvSpPr>
        <p:spPr bwMode="auto">
          <a:xfrm>
            <a:off x="2286000" y="854075"/>
            <a:ext cx="6858000" cy="297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ctr">
              <a:lnSpc>
                <a:spcPct val="90000"/>
              </a:lnSpc>
            </a:pPr>
            <a:r>
              <a:rPr lang="en-US" altLang="en-US" sz="3200">
                <a:solidFill>
                  <a:srgbClr val="0330D8"/>
                </a:solidFill>
              </a:rPr>
              <a:t>CSCE 692</a:t>
            </a:r>
            <a:br>
              <a:rPr lang="en-US" altLang="en-US" sz="3200">
                <a:solidFill>
                  <a:srgbClr val="0330D8"/>
                </a:solidFill>
              </a:rPr>
            </a:br>
            <a:r>
              <a:rPr lang="en-US" altLang="en-US" sz="3200">
                <a:solidFill>
                  <a:srgbClr val="0330D8"/>
                </a:solidFill>
              </a:rPr>
              <a:t>Design Principles of</a:t>
            </a:r>
            <a:br>
              <a:rPr lang="en-US" altLang="en-US" sz="3200">
                <a:solidFill>
                  <a:srgbClr val="0330D8"/>
                </a:solidFill>
              </a:rPr>
            </a:br>
            <a:r>
              <a:rPr lang="en-US" altLang="en-US" sz="3200">
                <a:solidFill>
                  <a:srgbClr val="0330D8"/>
                </a:solidFill>
              </a:rPr>
              <a:t>Computer Architecture</a:t>
            </a:r>
            <a:br>
              <a:rPr lang="en-US" altLang="en-US" sz="3200">
                <a:solidFill>
                  <a:srgbClr val="0330D8"/>
                </a:solidFill>
              </a:rPr>
            </a:br>
            <a:r>
              <a:rPr lang="en-US" altLang="en-US" sz="3200">
                <a:solidFill>
                  <a:srgbClr val="0330D8"/>
                </a:solidFill>
              </a:rPr>
              <a:t/>
            </a:r>
            <a:br>
              <a:rPr lang="en-US" altLang="en-US" sz="3200">
                <a:solidFill>
                  <a:srgbClr val="0330D8"/>
                </a:solidFill>
              </a:rPr>
            </a:br>
            <a:r>
              <a:rPr lang="en-US" altLang="en-US" sz="3200">
                <a:solidFill>
                  <a:srgbClr val="0330D8"/>
                </a:solidFill>
              </a:rPr>
              <a:t> Lecture 5b</a:t>
            </a:r>
            <a:br>
              <a:rPr lang="en-US" altLang="en-US" sz="3200">
                <a:solidFill>
                  <a:srgbClr val="0330D8"/>
                </a:solidFill>
              </a:rPr>
            </a:br>
            <a:r>
              <a:rPr lang="en-US" altLang="en-US" sz="2400">
                <a:solidFill>
                  <a:srgbClr val="0330D8"/>
                </a:solidFill>
              </a:rPr>
              <a:t>Chap 5 – Directory-Based </a:t>
            </a:r>
            <a:br>
              <a:rPr lang="en-US" altLang="en-US" sz="2400">
                <a:solidFill>
                  <a:srgbClr val="0330D8"/>
                </a:solidFill>
              </a:rPr>
            </a:br>
            <a:r>
              <a:rPr lang="en-US" altLang="en-US" sz="2400">
                <a:solidFill>
                  <a:srgbClr val="0330D8"/>
                </a:solidFill>
              </a:rPr>
              <a:t>Cache Coherence</a:t>
            </a:r>
            <a:endParaRPr lang="en-US" altLang="en-US" sz="3200">
              <a:solidFill>
                <a:srgbClr val="0330D8"/>
              </a:solidFill>
            </a:endParaRPr>
          </a:p>
        </p:txBody>
      </p:sp>
      <p:pic>
        <p:nvPicPr>
          <p:cNvPr id="12291" name="Picture 5" descr="cr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905000"/>
            <a:ext cx="2738437"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3"/>
          <p:cNvSpPr>
            <a:spLocks noGrp="1" noChangeArrowheads="1"/>
          </p:cNvSpPr>
          <p:nvPr>
            <p:ph type="subTitle" idx="1"/>
          </p:nvPr>
        </p:nvSpPr>
        <p:spPr>
          <a:xfrm>
            <a:off x="1900238" y="4422775"/>
            <a:ext cx="6900862" cy="1978025"/>
          </a:xfrm>
        </p:spPr>
        <p:txBody>
          <a:bodyPr/>
          <a:lstStyle/>
          <a:p>
            <a:pPr eaLnBrk="1" hangingPunct="1">
              <a:lnSpc>
                <a:spcPct val="70000"/>
              </a:lnSpc>
            </a:pPr>
            <a:r>
              <a:rPr lang="en-US" altLang="en-US" dirty="0" smtClean="0"/>
              <a:t>Dr. Scott Graham</a:t>
            </a:r>
          </a:p>
          <a:p>
            <a:pPr eaLnBrk="1" hangingPunct="1">
              <a:lnSpc>
                <a:spcPct val="70000"/>
              </a:lnSpc>
            </a:pPr>
            <a:r>
              <a:rPr lang="en-US" altLang="en-US" dirty="0" smtClean="0"/>
              <a:t>AFIT/ENG</a:t>
            </a:r>
          </a:p>
          <a:p>
            <a:pPr eaLnBrk="1" hangingPunct="1">
              <a:lnSpc>
                <a:spcPct val="70000"/>
              </a:lnSpc>
            </a:pPr>
            <a:endParaRPr lang="en-US" altLang="en-US" sz="1800" dirty="0" smtClean="0"/>
          </a:p>
          <a:p>
            <a:pPr eaLnBrk="1" hangingPunct="1">
              <a:lnSpc>
                <a:spcPct val="70000"/>
              </a:lnSpc>
            </a:pPr>
            <a:r>
              <a:rPr lang="en-US" altLang="en-US" sz="1800" dirty="0" smtClean="0"/>
              <a:t>Notes adapted from</a:t>
            </a:r>
          </a:p>
          <a:p>
            <a:pPr eaLnBrk="1" hangingPunct="1">
              <a:lnSpc>
                <a:spcPct val="70000"/>
              </a:lnSpc>
            </a:pPr>
            <a:r>
              <a:rPr lang="en-US" altLang="en-US" sz="1800" dirty="0" smtClean="0"/>
              <a:t>David Patterson</a:t>
            </a:r>
          </a:p>
          <a:p>
            <a:pPr eaLnBrk="1" hangingPunct="1">
              <a:lnSpc>
                <a:spcPct val="70000"/>
              </a:lnSpc>
            </a:pPr>
            <a:r>
              <a:rPr lang="en-US" altLang="en-US" sz="1800" dirty="0" smtClean="0"/>
              <a:t>Electrical Engineering and Computer Sciences</a:t>
            </a:r>
          </a:p>
          <a:p>
            <a:pPr eaLnBrk="1" hangingPunct="1">
              <a:lnSpc>
                <a:spcPct val="70000"/>
              </a:lnSpc>
            </a:pPr>
            <a:r>
              <a:rPr lang="en-US" altLang="en-US" sz="1800" dirty="0" smtClean="0"/>
              <a:t>University of California, Berkeley</a:t>
            </a:r>
            <a:endParaRPr lang="en-US" altLang="en-US" i="1" dirty="0" smtClean="0"/>
          </a:p>
        </p:txBody>
      </p:sp>
      <p:pic>
        <p:nvPicPr>
          <p:cNvPr id="12293" name="Picture 8" descr="front"/>
          <p:cNvPicPr>
            <a:picLocks noChangeAspect="1" noChangeArrowheads="1"/>
          </p:cNvPicPr>
          <p:nvPr/>
        </p:nvPicPr>
        <p:blipFill>
          <a:blip r:embed="rId4" cstate="print">
            <a:extLst>
              <a:ext uri="{28A0092B-C50C-407E-A947-70E740481C1C}">
                <a14:useLocalDpi xmlns:a14="http://schemas.microsoft.com/office/drawing/2010/main" val="0"/>
              </a:ext>
            </a:extLst>
          </a:blip>
          <a:srcRect b="22223"/>
          <a:stretch>
            <a:fillRect/>
          </a:stretch>
        </p:blipFill>
        <p:spPr bwMode="auto">
          <a:xfrm>
            <a:off x="7720013" y="5070475"/>
            <a:ext cx="126206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63600" y="203200"/>
            <a:ext cx="7747000" cy="381000"/>
          </a:xfrm>
        </p:spPr>
        <p:txBody>
          <a:bodyPr lIns="90487" tIns="44450" rIns="90487" bIns="44450"/>
          <a:lstStyle/>
          <a:p>
            <a:pPr eaLnBrk="1" hangingPunct="1"/>
            <a:r>
              <a:rPr lang="en-US" altLang="en-US" smtClean="0"/>
              <a:t>Directory Protocol Messages </a:t>
            </a:r>
            <a:r>
              <a:rPr lang="en-US" altLang="en-US" sz="2400" smtClean="0"/>
              <a:t>(Fig 5.21)</a:t>
            </a:r>
          </a:p>
        </p:txBody>
      </p:sp>
      <p:sp>
        <p:nvSpPr>
          <p:cNvPr id="21507" name="Rectangle 3"/>
          <p:cNvSpPr>
            <a:spLocks noGrp="1" noChangeArrowheads="1"/>
          </p:cNvSpPr>
          <p:nvPr>
            <p:ph idx="1"/>
          </p:nvPr>
        </p:nvSpPr>
        <p:spPr>
          <a:xfrm>
            <a:off x="146050" y="590550"/>
            <a:ext cx="8902700" cy="6115050"/>
          </a:xfrm>
          <a:solidFill>
            <a:schemeClr val="bg1"/>
          </a:solidFill>
        </p:spPr>
        <p:txBody>
          <a:bodyPr lIns="90487" tIns="44450" rIns="90487" bIns="44450"/>
          <a:lstStyle/>
          <a:p>
            <a:pPr eaLnBrk="1" hangingPunct="1">
              <a:buFontTx/>
              <a:buNone/>
              <a:tabLst>
                <a:tab pos="2057400" algn="l"/>
                <a:tab pos="4286250" algn="l"/>
                <a:tab pos="6743700" algn="l"/>
              </a:tabLst>
            </a:pPr>
            <a:r>
              <a:rPr lang="en-US" altLang="en-US" sz="1800" i="1" smtClean="0"/>
              <a:t>Message type	Source	Destination	Msg Content</a:t>
            </a:r>
            <a:r>
              <a:rPr lang="en-US" altLang="en-US" sz="1800" smtClean="0"/>
              <a:t>	</a:t>
            </a: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Read miss</a:t>
            </a:r>
            <a:r>
              <a:rPr lang="en-US" altLang="en-US" sz="1800" smtClean="0"/>
              <a:t>	</a:t>
            </a:r>
            <a:r>
              <a:rPr lang="en-US" altLang="en-US" sz="1800" smtClean="0">
                <a:solidFill>
                  <a:srgbClr val="00B050"/>
                </a:solidFill>
              </a:rPr>
              <a:t>Local cache</a:t>
            </a:r>
            <a:r>
              <a:rPr lang="en-US" altLang="en-US" sz="1800" smtClean="0"/>
              <a:t>	</a:t>
            </a:r>
            <a:r>
              <a:rPr lang="en-US" altLang="en-US" sz="1800" smtClean="0">
                <a:solidFill>
                  <a:srgbClr val="FE9B03"/>
                </a:solidFill>
              </a:rPr>
              <a:t>Home directory</a:t>
            </a:r>
            <a:r>
              <a:rPr lang="en-US" altLang="en-US" sz="1800" smtClean="0"/>
              <a:t>	P, A</a:t>
            </a:r>
          </a:p>
          <a:p>
            <a:pPr lvl="1" eaLnBrk="1" hangingPunct="1">
              <a:tabLst>
                <a:tab pos="2057400" algn="l"/>
                <a:tab pos="4286250" algn="l"/>
                <a:tab pos="6743700" algn="l"/>
              </a:tabLst>
            </a:pPr>
            <a:r>
              <a:rPr lang="en-US" altLang="en-US" i="1" smtClean="0"/>
              <a:t>Processor P reads data at address A</a:t>
            </a:r>
          </a:p>
          <a:p>
            <a:pPr lvl="1" eaLnBrk="1" hangingPunct="1">
              <a:tabLst>
                <a:tab pos="2057400" algn="l"/>
                <a:tab pos="4286250" algn="l"/>
                <a:tab pos="6743700" algn="l"/>
              </a:tabLst>
            </a:pPr>
            <a:r>
              <a:rPr lang="en-US" altLang="en-US" i="1" smtClean="0"/>
              <a:t>Make P a read sharer and request data</a:t>
            </a: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Write miss</a:t>
            </a:r>
            <a:r>
              <a:rPr lang="en-US" altLang="en-US" sz="1800" smtClean="0"/>
              <a:t>	 </a:t>
            </a:r>
            <a:r>
              <a:rPr lang="en-US" altLang="en-US" sz="1800" smtClean="0">
                <a:solidFill>
                  <a:srgbClr val="00B050"/>
                </a:solidFill>
              </a:rPr>
              <a:t>Local cache </a:t>
            </a:r>
            <a:r>
              <a:rPr lang="en-US" altLang="en-US" sz="1800" smtClean="0"/>
              <a:t>	 </a:t>
            </a:r>
            <a:r>
              <a:rPr lang="en-US" altLang="en-US" sz="1800" smtClean="0">
                <a:solidFill>
                  <a:srgbClr val="FE9B03"/>
                </a:solidFill>
              </a:rPr>
              <a:t>Home directory</a:t>
            </a:r>
            <a:r>
              <a:rPr lang="en-US" altLang="en-US" sz="1800" smtClean="0"/>
              <a:t> 	P, A</a:t>
            </a:r>
          </a:p>
          <a:p>
            <a:pPr lvl="1" eaLnBrk="1" hangingPunct="1">
              <a:tabLst>
                <a:tab pos="2057400" algn="l"/>
                <a:tab pos="4286250" algn="l"/>
                <a:tab pos="6743700" algn="l"/>
              </a:tabLst>
            </a:pPr>
            <a:r>
              <a:rPr lang="en-US" altLang="en-US" i="1" smtClean="0"/>
              <a:t>Processor P has a write miss at address A</a:t>
            </a:r>
          </a:p>
          <a:p>
            <a:pPr lvl="1" eaLnBrk="1" hangingPunct="1">
              <a:tabLst>
                <a:tab pos="2057400" algn="l"/>
                <a:tab pos="4286250" algn="l"/>
                <a:tab pos="6743700" algn="l"/>
              </a:tabLst>
            </a:pPr>
            <a:r>
              <a:rPr lang="en-US" altLang="en-US" i="1" smtClean="0"/>
              <a:t>Make P the exclusive owner and request data</a:t>
            </a: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Invalidate</a:t>
            </a:r>
            <a:r>
              <a:rPr lang="en-US" altLang="en-US" sz="1800" smtClean="0"/>
              <a:t>	</a:t>
            </a:r>
            <a:r>
              <a:rPr lang="en-US" altLang="en-US" sz="1800" smtClean="0">
                <a:solidFill>
                  <a:srgbClr val="FE9B03"/>
                </a:solidFill>
              </a:rPr>
              <a:t>Home directory</a:t>
            </a:r>
            <a:r>
              <a:rPr lang="en-US" altLang="en-US" sz="1800" smtClean="0"/>
              <a:t> 	</a:t>
            </a:r>
            <a:r>
              <a:rPr lang="en-US" altLang="en-US" sz="1800" smtClean="0">
                <a:solidFill>
                  <a:srgbClr val="114FFB"/>
                </a:solidFill>
              </a:rPr>
              <a:t>Remote caches</a:t>
            </a:r>
            <a:r>
              <a:rPr lang="en-US" altLang="en-US" sz="1800" smtClean="0"/>
              <a:t>	A</a:t>
            </a:r>
          </a:p>
          <a:p>
            <a:pPr lvl="1" eaLnBrk="1" hangingPunct="1">
              <a:tabLst>
                <a:tab pos="2057400" algn="l"/>
                <a:tab pos="4286250" algn="l"/>
                <a:tab pos="6743700" algn="l"/>
              </a:tabLst>
            </a:pPr>
            <a:r>
              <a:rPr lang="en-US" altLang="en-US" i="1" smtClean="0"/>
              <a:t>Invalidate a shared copy at address A</a:t>
            </a: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Fetch</a:t>
            </a:r>
            <a:r>
              <a:rPr lang="en-US" altLang="en-US" sz="1800" smtClean="0"/>
              <a:t>	 </a:t>
            </a:r>
            <a:r>
              <a:rPr lang="en-US" altLang="en-US" sz="1800" smtClean="0">
                <a:solidFill>
                  <a:srgbClr val="FE9B03"/>
                </a:solidFill>
              </a:rPr>
              <a:t>Home directory</a:t>
            </a:r>
            <a:r>
              <a:rPr lang="en-US" altLang="en-US" sz="1800" smtClean="0"/>
              <a:t> 	 </a:t>
            </a:r>
            <a:r>
              <a:rPr lang="en-US" altLang="en-US" sz="1800" smtClean="0">
                <a:solidFill>
                  <a:srgbClr val="114FFB"/>
                </a:solidFill>
              </a:rPr>
              <a:t>Remote cache </a:t>
            </a:r>
            <a:r>
              <a:rPr lang="en-US" altLang="en-US" sz="1800" smtClean="0"/>
              <a:t>	A</a:t>
            </a:r>
          </a:p>
          <a:p>
            <a:pPr lvl="1" eaLnBrk="1" hangingPunct="1">
              <a:tabLst>
                <a:tab pos="2057400" algn="l"/>
                <a:tab pos="4286250" algn="l"/>
                <a:tab pos="6743700" algn="l"/>
              </a:tabLst>
            </a:pPr>
            <a:r>
              <a:rPr lang="en-US" altLang="en-US" i="1" smtClean="0"/>
              <a:t>Fetch the block at address A and send it to its home directory</a:t>
            </a:r>
          </a:p>
          <a:p>
            <a:pPr lvl="1" eaLnBrk="1" hangingPunct="1">
              <a:tabLst>
                <a:tab pos="2057400" algn="l"/>
                <a:tab pos="4286250" algn="l"/>
                <a:tab pos="6743700" algn="l"/>
              </a:tabLst>
            </a:pPr>
            <a:r>
              <a:rPr lang="en-US" altLang="en-US" i="1" smtClean="0"/>
              <a:t>Change the state of A in the remote cache to shared</a:t>
            </a: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Fetch/Invalidate</a:t>
            </a:r>
            <a:r>
              <a:rPr lang="en-US" altLang="en-US" sz="1800" smtClean="0"/>
              <a:t>	 </a:t>
            </a:r>
            <a:r>
              <a:rPr lang="en-US" altLang="en-US" sz="1800" smtClean="0">
                <a:solidFill>
                  <a:srgbClr val="FE9B03"/>
                </a:solidFill>
              </a:rPr>
              <a:t>Home directory</a:t>
            </a:r>
            <a:r>
              <a:rPr lang="en-US" altLang="en-US" sz="1800" smtClean="0"/>
              <a:t> 	 </a:t>
            </a:r>
            <a:r>
              <a:rPr lang="en-US" altLang="en-US" sz="1800" smtClean="0">
                <a:solidFill>
                  <a:srgbClr val="114FFB"/>
                </a:solidFill>
              </a:rPr>
              <a:t>Remote cache </a:t>
            </a:r>
            <a:r>
              <a:rPr lang="en-US" altLang="en-US" sz="1800" smtClean="0"/>
              <a:t>	A</a:t>
            </a:r>
          </a:p>
          <a:p>
            <a:pPr lvl="1" eaLnBrk="1" hangingPunct="1">
              <a:tabLst>
                <a:tab pos="2057400" algn="l"/>
                <a:tab pos="4286250" algn="l"/>
                <a:tab pos="6743700" algn="l"/>
              </a:tabLst>
            </a:pPr>
            <a:r>
              <a:rPr lang="en-US" altLang="en-US" i="1" smtClean="0"/>
              <a:t>Fetch the block at address A and send it to its home directory</a:t>
            </a:r>
          </a:p>
          <a:p>
            <a:pPr lvl="1" eaLnBrk="1" hangingPunct="1">
              <a:tabLst>
                <a:tab pos="2057400" algn="l"/>
                <a:tab pos="4286250" algn="l"/>
                <a:tab pos="6743700" algn="l"/>
              </a:tabLst>
            </a:pPr>
            <a:r>
              <a:rPr lang="en-US" altLang="en-US" i="1" smtClean="0"/>
              <a:t>Invalidate the block in the cache</a:t>
            </a: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Data value reply</a:t>
            </a:r>
            <a:r>
              <a:rPr lang="en-US" altLang="en-US" sz="1800" smtClean="0">
                <a:solidFill>
                  <a:srgbClr val="FF0000"/>
                </a:solidFill>
              </a:rPr>
              <a:t> </a:t>
            </a:r>
            <a:r>
              <a:rPr lang="en-US" altLang="en-US" sz="1800" smtClean="0"/>
              <a:t>	</a:t>
            </a:r>
            <a:r>
              <a:rPr lang="en-US" altLang="en-US" sz="1800" smtClean="0">
                <a:solidFill>
                  <a:srgbClr val="FE9B03"/>
                </a:solidFill>
              </a:rPr>
              <a:t>Home directory</a:t>
            </a:r>
            <a:r>
              <a:rPr lang="en-US" altLang="en-US" sz="1800" smtClean="0"/>
              <a:t> 	 </a:t>
            </a:r>
            <a:r>
              <a:rPr lang="en-US" altLang="en-US" sz="1800" smtClean="0">
                <a:solidFill>
                  <a:srgbClr val="00B050"/>
                </a:solidFill>
              </a:rPr>
              <a:t>Local cache </a:t>
            </a:r>
            <a:r>
              <a:rPr lang="en-US" altLang="en-US" sz="1800" smtClean="0"/>
              <a:t>	Data</a:t>
            </a:r>
          </a:p>
          <a:p>
            <a:pPr lvl="1" eaLnBrk="1" hangingPunct="1">
              <a:tabLst>
                <a:tab pos="2057400" algn="l"/>
                <a:tab pos="4286250" algn="l"/>
                <a:tab pos="6743700" algn="l"/>
              </a:tabLst>
            </a:pPr>
            <a:r>
              <a:rPr lang="en-US" altLang="en-US" i="1" smtClean="0"/>
              <a:t>Return a data value from the home memory (read miss response)</a:t>
            </a: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Data write back</a:t>
            </a:r>
            <a:r>
              <a:rPr lang="en-US" altLang="en-US" sz="1800" smtClean="0"/>
              <a:t>	</a:t>
            </a:r>
            <a:r>
              <a:rPr lang="en-US" altLang="en-US" sz="1800" smtClean="0">
                <a:solidFill>
                  <a:srgbClr val="114FFB"/>
                </a:solidFill>
              </a:rPr>
              <a:t>Remote cache </a:t>
            </a:r>
            <a:r>
              <a:rPr lang="en-US" altLang="en-US" sz="1800" smtClean="0"/>
              <a:t>	</a:t>
            </a:r>
            <a:r>
              <a:rPr lang="en-US" altLang="en-US" sz="1800" smtClean="0">
                <a:solidFill>
                  <a:srgbClr val="FE9B03"/>
                </a:solidFill>
              </a:rPr>
              <a:t>Home directory</a:t>
            </a:r>
            <a:r>
              <a:rPr lang="en-US" altLang="en-US" sz="1800" smtClean="0"/>
              <a:t> 	A, Data</a:t>
            </a:r>
          </a:p>
          <a:p>
            <a:pPr lvl="1" eaLnBrk="1" hangingPunct="1">
              <a:tabLst>
                <a:tab pos="2057400" algn="l"/>
                <a:tab pos="4286250" algn="l"/>
                <a:tab pos="6743700" algn="l"/>
              </a:tabLst>
            </a:pPr>
            <a:r>
              <a:rPr lang="en-US" altLang="en-US" i="1" smtClean="0"/>
              <a:t>Write back a data value for address A (invalidate response)</a:t>
            </a:r>
          </a:p>
          <a:p>
            <a:pPr eaLnBrk="1" hangingPunct="1">
              <a:tabLst>
                <a:tab pos="2057400" algn="l"/>
                <a:tab pos="4286250" algn="l"/>
                <a:tab pos="6743700" algn="l"/>
              </a:tabLst>
            </a:pPr>
            <a:endParaRPr lang="en-US" altLang="en-US" sz="2000" i="1" smtClean="0"/>
          </a:p>
        </p:txBody>
      </p:sp>
      <p:sp>
        <p:nvSpPr>
          <p:cNvPr id="9" name="Slide Number Placeholder 5"/>
          <p:cNvSpPr>
            <a:spLocks noGrp="1"/>
          </p:cNvSpPr>
          <p:nvPr>
            <p:ph type="sldNum" sz="quarter" idx="10"/>
          </p:nvPr>
        </p:nvSpPr>
        <p:spPr/>
        <p:txBody>
          <a:bodyPr/>
          <a:lstStyle/>
          <a:p>
            <a:pPr>
              <a:defRPr/>
            </a:pPr>
            <a:fld id="{14EE4DF8-5E0C-4051-892A-6E2100A20BF7}" type="slidenum">
              <a:rPr lang="en-US"/>
              <a:pPr>
                <a:defRPr/>
              </a:pPr>
              <a:t>10</a:t>
            </a:fld>
            <a:endParaRPr lang="en-US"/>
          </a:p>
        </p:txBody>
      </p:sp>
      <p:sp>
        <p:nvSpPr>
          <p:cNvPr id="21509" name="Line 4"/>
          <p:cNvSpPr>
            <a:spLocks noChangeShapeType="1"/>
          </p:cNvSpPr>
          <p:nvPr/>
        </p:nvSpPr>
        <p:spPr bwMode="auto">
          <a:xfrm>
            <a:off x="63500" y="2857500"/>
            <a:ext cx="908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0" name="Line 5"/>
          <p:cNvSpPr>
            <a:spLocks noChangeShapeType="1"/>
          </p:cNvSpPr>
          <p:nvPr/>
        </p:nvSpPr>
        <p:spPr bwMode="auto">
          <a:xfrm>
            <a:off x="63500" y="6121400"/>
            <a:ext cx="908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1" name="Line 6"/>
          <p:cNvSpPr>
            <a:spLocks noChangeShapeType="1"/>
          </p:cNvSpPr>
          <p:nvPr/>
        </p:nvSpPr>
        <p:spPr bwMode="auto">
          <a:xfrm>
            <a:off x="63500" y="5461000"/>
            <a:ext cx="908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63600" y="203200"/>
            <a:ext cx="7747000" cy="381000"/>
          </a:xfrm>
        </p:spPr>
        <p:txBody>
          <a:bodyPr lIns="90487" tIns="44450" rIns="90487" bIns="44450"/>
          <a:lstStyle/>
          <a:p>
            <a:pPr eaLnBrk="1" hangingPunct="1"/>
            <a:r>
              <a:rPr lang="en-US" altLang="en-US" smtClean="0"/>
              <a:t>Directory Protocol Messages </a:t>
            </a:r>
            <a:r>
              <a:rPr lang="en-US" altLang="en-US" sz="2400" smtClean="0"/>
              <a:t>(Fig 5.21)</a:t>
            </a:r>
          </a:p>
        </p:txBody>
      </p:sp>
      <p:sp>
        <p:nvSpPr>
          <p:cNvPr id="22531" name="Rectangle 3"/>
          <p:cNvSpPr>
            <a:spLocks noGrp="1" noChangeArrowheads="1"/>
          </p:cNvSpPr>
          <p:nvPr>
            <p:ph idx="1"/>
          </p:nvPr>
        </p:nvSpPr>
        <p:spPr>
          <a:xfrm>
            <a:off x="0" y="654050"/>
            <a:ext cx="3206750" cy="6115050"/>
          </a:xfrm>
        </p:spPr>
        <p:txBody>
          <a:bodyPr lIns="90487" tIns="44450" rIns="90487" bIns="44450"/>
          <a:lstStyle/>
          <a:p>
            <a:pPr eaLnBrk="1" hangingPunct="1">
              <a:buFontTx/>
              <a:buNone/>
              <a:tabLst>
                <a:tab pos="2057400" algn="l"/>
                <a:tab pos="4286250" algn="l"/>
                <a:tab pos="6743700" algn="l"/>
              </a:tabLst>
            </a:pPr>
            <a:endParaRPr lang="en-US" altLang="en-US" sz="1800" i="1" smtClean="0"/>
          </a:p>
          <a:p>
            <a:pPr eaLnBrk="1" hangingPunct="1">
              <a:buFontTx/>
              <a:buNone/>
              <a:tabLst>
                <a:tab pos="2057400" algn="l"/>
                <a:tab pos="4286250" algn="l"/>
                <a:tab pos="6743700" algn="l"/>
              </a:tabLst>
            </a:pPr>
            <a:r>
              <a:rPr lang="en-US" altLang="en-US" sz="1800" i="1" smtClean="0"/>
              <a:t>Message type	</a:t>
            </a: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Readmiss</a:t>
            </a:r>
          </a:p>
          <a:p>
            <a:pPr eaLnBrk="1" hangingPunct="1">
              <a:buFontTx/>
              <a:buNone/>
              <a:tabLst>
                <a:tab pos="2057400" algn="l"/>
                <a:tab pos="4286250" algn="l"/>
                <a:tab pos="6743700" algn="l"/>
              </a:tabLst>
            </a:pPr>
            <a:endParaRPr lang="en-US" altLang="en-US" sz="2800" smtClean="0">
              <a:solidFill>
                <a:srgbClr val="FF0000"/>
              </a:solidFill>
              <a:latin typeface="Helvetica" pitchFamily="34" charset="0"/>
            </a:endParaRP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Write miss</a:t>
            </a:r>
            <a:endParaRPr lang="en-US" altLang="en-US" sz="1800" smtClean="0"/>
          </a:p>
          <a:p>
            <a:pPr eaLnBrk="1" hangingPunct="1">
              <a:buFontTx/>
              <a:buNone/>
              <a:tabLst>
                <a:tab pos="2057400" algn="l"/>
                <a:tab pos="4286250" algn="l"/>
                <a:tab pos="6743700" algn="l"/>
              </a:tabLst>
            </a:pPr>
            <a:endParaRPr lang="en-US" altLang="en-US" smtClean="0">
              <a:solidFill>
                <a:srgbClr val="FF0000"/>
              </a:solidFill>
              <a:latin typeface="Helvetica" pitchFamily="34" charset="0"/>
            </a:endParaRP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Invalidate</a:t>
            </a:r>
          </a:p>
          <a:p>
            <a:pPr eaLnBrk="1" hangingPunct="1">
              <a:buFontTx/>
              <a:buNone/>
              <a:tabLst>
                <a:tab pos="2057400" algn="l"/>
                <a:tab pos="4286250" algn="l"/>
                <a:tab pos="6743700" algn="l"/>
              </a:tabLst>
            </a:pPr>
            <a:endParaRPr lang="en-US" altLang="en-US" sz="1400" smtClean="0">
              <a:solidFill>
                <a:srgbClr val="FF0000"/>
              </a:solidFill>
              <a:latin typeface="Helvetica" pitchFamily="34" charset="0"/>
            </a:endParaRP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Fetch</a:t>
            </a:r>
          </a:p>
          <a:p>
            <a:pPr eaLnBrk="1" hangingPunct="1">
              <a:buFontTx/>
              <a:buNone/>
              <a:tabLst>
                <a:tab pos="2057400" algn="l"/>
                <a:tab pos="4286250" algn="l"/>
                <a:tab pos="6743700" algn="l"/>
              </a:tabLst>
            </a:pPr>
            <a:endParaRPr lang="en-US" altLang="en-US" sz="1800" smtClean="0">
              <a:solidFill>
                <a:srgbClr val="FF0000"/>
              </a:solidFill>
              <a:latin typeface="Helvetica" pitchFamily="34" charset="0"/>
            </a:endParaRPr>
          </a:p>
          <a:p>
            <a:pPr eaLnBrk="1" hangingPunct="1">
              <a:buFontTx/>
              <a:buNone/>
              <a:tabLst>
                <a:tab pos="2057400" algn="l"/>
                <a:tab pos="4286250" algn="l"/>
                <a:tab pos="6743700" algn="l"/>
              </a:tabLst>
            </a:pPr>
            <a:endParaRPr lang="en-US" altLang="en-US" sz="1800" smtClean="0">
              <a:solidFill>
                <a:srgbClr val="FF0000"/>
              </a:solidFill>
              <a:latin typeface="Helvetica" pitchFamily="34" charset="0"/>
            </a:endParaRPr>
          </a:p>
          <a:p>
            <a:pPr eaLnBrk="1" hangingPunct="1">
              <a:buFontTx/>
              <a:buNone/>
              <a:tabLst>
                <a:tab pos="2057400" algn="l"/>
                <a:tab pos="4286250" algn="l"/>
                <a:tab pos="6743700" algn="l"/>
              </a:tabLst>
            </a:pPr>
            <a:endParaRPr lang="en-US" altLang="en-US" sz="2000" smtClean="0">
              <a:solidFill>
                <a:srgbClr val="FF0000"/>
              </a:solidFill>
              <a:latin typeface="Helvetica" pitchFamily="34" charset="0"/>
            </a:endParaRP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Fetch/Invalidate</a:t>
            </a:r>
          </a:p>
          <a:p>
            <a:pPr eaLnBrk="1" hangingPunct="1">
              <a:buFontTx/>
              <a:buNone/>
              <a:tabLst>
                <a:tab pos="2057400" algn="l"/>
                <a:tab pos="4286250" algn="l"/>
                <a:tab pos="6743700" algn="l"/>
              </a:tabLst>
            </a:pPr>
            <a:endParaRPr lang="en-US" altLang="en-US" sz="1800" smtClean="0">
              <a:solidFill>
                <a:srgbClr val="FF0000"/>
              </a:solidFill>
              <a:latin typeface="Helvetica" pitchFamily="34" charset="0"/>
            </a:endParaRPr>
          </a:p>
          <a:p>
            <a:pPr eaLnBrk="1" hangingPunct="1">
              <a:buFontTx/>
              <a:buNone/>
              <a:tabLst>
                <a:tab pos="2057400" algn="l"/>
                <a:tab pos="4286250" algn="l"/>
                <a:tab pos="6743700" algn="l"/>
              </a:tabLst>
            </a:pPr>
            <a:endParaRPr lang="en-US" altLang="en-US" sz="2800" smtClean="0">
              <a:solidFill>
                <a:srgbClr val="FF0000"/>
              </a:solidFill>
              <a:latin typeface="Helvetica" pitchFamily="34" charset="0"/>
            </a:endParaRP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Data value reply</a:t>
            </a:r>
          </a:p>
          <a:p>
            <a:pPr eaLnBrk="1" hangingPunct="1">
              <a:buFontTx/>
              <a:buNone/>
              <a:tabLst>
                <a:tab pos="2057400" algn="l"/>
                <a:tab pos="4286250" algn="l"/>
                <a:tab pos="6743700" algn="l"/>
              </a:tabLst>
            </a:pPr>
            <a:endParaRPr lang="en-US" altLang="en-US" smtClean="0">
              <a:solidFill>
                <a:srgbClr val="FF0000"/>
              </a:solidFill>
              <a:latin typeface="Helvetica" pitchFamily="34" charset="0"/>
            </a:endParaRPr>
          </a:p>
          <a:p>
            <a:pPr eaLnBrk="1" hangingPunct="1">
              <a:buFontTx/>
              <a:buNone/>
              <a:tabLst>
                <a:tab pos="2057400" algn="l"/>
                <a:tab pos="4286250" algn="l"/>
                <a:tab pos="6743700" algn="l"/>
              </a:tabLst>
            </a:pPr>
            <a:r>
              <a:rPr lang="en-US" altLang="en-US" sz="1800" smtClean="0">
                <a:solidFill>
                  <a:srgbClr val="FF0000"/>
                </a:solidFill>
                <a:latin typeface="Helvetica" pitchFamily="34" charset="0"/>
              </a:rPr>
              <a:t>Data write back</a:t>
            </a:r>
            <a:endParaRPr lang="en-US" altLang="en-US" sz="2000" i="1" smtClean="0"/>
          </a:p>
        </p:txBody>
      </p:sp>
      <p:sp>
        <p:nvSpPr>
          <p:cNvPr id="9" name="Slide Number Placeholder 5"/>
          <p:cNvSpPr>
            <a:spLocks noGrp="1"/>
          </p:cNvSpPr>
          <p:nvPr>
            <p:ph type="sldNum" sz="quarter" idx="10"/>
          </p:nvPr>
        </p:nvSpPr>
        <p:spPr>
          <a:xfrm>
            <a:off x="6858000" y="6464300"/>
            <a:ext cx="2133600" cy="228600"/>
          </a:xfrm>
        </p:spPr>
        <p:txBody>
          <a:bodyPr/>
          <a:lstStyle/>
          <a:p>
            <a:pPr>
              <a:defRPr/>
            </a:pPr>
            <a:fld id="{3DE16D93-79A7-4145-9866-EF556379C8CD}" type="slidenum">
              <a:rPr lang="en-US"/>
              <a:pPr>
                <a:defRPr/>
              </a:pPr>
              <a:t>11</a:t>
            </a:fld>
            <a:endParaRPr lang="en-US"/>
          </a:p>
        </p:txBody>
      </p:sp>
      <p:sp>
        <p:nvSpPr>
          <p:cNvPr id="22533" name="Line 4"/>
          <p:cNvSpPr>
            <a:spLocks noChangeShapeType="1"/>
          </p:cNvSpPr>
          <p:nvPr/>
        </p:nvSpPr>
        <p:spPr bwMode="auto">
          <a:xfrm>
            <a:off x="63500" y="2654300"/>
            <a:ext cx="908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4" name="Line 5"/>
          <p:cNvSpPr>
            <a:spLocks noChangeShapeType="1"/>
          </p:cNvSpPr>
          <p:nvPr/>
        </p:nvSpPr>
        <p:spPr bwMode="auto">
          <a:xfrm>
            <a:off x="63500" y="6235700"/>
            <a:ext cx="908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5" name="Line 6"/>
          <p:cNvSpPr>
            <a:spLocks noChangeShapeType="1"/>
          </p:cNvSpPr>
          <p:nvPr/>
        </p:nvSpPr>
        <p:spPr bwMode="auto">
          <a:xfrm>
            <a:off x="63500" y="5473700"/>
            <a:ext cx="908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3"/>
          <p:cNvSpPr txBox="1">
            <a:spLocks noChangeArrowheads="1"/>
          </p:cNvSpPr>
          <p:nvPr/>
        </p:nvSpPr>
        <p:spPr bwMode="auto">
          <a:xfrm>
            <a:off x="1752600" y="673100"/>
            <a:ext cx="2057400" cy="6115050"/>
          </a:xfrm>
          <a:prstGeom prst="rect">
            <a:avLst/>
          </a:prstGeom>
          <a:noFill/>
          <a:ln w="9525">
            <a:noFill/>
            <a:miter lim="800000"/>
            <a:headEnd/>
            <a:tailEnd/>
          </a:ln>
        </p:spPr>
        <p:txBody>
          <a:bodyPr lIns="90487" tIns="44450" rIns="90487" bIns="44450"/>
          <a:lstStyle/>
          <a:p>
            <a:pPr marL="225425" indent="-225425">
              <a:spcBef>
                <a:spcPct val="10000"/>
              </a:spcBef>
              <a:tabLst>
                <a:tab pos="2057400" algn="l"/>
                <a:tab pos="4286250" algn="l"/>
                <a:tab pos="6743700" algn="l"/>
              </a:tabLst>
              <a:defRPr/>
            </a:pPr>
            <a:endParaRPr lang="en-US" sz="1800" b="0" i="1" kern="0" dirty="0">
              <a:latin typeface="+mn-lt"/>
              <a:cs typeface="+mn-cs"/>
            </a:endParaRPr>
          </a:p>
          <a:p>
            <a:pPr marL="225425" indent="-225425">
              <a:spcBef>
                <a:spcPct val="10000"/>
              </a:spcBef>
              <a:tabLst>
                <a:tab pos="2057400" algn="l"/>
                <a:tab pos="4286250" algn="l"/>
                <a:tab pos="6743700" algn="l"/>
              </a:tabLst>
              <a:defRPr/>
            </a:pPr>
            <a:r>
              <a:rPr lang="en-US" sz="1800" b="0" i="1" kern="0" dirty="0">
                <a:latin typeface="+mn-lt"/>
                <a:cs typeface="+mn-cs"/>
              </a:rPr>
              <a:t>Source</a:t>
            </a:r>
          </a:p>
          <a:p>
            <a:pPr marL="225425" indent="-225425">
              <a:spcBef>
                <a:spcPct val="10000"/>
              </a:spcBef>
              <a:tabLst>
                <a:tab pos="2057400" algn="l"/>
                <a:tab pos="4286250" algn="l"/>
                <a:tab pos="6743700" algn="l"/>
              </a:tabLst>
              <a:defRPr/>
            </a:pPr>
            <a:r>
              <a:rPr lang="en-US" sz="1800" b="0" kern="0" dirty="0">
                <a:solidFill>
                  <a:srgbClr val="00B050"/>
                </a:solidFill>
                <a:latin typeface="+mn-lt"/>
                <a:cs typeface="+mn-cs"/>
              </a:rPr>
              <a:t>Local cache</a:t>
            </a:r>
          </a:p>
          <a:p>
            <a:pPr marL="225425" indent="-225425">
              <a:spcBef>
                <a:spcPct val="10000"/>
              </a:spcBef>
              <a:tabLst>
                <a:tab pos="2057400" algn="l"/>
                <a:tab pos="4286250" algn="l"/>
                <a:tab pos="6743700" algn="l"/>
              </a:tabLst>
              <a:defRPr/>
            </a:pPr>
            <a:endParaRPr lang="en-US" sz="2800" b="0" kern="0" dirty="0">
              <a:solidFill>
                <a:srgbClr val="00B050"/>
              </a:solidFill>
              <a:latin typeface="+mn-lt"/>
              <a:cs typeface="+mn-cs"/>
            </a:endParaRPr>
          </a:p>
          <a:p>
            <a:pPr marL="225425" indent="-225425">
              <a:spcBef>
                <a:spcPct val="10000"/>
              </a:spcBef>
              <a:tabLst>
                <a:tab pos="2057400" algn="l"/>
                <a:tab pos="4286250" algn="l"/>
                <a:tab pos="6743700" algn="l"/>
              </a:tabLst>
              <a:defRPr/>
            </a:pPr>
            <a:r>
              <a:rPr lang="en-US" sz="1800" b="0" kern="0" dirty="0">
                <a:solidFill>
                  <a:srgbClr val="00B050"/>
                </a:solidFill>
                <a:latin typeface="+mn-lt"/>
                <a:cs typeface="+mn-cs"/>
              </a:rPr>
              <a:t>Local cache</a:t>
            </a:r>
          </a:p>
          <a:p>
            <a:pPr marL="225425" indent="-225425">
              <a:spcBef>
                <a:spcPct val="10000"/>
              </a:spcBef>
              <a:tabLst>
                <a:tab pos="2057400" algn="l"/>
                <a:tab pos="4286250" algn="l"/>
                <a:tab pos="6743700" algn="l"/>
              </a:tabLst>
              <a:defRPr/>
            </a:pPr>
            <a:endParaRPr lang="en-US" sz="2400" b="0" kern="0" dirty="0">
              <a:solidFill>
                <a:srgbClr val="FE9B03"/>
              </a:solidFill>
              <a:latin typeface="+mn-lt"/>
              <a:cs typeface="+mn-cs"/>
            </a:endParaRPr>
          </a:p>
          <a:p>
            <a:pPr marL="225425" indent="-225425">
              <a:spcBef>
                <a:spcPct val="10000"/>
              </a:spcBef>
              <a:tabLst>
                <a:tab pos="2057400" algn="l"/>
                <a:tab pos="4286250" algn="l"/>
                <a:tab pos="6743700" algn="l"/>
              </a:tabLst>
              <a:defRPr/>
            </a:pPr>
            <a:r>
              <a:rPr lang="en-US" sz="1800" b="0" kern="0" dirty="0">
                <a:solidFill>
                  <a:srgbClr val="FE9B03"/>
                </a:solidFill>
                <a:latin typeface="+mn-lt"/>
                <a:cs typeface="+mn-cs"/>
              </a:rPr>
              <a:t>Home directory</a:t>
            </a:r>
          </a:p>
          <a:p>
            <a:pPr marL="225425" indent="-225425">
              <a:spcBef>
                <a:spcPct val="10000"/>
              </a:spcBef>
              <a:tabLst>
                <a:tab pos="2057400" algn="l"/>
                <a:tab pos="4286250" algn="l"/>
                <a:tab pos="6743700" algn="l"/>
              </a:tabLst>
              <a:defRPr/>
            </a:pPr>
            <a:endParaRPr lang="en-US" b="0" kern="0" dirty="0">
              <a:solidFill>
                <a:srgbClr val="FE9B03"/>
              </a:solidFill>
              <a:latin typeface="+mn-lt"/>
              <a:cs typeface="+mn-cs"/>
            </a:endParaRPr>
          </a:p>
          <a:p>
            <a:pPr marL="225425" indent="-225425">
              <a:spcBef>
                <a:spcPct val="10000"/>
              </a:spcBef>
              <a:tabLst>
                <a:tab pos="2057400" algn="l"/>
                <a:tab pos="4286250" algn="l"/>
                <a:tab pos="6743700" algn="l"/>
              </a:tabLst>
              <a:defRPr/>
            </a:pPr>
            <a:r>
              <a:rPr lang="en-US" sz="1800" b="0" kern="0" dirty="0">
                <a:solidFill>
                  <a:srgbClr val="FE9B03"/>
                </a:solidFill>
                <a:latin typeface="+mn-lt"/>
                <a:cs typeface="+mn-cs"/>
              </a:rPr>
              <a:t>Home directory</a:t>
            </a:r>
          </a:p>
          <a:p>
            <a:pPr marL="225425" indent="-225425">
              <a:spcBef>
                <a:spcPct val="10000"/>
              </a:spcBef>
              <a:tabLst>
                <a:tab pos="2057400" algn="l"/>
                <a:tab pos="4286250" algn="l"/>
                <a:tab pos="6743700" algn="l"/>
              </a:tabLst>
              <a:defRPr/>
            </a:pPr>
            <a:endParaRPr lang="en-US" sz="1800" b="0" kern="0" dirty="0">
              <a:latin typeface="+mn-lt"/>
              <a:cs typeface="+mn-cs"/>
            </a:endParaRPr>
          </a:p>
          <a:p>
            <a:pPr marL="225425" indent="-225425">
              <a:spcBef>
                <a:spcPct val="10000"/>
              </a:spcBef>
              <a:tabLst>
                <a:tab pos="2057400" algn="l"/>
                <a:tab pos="4286250" algn="l"/>
                <a:tab pos="6743700" algn="l"/>
              </a:tabLst>
              <a:defRPr/>
            </a:pPr>
            <a:endParaRPr lang="en-US" sz="1800" b="0" kern="0" dirty="0">
              <a:latin typeface="+mn-lt"/>
              <a:cs typeface="+mn-cs"/>
            </a:endParaRPr>
          </a:p>
          <a:p>
            <a:pPr marL="225425" indent="-225425">
              <a:spcBef>
                <a:spcPct val="10000"/>
              </a:spcBef>
              <a:tabLst>
                <a:tab pos="2057400" algn="l"/>
                <a:tab pos="4286250" algn="l"/>
                <a:tab pos="6743700" algn="l"/>
              </a:tabLst>
              <a:defRPr/>
            </a:pPr>
            <a:endParaRPr lang="en-US" sz="2000" b="0" kern="0" dirty="0">
              <a:latin typeface="+mn-lt"/>
              <a:cs typeface="+mn-cs"/>
            </a:endParaRPr>
          </a:p>
          <a:p>
            <a:pPr marL="225425" indent="-225425">
              <a:spcBef>
                <a:spcPct val="10000"/>
              </a:spcBef>
              <a:tabLst>
                <a:tab pos="2057400" algn="l"/>
                <a:tab pos="4286250" algn="l"/>
                <a:tab pos="6743700" algn="l"/>
              </a:tabLst>
              <a:defRPr/>
            </a:pPr>
            <a:r>
              <a:rPr lang="en-US" sz="1800" b="0" kern="0" dirty="0">
                <a:latin typeface="+mn-lt"/>
                <a:cs typeface="+mn-cs"/>
              </a:rPr>
              <a:t> </a:t>
            </a:r>
            <a:r>
              <a:rPr lang="en-US" sz="1800" b="0" kern="0" dirty="0">
                <a:solidFill>
                  <a:srgbClr val="FE9B03"/>
                </a:solidFill>
                <a:latin typeface="+mn-lt"/>
                <a:cs typeface="+mn-cs"/>
              </a:rPr>
              <a:t>Home directory</a:t>
            </a:r>
          </a:p>
          <a:p>
            <a:pPr marL="225425" indent="-225425">
              <a:spcBef>
                <a:spcPct val="10000"/>
              </a:spcBef>
              <a:tabLst>
                <a:tab pos="2057400" algn="l"/>
                <a:tab pos="4286250" algn="l"/>
                <a:tab pos="6743700" algn="l"/>
              </a:tabLst>
              <a:defRPr/>
            </a:pPr>
            <a:endParaRPr lang="en-US" sz="1800" b="0" kern="0" dirty="0">
              <a:solidFill>
                <a:srgbClr val="FE9B03"/>
              </a:solidFill>
              <a:latin typeface="+mn-lt"/>
              <a:cs typeface="+mn-cs"/>
            </a:endParaRPr>
          </a:p>
          <a:p>
            <a:pPr marL="225425" indent="-225425">
              <a:spcBef>
                <a:spcPct val="10000"/>
              </a:spcBef>
              <a:tabLst>
                <a:tab pos="2057400" algn="l"/>
                <a:tab pos="4286250" algn="l"/>
                <a:tab pos="6743700" algn="l"/>
              </a:tabLst>
              <a:defRPr/>
            </a:pPr>
            <a:endParaRPr lang="en-US" sz="2800" b="0" kern="0" dirty="0">
              <a:solidFill>
                <a:srgbClr val="FE9B03"/>
              </a:solidFill>
              <a:latin typeface="+mn-lt"/>
              <a:cs typeface="+mn-cs"/>
            </a:endParaRPr>
          </a:p>
          <a:p>
            <a:pPr marL="225425" indent="-225425">
              <a:spcBef>
                <a:spcPct val="10000"/>
              </a:spcBef>
              <a:tabLst>
                <a:tab pos="2057400" algn="l"/>
                <a:tab pos="4286250" algn="l"/>
                <a:tab pos="6743700" algn="l"/>
              </a:tabLst>
              <a:defRPr/>
            </a:pPr>
            <a:r>
              <a:rPr lang="en-US" sz="1800" b="0" kern="0" dirty="0">
                <a:solidFill>
                  <a:srgbClr val="FE9B03"/>
                </a:solidFill>
                <a:latin typeface="+mn-lt"/>
                <a:cs typeface="+mn-cs"/>
              </a:rPr>
              <a:t>Home directory</a:t>
            </a:r>
          </a:p>
          <a:p>
            <a:pPr marL="225425" indent="-225425">
              <a:spcBef>
                <a:spcPct val="10000"/>
              </a:spcBef>
              <a:tabLst>
                <a:tab pos="2057400" algn="l"/>
                <a:tab pos="4286250" algn="l"/>
                <a:tab pos="6743700" algn="l"/>
              </a:tabLst>
              <a:defRPr/>
            </a:pPr>
            <a:endParaRPr lang="en-US" sz="2400" b="0" kern="0" dirty="0">
              <a:solidFill>
                <a:srgbClr val="114FFB"/>
              </a:solidFill>
              <a:latin typeface="+mn-lt"/>
              <a:cs typeface="+mn-cs"/>
            </a:endParaRPr>
          </a:p>
          <a:p>
            <a:pPr marL="225425" indent="-225425">
              <a:spcBef>
                <a:spcPct val="10000"/>
              </a:spcBef>
              <a:tabLst>
                <a:tab pos="2057400" algn="l"/>
                <a:tab pos="4286250" algn="l"/>
                <a:tab pos="6743700" algn="l"/>
              </a:tabLst>
              <a:defRPr/>
            </a:pPr>
            <a:r>
              <a:rPr lang="en-US" sz="1800" b="0" kern="0" dirty="0">
                <a:solidFill>
                  <a:srgbClr val="114FFB"/>
                </a:solidFill>
                <a:latin typeface="+mn-lt"/>
                <a:cs typeface="+mn-cs"/>
              </a:rPr>
              <a:t>Remote cache</a:t>
            </a:r>
            <a:endParaRPr lang="en-US" sz="2000" b="0" i="1" kern="0" dirty="0">
              <a:latin typeface="+mn-lt"/>
              <a:cs typeface="+mn-cs"/>
            </a:endParaRPr>
          </a:p>
        </p:txBody>
      </p:sp>
      <p:sp>
        <p:nvSpPr>
          <p:cNvPr id="11" name="Rectangle 3"/>
          <p:cNvSpPr txBox="1">
            <a:spLocks noChangeArrowheads="1"/>
          </p:cNvSpPr>
          <p:nvPr/>
        </p:nvSpPr>
        <p:spPr bwMode="auto">
          <a:xfrm>
            <a:off x="3429000" y="654050"/>
            <a:ext cx="1905000" cy="6115050"/>
          </a:xfrm>
          <a:prstGeom prst="rect">
            <a:avLst/>
          </a:prstGeom>
          <a:noFill/>
          <a:ln w="9525">
            <a:noFill/>
            <a:miter lim="800000"/>
            <a:headEnd/>
            <a:tailEnd/>
          </a:ln>
        </p:spPr>
        <p:txBody>
          <a:bodyPr lIns="90487" tIns="44450" rIns="90487" bIns="44450"/>
          <a:lstStyle/>
          <a:p>
            <a:pPr marL="225425" indent="-225425">
              <a:spcBef>
                <a:spcPct val="10000"/>
              </a:spcBef>
              <a:tabLst>
                <a:tab pos="2057400" algn="l"/>
                <a:tab pos="4286250" algn="l"/>
                <a:tab pos="6743700" algn="l"/>
              </a:tabLst>
              <a:defRPr/>
            </a:pPr>
            <a:endParaRPr lang="en-US" sz="1800" b="0" i="1" kern="0" dirty="0">
              <a:latin typeface="+mn-lt"/>
              <a:cs typeface="+mn-cs"/>
            </a:endParaRPr>
          </a:p>
          <a:p>
            <a:pPr marL="225425" indent="-225425">
              <a:spcBef>
                <a:spcPct val="10000"/>
              </a:spcBef>
              <a:tabLst>
                <a:tab pos="2057400" algn="l"/>
                <a:tab pos="4286250" algn="l"/>
                <a:tab pos="6743700" algn="l"/>
              </a:tabLst>
              <a:defRPr/>
            </a:pPr>
            <a:r>
              <a:rPr lang="en-US" sz="1800" b="0" i="1" kern="0" dirty="0">
                <a:latin typeface="+mn-lt"/>
                <a:cs typeface="+mn-cs"/>
              </a:rPr>
              <a:t>Destination</a:t>
            </a:r>
          </a:p>
          <a:p>
            <a:pPr marL="225425" indent="-225425">
              <a:spcBef>
                <a:spcPct val="10000"/>
              </a:spcBef>
              <a:tabLst>
                <a:tab pos="2057400" algn="l"/>
                <a:tab pos="4286250" algn="l"/>
                <a:tab pos="6743700" algn="l"/>
              </a:tabLst>
              <a:defRPr/>
            </a:pPr>
            <a:r>
              <a:rPr lang="en-US" sz="1800" b="0" kern="0" dirty="0">
                <a:solidFill>
                  <a:srgbClr val="FE9B03"/>
                </a:solidFill>
                <a:latin typeface="+mn-lt"/>
                <a:cs typeface="+mn-cs"/>
              </a:rPr>
              <a:t>Home directory</a:t>
            </a:r>
          </a:p>
          <a:p>
            <a:pPr marL="225425" indent="-225425">
              <a:spcBef>
                <a:spcPct val="10000"/>
              </a:spcBef>
              <a:tabLst>
                <a:tab pos="2057400" algn="l"/>
                <a:tab pos="4286250" algn="l"/>
                <a:tab pos="6743700" algn="l"/>
              </a:tabLst>
              <a:defRPr/>
            </a:pPr>
            <a:endParaRPr lang="en-US" sz="2800" b="0" kern="0" dirty="0">
              <a:solidFill>
                <a:srgbClr val="FE9B03"/>
              </a:solidFill>
              <a:latin typeface="+mn-lt"/>
              <a:cs typeface="+mn-cs"/>
            </a:endParaRPr>
          </a:p>
          <a:p>
            <a:pPr marL="225425" indent="-225425">
              <a:spcBef>
                <a:spcPct val="10000"/>
              </a:spcBef>
              <a:tabLst>
                <a:tab pos="2057400" algn="l"/>
                <a:tab pos="4286250" algn="l"/>
                <a:tab pos="6743700" algn="l"/>
              </a:tabLst>
              <a:defRPr/>
            </a:pPr>
            <a:r>
              <a:rPr lang="en-US" sz="1800" b="0" kern="0" dirty="0">
                <a:solidFill>
                  <a:srgbClr val="FE9B03"/>
                </a:solidFill>
                <a:latin typeface="+mn-lt"/>
                <a:cs typeface="+mn-cs"/>
              </a:rPr>
              <a:t>Home directory</a:t>
            </a:r>
          </a:p>
          <a:p>
            <a:pPr marL="225425" indent="-225425">
              <a:spcBef>
                <a:spcPct val="10000"/>
              </a:spcBef>
              <a:tabLst>
                <a:tab pos="2057400" algn="l"/>
                <a:tab pos="4286250" algn="l"/>
                <a:tab pos="6743700" algn="l"/>
              </a:tabLst>
              <a:defRPr/>
            </a:pPr>
            <a:endParaRPr lang="en-US" sz="2800" b="0" kern="0" dirty="0">
              <a:solidFill>
                <a:srgbClr val="114FFB"/>
              </a:solidFill>
              <a:latin typeface="+mn-lt"/>
              <a:cs typeface="+mn-cs"/>
            </a:endParaRPr>
          </a:p>
          <a:p>
            <a:pPr marL="225425" indent="-225425">
              <a:spcBef>
                <a:spcPct val="10000"/>
              </a:spcBef>
              <a:tabLst>
                <a:tab pos="2057400" algn="l"/>
                <a:tab pos="4286250" algn="l"/>
                <a:tab pos="6743700" algn="l"/>
              </a:tabLst>
              <a:defRPr/>
            </a:pPr>
            <a:r>
              <a:rPr lang="en-US" sz="1800" b="0" kern="0" dirty="0">
                <a:solidFill>
                  <a:srgbClr val="114FFB"/>
                </a:solidFill>
                <a:latin typeface="+mn-lt"/>
                <a:cs typeface="+mn-cs"/>
              </a:rPr>
              <a:t>Remote cache</a:t>
            </a:r>
            <a:endParaRPr lang="en-US" sz="1800" b="0" kern="0" dirty="0">
              <a:latin typeface="+mn-lt"/>
              <a:cs typeface="+mn-cs"/>
            </a:endParaRPr>
          </a:p>
          <a:p>
            <a:pPr marL="225425" indent="-225425">
              <a:spcBef>
                <a:spcPct val="10000"/>
              </a:spcBef>
              <a:tabLst>
                <a:tab pos="2057400" algn="l"/>
                <a:tab pos="4286250" algn="l"/>
                <a:tab pos="6743700" algn="l"/>
              </a:tabLst>
              <a:defRPr/>
            </a:pPr>
            <a:endParaRPr lang="en-US" sz="1200" b="0" kern="0" dirty="0">
              <a:solidFill>
                <a:srgbClr val="114FFB"/>
              </a:solidFill>
              <a:latin typeface="+mn-lt"/>
              <a:cs typeface="+mn-cs"/>
            </a:endParaRPr>
          </a:p>
          <a:p>
            <a:pPr marL="225425" indent="-225425">
              <a:spcBef>
                <a:spcPct val="10000"/>
              </a:spcBef>
              <a:tabLst>
                <a:tab pos="2057400" algn="l"/>
                <a:tab pos="4286250" algn="l"/>
                <a:tab pos="6743700" algn="l"/>
              </a:tabLst>
              <a:defRPr/>
            </a:pPr>
            <a:r>
              <a:rPr lang="en-US" sz="1800" b="0" kern="0" dirty="0">
                <a:solidFill>
                  <a:srgbClr val="114FFB"/>
                </a:solidFill>
                <a:latin typeface="+mn-lt"/>
                <a:cs typeface="+mn-cs"/>
              </a:rPr>
              <a:t>Remote cache</a:t>
            </a:r>
          </a:p>
          <a:p>
            <a:pPr marL="225425" indent="-225425">
              <a:spcBef>
                <a:spcPct val="10000"/>
              </a:spcBef>
              <a:tabLst>
                <a:tab pos="2057400" algn="l"/>
                <a:tab pos="4286250" algn="l"/>
                <a:tab pos="6743700" algn="l"/>
              </a:tabLst>
              <a:defRPr/>
            </a:pPr>
            <a:endParaRPr lang="en-US" sz="1800" b="0" kern="0" dirty="0">
              <a:solidFill>
                <a:srgbClr val="114FFB"/>
              </a:solidFill>
              <a:latin typeface="+mn-lt"/>
              <a:cs typeface="+mn-cs"/>
            </a:endParaRPr>
          </a:p>
          <a:p>
            <a:pPr marL="225425" indent="-225425">
              <a:spcBef>
                <a:spcPct val="10000"/>
              </a:spcBef>
              <a:tabLst>
                <a:tab pos="2057400" algn="l"/>
                <a:tab pos="4286250" algn="l"/>
                <a:tab pos="6743700" algn="l"/>
              </a:tabLst>
              <a:defRPr/>
            </a:pPr>
            <a:endParaRPr lang="en-US" sz="1800" b="0" kern="0" dirty="0">
              <a:solidFill>
                <a:srgbClr val="114FFB"/>
              </a:solidFill>
              <a:latin typeface="+mn-lt"/>
              <a:cs typeface="+mn-cs"/>
            </a:endParaRPr>
          </a:p>
          <a:p>
            <a:pPr marL="225425" indent="-225425">
              <a:spcBef>
                <a:spcPct val="10000"/>
              </a:spcBef>
              <a:tabLst>
                <a:tab pos="2057400" algn="l"/>
                <a:tab pos="4286250" algn="l"/>
                <a:tab pos="6743700" algn="l"/>
              </a:tabLst>
              <a:defRPr/>
            </a:pPr>
            <a:r>
              <a:rPr lang="en-US" sz="2000" b="0" kern="0" dirty="0">
                <a:solidFill>
                  <a:srgbClr val="114FFB"/>
                </a:solidFill>
                <a:latin typeface="+mn-lt"/>
                <a:cs typeface="+mn-cs"/>
              </a:rPr>
              <a:t> </a:t>
            </a:r>
            <a:endParaRPr lang="en-US" sz="1800" b="0" kern="0" dirty="0">
              <a:solidFill>
                <a:srgbClr val="114FFB"/>
              </a:solidFill>
              <a:latin typeface="+mn-lt"/>
              <a:cs typeface="+mn-cs"/>
            </a:endParaRPr>
          </a:p>
          <a:p>
            <a:pPr marL="225425" indent="-225425">
              <a:spcBef>
                <a:spcPct val="10000"/>
              </a:spcBef>
              <a:tabLst>
                <a:tab pos="2057400" algn="l"/>
                <a:tab pos="4286250" algn="l"/>
                <a:tab pos="6743700" algn="l"/>
              </a:tabLst>
              <a:defRPr/>
            </a:pPr>
            <a:r>
              <a:rPr lang="en-US" sz="1800" b="0" kern="0" dirty="0">
                <a:solidFill>
                  <a:srgbClr val="114FFB"/>
                </a:solidFill>
                <a:latin typeface="+mn-lt"/>
                <a:cs typeface="+mn-cs"/>
              </a:rPr>
              <a:t>Remote cache</a:t>
            </a:r>
          </a:p>
          <a:p>
            <a:pPr marL="225425" indent="-225425">
              <a:spcBef>
                <a:spcPct val="10000"/>
              </a:spcBef>
              <a:tabLst>
                <a:tab pos="2057400" algn="l"/>
                <a:tab pos="4286250" algn="l"/>
                <a:tab pos="6743700" algn="l"/>
              </a:tabLst>
              <a:defRPr/>
            </a:pPr>
            <a:endParaRPr lang="en-US" sz="1800" b="0" kern="0" dirty="0">
              <a:solidFill>
                <a:srgbClr val="00B050"/>
              </a:solidFill>
              <a:latin typeface="+mn-lt"/>
              <a:cs typeface="+mn-cs"/>
            </a:endParaRPr>
          </a:p>
          <a:p>
            <a:pPr marL="225425" indent="-225425">
              <a:spcBef>
                <a:spcPct val="10000"/>
              </a:spcBef>
              <a:tabLst>
                <a:tab pos="2057400" algn="l"/>
                <a:tab pos="4286250" algn="l"/>
                <a:tab pos="6743700" algn="l"/>
              </a:tabLst>
              <a:defRPr/>
            </a:pPr>
            <a:endParaRPr lang="en-US" sz="2800" b="0" kern="0" dirty="0">
              <a:solidFill>
                <a:srgbClr val="00B050"/>
              </a:solidFill>
              <a:latin typeface="+mn-lt"/>
              <a:cs typeface="+mn-cs"/>
            </a:endParaRPr>
          </a:p>
          <a:p>
            <a:pPr marL="225425" indent="-225425">
              <a:spcBef>
                <a:spcPct val="10000"/>
              </a:spcBef>
              <a:tabLst>
                <a:tab pos="2057400" algn="l"/>
                <a:tab pos="4286250" algn="l"/>
                <a:tab pos="6743700" algn="l"/>
              </a:tabLst>
              <a:defRPr/>
            </a:pPr>
            <a:r>
              <a:rPr lang="en-US" sz="1800" b="0" kern="0" dirty="0">
                <a:solidFill>
                  <a:srgbClr val="00B050"/>
                </a:solidFill>
                <a:latin typeface="+mn-lt"/>
                <a:cs typeface="+mn-cs"/>
              </a:rPr>
              <a:t>Local cache</a:t>
            </a:r>
          </a:p>
          <a:p>
            <a:pPr marL="225425" indent="-225425">
              <a:spcBef>
                <a:spcPct val="10000"/>
              </a:spcBef>
              <a:tabLst>
                <a:tab pos="2057400" algn="l"/>
                <a:tab pos="4286250" algn="l"/>
                <a:tab pos="6743700" algn="l"/>
              </a:tabLst>
              <a:defRPr/>
            </a:pPr>
            <a:endParaRPr lang="en-US" sz="2400" b="0" kern="0" dirty="0">
              <a:solidFill>
                <a:srgbClr val="FE9B03"/>
              </a:solidFill>
              <a:latin typeface="+mn-lt"/>
              <a:cs typeface="+mn-cs"/>
            </a:endParaRPr>
          </a:p>
          <a:p>
            <a:pPr marL="225425" indent="-225425">
              <a:spcBef>
                <a:spcPct val="10000"/>
              </a:spcBef>
              <a:tabLst>
                <a:tab pos="2057400" algn="l"/>
                <a:tab pos="4286250" algn="l"/>
                <a:tab pos="6743700" algn="l"/>
              </a:tabLst>
              <a:defRPr/>
            </a:pPr>
            <a:r>
              <a:rPr lang="en-US" sz="1800" b="0" kern="0" dirty="0">
                <a:solidFill>
                  <a:srgbClr val="FE9B03"/>
                </a:solidFill>
                <a:latin typeface="+mn-lt"/>
                <a:cs typeface="+mn-cs"/>
              </a:rPr>
              <a:t>Home directory</a:t>
            </a:r>
            <a:endParaRPr lang="en-US" sz="2000" b="0" i="1" kern="0" dirty="0">
              <a:latin typeface="+mn-lt"/>
              <a:cs typeface="+mn-cs"/>
            </a:endParaRPr>
          </a:p>
        </p:txBody>
      </p:sp>
      <p:sp>
        <p:nvSpPr>
          <p:cNvPr id="12" name="Rectangle 3"/>
          <p:cNvSpPr txBox="1">
            <a:spLocks noChangeArrowheads="1"/>
          </p:cNvSpPr>
          <p:nvPr/>
        </p:nvSpPr>
        <p:spPr bwMode="auto">
          <a:xfrm>
            <a:off x="5105400" y="654050"/>
            <a:ext cx="1371600" cy="6115050"/>
          </a:xfrm>
          <a:prstGeom prst="rect">
            <a:avLst/>
          </a:prstGeom>
          <a:noFill/>
          <a:ln w="9525">
            <a:noFill/>
            <a:miter lim="800000"/>
            <a:headEnd/>
            <a:tailEnd/>
          </a:ln>
        </p:spPr>
        <p:txBody>
          <a:bodyPr lIns="90487" tIns="44450" rIns="90487" bIns="44450"/>
          <a:lstStyle/>
          <a:p>
            <a:pPr marL="225425" indent="-225425">
              <a:spcBef>
                <a:spcPct val="10000"/>
              </a:spcBef>
              <a:tabLst>
                <a:tab pos="2057400" algn="l"/>
                <a:tab pos="4286250" algn="l"/>
                <a:tab pos="6743700" algn="l"/>
              </a:tabLst>
              <a:defRPr/>
            </a:pPr>
            <a:r>
              <a:rPr lang="en-US" sz="1800" b="0" i="1" kern="0" dirty="0" err="1">
                <a:latin typeface="+mn-lt"/>
                <a:cs typeface="+mn-cs"/>
              </a:rPr>
              <a:t>Msg</a:t>
            </a:r>
            <a:endParaRPr lang="en-US" sz="1800" b="0" i="1" kern="0" dirty="0">
              <a:latin typeface="+mn-lt"/>
              <a:cs typeface="+mn-cs"/>
            </a:endParaRPr>
          </a:p>
          <a:p>
            <a:pPr marL="225425" indent="-225425">
              <a:spcBef>
                <a:spcPct val="10000"/>
              </a:spcBef>
              <a:tabLst>
                <a:tab pos="2057400" algn="l"/>
                <a:tab pos="4286250" algn="l"/>
                <a:tab pos="6743700" algn="l"/>
              </a:tabLst>
              <a:defRPr/>
            </a:pPr>
            <a:r>
              <a:rPr lang="en-US" sz="1800" b="0" i="1" kern="0" dirty="0">
                <a:latin typeface="+mn-lt"/>
                <a:cs typeface="+mn-cs"/>
              </a:rPr>
              <a:t>C</a:t>
            </a:r>
            <a:r>
              <a:rPr lang="en-US" sz="1800" b="0" i="1" kern="0" dirty="0" err="1">
                <a:latin typeface="+mn-lt"/>
                <a:cs typeface="+mn-cs"/>
              </a:rPr>
              <a:t>ontent</a:t>
            </a:r>
            <a:endParaRPr lang="en-US" sz="1800" b="0" i="1" kern="0" dirty="0">
              <a:latin typeface="+mn-lt"/>
              <a:cs typeface="+mn-cs"/>
            </a:endParaRPr>
          </a:p>
          <a:p>
            <a:pPr marL="225425" indent="-225425">
              <a:spcBef>
                <a:spcPct val="10000"/>
              </a:spcBef>
              <a:tabLst>
                <a:tab pos="2057400" algn="l"/>
                <a:tab pos="4286250" algn="l"/>
                <a:tab pos="6743700" algn="l"/>
              </a:tabLst>
              <a:defRPr/>
            </a:pPr>
            <a:r>
              <a:rPr lang="en-US" sz="1800" b="0" kern="0" dirty="0">
                <a:latin typeface="+mn-lt"/>
                <a:cs typeface="+mn-cs"/>
              </a:rPr>
              <a:t>P, A</a:t>
            </a:r>
          </a:p>
          <a:p>
            <a:pPr marL="225425" indent="-225425">
              <a:spcBef>
                <a:spcPct val="10000"/>
              </a:spcBef>
              <a:tabLst>
                <a:tab pos="2057400" algn="l"/>
                <a:tab pos="4286250" algn="l"/>
                <a:tab pos="6743700" algn="l"/>
              </a:tabLst>
              <a:defRPr/>
            </a:pPr>
            <a:endParaRPr lang="en-US" sz="2800" b="0" kern="0" dirty="0">
              <a:latin typeface="+mn-lt"/>
              <a:cs typeface="+mn-cs"/>
            </a:endParaRPr>
          </a:p>
          <a:p>
            <a:pPr marL="225425" indent="-225425">
              <a:spcBef>
                <a:spcPct val="10000"/>
              </a:spcBef>
              <a:tabLst>
                <a:tab pos="2057400" algn="l"/>
                <a:tab pos="4286250" algn="l"/>
                <a:tab pos="6743700" algn="l"/>
              </a:tabLst>
              <a:defRPr/>
            </a:pPr>
            <a:r>
              <a:rPr lang="en-US" sz="1800" b="0" kern="0" dirty="0">
                <a:latin typeface="+mn-lt"/>
                <a:cs typeface="+mn-cs"/>
              </a:rPr>
              <a:t>P, A</a:t>
            </a:r>
          </a:p>
          <a:p>
            <a:pPr marL="225425" indent="-225425">
              <a:spcBef>
                <a:spcPct val="10000"/>
              </a:spcBef>
              <a:tabLst>
                <a:tab pos="2057400" algn="l"/>
                <a:tab pos="4286250" algn="l"/>
                <a:tab pos="6743700" algn="l"/>
              </a:tabLst>
              <a:defRPr/>
            </a:pPr>
            <a:endParaRPr lang="en-US" sz="2800" b="0" kern="0" dirty="0">
              <a:latin typeface="+mn-lt"/>
              <a:cs typeface="+mn-cs"/>
            </a:endParaRPr>
          </a:p>
          <a:p>
            <a:pPr marL="225425" indent="-225425">
              <a:spcBef>
                <a:spcPct val="10000"/>
              </a:spcBef>
              <a:tabLst>
                <a:tab pos="2057400" algn="l"/>
                <a:tab pos="4286250" algn="l"/>
                <a:tab pos="6743700" algn="l"/>
              </a:tabLst>
              <a:defRPr/>
            </a:pPr>
            <a:r>
              <a:rPr lang="en-US" sz="1800" b="0" kern="0" dirty="0">
                <a:latin typeface="+mn-lt"/>
                <a:cs typeface="+mn-cs"/>
              </a:rPr>
              <a:t>A</a:t>
            </a:r>
          </a:p>
          <a:p>
            <a:pPr marL="225425" indent="-225425">
              <a:spcBef>
                <a:spcPct val="10000"/>
              </a:spcBef>
              <a:tabLst>
                <a:tab pos="2057400" algn="l"/>
                <a:tab pos="4286250" algn="l"/>
                <a:tab pos="6743700" algn="l"/>
              </a:tabLst>
              <a:defRPr/>
            </a:pPr>
            <a:endParaRPr lang="en-US" sz="1200" b="0" kern="0" dirty="0">
              <a:latin typeface="+mn-lt"/>
              <a:cs typeface="+mn-cs"/>
            </a:endParaRPr>
          </a:p>
          <a:p>
            <a:pPr marL="225425" indent="-225425">
              <a:spcBef>
                <a:spcPct val="10000"/>
              </a:spcBef>
              <a:tabLst>
                <a:tab pos="2057400" algn="l"/>
                <a:tab pos="4286250" algn="l"/>
                <a:tab pos="6743700" algn="l"/>
              </a:tabLst>
              <a:defRPr/>
            </a:pPr>
            <a:r>
              <a:rPr lang="en-US" sz="1800" b="0" kern="0" dirty="0">
                <a:latin typeface="+mn-lt"/>
                <a:cs typeface="+mn-cs"/>
              </a:rPr>
              <a:t>A</a:t>
            </a:r>
          </a:p>
          <a:p>
            <a:pPr marL="225425" indent="-225425">
              <a:spcBef>
                <a:spcPct val="10000"/>
              </a:spcBef>
              <a:tabLst>
                <a:tab pos="2057400" algn="l"/>
                <a:tab pos="4286250" algn="l"/>
                <a:tab pos="6743700" algn="l"/>
              </a:tabLst>
              <a:defRPr/>
            </a:pPr>
            <a:endParaRPr lang="en-US" sz="1800" b="0" kern="0" dirty="0">
              <a:latin typeface="+mn-lt"/>
              <a:cs typeface="+mn-cs"/>
            </a:endParaRPr>
          </a:p>
          <a:p>
            <a:pPr marL="225425" indent="-225425">
              <a:spcBef>
                <a:spcPct val="10000"/>
              </a:spcBef>
              <a:tabLst>
                <a:tab pos="2057400" algn="l"/>
                <a:tab pos="4286250" algn="l"/>
                <a:tab pos="6743700" algn="l"/>
              </a:tabLst>
              <a:defRPr/>
            </a:pPr>
            <a:endParaRPr lang="en-US" sz="1800" b="0" kern="0" dirty="0">
              <a:latin typeface="+mn-lt"/>
              <a:cs typeface="+mn-cs"/>
            </a:endParaRPr>
          </a:p>
          <a:p>
            <a:pPr marL="225425" indent="-225425">
              <a:spcBef>
                <a:spcPct val="10000"/>
              </a:spcBef>
              <a:tabLst>
                <a:tab pos="2057400" algn="l"/>
                <a:tab pos="4286250" algn="l"/>
                <a:tab pos="6743700" algn="l"/>
              </a:tabLst>
              <a:defRPr/>
            </a:pPr>
            <a:endParaRPr lang="en-US" sz="2000" b="0" kern="0" dirty="0">
              <a:latin typeface="+mn-lt"/>
              <a:cs typeface="+mn-cs"/>
            </a:endParaRPr>
          </a:p>
          <a:p>
            <a:pPr marL="225425" indent="-225425">
              <a:spcBef>
                <a:spcPct val="10000"/>
              </a:spcBef>
              <a:tabLst>
                <a:tab pos="2057400" algn="l"/>
                <a:tab pos="4286250" algn="l"/>
                <a:tab pos="6743700" algn="l"/>
              </a:tabLst>
              <a:defRPr/>
            </a:pPr>
            <a:r>
              <a:rPr lang="en-US" sz="1800" b="0" kern="0" dirty="0">
                <a:latin typeface="+mn-lt"/>
                <a:cs typeface="+mn-cs"/>
              </a:rPr>
              <a:t>A</a:t>
            </a:r>
          </a:p>
          <a:p>
            <a:pPr marL="225425" indent="-225425">
              <a:spcBef>
                <a:spcPct val="10000"/>
              </a:spcBef>
              <a:tabLst>
                <a:tab pos="2057400" algn="l"/>
                <a:tab pos="4286250" algn="l"/>
                <a:tab pos="6743700" algn="l"/>
              </a:tabLst>
              <a:defRPr/>
            </a:pPr>
            <a:endParaRPr lang="en-US" sz="1800" b="0" kern="0" dirty="0">
              <a:latin typeface="+mn-lt"/>
              <a:cs typeface="+mn-cs"/>
            </a:endParaRPr>
          </a:p>
          <a:p>
            <a:pPr marL="225425" indent="-225425">
              <a:spcBef>
                <a:spcPct val="10000"/>
              </a:spcBef>
              <a:tabLst>
                <a:tab pos="2057400" algn="l"/>
                <a:tab pos="4286250" algn="l"/>
                <a:tab pos="6743700" algn="l"/>
              </a:tabLst>
              <a:defRPr/>
            </a:pPr>
            <a:r>
              <a:rPr lang="en-US" sz="2800" b="0" kern="0" dirty="0">
                <a:latin typeface="+mn-lt"/>
                <a:cs typeface="+mn-cs"/>
              </a:rPr>
              <a:t> </a:t>
            </a:r>
            <a:endParaRPr lang="en-US" sz="2000" b="0" kern="0" dirty="0">
              <a:latin typeface="+mn-lt"/>
              <a:cs typeface="+mn-cs"/>
            </a:endParaRPr>
          </a:p>
          <a:p>
            <a:pPr marL="225425" indent="-225425">
              <a:spcBef>
                <a:spcPct val="10000"/>
              </a:spcBef>
              <a:tabLst>
                <a:tab pos="2057400" algn="l"/>
                <a:tab pos="4286250" algn="l"/>
                <a:tab pos="6743700" algn="l"/>
              </a:tabLst>
              <a:defRPr/>
            </a:pPr>
            <a:r>
              <a:rPr lang="en-US" sz="1800" b="0" kern="0" dirty="0">
                <a:latin typeface="+mn-lt"/>
                <a:cs typeface="+mn-cs"/>
              </a:rPr>
              <a:t>Data</a:t>
            </a:r>
          </a:p>
          <a:p>
            <a:pPr marL="225425" indent="-225425">
              <a:spcBef>
                <a:spcPct val="10000"/>
              </a:spcBef>
              <a:tabLst>
                <a:tab pos="2057400" algn="l"/>
                <a:tab pos="4286250" algn="l"/>
                <a:tab pos="6743700" algn="l"/>
              </a:tabLst>
              <a:defRPr/>
            </a:pPr>
            <a:r>
              <a:rPr lang="en-US" sz="2400" b="0" kern="0" dirty="0">
                <a:latin typeface="+mn-lt"/>
                <a:cs typeface="+mn-cs"/>
              </a:rPr>
              <a:t> </a:t>
            </a:r>
            <a:endParaRPr lang="en-US" sz="1800" b="0" kern="0" dirty="0">
              <a:latin typeface="+mn-lt"/>
              <a:cs typeface="+mn-cs"/>
            </a:endParaRPr>
          </a:p>
          <a:p>
            <a:pPr marL="225425" indent="-225425">
              <a:spcBef>
                <a:spcPct val="10000"/>
              </a:spcBef>
              <a:tabLst>
                <a:tab pos="2057400" algn="l"/>
                <a:tab pos="4286250" algn="l"/>
                <a:tab pos="6743700" algn="l"/>
              </a:tabLst>
              <a:defRPr/>
            </a:pPr>
            <a:r>
              <a:rPr lang="en-US" sz="1800" b="0" kern="0" dirty="0">
                <a:latin typeface="+mn-lt"/>
                <a:cs typeface="+mn-cs"/>
              </a:rPr>
              <a:t>A, Data</a:t>
            </a:r>
            <a:endParaRPr lang="en-US" sz="2000" b="0" i="1" kern="0" dirty="0">
              <a:latin typeface="+mn-lt"/>
              <a:cs typeface="+mn-cs"/>
            </a:endParaRPr>
          </a:p>
        </p:txBody>
      </p:sp>
      <p:sp>
        <p:nvSpPr>
          <p:cNvPr id="8" name="Rectangle 3"/>
          <p:cNvSpPr txBox="1">
            <a:spLocks noChangeArrowheads="1"/>
          </p:cNvSpPr>
          <p:nvPr/>
        </p:nvSpPr>
        <p:spPr bwMode="auto">
          <a:xfrm>
            <a:off x="5943600" y="1263650"/>
            <a:ext cx="3200400" cy="6115050"/>
          </a:xfrm>
          <a:prstGeom prst="rect">
            <a:avLst/>
          </a:prstGeom>
          <a:noFill/>
          <a:ln w="9525">
            <a:noFill/>
            <a:miter lim="800000"/>
            <a:headEnd/>
            <a:tailEnd/>
          </a:ln>
        </p:spPr>
        <p:txBody>
          <a:bodyPr lIns="90487" tIns="44450" rIns="90487" bIns="44450"/>
          <a:lstStyle/>
          <a:p>
            <a:pPr marL="112713" indent="-225425">
              <a:spcBef>
                <a:spcPct val="10000"/>
              </a:spcBef>
              <a:buFontTx/>
              <a:buChar char="–"/>
              <a:tabLst>
                <a:tab pos="2057400" algn="l"/>
                <a:tab pos="4286250" algn="l"/>
                <a:tab pos="6743700" algn="l"/>
              </a:tabLst>
              <a:defRPr/>
            </a:pPr>
            <a:r>
              <a:rPr lang="en-US" sz="1600" b="0" i="1" kern="0" dirty="0">
                <a:latin typeface="+mn-lt"/>
              </a:rPr>
              <a:t>P reads data at A</a:t>
            </a:r>
          </a:p>
          <a:p>
            <a:pPr marL="112713" indent="-225425">
              <a:spcBef>
                <a:spcPct val="10000"/>
              </a:spcBef>
              <a:buFontTx/>
              <a:buChar char="–"/>
              <a:tabLst>
                <a:tab pos="2057400" algn="l"/>
                <a:tab pos="4286250" algn="l"/>
                <a:tab pos="6743700" algn="l"/>
              </a:tabLst>
              <a:defRPr/>
            </a:pPr>
            <a:r>
              <a:rPr lang="en-US" sz="1600" b="0" i="1" kern="0" dirty="0">
                <a:latin typeface="+mn-lt"/>
              </a:rPr>
              <a:t>P read sharer, request data</a:t>
            </a:r>
          </a:p>
          <a:p>
            <a:pPr marL="225425" indent="-225425">
              <a:spcBef>
                <a:spcPct val="10000"/>
              </a:spcBef>
              <a:tabLst>
                <a:tab pos="2057400" algn="l"/>
                <a:tab pos="4286250" algn="l"/>
                <a:tab pos="6743700" algn="l"/>
              </a:tabLst>
              <a:defRPr/>
            </a:pPr>
            <a:endParaRPr lang="en-US" b="0" kern="0" dirty="0">
              <a:solidFill>
                <a:srgbClr val="FF0000"/>
              </a:solidFill>
              <a:latin typeface="Helvetica" pitchFamily="34" charset="0"/>
              <a:cs typeface="+mn-cs"/>
            </a:endParaRPr>
          </a:p>
          <a:p>
            <a:pPr marL="112713" indent="-225425">
              <a:spcBef>
                <a:spcPct val="10000"/>
              </a:spcBef>
              <a:buFontTx/>
              <a:buChar char="–"/>
              <a:tabLst>
                <a:tab pos="2057400" algn="l"/>
                <a:tab pos="4286250" algn="l"/>
                <a:tab pos="6743700" algn="l"/>
              </a:tabLst>
              <a:defRPr/>
            </a:pPr>
            <a:r>
              <a:rPr lang="en-US" sz="1600" b="0" i="1" kern="0" dirty="0">
                <a:latin typeface="+mn-lt"/>
              </a:rPr>
              <a:t>P has write miss at A</a:t>
            </a:r>
          </a:p>
          <a:p>
            <a:pPr marL="112713" indent="-225425">
              <a:spcBef>
                <a:spcPct val="10000"/>
              </a:spcBef>
              <a:buFontTx/>
              <a:buChar char="–"/>
              <a:tabLst>
                <a:tab pos="2057400" algn="l"/>
                <a:tab pos="4286250" algn="l"/>
                <a:tab pos="6743700" algn="l"/>
              </a:tabLst>
              <a:defRPr/>
            </a:pPr>
            <a:r>
              <a:rPr lang="en-US" sz="1600" b="0" i="1" kern="0" dirty="0">
                <a:latin typeface="+mn-lt"/>
              </a:rPr>
              <a:t>P exclusive owner, </a:t>
            </a:r>
            <a:r>
              <a:rPr lang="en-US" sz="1600" b="0" i="1" kern="0" dirty="0" err="1">
                <a:latin typeface="+mn-lt"/>
              </a:rPr>
              <a:t>reqst</a:t>
            </a:r>
            <a:r>
              <a:rPr lang="en-US" sz="1600" b="0" i="1" kern="0" dirty="0">
                <a:latin typeface="+mn-lt"/>
              </a:rPr>
              <a:t> data</a:t>
            </a:r>
          </a:p>
          <a:p>
            <a:pPr marL="225425" indent="-225425">
              <a:spcBef>
                <a:spcPct val="10000"/>
              </a:spcBef>
              <a:tabLst>
                <a:tab pos="2057400" algn="l"/>
                <a:tab pos="4286250" algn="l"/>
                <a:tab pos="6743700" algn="l"/>
              </a:tabLst>
              <a:defRPr/>
            </a:pPr>
            <a:endParaRPr lang="en-US" b="0" kern="0" dirty="0">
              <a:solidFill>
                <a:srgbClr val="FF0000"/>
              </a:solidFill>
              <a:latin typeface="Helvetica" pitchFamily="34" charset="0"/>
              <a:cs typeface="+mn-cs"/>
            </a:endParaRPr>
          </a:p>
          <a:p>
            <a:pPr marL="112713" indent="-225425">
              <a:spcBef>
                <a:spcPct val="10000"/>
              </a:spcBef>
              <a:buFontTx/>
              <a:buChar char="–"/>
              <a:tabLst>
                <a:tab pos="2057400" algn="l"/>
                <a:tab pos="4286250" algn="l"/>
                <a:tab pos="6743700" algn="l"/>
              </a:tabLst>
              <a:defRPr/>
            </a:pPr>
            <a:r>
              <a:rPr lang="en-US" sz="1600" b="0" i="1" kern="0" dirty="0">
                <a:latin typeface="+mn-lt"/>
              </a:rPr>
              <a:t>Invalidate shared copy at A</a:t>
            </a:r>
          </a:p>
          <a:p>
            <a:pPr marL="225425" indent="-225425">
              <a:spcBef>
                <a:spcPct val="10000"/>
              </a:spcBef>
              <a:tabLst>
                <a:tab pos="2057400" algn="l"/>
                <a:tab pos="4286250" algn="l"/>
                <a:tab pos="6743700" algn="l"/>
              </a:tabLst>
              <a:defRPr/>
            </a:pPr>
            <a:endParaRPr lang="en-US" b="0" kern="0" dirty="0">
              <a:solidFill>
                <a:srgbClr val="FF0000"/>
              </a:solidFill>
              <a:latin typeface="Helvetica" pitchFamily="34" charset="0"/>
              <a:cs typeface="+mn-cs"/>
            </a:endParaRPr>
          </a:p>
          <a:p>
            <a:pPr marL="112713" indent="-225425">
              <a:spcBef>
                <a:spcPct val="10000"/>
              </a:spcBef>
              <a:buFontTx/>
              <a:buChar char="–"/>
              <a:tabLst>
                <a:tab pos="2057400" algn="l"/>
                <a:tab pos="4286250" algn="l"/>
                <a:tab pos="6743700" algn="l"/>
              </a:tabLst>
              <a:defRPr/>
            </a:pPr>
            <a:r>
              <a:rPr lang="en-US" sz="1600" b="0" i="1" kern="0" dirty="0">
                <a:latin typeface="+mn-lt"/>
              </a:rPr>
              <a:t>Fetch block at A, send to its home directory</a:t>
            </a:r>
          </a:p>
          <a:p>
            <a:pPr marL="112713" indent="-225425">
              <a:spcBef>
                <a:spcPct val="10000"/>
              </a:spcBef>
              <a:buFontTx/>
              <a:buChar char="–"/>
              <a:tabLst>
                <a:tab pos="2057400" algn="l"/>
                <a:tab pos="4286250" algn="l"/>
                <a:tab pos="6743700" algn="l"/>
              </a:tabLst>
              <a:defRPr/>
            </a:pPr>
            <a:r>
              <a:rPr lang="en-US" sz="1600" b="0" i="1" kern="0" dirty="0">
                <a:latin typeface="+mn-lt"/>
              </a:rPr>
              <a:t>Change state of A in remote cache to shared</a:t>
            </a:r>
          </a:p>
          <a:p>
            <a:pPr marL="225425" indent="-225425">
              <a:spcBef>
                <a:spcPct val="10000"/>
              </a:spcBef>
              <a:tabLst>
                <a:tab pos="2057400" algn="l"/>
                <a:tab pos="4286250" algn="l"/>
                <a:tab pos="6743700" algn="l"/>
              </a:tabLst>
              <a:defRPr/>
            </a:pPr>
            <a:endParaRPr lang="en-US" b="0" kern="0" dirty="0">
              <a:solidFill>
                <a:srgbClr val="FF0000"/>
              </a:solidFill>
              <a:latin typeface="Helvetica" pitchFamily="34" charset="0"/>
              <a:cs typeface="+mn-cs"/>
            </a:endParaRPr>
          </a:p>
          <a:p>
            <a:pPr marL="112713" indent="-225425">
              <a:spcBef>
                <a:spcPct val="10000"/>
              </a:spcBef>
              <a:buFontTx/>
              <a:buChar char="–"/>
              <a:tabLst>
                <a:tab pos="2057400" algn="l"/>
                <a:tab pos="4286250" algn="l"/>
                <a:tab pos="6743700" algn="l"/>
              </a:tabLst>
              <a:defRPr/>
            </a:pPr>
            <a:r>
              <a:rPr lang="en-US" sz="1600" b="0" i="1" kern="0" dirty="0">
                <a:latin typeface="+mn-lt"/>
              </a:rPr>
              <a:t>Fetch block at A, send to its home directory</a:t>
            </a:r>
          </a:p>
          <a:p>
            <a:pPr marL="112713" indent="-225425">
              <a:spcBef>
                <a:spcPct val="10000"/>
              </a:spcBef>
              <a:buFontTx/>
              <a:buChar char="–"/>
              <a:tabLst>
                <a:tab pos="2057400" algn="l"/>
                <a:tab pos="4286250" algn="l"/>
                <a:tab pos="6743700" algn="l"/>
              </a:tabLst>
              <a:defRPr/>
            </a:pPr>
            <a:r>
              <a:rPr lang="en-US" sz="1600" b="0" i="1" kern="0" dirty="0">
                <a:latin typeface="+mn-lt"/>
              </a:rPr>
              <a:t>Invalidate block in cache</a:t>
            </a:r>
          </a:p>
          <a:p>
            <a:pPr marL="225425" indent="-225425">
              <a:spcBef>
                <a:spcPct val="10000"/>
              </a:spcBef>
              <a:tabLst>
                <a:tab pos="2057400" algn="l"/>
                <a:tab pos="4286250" algn="l"/>
                <a:tab pos="6743700" algn="l"/>
              </a:tabLst>
              <a:defRPr/>
            </a:pPr>
            <a:endParaRPr lang="en-US" b="0" kern="0" dirty="0">
              <a:solidFill>
                <a:srgbClr val="FF0000"/>
              </a:solidFill>
              <a:latin typeface="Helvetica" pitchFamily="34" charset="0"/>
              <a:cs typeface="+mn-cs"/>
            </a:endParaRPr>
          </a:p>
          <a:p>
            <a:pPr marL="112713" indent="-225425">
              <a:spcBef>
                <a:spcPct val="10000"/>
              </a:spcBef>
              <a:buFontTx/>
              <a:buChar char="–"/>
              <a:tabLst>
                <a:tab pos="2057400" algn="l"/>
                <a:tab pos="4286250" algn="l"/>
                <a:tab pos="6743700" algn="l"/>
              </a:tabLst>
              <a:defRPr/>
            </a:pPr>
            <a:r>
              <a:rPr lang="en-US" sz="1600" b="0" i="1" kern="0" dirty="0">
                <a:latin typeface="+mn-lt"/>
              </a:rPr>
              <a:t>Return data from home memory (read miss response)</a:t>
            </a:r>
          </a:p>
          <a:p>
            <a:pPr marL="225425" indent="-225425">
              <a:spcBef>
                <a:spcPct val="10000"/>
              </a:spcBef>
              <a:tabLst>
                <a:tab pos="2057400" algn="l"/>
                <a:tab pos="4286250" algn="l"/>
                <a:tab pos="6743700" algn="l"/>
              </a:tabLst>
              <a:defRPr/>
            </a:pPr>
            <a:endParaRPr lang="en-US" b="0" kern="0" dirty="0">
              <a:solidFill>
                <a:srgbClr val="FF0000"/>
              </a:solidFill>
              <a:latin typeface="Helvetica" pitchFamily="34" charset="0"/>
              <a:cs typeface="+mn-cs"/>
            </a:endParaRPr>
          </a:p>
          <a:p>
            <a:pPr marL="112713" indent="-225425">
              <a:spcBef>
                <a:spcPct val="10000"/>
              </a:spcBef>
              <a:buFontTx/>
              <a:buChar char="–"/>
              <a:tabLst>
                <a:tab pos="2057400" algn="l"/>
                <a:tab pos="4286250" algn="l"/>
                <a:tab pos="6743700" algn="l"/>
              </a:tabLst>
              <a:defRPr/>
            </a:pPr>
            <a:r>
              <a:rPr lang="en-US" sz="1600" b="0" i="1" kern="0" dirty="0">
                <a:latin typeface="+mn-lt"/>
              </a:rPr>
              <a:t>Write back data value for A (invalidate response)</a:t>
            </a:r>
          </a:p>
          <a:p>
            <a:pPr marL="225425" indent="-225425">
              <a:spcBef>
                <a:spcPct val="10000"/>
              </a:spcBef>
              <a:buFontTx/>
              <a:buChar char="•"/>
              <a:tabLst>
                <a:tab pos="2057400" algn="l"/>
                <a:tab pos="4286250" algn="l"/>
                <a:tab pos="6743700" algn="l"/>
              </a:tabLst>
              <a:defRPr/>
            </a:pPr>
            <a:endParaRPr lang="en-US" sz="1600" b="0" i="1" kern="0" dirty="0">
              <a:latin typeface="+mn-lt"/>
              <a:cs typeface="+mn-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381000"/>
            <a:ext cx="7848600" cy="609600"/>
          </a:xfrm>
        </p:spPr>
        <p:txBody>
          <a:bodyPr/>
          <a:lstStyle/>
          <a:p>
            <a:pPr eaLnBrk="1" hangingPunct="1"/>
            <a:r>
              <a:rPr lang="en-US" altLang="en-US" smtClean="0"/>
              <a:t>State Transition Diagram for One Cache Block in Directory Based System</a:t>
            </a:r>
          </a:p>
        </p:txBody>
      </p:sp>
      <p:sp>
        <p:nvSpPr>
          <p:cNvPr id="23555" name="Rectangle 3"/>
          <p:cNvSpPr>
            <a:spLocks noGrp="1" noChangeArrowheads="1"/>
          </p:cNvSpPr>
          <p:nvPr>
            <p:ph idx="1"/>
          </p:nvPr>
        </p:nvSpPr>
        <p:spPr>
          <a:xfrm>
            <a:off x="457200" y="1905000"/>
            <a:ext cx="8229600" cy="3810000"/>
          </a:xfrm>
        </p:spPr>
        <p:txBody>
          <a:bodyPr/>
          <a:lstStyle/>
          <a:p>
            <a:pPr eaLnBrk="1" hangingPunct="1"/>
            <a:r>
              <a:rPr lang="en-US" altLang="en-US" smtClean="0"/>
              <a:t>States identical to snoopy case; transactions very similar</a:t>
            </a:r>
          </a:p>
          <a:p>
            <a:pPr eaLnBrk="1" hangingPunct="1"/>
            <a:r>
              <a:rPr lang="en-US" altLang="en-US" smtClean="0"/>
              <a:t>Transitions caused by read misses, write misses, invalidates, data fetch requests</a:t>
            </a:r>
          </a:p>
          <a:p>
            <a:pPr eaLnBrk="1" hangingPunct="1"/>
            <a:r>
              <a:rPr lang="en-US" altLang="en-US" smtClean="0"/>
              <a:t>Generates read miss &amp; write miss message to home directory</a:t>
            </a:r>
          </a:p>
          <a:p>
            <a:pPr eaLnBrk="1" hangingPunct="1"/>
            <a:r>
              <a:rPr lang="en-US" altLang="en-US" smtClean="0"/>
              <a:t>Write misses that were broadcast on the bus for snooping </a:t>
            </a:r>
            <a:r>
              <a:rPr lang="en-US" altLang="en-US" smtClean="0">
                <a:sym typeface="Symbol" pitchFamily="18" charset="2"/>
              </a:rPr>
              <a:t></a:t>
            </a:r>
            <a:r>
              <a:rPr lang="en-US" altLang="en-US" smtClean="0"/>
              <a:t> explicit invalidate &amp; data fetch requests</a:t>
            </a:r>
          </a:p>
        </p:txBody>
      </p:sp>
      <p:sp>
        <p:nvSpPr>
          <p:cNvPr id="6" name="Slide Number Placeholder 5"/>
          <p:cNvSpPr>
            <a:spLocks noGrp="1"/>
          </p:cNvSpPr>
          <p:nvPr>
            <p:ph type="sldNum" sz="quarter" idx="10"/>
          </p:nvPr>
        </p:nvSpPr>
        <p:spPr/>
        <p:txBody>
          <a:bodyPr/>
          <a:lstStyle/>
          <a:p>
            <a:pPr>
              <a:defRPr/>
            </a:pPr>
            <a:fld id="{665C6B63-FB3B-4F46-A247-D60DDEF30059}" type="slidenum">
              <a:rPr lang="en-US"/>
              <a:pPr>
                <a:defRPr/>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9550" y="76200"/>
            <a:ext cx="8172450" cy="533400"/>
          </a:xfrm>
        </p:spPr>
        <p:txBody>
          <a:bodyPr lIns="90487" tIns="44450" rIns="90487" bIns="44450"/>
          <a:lstStyle/>
          <a:p>
            <a:pPr eaLnBrk="1" hangingPunct="1"/>
            <a:r>
              <a:rPr lang="en-US" altLang="en-US" b="1" u="sng" smtClean="0"/>
              <a:t>CPU</a:t>
            </a:r>
            <a:r>
              <a:rPr lang="en-US" altLang="en-US" u="sng" smtClean="0"/>
              <a:t> </a:t>
            </a:r>
            <a:r>
              <a:rPr lang="en-US" altLang="en-US" smtClean="0"/>
              <a:t>-Cache State Machine</a:t>
            </a:r>
          </a:p>
        </p:txBody>
      </p:sp>
      <p:sp>
        <p:nvSpPr>
          <p:cNvPr id="564227" name="Rectangle 3"/>
          <p:cNvSpPr>
            <a:spLocks noGrp="1" noChangeArrowheads="1"/>
          </p:cNvSpPr>
          <p:nvPr>
            <p:ph idx="1"/>
          </p:nvPr>
        </p:nvSpPr>
        <p:spPr>
          <a:xfrm>
            <a:off x="0" y="1085850"/>
            <a:ext cx="3619500" cy="2724150"/>
          </a:xfrm>
        </p:spPr>
        <p:txBody>
          <a:bodyPr lIns="90487" tIns="44450" rIns="90487" bIns="44450">
            <a:normAutofit fontScale="92500" lnSpcReduction="10000"/>
          </a:bodyPr>
          <a:lstStyle/>
          <a:p>
            <a:pPr eaLnBrk="1" hangingPunct="1">
              <a:defRPr/>
            </a:pPr>
            <a:r>
              <a:rPr lang="en-US" dirty="0"/>
              <a:t>State machine</a:t>
            </a:r>
            <a:br>
              <a:rPr lang="en-US" dirty="0"/>
            </a:br>
            <a:r>
              <a:rPr lang="en-US" dirty="0"/>
              <a:t>for </a:t>
            </a:r>
            <a:r>
              <a:rPr lang="en-US" b="1" i="1" u="sng" dirty="0" smtClean="0"/>
              <a:t>CPU</a:t>
            </a:r>
            <a:r>
              <a:rPr lang="en-US" i="1" u="sng" dirty="0" smtClean="0"/>
              <a:t> </a:t>
            </a:r>
            <a:r>
              <a:rPr lang="en-US" dirty="0" smtClean="0"/>
              <a:t>requests</a:t>
            </a:r>
            <a:r>
              <a:rPr lang="en-US" dirty="0"/>
              <a:t/>
            </a:r>
            <a:br>
              <a:rPr lang="en-US" dirty="0"/>
            </a:br>
            <a:r>
              <a:rPr lang="en-US" dirty="0"/>
              <a:t>for each </a:t>
            </a:r>
            <a:br>
              <a:rPr lang="en-US" dirty="0"/>
            </a:br>
            <a:r>
              <a:rPr lang="en-US" b="1" i="1" u="sng" dirty="0" smtClean="0"/>
              <a:t>cache </a:t>
            </a:r>
            <a:r>
              <a:rPr lang="en-US" b="1" i="1" u="sng" dirty="0"/>
              <a:t>block</a:t>
            </a:r>
          </a:p>
          <a:p>
            <a:pPr eaLnBrk="1" hangingPunct="1">
              <a:defRPr/>
            </a:pPr>
            <a:r>
              <a:rPr lang="en-US" dirty="0" smtClean="0"/>
              <a:t>Invalidates come from external</a:t>
            </a:r>
          </a:p>
          <a:p>
            <a:pPr eaLnBrk="1" hangingPunct="1">
              <a:defRPr/>
            </a:pPr>
            <a:r>
              <a:rPr lang="en-US" dirty="0" smtClean="0"/>
              <a:t>Invalid </a:t>
            </a:r>
            <a:r>
              <a:rPr lang="en-US" dirty="0"/>
              <a:t>state</a:t>
            </a:r>
            <a:br>
              <a:rPr lang="en-US" dirty="0"/>
            </a:br>
            <a:r>
              <a:rPr lang="en-US" dirty="0"/>
              <a:t>if in memory</a:t>
            </a:r>
          </a:p>
        </p:txBody>
      </p:sp>
      <p:sp>
        <p:nvSpPr>
          <p:cNvPr id="44" name="Slide Number Placeholder 5"/>
          <p:cNvSpPr>
            <a:spLocks noGrp="1"/>
          </p:cNvSpPr>
          <p:nvPr>
            <p:ph type="sldNum" sz="quarter" idx="10"/>
          </p:nvPr>
        </p:nvSpPr>
        <p:spPr/>
        <p:txBody>
          <a:bodyPr/>
          <a:lstStyle/>
          <a:p>
            <a:pPr>
              <a:defRPr/>
            </a:pPr>
            <a:fld id="{99F05151-8DC4-43BB-9462-4594EEFFD369}" type="slidenum">
              <a:rPr lang="en-US"/>
              <a:pPr>
                <a:defRPr/>
              </a:pPr>
              <a:t>13</a:t>
            </a:fld>
            <a:endParaRPr lang="en-US"/>
          </a:p>
        </p:txBody>
      </p:sp>
      <p:grpSp>
        <p:nvGrpSpPr>
          <p:cNvPr id="2" name="Group 43"/>
          <p:cNvGrpSpPr>
            <a:grpSpLocks/>
          </p:cNvGrpSpPr>
          <p:nvPr/>
        </p:nvGrpSpPr>
        <p:grpSpPr bwMode="auto">
          <a:xfrm>
            <a:off x="2743200" y="4724400"/>
            <a:ext cx="762000" cy="762000"/>
            <a:chOff x="4080" y="672"/>
            <a:chExt cx="480" cy="480"/>
          </a:xfrm>
        </p:grpSpPr>
        <p:sp>
          <p:nvSpPr>
            <p:cNvPr id="24617" name="Oval 44"/>
            <p:cNvSpPr>
              <a:spLocks noChangeArrowheads="1"/>
            </p:cNvSpPr>
            <p:nvPr/>
          </p:nvSpPr>
          <p:spPr bwMode="auto">
            <a:xfrm>
              <a:off x="4080" y="672"/>
              <a:ext cx="480" cy="4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24618" name="Line 45"/>
            <p:cNvSpPr>
              <a:spLocks noChangeShapeType="1"/>
            </p:cNvSpPr>
            <p:nvPr/>
          </p:nvSpPr>
          <p:spPr bwMode="auto">
            <a:xfrm flipH="1" flipV="1">
              <a:off x="4512" y="768"/>
              <a:ext cx="48" cy="96"/>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bIns="0"/>
            <a:lstStyle/>
            <a:p>
              <a:endParaRPr lang="en-US"/>
            </a:p>
          </p:txBody>
        </p:sp>
      </p:grpSp>
      <p:grpSp>
        <p:nvGrpSpPr>
          <p:cNvPr id="3" name="Group 40"/>
          <p:cNvGrpSpPr>
            <a:grpSpLocks/>
          </p:cNvGrpSpPr>
          <p:nvPr/>
        </p:nvGrpSpPr>
        <p:grpSpPr bwMode="auto">
          <a:xfrm>
            <a:off x="4495800" y="5562600"/>
            <a:ext cx="762000" cy="762000"/>
            <a:chOff x="4752" y="1440"/>
            <a:chExt cx="480" cy="480"/>
          </a:xfrm>
        </p:grpSpPr>
        <p:sp>
          <p:nvSpPr>
            <p:cNvPr id="24615" name="Oval 41"/>
            <p:cNvSpPr>
              <a:spLocks noChangeArrowheads="1"/>
            </p:cNvSpPr>
            <p:nvPr/>
          </p:nvSpPr>
          <p:spPr bwMode="auto">
            <a:xfrm>
              <a:off x="4752" y="1440"/>
              <a:ext cx="480" cy="48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24616" name="Line 42"/>
            <p:cNvSpPr>
              <a:spLocks noChangeShapeType="1"/>
            </p:cNvSpPr>
            <p:nvPr/>
          </p:nvSpPr>
          <p:spPr bwMode="auto">
            <a:xfrm>
              <a:off x="4752" y="1680"/>
              <a:ext cx="48" cy="144"/>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bIns="0"/>
            <a:lstStyle/>
            <a:p>
              <a:endParaRPr lang="en-US"/>
            </a:p>
          </p:txBody>
        </p:sp>
      </p:grpSp>
      <p:sp>
        <p:nvSpPr>
          <p:cNvPr id="24583" name="Oval 17"/>
          <p:cNvSpPr>
            <a:spLocks noChangeArrowheads="1"/>
          </p:cNvSpPr>
          <p:nvPr/>
        </p:nvSpPr>
        <p:spPr bwMode="auto">
          <a:xfrm>
            <a:off x="3270250" y="4851400"/>
            <a:ext cx="1403350" cy="1346200"/>
          </a:xfrm>
          <a:prstGeom prst="ellipse">
            <a:avLst/>
          </a:prstGeom>
          <a:solidFill>
            <a:schemeClr val="bg1"/>
          </a:solidFill>
          <a:ln w="25400">
            <a:solidFill>
              <a:schemeClr val="tx1"/>
            </a:solidFill>
            <a:round/>
            <a:headEnd/>
            <a:tailEnd/>
          </a:ln>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564228" name="Rectangle 4"/>
          <p:cNvSpPr>
            <a:spLocks noChangeArrowheads="1"/>
          </p:cNvSpPr>
          <p:nvPr/>
        </p:nvSpPr>
        <p:spPr bwMode="auto">
          <a:xfrm>
            <a:off x="55563" y="3735388"/>
            <a:ext cx="36226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r"/>
            <a:r>
              <a:rPr lang="en-US" altLang="en-US" sz="1800">
                <a:solidFill>
                  <a:srgbClr val="00FFFF"/>
                </a:solidFill>
              </a:rPr>
              <a:t>Fetch/Invalidate</a:t>
            </a:r>
          </a:p>
          <a:p>
            <a:pPr algn="r"/>
            <a:r>
              <a:rPr lang="en-US" altLang="en-US" sz="1800"/>
              <a:t>send Data Write Back message </a:t>
            </a:r>
          </a:p>
          <a:p>
            <a:pPr algn="r"/>
            <a:r>
              <a:rPr lang="en-US" altLang="en-US" sz="1800"/>
              <a:t>to </a:t>
            </a:r>
            <a:r>
              <a:rPr lang="en-US" altLang="en-US" sz="1800" i="1"/>
              <a:t>home directory</a:t>
            </a:r>
          </a:p>
        </p:txBody>
      </p:sp>
      <p:sp>
        <p:nvSpPr>
          <p:cNvPr id="564229" name="Rectangle 5"/>
          <p:cNvSpPr>
            <a:spLocks noChangeArrowheads="1"/>
          </p:cNvSpPr>
          <p:nvPr/>
        </p:nvSpPr>
        <p:spPr bwMode="auto">
          <a:xfrm>
            <a:off x="4532313" y="1419225"/>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ctr"/>
            <a:r>
              <a:rPr lang="en-US" altLang="en-US" sz="1800">
                <a:solidFill>
                  <a:srgbClr val="00FFFF"/>
                </a:solidFill>
              </a:rPr>
              <a:t>Invalidate</a:t>
            </a:r>
            <a:br>
              <a:rPr lang="en-US" altLang="en-US" sz="1800">
                <a:solidFill>
                  <a:srgbClr val="00FFFF"/>
                </a:solidFill>
              </a:rPr>
            </a:br>
            <a:endParaRPr lang="en-US" altLang="en-US" sz="1800">
              <a:solidFill>
                <a:srgbClr val="00FFFF"/>
              </a:solidFill>
            </a:endParaRPr>
          </a:p>
        </p:txBody>
      </p:sp>
      <p:sp>
        <p:nvSpPr>
          <p:cNvPr id="24586" name="Rectangle 6"/>
          <p:cNvSpPr>
            <a:spLocks noChangeArrowheads="1"/>
          </p:cNvSpPr>
          <p:nvPr/>
        </p:nvSpPr>
        <p:spPr bwMode="auto">
          <a:xfrm>
            <a:off x="2800350" y="10477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24587" name="Rectangle 7"/>
          <p:cNvSpPr>
            <a:spLocks noChangeArrowheads="1"/>
          </p:cNvSpPr>
          <p:nvPr/>
        </p:nvSpPr>
        <p:spPr bwMode="auto">
          <a:xfrm>
            <a:off x="3503613" y="1857375"/>
            <a:ext cx="8540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b="0"/>
              <a:t>Invalid</a:t>
            </a:r>
          </a:p>
        </p:txBody>
      </p:sp>
      <p:sp>
        <p:nvSpPr>
          <p:cNvPr id="24588" name="Rectangle 9"/>
          <p:cNvSpPr>
            <a:spLocks noChangeArrowheads="1"/>
          </p:cNvSpPr>
          <p:nvPr/>
        </p:nvSpPr>
        <p:spPr bwMode="auto">
          <a:xfrm>
            <a:off x="3276600" y="5105400"/>
            <a:ext cx="14144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ctr"/>
            <a:r>
              <a:rPr lang="en-US" altLang="en-US" sz="1800" b="0"/>
              <a:t>Exclusive</a:t>
            </a:r>
          </a:p>
          <a:p>
            <a:pPr algn="ctr"/>
            <a:r>
              <a:rPr lang="en-US" altLang="en-US" sz="1800" b="0"/>
              <a:t>(read/write)</a:t>
            </a:r>
          </a:p>
        </p:txBody>
      </p:sp>
      <p:sp>
        <p:nvSpPr>
          <p:cNvPr id="564234" name="Rectangle 10"/>
          <p:cNvSpPr>
            <a:spLocks noChangeArrowheads="1"/>
          </p:cNvSpPr>
          <p:nvPr/>
        </p:nvSpPr>
        <p:spPr bwMode="auto">
          <a:xfrm>
            <a:off x="4722813" y="2085975"/>
            <a:ext cx="12858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7B00E4"/>
                </a:solidFill>
              </a:rPr>
              <a:t>CPU Read</a:t>
            </a:r>
          </a:p>
        </p:txBody>
      </p:sp>
      <p:sp>
        <p:nvSpPr>
          <p:cNvPr id="564235" name="Rectangle 11"/>
          <p:cNvSpPr>
            <a:spLocks noChangeArrowheads="1"/>
          </p:cNvSpPr>
          <p:nvPr/>
        </p:nvSpPr>
        <p:spPr bwMode="auto">
          <a:xfrm>
            <a:off x="7218363" y="466725"/>
            <a:ext cx="16287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7B00E4"/>
                </a:solidFill>
              </a:rPr>
              <a:t>CPU Read hit</a:t>
            </a:r>
          </a:p>
        </p:txBody>
      </p:sp>
      <p:sp>
        <p:nvSpPr>
          <p:cNvPr id="564236" name="Rectangle 12"/>
          <p:cNvSpPr>
            <a:spLocks noChangeArrowheads="1"/>
          </p:cNvSpPr>
          <p:nvPr/>
        </p:nvSpPr>
        <p:spPr bwMode="auto">
          <a:xfrm>
            <a:off x="4735513" y="2371725"/>
            <a:ext cx="1946275"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ctr"/>
            <a:r>
              <a:rPr lang="en-US" altLang="en-US" sz="1800"/>
              <a:t>Send Read Miss</a:t>
            </a:r>
          </a:p>
          <a:p>
            <a:pPr algn="ctr"/>
            <a:r>
              <a:rPr lang="en-US" altLang="en-US" sz="1800"/>
              <a:t>message</a:t>
            </a:r>
          </a:p>
        </p:txBody>
      </p:sp>
      <p:sp>
        <p:nvSpPr>
          <p:cNvPr id="564237" name="Rectangle 13"/>
          <p:cNvSpPr>
            <a:spLocks noChangeArrowheads="1"/>
          </p:cNvSpPr>
          <p:nvPr/>
        </p:nvSpPr>
        <p:spPr bwMode="auto">
          <a:xfrm>
            <a:off x="3903663" y="2981325"/>
            <a:ext cx="2009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FF0000"/>
                </a:solidFill>
              </a:rPr>
              <a:t>CPU Write:</a:t>
            </a:r>
            <a:r>
              <a:rPr lang="en-US" altLang="en-US" sz="1800"/>
              <a:t> </a:t>
            </a:r>
            <a:br>
              <a:rPr lang="en-US" altLang="en-US" sz="1800"/>
            </a:br>
            <a:r>
              <a:rPr lang="en-US" altLang="en-US" sz="1800"/>
              <a:t>Send Write Miss </a:t>
            </a:r>
          </a:p>
          <a:p>
            <a:r>
              <a:rPr lang="en-US" altLang="en-US" sz="1800"/>
              <a:t>msg to </a:t>
            </a:r>
            <a:r>
              <a:rPr lang="en-US" altLang="en-US" sz="1800" i="1"/>
              <a:t>home</a:t>
            </a:r>
            <a:br>
              <a:rPr lang="en-US" altLang="en-US" sz="1800" i="1"/>
            </a:br>
            <a:r>
              <a:rPr lang="en-US" altLang="en-US" sz="1800" i="1"/>
              <a:t>directory</a:t>
            </a:r>
          </a:p>
        </p:txBody>
      </p:sp>
      <p:sp>
        <p:nvSpPr>
          <p:cNvPr id="564238" name="Rectangle 14"/>
          <p:cNvSpPr>
            <a:spLocks noChangeArrowheads="1"/>
          </p:cNvSpPr>
          <p:nvPr/>
        </p:nvSpPr>
        <p:spPr bwMode="auto">
          <a:xfrm>
            <a:off x="6245225" y="3276600"/>
            <a:ext cx="2365375" cy="9128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FF0000"/>
                </a:solidFill>
              </a:rPr>
              <a:t>CPU Write:</a:t>
            </a:r>
            <a:r>
              <a:rPr lang="en-US" altLang="en-US" sz="1800">
                <a:solidFill>
                  <a:schemeClr val="hlink"/>
                </a:solidFill>
              </a:rPr>
              <a:t> </a:t>
            </a:r>
            <a:r>
              <a:rPr lang="en-US" altLang="en-US" sz="1800"/>
              <a:t>Send </a:t>
            </a:r>
            <a:br>
              <a:rPr lang="en-US" altLang="en-US" sz="1800"/>
            </a:br>
            <a:r>
              <a:rPr lang="en-US" altLang="en-US" sz="1800"/>
              <a:t>Write Miss message</a:t>
            </a:r>
          </a:p>
          <a:p>
            <a:r>
              <a:rPr lang="en-US" altLang="en-US" sz="1800"/>
              <a:t>to </a:t>
            </a:r>
            <a:r>
              <a:rPr lang="en-US" altLang="en-US" sz="1800" i="1"/>
              <a:t>home directory</a:t>
            </a:r>
          </a:p>
        </p:txBody>
      </p:sp>
      <p:sp>
        <p:nvSpPr>
          <p:cNvPr id="564239" name="Rectangle 15"/>
          <p:cNvSpPr>
            <a:spLocks noChangeArrowheads="1"/>
          </p:cNvSpPr>
          <p:nvPr/>
        </p:nvSpPr>
        <p:spPr bwMode="auto">
          <a:xfrm>
            <a:off x="1693863" y="5648325"/>
            <a:ext cx="1603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7B00E4"/>
                </a:solidFill>
              </a:rPr>
              <a:t>CPU read hit</a:t>
            </a:r>
          </a:p>
          <a:p>
            <a:r>
              <a:rPr lang="en-US" altLang="en-US" sz="1800">
                <a:solidFill>
                  <a:srgbClr val="FF0000"/>
                </a:solidFill>
              </a:rPr>
              <a:t>CPU write hit</a:t>
            </a:r>
          </a:p>
        </p:txBody>
      </p:sp>
      <p:sp>
        <p:nvSpPr>
          <p:cNvPr id="564242" name="Line 18"/>
          <p:cNvSpPr>
            <a:spLocks noChangeShapeType="1"/>
          </p:cNvSpPr>
          <p:nvPr/>
        </p:nvSpPr>
        <p:spPr bwMode="auto">
          <a:xfrm>
            <a:off x="4699000" y="2114550"/>
            <a:ext cx="1974850" cy="0"/>
          </a:xfrm>
          <a:prstGeom prst="line">
            <a:avLst/>
          </a:prstGeom>
          <a:noFill/>
          <a:ln w="38100">
            <a:solidFill>
              <a:srgbClr val="7B00E4"/>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4243" name="Line 19"/>
          <p:cNvSpPr>
            <a:spLocks noChangeShapeType="1"/>
          </p:cNvSpPr>
          <p:nvPr/>
        </p:nvSpPr>
        <p:spPr bwMode="auto">
          <a:xfrm>
            <a:off x="3943350" y="2717800"/>
            <a:ext cx="0" cy="20891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4246" name="Line 22"/>
          <p:cNvSpPr>
            <a:spLocks noChangeShapeType="1"/>
          </p:cNvSpPr>
          <p:nvPr/>
        </p:nvSpPr>
        <p:spPr bwMode="auto">
          <a:xfrm>
            <a:off x="3695700" y="2660650"/>
            <a:ext cx="0" cy="2222500"/>
          </a:xfrm>
          <a:prstGeom prst="line">
            <a:avLst/>
          </a:prstGeom>
          <a:noFill/>
          <a:ln w="38100">
            <a:solidFill>
              <a:srgbClr val="00FF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47" name="Line 23"/>
          <p:cNvSpPr>
            <a:spLocks noChangeShapeType="1"/>
          </p:cNvSpPr>
          <p:nvPr/>
        </p:nvSpPr>
        <p:spPr bwMode="auto">
          <a:xfrm>
            <a:off x="4699000" y="1905000"/>
            <a:ext cx="1974850" cy="0"/>
          </a:xfrm>
          <a:prstGeom prst="line">
            <a:avLst/>
          </a:prstGeom>
          <a:noFill/>
          <a:ln w="38100">
            <a:solidFill>
              <a:srgbClr val="00FF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9" name="Oval 24"/>
          <p:cNvSpPr>
            <a:spLocks noChangeArrowheads="1"/>
          </p:cNvSpPr>
          <p:nvPr/>
        </p:nvSpPr>
        <p:spPr bwMode="auto">
          <a:xfrm>
            <a:off x="3270250" y="13652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564249" name="Line 25"/>
          <p:cNvSpPr>
            <a:spLocks noChangeShapeType="1"/>
          </p:cNvSpPr>
          <p:nvPr/>
        </p:nvSpPr>
        <p:spPr bwMode="auto">
          <a:xfrm flipH="1">
            <a:off x="4267200" y="2679700"/>
            <a:ext cx="2857500" cy="2260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4250" name="Line 26"/>
          <p:cNvSpPr>
            <a:spLocks noChangeShapeType="1"/>
          </p:cNvSpPr>
          <p:nvPr/>
        </p:nvSpPr>
        <p:spPr bwMode="auto">
          <a:xfrm flipH="1">
            <a:off x="4629150" y="2470150"/>
            <a:ext cx="2228850" cy="2717800"/>
          </a:xfrm>
          <a:prstGeom prst="line">
            <a:avLst/>
          </a:prstGeom>
          <a:noFill/>
          <a:ln w="38100">
            <a:solidFill>
              <a:srgbClr val="7B00E4"/>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51" name="Rectangle 27"/>
          <p:cNvSpPr>
            <a:spLocks noChangeArrowheads="1"/>
          </p:cNvSpPr>
          <p:nvPr/>
        </p:nvSpPr>
        <p:spPr bwMode="auto">
          <a:xfrm>
            <a:off x="5340350" y="4191000"/>
            <a:ext cx="3346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00AE00"/>
                </a:solidFill>
              </a:rPr>
              <a:t>Fetch: </a:t>
            </a:r>
            <a:r>
              <a:rPr lang="en-US" altLang="en-US" sz="1800"/>
              <a:t>send Data Write Back message to </a:t>
            </a:r>
            <a:r>
              <a:rPr lang="en-US" altLang="en-US" sz="1800" i="1"/>
              <a:t>home directory</a:t>
            </a:r>
          </a:p>
        </p:txBody>
      </p:sp>
      <p:sp>
        <p:nvSpPr>
          <p:cNvPr id="564253" name="Rectangle 29"/>
          <p:cNvSpPr>
            <a:spLocks noChangeArrowheads="1"/>
          </p:cNvSpPr>
          <p:nvPr/>
        </p:nvSpPr>
        <p:spPr bwMode="auto">
          <a:xfrm>
            <a:off x="7023100" y="2714625"/>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ctr"/>
            <a:r>
              <a:rPr lang="en-US" altLang="en-US" sz="1800">
                <a:solidFill>
                  <a:srgbClr val="7B00E4"/>
                </a:solidFill>
              </a:rPr>
              <a:t>CPU read miss:</a:t>
            </a:r>
          </a:p>
          <a:p>
            <a:pPr algn="ctr"/>
            <a:r>
              <a:rPr lang="en-US" altLang="en-US" sz="1800"/>
              <a:t>Send Read Miss</a:t>
            </a:r>
            <a:endParaRPr lang="en-US" altLang="en-US" sz="1800">
              <a:solidFill>
                <a:schemeClr val="accent1"/>
              </a:solidFill>
            </a:endParaRPr>
          </a:p>
        </p:txBody>
      </p:sp>
      <p:sp>
        <p:nvSpPr>
          <p:cNvPr id="564255" name="Rectangle 31"/>
          <p:cNvSpPr>
            <a:spLocks noChangeArrowheads="1"/>
          </p:cNvSpPr>
          <p:nvPr/>
        </p:nvSpPr>
        <p:spPr bwMode="auto">
          <a:xfrm>
            <a:off x="5334000" y="5670550"/>
            <a:ext cx="3962400" cy="9128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FF0000"/>
                </a:solidFill>
              </a:rPr>
              <a:t>CPU write miss:</a:t>
            </a:r>
          </a:p>
          <a:p>
            <a:r>
              <a:rPr lang="en-US" altLang="en-US" sz="1800"/>
              <a:t>send Data Write Back message </a:t>
            </a:r>
          </a:p>
          <a:p>
            <a:r>
              <a:rPr lang="en-US" altLang="en-US" sz="1800"/>
              <a:t>and Write Miss </a:t>
            </a:r>
            <a:r>
              <a:rPr lang="en-US" altLang="en-US" sz="1800" i="1"/>
              <a:t>to home dire</a:t>
            </a:r>
            <a:r>
              <a:rPr lang="en-US" altLang="en-US" sz="1800"/>
              <a:t>ctory</a:t>
            </a:r>
          </a:p>
        </p:txBody>
      </p:sp>
      <p:sp>
        <p:nvSpPr>
          <p:cNvPr id="564256" name="Rectangle 32"/>
          <p:cNvSpPr>
            <a:spLocks noChangeArrowheads="1"/>
          </p:cNvSpPr>
          <p:nvPr/>
        </p:nvSpPr>
        <p:spPr bwMode="auto">
          <a:xfrm>
            <a:off x="4883150" y="4724400"/>
            <a:ext cx="33464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7B00E4"/>
                </a:solidFill>
              </a:rPr>
              <a:t>CPU read miss:</a:t>
            </a:r>
            <a:r>
              <a:rPr lang="en-US" altLang="en-US" sz="1800">
                <a:solidFill>
                  <a:schemeClr val="accent2"/>
                </a:solidFill>
              </a:rPr>
              <a:t> </a:t>
            </a:r>
            <a:r>
              <a:rPr lang="en-US" altLang="en-US" sz="1800"/>
              <a:t>send Data Write Back message and read miss to </a:t>
            </a:r>
            <a:r>
              <a:rPr lang="en-US" altLang="en-US" sz="1800" i="1"/>
              <a:t>home directory</a:t>
            </a:r>
          </a:p>
        </p:txBody>
      </p:sp>
      <p:sp>
        <p:nvSpPr>
          <p:cNvPr id="564257" name="Line 33"/>
          <p:cNvSpPr>
            <a:spLocks noChangeShapeType="1"/>
          </p:cNvSpPr>
          <p:nvPr/>
        </p:nvSpPr>
        <p:spPr bwMode="auto">
          <a:xfrm flipV="1">
            <a:off x="4495800" y="2590800"/>
            <a:ext cx="2438400" cy="2438400"/>
          </a:xfrm>
          <a:prstGeom prst="line">
            <a:avLst/>
          </a:prstGeom>
          <a:noFill/>
          <a:ln w="38100">
            <a:solidFill>
              <a:srgbClr val="00AE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47"/>
          <p:cNvGrpSpPr>
            <a:grpSpLocks/>
          </p:cNvGrpSpPr>
          <p:nvPr/>
        </p:nvGrpSpPr>
        <p:grpSpPr bwMode="auto">
          <a:xfrm>
            <a:off x="7848600" y="1981200"/>
            <a:ext cx="762000" cy="762000"/>
            <a:chOff x="4944" y="1248"/>
            <a:chExt cx="480" cy="480"/>
          </a:xfrm>
        </p:grpSpPr>
        <p:sp>
          <p:nvSpPr>
            <p:cNvPr id="24613" name="Oval 35"/>
            <p:cNvSpPr>
              <a:spLocks noChangeArrowheads="1"/>
            </p:cNvSpPr>
            <p:nvPr/>
          </p:nvSpPr>
          <p:spPr bwMode="auto">
            <a:xfrm>
              <a:off x="4944" y="1248"/>
              <a:ext cx="480" cy="480"/>
            </a:xfrm>
            <a:prstGeom prst="ellipse">
              <a:avLst/>
            </a:prstGeom>
            <a:noFill/>
            <a:ln w="38100">
              <a:solidFill>
                <a:srgbClr val="7B00E4"/>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24614" name="Line 36"/>
            <p:cNvSpPr>
              <a:spLocks noChangeShapeType="1"/>
            </p:cNvSpPr>
            <p:nvPr/>
          </p:nvSpPr>
          <p:spPr bwMode="auto">
            <a:xfrm>
              <a:off x="4944" y="1488"/>
              <a:ext cx="48" cy="144"/>
            </a:xfrm>
            <a:prstGeom prst="line">
              <a:avLst/>
            </a:prstGeom>
            <a:noFill/>
            <a:ln w="57150">
              <a:solidFill>
                <a:srgbClr val="7B00E4"/>
              </a:solidFill>
              <a:round/>
              <a:headEnd type="triangle" w="med" len="med"/>
              <a:tailEnd/>
            </a:ln>
            <a:extLst>
              <a:ext uri="{909E8E84-426E-40DD-AFC4-6F175D3DCCD1}">
                <a14:hiddenFill xmlns:a14="http://schemas.microsoft.com/office/drawing/2010/main">
                  <a:noFill/>
                </a14:hiddenFill>
              </a:ext>
            </a:extLst>
          </p:spPr>
          <p:txBody>
            <a:bodyPr bIns="0"/>
            <a:lstStyle/>
            <a:p>
              <a:endParaRPr lang="en-US"/>
            </a:p>
          </p:txBody>
        </p:sp>
      </p:grpSp>
      <p:grpSp>
        <p:nvGrpSpPr>
          <p:cNvPr id="5" name="Group 46"/>
          <p:cNvGrpSpPr>
            <a:grpSpLocks/>
          </p:cNvGrpSpPr>
          <p:nvPr/>
        </p:nvGrpSpPr>
        <p:grpSpPr bwMode="auto">
          <a:xfrm>
            <a:off x="7391400" y="838200"/>
            <a:ext cx="762000" cy="762000"/>
            <a:chOff x="4656" y="528"/>
            <a:chExt cx="480" cy="480"/>
          </a:xfrm>
        </p:grpSpPr>
        <p:sp>
          <p:nvSpPr>
            <p:cNvPr id="24611" name="Oval 38"/>
            <p:cNvSpPr>
              <a:spLocks noChangeArrowheads="1"/>
            </p:cNvSpPr>
            <p:nvPr/>
          </p:nvSpPr>
          <p:spPr bwMode="auto">
            <a:xfrm>
              <a:off x="4656" y="528"/>
              <a:ext cx="480" cy="480"/>
            </a:xfrm>
            <a:prstGeom prst="ellipse">
              <a:avLst/>
            </a:prstGeom>
            <a:solidFill>
              <a:schemeClr val="bg1"/>
            </a:solidFill>
            <a:ln w="38100">
              <a:solidFill>
                <a:srgbClr val="7B00E4"/>
              </a:solidFill>
              <a:round/>
              <a:headEnd/>
              <a:tailEnd/>
            </a:ln>
          </p:spPr>
          <p:txBody>
            <a:bodyPr wrap="none" bIns="0"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24612" name="Line 39"/>
            <p:cNvSpPr>
              <a:spLocks noChangeShapeType="1"/>
            </p:cNvSpPr>
            <p:nvPr/>
          </p:nvSpPr>
          <p:spPr bwMode="auto">
            <a:xfrm rot="4846565" flipH="1" flipV="1">
              <a:off x="4968" y="936"/>
              <a:ext cx="48" cy="96"/>
            </a:xfrm>
            <a:prstGeom prst="line">
              <a:avLst/>
            </a:prstGeom>
            <a:noFill/>
            <a:ln w="57150">
              <a:solidFill>
                <a:srgbClr val="7B00E4"/>
              </a:solidFill>
              <a:round/>
              <a:headEnd type="triangle" w="med" len="med"/>
              <a:tailEnd/>
            </a:ln>
            <a:extLst>
              <a:ext uri="{909E8E84-426E-40DD-AFC4-6F175D3DCCD1}">
                <a14:hiddenFill xmlns:a14="http://schemas.microsoft.com/office/drawing/2010/main">
                  <a:noFill/>
                </a14:hiddenFill>
              </a:ext>
            </a:extLst>
          </p:spPr>
          <p:txBody>
            <a:bodyPr bIns="0"/>
            <a:lstStyle/>
            <a:p>
              <a:endParaRPr lang="en-US"/>
            </a:p>
          </p:txBody>
        </p:sp>
      </p:grpSp>
      <p:sp>
        <p:nvSpPr>
          <p:cNvPr id="24609" name="Oval 16"/>
          <p:cNvSpPr>
            <a:spLocks noChangeArrowheads="1"/>
          </p:cNvSpPr>
          <p:nvPr/>
        </p:nvSpPr>
        <p:spPr bwMode="auto">
          <a:xfrm>
            <a:off x="6661150" y="1365250"/>
            <a:ext cx="1403350" cy="1346200"/>
          </a:xfrm>
          <a:prstGeom prst="ellipse">
            <a:avLst/>
          </a:prstGeom>
          <a:solidFill>
            <a:schemeClr val="bg1"/>
          </a:solidFill>
          <a:ln w="25400">
            <a:solidFill>
              <a:schemeClr val="tx1"/>
            </a:solidFill>
            <a:round/>
            <a:headEnd/>
            <a:tailEnd/>
          </a:ln>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24610" name="Rectangle 8"/>
          <p:cNvSpPr>
            <a:spLocks noChangeArrowheads="1"/>
          </p:cNvSpPr>
          <p:nvPr/>
        </p:nvSpPr>
        <p:spPr bwMode="auto">
          <a:xfrm>
            <a:off x="6742113" y="1685925"/>
            <a:ext cx="1301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ctr"/>
            <a:r>
              <a:rPr lang="en-US" altLang="en-US" sz="1800" b="0"/>
              <a:t>Shared</a:t>
            </a:r>
          </a:p>
          <a:p>
            <a:pPr algn="ctr"/>
            <a:r>
              <a:rPr lang="en-US" altLang="en-US" sz="1800" b="0"/>
              <a:t>(read/only)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2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42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423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42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42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42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42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42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424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642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42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642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424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642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425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42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6425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42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4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8" grpId="0"/>
      <p:bldP spid="564229" grpId="0" animBg="1"/>
      <p:bldP spid="564234" grpId="0" animBg="1"/>
      <p:bldP spid="564235" grpId="0" animBg="1"/>
      <p:bldP spid="564236" grpId="0" animBg="1"/>
      <p:bldP spid="564237" grpId="0"/>
      <p:bldP spid="564238" grpId="0" animBg="1"/>
      <p:bldP spid="564239" grpId="0"/>
      <p:bldP spid="564242" grpId="0" animBg="1"/>
      <p:bldP spid="564243" grpId="0" animBg="1"/>
      <p:bldP spid="564246" grpId="0" animBg="1"/>
      <p:bldP spid="564247" grpId="0" animBg="1"/>
      <p:bldP spid="564249" grpId="0" animBg="1"/>
      <p:bldP spid="564250" grpId="0" animBg="1"/>
      <p:bldP spid="564251" grpId="0"/>
      <p:bldP spid="564253" grpId="0"/>
      <p:bldP spid="564255" grpId="0" animBg="1"/>
      <p:bldP spid="564256" grpId="0"/>
      <p:bldP spid="5642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7639050" cy="533400"/>
          </a:xfrm>
        </p:spPr>
        <p:txBody>
          <a:bodyPr lIns="90487" tIns="44450" rIns="90487" bIns="44450"/>
          <a:lstStyle/>
          <a:p>
            <a:pPr eaLnBrk="1" hangingPunct="1"/>
            <a:r>
              <a:rPr lang="en-US" altLang="en-US" smtClean="0"/>
              <a:t>State Transition Diagram for Directory </a:t>
            </a:r>
          </a:p>
        </p:txBody>
      </p:sp>
      <p:sp>
        <p:nvSpPr>
          <p:cNvPr id="25603" name="Rectangle 3"/>
          <p:cNvSpPr>
            <a:spLocks noGrp="1" noChangeArrowheads="1"/>
          </p:cNvSpPr>
          <p:nvPr>
            <p:ph idx="1"/>
          </p:nvPr>
        </p:nvSpPr>
        <p:spPr>
          <a:xfrm>
            <a:off x="1536700" y="1841500"/>
            <a:ext cx="6407150" cy="4044950"/>
          </a:xfrm>
        </p:spPr>
        <p:txBody>
          <a:bodyPr lIns="90487" tIns="44450" rIns="90487" bIns="44450"/>
          <a:lstStyle/>
          <a:p>
            <a:pPr eaLnBrk="1" hangingPunct="1"/>
            <a:r>
              <a:rPr lang="en-US" altLang="en-US" smtClean="0"/>
              <a:t>Same states &amp; structure as the transition diagram for an individual cache</a:t>
            </a:r>
          </a:p>
          <a:p>
            <a:pPr eaLnBrk="1" hangingPunct="1"/>
            <a:r>
              <a:rPr lang="en-US" altLang="en-US" smtClean="0"/>
              <a:t>2 actions: update of directory state &amp; send messages to satisfy requests </a:t>
            </a:r>
          </a:p>
          <a:p>
            <a:pPr eaLnBrk="1" hangingPunct="1"/>
            <a:r>
              <a:rPr lang="en-US" altLang="en-US" smtClean="0"/>
              <a:t>Tracks all copies of memory block</a:t>
            </a:r>
          </a:p>
          <a:p>
            <a:pPr eaLnBrk="1" hangingPunct="1"/>
            <a:r>
              <a:rPr lang="en-US" altLang="en-US" smtClean="0"/>
              <a:t>Also indicates an action that updates the sharing set, </a:t>
            </a:r>
            <a:r>
              <a:rPr lang="en-US" altLang="en-US" smtClean="0">
                <a:solidFill>
                  <a:srgbClr val="114FFB"/>
                </a:solidFill>
              </a:rPr>
              <a:t>Sharers</a:t>
            </a:r>
            <a:r>
              <a:rPr lang="en-US" altLang="en-US" smtClean="0"/>
              <a:t>, as well as sending a message</a:t>
            </a:r>
          </a:p>
        </p:txBody>
      </p:sp>
      <p:sp>
        <p:nvSpPr>
          <p:cNvPr id="6" name="Slide Number Placeholder 5"/>
          <p:cNvSpPr>
            <a:spLocks noGrp="1"/>
          </p:cNvSpPr>
          <p:nvPr>
            <p:ph type="sldNum" sz="quarter" idx="10"/>
          </p:nvPr>
        </p:nvSpPr>
        <p:spPr/>
        <p:txBody>
          <a:bodyPr/>
          <a:lstStyle/>
          <a:p>
            <a:pPr>
              <a:defRPr/>
            </a:pPr>
            <a:fld id="{FBFB9022-DC65-4C10-AE42-FDDD6849059B}" type="slidenum">
              <a:rPr lang="en-US"/>
              <a:pPr>
                <a:defRPr/>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0"/>
            <a:ext cx="5638800" cy="590550"/>
          </a:xfrm>
        </p:spPr>
        <p:txBody>
          <a:bodyPr lIns="90487" tIns="44450" rIns="90487" bIns="44450"/>
          <a:lstStyle/>
          <a:p>
            <a:pPr eaLnBrk="1" hangingPunct="1"/>
            <a:r>
              <a:rPr lang="en-US" altLang="en-US" b="1" u="sng" smtClean="0"/>
              <a:t>Directory</a:t>
            </a:r>
            <a:r>
              <a:rPr lang="en-US" altLang="en-US" u="sng" smtClean="0"/>
              <a:t> </a:t>
            </a:r>
            <a:r>
              <a:rPr lang="en-US" altLang="en-US" smtClean="0"/>
              <a:t>State Machine</a:t>
            </a:r>
          </a:p>
        </p:txBody>
      </p:sp>
      <p:sp>
        <p:nvSpPr>
          <p:cNvPr id="26627" name="Rectangle 3"/>
          <p:cNvSpPr>
            <a:spLocks noGrp="1" noChangeArrowheads="1"/>
          </p:cNvSpPr>
          <p:nvPr>
            <p:ph idx="1"/>
          </p:nvPr>
        </p:nvSpPr>
        <p:spPr>
          <a:xfrm>
            <a:off x="0" y="1238250"/>
            <a:ext cx="3619500" cy="971550"/>
          </a:xfrm>
        </p:spPr>
        <p:txBody>
          <a:bodyPr lIns="90487" tIns="44450" rIns="90487" bIns="44450"/>
          <a:lstStyle/>
          <a:p>
            <a:pPr eaLnBrk="1" hangingPunct="1"/>
            <a:r>
              <a:rPr lang="en-US" altLang="en-US" smtClean="0"/>
              <a:t>State machine</a:t>
            </a:r>
            <a:br>
              <a:rPr lang="en-US" altLang="en-US" smtClean="0"/>
            </a:br>
            <a:r>
              <a:rPr lang="en-US" altLang="en-US" smtClean="0"/>
              <a:t>for</a:t>
            </a:r>
            <a:r>
              <a:rPr lang="en-US" altLang="en-US" b="1" smtClean="0"/>
              <a:t> </a:t>
            </a:r>
            <a:r>
              <a:rPr lang="en-US" altLang="en-US" b="1" i="1" u="sng" smtClean="0"/>
              <a:t>Directory </a:t>
            </a:r>
            <a:r>
              <a:rPr lang="en-US" altLang="en-US" smtClean="0"/>
              <a:t>requests for each </a:t>
            </a:r>
            <a:br>
              <a:rPr lang="en-US" altLang="en-US" smtClean="0"/>
            </a:br>
            <a:r>
              <a:rPr lang="en-US" altLang="en-US" b="1" i="1" u="sng" smtClean="0"/>
              <a:t>memory block</a:t>
            </a:r>
          </a:p>
          <a:p>
            <a:pPr eaLnBrk="1" hangingPunct="1"/>
            <a:r>
              <a:rPr lang="en-US" altLang="en-US" smtClean="0"/>
              <a:t>Uncached state</a:t>
            </a:r>
            <a:br>
              <a:rPr lang="en-US" altLang="en-US" smtClean="0"/>
            </a:br>
            <a:r>
              <a:rPr lang="en-US" altLang="en-US" smtClean="0"/>
              <a:t>if in memory</a:t>
            </a:r>
          </a:p>
        </p:txBody>
      </p:sp>
      <p:sp>
        <p:nvSpPr>
          <p:cNvPr id="31" name="Slide Number Placeholder 5"/>
          <p:cNvSpPr>
            <a:spLocks noGrp="1"/>
          </p:cNvSpPr>
          <p:nvPr>
            <p:ph type="sldNum" sz="quarter" idx="10"/>
          </p:nvPr>
        </p:nvSpPr>
        <p:spPr/>
        <p:txBody>
          <a:bodyPr/>
          <a:lstStyle/>
          <a:p>
            <a:pPr>
              <a:defRPr/>
            </a:pPr>
            <a:fld id="{15A8CCCD-6BE5-499E-A694-BBB1F5446EA7}" type="slidenum">
              <a:rPr lang="en-US"/>
              <a:pPr>
                <a:defRPr/>
              </a:pPr>
              <a:t>15</a:t>
            </a:fld>
            <a:endParaRPr lang="en-US"/>
          </a:p>
        </p:txBody>
      </p:sp>
      <p:grpSp>
        <p:nvGrpSpPr>
          <p:cNvPr id="2" name="Group 32"/>
          <p:cNvGrpSpPr>
            <a:grpSpLocks/>
          </p:cNvGrpSpPr>
          <p:nvPr/>
        </p:nvGrpSpPr>
        <p:grpSpPr bwMode="auto">
          <a:xfrm>
            <a:off x="7848600" y="1600200"/>
            <a:ext cx="762000" cy="838200"/>
            <a:chOff x="4944" y="1008"/>
            <a:chExt cx="480" cy="528"/>
          </a:xfrm>
        </p:grpSpPr>
        <p:sp>
          <p:nvSpPr>
            <p:cNvPr id="26652" name="Oval 29"/>
            <p:cNvSpPr>
              <a:spLocks noChangeArrowheads="1"/>
            </p:cNvSpPr>
            <p:nvPr/>
          </p:nvSpPr>
          <p:spPr bwMode="auto">
            <a:xfrm>
              <a:off x="4944" y="1008"/>
              <a:ext cx="480" cy="480"/>
            </a:xfrm>
            <a:prstGeom prst="ellipse">
              <a:avLst/>
            </a:prstGeom>
            <a:noFill/>
            <a:ln w="38100">
              <a:solidFill>
                <a:srgbClr val="00AE00"/>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26653" name="Line 31"/>
            <p:cNvSpPr>
              <a:spLocks noChangeShapeType="1"/>
            </p:cNvSpPr>
            <p:nvPr/>
          </p:nvSpPr>
          <p:spPr bwMode="auto">
            <a:xfrm rot="8151383" flipH="1" flipV="1">
              <a:off x="5088" y="1440"/>
              <a:ext cx="48" cy="96"/>
            </a:xfrm>
            <a:prstGeom prst="line">
              <a:avLst/>
            </a:prstGeom>
            <a:noFill/>
            <a:ln w="57150">
              <a:solidFill>
                <a:srgbClr val="00AE00"/>
              </a:solidFill>
              <a:round/>
              <a:headEnd type="triangle" w="med" len="med"/>
              <a:tailEnd/>
            </a:ln>
            <a:extLst>
              <a:ext uri="{909E8E84-426E-40DD-AFC4-6F175D3DCCD1}">
                <a14:hiddenFill xmlns:a14="http://schemas.microsoft.com/office/drawing/2010/main">
                  <a:noFill/>
                </a14:hiddenFill>
              </a:ext>
            </a:extLst>
          </p:spPr>
          <p:txBody>
            <a:bodyPr bIns="0"/>
            <a:lstStyle/>
            <a:p>
              <a:endParaRPr lang="en-US"/>
            </a:p>
          </p:txBody>
        </p:sp>
      </p:grpSp>
      <p:sp>
        <p:nvSpPr>
          <p:cNvPr id="26630" name="Oval 11"/>
          <p:cNvSpPr>
            <a:spLocks noChangeArrowheads="1"/>
          </p:cNvSpPr>
          <p:nvPr/>
        </p:nvSpPr>
        <p:spPr bwMode="auto">
          <a:xfrm>
            <a:off x="6661150" y="1708150"/>
            <a:ext cx="1403350" cy="1346200"/>
          </a:xfrm>
          <a:prstGeom prst="ellipse">
            <a:avLst/>
          </a:prstGeom>
          <a:solidFill>
            <a:schemeClr val="bg1"/>
          </a:solidFill>
          <a:ln w="25400">
            <a:solidFill>
              <a:schemeClr val="tx1"/>
            </a:solidFill>
            <a:round/>
            <a:headEnd/>
            <a:tailEnd/>
          </a:ln>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grpSp>
        <p:nvGrpSpPr>
          <p:cNvPr id="3" name="Group 33"/>
          <p:cNvGrpSpPr>
            <a:grpSpLocks/>
          </p:cNvGrpSpPr>
          <p:nvPr/>
        </p:nvGrpSpPr>
        <p:grpSpPr bwMode="auto">
          <a:xfrm>
            <a:off x="2743200" y="5105400"/>
            <a:ext cx="762000" cy="762000"/>
            <a:chOff x="1728" y="3216"/>
            <a:chExt cx="480" cy="480"/>
          </a:xfrm>
        </p:grpSpPr>
        <p:sp>
          <p:nvSpPr>
            <p:cNvPr id="26650" name="Oval 26"/>
            <p:cNvSpPr>
              <a:spLocks noChangeArrowheads="1"/>
            </p:cNvSpPr>
            <p:nvPr/>
          </p:nvSpPr>
          <p:spPr bwMode="auto">
            <a:xfrm>
              <a:off x="1728" y="3216"/>
              <a:ext cx="480" cy="48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26651" name="Line 27"/>
            <p:cNvSpPr>
              <a:spLocks noChangeShapeType="1"/>
            </p:cNvSpPr>
            <p:nvPr/>
          </p:nvSpPr>
          <p:spPr bwMode="auto">
            <a:xfrm flipH="1" flipV="1">
              <a:off x="2160" y="3312"/>
              <a:ext cx="48" cy="96"/>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bIns="0"/>
            <a:lstStyle/>
            <a:p>
              <a:endParaRPr lang="en-US"/>
            </a:p>
          </p:txBody>
        </p:sp>
      </p:grpSp>
      <p:sp>
        <p:nvSpPr>
          <p:cNvPr id="26632" name="Oval 12"/>
          <p:cNvSpPr>
            <a:spLocks noChangeArrowheads="1"/>
          </p:cNvSpPr>
          <p:nvPr/>
        </p:nvSpPr>
        <p:spPr bwMode="auto">
          <a:xfrm>
            <a:off x="3270250" y="5194300"/>
            <a:ext cx="1403350" cy="1346200"/>
          </a:xfrm>
          <a:prstGeom prst="ellipse">
            <a:avLst/>
          </a:prstGeom>
          <a:solidFill>
            <a:schemeClr val="bg1"/>
          </a:solidFill>
          <a:ln w="25400">
            <a:solidFill>
              <a:schemeClr val="tx1"/>
            </a:solidFill>
            <a:round/>
            <a:headEnd/>
            <a:tailEnd/>
          </a:ln>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568324" name="Rectangle 4"/>
          <p:cNvSpPr>
            <a:spLocks noChangeArrowheads="1"/>
          </p:cNvSpPr>
          <p:nvPr/>
        </p:nvSpPr>
        <p:spPr bwMode="auto">
          <a:xfrm>
            <a:off x="1655763" y="3514725"/>
            <a:ext cx="20224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r"/>
            <a:r>
              <a:rPr lang="en-US" altLang="en-US" sz="1800">
                <a:solidFill>
                  <a:srgbClr val="FF0000"/>
                </a:solidFill>
              </a:rPr>
              <a:t>Data Write Back:</a:t>
            </a:r>
          </a:p>
          <a:p>
            <a:pPr algn="r"/>
            <a:r>
              <a:rPr lang="en-US" altLang="en-US" sz="1800">
                <a:solidFill>
                  <a:srgbClr val="FF0000"/>
                </a:solidFill>
              </a:rPr>
              <a:t>Sharers = {}</a:t>
            </a:r>
          </a:p>
          <a:p>
            <a:pPr algn="r"/>
            <a:r>
              <a:rPr lang="en-US" altLang="en-US" sz="1800" b="0" i="1"/>
              <a:t>(Write back block)</a:t>
            </a:r>
          </a:p>
        </p:txBody>
      </p:sp>
      <p:sp>
        <p:nvSpPr>
          <p:cNvPr id="26634"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26635"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b="0"/>
              <a:t>Uncached</a:t>
            </a:r>
          </a:p>
        </p:txBody>
      </p:sp>
      <p:sp>
        <p:nvSpPr>
          <p:cNvPr id="26636" name="Rectangle 7"/>
          <p:cNvSpPr>
            <a:spLocks noChangeArrowheads="1"/>
          </p:cNvSpPr>
          <p:nvPr/>
        </p:nvSpPr>
        <p:spPr bwMode="auto">
          <a:xfrm>
            <a:off x="6742113" y="2028825"/>
            <a:ext cx="1301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ctr"/>
            <a:r>
              <a:rPr lang="en-US" altLang="en-US" sz="1800" b="0"/>
              <a:t>Shared</a:t>
            </a:r>
          </a:p>
          <a:p>
            <a:pPr algn="ctr"/>
            <a:r>
              <a:rPr lang="en-US" altLang="en-US" sz="1800" b="0"/>
              <a:t>(read only)</a:t>
            </a:r>
          </a:p>
        </p:txBody>
      </p:sp>
      <p:sp>
        <p:nvSpPr>
          <p:cNvPr id="26637" name="Rectangle 8"/>
          <p:cNvSpPr>
            <a:spLocks noChangeArrowheads="1"/>
          </p:cNvSpPr>
          <p:nvPr/>
        </p:nvSpPr>
        <p:spPr bwMode="auto">
          <a:xfrm>
            <a:off x="3276600" y="5562600"/>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ctr"/>
            <a:r>
              <a:rPr lang="en-US" altLang="en-US" sz="1800" b="0"/>
              <a:t>Exclusive</a:t>
            </a:r>
          </a:p>
          <a:p>
            <a:pPr algn="ctr"/>
            <a:r>
              <a:rPr lang="en-US" altLang="en-US" sz="1800" b="0"/>
              <a:t>(read/write)</a:t>
            </a:r>
          </a:p>
        </p:txBody>
      </p:sp>
      <p:sp>
        <p:nvSpPr>
          <p:cNvPr id="568329" name="Rectangle 9"/>
          <p:cNvSpPr>
            <a:spLocks noChangeArrowheads="1"/>
          </p:cNvSpPr>
          <p:nvPr/>
        </p:nvSpPr>
        <p:spPr bwMode="auto">
          <a:xfrm>
            <a:off x="4684713" y="1285875"/>
            <a:ext cx="200977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00AE00"/>
                </a:solidFill>
              </a:rPr>
              <a:t>Read miss:</a:t>
            </a:r>
          </a:p>
          <a:p>
            <a:r>
              <a:rPr lang="en-US" altLang="en-US" sz="1800">
                <a:solidFill>
                  <a:srgbClr val="00AE00"/>
                </a:solidFill>
              </a:rPr>
              <a:t>Sharers = {P}</a:t>
            </a:r>
          </a:p>
          <a:p>
            <a:r>
              <a:rPr lang="en-US" altLang="en-US" sz="1800">
                <a:solidFill>
                  <a:srgbClr val="00AE00"/>
                </a:solidFill>
              </a:rPr>
              <a:t>send Data Value </a:t>
            </a:r>
          </a:p>
          <a:p>
            <a:r>
              <a:rPr lang="en-US" altLang="en-US" sz="1800">
                <a:solidFill>
                  <a:srgbClr val="00AE00"/>
                </a:solidFill>
              </a:rPr>
              <a:t>Reply</a:t>
            </a:r>
          </a:p>
          <a:p>
            <a:endParaRPr lang="en-US" altLang="en-US" sz="1800">
              <a:solidFill>
                <a:schemeClr val="accent2"/>
              </a:solidFill>
            </a:endParaRPr>
          </a:p>
        </p:txBody>
      </p:sp>
      <p:sp>
        <p:nvSpPr>
          <p:cNvPr id="568330" name="Rectangle 10"/>
          <p:cNvSpPr>
            <a:spLocks noChangeArrowheads="1"/>
          </p:cNvSpPr>
          <p:nvPr/>
        </p:nvSpPr>
        <p:spPr bwMode="auto">
          <a:xfrm>
            <a:off x="6616700" y="3209925"/>
            <a:ext cx="2257425" cy="202406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FF0000"/>
                </a:solidFill>
              </a:rPr>
              <a:t>Write Miss: </a:t>
            </a:r>
          </a:p>
          <a:p>
            <a:r>
              <a:rPr lang="en-US" altLang="en-US" sz="1800">
                <a:solidFill>
                  <a:srgbClr val="FF0000"/>
                </a:solidFill>
              </a:rPr>
              <a:t>send Invalidate </a:t>
            </a:r>
          </a:p>
          <a:p>
            <a:r>
              <a:rPr lang="en-US" altLang="en-US" sz="1800">
                <a:solidFill>
                  <a:srgbClr val="FF0000"/>
                </a:solidFill>
              </a:rPr>
              <a:t>to Sharers;</a:t>
            </a:r>
          </a:p>
          <a:p>
            <a:r>
              <a:rPr lang="en-US" altLang="en-US" sz="1800">
                <a:solidFill>
                  <a:srgbClr val="FF0000"/>
                </a:solidFill>
              </a:rPr>
              <a:t>then Sharers = {P};</a:t>
            </a:r>
          </a:p>
          <a:p>
            <a:r>
              <a:rPr lang="en-US" altLang="en-US" sz="1800">
                <a:solidFill>
                  <a:srgbClr val="FF0000"/>
                </a:solidFill>
              </a:rPr>
              <a:t>send Data Value </a:t>
            </a:r>
          </a:p>
          <a:p>
            <a:r>
              <a:rPr lang="en-US" altLang="en-US" sz="1800">
                <a:solidFill>
                  <a:srgbClr val="FF0000"/>
                </a:solidFill>
              </a:rPr>
              <a:t>Reply msg</a:t>
            </a:r>
          </a:p>
          <a:p>
            <a:endParaRPr lang="en-US" altLang="en-US" sz="1800">
              <a:solidFill>
                <a:schemeClr val="hlink"/>
              </a:solidFill>
            </a:endParaRPr>
          </a:p>
        </p:txBody>
      </p:sp>
      <p:sp>
        <p:nvSpPr>
          <p:cNvPr id="568333" name="Line 13"/>
          <p:cNvSpPr>
            <a:spLocks noChangeShapeType="1"/>
          </p:cNvSpPr>
          <p:nvPr/>
        </p:nvSpPr>
        <p:spPr bwMode="auto">
          <a:xfrm>
            <a:off x="4699000" y="2457450"/>
            <a:ext cx="1974850" cy="0"/>
          </a:xfrm>
          <a:prstGeom prst="line">
            <a:avLst/>
          </a:prstGeom>
          <a:noFill/>
          <a:ln w="25400">
            <a:solidFill>
              <a:srgbClr val="00AE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8334" name="Line 14"/>
          <p:cNvSpPr>
            <a:spLocks noChangeShapeType="1"/>
          </p:cNvSpPr>
          <p:nvPr/>
        </p:nvSpPr>
        <p:spPr bwMode="auto">
          <a:xfrm>
            <a:off x="3943350" y="3060700"/>
            <a:ext cx="0" cy="20891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8337" name="Line 17"/>
          <p:cNvSpPr>
            <a:spLocks noChangeShapeType="1"/>
          </p:cNvSpPr>
          <p:nvPr/>
        </p:nvSpPr>
        <p:spPr bwMode="auto">
          <a:xfrm>
            <a:off x="3695700" y="3003550"/>
            <a:ext cx="0" cy="222250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68338" name="Rectangle 18"/>
          <p:cNvSpPr>
            <a:spLocks noChangeArrowheads="1"/>
          </p:cNvSpPr>
          <p:nvPr/>
        </p:nvSpPr>
        <p:spPr bwMode="auto">
          <a:xfrm>
            <a:off x="4017963" y="3076575"/>
            <a:ext cx="1774825" cy="14747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FF0000"/>
                </a:solidFill>
              </a:rPr>
              <a:t>Write Miss:</a:t>
            </a:r>
          </a:p>
          <a:p>
            <a:r>
              <a:rPr lang="en-US" altLang="en-US" sz="1800">
                <a:solidFill>
                  <a:srgbClr val="FF0000"/>
                </a:solidFill>
              </a:rPr>
              <a:t>Sharers = {P}; </a:t>
            </a:r>
          </a:p>
          <a:p>
            <a:r>
              <a:rPr lang="en-US" altLang="en-US" sz="1800">
                <a:solidFill>
                  <a:srgbClr val="FF0000"/>
                </a:solidFill>
              </a:rPr>
              <a:t>send Data </a:t>
            </a:r>
          </a:p>
          <a:p>
            <a:r>
              <a:rPr lang="en-US" altLang="en-US" sz="1800">
                <a:solidFill>
                  <a:srgbClr val="FF0000"/>
                </a:solidFill>
              </a:rPr>
              <a:t>Value Reply</a:t>
            </a:r>
          </a:p>
          <a:p>
            <a:r>
              <a:rPr lang="en-US" altLang="en-US" sz="1800">
                <a:solidFill>
                  <a:srgbClr val="FF0000"/>
                </a:solidFill>
              </a:rPr>
              <a:t>msg</a:t>
            </a:r>
          </a:p>
        </p:txBody>
      </p:sp>
      <p:sp>
        <p:nvSpPr>
          <p:cNvPr id="26644" name="Oval 19"/>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568340" name="Line 20"/>
          <p:cNvSpPr>
            <a:spLocks noChangeShapeType="1"/>
          </p:cNvSpPr>
          <p:nvPr/>
        </p:nvSpPr>
        <p:spPr bwMode="auto">
          <a:xfrm flipH="1">
            <a:off x="4267200" y="2971800"/>
            <a:ext cx="2743200" cy="22542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8341" name="Line 21"/>
          <p:cNvSpPr>
            <a:spLocks noChangeShapeType="1"/>
          </p:cNvSpPr>
          <p:nvPr/>
        </p:nvSpPr>
        <p:spPr bwMode="auto">
          <a:xfrm flipH="1">
            <a:off x="4610100" y="2743200"/>
            <a:ext cx="2171700" cy="2768600"/>
          </a:xfrm>
          <a:prstGeom prst="line">
            <a:avLst/>
          </a:prstGeom>
          <a:noFill/>
          <a:ln w="38100">
            <a:solidFill>
              <a:srgbClr val="00AE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68342" name="Rectangle 22"/>
          <p:cNvSpPr>
            <a:spLocks noChangeArrowheads="1"/>
          </p:cNvSpPr>
          <p:nvPr/>
        </p:nvSpPr>
        <p:spPr bwMode="auto">
          <a:xfrm>
            <a:off x="5156200" y="4924425"/>
            <a:ext cx="2768600" cy="17367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00AE00"/>
                </a:solidFill>
              </a:rPr>
              <a:t>Read miss:</a:t>
            </a:r>
          </a:p>
          <a:p>
            <a:r>
              <a:rPr lang="en-US" altLang="en-US" sz="1800">
                <a:solidFill>
                  <a:srgbClr val="00AE00"/>
                </a:solidFill>
              </a:rPr>
              <a:t>Sharers += {P}; </a:t>
            </a:r>
          </a:p>
          <a:p>
            <a:r>
              <a:rPr lang="en-US" altLang="en-US" sz="1800">
                <a:solidFill>
                  <a:srgbClr val="00AE00"/>
                </a:solidFill>
              </a:rPr>
              <a:t>send Fetch;</a:t>
            </a:r>
          </a:p>
          <a:p>
            <a:r>
              <a:rPr lang="en-US" altLang="en-US" sz="1800">
                <a:solidFill>
                  <a:srgbClr val="00AE00"/>
                </a:solidFill>
              </a:rPr>
              <a:t>send Data Value Reply</a:t>
            </a:r>
          </a:p>
          <a:p>
            <a:r>
              <a:rPr lang="en-US" altLang="en-US" sz="1800">
                <a:solidFill>
                  <a:srgbClr val="00AE00"/>
                </a:solidFill>
              </a:rPr>
              <a:t>msg to remote cache</a:t>
            </a:r>
          </a:p>
          <a:p>
            <a:r>
              <a:rPr lang="en-US" altLang="en-US" sz="1800" b="0" i="1"/>
              <a:t>(Write back block)</a:t>
            </a:r>
          </a:p>
        </p:txBody>
      </p:sp>
      <p:sp>
        <p:nvSpPr>
          <p:cNvPr id="568343" name="Rectangle 23"/>
          <p:cNvSpPr>
            <a:spLocks noChangeArrowheads="1"/>
          </p:cNvSpPr>
          <p:nvPr/>
        </p:nvSpPr>
        <p:spPr bwMode="auto">
          <a:xfrm>
            <a:off x="6553200" y="609600"/>
            <a:ext cx="2632075" cy="9128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00AE00"/>
                </a:solidFill>
              </a:rPr>
              <a:t>Read miss: </a:t>
            </a:r>
          </a:p>
          <a:p>
            <a:r>
              <a:rPr lang="en-US" altLang="en-US" sz="1800">
                <a:solidFill>
                  <a:srgbClr val="00AE00"/>
                </a:solidFill>
              </a:rPr>
              <a:t>Sharers += {P};</a:t>
            </a:r>
          </a:p>
          <a:p>
            <a:r>
              <a:rPr lang="en-US" altLang="en-US" sz="1800">
                <a:solidFill>
                  <a:srgbClr val="00AE00"/>
                </a:solidFill>
              </a:rPr>
              <a:t>send Data Value Reply</a:t>
            </a:r>
          </a:p>
        </p:txBody>
      </p:sp>
      <p:sp>
        <p:nvSpPr>
          <p:cNvPr id="568344" name="Rectangle 24"/>
          <p:cNvSpPr>
            <a:spLocks noChangeArrowheads="1"/>
          </p:cNvSpPr>
          <p:nvPr/>
        </p:nvSpPr>
        <p:spPr bwMode="auto">
          <a:xfrm>
            <a:off x="228600" y="4876800"/>
            <a:ext cx="27686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solidFill>
                  <a:srgbClr val="FF0000"/>
                </a:solidFill>
              </a:rPr>
              <a:t>Write Miss:</a:t>
            </a:r>
          </a:p>
          <a:p>
            <a:r>
              <a:rPr lang="en-US" altLang="en-US" sz="1800">
                <a:solidFill>
                  <a:srgbClr val="FF0000"/>
                </a:solidFill>
              </a:rPr>
              <a:t>Sharers = {P}; </a:t>
            </a:r>
          </a:p>
          <a:p>
            <a:r>
              <a:rPr lang="en-US" altLang="en-US" sz="1800">
                <a:solidFill>
                  <a:srgbClr val="FF0000"/>
                </a:solidFill>
              </a:rPr>
              <a:t>send Fetch/Invalidate;</a:t>
            </a:r>
          </a:p>
          <a:p>
            <a:r>
              <a:rPr lang="en-US" altLang="en-US" sz="1800">
                <a:solidFill>
                  <a:srgbClr val="FF0000"/>
                </a:solidFill>
              </a:rPr>
              <a:t>send Data Value Reply</a:t>
            </a:r>
          </a:p>
          <a:p>
            <a:r>
              <a:rPr lang="en-US" altLang="en-US" sz="1800">
                <a:solidFill>
                  <a:srgbClr val="FF0000"/>
                </a:solidFill>
              </a:rPr>
              <a:t>msg to remote cache</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833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83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83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834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83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83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83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833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683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83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8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p:bldP spid="568329" grpId="0"/>
      <p:bldP spid="568330" grpId="0" animBg="1"/>
      <p:bldP spid="568333" grpId="0" animBg="1"/>
      <p:bldP spid="568334" grpId="0" animBg="1"/>
      <p:bldP spid="568337" grpId="0" animBg="1"/>
      <p:bldP spid="568338" grpId="0" animBg="1"/>
      <p:bldP spid="568340" grpId="0" animBg="1"/>
      <p:bldP spid="568341" grpId="0" animBg="1"/>
      <p:bldP spid="568342" grpId="0" animBg="1"/>
      <p:bldP spid="568343" grpId="0" animBg="1"/>
      <p:bldP spid="56834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0"/>
            <a:ext cx="7162800" cy="838200"/>
          </a:xfrm>
        </p:spPr>
        <p:txBody>
          <a:bodyPr lIns="90487" tIns="44450" rIns="90487" bIns="44450"/>
          <a:lstStyle/>
          <a:p>
            <a:pPr eaLnBrk="1" hangingPunct="1"/>
            <a:r>
              <a:rPr lang="en-US" altLang="en-US" smtClean="0"/>
              <a:t>Example Directory Protocol</a:t>
            </a:r>
          </a:p>
        </p:txBody>
      </p:sp>
      <p:sp>
        <p:nvSpPr>
          <p:cNvPr id="570371" name="Rectangle 3"/>
          <p:cNvSpPr>
            <a:spLocks noGrp="1" noChangeArrowheads="1"/>
          </p:cNvSpPr>
          <p:nvPr>
            <p:ph idx="1"/>
          </p:nvPr>
        </p:nvSpPr>
        <p:spPr>
          <a:xfrm>
            <a:off x="38100" y="1219200"/>
            <a:ext cx="9105900" cy="4953000"/>
          </a:xfrm>
        </p:spPr>
        <p:txBody>
          <a:bodyPr lIns="90487" tIns="44450" rIns="90487" bIns="44450"/>
          <a:lstStyle/>
          <a:p>
            <a:pPr eaLnBrk="1" hangingPunct="1"/>
            <a:r>
              <a:rPr lang="en-US" altLang="en-US" sz="2000" smtClean="0"/>
              <a:t>Message sent to directory causes two actions:</a:t>
            </a:r>
          </a:p>
          <a:p>
            <a:pPr lvl="1" eaLnBrk="1" hangingPunct="1"/>
            <a:r>
              <a:rPr lang="en-US" altLang="en-US" sz="1800" smtClean="0"/>
              <a:t>Update the directory</a:t>
            </a:r>
          </a:p>
          <a:p>
            <a:pPr lvl="1" eaLnBrk="1" hangingPunct="1"/>
            <a:r>
              <a:rPr lang="en-US" altLang="en-US" sz="1800" smtClean="0"/>
              <a:t>More messages to satisfy request</a:t>
            </a:r>
          </a:p>
          <a:p>
            <a:pPr eaLnBrk="1" hangingPunct="1"/>
            <a:r>
              <a:rPr lang="en-US" altLang="en-US" sz="2000" smtClean="0"/>
              <a:t>Block is in </a:t>
            </a:r>
            <a:r>
              <a:rPr lang="en-US" altLang="en-US" sz="2000" smtClean="0">
                <a:solidFill>
                  <a:srgbClr val="114FFB"/>
                </a:solidFill>
                <a:latin typeface="Helvetica" pitchFamily="34" charset="0"/>
              </a:rPr>
              <a:t>Uncached</a:t>
            </a:r>
            <a:r>
              <a:rPr lang="en-US" altLang="en-US" sz="2000" smtClean="0"/>
              <a:t> state: the copy in memory is the current value; only possible requests for that block are:</a:t>
            </a:r>
            <a:endParaRPr lang="en-US" altLang="en-US" sz="1600" smtClean="0"/>
          </a:p>
          <a:p>
            <a:pPr lvl="1" eaLnBrk="1" hangingPunct="1"/>
            <a:r>
              <a:rPr lang="en-US" altLang="en-US" sz="1800" smtClean="0">
                <a:solidFill>
                  <a:srgbClr val="114FFB"/>
                </a:solidFill>
              </a:rPr>
              <a:t>Read miss</a:t>
            </a:r>
            <a:r>
              <a:rPr lang="en-US" altLang="en-US" sz="1800" smtClean="0"/>
              <a:t>: requesting processor sent data from memory &amp;requestor made </a:t>
            </a:r>
            <a:r>
              <a:rPr lang="en-US" altLang="en-US" sz="1800" u="sng" smtClean="0">
                <a:solidFill>
                  <a:srgbClr val="114FFB"/>
                </a:solidFill>
              </a:rPr>
              <a:t>only</a:t>
            </a:r>
            <a:r>
              <a:rPr lang="en-US" altLang="en-US" sz="1800" smtClean="0"/>
              <a:t> sharing node; state of block made Shared.</a:t>
            </a:r>
          </a:p>
          <a:p>
            <a:pPr lvl="1" eaLnBrk="1" hangingPunct="1"/>
            <a:r>
              <a:rPr lang="en-US" altLang="en-US" sz="1800" smtClean="0">
                <a:solidFill>
                  <a:srgbClr val="114FFB"/>
                </a:solidFill>
              </a:rPr>
              <a:t>Write miss</a:t>
            </a:r>
            <a:r>
              <a:rPr lang="en-US" altLang="en-US" sz="1800" smtClean="0"/>
              <a:t>: requesting processor is sent the value &amp; becomes the Sharing node. The block is made Exclusive to indicate that the only valid copy is cached. Sharers indicates the identity of the owner. </a:t>
            </a:r>
          </a:p>
          <a:p>
            <a:pPr eaLnBrk="1" hangingPunct="1"/>
            <a:r>
              <a:rPr lang="en-US" altLang="en-US" sz="2000" smtClean="0"/>
              <a:t>Block is </a:t>
            </a:r>
            <a:r>
              <a:rPr lang="en-US" altLang="en-US" sz="2000" smtClean="0">
                <a:solidFill>
                  <a:srgbClr val="114FFB"/>
                </a:solidFill>
                <a:latin typeface="Helvetica" pitchFamily="34" charset="0"/>
              </a:rPr>
              <a:t>Shared</a:t>
            </a:r>
            <a:r>
              <a:rPr lang="en-US" altLang="en-US" sz="2000" smtClean="0"/>
              <a:t> </a:t>
            </a:r>
            <a:r>
              <a:rPr lang="en-US" altLang="en-US" sz="2000" smtClean="0">
                <a:sym typeface="Symbol" pitchFamily="18" charset="2"/>
              </a:rPr>
              <a:t></a:t>
            </a:r>
            <a:r>
              <a:rPr lang="en-US" altLang="en-US" sz="2000" smtClean="0"/>
              <a:t> the memory value is up-to-date:</a:t>
            </a:r>
            <a:endParaRPr lang="en-US" altLang="en-US" sz="1600" smtClean="0"/>
          </a:p>
          <a:p>
            <a:pPr lvl="1" eaLnBrk="1" hangingPunct="1"/>
            <a:r>
              <a:rPr lang="en-US" altLang="en-US" sz="1800" smtClean="0">
                <a:solidFill>
                  <a:srgbClr val="114FFB"/>
                </a:solidFill>
              </a:rPr>
              <a:t>Read miss</a:t>
            </a:r>
            <a:r>
              <a:rPr lang="en-US" altLang="en-US" sz="1800" smtClean="0"/>
              <a:t>: requesting processor is sent back the data from memory &amp; requesting processor is added to the sharing set.</a:t>
            </a:r>
          </a:p>
          <a:p>
            <a:pPr lvl="1" eaLnBrk="1" hangingPunct="1"/>
            <a:r>
              <a:rPr lang="en-US" altLang="en-US" sz="1800" smtClean="0">
                <a:solidFill>
                  <a:srgbClr val="114FFB"/>
                </a:solidFill>
              </a:rPr>
              <a:t>Write miss</a:t>
            </a:r>
            <a:r>
              <a:rPr lang="en-US" altLang="en-US" sz="1800" smtClean="0"/>
              <a:t>: requesting processor is sent the value. All processors in the set Sharers are sent invalidate messages, &amp; Sharers is set to identity of requesting processor. The state of the block is made Exclusive.</a:t>
            </a:r>
          </a:p>
        </p:txBody>
      </p:sp>
      <p:sp>
        <p:nvSpPr>
          <p:cNvPr id="6" name="Slide Number Placeholder 5"/>
          <p:cNvSpPr>
            <a:spLocks noGrp="1"/>
          </p:cNvSpPr>
          <p:nvPr>
            <p:ph type="sldNum" sz="quarter" idx="10"/>
          </p:nvPr>
        </p:nvSpPr>
        <p:spPr/>
        <p:txBody>
          <a:bodyPr/>
          <a:lstStyle/>
          <a:p>
            <a:pPr>
              <a:defRPr/>
            </a:pPr>
            <a:fld id="{5D8ACE59-021C-4FEC-AF6B-8B32D0BD9757}" type="slidenum">
              <a:rPr lang="en-US"/>
              <a:pPr>
                <a:defRPr/>
              </a:pPr>
              <a:t>16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037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037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037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371">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0371">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0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0"/>
            <a:ext cx="7162800" cy="838200"/>
          </a:xfrm>
        </p:spPr>
        <p:txBody>
          <a:bodyPr lIns="90487" tIns="44450" rIns="90487" bIns="44450"/>
          <a:lstStyle/>
          <a:p>
            <a:pPr eaLnBrk="1" hangingPunct="1"/>
            <a:r>
              <a:rPr lang="en-US" altLang="en-US" dirty="0" smtClean="0"/>
              <a:t>Example Directory Protocol - quiz</a:t>
            </a:r>
          </a:p>
        </p:txBody>
      </p:sp>
      <p:sp>
        <p:nvSpPr>
          <p:cNvPr id="570371" name="Rectangle 3"/>
          <p:cNvSpPr>
            <a:spLocks noGrp="1" noChangeArrowheads="1"/>
          </p:cNvSpPr>
          <p:nvPr>
            <p:ph idx="1"/>
          </p:nvPr>
        </p:nvSpPr>
        <p:spPr>
          <a:xfrm>
            <a:off x="38100" y="1219200"/>
            <a:ext cx="9105900" cy="4953000"/>
          </a:xfrm>
        </p:spPr>
        <p:txBody>
          <a:bodyPr lIns="90487" tIns="44450" rIns="90487" bIns="44450"/>
          <a:lstStyle/>
          <a:p>
            <a:pPr eaLnBrk="1" hangingPunct="1"/>
            <a:r>
              <a:rPr lang="en-US" altLang="en-US" sz="2000" dirty="0" smtClean="0"/>
              <a:t>Message sent to directory causes two actions:</a:t>
            </a:r>
          </a:p>
          <a:p>
            <a:pPr lvl="1" eaLnBrk="1" hangingPunct="1"/>
            <a:r>
              <a:rPr lang="en-US" altLang="en-US" sz="1800" dirty="0" smtClean="0"/>
              <a:t>Update the directory</a:t>
            </a:r>
          </a:p>
          <a:p>
            <a:pPr lvl="1" eaLnBrk="1" hangingPunct="1"/>
            <a:r>
              <a:rPr lang="en-US" altLang="en-US" sz="1800" dirty="0" smtClean="0"/>
              <a:t>More messages to satisfy request</a:t>
            </a:r>
          </a:p>
          <a:p>
            <a:pPr eaLnBrk="1" hangingPunct="1"/>
            <a:r>
              <a:rPr lang="en-US" altLang="en-US" sz="2000" dirty="0" smtClean="0"/>
              <a:t>Block is in </a:t>
            </a:r>
            <a:r>
              <a:rPr lang="en-US" altLang="en-US" sz="2000" dirty="0" err="1" smtClean="0">
                <a:solidFill>
                  <a:srgbClr val="114FFB"/>
                </a:solidFill>
                <a:latin typeface="Helvetica" pitchFamily="34" charset="0"/>
              </a:rPr>
              <a:t>Uncached</a:t>
            </a:r>
            <a:r>
              <a:rPr lang="en-US" altLang="en-US" sz="2000" dirty="0" smtClean="0"/>
              <a:t> state: </a:t>
            </a:r>
            <a:r>
              <a:rPr lang="en-US" altLang="en-US" sz="2000" dirty="0" smtClean="0">
                <a:solidFill>
                  <a:schemeClr val="bg1"/>
                </a:solidFill>
              </a:rPr>
              <a:t>the copy in memory is the current value</a:t>
            </a:r>
            <a:r>
              <a:rPr lang="en-US" altLang="en-US" sz="2000" dirty="0" smtClean="0"/>
              <a:t>; only possible requests for that block are:</a:t>
            </a:r>
            <a:endParaRPr lang="en-US" altLang="en-US" sz="1600" dirty="0" smtClean="0"/>
          </a:p>
          <a:p>
            <a:pPr lvl="1" eaLnBrk="1" hangingPunct="1"/>
            <a:r>
              <a:rPr lang="en-US" altLang="en-US" sz="1800" dirty="0" smtClean="0">
                <a:solidFill>
                  <a:srgbClr val="114FFB"/>
                </a:solidFill>
              </a:rPr>
              <a:t>Read miss</a:t>
            </a:r>
            <a:r>
              <a:rPr lang="en-US" altLang="en-US" sz="1800" dirty="0" smtClean="0"/>
              <a:t>: </a:t>
            </a:r>
            <a:r>
              <a:rPr lang="en-US" altLang="en-US" sz="1800" dirty="0" smtClean="0">
                <a:solidFill>
                  <a:schemeClr val="bg1"/>
                </a:solidFill>
              </a:rPr>
              <a:t>requesting processor sent data from memory &amp;requestor made </a:t>
            </a:r>
            <a:r>
              <a:rPr lang="en-US" altLang="en-US" sz="1800" u="sng" dirty="0" smtClean="0">
                <a:solidFill>
                  <a:schemeClr val="bg1"/>
                </a:solidFill>
              </a:rPr>
              <a:t>only</a:t>
            </a:r>
            <a:r>
              <a:rPr lang="en-US" altLang="en-US" sz="1800" dirty="0" smtClean="0">
                <a:solidFill>
                  <a:schemeClr val="bg1"/>
                </a:solidFill>
              </a:rPr>
              <a:t> sharing node; state of block made Shared</a:t>
            </a:r>
            <a:r>
              <a:rPr lang="en-US" altLang="en-US" sz="1800" dirty="0" smtClean="0"/>
              <a:t>.</a:t>
            </a:r>
          </a:p>
          <a:p>
            <a:pPr lvl="1" eaLnBrk="1" hangingPunct="1"/>
            <a:r>
              <a:rPr lang="en-US" altLang="en-US" sz="1800" dirty="0" smtClean="0">
                <a:solidFill>
                  <a:srgbClr val="114FFB"/>
                </a:solidFill>
              </a:rPr>
              <a:t>Write miss</a:t>
            </a:r>
            <a:r>
              <a:rPr lang="en-US" altLang="en-US" sz="1800" dirty="0" smtClean="0"/>
              <a:t>: </a:t>
            </a:r>
            <a:r>
              <a:rPr lang="en-US" altLang="en-US" sz="1800" dirty="0" smtClean="0">
                <a:solidFill>
                  <a:schemeClr val="bg1"/>
                </a:solidFill>
              </a:rPr>
              <a:t>requesting processor is sent the value &amp; becomes the Sharing node. The block is made Exclusive to indicate that the only valid copy is cached. Sharers indicates the identity of the owner</a:t>
            </a:r>
            <a:r>
              <a:rPr lang="en-US" altLang="en-US" sz="1800" dirty="0" smtClean="0"/>
              <a:t>. </a:t>
            </a:r>
          </a:p>
          <a:p>
            <a:pPr eaLnBrk="1" hangingPunct="1"/>
            <a:r>
              <a:rPr lang="en-US" altLang="en-US" sz="2000" dirty="0" smtClean="0"/>
              <a:t>Block is </a:t>
            </a:r>
            <a:r>
              <a:rPr lang="en-US" altLang="en-US" sz="2000" dirty="0" smtClean="0">
                <a:solidFill>
                  <a:srgbClr val="114FFB"/>
                </a:solidFill>
                <a:latin typeface="Helvetica" pitchFamily="34" charset="0"/>
              </a:rPr>
              <a:t>Shared</a:t>
            </a:r>
            <a:r>
              <a:rPr lang="en-US" altLang="en-US" sz="2000" dirty="0" smtClean="0"/>
              <a:t> </a:t>
            </a:r>
            <a:r>
              <a:rPr lang="en-US" altLang="en-US" sz="2000" dirty="0" smtClean="0">
                <a:sym typeface="Symbol" pitchFamily="18" charset="2"/>
              </a:rPr>
              <a:t></a:t>
            </a:r>
            <a:r>
              <a:rPr lang="en-US" altLang="en-US" sz="2000" dirty="0" smtClean="0"/>
              <a:t> </a:t>
            </a:r>
            <a:r>
              <a:rPr lang="en-US" altLang="en-US" sz="2000" dirty="0" smtClean="0">
                <a:solidFill>
                  <a:schemeClr val="bg1"/>
                </a:solidFill>
              </a:rPr>
              <a:t>the memory value is up-to-date</a:t>
            </a:r>
            <a:r>
              <a:rPr lang="en-US" altLang="en-US" sz="2000" dirty="0" smtClean="0"/>
              <a:t>:</a:t>
            </a:r>
            <a:endParaRPr lang="en-US" altLang="en-US" sz="1600" dirty="0" smtClean="0"/>
          </a:p>
          <a:p>
            <a:pPr lvl="1" eaLnBrk="1" hangingPunct="1"/>
            <a:r>
              <a:rPr lang="en-US" altLang="en-US" sz="1800" dirty="0" smtClean="0">
                <a:solidFill>
                  <a:srgbClr val="114FFB"/>
                </a:solidFill>
              </a:rPr>
              <a:t>Read miss</a:t>
            </a:r>
            <a:r>
              <a:rPr lang="en-US" altLang="en-US" sz="1800" dirty="0" smtClean="0"/>
              <a:t>: </a:t>
            </a:r>
            <a:r>
              <a:rPr lang="en-US" altLang="en-US" sz="1800" dirty="0" smtClean="0">
                <a:solidFill>
                  <a:schemeClr val="bg1"/>
                </a:solidFill>
              </a:rPr>
              <a:t>requesting processor is sent back the data from memory &amp; requesting processor is added to the sharing set</a:t>
            </a:r>
            <a:r>
              <a:rPr lang="en-US" altLang="en-US" sz="1800" dirty="0" smtClean="0"/>
              <a:t>.</a:t>
            </a:r>
          </a:p>
          <a:p>
            <a:pPr lvl="1" eaLnBrk="1" hangingPunct="1"/>
            <a:r>
              <a:rPr lang="en-US" altLang="en-US" sz="1800" dirty="0" smtClean="0">
                <a:solidFill>
                  <a:srgbClr val="114FFB"/>
                </a:solidFill>
              </a:rPr>
              <a:t>Write miss</a:t>
            </a:r>
            <a:r>
              <a:rPr lang="en-US" altLang="en-US" sz="1800" dirty="0" smtClean="0"/>
              <a:t>: </a:t>
            </a:r>
            <a:r>
              <a:rPr lang="en-US" altLang="en-US" sz="1800" dirty="0" smtClean="0">
                <a:solidFill>
                  <a:schemeClr val="bg1"/>
                </a:solidFill>
              </a:rPr>
              <a:t>requesting processor is sent the value. All processors in the set Sharers are sent invalidate messages, &amp; Sharers is set to identity of requesting processor. The state of the block is made Exclusive</a:t>
            </a:r>
            <a:r>
              <a:rPr lang="en-US" altLang="en-US" sz="1800" dirty="0" smtClean="0"/>
              <a:t>.</a:t>
            </a:r>
          </a:p>
        </p:txBody>
      </p:sp>
      <p:sp>
        <p:nvSpPr>
          <p:cNvPr id="6" name="Slide Number Placeholder 5"/>
          <p:cNvSpPr>
            <a:spLocks noGrp="1"/>
          </p:cNvSpPr>
          <p:nvPr>
            <p:ph type="sldNum" sz="quarter" idx="10"/>
          </p:nvPr>
        </p:nvSpPr>
        <p:spPr/>
        <p:txBody>
          <a:bodyPr/>
          <a:lstStyle/>
          <a:p>
            <a:pPr>
              <a:defRPr/>
            </a:pPr>
            <a:fld id="{5D8ACE59-021C-4FEC-AF6B-8B32D0BD9757}" type="slidenum">
              <a:rPr lang="en-US"/>
              <a:pPr>
                <a:defRPr/>
              </a:pPr>
              <a:t>17</a:t>
            </a:fld>
            <a:endParaRPr lang="en-US"/>
          </a:p>
        </p:txBody>
      </p:sp>
    </p:spTree>
    <p:extLst>
      <p:ext uri="{BB962C8B-B14F-4D97-AF65-F5344CB8AC3E}">
        <p14:creationId xmlns:p14="http://schemas.microsoft.com/office/powerpoint/2010/main" val="224381494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Example Directory Protocol</a:t>
            </a:r>
          </a:p>
        </p:txBody>
      </p:sp>
      <p:sp>
        <p:nvSpPr>
          <p:cNvPr id="572419" name="Rectangle 3"/>
          <p:cNvSpPr>
            <a:spLocks noGrp="1" noChangeArrowheads="1"/>
          </p:cNvSpPr>
          <p:nvPr>
            <p:ph idx="1"/>
          </p:nvPr>
        </p:nvSpPr>
        <p:spPr>
          <a:xfrm>
            <a:off x="228600" y="1066800"/>
            <a:ext cx="8534400" cy="5059363"/>
          </a:xfrm>
        </p:spPr>
        <p:txBody>
          <a:bodyPr/>
          <a:lstStyle/>
          <a:p>
            <a:pPr eaLnBrk="1" hangingPunct="1"/>
            <a:r>
              <a:rPr lang="en-US" altLang="en-US" sz="2000" dirty="0" smtClean="0"/>
              <a:t>Block is </a:t>
            </a:r>
            <a:r>
              <a:rPr lang="en-US" altLang="en-US" sz="2000" dirty="0" smtClean="0">
                <a:solidFill>
                  <a:srgbClr val="114FFB"/>
                </a:solidFill>
              </a:rPr>
              <a:t>Exclusive</a:t>
            </a:r>
            <a:r>
              <a:rPr lang="en-US" altLang="en-US" sz="2000" dirty="0" smtClean="0"/>
              <a:t>: current value of the block is held in the cache of the processor identified by the set Sharers (the owner) </a:t>
            </a:r>
            <a:r>
              <a:rPr lang="en-US" altLang="en-US" sz="2000" dirty="0" smtClean="0">
                <a:sym typeface="Symbol" pitchFamily="18" charset="2"/>
              </a:rPr>
              <a:t></a:t>
            </a:r>
            <a:r>
              <a:rPr lang="en-US" altLang="en-US" sz="2000" dirty="0" smtClean="0"/>
              <a:t> three possible directory requests:</a:t>
            </a:r>
          </a:p>
          <a:p>
            <a:pPr lvl="1" eaLnBrk="1" hangingPunct="1"/>
            <a:r>
              <a:rPr lang="en-US" altLang="en-US" sz="1800" dirty="0" smtClean="0">
                <a:solidFill>
                  <a:srgbClr val="114FFB"/>
                </a:solidFill>
              </a:rPr>
              <a:t>Read miss</a:t>
            </a:r>
            <a:r>
              <a:rPr lang="en-US" altLang="en-US" sz="1800" dirty="0" smtClean="0"/>
              <a:t>: owner processor sent data fetch message, causing state of block in owner’s cache to transition to Shared and causes owner to send data to directory, where it is written to memory &amp; sent back to requesting processor. </a:t>
            </a:r>
            <a:br>
              <a:rPr lang="en-US" altLang="en-US" sz="1800" dirty="0" smtClean="0"/>
            </a:br>
            <a:r>
              <a:rPr lang="en-US" altLang="en-US" sz="1800" dirty="0" smtClean="0"/>
              <a:t>Identity of requesting processor is added to set Sharers, which still contains the identity of the processor that was the owner (since it still has a readable copy).  State is shared.</a:t>
            </a:r>
          </a:p>
          <a:p>
            <a:pPr lvl="1" eaLnBrk="1" hangingPunct="1"/>
            <a:r>
              <a:rPr lang="en-US" altLang="en-US" sz="1800" dirty="0">
                <a:solidFill>
                  <a:srgbClr val="114FFB"/>
                </a:solidFill>
              </a:rPr>
              <a:t>Write miss</a:t>
            </a:r>
            <a:r>
              <a:rPr lang="en-US" altLang="en-US" sz="1800" dirty="0"/>
              <a:t>: block has a new owner. A message is sent to old owner causing the cache to send the value of the block to the directory from which it is sent to the requesting processor, which becomes the new owner. Sharers is set to identity of new owner, and state of block is made Exclusive</a:t>
            </a:r>
            <a:r>
              <a:rPr lang="en-US" altLang="en-US" sz="1800" dirty="0" smtClean="0"/>
              <a:t>.</a:t>
            </a:r>
          </a:p>
          <a:p>
            <a:pPr marL="344488" lvl="1" indent="0" eaLnBrk="1" hangingPunct="1">
              <a:buNone/>
            </a:pPr>
            <a:endParaRPr lang="en-US" altLang="en-US" sz="1800" dirty="0" smtClean="0"/>
          </a:p>
          <a:p>
            <a:pPr lvl="1" eaLnBrk="1" hangingPunct="1"/>
            <a:r>
              <a:rPr lang="en-US" altLang="en-US" sz="1800" dirty="0" smtClean="0">
                <a:solidFill>
                  <a:srgbClr val="114FFB"/>
                </a:solidFill>
              </a:rPr>
              <a:t>Data write-back</a:t>
            </a:r>
            <a:r>
              <a:rPr lang="en-US" altLang="en-US" sz="1800" dirty="0" smtClean="0"/>
              <a:t>: owner processor is replacing the block and hence must write it back, making memory copy up-to-date </a:t>
            </a:r>
            <a:br>
              <a:rPr lang="en-US" altLang="en-US" sz="1800" dirty="0" smtClean="0"/>
            </a:br>
            <a:r>
              <a:rPr lang="en-US" altLang="en-US" sz="1800" dirty="0" smtClean="0"/>
              <a:t>(the home directory essentially becomes the owner), the block is now </a:t>
            </a:r>
            <a:r>
              <a:rPr lang="en-US" altLang="en-US" sz="1800" dirty="0" err="1" smtClean="0"/>
              <a:t>Uncached</a:t>
            </a:r>
            <a:r>
              <a:rPr lang="en-US" altLang="en-US" sz="1800" dirty="0" smtClean="0"/>
              <a:t>, and the Sharer set is empty. </a:t>
            </a:r>
          </a:p>
          <a:p>
            <a:pPr lvl="1" eaLnBrk="1" hangingPunct="1"/>
            <a:endParaRPr lang="en-US" altLang="en-US" sz="1800" dirty="0" smtClean="0"/>
          </a:p>
        </p:txBody>
      </p:sp>
      <p:sp>
        <p:nvSpPr>
          <p:cNvPr id="6" name="Slide Number Placeholder 5"/>
          <p:cNvSpPr>
            <a:spLocks noGrp="1"/>
          </p:cNvSpPr>
          <p:nvPr>
            <p:ph type="sldNum" sz="quarter" idx="10"/>
          </p:nvPr>
        </p:nvSpPr>
        <p:spPr/>
        <p:txBody>
          <a:bodyPr/>
          <a:lstStyle/>
          <a:p>
            <a:pPr>
              <a:defRPr/>
            </a:pPr>
            <a:fld id="{6E0DD35D-84BE-41DB-BF2E-15542208F8C9}" type="slidenum">
              <a:rPr lang="en-US"/>
              <a:pPr>
                <a:defRPr/>
              </a:pPr>
              <a:t>18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2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lIns="90487" tIns="44450" rIns="90487" bIns="44450"/>
          <a:lstStyle/>
          <a:p>
            <a:pPr eaLnBrk="1" hangingPunct="1"/>
            <a:r>
              <a:rPr lang="en-US" altLang="en-US" smtClean="0"/>
              <a:t>Example</a:t>
            </a:r>
          </a:p>
        </p:txBody>
      </p:sp>
      <p:sp>
        <p:nvSpPr>
          <p:cNvPr id="13" name="Slide Number Placeholder 5"/>
          <p:cNvSpPr>
            <a:spLocks noGrp="1"/>
          </p:cNvSpPr>
          <p:nvPr>
            <p:ph type="sldNum" sz="quarter" idx="10"/>
          </p:nvPr>
        </p:nvSpPr>
        <p:spPr/>
        <p:txBody>
          <a:bodyPr/>
          <a:lstStyle/>
          <a:p>
            <a:pPr>
              <a:defRPr/>
            </a:pPr>
            <a:fld id="{689244AF-985A-45DE-AB4B-EAA720844B5D}" type="slidenum">
              <a:rPr lang="en-US"/>
              <a:pPr>
                <a:defRPr/>
              </a:pPr>
              <a:t>19</a:t>
            </a:fld>
            <a:endParaRPr lang="en-US"/>
          </a:p>
        </p:txBody>
      </p:sp>
      <p:graphicFrame>
        <p:nvGraphicFramePr>
          <p:cNvPr id="1026" name="Object 3"/>
          <p:cNvGraphicFramePr>
            <a:graphicFrameLocks/>
          </p:cNvGraphicFramePr>
          <p:nvPr/>
        </p:nvGraphicFramePr>
        <p:xfrm>
          <a:off x="438150" y="2317750"/>
          <a:ext cx="8228013" cy="2654300"/>
        </p:xfrm>
        <a:graphic>
          <a:graphicData uri="http://schemas.openxmlformats.org/presentationml/2006/ole">
            <mc:AlternateContent xmlns:mc="http://schemas.openxmlformats.org/markup-compatibility/2006">
              <mc:Choice xmlns:v="urn:schemas-microsoft-com:vml" Requires="v">
                <p:oleObj spid="_x0000_s1046" name="Worksheet" r:id="rId4" imgW="11772900" imgH="3810000" progId="Excel.Sheet.8">
                  <p:embed/>
                </p:oleObj>
              </mc:Choice>
              <mc:Fallback>
                <p:oleObj name="Worksheet" r:id="rId4" imgW="11772900" imgH="3810000" progId="Excel.Shee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2317750"/>
                        <a:ext cx="8228013" cy="2654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4"/>
          <p:cNvSpPr>
            <a:spLocks noChangeArrowheads="1"/>
          </p:cNvSpPr>
          <p:nvPr/>
        </p:nvSpPr>
        <p:spPr bwMode="auto">
          <a:xfrm>
            <a:off x="569913" y="3941763"/>
            <a:ext cx="1633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b="0">
                <a:solidFill>
                  <a:srgbClr val="037C03"/>
                </a:solidFill>
                <a:latin typeface="Helvetica" pitchFamily="34" charset="0"/>
              </a:rPr>
              <a:t>P2: Write 20 to A1</a:t>
            </a:r>
          </a:p>
        </p:txBody>
      </p:sp>
      <p:sp>
        <p:nvSpPr>
          <p:cNvPr id="1030" name="Rectangle 5"/>
          <p:cNvSpPr>
            <a:spLocks noChangeArrowheads="1"/>
          </p:cNvSpPr>
          <p:nvPr/>
        </p:nvSpPr>
        <p:spPr bwMode="auto">
          <a:xfrm>
            <a:off x="2209800" y="5257800"/>
            <a:ext cx="62769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2400">
                <a:solidFill>
                  <a:srgbClr val="FF0000"/>
                </a:solidFill>
              </a:rPr>
              <a:t>**A1 and A2 map to the same cache block</a:t>
            </a:r>
          </a:p>
          <a:p>
            <a:r>
              <a:rPr lang="en-US" altLang="en-US" sz="2400">
                <a:solidFill>
                  <a:srgbClr val="FF0000"/>
                </a:solidFill>
              </a:rPr>
              <a:t>**Processor Initial state is </a:t>
            </a:r>
            <a:r>
              <a:rPr lang="en-US" altLang="en-US" sz="2400" i="1">
                <a:solidFill>
                  <a:srgbClr val="FF0000"/>
                </a:solidFill>
              </a:rPr>
              <a:t>Invalid</a:t>
            </a:r>
          </a:p>
          <a:p>
            <a:r>
              <a:rPr lang="en-US" altLang="en-US" sz="2400" i="1">
                <a:solidFill>
                  <a:srgbClr val="FF0000"/>
                </a:solidFill>
              </a:rPr>
              <a:t>**Directory initial state is uncached</a:t>
            </a:r>
          </a:p>
        </p:txBody>
      </p:sp>
      <p:sp>
        <p:nvSpPr>
          <p:cNvPr id="1031" name="Rectangle 6"/>
          <p:cNvSpPr>
            <a:spLocks noChangeArrowheads="1"/>
          </p:cNvSpPr>
          <p:nvPr/>
        </p:nvSpPr>
        <p:spPr bwMode="auto">
          <a:xfrm>
            <a:off x="22463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1</a:t>
            </a:r>
          </a:p>
        </p:txBody>
      </p:sp>
      <p:sp>
        <p:nvSpPr>
          <p:cNvPr id="1032" name="Rectangle 7"/>
          <p:cNvSpPr>
            <a:spLocks noChangeArrowheads="1"/>
          </p:cNvSpPr>
          <p:nvPr/>
        </p:nvSpPr>
        <p:spPr bwMode="auto">
          <a:xfrm>
            <a:off x="36560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2</a:t>
            </a:r>
          </a:p>
        </p:txBody>
      </p:sp>
      <p:sp>
        <p:nvSpPr>
          <p:cNvPr id="1033" name="Rectangle 8"/>
          <p:cNvSpPr>
            <a:spLocks noChangeArrowheads="1"/>
          </p:cNvSpPr>
          <p:nvPr/>
        </p:nvSpPr>
        <p:spPr bwMode="auto">
          <a:xfrm>
            <a:off x="5160963" y="1857375"/>
            <a:ext cx="15652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Interconnect</a:t>
            </a:r>
          </a:p>
        </p:txBody>
      </p:sp>
      <p:sp>
        <p:nvSpPr>
          <p:cNvPr id="1034" name="Rectangle 9"/>
          <p:cNvSpPr>
            <a:spLocks noChangeArrowheads="1"/>
          </p:cNvSpPr>
          <p:nvPr/>
        </p:nvSpPr>
        <p:spPr bwMode="auto">
          <a:xfrm>
            <a:off x="7942263" y="1857375"/>
            <a:ext cx="1069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Memory</a:t>
            </a:r>
          </a:p>
        </p:txBody>
      </p:sp>
      <p:sp>
        <p:nvSpPr>
          <p:cNvPr id="1035" name="Rectangle 10"/>
          <p:cNvSpPr>
            <a:spLocks noChangeArrowheads="1"/>
          </p:cNvSpPr>
          <p:nvPr/>
        </p:nvSpPr>
        <p:spPr bwMode="auto">
          <a:xfrm>
            <a:off x="6780213" y="1857375"/>
            <a:ext cx="1196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Directory</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90488" tIns="44450" rIns="90488" bIns="44450"/>
          <a:lstStyle/>
          <a:p>
            <a:pPr eaLnBrk="1" hangingPunct="1"/>
            <a:r>
              <a:rPr lang="en-US" altLang="en-US" smtClean="0"/>
              <a:t>Review</a:t>
            </a:r>
          </a:p>
        </p:txBody>
      </p:sp>
      <p:sp>
        <p:nvSpPr>
          <p:cNvPr id="13315" name="Rectangle 3"/>
          <p:cNvSpPr>
            <a:spLocks noGrp="1" noChangeArrowheads="1"/>
          </p:cNvSpPr>
          <p:nvPr>
            <p:ph idx="1"/>
          </p:nvPr>
        </p:nvSpPr>
        <p:spPr>
          <a:xfrm>
            <a:off x="762000" y="1371600"/>
            <a:ext cx="7620000" cy="5181600"/>
          </a:xfrm>
        </p:spPr>
        <p:txBody>
          <a:bodyPr lIns="90488" tIns="44450" rIns="90488" bIns="44450"/>
          <a:lstStyle/>
          <a:p>
            <a:pPr eaLnBrk="1" hangingPunct="1"/>
            <a:r>
              <a:rPr lang="en-US" altLang="en-US" smtClean="0"/>
              <a:t>Caches contain all information on state of cached memory blocks </a:t>
            </a:r>
          </a:p>
          <a:p>
            <a:pPr eaLnBrk="1" hangingPunct="1"/>
            <a:r>
              <a:rPr lang="en-US" altLang="en-US" smtClean="0"/>
              <a:t>Snooping cache over shared medium for smaller MP by invalidating other cached copies on write</a:t>
            </a:r>
          </a:p>
          <a:p>
            <a:pPr eaLnBrk="1" hangingPunct="1"/>
            <a:r>
              <a:rPr lang="en-US" altLang="en-US" smtClean="0"/>
              <a:t>Sharing cached data </a:t>
            </a:r>
            <a:r>
              <a:rPr lang="en-US" altLang="en-US" smtClean="0">
                <a:cs typeface="Arial" charset="0"/>
              </a:rPr>
              <a:t> </a:t>
            </a:r>
            <a:r>
              <a:rPr lang="en-US" altLang="en-US" smtClean="0">
                <a:cs typeface="Arial" charset="0"/>
                <a:sym typeface="Symbol" pitchFamily="18" charset="2"/>
              </a:rPr>
              <a:t> </a:t>
            </a:r>
            <a:r>
              <a:rPr lang="en-US" altLang="en-US" i="1" smtClean="0">
                <a:solidFill>
                  <a:srgbClr val="0332B7"/>
                </a:solidFill>
                <a:cs typeface="Arial" charset="0"/>
                <a:sym typeface="Symbol" pitchFamily="18" charset="2"/>
              </a:rPr>
              <a:t>Coherence</a:t>
            </a:r>
            <a:r>
              <a:rPr lang="en-US" altLang="en-US" smtClean="0">
                <a:cs typeface="Arial" charset="0"/>
                <a:sym typeface="Symbol" pitchFamily="18" charset="2"/>
              </a:rPr>
              <a:t> (values returned by a read), </a:t>
            </a:r>
            <a:r>
              <a:rPr lang="en-US" altLang="en-US" i="1" smtClean="0">
                <a:solidFill>
                  <a:srgbClr val="0332B7"/>
                </a:solidFill>
                <a:cs typeface="Arial" charset="0"/>
                <a:sym typeface="Symbol" pitchFamily="18" charset="2"/>
              </a:rPr>
              <a:t>Consistency</a:t>
            </a:r>
            <a:r>
              <a:rPr lang="en-US" altLang="en-US" smtClean="0">
                <a:cs typeface="Arial" charset="0"/>
                <a:sym typeface="Symbol" pitchFamily="18" charset="2"/>
              </a:rPr>
              <a:t> (when a written value will be returned by a read)</a:t>
            </a:r>
            <a:endParaRPr lang="en-US" altLang="en-US" smtClean="0"/>
          </a:p>
        </p:txBody>
      </p:sp>
      <p:sp>
        <p:nvSpPr>
          <p:cNvPr id="6" name="Slide Number Placeholder 5"/>
          <p:cNvSpPr>
            <a:spLocks noGrp="1"/>
          </p:cNvSpPr>
          <p:nvPr>
            <p:ph type="sldNum" sz="quarter" idx="10"/>
          </p:nvPr>
        </p:nvSpPr>
        <p:spPr/>
        <p:txBody>
          <a:bodyPr/>
          <a:lstStyle/>
          <a:p>
            <a:pPr>
              <a:defRPr/>
            </a:pPr>
            <a:fld id="{3917756C-3E8E-47E3-A34B-186988D7CAA7}" type="slidenum">
              <a:rPr lang="en-US"/>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7" tIns="44450" rIns="90487" bIns="44450"/>
          <a:lstStyle/>
          <a:p>
            <a:pPr eaLnBrk="1" hangingPunct="1"/>
            <a:r>
              <a:rPr lang="en-US" altLang="en-US" smtClean="0"/>
              <a:t>Example</a:t>
            </a:r>
          </a:p>
        </p:txBody>
      </p:sp>
      <p:sp>
        <p:nvSpPr>
          <p:cNvPr id="13" name="Slide Number Placeholder 5"/>
          <p:cNvSpPr>
            <a:spLocks noGrp="1"/>
          </p:cNvSpPr>
          <p:nvPr>
            <p:ph type="sldNum" sz="quarter" idx="10"/>
          </p:nvPr>
        </p:nvSpPr>
        <p:spPr/>
        <p:txBody>
          <a:bodyPr/>
          <a:lstStyle/>
          <a:p>
            <a:pPr>
              <a:defRPr/>
            </a:pPr>
            <a:fld id="{68AB1B72-B17B-4DD9-BC46-F3BBF2316BAF}" type="slidenum">
              <a:rPr lang="en-US"/>
              <a:pPr>
                <a:defRPr/>
              </a:pPr>
              <a:t>20</a:t>
            </a:fld>
            <a:endParaRPr lang="en-US"/>
          </a:p>
        </p:txBody>
      </p:sp>
      <p:graphicFrame>
        <p:nvGraphicFramePr>
          <p:cNvPr id="2050" name="Object 3"/>
          <p:cNvGraphicFramePr>
            <a:graphicFrameLocks/>
          </p:cNvGraphicFramePr>
          <p:nvPr/>
        </p:nvGraphicFramePr>
        <p:xfrm>
          <a:off x="438150" y="2208213"/>
          <a:ext cx="8228013" cy="2859087"/>
        </p:xfrm>
        <a:graphic>
          <a:graphicData uri="http://schemas.openxmlformats.org/presentationml/2006/ole">
            <mc:AlternateContent xmlns:mc="http://schemas.openxmlformats.org/markup-compatibility/2006">
              <mc:Choice xmlns:v="urn:schemas-microsoft-com:vml" Requires="v">
                <p:oleObj spid="_x0000_s2070" name="Worksheet" r:id="rId4" imgW="11772900" imgH="4102100" progId="Excel.Sheet.8">
                  <p:embed/>
                </p:oleObj>
              </mc:Choice>
              <mc:Fallback>
                <p:oleObj name="Worksheet" r:id="rId4" imgW="11772900" imgH="4102100" progId="Excel.Shee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2208213"/>
                        <a:ext cx="8228013" cy="2859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Rectangle 4"/>
          <p:cNvSpPr>
            <a:spLocks noChangeArrowheads="1"/>
          </p:cNvSpPr>
          <p:nvPr/>
        </p:nvSpPr>
        <p:spPr bwMode="auto">
          <a:xfrm>
            <a:off x="569913" y="3808413"/>
            <a:ext cx="1633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b="0">
                <a:solidFill>
                  <a:srgbClr val="037C03"/>
                </a:solidFill>
                <a:latin typeface="Helvetica" pitchFamily="34" charset="0"/>
              </a:rPr>
              <a:t>P2: Write 20 to A1</a:t>
            </a:r>
          </a:p>
        </p:txBody>
      </p:sp>
      <p:sp>
        <p:nvSpPr>
          <p:cNvPr id="2054" name="Rectangle 5"/>
          <p:cNvSpPr>
            <a:spLocks noChangeArrowheads="1"/>
          </p:cNvSpPr>
          <p:nvPr/>
        </p:nvSpPr>
        <p:spPr bwMode="auto">
          <a:xfrm>
            <a:off x="2684463" y="5381625"/>
            <a:ext cx="4295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b="0"/>
              <a:t>A1 and A2 map to the same cache block</a:t>
            </a:r>
          </a:p>
        </p:txBody>
      </p:sp>
      <p:sp>
        <p:nvSpPr>
          <p:cNvPr id="2055" name="Rectangle 6"/>
          <p:cNvSpPr>
            <a:spLocks noChangeArrowheads="1"/>
          </p:cNvSpPr>
          <p:nvPr/>
        </p:nvSpPr>
        <p:spPr bwMode="auto">
          <a:xfrm>
            <a:off x="22463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1</a:t>
            </a:r>
          </a:p>
        </p:txBody>
      </p:sp>
      <p:sp>
        <p:nvSpPr>
          <p:cNvPr id="2056" name="Rectangle 7"/>
          <p:cNvSpPr>
            <a:spLocks noChangeArrowheads="1"/>
          </p:cNvSpPr>
          <p:nvPr/>
        </p:nvSpPr>
        <p:spPr bwMode="auto">
          <a:xfrm>
            <a:off x="36560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2</a:t>
            </a:r>
          </a:p>
        </p:txBody>
      </p:sp>
      <p:sp>
        <p:nvSpPr>
          <p:cNvPr id="2057" name="Rectangle 8"/>
          <p:cNvSpPr>
            <a:spLocks noChangeArrowheads="1"/>
          </p:cNvSpPr>
          <p:nvPr/>
        </p:nvSpPr>
        <p:spPr bwMode="auto">
          <a:xfrm>
            <a:off x="5160963" y="1857375"/>
            <a:ext cx="15652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Interconnect</a:t>
            </a:r>
          </a:p>
        </p:txBody>
      </p:sp>
      <p:sp>
        <p:nvSpPr>
          <p:cNvPr id="2058" name="Rectangle 9"/>
          <p:cNvSpPr>
            <a:spLocks noChangeArrowheads="1"/>
          </p:cNvSpPr>
          <p:nvPr/>
        </p:nvSpPr>
        <p:spPr bwMode="auto">
          <a:xfrm>
            <a:off x="7942263" y="1857375"/>
            <a:ext cx="1069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Memory</a:t>
            </a:r>
          </a:p>
        </p:txBody>
      </p:sp>
      <p:sp>
        <p:nvSpPr>
          <p:cNvPr id="2059" name="Rectangle 10"/>
          <p:cNvSpPr>
            <a:spLocks noChangeArrowheads="1"/>
          </p:cNvSpPr>
          <p:nvPr/>
        </p:nvSpPr>
        <p:spPr bwMode="auto">
          <a:xfrm>
            <a:off x="6780213" y="1857375"/>
            <a:ext cx="1196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Directory</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lIns="90487" tIns="44450" rIns="90487" bIns="44450"/>
          <a:lstStyle/>
          <a:p>
            <a:pPr eaLnBrk="1" hangingPunct="1"/>
            <a:r>
              <a:rPr lang="en-US" altLang="en-US" smtClean="0"/>
              <a:t>Example</a:t>
            </a:r>
          </a:p>
        </p:txBody>
      </p:sp>
      <p:sp>
        <p:nvSpPr>
          <p:cNvPr id="13" name="Slide Number Placeholder 5"/>
          <p:cNvSpPr>
            <a:spLocks noGrp="1"/>
          </p:cNvSpPr>
          <p:nvPr>
            <p:ph type="sldNum" sz="quarter" idx="10"/>
          </p:nvPr>
        </p:nvSpPr>
        <p:spPr/>
        <p:txBody>
          <a:bodyPr/>
          <a:lstStyle/>
          <a:p>
            <a:pPr>
              <a:defRPr/>
            </a:pPr>
            <a:fld id="{73277413-B37B-4ED4-AB57-63AED2DB7290}" type="slidenum">
              <a:rPr lang="en-US"/>
              <a:pPr>
                <a:defRPr/>
              </a:pPr>
              <a:t>21</a:t>
            </a:fld>
            <a:endParaRPr lang="en-US"/>
          </a:p>
        </p:txBody>
      </p:sp>
      <p:graphicFrame>
        <p:nvGraphicFramePr>
          <p:cNvPr id="3074" name="Object 3"/>
          <p:cNvGraphicFramePr>
            <a:graphicFrameLocks/>
          </p:cNvGraphicFramePr>
          <p:nvPr/>
        </p:nvGraphicFramePr>
        <p:xfrm>
          <a:off x="438150" y="2317750"/>
          <a:ext cx="8228013" cy="2654300"/>
        </p:xfrm>
        <a:graphic>
          <a:graphicData uri="http://schemas.openxmlformats.org/presentationml/2006/ole">
            <mc:AlternateContent xmlns:mc="http://schemas.openxmlformats.org/markup-compatibility/2006">
              <mc:Choice xmlns:v="urn:schemas-microsoft-com:vml" Requires="v">
                <p:oleObj spid="_x0000_s3094" name="Worksheet" r:id="rId4" imgW="11772900" imgH="3810000" progId="Excel.Sheet.8">
                  <p:embed/>
                </p:oleObj>
              </mc:Choice>
              <mc:Fallback>
                <p:oleObj name="Worksheet" r:id="rId4" imgW="11772900" imgH="3810000" progId="Excel.Shee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2317750"/>
                        <a:ext cx="8228013" cy="2654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Rectangle 4"/>
          <p:cNvSpPr>
            <a:spLocks noChangeArrowheads="1"/>
          </p:cNvSpPr>
          <p:nvPr/>
        </p:nvSpPr>
        <p:spPr bwMode="auto">
          <a:xfrm>
            <a:off x="569913" y="3941763"/>
            <a:ext cx="1633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b="0">
                <a:solidFill>
                  <a:srgbClr val="037C03"/>
                </a:solidFill>
                <a:latin typeface="Helvetica" pitchFamily="34" charset="0"/>
              </a:rPr>
              <a:t>P2: Write 20 to A1</a:t>
            </a:r>
          </a:p>
        </p:txBody>
      </p:sp>
      <p:sp>
        <p:nvSpPr>
          <p:cNvPr id="3078" name="Rectangle 5"/>
          <p:cNvSpPr>
            <a:spLocks noChangeArrowheads="1"/>
          </p:cNvSpPr>
          <p:nvPr/>
        </p:nvSpPr>
        <p:spPr bwMode="auto">
          <a:xfrm>
            <a:off x="2684463" y="5381625"/>
            <a:ext cx="4295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b="0"/>
              <a:t>A1 and A2 map to the same cache block</a:t>
            </a:r>
          </a:p>
        </p:txBody>
      </p:sp>
      <p:sp>
        <p:nvSpPr>
          <p:cNvPr id="3079" name="Rectangle 6"/>
          <p:cNvSpPr>
            <a:spLocks noChangeArrowheads="1"/>
          </p:cNvSpPr>
          <p:nvPr/>
        </p:nvSpPr>
        <p:spPr bwMode="auto">
          <a:xfrm>
            <a:off x="22463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1</a:t>
            </a:r>
          </a:p>
        </p:txBody>
      </p:sp>
      <p:sp>
        <p:nvSpPr>
          <p:cNvPr id="3080" name="Rectangle 7"/>
          <p:cNvSpPr>
            <a:spLocks noChangeArrowheads="1"/>
          </p:cNvSpPr>
          <p:nvPr/>
        </p:nvSpPr>
        <p:spPr bwMode="auto">
          <a:xfrm>
            <a:off x="36560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2</a:t>
            </a:r>
          </a:p>
        </p:txBody>
      </p:sp>
      <p:sp>
        <p:nvSpPr>
          <p:cNvPr id="3081" name="Rectangle 8"/>
          <p:cNvSpPr>
            <a:spLocks noChangeArrowheads="1"/>
          </p:cNvSpPr>
          <p:nvPr/>
        </p:nvSpPr>
        <p:spPr bwMode="auto">
          <a:xfrm>
            <a:off x="5160963" y="1857375"/>
            <a:ext cx="15652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Interconnect</a:t>
            </a:r>
          </a:p>
        </p:txBody>
      </p:sp>
      <p:sp>
        <p:nvSpPr>
          <p:cNvPr id="3082" name="Rectangle 9"/>
          <p:cNvSpPr>
            <a:spLocks noChangeArrowheads="1"/>
          </p:cNvSpPr>
          <p:nvPr/>
        </p:nvSpPr>
        <p:spPr bwMode="auto">
          <a:xfrm>
            <a:off x="7942263" y="1857375"/>
            <a:ext cx="1069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Memory</a:t>
            </a:r>
          </a:p>
        </p:txBody>
      </p:sp>
      <p:sp>
        <p:nvSpPr>
          <p:cNvPr id="3083" name="Rectangle 10"/>
          <p:cNvSpPr>
            <a:spLocks noChangeArrowheads="1"/>
          </p:cNvSpPr>
          <p:nvPr/>
        </p:nvSpPr>
        <p:spPr bwMode="auto">
          <a:xfrm>
            <a:off x="6780213" y="1857375"/>
            <a:ext cx="1196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Directory</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lIns="90487" tIns="44450" rIns="90487" bIns="44450"/>
          <a:lstStyle/>
          <a:p>
            <a:pPr eaLnBrk="1" hangingPunct="1"/>
            <a:r>
              <a:rPr lang="en-US" altLang="en-US" smtClean="0"/>
              <a:t>Example</a:t>
            </a:r>
          </a:p>
        </p:txBody>
      </p:sp>
      <p:sp>
        <p:nvSpPr>
          <p:cNvPr id="21" name="Slide Number Placeholder 5"/>
          <p:cNvSpPr>
            <a:spLocks noGrp="1"/>
          </p:cNvSpPr>
          <p:nvPr>
            <p:ph type="sldNum" sz="quarter" idx="10"/>
          </p:nvPr>
        </p:nvSpPr>
        <p:spPr/>
        <p:txBody>
          <a:bodyPr/>
          <a:lstStyle/>
          <a:p>
            <a:pPr>
              <a:defRPr/>
            </a:pPr>
            <a:fld id="{D7D469F9-860D-4DC5-ACD6-87C22DF20341}" type="slidenum">
              <a:rPr lang="en-US"/>
              <a:pPr>
                <a:defRPr/>
              </a:pPr>
              <a:t>22</a:t>
            </a:fld>
            <a:endParaRPr lang="en-US"/>
          </a:p>
        </p:txBody>
      </p:sp>
      <p:sp>
        <p:nvSpPr>
          <p:cNvPr id="4101" name="Rectangle 3"/>
          <p:cNvSpPr>
            <a:spLocks noChangeArrowheads="1"/>
          </p:cNvSpPr>
          <p:nvPr/>
        </p:nvSpPr>
        <p:spPr bwMode="auto">
          <a:xfrm>
            <a:off x="531813" y="3884613"/>
            <a:ext cx="1633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b="0">
                <a:solidFill>
                  <a:srgbClr val="037C03"/>
                </a:solidFill>
                <a:latin typeface="Helvetica" pitchFamily="34" charset="0"/>
              </a:rPr>
              <a:t>P2: Write 20 to A1</a:t>
            </a:r>
          </a:p>
        </p:txBody>
      </p:sp>
      <p:sp>
        <p:nvSpPr>
          <p:cNvPr id="4102" name="Rectangle 4"/>
          <p:cNvSpPr>
            <a:spLocks noChangeArrowheads="1"/>
          </p:cNvSpPr>
          <p:nvPr/>
        </p:nvSpPr>
        <p:spPr bwMode="auto">
          <a:xfrm>
            <a:off x="2684463" y="5381625"/>
            <a:ext cx="4295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b="0"/>
              <a:t>A1 and A2 map to the same cache block</a:t>
            </a:r>
          </a:p>
        </p:txBody>
      </p:sp>
      <p:graphicFrame>
        <p:nvGraphicFramePr>
          <p:cNvPr id="4098" name="Object 5"/>
          <p:cNvGraphicFramePr>
            <a:graphicFrameLocks/>
          </p:cNvGraphicFramePr>
          <p:nvPr/>
        </p:nvGraphicFramePr>
        <p:xfrm>
          <a:off x="438150" y="2292350"/>
          <a:ext cx="8228013" cy="2654300"/>
        </p:xfrm>
        <a:graphic>
          <a:graphicData uri="http://schemas.openxmlformats.org/presentationml/2006/ole">
            <mc:AlternateContent xmlns:mc="http://schemas.openxmlformats.org/markup-compatibility/2006">
              <mc:Choice xmlns:v="urn:schemas-microsoft-com:vml" Requires="v">
                <p:oleObj spid="_x0000_s4126" name="Worksheet" r:id="rId4" imgW="11772900" imgH="3810000" progId="Excel.Sheet.8">
                  <p:embed/>
                </p:oleObj>
              </mc:Choice>
              <mc:Fallback>
                <p:oleObj name="Worksheet" r:id="rId4" imgW="11772900" imgH="3810000" progId="Excel.Shee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2292350"/>
                        <a:ext cx="8228013" cy="2654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Rectangle 6"/>
          <p:cNvSpPr>
            <a:spLocks noChangeArrowheads="1"/>
          </p:cNvSpPr>
          <p:nvPr/>
        </p:nvSpPr>
        <p:spPr bwMode="auto">
          <a:xfrm>
            <a:off x="22463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1</a:t>
            </a:r>
          </a:p>
        </p:txBody>
      </p:sp>
      <p:sp>
        <p:nvSpPr>
          <p:cNvPr id="4104" name="Rectangle 7"/>
          <p:cNvSpPr>
            <a:spLocks noChangeArrowheads="1"/>
          </p:cNvSpPr>
          <p:nvPr/>
        </p:nvSpPr>
        <p:spPr bwMode="auto">
          <a:xfrm>
            <a:off x="36560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2</a:t>
            </a:r>
          </a:p>
        </p:txBody>
      </p:sp>
      <p:sp>
        <p:nvSpPr>
          <p:cNvPr id="4105" name="Rectangle 8"/>
          <p:cNvSpPr>
            <a:spLocks noChangeArrowheads="1"/>
          </p:cNvSpPr>
          <p:nvPr/>
        </p:nvSpPr>
        <p:spPr bwMode="auto">
          <a:xfrm>
            <a:off x="5160963" y="1857375"/>
            <a:ext cx="15652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Interconnect</a:t>
            </a:r>
          </a:p>
        </p:txBody>
      </p:sp>
      <p:sp>
        <p:nvSpPr>
          <p:cNvPr id="4106" name="Rectangle 9"/>
          <p:cNvSpPr>
            <a:spLocks noChangeArrowheads="1"/>
          </p:cNvSpPr>
          <p:nvPr/>
        </p:nvSpPr>
        <p:spPr bwMode="auto">
          <a:xfrm>
            <a:off x="7942263" y="1857375"/>
            <a:ext cx="1069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Memory</a:t>
            </a:r>
          </a:p>
        </p:txBody>
      </p:sp>
      <p:sp>
        <p:nvSpPr>
          <p:cNvPr id="4107" name="Rectangle 10"/>
          <p:cNvSpPr>
            <a:spLocks noChangeArrowheads="1"/>
          </p:cNvSpPr>
          <p:nvPr/>
        </p:nvSpPr>
        <p:spPr bwMode="auto">
          <a:xfrm>
            <a:off x="6780213" y="1857375"/>
            <a:ext cx="1196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Directory</a:t>
            </a:r>
          </a:p>
        </p:txBody>
      </p:sp>
      <p:sp>
        <p:nvSpPr>
          <p:cNvPr id="4108" name="Rectangle 11"/>
          <p:cNvSpPr>
            <a:spLocks noChangeArrowheads="1"/>
          </p:cNvSpPr>
          <p:nvPr/>
        </p:nvSpPr>
        <p:spPr bwMode="auto">
          <a:xfrm>
            <a:off x="7618413" y="3484563"/>
            <a:ext cx="4111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b="0" i="1" u="sng">
                <a:solidFill>
                  <a:schemeClr val="hlink"/>
                </a:solidFill>
              </a:rPr>
              <a:t>A1</a:t>
            </a:r>
          </a:p>
        </p:txBody>
      </p:sp>
      <p:sp>
        <p:nvSpPr>
          <p:cNvPr id="580620" name="Rectangle 12"/>
          <p:cNvSpPr>
            <a:spLocks noChangeArrowheads="1"/>
          </p:cNvSpPr>
          <p:nvPr/>
        </p:nvSpPr>
        <p:spPr bwMode="auto">
          <a:xfrm>
            <a:off x="3681413" y="5030788"/>
            <a:ext cx="2414587" cy="304800"/>
          </a:xfrm>
          <a:prstGeom prst="rect">
            <a:avLst/>
          </a:prstGeom>
          <a:noFill/>
          <a:ln w="12700">
            <a:noFill/>
            <a:miter lim="800000"/>
            <a:headEnd/>
            <a:tailEnd/>
          </a:ln>
          <a:effectLst>
            <a:outerShdw dist="107763" dir="2700000" algn="ctr" rotWithShape="0">
              <a:schemeClr val="bg1"/>
            </a:outerShdw>
          </a:effectLst>
        </p:spPr>
        <p:txBody>
          <a:bodyPr lIns="90487" tIns="44450" rIns="90487" bIns="44450">
            <a:spAutoFit/>
          </a:bodyPr>
          <a:lstStyle/>
          <a:p>
            <a:pPr eaLnBrk="0" hangingPunct="0">
              <a:defRPr/>
            </a:pPr>
            <a:r>
              <a:rPr lang="en-US" b="0" i="1" u="sng" dirty="0">
                <a:solidFill>
                  <a:srgbClr val="FF0000"/>
                </a:solidFill>
                <a:cs typeface="+mn-cs"/>
              </a:rPr>
              <a:t>Write Back to home</a:t>
            </a:r>
          </a:p>
        </p:txBody>
      </p:sp>
      <p:sp>
        <p:nvSpPr>
          <p:cNvPr id="4110" name="Line 13"/>
          <p:cNvSpPr>
            <a:spLocks noChangeShapeType="1"/>
          </p:cNvSpPr>
          <p:nvPr/>
        </p:nvSpPr>
        <p:spPr bwMode="auto">
          <a:xfrm flipV="1">
            <a:off x="4184650" y="3657600"/>
            <a:ext cx="75565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1" name="Rectangle 14"/>
          <p:cNvSpPr>
            <a:spLocks noChangeArrowheads="1"/>
          </p:cNvSpPr>
          <p:nvPr/>
        </p:nvSpPr>
        <p:spPr bwMode="auto">
          <a:xfrm>
            <a:off x="7620000" y="35052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4112" name="Rectangle 15"/>
          <p:cNvSpPr>
            <a:spLocks noChangeArrowheads="1"/>
          </p:cNvSpPr>
          <p:nvPr/>
        </p:nvSpPr>
        <p:spPr bwMode="auto">
          <a:xfrm>
            <a:off x="8153400" y="3962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4113" name="Rectangle 16"/>
          <p:cNvSpPr>
            <a:spLocks noChangeArrowheads="1"/>
          </p:cNvSpPr>
          <p:nvPr/>
        </p:nvSpPr>
        <p:spPr bwMode="auto">
          <a:xfrm>
            <a:off x="8077200" y="4191000"/>
            <a:ext cx="533400" cy="3810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4114" name="Rectangle 17"/>
          <p:cNvSpPr>
            <a:spLocks noChangeArrowheads="1"/>
          </p:cNvSpPr>
          <p:nvPr/>
        </p:nvSpPr>
        <p:spPr bwMode="auto">
          <a:xfrm>
            <a:off x="8153400" y="4114800"/>
            <a:ext cx="457200" cy="3048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4115" name="Text Box 18"/>
          <p:cNvSpPr txBox="1">
            <a:spLocks noChangeArrowheads="1"/>
          </p:cNvSpPr>
          <p:nvPr/>
        </p:nvSpPr>
        <p:spPr bwMode="auto">
          <a:xfrm>
            <a:off x="6553200" y="3598863"/>
            <a:ext cx="68580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ctr">
              <a:lnSpc>
                <a:spcPct val="30000"/>
              </a:lnSpc>
              <a:spcBef>
                <a:spcPct val="50000"/>
              </a:spcBef>
            </a:pPr>
            <a:r>
              <a:rPr lang="en-US" altLang="en-US" b="0" i="1" u="sng">
                <a:solidFill>
                  <a:schemeClr val="hlink"/>
                </a:solidFill>
                <a:latin typeface="Times New Roman" pitchFamily="18" charset="0"/>
              </a:rPr>
              <a:t>A1</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lIns="90487" tIns="44450" rIns="90487" bIns="44450"/>
          <a:lstStyle/>
          <a:p>
            <a:pPr eaLnBrk="1" hangingPunct="1"/>
            <a:r>
              <a:rPr lang="en-US" altLang="en-US" smtClean="0"/>
              <a:t>Example</a:t>
            </a:r>
          </a:p>
        </p:txBody>
      </p:sp>
      <p:sp>
        <p:nvSpPr>
          <p:cNvPr id="17" name="Slide Number Placeholder 5"/>
          <p:cNvSpPr>
            <a:spLocks noGrp="1"/>
          </p:cNvSpPr>
          <p:nvPr>
            <p:ph type="sldNum" sz="quarter" idx="10"/>
          </p:nvPr>
        </p:nvSpPr>
        <p:spPr/>
        <p:txBody>
          <a:bodyPr/>
          <a:lstStyle/>
          <a:p>
            <a:pPr>
              <a:defRPr/>
            </a:pPr>
            <a:fld id="{B90F4446-83A7-49F1-BF5C-1200675F0E39}" type="slidenum">
              <a:rPr lang="en-US"/>
              <a:pPr>
                <a:defRPr/>
              </a:pPr>
              <a:t>23</a:t>
            </a:fld>
            <a:endParaRPr lang="en-US"/>
          </a:p>
        </p:txBody>
      </p:sp>
      <p:sp>
        <p:nvSpPr>
          <p:cNvPr id="5125" name="Rectangle 3"/>
          <p:cNvSpPr>
            <a:spLocks noChangeArrowheads="1"/>
          </p:cNvSpPr>
          <p:nvPr/>
        </p:nvSpPr>
        <p:spPr bwMode="auto">
          <a:xfrm>
            <a:off x="531813" y="3884613"/>
            <a:ext cx="1633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b="0">
                <a:solidFill>
                  <a:srgbClr val="037C03"/>
                </a:solidFill>
                <a:latin typeface="Helvetica" pitchFamily="34" charset="0"/>
              </a:rPr>
              <a:t>P2: Write 20 to A1</a:t>
            </a:r>
          </a:p>
        </p:txBody>
      </p:sp>
      <p:sp>
        <p:nvSpPr>
          <p:cNvPr id="5126" name="Rectangle 4"/>
          <p:cNvSpPr>
            <a:spLocks noChangeArrowheads="1"/>
          </p:cNvSpPr>
          <p:nvPr/>
        </p:nvSpPr>
        <p:spPr bwMode="auto">
          <a:xfrm>
            <a:off x="2684463" y="5381625"/>
            <a:ext cx="4295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b="0"/>
              <a:t>A1 and A2 map to the same cache block</a:t>
            </a:r>
          </a:p>
        </p:txBody>
      </p:sp>
      <p:graphicFrame>
        <p:nvGraphicFramePr>
          <p:cNvPr id="5122" name="Object 5"/>
          <p:cNvGraphicFramePr>
            <a:graphicFrameLocks/>
          </p:cNvGraphicFramePr>
          <p:nvPr/>
        </p:nvGraphicFramePr>
        <p:xfrm>
          <a:off x="438150" y="2292350"/>
          <a:ext cx="8228013" cy="2654300"/>
        </p:xfrm>
        <a:graphic>
          <a:graphicData uri="http://schemas.openxmlformats.org/presentationml/2006/ole">
            <mc:AlternateContent xmlns:mc="http://schemas.openxmlformats.org/markup-compatibility/2006">
              <mc:Choice xmlns:v="urn:schemas-microsoft-com:vml" Requires="v">
                <p:oleObj spid="_x0000_s5147" name="Worksheet" r:id="rId4" imgW="11772900" imgH="3810000" progId="Excel.Sheet.8">
                  <p:embed/>
                </p:oleObj>
              </mc:Choice>
              <mc:Fallback>
                <p:oleObj name="Worksheet" r:id="rId4" imgW="11772900" imgH="3810000" progId="Excel.Shee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2292350"/>
                        <a:ext cx="8228013" cy="2654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Rectangle 6"/>
          <p:cNvSpPr>
            <a:spLocks noChangeArrowheads="1"/>
          </p:cNvSpPr>
          <p:nvPr/>
        </p:nvSpPr>
        <p:spPr bwMode="auto">
          <a:xfrm>
            <a:off x="22463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1</a:t>
            </a:r>
          </a:p>
        </p:txBody>
      </p:sp>
      <p:sp>
        <p:nvSpPr>
          <p:cNvPr id="5128" name="Rectangle 7"/>
          <p:cNvSpPr>
            <a:spLocks noChangeArrowheads="1"/>
          </p:cNvSpPr>
          <p:nvPr/>
        </p:nvSpPr>
        <p:spPr bwMode="auto">
          <a:xfrm>
            <a:off x="36560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2</a:t>
            </a:r>
          </a:p>
        </p:txBody>
      </p:sp>
      <p:sp>
        <p:nvSpPr>
          <p:cNvPr id="5129" name="Rectangle 8"/>
          <p:cNvSpPr>
            <a:spLocks noChangeArrowheads="1"/>
          </p:cNvSpPr>
          <p:nvPr/>
        </p:nvSpPr>
        <p:spPr bwMode="auto">
          <a:xfrm>
            <a:off x="5160963" y="1857375"/>
            <a:ext cx="15652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Interconnect</a:t>
            </a:r>
          </a:p>
        </p:txBody>
      </p:sp>
      <p:sp>
        <p:nvSpPr>
          <p:cNvPr id="5130" name="Rectangle 9"/>
          <p:cNvSpPr>
            <a:spLocks noChangeArrowheads="1"/>
          </p:cNvSpPr>
          <p:nvPr/>
        </p:nvSpPr>
        <p:spPr bwMode="auto">
          <a:xfrm>
            <a:off x="7942263" y="1857375"/>
            <a:ext cx="1069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Memory</a:t>
            </a:r>
          </a:p>
        </p:txBody>
      </p:sp>
      <p:sp>
        <p:nvSpPr>
          <p:cNvPr id="5131" name="Rectangle 10"/>
          <p:cNvSpPr>
            <a:spLocks noChangeArrowheads="1"/>
          </p:cNvSpPr>
          <p:nvPr/>
        </p:nvSpPr>
        <p:spPr bwMode="auto">
          <a:xfrm>
            <a:off x="6780213" y="1857375"/>
            <a:ext cx="1196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Directory</a:t>
            </a:r>
          </a:p>
        </p:txBody>
      </p:sp>
      <p:sp>
        <p:nvSpPr>
          <p:cNvPr id="5132" name="Rectangle 11"/>
          <p:cNvSpPr>
            <a:spLocks noChangeArrowheads="1"/>
          </p:cNvSpPr>
          <p:nvPr/>
        </p:nvSpPr>
        <p:spPr bwMode="auto">
          <a:xfrm>
            <a:off x="7637463" y="3503613"/>
            <a:ext cx="4111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b="0" i="1" u="sng">
                <a:solidFill>
                  <a:schemeClr val="hlink"/>
                </a:solidFill>
              </a:rPr>
              <a:t>A1</a:t>
            </a:r>
          </a:p>
        </p:txBody>
      </p:sp>
      <p:sp>
        <p:nvSpPr>
          <p:cNvPr id="5133" name="Rectangle 12"/>
          <p:cNvSpPr>
            <a:spLocks noChangeArrowheads="1"/>
          </p:cNvSpPr>
          <p:nvPr/>
        </p:nvSpPr>
        <p:spPr bwMode="auto">
          <a:xfrm>
            <a:off x="8153400" y="4343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5134" name="Rectangle 13"/>
          <p:cNvSpPr>
            <a:spLocks noChangeArrowheads="1"/>
          </p:cNvSpPr>
          <p:nvPr/>
        </p:nvSpPr>
        <p:spPr bwMode="auto">
          <a:xfrm>
            <a:off x="7620000" y="3581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5135" name="Text Box 14"/>
          <p:cNvSpPr txBox="1">
            <a:spLocks noChangeArrowheads="1"/>
          </p:cNvSpPr>
          <p:nvPr/>
        </p:nvSpPr>
        <p:spPr bwMode="auto">
          <a:xfrm>
            <a:off x="6553200" y="3598863"/>
            <a:ext cx="68580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ctr">
              <a:lnSpc>
                <a:spcPct val="30000"/>
              </a:lnSpc>
              <a:spcBef>
                <a:spcPct val="50000"/>
              </a:spcBef>
            </a:pPr>
            <a:r>
              <a:rPr lang="en-US" altLang="en-US" b="0" i="1" u="sng">
                <a:solidFill>
                  <a:schemeClr val="hlink"/>
                </a:solidFill>
                <a:latin typeface="Times New Roman" pitchFamily="18" charset="0"/>
              </a:rPr>
              <a:t>A1</a:t>
            </a:r>
          </a:p>
        </p:txBody>
      </p:sp>
      <p:sp>
        <p:nvSpPr>
          <p:cNvPr id="5136" name="TextBox 15"/>
          <p:cNvSpPr txBox="1">
            <a:spLocks noChangeArrowheads="1"/>
          </p:cNvSpPr>
          <p:nvPr/>
        </p:nvSpPr>
        <p:spPr bwMode="auto">
          <a:xfrm>
            <a:off x="2776538" y="4078288"/>
            <a:ext cx="414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eaLnBrk="1" hangingPunct="1"/>
            <a:r>
              <a:rPr lang="en-US" altLang="en-US"/>
              <a:t>A1</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lIns="90487" tIns="44450" rIns="90487" bIns="44450"/>
          <a:lstStyle/>
          <a:p>
            <a:pPr eaLnBrk="1" hangingPunct="1"/>
            <a:r>
              <a:rPr lang="en-US" altLang="en-US" smtClean="0"/>
              <a:t>Example</a:t>
            </a:r>
          </a:p>
        </p:txBody>
      </p:sp>
      <p:sp>
        <p:nvSpPr>
          <p:cNvPr id="16" name="Slide Number Placeholder 5"/>
          <p:cNvSpPr>
            <a:spLocks noGrp="1"/>
          </p:cNvSpPr>
          <p:nvPr>
            <p:ph type="sldNum" sz="quarter" idx="10"/>
          </p:nvPr>
        </p:nvSpPr>
        <p:spPr/>
        <p:txBody>
          <a:bodyPr/>
          <a:lstStyle/>
          <a:p>
            <a:pPr>
              <a:defRPr/>
            </a:pPr>
            <a:fld id="{0592D674-353F-4342-9D40-08E25B64BF53}" type="slidenum">
              <a:rPr lang="en-US"/>
              <a:pPr>
                <a:defRPr/>
              </a:pPr>
              <a:t>24</a:t>
            </a:fld>
            <a:endParaRPr lang="en-US"/>
          </a:p>
        </p:txBody>
      </p:sp>
      <p:sp>
        <p:nvSpPr>
          <p:cNvPr id="6149" name="Rectangle 4"/>
          <p:cNvSpPr>
            <a:spLocks noChangeArrowheads="1"/>
          </p:cNvSpPr>
          <p:nvPr/>
        </p:nvSpPr>
        <p:spPr bwMode="auto">
          <a:xfrm>
            <a:off x="2684463" y="5381625"/>
            <a:ext cx="501808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b="0"/>
              <a:t>A1 and A2 map to the same cache block </a:t>
            </a:r>
            <a:br>
              <a:rPr lang="en-US" altLang="en-US" sz="1800" b="0"/>
            </a:br>
            <a:r>
              <a:rPr lang="en-US" altLang="en-US" sz="1800" b="0"/>
              <a:t>(but different memory block addresses A1 ≠ A2)</a:t>
            </a:r>
          </a:p>
        </p:txBody>
      </p:sp>
      <p:sp>
        <p:nvSpPr>
          <p:cNvPr id="6150" name="Rectangle 6"/>
          <p:cNvSpPr>
            <a:spLocks noChangeArrowheads="1"/>
          </p:cNvSpPr>
          <p:nvPr/>
        </p:nvSpPr>
        <p:spPr bwMode="auto">
          <a:xfrm>
            <a:off x="22463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1</a:t>
            </a:r>
          </a:p>
        </p:txBody>
      </p:sp>
      <p:sp>
        <p:nvSpPr>
          <p:cNvPr id="6151" name="Rectangle 7"/>
          <p:cNvSpPr>
            <a:spLocks noChangeArrowheads="1"/>
          </p:cNvSpPr>
          <p:nvPr/>
        </p:nvSpPr>
        <p:spPr bwMode="auto">
          <a:xfrm>
            <a:off x="3656013" y="1857375"/>
            <a:ext cx="1501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Processor 2</a:t>
            </a:r>
          </a:p>
        </p:txBody>
      </p:sp>
      <p:sp>
        <p:nvSpPr>
          <p:cNvPr id="6152" name="Rectangle 8"/>
          <p:cNvSpPr>
            <a:spLocks noChangeArrowheads="1"/>
          </p:cNvSpPr>
          <p:nvPr/>
        </p:nvSpPr>
        <p:spPr bwMode="auto">
          <a:xfrm>
            <a:off x="5160963" y="1857375"/>
            <a:ext cx="15652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Interconnect</a:t>
            </a:r>
          </a:p>
        </p:txBody>
      </p:sp>
      <p:sp>
        <p:nvSpPr>
          <p:cNvPr id="6153" name="Rectangle 9"/>
          <p:cNvSpPr>
            <a:spLocks noChangeArrowheads="1"/>
          </p:cNvSpPr>
          <p:nvPr/>
        </p:nvSpPr>
        <p:spPr bwMode="auto">
          <a:xfrm>
            <a:off x="7942263" y="1857375"/>
            <a:ext cx="1069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Memory</a:t>
            </a:r>
          </a:p>
        </p:txBody>
      </p:sp>
      <p:sp>
        <p:nvSpPr>
          <p:cNvPr id="6154" name="Rectangle 10"/>
          <p:cNvSpPr>
            <a:spLocks noChangeArrowheads="1"/>
          </p:cNvSpPr>
          <p:nvPr/>
        </p:nvSpPr>
        <p:spPr bwMode="auto">
          <a:xfrm>
            <a:off x="6780213" y="1857375"/>
            <a:ext cx="11969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sz="1800"/>
              <a:t>Directory</a:t>
            </a:r>
          </a:p>
        </p:txBody>
      </p:sp>
      <p:sp>
        <p:nvSpPr>
          <p:cNvPr id="6155" name="Rectangle 3"/>
          <p:cNvSpPr>
            <a:spLocks noChangeArrowheads="1"/>
          </p:cNvSpPr>
          <p:nvPr/>
        </p:nvSpPr>
        <p:spPr bwMode="auto">
          <a:xfrm>
            <a:off x="550863" y="3884613"/>
            <a:ext cx="16335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b="0">
                <a:solidFill>
                  <a:srgbClr val="037C03"/>
                </a:solidFill>
                <a:latin typeface="Helvetica" pitchFamily="34" charset="0"/>
              </a:rPr>
              <a:t>P2: Write 20 to A1</a:t>
            </a:r>
          </a:p>
        </p:txBody>
      </p:sp>
      <p:graphicFrame>
        <p:nvGraphicFramePr>
          <p:cNvPr id="6146" name="Object 5"/>
          <p:cNvGraphicFramePr>
            <a:graphicFrameLocks/>
          </p:cNvGraphicFramePr>
          <p:nvPr/>
        </p:nvGraphicFramePr>
        <p:xfrm>
          <a:off x="438150" y="2292350"/>
          <a:ext cx="8228013" cy="2654300"/>
        </p:xfrm>
        <a:graphic>
          <a:graphicData uri="http://schemas.openxmlformats.org/presentationml/2006/ole">
            <mc:AlternateContent xmlns:mc="http://schemas.openxmlformats.org/markup-compatibility/2006">
              <mc:Choice xmlns:v="urn:schemas-microsoft-com:vml" Requires="v">
                <p:oleObj spid="_x0000_s6170" name="Worksheet" r:id="rId4" imgW="11772900" imgH="3810000" progId="Excel.Sheet.8">
                  <p:embed/>
                </p:oleObj>
              </mc:Choice>
              <mc:Fallback>
                <p:oleObj name="Worksheet" r:id="rId4" imgW="11772900" imgH="3810000" progId="Excel.Shee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2292350"/>
                        <a:ext cx="8228013" cy="2654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6" name="Rectangle 11"/>
          <p:cNvSpPr>
            <a:spLocks noChangeArrowheads="1"/>
          </p:cNvSpPr>
          <p:nvPr/>
        </p:nvSpPr>
        <p:spPr bwMode="auto">
          <a:xfrm>
            <a:off x="7618413" y="3484563"/>
            <a:ext cx="4111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r>
              <a:rPr lang="en-US" altLang="en-US" b="0" i="1" u="sng">
                <a:solidFill>
                  <a:schemeClr val="hlink"/>
                </a:solidFill>
              </a:rPr>
              <a:t>A1</a:t>
            </a:r>
          </a:p>
        </p:txBody>
      </p:sp>
      <p:sp>
        <p:nvSpPr>
          <p:cNvPr id="6157" name="Rectangle 12"/>
          <p:cNvSpPr>
            <a:spLocks noChangeArrowheads="1"/>
          </p:cNvSpPr>
          <p:nvPr/>
        </p:nvSpPr>
        <p:spPr bwMode="auto">
          <a:xfrm>
            <a:off x="7543800" y="3581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endParaRPr lang="en-US" altLang="en-US"/>
          </a:p>
        </p:txBody>
      </p:sp>
      <p:sp>
        <p:nvSpPr>
          <p:cNvPr id="6158" name="Text Box 13"/>
          <p:cNvSpPr txBox="1">
            <a:spLocks noChangeArrowheads="1"/>
          </p:cNvSpPr>
          <p:nvPr/>
        </p:nvSpPr>
        <p:spPr bwMode="auto">
          <a:xfrm>
            <a:off x="6553200" y="3598863"/>
            <a:ext cx="68580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ctr">
              <a:lnSpc>
                <a:spcPct val="30000"/>
              </a:lnSpc>
              <a:spcBef>
                <a:spcPct val="50000"/>
              </a:spcBef>
            </a:pPr>
            <a:r>
              <a:rPr lang="en-US" altLang="en-US" b="0" i="1" u="sng">
                <a:solidFill>
                  <a:schemeClr val="hlink"/>
                </a:solidFill>
                <a:latin typeface="Times New Roman" pitchFamily="18" charset="0"/>
              </a:rPr>
              <a:t>A1</a:t>
            </a:r>
          </a:p>
        </p:txBody>
      </p:sp>
      <p:sp>
        <p:nvSpPr>
          <p:cNvPr id="6159" name="TextBox 22"/>
          <p:cNvSpPr txBox="1">
            <a:spLocks noChangeArrowheads="1"/>
          </p:cNvSpPr>
          <p:nvPr/>
        </p:nvSpPr>
        <p:spPr bwMode="auto">
          <a:xfrm>
            <a:off x="2776538" y="4078288"/>
            <a:ext cx="414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eaLnBrk="1" hangingPunct="1"/>
            <a:r>
              <a:rPr lang="en-US" altLang="en-US"/>
              <a:t>A1</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7" tIns="44450" rIns="90487" bIns="44450"/>
          <a:lstStyle/>
          <a:p>
            <a:pPr eaLnBrk="1" hangingPunct="1"/>
            <a:r>
              <a:rPr lang="en-US" altLang="en-US" smtClean="0"/>
              <a:t>Implementing a Directory</a:t>
            </a:r>
          </a:p>
        </p:txBody>
      </p:sp>
      <p:sp>
        <p:nvSpPr>
          <p:cNvPr id="29699" name="Rectangle 3"/>
          <p:cNvSpPr>
            <a:spLocks noGrp="1" noChangeArrowheads="1"/>
          </p:cNvSpPr>
          <p:nvPr>
            <p:ph idx="1"/>
          </p:nvPr>
        </p:nvSpPr>
        <p:spPr/>
        <p:txBody>
          <a:bodyPr lIns="90487" tIns="44450" rIns="90487" bIns="44450"/>
          <a:lstStyle/>
          <a:p>
            <a:pPr eaLnBrk="1" hangingPunct="1"/>
            <a:r>
              <a:rPr lang="en-US" altLang="en-US" smtClean="0"/>
              <a:t>We assume operations </a:t>
            </a:r>
            <a:r>
              <a:rPr lang="en-US" altLang="en-US" b="1" i="1" smtClean="0">
                <a:solidFill>
                  <a:srgbClr val="114FFB"/>
                </a:solidFill>
              </a:rPr>
              <a:t>atomic</a:t>
            </a:r>
            <a:r>
              <a:rPr lang="en-US" altLang="en-US" smtClean="0"/>
              <a:t>, but they are not; reality is much harder; must avoid deadlock when run out of buffers in network (see Appendix I)</a:t>
            </a:r>
          </a:p>
          <a:p>
            <a:pPr eaLnBrk="1" hangingPunct="1"/>
            <a:r>
              <a:rPr lang="en-US" altLang="en-US" smtClean="0"/>
              <a:t>Optimizations:</a:t>
            </a:r>
          </a:p>
          <a:p>
            <a:pPr lvl="1" eaLnBrk="1" hangingPunct="1"/>
            <a:r>
              <a:rPr lang="en-US" altLang="en-US" smtClean="0"/>
              <a:t>read miss or write miss in Exclusive: send data directly to requestor from owner vs. 1st to memory and then from memory to requestor</a:t>
            </a:r>
          </a:p>
        </p:txBody>
      </p:sp>
      <p:sp>
        <p:nvSpPr>
          <p:cNvPr id="6" name="Slide Number Placeholder 5"/>
          <p:cNvSpPr>
            <a:spLocks noGrp="1"/>
          </p:cNvSpPr>
          <p:nvPr>
            <p:ph type="sldNum" sz="quarter" idx="10"/>
          </p:nvPr>
        </p:nvSpPr>
        <p:spPr/>
        <p:txBody>
          <a:bodyPr/>
          <a:lstStyle/>
          <a:p>
            <a:pPr>
              <a:defRPr/>
            </a:pPr>
            <a:fld id="{E9B3D957-1C78-44B4-AD20-CDCCC3A54920}" type="slidenum">
              <a:rPr lang="en-US"/>
              <a:pPr>
                <a:defRPr/>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7" tIns="44450" rIns="90487" bIns="44450"/>
          <a:lstStyle/>
          <a:p>
            <a:pPr eaLnBrk="1" hangingPunct="1"/>
            <a:r>
              <a:rPr lang="en-US" altLang="en-US" smtClean="0"/>
              <a:t>Synchronization</a:t>
            </a:r>
          </a:p>
        </p:txBody>
      </p:sp>
      <p:sp>
        <p:nvSpPr>
          <p:cNvPr id="30723" name="Rectangle 3"/>
          <p:cNvSpPr>
            <a:spLocks noGrp="1" noChangeArrowheads="1"/>
          </p:cNvSpPr>
          <p:nvPr>
            <p:ph idx="1"/>
          </p:nvPr>
        </p:nvSpPr>
        <p:spPr>
          <a:xfrm>
            <a:off x="590550" y="990600"/>
            <a:ext cx="8001000" cy="4114800"/>
          </a:xfrm>
        </p:spPr>
        <p:txBody>
          <a:bodyPr lIns="90487" tIns="44450" rIns="90487" bIns="44450"/>
          <a:lstStyle/>
          <a:p>
            <a:pPr eaLnBrk="1" hangingPunct="1"/>
            <a:r>
              <a:rPr lang="en-US" altLang="en-US" dirty="0"/>
              <a:t>Why Synchronize?</a:t>
            </a:r>
            <a:endParaRPr lang="en-US" altLang="en-US" dirty="0" smtClean="0"/>
          </a:p>
          <a:p>
            <a:pPr eaLnBrk="1" hangingPunct="1"/>
            <a:r>
              <a:rPr lang="en-US" altLang="en-US" dirty="0" smtClean="0"/>
              <a:t>Need to know when it is safe for different processes to use shared data</a:t>
            </a:r>
          </a:p>
          <a:p>
            <a:pPr lvl="1" eaLnBrk="1" hangingPunct="1"/>
            <a:r>
              <a:rPr lang="en-US" altLang="en-US" dirty="0" smtClean="0"/>
              <a:t>Read/write in a single step</a:t>
            </a:r>
          </a:p>
          <a:p>
            <a:pPr eaLnBrk="1" hangingPunct="1"/>
            <a:r>
              <a:rPr lang="en-US" altLang="en-US" dirty="0" smtClean="0"/>
              <a:t>Issues for Synchronization:</a:t>
            </a:r>
          </a:p>
          <a:p>
            <a:pPr lvl="1" eaLnBrk="1" hangingPunct="1"/>
            <a:r>
              <a:rPr lang="en-US" altLang="en-US" dirty="0" smtClean="0"/>
              <a:t>Uninterruptable instruction to fetch and update memory (atomic operation);</a:t>
            </a:r>
          </a:p>
          <a:p>
            <a:pPr lvl="1" eaLnBrk="1" hangingPunct="1"/>
            <a:r>
              <a:rPr lang="en-US" altLang="en-US" dirty="0" smtClean="0"/>
              <a:t>User level synchronization operation using this primitive;</a:t>
            </a:r>
          </a:p>
          <a:p>
            <a:pPr lvl="2" eaLnBrk="1" hangingPunct="1"/>
            <a:r>
              <a:rPr lang="en-US" altLang="en-US" dirty="0" smtClean="0"/>
              <a:t>Software sync relying on lock/unlock</a:t>
            </a:r>
          </a:p>
          <a:p>
            <a:pPr lvl="1" eaLnBrk="1" hangingPunct="1"/>
            <a:r>
              <a:rPr lang="en-US" altLang="en-US" dirty="0" smtClean="0"/>
              <a:t>For large scale MPs, synchronization can be a bottleneck; techniques to reduce contention and latency of synchronization</a:t>
            </a:r>
          </a:p>
        </p:txBody>
      </p:sp>
      <p:sp>
        <p:nvSpPr>
          <p:cNvPr id="6" name="Slide Number Placeholder 5"/>
          <p:cNvSpPr>
            <a:spLocks noGrp="1"/>
          </p:cNvSpPr>
          <p:nvPr>
            <p:ph type="sldNum" sz="quarter" idx="10"/>
          </p:nvPr>
        </p:nvSpPr>
        <p:spPr/>
        <p:txBody>
          <a:bodyPr/>
          <a:lstStyle/>
          <a:p>
            <a:pPr>
              <a:defRPr/>
            </a:pPr>
            <a:fld id="{F6EB72EC-EC9C-4DAA-9D60-E553BA15EB83}" type="slidenum">
              <a:rPr lang="en-US"/>
              <a:pPr>
                <a:defRPr/>
              </a:pPr>
              <a:t>26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304800"/>
            <a:ext cx="7848600" cy="762000"/>
          </a:xfrm>
        </p:spPr>
        <p:txBody>
          <a:bodyPr lIns="90487" tIns="44450" rIns="90487" bIns="44450"/>
          <a:lstStyle/>
          <a:p>
            <a:pPr eaLnBrk="1" hangingPunct="1"/>
            <a:r>
              <a:rPr lang="en-US" altLang="en-US" smtClean="0"/>
              <a:t>Uninterruptable Instruction to Fetch and Update Memory</a:t>
            </a:r>
          </a:p>
        </p:txBody>
      </p:sp>
      <p:sp>
        <p:nvSpPr>
          <p:cNvPr id="612355" name="Rectangle 3"/>
          <p:cNvSpPr>
            <a:spLocks noGrp="1" noChangeArrowheads="1"/>
          </p:cNvSpPr>
          <p:nvPr>
            <p:ph idx="1"/>
          </p:nvPr>
        </p:nvSpPr>
        <p:spPr>
          <a:xfrm>
            <a:off x="342900" y="1371600"/>
            <a:ext cx="8458200" cy="4114800"/>
          </a:xfrm>
        </p:spPr>
        <p:txBody>
          <a:bodyPr lIns="90487" tIns="44450" rIns="90487" bIns="44450"/>
          <a:lstStyle/>
          <a:p>
            <a:pPr eaLnBrk="1" hangingPunct="1">
              <a:buClr>
                <a:schemeClr val="tx1"/>
              </a:buClr>
            </a:pPr>
            <a:r>
              <a:rPr lang="en-US" altLang="en-US" smtClean="0">
                <a:solidFill>
                  <a:srgbClr val="114FFB"/>
                </a:solidFill>
              </a:rPr>
              <a:t>Atomic exchange</a:t>
            </a:r>
            <a:r>
              <a:rPr lang="en-US" altLang="en-US" smtClean="0"/>
              <a:t>: interchange a value in a register for a value in memory</a:t>
            </a:r>
            <a:endParaRPr lang="en-US" altLang="en-US" sz="1800" smtClean="0"/>
          </a:p>
          <a:p>
            <a:pPr lvl="1" eaLnBrk="1" hangingPunct="1">
              <a:buFontTx/>
              <a:buNone/>
            </a:pPr>
            <a:r>
              <a:rPr lang="en-US" altLang="en-US" smtClean="0"/>
              <a:t>0 </a:t>
            </a:r>
            <a:r>
              <a:rPr lang="en-US" altLang="en-US" smtClean="0">
                <a:sym typeface="Symbol" pitchFamily="18" charset="2"/>
              </a:rPr>
              <a:t></a:t>
            </a:r>
            <a:r>
              <a:rPr lang="en-US" altLang="en-US" smtClean="0"/>
              <a:t> synchronization variable is free </a:t>
            </a:r>
          </a:p>
          <a:p>
            <a:pPr lvl="1" eaLnBrk="1" hangingPunct="1">
              <a:buFontTx/>
              <a:buNone/>
            </a:pPr>
            <a:r>
              <a:rPr lang="en-US" altLang="en-US" smtClean="0"/>
              <a:t>1 </a:t>
            </a:r>
            <a:r>
              <a:rPr lang="en-US" altLang="en-US" smtClean="0">
                <a:sym typeface="Symbol" pitchFamily="18" charset="2"/>
              </a:rPr>
              <a:t></a:t>
            </a:r>
            <a:r>
              <a:rPr lang="en-US" altLang="en-US" smtClean="0"/>
              <a:t> synchronization variable is locked and unavailable</a:t>
            </a:r>
          </a:p>
          <a:p>
            <a:pPr lvl="1" eaLnBrk="1" hangingPunct="1"/>
            <a:r>
              <a:rPr lang="en-US" altLang="en-US" smtClean="0"/>
              <a:t>Set register to 1 &amp; swap</a:t>
            </a:r>
          </a:p>
          <a:p>
            <a:pPr lvl="1" eaLnBrk="1" hangingPunct="1"/>
            <a:r>
              <a:rPr lang="en-US" altLang="en-US" smtClean="0"/>
              <a:t>New value in register determines success in getting lock	 		0 if you succeeded in setting the lock (you were first)</a:t>
            </a:r>
            <a:br>
              <a:rPr lang="en-US" altLang="en-US" smtClean="0"/>
            </a:br>
            <a:r>
              <a:rPr lang="en-US" altLang="en-US" smtClean="0"/>
              <a:t>		1 if other processor had already claimed access</a:t>
            </a:r>
          </a:p>
          <a:p>
            <a:pPr lvl="1" eaLnBrk="1" hangingPunct="1"/>
            <a:r>
              <a:rPr lang="en-US" altLang="en-US" smtClean="0"/>
              <a:t>Key is that exchange operation is indivisible</a:t>
            </a:r>
          </a:p>
          <a:p>
            <a:pPr eaLnBrk="1" hangingPunct="1">
              <a:buClr>
                <a:schemeClr val="tx1"/>
              </a:buClr>
            </a:pPr>
            <a:r>
              <a:rPr lang="en-US" altLang="en-US" smtClean="0">
                <a:solidFill>
                  <a:srgbClr val="114FFB"/>
                </a:solidFill>
              </a:rPr>
              <a:t>Test-and-set</a:t>
            </a:r>
            <a:r>
              <a:rPr lang="en-US" altLang="en-US" smtClean="0"/>
              <a:t>: tests a value and sets it if the value passes the test</a:t>
            </a:r>
          </a:p>
          <a:p>
            <a:pPr eaLnBrk="1" hangingPunct="1">
              <a:buClr>
                <a:schemeClr val="tx1"/>
              </a:buClr>
            </a:pPr>
            <a:r>
              <a:rPr lang="en-US" altLang="en-US" smtClean="0">
                <a:solidFill>
                  <a:srgbClr val="114FFB"/>
                </a:solidFill>
              </a:rPr>
              <a:t>Fetch-and-increment</a:t>
            </a:r>
            <a:r>
              <a:rPr lang="en-US" altLang="en-US" smtClean="0"/>
              <a:t>: it returns the value of a memory location and atomically increments it</a:t>
            </a:r>
          </a:p>
          <a:p>
            <a:pPr lvl="1" eaLnBrk="1" hangingPunct="1"/>
            <a:r>
              <a:rPr lang="en-US" altLang="en-US" smtClean="0"/>
              <a:t>0 </a:t>
            </a:r>
            <a:r>
              <a:rPr lang="en-US" altLang="en-US" smtClean="0">
                <a:sym typeface="Symbol" pitchFamily="18" charset="2"/>
              </a:rPr>
              <a:t></a:t>
            </a:r>
            <a:r>
              <a:rPr lang="en-US" altLang="en-US" smtClean="0"/>
              <a:t> synchronization variable is free </a:t>
            </a:r>
          </a:p>
        </p:txBody>
      </p:sp>
      <p:sp>
        <p:nvSpPr>
          <p:cNvPr id="6" name="Slide Number Placeholder 5"/>
          <p:cNvSpPr>
            <a:spLocks noGrp="1"/>
          </p:cNvSpPr>
          <p:nvPr>
            <p:ph type="sldNum" sz="quarter" idx="10"/>
          </p:nvPr>
        </p:nvSpPr>
        <p:spPr/>
        <p:txBody>
          <a:bodyPr/>
          <a:lstStyle/>
          <a:p>
            <a:pPr>
              <a:defRPr/>
            </a:pPr>
            <a:fld id="{DE9C0F4F-074E-4105-B6F0-E76B68BC37DB}" type="slidenum">
              <a:rPr lang="en-US"/>
              <a:pPr>
                <a:defRPr/>
              </a:pPr>
              <a:t>27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355">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2355">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23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0600" y="152400"/>
            <a:ext cx="7162800" cy="1143000"/>
          </a:xfrm>
        </p:spPr>
        <p:txBody>
          <a:bodyPr lIns="90487" tIns="44450" rIns="90487" bIns="44450"/>
          <a:lstStyle/>
          <a:p>
            <a:pPr eaLnBrk="1" hangingPunct="1"/>
            <a:r>
              <a:rPr lang="en-US" altLang="en-US" smtClean="0"/>
              <a:t>Uninterruptable Instruction to Fetch and Update Memory</a:t>
            </a:r>
          </a:p>
        </p:txBody>
      </p:sp>
      <p:sp>
        <p:nvSpPr>
          <p:cNvPr id="614403" name="Rectangle 3"/>
          <p:cNvSpPr>
            <a:spLocks noGrp="1" noChangeArrowheads="1"/>
          </p:cNvSpPr>
          <p:nvPr>
            <p:ph idx="1"/>
          </p:nvPr>
        </p:nvSpPr>
        <p:spPr>
          <a:xfrm>
            <a:off x="266700" y="1219200"/>
            <a:ext cx="8826500" cy="4114800"/>
          </a:xfrm>
        </p:spPr>
        <p:txBody>
          <a:bodyPr lIns="90487" tIns="44450" rIns="90487" bIns="44450"/>
          <a:lstStyle/>
          <a:p>
            <a:pPr eaLnBrk="1" hangingPunct="1"/>
            <a:r>
              <a:rPr lang="en-US" altLang="en-US" smtClean="0"/>
              <a:t>Hard to have read &amp; write in 1 instruction: use 2 instead</a:t>
            </a:r>
          </a:p>
          <a:p>
            <a:pPr eaLnBrk="1" hangingPunct="1"/>
            <a:r>
              <a:rPr lang="en-US" altLang="en-US" smtClean="0">
                <a:solidFill>
                  <a:srgbClr val="114FFB"/>
                </a:solidFill>
              </a:rPr>
              <a:t>Load linked </a:t>
            </a:r>
            <a:r>
              <a:rPr lang="en-US" altLang="en-US" smtClean="0"/>
              <a:t>(or load locked) + </a:t>
            </a:r>
            <a:r>
              <a:rPr lang="en-US" altLang="en-US" smtClean="0">
                <a:solidFill>
                  <a:srgbClr val="114FFB"/>
                </a:solidFill>
              </a:rPr>
              <a:t>store conditional</a:t>
            </a:r>
            <a:endParaRPr lang="en-US" altLang="en-US" sz="1800" smtClean="0">
              <a:solidFill>
                <a:srgbClr val="114FFB"/>
              </a:solidFill>
            </a:endParaRPr>
          </a:p>
          <a:p>
            <a:pPr lvl="1" eaLnBrk="1" hangingPunct="1"/>
            <a:r>
              <a:rPr lang="en-US" altLang="en-US" smtClean="0"/>
              <a:t>Load linked returns the initial value</a:t>
            </a:r>
          </a:p>
          <a:p>
            <a:pPr lvl="1" eaLnBrk="1" hangingPunct="1"/>
            <a:r>
              <a:rPr lang="en-US" altLang="en-US" smtClean="0"/>
              <a:t>Store conditional returns 1 if it succeeds (no other store to same memory location since preceding load) and 0 otherwise</a:t>
            </a:r>
          </a:p>
          <a:p>
            <a:pPr eaLnBrk="1" hangingPunct="1"/>
            <a:r>
              <a:rPr lang="en-US" altLang="en-US" sz="2200" smtClean="0"/>
              <a:t>Example doing </a:t>
            </a:r>
            <a:r>
              <a:rPr lang="en-US" altLang="en-US" sz="2200" b="1" i="1" smtClean="0"/>
              <a:t>atomic exchang</a:t>
            </a:r>
            <a:r>
              <a:rPr lang="en-US" altLang="en-US" sz="2200" i="1" smtClean="0"/>
              <a:t>e </a:t>
            </a:r>
            <a:r>
              <a:rPr lang="en-US" altLang="en-US" sz="2200" smtClean="0"/>
              <a:t>with LL &amp; SC (R4</a:t>
            </a:r>
            <a:r>
              <a:rPr lang="en-US" altLang="en-US" sz="2200" smtClean="0">
                <a:sym typeface="Wingdings" pitchFamily="2" charset="2"/>
              </a:rPr>
              <a:t> 0(R1)</a:t>
            </a:r>
            <a:r>
              <a:rPr lang="en-US" altLang="en-US" sz="2200" smtClean="0"/>
              <a:t>:</a:t>
            </a:r>
          </a:p>
          <a:p>
            <a:pPr eaLnBrk="1" hangingPunct="1">
              <a:buFontTx/>
              <a:buNone/>
            </a:pPr>
            <a:r>
              <a:rPr lang="en-US" altLang="en-US" sz="1800" smtClean="0"/>
              <a:t>	try:	mov	R3,R4	  	; mov exchange value</a:t>
            </a:r>
            <a:br>
              <a:rPr lang="en-US" altLang="en-US" sz="1800" smtClean="0"/>
            </a:br>
            <a:r>
              <a:rPr lang="en-US" altLang="en-US" sz="1800" smtClean="0"/>
              <a:t>	</a:t>
            </a:r>
            <a:r>
              <a:rPr lang="en-US" altLang="en-US" sz="1800" smtClean="0">
                <a:solidFill>
                  <a:srgbClr val="114FFB"/>
                </a:solidFill>
              </a:rPr>
              <a:t>ll</a:t>
            </a:r>
            <a:r>
              <a:rPr lang="en-US" altLang="en-US" sz="1800" smtClean="0"/>
              <a:t>	R2,0(R1)	; load linked</a:t>
            </a:r>
            <a:br>
              <a:rPr lang="en-US" altLang="en-US" sz="1800" smtClean="0"/>
            </a:br>
            <a:r>
              <a:rPr lang="en-US" altLang="en-US" sz="1800" smtClean="0"/>
              <a:t>	</a:t>
            </a:r>
            <a:r>
              <a:rPr lang="en-US" altLang="en-US" sz="1800" smtClean="0">
                <a:solidFill>
                  <a:srgbClr val="114FFB"/>
                </a:solidFill>
              </a:rPr>
              <a:t>sc</a:t>
            </a:r>
            <a:r>
              <a:rPr lang="en-US" altLang="en-US" sz="1800" smtClean="0"/>
              <a:t>	R3,0(R1)	; store conditional</a:t>
            </a:r>
            <a:br>
              <a:rPr lang="en-US" altLang="en-US" sz="1800" smtClean="0"/>
            </a:br>
            <a:r>
              <a:rPr lang="en-US" altLang="en-US" sz="1800" smtClean="0"/>
              <a:t>	beqz	R3,try  		; branch store fails (R3 = 0)</a:t>
            </a:r>
            <a:br>
              <a:rPr lang="en-US" altLang="en-US" sz="1800" smtClean="0"/>
            </a:br>
            <a:r>
              <a:rPr lang="en-US" altLang="en-US" sz="1800" smtClean="0"/>
              <a:t>	mov	R4,R2  		; put load value in R4</a:t>
            </a:r>
          </a:p>
          <a:p>
            <a:pPr eaLnBrk="1" hangingPunct="1"/>
            <a:r>
              <a:rPr lang="en-US" altLang="en-US" smtClean="0"/>
              <a:t>Example doing </a:t>
            </a:r>
            <a:r>
              <a:rPr lang="en-US" altLang="en-US" b="1" i="1" smtClean="0"/>
              <a:t>fetch &amp; increment </a:t>
            </a:r>
            <a:r>
              <a:rPr lang="en-US" altLang="en-US" smtClean="0"/>
              <a:t>with LL &amp; SC:</a:t>
            </a:r>
          </a:p>
          <a:p>
            <a:pPr eaLnBrk="1" hangingPunct="1">
              <a:buFontTx/>
              <a:buNone/>
            </a:pPr>
            <a:r>
              <a:rPr lang="en-US" altLang="en-US" sz="1800" smtClean="0"/>
              <a:t>	try:	</a:t>
            </a:r>
            <a:r>
              <a:rPr lang="en-US" altLang="en-US" sz="1800" smtClean="0">
                <a:solidFill>
                  <a:srgbClr val="114FFB"/>
                </a:solidFill>
              </a:rPr>
              <a:t>ll</a:t>
            </a:r>
            <a:r>
              <a:rPr lang="en-US" altLang="en-US" sz="1800" smtClean="0"/>
              <a:t>	R2,0(R1)	; load linked</a:t>
            </a:r>
            <a:br>
              <a:rPr lang="en-US" altLang="en-US" sz="1800" smtClean="0"/>
            </a:br>
            <a:r>
              <a:rPr lang="en-US" altLang="en-US" sz="1800" smtClean="0"/>
              <a:t>	addi	R2,R2,#1 	; increment (OK if reg–reg)</a:t>
            </a:r>
            <a:br>
              <a:rPr lang="en-US" altLang="en-US" sz="1800" smtClean="0"/>
            </a:br>
            <a:r>
              <a:rPr lang="en-US" altLang="en-US" sz="1800" smtClean="0"/>
              <a:t>	</a:t>
            </a:r>
            <a:r>
              <a:rPr lang="en-US" altLang="en-US" sz="1800" smtClean="0">
                <a:solidFill>
                  <a:srgbClr val="114FFB"/>
                </a:solidFill>
              </a:rPr>
              <a:t>sc</a:t>
            </a:r>
            <a:r>
              <a:rPr lang="en-US" altLang="en-US" sz="1800" smtClean="0"/>
              <a:t>	R2,0(R1) 	; store conditional </a:t>
            </a:r>
            <a:br>
              <a:rPr lang="en-US" altLang="en-US" sz="1800" smtClean="0"/>
            </a:br>
            <a:r>
              <a:rPr lang="en-US" altLang="en-US" sz="1800" smtClean="0"/>
              <a:t>	beqz	R2,try  	; branch store fails (R2 = 0)</a:t>
            </a:r>
          </a:p>
        </p:txBody>
      </p:sp>
      <p:sp>
        <p:nvSpPr>
          <p:cNvPr id="6" name="Slide Number Placeholder 5"/>
          <p:cNvSpPr>
            <a:spLocks noGrp="1"/>
          </p:cNvSpPr>
          <p:nvPr>
            <p:ph type="sldNum" sz="quarter" idx="10"/>
          </p:nvPr>
        </p:nvSpPr>
        <p:spPr/>
        <p:txBody>
          <a:bodyPr/>
          <a:lstStyle/>
          <a:p>
            <a:pPr>
              <a:defRPr/>
            </a:pPr>
            <a:fld id="{31398B11-23D6-44A8-825F-A9B16461FCDC}" type="slidenum">
              <a:rPr lang="en-US"/>
              <a:pPr>
                <a:defRPr/>
              </a:pPr>
              <a:t>28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0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0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0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4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23850"/>
            <a:ext cx="7543800" cy="895350"/>
          </a:xfrm>
        </p:spPr>
        <p:txBody>
          <a:bodyPr lIns="90487" tIns="44450" rIns="90487" bIns="44450"/>
          <a:lstStyle/>
          <a:p>
            <a:pPr eaLnBrk="1" hangingPunct="1"/>
            <a:r>
              <a:rPr lang="en-US" altLang="en-US" smtClean="0"/>
              <a:t>User Level Synchronization—Operation Using this Primitive</a:t>
            </a:r>
          </a:p>
        </p:txBody>
      </p:sp>
      <p:sp>
        <p:nvSpPr>
          <p:cNvPr id="616451" name="Rectangle 3"/>
          <p:cNvSpPr>
            <a:spLocks noGrp="1" noChangeArrowheads="1"/>
          </p:cNvSpPr>
          <p:nvPr>
            <p:ph idx="1"/>
          </p:nvPr>
        </p:nvSpPr>
        <p:spPr>
          <a:xfrm>
            <a:off x="209550" y="1524000"/>
            <a:ext cx="8782050" cy="4114800"/>
          </a:xfrm>
        </p:spPr>
        <p:txBody>
          <a:bodyPr lIns="90487" tIns="44450" rIns="90487" bIns="44450"/>
          <a:lstStyle/>
          <a:p>
            <a:pPr eaLnBrk="1" hangingPunct="1">
              <a:lnSpc>
                <a:spcPct val="70000"/>
              </a:lnSpc>
            </a:pPr>
            <a:r>
              <a:rPr lang="en-US" altLang="en-US" smtClean="0">
                <a:solidFill>
                  <a:srgbClr val="114FFB"/>
                </a:solidFill>
              </a:rPr>
              <a:t>Spin locks</a:t>
            </a:r>
            <a:r>
              <a:rPr lang="en-US" altLang="en-US" smtClean="0"/>
              <a:t>: processor continuously tries to acquire, spinning around a loop trying to get the lock</a:t>
            </a:r>
            <a:r>
              <a:rPr lang="en-US" altLang="en-US" sz="1800" smtClean="0"/>
              <a:t/>
            </a:r>
            <a:br>
              <a:rPr lang="en-US" altLang="en-US" sz="1800" smtClean="0"/>
            </a:br>
            <a:r>
              <a:rPr lang="en-US" altLang="en-US" sz="1800" smtClean="0">
                <a:latin typeface="Courier New" pitchFamily="49" charset="0"/>
              </a:rPr>
              <a:t>		li	R2,#1		</a:t>
            </a:r>
            <a:br>
              <a:rPr lang="en-US" altLang="en-US" sz="1800" smtClean="0">
                <a:latin typeface="Courier New" pitchFamily="49" charset="0"/>
              </a:rPr>
            </a:br>
            <a:r>
              <a:rPr lang="en-US" altLang="en-US" sz="1800" smtClean="0">
                <a:latin typeface="Courier New" pitchFamily="49" charset="0"/>
              </a:rPr>
              <a:t>lockit:	exch	R2,0(R1) 	;atomic exchange</a:t>
            </a:r>
            <a:br>
              <a:rPr lang="en-US" altLang="en-US" sz="1800" smtClean="0">
                <a:latin typeface="Courier New" pitchFamily="49" charset="0"/>
              </a:rPr>
            </a:br>
            <a:r>
              <a:rPr lang="en-US" altLang="en-US" sz="1800" smtClean="0">
                <a:latin typeface="Courier New" pitchFamily="49" charset="0"/>
              </a:rPr>
              <a:t>		bnez	R2,lockit 	;already locked?</a:t>
            </a:r>
          </a:p>
          <a:p>
            <a:pPr eaLnBrk="1" hangingPunct="1"/>
            <a:r>
              <a:rPr lang="en-US" altLang="en-US" smtClean="0"/>
              <a:t>What about MP with cache coherency?</a:t>
            </a:r>
            <a:endParaRPr lang="en-US" altLang="en-US" sz="1800" smtClean="0"/>
          </a:p>
          <a:p>
            <a:pPr lvl="1" eaLnBrk="1" hangingPunct="1"/>
            <a:r>
              <a:rPr lang="en-US" altLang="en-US" smtClean="0"/>
              <a:t>Want to spin on cache copy to avoid full memory latency</a:t>
            </a:r>
          </a:p>
          <a:p>
            <a:pPr lvl="1" eaLnBrk="1" hangingPunct="1"/>
            <a:r>
              <a:rPr lang="en-US" altLang="en-US" smtClean="0"/>
              <a:t>Likely to get cache hits for such variables</a:t>
            </a:r>
          </a:p>
          <a:p>
            <a:pPr eaLnBrk="1" hangingPunct="1"/>
            <a:r>
              <a:rPr lang="en-US" altLang="en-US" smtClean="0">
                <a:solidFill>
                  <a:srgbClr val="114FFB"/>
                </a:solidFill>
              </a:rPr>
              <a:t>Problem</a:t>
            </a:r>
            <a:r>
              <a:rPr lang="en-US" altLang="en-US" smtClean="0"/>
              <a:t>: exchange includes a write, which invalidates all other copies; this generates considerable bus traffic</a:t>
            </a:r>
            <a:endParaRPr lang="en-US" altLang="en-US" sz="1800" smtClean="0"/>
          </a:p>
          <a:p>
            <a:pPr eaLnBrk="1" hangingPunct="1"/>
            <a:r>
              <a:rPr lang="en-US" altLang="en-US" smtClean="0">
                <a:solidFill>
                  <a:srgbClr val="114FFB"/>
                </a:solidFill>
              </a:rPr>
              <a:t>Solution</a:t>
            </a:r>
            <a:r>
              <a:rPr lang="en-US" altLang="en-US" smtClean="0"/>
              <a:t>: start by simply repeatedly reading the variable; when it changes, then try exchange (“test and test&amp;set”):</a:t>
            </a:r>
            <a:endParaRPr lang="en-US" altLang="en-US" sz="1800" smtClean="0"/>
          </a:p>
          <a:p>
            <a:pPr eaLnBrk="1" hangingPunct="1">
              <a:buFontTx/>
              <a:buNone/>
            </a:pPr>
            <a:r>
              <a:rPr lang="en-US" altLang="en-US" sz="1800" b="1" smtClean="0">
                <a:latin typeface="Courier New" pitchFamily="49" charset="0"/>
              </a:rPr>
              <a:t>	</a:t>
            </a:r>
            <a:r>
              <a:rPr lang="en-US" altLang="en-US" sz="1400" b="1" smtClean="0">
                <a:latin typeface="Courier New" pitchFamily="49" charset="0"/>
              </a:rPr>
              <a:t>try:		li	R2,#1		</a:t>
            </a:r>
            <a:br>
              <a:rPr lang="en-US" altLang="en-US" sz="1400" b="1" smtClean="0">
                <a:latin typeface="Courier New" pitchFamily="49" charset="0"/>
              </a:rPr>
            </a:br>
            <a:r>
              <a:rPr lang="en-US" altLang="en-US" sz="1400" b="1" smtClean="0">
                <a:latin typeface="Courier New" pitchFamily="49" charset="0"/>
              </a:rPr>
              <a:t>lockit:	lw	R3,0(R1) 	;load var</a:t>
            </a:r>
            <a:br>
              <a:rPr lang="en-US" altLang="en-US" sz="1400" b="1" smtClean="0">
                <a:latin typeface="Courier New" pitchFamily="49" charset="0"/>
              </a:rPr>
            </a:br>
            <a:r>
              <a:rPr lang="en-US" altLang="en-US" sz="1400" b="1" smtClean="0">
                <a:latin typeface="Courier New" pitchFamily="49" charset="0"/>
              </a:rPr>
              <a:t>		bnez	R3,lockit 	;</a:t>
            </a:r>
            <a:r>
              <a:rPr lang="en-US" altLang="en-US" sz="1400" b="1" smtClean="0">
                <a:latin typeface="Courier New" pitchFamily="49" charset="0"/>
                <a:cs typeface="Arial" charset="0"/>
              </a:rPr>
              <a:t>≠ </a:t>
            </a:r>
            <a:r>
              <a:rPr lang="en-US" altLang="en-US" sz="1400" b="1" smtClean="0">
                <a:latin typeface="Courier New" pitchFamily="49" charset="0"/>
              </a:rPr>
              <a:t>0 </a:t>
            </a:r>
            <a:r>
              <a:rPr lang="en-US" altLang="en-US" sz="1400" b="1" smtClean="0">
                <a:latin typeface="Courier New" pitchFamily="49" charset="0"/>
                <a:sym typeface="Symbol" pitchFamily="18" charset="2"/>
              </a:rPr>
              <a:t> n</a:t>
            </a:r>
            <a:r>
              <a:rPr lang="en-US" altLang="en-US" sz="1400" b="1" smtClean="0">
                <a:latin typeface="Courier New" pitchFamily="49" charset="0"/>
              </a:rPr>
              <a:t>ot free </a:t>
            </a:r>
            <a:r>
              <a:rPr lang="en-US" altLang="en-US" sz="1400" b="1" smtClean="0">
                <a:latin typeface="Courier New" pitchFamily="49" charset="0"/>
                <a:sym typeface="Symbol" pitchFamily="18" charset="2"/>
              </a:rPr>
              <a:t> </a:t>
            </a:r>
            <a:r>
              <a:rPr lang="en-US" altLang="en-US" sz="1400" b="1" smtClean="0">
                <a:latin typeface="Courier New" pitchFamily="49" charset="0"/>
              </a:rPr>
              <a:t>spin</a:t>
            </a:r>
            <a:br>
              <a:rPr lang="en-US" altLang="en-US" sz="1400" b="1" smtClean="0">
                <a:latin typeface="Courier New" pitchFamily="49" charset="0"/>
              </a:rPr>
            </a:br>
            <a:r>
              <a:rPr lang="en-US" altLang="en-US" sz="1400" b="1" smtClean="0">
                <a:latin typeface="Courier New" pitchFamily="49" charset="0"/>
              </a:rPr>
              <a:t>		exch	R2,0(R1) 	;atomic exchange</a:t>
            </a:r>
            <a:br>
              <a:rPr lang="en-US" altLang="en-US" sz="1400" b="1" smtClean="0">
                <a:latin typeface="Courier New" pitchFamily="49" charset="0"/>
              </a:rPr>
            </a:br>
            <a:r>
              <a:rPr lang="en-US" altLang="en-US" sz="1400" b="1" smtClean="0">
                <a:latin typeface="Courier New" pitchFamily="49" charset="0"/>
              </a:rPr>
              <a:t>		bnez	R2,try 		;already locked?</a:t>
            </a:r>
          </a:p>
        </p:txBody>
      </p:sp>
      <p:sp>
        <p:nvSpPr>
          <p:cNvPr id="6" name="Slide Number Placeholder 5"/>
          <p:cNvSpPr>
            <a:spLocks noGrp="1"/>
          </p:cNvSpPr>
          <p:nvPr>
            <p:ph type="sldNum" sz="quarter" idx="10"/>
          </p:nvPr>
        </p:nvSpPr>
        <p:spPr/>
        <p:txBody>
          <a:bodyPr/>
          <a:lstStyle/>
          <a:p>
            <a:pPr>
              <a:defRPr/>
            </a:pPr>
            <a:fld id="{A82ACBB9-76D8-443F-899A-6C75725F5FA4}" type="slidenum">
              <a:rPr lang="en-US"/>
              <a:pPr>
                <a:defRPr/>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6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64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64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64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64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645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64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smtClean="0"/>
              <a:t>Cache Coherence System Requirements</a:t>
            </a:r>
          </a:p>
        </p:txBody>
      </p:sp>
      <p:sp>
        <p:nvSpPr>
          <p:cNvPr id="492547" name="Rectangle 3"/>
          <p:cNvSpPr>
            <a:spLocks noGrp="1" noChangeArrowheads="1"/>
          </p:cNvSpPr>
          <p:nvPr>
            <p:ph idx="1"/>
          </p:nvPr>
        </p:nvSpPr>
        <p:spPr/>
        <p:txBody>
          <a:bodyPr/>
          <a:lstStyle/>
          <a:p>
            <a:pPr eaLnBrk="1" hangingPunct="1"/>
            <a:r>
              <a:rPr lang="en-US" altLang="en-US" dirty="0" smtClean="0"/>
              <a:t>States, state transition diagram, and actions</a:t>
            </a:r>
          </a:p>
          <a:p>
            <a:pPr eaLnBrk="1" hangingPunct="1"/>
            <a:r>
              <a:rPr lang="en-US" altLang="en-US" dirty="0" smtClean="0"/>
              <a:t>Coherence protocol</a:t>
            </a:r>
          </a:p>
          <a:p>
            <a:pPr lvl="1" eaLnBrk="1" hangingPunct="1"/>
            <a:r>
              <a:rPr lang="en-US" altLang="en-US" dirty="0" smtClean="0"/>
              <a:t>(1)  </a:t>
            </a:r>
            <a:r>
              <a:rPr lang="en-US" altLang="en-US" dirty="0" smtClean="0"/>
              <a:t>Determine when to invoke coherence protocol</a:t>
            </a:r>
          </a:p>
          <a:p>
            <a:pPr lvl="1" eaLnBrk="1" hangingPunct="1"/>
            <a:r>
              <a:rPr lang="en-US" altLang="en-US" dirty="0" smtClean="0"/>
              <a:t>(2)  </a:t>
            </a:r>
            <a:r>
              <a:rPr lang="en-US" altLang="en-US" dirty="0" smtClean="0"/>
              <a:t>Ascertain state of line (block) in other caches</a:t>
            </a:r>
          </a:p>
          <a:p>
            <a:pPr marL="1031875" lvl="2" indent="0" eaLnBrk="1" hangingPunct="1">
              <a:buNone/>
            </a:pPr>
            <a:r>
              <a:rPr lang="en-US" altLang="en-US" dirty="0" smtClean="0"/>
              <a:t>Is there a need to communicate with other cached copies?</a:t>
            </a:r>
          </a:p>
          <a:p>
            <a:pPr lvl="1" eaLnBrk="1" hangingPunct="1"/>
            <a:r>
              <a:rPr lang="en-US" altLang="en-US" dirty="0" smtClean="0"/>
              <a:t>(3)  </a:t>
            </a:r>
            <a:r>
              <a:rPr lang="en-US" altLang="en-US" dirty="0" smtClean="0"/>
              <a:t>Locate  the other copies</a:t>
            </a:r>
          </a:p>
          <a:p>
            <a:pPr lvl="1" eaLnBrk="1" hangingPunct="1"/>
            <a:r>
              <a:rPr lang="en-US" altLang="en-US" dirty="0" smtClean="0"/>
              <a:t>(4)  </a:t>
            </a:r>
            <a:r>
              <a:rPr lang="en-US" altLang="en-US" dirty="0" smtClean="0"/>
              <a:t>Communicate with those copies  (invalidate/update)</a:t>
            </a:r>
          </a:p>
          <a:p>
            <a:pPr eaLnBrk="1" hangingPunct="1"/>
            <a:endParaRPr lang="en-US" altLang="en-US" dirty="0" smtClean="0"/>
          </a:p>
          <a:p>
            <a:pPr eaLnBrk="1" hangingPunct="1"/>
            <a:r>
              <a:rPr lang="en-US" altLang="en-US" dirty="0" smtClean="0"/>
              <a:t>(1) </a:t>
            </a:r>
            <a:r>
              <a:rPr lang="en-US" altLang="en-US" dirty="0" smtClean="0"/>
              <a:t>achieved the same way on all systems</a:t>
            </a:r>
          </a:p>
          <a:p>
            <a:pPr lvl="1" eaLnBrk="1" hangingPunct="1"/>
            <a:r>
              <a:rPr lang="en-US" altLang="en-US" dirty="0" smtClean="0"/>
              <a:t>State of the line (block) is maintained in the cache</a:t>
            </a:r>
          </a:p>
          <a:p>
            <a:pPr lvl="1" eaLnBrk="1" hangingPunct="1"/>
            <a:r>
              <a:rPr lang="en-US" altLang="en-US" dirty="0" smtClean="0"/>
              <a:t>Protocol is invoked if an “access fault” occurs on the line</a:t>
            </a:r>
          </a:p>
          <a:p>
            <a:pPr lvl="1" eaLnBrk="1" hangingPunct="1"/>
            <a:endParaRPr lang="en-US" altLang="en-US" dirty="0" smtClean="0"/>
          </a:p>
          <a:p>
            <a:pPr eaLnBrk="1" hangingPunct="1"/>
            <a:r>
              <a:rPr lang="en-US" altLang="en-US" dirty="0" smtClean="0"/>
              <a:t>Different approaches distinguished by </a:t>
            </a:r>
            <a:r>
              <a:rPr lang="en-US" altLang="en-US" dirty="0" smtClean="0"/>
              <a:t>(2) </a:t>
            </a:r>
            <a:r>
              <a:rPr lang="en-US" altLang="en-US" dirty="0" smtClean="0"/>
              <a:t>to </a:t>
            </a:r>
            <a:r>
              <a:rPr lang="en-US" altLang="en-US" dirty="0" smtClean="0"/>
              <a:t>(4)</a:t>
            </a:r>
            <a:endParaRPr lang="en-US" altLang="en-US" dirty="0" smtClean="0"/>
          </a:p>
        </p:txBody>
      </p:sp>
      <p:sp>
        <p:nvSpPr>
          <p:cNvPr id="6" name="Slide Number Placeholder 5"/>
          <p:cNvSpPr>
            <a:spLocks noGrp="1"/>
          </p:cNvSpPr>
          <p:nvPr>
            <p:ph type="sldNum" sz="quarter" idx="10"/>
          </p:nvPr>
        </p:nvSpPr>
        <p:spPr/>
        <p:txBody>
          <a:bodyPr/>
          <a:lstStyle/>
          <a:p>
            <a:pPr>
              <a:defRPr/>
            </a:pPr>
            <a:fld id="{B81F4E22-6D6C-429C-AEDB-C346305E0300}" type="slidenum">
              <a:rPr lang="en-US"/>
              <a:pPr>
                <a:defRPr/>
              </a:pPr>
              <a:t>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2547">
                                            <p:txEl>
                                              <p:pRg st="0" end="0"/>
                                            </p:txEl>
                                          </p:spTgt>
                                        </p:tgtEl>
                                        <p:attrNameLst>
                                          <p:attrName>style.visibility</p:attrName>
                                        </p:attrNameLst>
                                      </p:cBhvr>
                                      <p:to>
                                        <p:strVal val="visible"/>
                                      </p:to>
                                    </p:set>
                                    <p:anim calcmode="lin" valueType="num">
                                      <p:cBhvr additive="base">
                                        <p:cTn id="7" dur="500" fill="hold"/>
                                        <p:tgtEl>
                                          <p:spTgt spid="492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2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2547">
                                            <p:txEl>
                                              <p:pRg st="1" end="1"/>
                                            </p:txEl>
                                          </p:spTgt>
                                        </p:tgtEl>
                                        <p:attrNameLst>
                                          <p:attrName>style.visibility</p:attrName>
                                        </p:attrNameLst>
                                      </p:cBhvr>
                                      <p:to>
                                        <p:strVal val="visible"/>
                                      </p:to>
                                    </p:set>
                                    <p:anim calcmode="lin" valueType="num">
                                      <p:cBhvr additive="base">
                                        <p:cTn id="13" dur="500" fill="hold"/>
                                        <p:tgtEl>
                                          <p:spTgt spid="4925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254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92547">
                                            <p:txEl>
                                              <p:pRg st="2" end="2"/>
                                            </p:txEl>
                                          </p:spTgt>
                                        </p:tgtEl>
                                        <p:attrNameLst>
                                          <p:attrName>style.visibility</p:attrName>
                                        </p:attrNameLst>
                                      </p:cBhvr>
                                      <p:to>
                                        <p:strVal val="visible"/>
                                      </p:to>
                                    </p:set>
                                    <p:anim calcmode="lin" valueType="num">
                                      <p:cBhvr additive="base">
                                        <p:cTn id="17" dur="500" fill="hold"/>
                                        <p:tgtEl>
                                          <p:spTgt spid="4925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9254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92547">
                                            <p:txEl>
                                              <p:pRg st="3" end="3"/>
                                            </p:txEl>
                                          </p:spTgt>
                                        </p:tgtEl>
                                        <p:attrNameLst>
                                          <p:attrName>style.visibility</p:attrName>
                                        </p:attrNameLst>
                                      </p:cBhvr>
                                      <p:to>
                                        <p:strVal val="visible"/>
                                      </p:to>
                                    </p:set>
                                    <p:anim calcmode="lin" valueType="num">
                                      <p:cBhvr additive="base">
                                        <p:cTn id="21" dur="500" fill="hold"/>
                                        <p:tgtEl>
                                          <p:spTgt spid="49254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9254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92547">
                                            <p:txEl>
                                              <p:pRg st="4" end="4"/>
                                            </p:txEl>
                                          </p:spTgt>
                                        </p:tgtEl>
                                        <p:attrNameLst>
                                          <p:attrName>style.visibility</p:attrName>
                                        </p:attrNameLst>
                                      </p:cBhvr>
                                      <p:to>
                                        <p:strVal val="visible"/>
                                      </p:to>
                                    </p:set>
                                    <p:anim calcmode="lin" valueType="num">
                                      <p:cBhvr additive="base">
                                        <p:cTn id="25" dur="500" fill="hold"/>
                                        <p:tgtEl>
                                          <p:spTgt spid="49254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254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92547">
                                            <p:txEl>
                                              <p:pRg st="5" end="5"/>
                                            </p:txEl>
                                          </p:spTgt>
                                        </p:tgtEl>
                                        <p:attrNameLst>
                                          <p:attrName>style.visibility</p:attrName>
                                        </p:attrNameLst>
                                      </p:cBhvr>
                                      <p:to>
                                        <p:strVal val="visible"/>
                                      </p:to>
                                    </p:set>
                                    <p:anim calcmode="lin" valueType="num">
                                      <p:cBhvr additive="base">
                                        <p:cTn id="29" dur="500" fill="hold"/>
                                        <p:tgtEl>
                                          <p:spTgt spid="49254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9254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92547">
                                            <p:txEl>
                                              <p:pRg st="6" end="6"/>
                                            </p:txEl>
                                          </p:spTgt>
                                        </p:tgtEl>
                                        <p:attrNameLst>
                                          <p:attrName>style.visibility</p:attrName>
                                        </p:attrNameLst>
                                      </p:cBhvr>
                                      <p:to>
                                        <p:strVal val="visible"/>
                                      </p:to>
                                    </p:set>
                                    <p:anim calcmode="lin" valueType="num">
                                      <p:cBhvr additive="base">
                                        <p:cTn id="33" dur="500" fill="hold"/>
                                        <p:tgtEl>
                                          <p:spTgt spid="492547">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925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92547">
                                            <p:txEl>
                                              <p:pRg st="8" end="8"/>
                                            </p:txEl>
                                          </p:spTgt>
                                        </p:tgtEl>
                                        <p:attrNameLst>
                                          <p:attrName>style.visibility</p:attrName>
                                        </p:attrNameLst>
                                      </p:cBhvr>
                                      <p:to>
                                        <p:strVal val="visible"/>
                                      </p:to>
                                    </p:set>
                                    <p:anim calcmode="lin" valueType="num">
                                      <p:cBhvr additive="base">
                                        <p:cTn id="39" dur="500" fill="hold"/>
                                        <p:tgtEl>
                                          <p:spTgt spid="492547">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92547">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92547">
                                            <p:txEl>
                                              <p:pRg st="9" end="9"/>
                                            </p:txEl>
                                          </p:spTgt>
                                        </p:tgtEl>
                                        <p:attrNameLst>
                                          <p:attrName>style.visibility</p:attrName>
                                        </p:attrNameLst>
                                      </p:cBhvr>
                                      <p:to>
                                        <p:strVal val="visible"/>
                                      </p:to>
                                    </p:set>
                                    <p:anim calcmode="lin" valueType="num">
                                      <p:cBhvr additive="base">
                                        <p:cTn id="43" dur="500" fill="hold"/>
                                        <p:tgtEl>
                                          <p:spTgt spid="492547">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92547">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92547">
                                            <p:txEl>
                                              <p:pRg st="10" end="10"/>
                                            </p:txEl>
                                          </p:spTgt>
                                        </p:tgtEl>
                                        <p:attrNameLst>
                                          <p:attrName>style.visibility</p:attrName>
                                        </p:attrNameLst>
                                      </p:cBhvr>
                                      <p:to>
                                        <p:strVal val="visible"/>
                                      </p:to>
                                    </p:set>
                                    <p:anim calcmode="lin" valueType="num">
                                      <p:cBhvr additive="base">
                                        <p:cTn id="47" dur="500" fill="hold"/>
                                        <p:tgtEl>
                                          <p:spTgt spid="492547">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9254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92547">
                                            <p:txEl>
                                              <p:pRg st="12" end="12"/>
                                            </p:txEl>
                                          </p:spTgt>
                                        </p:tgtEl>
                                        <p:attrNameLst>
                                          <p:attrName>style.visibility</p:attrName>
                                        </p:attrNameLst>
                                      </p:cBhvr>
                                      <p:to>
                                        <p:strVal val="visible"/>
                                      </p:to>
                                    </p:set>
                                    <p:anim calcmode="lin" valueType="num">
                                      <p:cBhvr additive="base">
                                        <p:cTn id="53" dur="500" fill="hold"/>
                                        <p:tgtEl>
                                          <p:spTgt spid="492547">
                                            <p:txEl>
                                              <p:pRg st="12" end="12"/>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9254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90600" y="209550"/>
            <a:ext cx="7162800" cy="1143000"/>
          </a:xfrm>
        </p:spPr>
        <p:txBody>
          <a:bodyPr lIns="90487" tIns="44450" rIns="90487" bIns="44450"/>
          <a:lstStyle/>
          <a:p>
            <a:pPr eaLnBrk="1" hangingPunct="1"/>
            <a:r>
              <a:rPr lang="en-US" altLang="en-US" smtClean="0"/>
              <a:t>Another MP Issue: </a:t>
            </a:r>
            <a:br>
              <a:rPr lang="en-US" altLang="en-US" smtClean="0"/>
            </a:br>
            <a:r>
              <a:rPr lang="en-US" altLang="en-US" smtClean="0"/>
              <a:t>Memory Consistency Models</a:t>
            </a:r>
          </a:p>
        </p:txBody>
      </p:sp>
      <p:sp>
        <p:nvSpPr>
          <p:cNvPr id="618499" name="Rectangle 3"/>
          <p:cNvSpPr>
            <a:spLocks noGrp="1" noChangeArrowheads="1"/>
          </p:cNvSpPr>
          <p:nvPr>
            <p:ph idx="1"/>
          </p:nvPr>
        </p:nvSpPr>
        <p:spPr>
          <a:xfrm>
            <a:off x="419100" y="1352550"/>
            <a:ext cx="8591550" cy="5302250"/>
          </a:xfrm>
        </p:spPr>
        <p:txBody>
          <a:bodyPr lIns="90487" tIns="44450" rIns="90487" bIns="44450"/>
          <a:lstStyle/>
          <a:p>
            <a:pPr eaLnBrk="1" hangingPunct="1">
              <a:tabLst>
                <a:tab pos="914400" algn="l"/>
              </a:tabLst>
            </a:pPr>
            <a:r>
              <a:rPr lang="en-US" altLang="en-US" dirty="0" smtClean="0"/>
              <a:t>What is consistency? </a:t>
            </a:r>
            <a:r>
              <a:rPr lang="en-US" altLang="en-US" dirty="0" smtClean="0">
                <a:solidFill>
                  <a:srgbClr val="114FFB"/>
                </a:solidFill>
              </a:rPr>
              <a:t>When</a:t>
            </a:r>
            <a:r>
              <a:rPr lang="en-US" altLang="en-US" dirty="0" smtClean="0">
                <a:solidFill>
                  <a:schemeClr val="hlink"/>
                </a:solidFill>
              </a:rPr>
              <a:t> </a:t>
            </a:r>
            <a:r>
              <a:rPr lang="en-US" altLang="en-US" dirty="0" smtClean="0"/>
              <a:t>must a processor see the new value? e.g., seems that:</a:t>
            </a:r>
          </a:p>
          <a:p>
            <a:pPr eaLnBrk="1" hangingPunct="1">
              <a:tabLst>
                <a:tab pos="914400" algn="l"/>
              </a:tabLst>
            </a:pPr>
            <a:endParaRPr lang="en-US" altLang="en-US" sz="1800" dirty="0" smtClean="0"/>
          </a:p>
          <a:p>
            <a:pPr lvl="2" eaLnBrk="1" hangingPunct="1">
              <a:lnSpc>
                <a:spcPct val="60000"/>
              </a:lnSpc>
              <a:buFontTx/>
              <a:buNone/>
              <a:tabLst>
                <a:tab pos="914400" algn="l"/>
              </a:tabLst>
            </a:pPr>
            <a:r>
              <a:rPr lang="en-US" altLang="en-US" sz="1200" dirty="0" smtClean="0"/>
              <a:t>	</a:t>
            </a:r>
            <a:r>
              <a:rPr lang="en-US" altLang="en-US" sz="1600" b="1" dirty="0" smtClean="0"/>
              <a:t>P1:	A = 0;			P2:	B = 0;</a:t>
            </a:r>
          </a:p>
          <a:p>
            <a:pPr lvl="2" eaLnBrk="1" hangingPunct="1">
              <a:lnSpc>
                <a:spcPct val="60000"/>
              </a:lnSpc>
              <a:buFontTx/>
              <a:buNone/>
              <a:tabLst>
                <a:tab pos="914400" algn="l"/>
              </a:tabLst>
            </a:pPr>
            <a:r>
              <a:rPr lang="en-US" altLang="en-US" sz="1600" b="1" dirty="0" smtClean="0"/>
              <a:t>		 .....				 .....</a:t>
            </a:r>
          </a:p>
          <a:p>
            <a:pPr lvl="2" eaLnBrk="1" hangingPunct="1">
              <a:lnSpc>
                <a:spcPct val="60000"/>
              </a:lnSpc>
              <a:buFontTx/>
              <a:buNone/>
              <a:tabLst>
                <a:tab pos="914400" algn="l"/>
              </a:tabLst>
            </a:pPr>
            <a:r>
              <a:rPr lang="en-US" altLang="en-US" sz="1600" b="1" dirty="0" smtClean="0"/>
              <a:t>		A = 1;				B = 1;</a:t>
            </a:r>
          </a:p>
          <a:p>
            <a:pPr lvl="2" eaLnBrk="1" hangingPunct="1">
              <a:lnSpc>
                <a:spcPct val="60000"/>
              </a:lnSpc>
              <a:buFontTx/>
              <a:buNone/>
              <a:tabLst>
                <a:tab pos="914400" algn="l"/>
              </a:tabLst>
            </a:pPr>
            <a:r>
              <a:rPr lang="en-US" altLang="en-US" sz="1600" b="1" dirty="0" smtClean="0"/>
              <a:t>	L1: 	if (B == 0) ...</a:t>
            </a:r>
            <a:r>
              <a:rPr lang="en-US" altLang="en-US" sz="1000" b="1" dirty="0" smtClean="0"/>
              <a:t>		</a:t>
            </a:r>
            <a:r>
              <a:rPr lang="en-US" altLang="en-US" sz="1600" b="1" dirty="0" smtClean="0"/>
              <a:t>L2:	if (A == 0) ...</a:t>
            </a:r>
          </a:p>
          <a:p>
            <a:pPr lvl="2" eaLnBrk="1" hangingPunct="1">
              <a:lnSpc>
                <a:spcPct val="60000"/>
              </a:lnSpc>
              <a:buFontTx/>
              <a:buNone/>
              <a:tabLst>
                <a:tab pos="914400" algn="l"/>
              </a:tabLst>
            </a:pPr>
            <a:endParaRPr lang="en-US" altLang="en-US" sz="1000" b="1" dirty="0" smtClean="0"/>
          </a:p>
          <a:p>
            <a:pPr eaLnBrk="1" hangingPunct="1">
              <a:tabLst>
                <a:tab pos="914400" algn="l"/>
              </a:tabLst>
            </a:pPr>
            <a:r>
              <a:rPr lang="en-US" altLang="en-US" dirty="0" smtClean="0"/>
              <a:t>Is it impossible for both “if” statements L1 &amp; L2 to be true?</a:t>
            </a:r>
            <a:endParaRPr lang="en-US" altLang="en-US" sz="1800" dirty="0" smtClean="0"/>
          </a:p>
          <a:p>
            <a:pPr lvl="1" eaLnBrk="1" hangingPunct="1">
              <a:tabLst>
                <a:tab pos="914400" algn="l"/>
              </a:tabLst>
            </a:pPr>
            <a:r>
              <a:rPr lang="en-US" altLang="en-US" dirty="0" smtClean="0"/>
              <a:t>What if write invalidate is delayed &amp; processor continues?</a:t>
            </a:r>
          </a:p>
          <a:p>
            <a:pPr eaLnBrk="1" hangingPunct="1">
              <a:tabLst>
                <a:tab pos="914400" algn="l"/>
              </a:tabLst>
            </a:pPr>
            <a:r>
              <a:rPr lang="en-US" altLang="en-US" dirty="0" smtClean="0"/>
              <a:t>Memory consistency models: </a:t>
            </a:r>
            <a:br>
              <a:rPr lang="en-US" altLang="en-US" dirty="0" smtClean="0"/>
            </a:br>
            <a:r>
              <a:rPr lang="en-US" altLang="en-US" dirty="0" smtClean="0"/>
              <a:t>what are the rules for such cases?</a:t>
            </a:r>
            <a:endParaRPr lang="en-US" altLang="en-US" sz="1800" dirty="0" smtClean="0"/>
          </a:p>
          <a:p>
            <a:pPr eaLnBrk="1" hangingPunct="1">
              <a:tabLst>
                <a:tab pos="914400" algn="l"/>
              </a:tabLst>
            </a:pPr>
            <a:r>
              <a:rPr lang="en-US" altLang="en-US" dirty="0" smtClean="0">
                <a:solidFill>
                  <a:srgbClr val="114FFB"/>
                </a:solidFill>
              </a:rPr>
              <a:t>Sequential consistency</a:t>
            </a:r>
            <a:r>
              <a:rPr lang="en-US" altLang="en-US" dirty="0" smtClean="0"/>
              <a:t>: result of any execution is the same as if the accesses of each processor were kept in order and the accesses among different processors were interleaved </a:t>
            </a:r>
            <a:r>
              <a:rPr lang="en-US" altLang="en-US" dirty="0" smtClean="0">
                <a:sym typeface="Symbol" pitchFamily="18" charset="2"/>
              </a:rPr>
              <a:t></a:t>
            </a:r>
            <a:r>
              <a:rPr lang="en-US" altLang="en-US" dirty="0" smtClean="0"/>
              <a:t> assignments before “</a:t>
            </a:r>
            <a:r>
              <a:rPr lang="en-US" altLang="en-US" dirty="0" err="1" smtClean="0"/>
              <a:t>if”s</a:t>
            </a:r>
            <a:r>
              <a:rPr lang="en-US" altLang="en-US" dirty="0" smtClean="0"/>
              <a:t> above</a:t>
            </a:r>
            <a:endParaRPr lang="en-US" altLang="en-US" sz="1800" dirty="0" smtClean="0"/>
          </a:p>
          <a:p>
            <a:pPr lvl="1" eaLnBrk="1" hangingPunct="1">
              <a:tabLst>
                <a:tab pos="914400" algn="l"/>
              </a:tabLst>
            </a:pPr>
            <a:r>
              <a:rPr lang="en-US" altLang="en-US" dirty="0" smtClean="0"/>
              <a:t>SC: delay all memory accesses until all invalidates done</a:t>
            </a:r>
          </a:p>
        </p:txBody>
      </p:sp>
      <p:sp>
        <p:nvSpPr>
          <p:cNvPr id="6" name="Slide Number Placeholder 5"/>
          <p:cNvSpPr>
            <a:spLocks noGrp="1"/>
          </p:cNvSpPr>
          <p:nvPr>
            <p:ph type="sldNum" sz="quarter" idx="10"/>
          </p:nvPr>
        </p:nvSpPr>
        <p:spPr/>
        <p:txBody>
          <a:bodyPr/>
          <a:lstStyle/>
          <a:p>
            <a:pPr>
              <a:defRPr/>
            </a:pPr>
            <a:fld id="{9765C11E-2BC3-48CC-8B77-D9448CA46EE1}" type="slidenum">
              <a:rPr lang="en-US"/>
              <a:pPr>
                <a:defRPr/>
              </a:pPr>
              <a:t>30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849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849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849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8499">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849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8499">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8499">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849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84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09650" y="133350"/>
            <a:ext cx="7162800" cy="552450"/>
          </a:xfrm>
        </p:spPr>
        <p:txBody>
          <a:bodyPr lIns="90487" tIns="44450" rIns="90487" bIns="44450"/>
          <a:lstStyle/>
          <a:p>
            <a:pPr eaLnBrk="1" hangingPunct="1"/>
            <a:r>
              <a:rPr lang="en-US" altLang="en-US" smtClean="0"/>
              <a:t>Memory Consistency Model</a:t>
            </a:r>
          </a:p>
        </p:txBody>
      </p:sp>
      <p:sp>
        <p:nvSpPr>
          <p:cNvPr id="620547" name="Rectangle 3"/>
          <p:cNvSpPr>
            <a:spLocks noGrp="1" noChangeArrowheads="1"/>
          </p:cNvSpPr>
          <p:nvPr>
            <p:ph idx="1"/>
          </p:nvPr>
        </p:nvSpPr>
        <p:spPr>
          <a:xfrm>
            <a:off x="355600" y="908050"/>
            <a:ext cx="8629650" cy="5778500"/>
          </a:xfrm>
        </p:spPr>
        <p:txBody>
          <a:bodyPr lIns="90487" tIns="44450" rIns="90487" bIns="44450"/>
          <a:lstStyle/>
          <a:p>
            <a:pPr eaLnBrk="1" hangingPunct="1"/>
            <a:r>
              <a:rPr lang="en-US" altLang="en-US" sz="2000" smtClean="0"/>
              <a:t>Schemes faster execution to sequential consistency</a:t>
            </a:r>
          </a:p>
          <a:p>
            <a:pPr eaLnBrk="1" hangingPunct="1"/>
            <a:r>
              <a:rPr lang="en-US" altLang="en-US" sz="2000" smtClean="0"/>
              <a:t>Not an issue for most programs; they are </a:t>
            </a:r>
            <a:r>
              <a:rPr lang="en-US" altLang="en-US" sz="2000" smtClean="0">
                <a:solidFill>
                  <a:srgbClr val="114FFB"/>
                </a:solidFill>
              </a:rPr>
              <a:t>synchronized</a:t>
            </a:r>
            <a:endParaRPr lang="en-US" altLang="en-US" sz="1600" smtClean="0">
              <a:solidFill>
                <a:srgbClr val="114FFB"/>
              </a:solidFill>
            </a:endParaRPr>
          </a:p>
          <a:p>
            <a:pPr lvl="1" eaLnBrk="1" hangingPunct="1"/>
            <a:r>
              <a:rPr lang="en-US" altLang="en-US" sz="1800" smtClean="0"/>
              <a:t>A program is synchronized if all access to shared data are ordered by synchronization operations</a:t>
            </a:r>
          </a:p>
          <a:p>
            <a:pPr lvl="1" eaLnBrk="1" hangingPunct="1">
              <a:buFontTx/>
              <a:buNone/>
            </a:pPr>
            <a:r>
              <a:rPr lang="en-US" altLang="en-US" sz="1800" smtClean="0"/>
              <a:t> 	</a:t>
            </a:r>
            <a:r>
              <a:rPr lang="en-US" altLang="en-US" smtClean="0"/>
              <a:t>	write (x)</a:t>
            </a:r>
            <a:br>
              <a:rPr lang="en-US" altLang="en-US" smtClean="0"/>
            </a:br>
            <a:r>
              <a:rPr lang="en-US" altLang="en-US" smtClean="0"/>
              <a:t>	...</a:t>
            </a:r>
            <a:br>
              <a:rPr lang="en-US" altLang="en-US" smtClean="0"/>
            </a:br>
            <a:r>
              <a:rPr lang="en-US" altLang="en-US" smtClean="0"/>
              <a:t>	release (s) </a:t>
            </a:r>
            <a:r>
              <a:rPr lang="en-US" altLang="en-US" i="1" smtClean="0"/>
              <a:t>{unlock}</a:t>
            </a:r>
            <a:r>
              <a:rPr lang="en-US" altLang="en-US" smtClean="0"/>
              <a:t/>
            </a:r>
            <a:br>
              <a:rPr lang="en-US" altLang="en-US" smtClean="0"/>
            </a:br>
            <a:r>
              <a:rPr lang="en-US" altLang="en-US" smtClean="0"/>
              <a:t>	...</a:t>
            </a:r>
            <a:br>
              <a:rPr lang="en-US" altLang="en-US" smtClean="0"/>
            </a:br>
            <a:r>
              <a:rPr lang="en-US" altLang="en-US" smtClean="0"/>
              <a:t>	acquire (s)</a:t>
            </a:r>
            <a:r>
              <a:rPr lang="en-US" altLang="en-US" i="1" smtClean="0"/>
              <a:t> {lock}</a:t>
            </a:r>
            <a:r>
              <a:rPr lang="en-US" altLang="en-US" smtClean="0"/>
              <a:t/>
            </a:r>
            <a:br>
              <a:rPr lang="en-US" altLang="en-US" smtClean="0"/>
            </a:br>
            <a:r>
              <a:rPr lang="en-US" altLang="en-US" smtClean="0"/>
              <a:t>	...</a:t>
            </a:r>
            <a:br>
              <a:rPr lang="en-US" altLang="en-US" smtClean="0"/>
            </a:br>
            <a:r>
              <a:rPr lang="en-US" altLang="en-US" smtClean="0"/>
              <a:t>	read(x)</a:t>
            </a:r>
            <a:endParaRPr lang="en-US" altLang="en-US" sz="1800" smtClean="0"/>
          </a:p>
          <a:p>
            <a:pPr eaLnBrk="1" hangingPunct="1"/>
            <a:r>
              <a:rPr lang="en-US" altLang="en-US" sz="2000" smtClean="0"/>
              <a:t>Only those programs willing to be nondeterministic are not synchronized: “</a:t>
            </a:r>
            <a:r>
              <a:rPr lang="en-US" altLang="en-US" sz="2000" smtClean="0">
                <a:solidFill>
                  <a:srgbClr val="114FFB"/>
                </a:solidFill>
              </a:rPr>
              <a:t>data race</a:t>
            </a:r>
            <a:r>
              <a:rPr lang="en-US" altLang="en-US" sz="2000" smtClean="0"/>
              <a:t>”: outcome f(proc. speed)</a:t>
            </a:r>
          </a:p>
          <a:p>
            <a:pPr eaLnBrk="1" hangingPunct="1"/>
            <a:r>
              <a:rPr lang="en-US" altLang="en-US" sz="2000" smtClean="0"/>
              <a:t>Several Relaxed Models for Memory Consistency since most programs are synchronized; characterized by their attitude towards: RAR, WAR, RAW, WAW </a:t>
            </a:r>
            <a:br>
              <a:rPr lang="en-US" altLang="en-US" sz="2000" smtClean="0"/>
            </a:br>
            <a:r>
              <a:rPr lang="en-US" altLang="en-US" sz="2000" smtClean="0"/>
              <a:t>to different addresses</a:t>
            </a:r>
          </a:p>
        </p:txBody>
      </p:sp>
      <p:sp>
        <p:nvSpPr>
          <p:cNvPr id="6" name="Slide Number Placeholder 5"/>
          <p:cNvSpPr>
            <a:spLocks noGrp="1"/>
          </p:cNvSpPr>
          <p:nvPr>
            <p:ph type="sldNum" sz="quarter" idx="10"/>
          </p:nvPr>
        </p:nvSpPr>
        <p:spPr/>
        <p:txBody>
          <a:bodyPr/>
          <a:lstStyle/>
          <a:p>
            <a:pPr>
              <a:defRPr/>
            </a:pPr>
            <a:fld id="{4E4032A7-016E-4612-AEE2-0F63E023366D}" type="slidenum">
              <a:rPr lang="en-US"/>
              <a:pPr>
                <a:defRPr/>
              </a:pPr>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0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05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05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05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05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05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T1 (“Niagara”) - 2005</a:t>
            </a:r>
          </a:p>
        </p:txBody>
      </p:sp>
      <p:sp>
        <p:nvSpPr>
          <p:cNvPr id="36867" name="Rectangle 3"/>
          <p:cNvSpPr>
            <a:spLocks noGrp="1" noChangeArrowheads="1"/>
          </p:cNvSpPr>
          <p:nvPr>
            <p:ph type="body" idx="1"/>
          </p:nvPr>
        </p:nvSpPr>
        <p:spPr>
          <a:xfrm>
            <a:off x="228600" y="1066800"/>
            <a:ext cx="6629400" cy="5059363"/>
          </a:xfrm>
        </p:spPr>
        <p:txBody>
          <a:bodyPr/>
          <a:lstStyle/>
          <a:p>
            <a:pPr eaLnBrk="1" hangingPunct="1"/>
            <a:r>
              <a:rPr lang="en-US" altLang="en-US" smtClean="0"/>
              <a:t>Target: Commercial server applications</a:t>
            </a:r>
          </a:p>
          <a:p>
            <a:pPr lvl="1" eaLnBrk="1" hangingPunct="1"/>
            <a:r>
              <a:rPr lang="en-US" altLang="en-US" smtClean="0"/>
              <a:t>High thread level parallelism (TLP)</a:t>
            </a:r>
          </a:p>
          <a:p>
            <a:pPr lvl="2" eaLnBrk="1" hangingPunct="1"/>
            <a:r>
              <a:rPr lang="en-US" altLang="en-US" smtClean="0"/>
              <a:t>Large numbers of parallel client requests</a:t>
            </a:r>
          </a:p>
          <a:p>
            <a:pPr lvl="1" eaLnBrk="1" hangingPunct="1"/>
            <a:r>
              <a:rPr lang="en-US" altLang="en-US" smtClean="0"/>
              <a:t>Low instruction level parallelism (ILP)</a:t>
            </a:r>
          </a:p>
          <a:p>
            <a:pPr lvl="2" eaLnBrk="1" hangingPunct="1"/>
            <a:r>
              <a:rPr lang="en-US" altLang="en-US" smtClean="0"/>
              <a:t>High cache miss rates</a:t>
            </a:r>
          </a:p>
          <a:p>
            <a:pPr lvl="2" eaLnBrk="1" hangingPunct="1"/>
            <a:r>
              <a:rPr lang="en-US" altLang="en-US" smtClean="0"/>
              <a:t>Many unpredictable branches</a:t>
            </a:r>
          </a:p>
          <a:p>
            <a:pPr lvl="2" eaLnBrk="1" hangingPunct="1"/>
            <a:r>
              <a:rPr lang="en-US" altLang="en-US" smtClean="0"/>
              <a:t>Frequent load-load dependencies</a:t>
            </a:r>
          </a:p>
          <a:p>
            <a:pPr eaLnBrk="1" hangingPunct="1"/>
            <a:r>
              <a:rPr lang="en-US" altLang="en-US" smtClean="0"/>
              <a:t>Power, cooling, and space are major concerns for data centers</a:t>
            </a:r>
          </a:p>
          <a:p>
            <a:pPr eaLnBrk="1" hangingPunct="1"/>
            <a:r>
              <a:rPr lang="en-US" altLang="en-US" smtClean="0"/>
              <a:t>Metric: Performance/Watt/Sq. Ft.</a:t>
            </a:r>
          </a:p>
          <a:p>
            <a:pPr eaLnBrk="1" hangingPunct="1"/>
            <a:r>
              <a:rPr lang="en-US" altLang="en-US" smtClean="0"/>
              <a:t>Approach: Multicore, Fine-grain multithreading, </a:t>
            </a:r>
            <a:r>
              <a:rPr lang="en-US" altLang="en-US" smtClean="0">
                <a:solidFill>
                  <a:srgbClr val="114FFB"/>
                </a:solidFill>
              </a:rPr>
              <a:t>Simple 6-stage pipeline</a:t>
            </a:r>
            <a:r>
              <a:rPr lang="en-US" altLang="en-US" smtClean="0"/>
              <a:t>, </a:t>
            </a:r>
            <a:r>
              <a:rPr lang="en-US" altLang="en-US" smtClean="0">
                <a:solidFill>
                  <a:srgbClr val="114FFB"/>
                </a:solidFill>
              </a:rPr>
              <a:t>Single Issue</a:t>
            </a:r>
            <a:r>
              <a:rPr lang="en-US" altLang="en-US" smtClean="0"/>
              <a:t>, Small L1 caches, Shared L2, 90nm</a:t>
            </a:r>
          </a:p>
          <a:p>
            <a:pPr eaLnBrk="1" hangingPunct="1"/>
            <a:endParaRPr lang="en-US" altLang="en-US" smtClean="0"/>
          </a:p>
        </p:txBody>
      </p:sp>
      <p:pic>
        <p:nvPicPr>
          <p:cNvPr id="36868" name="Picture 4" descr="Niaga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863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p:cNvSpPr>
            <a:spLocks noGrp="1"/>
          </p:cNvSpPr>
          <p:nvPr>
            <p:ph type="sldNum" sz="quarter" idx="10"/>
          </p:nvPr>
        </p:nvSpPr>
        <p:spPr/>
        <p:txBody>
          <a:bodyPr/>
          <a:lstStyle/>
          <a:p>
            <a:pPr>
              <a:defRPr/>
            </a:pPr>
            <a:fld id="{BA9BFE14-81D2-4ECD-B63F-3BB37BAA49AF}"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a:xfrm>
            <a:off x="6553200" y="6248400"/>
            <a:ext cx="1905000" cy="457200"/>
          </a:xfrm>
        </p:spPr>
        <p:txBody>
          <a:bodyPr/>
          <a:lstStyle/>
          <a:p>
            <a:pPr>
              <a:defRPr/>
            </a:pPr>
            <a:fld id="{4CECB8A2-4EB0-46C9-9A04-804F54C1525C}" type="slidenum">
              <a:rPr lang="en-US"/>
              <a:pPr>
                <a:defRPr/>
              </a:pPr>
              <a:t>33</a:t>
            </a:fld>
            <a:endParaRPr lang="en-US"/>
          </a:p>
        </p:txBody>
      </p:sp>
      <p:sp>
        <p:nvSpPr>
          <p:cNvPr id="37891" name="Rectangle 2"/>
          <p:cNvSpPr>
            <a:spLocks noGrp="1" noChangeArrowheads="1"/>
          </p:cNvSpPr>
          <p:nvPr>
            <p:ph type="title"/>
          </p:nvPr>
        </p:nvSpPr>
        <p:spPr/>
        <p:txBody>
          <a:bodyPr/>
          <a:lstStyle/>
          <a:p>
            <a:pPr eaLnBrk="1" hangingPunct="1"/>
            <a:r>
              <a:rPr lang="en-US" altLang="en-US" smtClean="0"/>
              <a:t>T1 Architecture</a:t>
            </a:r>
          </a:p>
        </p:txBody>
      </p:sp>
      <p:sp>
        <p:nvSpPr>
          <p:cNvPr id="37892" name="Rectangle 3"/>
          <p:cNvSpPr>
            <a:spLocks noGrp="1" noChangeArrowheads="1"/>
          </p:cNvSpPr>
          <p:nvPr>
            <p:ph type="body" idx="1"/>
          </p:nvPr>
        </p:nvSpPr>
        <p:spPr/>
        <p:txBody>
          <a:bodyPr/>
          <a:lstStyle/>
          <a:p>
            <a:pPr eaLnBrk="1" hangingPunct="1"/>
            <a:r>
              <a:rPr lang="en-US" altLang="en-US" smtClean="0"/>
              <a:t>Also ships with 4 or 6 processors</a:t>
            </a:r>
          </a:p>
        </p:txBody>
      </p:sp>
      <p:pic>
        <p:nvPicPr>
          <p:cNvPr id="37893" name="Picture 4" descr="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543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noGrp="1"/>
          </p:cNvSpPr>
          <p:nvPr/>
        </p:nvSpPr>
        <p:spPr bwMode="auto">
          <a:xfrm>
            <a:off x="6858000" y="6553200"/>
            <a:ext cx="2133600" cy="228600"/>
          </a:xfrm>
          <a:prstGeom prst="rect">
            <a:avLst/>
          </a:prstGeom>
          <a:noFill/>
          <a:ln>
            <a:miter lim="800000"/>
            <a:headEnd/>
            <a:tailEnd/>
          </a:ln>
        </p:spPr>
        <p:txBody>
          <a:bodyPr/>
          <a:lstStyle/>
          <a:p>
            <a:pPr algn="r">
              <a:defRPr/>
            </a:pPr>
            <a:fld id="{8BDD8C6E-A514-4FBC-86E4-7AAF7E8F0D38}" type="slidenum">
              <a:rPr lang="en-US" sz="1200" b="0">
                <a:latin typeface="+mn-lt"/>
                <a:cs typeface="+mn-cs"/>
              </a:rPr>
              <a:pPr algn="r">
                <a:defRPr/>
              </a:pPr>
              <a:t>33</a:t>
            </a:fld>
            <a:endParaRPr lang="en-US" sz="1200" b="0" dirty="0">
              <a:latin typeface="+mn-lt"/>
              <a:cs typeface="+mn-cs"/>
            </a:endParaRPr>
          </a:p>
        </p:txBody>
      </p:sp>
      <p:sp>
        <p:nvSpPr>
          <p:cNvPr id="10" name="TextBox 9"/>
          <p:cNvSpPr txBox="1"/>
          <p:nvPr/>
        </p:nvSpPr>
        <p:spPr>
          <a:xfrm>
            <a:off x="5791200" y="1066800"/>
            <a:ext cx="2362200" cy="646113"/>
          </a:xfrm>
          <a:prstGeom prst="rect">
            <a:avLst/>
          </a:prstGeom>
          <a:solidFill>
            <a:schemeClr val="accent5"/>
          </a:solidFill>
        </p:spPr>
        <p:txBody>
          <a:bodyPr>
            <a:spAutoFit/>
          </a:bodyPr>
          <a:lstStyle/>
          <a:p>
            <a:pPr eaLnBrk="0" hangingPunct="0">
              <a:defRPr/>
            </a:pPr>
            <a:r>
              <a:rPr lang="en-US" sz="1800" dirty="0">
                <a:cs typeface="+mn-cs"/>
              </a:rPr>
              <a:t>Directory distributed into L2</a:t>
            </a:r>
          </a:p>
        </p:txBody>
      </p:sp>
      <p:cxnSp>
        <p:nvCxnSpPr>
          <p:cNvPr id="37896" name="Straight Arrow Connector 12"/>
          <p:cNvCxnSpPr>
            <a:cxnSpLocks noChangeShapeType="1"/>
          </p:cNvCxnSpPr>
          <p:nvPr/>
        </p:nvCxnSpPr>
        <p:spPr bwMode="auto">
          <a:xfrm rot="10800000" flipV="1">
            <a:off x="3886200" y="1676400"/>
            <a:ext cx="1828800" cy="838200"/>
          </a:xfrm>
          <a:prstGeom prst="straightConnector1">
            <a:avLst/>
          </a:prstGeom>
          <a:noFill/>
          <a:ln w="50800" algn="ctr">
            <a:solidFill>
              <a:srgbClr val="00B0F0"/>
            </a:solidFill>
            <a:round/>
            <a:headEnd/>
            <a:tailEnd type="triangle" w="med" len="sm"/>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T1 Fine-Grained Multithreading</a:t>
            </a:r>
          </a:p>
        </p:txBody>
      </p:sp>
      <p:sp>
        <p:nvSpPr>
          <p:cNvPr id="638979" name="Rectangle 3"/>
          <p:cNvSpPr>
            <a:spLocks noGrp="1" noChangeArrowheads="1"/>
          </p:cNvSpPr>
          <p:nvPr>
            <p:ph type="body" idx="1"/>
          </p:nvPr>
        </p:nvSpPr>
        <p:spPr/>
        <p:txBody>
          <a:bodyPr/>
          <a:lstStyle/>
          <a:p>
            <a:pPr eaLnBrk="1" hangingPunct="1"/>
            <a:r>
              <a:rPr lang="en-US" altLang="en-US" smtClean="0"/>
              <a:t>Each core supports four threads and has its own L1 caches (16KB for instructions and 8 KB for data)</a:t>
            </a:r>
          </a:p>
          <a:p>
            <a:pPr eaLnBrk="1" hangingPunct="1"/>
            <a:r>
              <a:rPr lang="en-US" altLang="en-US" smtClean="0"/>
              <a:t>Switching to a new thread on each clock cycle </a:t>
            </a:r>
          </a:p>
          <a:p>
            <a:pPr eaLnBrk="1" hangingPunct="1"/>
            <a:r>
              <a:rPr lang="en-US" altLang="en-US" smtClean="0"/>
              <a:t>Idle threads are bypassed in the scheduling </a:t>
            </a:r>
          </a:p>
          <a:p>
            <a:pPr lvl="1" eaLnBrk="1" hangingPunct="1"/>
            <a:r>
              <a:rPr lang="en-US" altLang="en-US" smtClean="0"/>
              <a:t>Waiting due to a pipeline delay or cache miss</a:t>
            </a:r>
          </a:p>
          <a:p>
            <a:pPr lvl="1" eaLnBrk="1" hangingPunct="1"/>
            <a:r>
              <a:rPr lang="en-US" altLang="en-US" smtClean="0"/>
              <a:t>Processor is idle only when all 4 threads are idle or stalled </a:t>
            </a:r>
          </a:p>
          <a:p>
            <a:pPr eaLnBrk="1" hangingPunct="1"/>
            <a:r>
              <a:rPr lang="en-US" altLang="en-US" smtClean="0"/>
              <a:t>Both loads and branches incur a 3 cycle delay that can only be hidden by other threads </a:t>
            </a:r>
          </a:p>
          <a:p>
            <a:pPr eaLnBrk="1" hangingPunct="1"/>
            <a:r>
              <a:rPr lang="en-US" altLang="en-US" smtClean="0"/>
              <a:t>A single set of floating point functional units is shared by all 8 cores</a:t>
            </a:r>
          </a:p>
          <a:p>
            <a:pPr lvl="1" eaLnBrk="1" hangingPunct="1"/>
            <a:r>
              <a:rPr lang="en-US" altLang="en-US" smtClean="0"/>
              <a:t> floating point performance was not a focus for T1</a:t>
            </a:r>
          </a:p>
          <a:p>
            <a:pPr eaLnBrk="1" hangingPunct="1"/>
            <a:endParaRPr lang="en-US" altLang="en-US" smtClean="0"/>
          </a:p>
          <a:p>
            <a:pPr eaLnBrk="1" hangingPunct="1"/>
            <a:endParaRPr lang="en-US" altLang="en-US" smtClean="0"/>
          </a:p>
        </p:txBody>
      </p:sp>
      <p:sp>
        <p:nvSpPr>
          <p:cNvPr id="7" name="Slide Number Placeholder 5"/>
          <p:cNvSpPr>
            <a:spLocks noGrp="1"/>
          </p:cNvSpPr>
          <p:nvPr>
            <p:ph type="sldNum" sz="quarter" idx="10"/>
          </p:nvPr>
        </p:nvSpPr>
        <p:spPr/>
        <p:txBody>
          <a:bodyPr/>
          <a:lstStyle/>
          <a:p>
            <a:pPr>
              <a:defRPr/>
            </a:pPr>
            <a:fld id="{25A468E2-3606-4823-B169-F0BF72D78AE6}" type="slidenum">
              <a:rPr lang="en-US"/>
              <a:pPr>
                <a:defRPr/>
              </a:pPr>
              <a:t>34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8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897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89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89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897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89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8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8"/>
          <p:cNvSpPr>
            <a:spLocks noGrp="1" noChangeArrowheads="1"/>
          </p:cNvSpPr>
          <p:nvPr>
            <p:ph type="title"/>
          </p:nvPr>
        </p:nvSpPr>
        <p:spPr>
          <a:xfrm>
            <a:off x="762000" y="0"/>
            <a:ext cx="7673975" cy="736600"/>
          </a:xfrm>
        </p:spPr>
        <p:txBody>
          <a:bodyPr/>
          <a:lstStyle/>
          <a:p>
            <a:pPr eaLnBrk="1" hangingPunct="1"/>
            <a:r>
              <a:rPr lang="en-US" altLang="en-US" smtClean="0"/>
              <a:t>CPI Breakdown of Performance</a:t>
            </a:r>
          </a:p>
        </p:txBody>
      </p:sp>
      <p:graphicFrame>
        <p:nvGraphicFramePr>
          <p:cNvPr id="626783" name="Group 95"/>
          <p:cNvGraphicFramePr>
            <a:graphicFrameLocks noGrp="1"/>
          </p:cNvGraphicFramePr>
          <p:nvPr>
            <p:ph idx="1"/>
          </p:nvPr>
        </p:nvGraphicFramePr>
        <p:xfrm>
          <a:off x="762000" y="1371600"/>
          <a:ext cx="7543800" cy="3810001"/>
        </p:xfrm>
        <a:graphic>
          <a:graphicData uri="http://schemas.openxmlformats.org/drawingml/2006/table">
            <a:tbl>
              <a:tblPr/>
              <a:tblGrid>
                <a:gridCol w="1981200"/>
                <a:gridCol w="1447800"/>
                <a:gridCol w="1066800"/>
                <a:gridCol w="1546225"/>
                <a:gridCol w="1501775"/>
              </a:tblGrid>
              <a:tr h="1287463">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Benchmark</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cap="flat">
                      <a:noFill/>
                    </a:lnL>
                    <a:lnR>
                      <a:noFill/>
                    </a:lnR>
                    <a:lnT cap="fla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Per Thread CPI</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cap="fla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Per core CPI</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cap="fla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Effective CPI for 8 cores</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cap="fla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Effective IPC for 8 cores</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cap="flat">
                      <a:noFill/>
                    </a:lnR>
                    <a:lnT cap="flat">
                      <a:noFill/>
                    </a:lnT>
                    <a:lnB>
                      <a:noFill/>
                    </a:lnB>
                    <a:lnTlToBr>
                      <a:noFill/>
                    </a:lnTlToBr>
                    <a:lnBlToTr>
                      <a:noFill/>
                    </a:lnBlToTr>
                    <a:noFill/>
                  </a:tcPr>
                </a:tc>
              </a:tr>
              <a:tr h="841375">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TPC-C</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cap="flat">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7.20 </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1.80 </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0.23 </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4.4</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cap="flat">
                      <a:noFill/>
                    </a:lnR>
                    <a:lnT>
                      <a:noFill/>
                    </a:lnT>
                    <a:lnB>
                      <a:noFill/>
                    </a:lnB>
                    <a:lnTlToBr>
                      <a:noFill/>
                    </a:lnTlToBr>
                    <a:lnBlToTr>
                      <a:noFill/>
                    </a:lnBlToTr>
                    <a:noFill/>
                  </a:tcPr>
                </a:tc>
              </a:tr>
              <a:tr h="839788">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SPECJBB</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cap="flat">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5.60 </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1.40 </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0.18 </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5.7</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cap="flat">
                      <a:noFill/>
                    </a:lnR>
                    <a:lnT>
                      <a:noFill/>
                    </a:lnT>
                    <a:lnB>
                      <a:noFill/>
                    </a:lnB>
                    <a:lnTlToBr>
                      <a:noFill/>
                    </a:lnTlToBr>
                    <a:lnBlToTr>
                      <a:noFill/>
                    </a:lnBlToTr>
                    <a:noFill/>
                  </a:tcPr>
                </a:tc>
              </a:tr>
              <a:tr h="841375">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SPECWeb99</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cap="flat">
                      <a:noFill/>
                    </a:lnL>
                    <a:lnR>
                      <a:noFill/>
                    </a:lnR>
                    <a:lnT>
                      <a:noFill/>
                    </a:lnT>
                    <a:lnB cap="flat">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6.60 </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a:noFill/>
                    </a:lnT>
                    <a:lnB cap="flat">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1.65 </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a:noFill/>
                    </a:lnT>
                    <a:lnB cap="flat">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0.21 </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a:noFill/>
                    </a:lnR>
                    <a:lnT>
                      <a:noFill/>
                    </a:lnT>
                    <a:lnB cap="flat">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4.8</a:t>
                      </a:r>
                      <a:endParaRPr kumimoji="0" lang="en-US" sz="4800" b="0" i="0" u="none" strike="noStrike" cap="none" normalizeH="0" baseline="0" smtClean="0">
                        <a:ln>
                          <a:noFill/>
                        </a:ln>
                        <a:solidFill>
                          <a:schemeClr val="tx1"/>
                        </a:solidFill>
                        <a:effectLst/>
                        <a:latin typeface="Times New Roman" pitchFamily="18" charset="0"/>
                      </a:endParaRPr>
                    </a:p>
                  </a:txBody>
                  <a:tcPr marB="0" anchor="b" horzOverflow="overflow">
                    <a:lnL>
                      <a:noFill/>
                    </a:lnL>
                    <a:lnR cap="flat">
                      <a:noFill/>
                    </a:lnR>
                    <a:lnT>
                      <a:noFill/>
                    </a:lnT>
                    <a:lnB cap="flat">
                      <a:noFill/>
                    </a:lnB>
                    <a:lnTlToBr>
                      <a:noFill/>
                    </a:lnTlToBr>
                    <a:lnBlToTr>
                      <a:noFill/>
                    </a:lnBlToTr>
                    <a:noFill/>
                  </a:tcPr>
                </a:tc>
              </a:tr>
            </a:tbl>
          </a:graphicData>
        </a:graphic>
      </p:graphicFrame>
      <p:sp>
        <p:nvSpPr>
          <p:cNvPr id="4" name="Text Box 4"/>
          <p:cNvSpPr txBox="1">
            <a:spLocks noChangeArrowheads="1"/>
          </p:cNvSpPr>
          <p:nvPr/>
        </p:nvSpPr>
        <p:spPr bwMode="auto">
          <a:xfrm>
            <a:off x="2971800" y="5715000"/>
            <a:ext cx="3581400" cy="538163"/>
          </a:xfrm>
          <a:prstGeom prst="rect">
            <a:avLst/>
          </a:prstGeom>
          <a:solidFill>
            <a:schemeClr val="accent5"/>
          </a:solidFill>
          <a:ln w="28575">
            <a:solidFill>
              <a:schemeClr val="tx1"/>
            </a:solidFill>
            <a:miter lim="800000"/>
            <a:headEnd/>
            <a:tailEnd/>
          </a:ln>
          <a:effectLst/>
        </p:spPr>
        <p:txBody>
          <a:bodyPr bIns="0">
            <a:spAutoFit/>
          </a:bodyPr>
          <a:lstStyle/>
          <a:p>
            <a:pPr eaLnBrk="0" hangingPunct="0">
              <a:defRPr/>
            </a:pPr>
            <a:r>
              <a:rPr lang="en-US" sz="1800" dirty="0">
                <a:cs typeface="+mn-cs"/>
              </a:rPr>
              <a:t>Max </a:t>
            </a:r>
            <a:r>
              <a:rPr lang="en-US" sz="1800" dirty="0" err="1">
                <a:cs typeface="+mn-cs"/>
              </a:rPr>
              <a:t>IPC</a:t>
            </a:r>
            <a:r>
              <a:rPr lang="en-US" sz="1800" dirty="0">
                <a:cs typeface="+mn-cs"/>
              </a:rPr>
              <a:t> = 8  -- Is the T1 good?</a:t>
            </a:r>
            <a:endParaRPr lang="en-US" sz="1800" b="0" dirty="0">
              <a:cs typeface="+mn-cs"/>
            </a:endParaRPr>
          </a:p>
          <a:p>
            <a:pPr algn="r" eaLnBrk="0" hangingPunct="0">
              <a:defRPr/>
            </a:pPr>
            <a:endParaRPr lang="en-US" dirty="0">
              <a:cs typeface="+mn-cs"/>
            </a:endParaRPr>
          </a:p>
        </p:txBody>
      </p:sp>
      <p:sp>
        <p:nvSpPr>
          <p:cNvPr id="5" name="Slide Number Placeholder 4"/>
          <p:cNvSpPr>
            <a:spLocks noGrp="1"/>
          </p:cNvSpPr>
          <p:nvPr>
            <p:ph type="sldNum" sz="quarter" idx="12"/>
          </p:nvPr>
        </p:nvSpPr>
        <p:spPr/>
        <p:txBody>
          <a:bodyPr/>
          <a:lstStyle/>
          <a:p>
            <a:pPr>
              <a:defRPr/>
            </a:pPr>
            <a:fld id="{0EFB157D-6B88-44A9-9099-AC947CBFED5C}" type="slidenum">
              <a:rPr lang="en-US" smtClean="0"/>
              <a:pPr>
                <a:defRPr/>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32"/>
          <p:cNvSpPr>
            <a:spLocks noGrp="1" noChangeArrowheads="1"/>
          </p:cNvSpPr>
          <p:nvPr>
            <p:ph type="title"/>
          </p:nvPr>
        </p:nvSpPr>
        <p:spPr>
          <a:xfrm>
            <a:off x="685800" y="76200"/>
            <a:ext cx="7673975" cy="736600"/>
          </a:xfrm>
        </p:spPr>
        <p:txBody>
          <a:bodyPr/>
          <a:lstStyle/>
          <a:p>
            <a:pPr eaLnBrk="1" hangingPunct="1"/>
            <a:r>
              <a:rPr lang="en-US" altLang="en-US" smtClean="0"/>
              <a:t>Microprocessor Comparison</a:t>
            </a:r>
          </a:p>
        </p:txBody>
      </p:sp>
      <p:graphicFrame>
        <p:nvGraphicFramePr>
          <p:cNvPr id="629927" name="Group 167"/>
          <p:cNvGraphicFramePr>
            <a:graphicFrameLocks noGrp="1"/>
          </p:cNvGraphicFramePr>
          <p:nvPr>
            <p:ph idx="1"/>
          </p:nvPr>
        </p:nvGraphicFramePr>
        <p:xfrm>
          <a:off x="762000" y="914400"/>
          <a:ext cx="7620000" cy="5135847"/>
        </p:xfrm>
        <a:graphic>
          <a:graphicData uri="http://schemas.openxmlformats.org/drawingml/2006/table">
            <a:tbl>
              <a:tblPr/>
              <a:tblGrid>
                <a:gridCol w="2743200"/>
                <a:gridCol w="1168400"/>
                <a:gridCol w="985838"/>
                <a:gridCol w="1244600"/>
                <a:gridCol w="1477962"/>
              </a:tblGrid>
              <a:tr h="289542">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Processor</a:t>
                      </a:r>
                      <a:endParaRPr kumimoji="0" lang="en-US" sz="2400" b="0" i="0" u="none" strike="noStrike" cap="none" normalizeH="0" baseline="0" dirty="0" smtClean="0">
                        <a:ln>
                          <a:noFill/>
                        </a:ln>
                        <a:solidFill>
                          <a:schemeClr val="tx1"/>
                        </a:solidFill>
                        <a:effectLst/>
                        <a:latin typeface="Times New Roman" pitchFamily="18" charset="0"/>
                      </a:endParaRPr>
                    </a:p>
                  </a:txBody>
                  <a:tcPr marT="45717" marB="0" anchor="b" horzOverflow="overflow">
                    <a:lnL cap="flat">
                      <a:noFill/>
                    </a:lnL>
                    <a:lnR>
                      <a:noFill/>
                    </a:lnR>
                    <a:lnT cap="fla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SUN T1</a:t>
                      </a:r>
                      <a:endParaRPr kumimoji="0" lang="en-US" sz="28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cap="fla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Opteron</a:t>
                      </a:r>
                      <a:endParaRPr kumimoji="0" lang="en-US" sz="28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cap="fla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Pentium D</a:t>
                      </a:r>
                      <a:endParaRPr kumimoji="0" lang="en-US" sz="28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cap="fla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IBM Power 5</a:t>
                      </a:r>
                      <a:endParaRPr kumimoji="0" lang="en-US" sz="28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cap="flat">
                      <a:noFill/>
                    </a:lnR>
                    <a:lnT cap="flat">
                      <a:noFill/>
                    </a:lnT>
                    <a:lnB>
                      <a:noFill/>
                    </a:lnB>
                    <a:lnTlToBr>
                      <a:noFill/>
                    </a:lnTlToBr>
                    <a:lnBlToTr>
                      <a:noFill/>
                    </a:lnBlToTr>
                    <a:noFill/>
                  </a:tcPr>
                </a:tc>
              </a:tr>
              <a:tr h="411455">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Cores</a:t>
                      </a:r>
                      <a:endParaRPr kumimoji="0" lang="en-US" sz="3600" b="0" i="0" u="none" strike="noStrike" cap="none" normalizeH="0" baseline="0" smtClean="0">
                        <a:ln>
                          <a:noFill/>
                        </a:ln>
                        <a:solidFill>
                          <a:schemeClr val="tx1"/>
                        </a:solidFill>
                        <a:effectLst/>
                        <a:latin typeface="Times New Roman" pitchFamily="18" charset="0"/>
                      </a:endParaRPr>
                    </a:p>
                  </a:txBody>
                  <a:tcPr marT="45717" marB="0" anchor="b" horzOverflow="overflow">
                    <a:lnL cap="flat">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332B7"/>
                          </a:solidFill>
                          <a:effectLst/>
                          <a:latin typeface="Arial" charset="0"/>
                          <a:cs typeface="Arial" charset="0"/>
                        </a:rPr>
                        <a:t>8</a:t>
                      </a:r>
                      <a:endParaRPr kumimoji="0" lang="en-US" sz="4000" b="1" i="0" u="none" strike="noStrike" cap="none" normalizeH="0" baseline="0" smtClean="0">
                        <a:ln>
                          <a:noFill/>
                        </a:ln>
                        <a:solidFill>
                          <a:srgbClr val="0332B7"/>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cap="flat">
                      <a:noFill/>
                    </a:lnR>
                    <a:lnT>
                      <a:noFill/>
                    </a:lnT>
                    <a:lnB>
                      <a:noFill/>
                    </a:lnB>
                    <a:lnTlToBr>
                      <a:noFill/>
                    </a:lnTlToBr>
                    <a:lnBlToTr>
                      <a:noFill/>
                    </a:lnBlToTr>
                    <a:noFill/>
                  </a:tcPr>
                </a:tc>
              </a:tr>
              <a:tr h="563845">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Instruction issues</a:t>
                      </a:r>
                      <a:r>
                        <a:rPr kumimoji="0" lang="en-US" sz="1400" b="0" i="0" u="none" strike="noStrike" cap="none" normalizeH="0" baseline="0" smtClean="0">
                          <a:ln>
                            <a:noFill/>
                          </a:ln>
                          <a:solidFill>
                            <a:schemeClr val="tx1"/>
                          </a:solidFill>
                          <a:effectLst/>
                          <a:latin typeface="Arial" charset="0"/>
                          <a:cs typeface="Arial" charset="0"/>
                        </a:rPr>
                        <a:t> </a:t>
                      </a:r>
                      <a:br>
                        <a:rPr kumimoji="0" lang="en-US" sz="1400" b="0" i="0" u="none" strike="noStrike" cap="none" normalizeH="0" baseline="0" smtClean="0">
                          <a:ln>
                            <a:noFill/>
                          </a:ln>
                          <a:solidFill>
                            <a:schemeClr val="tx1"/>
                          </a:solidFill>
                          <a:effectLst/>
                          <a:latin typeface="Arial" charset="0"/>
                          <a:cs typeface="Arial" charset="0"/>
                        </a:rPr>
                      </a:br>
                      <a:r>
                        <a:rPr kumimoji="0" lang="en-US" sz="1400" b="0" i="0" u="none" strike="noStrike" cap="none" normalizeH="0" baseline="0" smtClean="0">
                          <a:ln>
                            <a:noFill/>
                          </a:ln>
                          <a:solidFill>
                            <a:schemeClr val="tx1"/>
                          </a:solidFill>
                          <a:effectLst/>
                          <a:latin typeface="Arial" charset="0"/>
                          <a:cs typeface="Arial" charset="0"/>
                        </a:rPr>
                        <a:t>/ clock / core</a:t>
                      </a:r>
                      <a:endParaRPr kumimoji="0" lang="en-US" sz="2400" b="0" i="0" u="none" strike="noStrike" cap="none" normalizeH="0" baseline="0" smtClean="0">
                        <a:ln>
                          <a:noFill/>
                        </a:ln>
                        <a:solidFill>
                          <a:schemeClr val="tx1"/>
                        </a:solidFill>
                        <a:effectLst/>
                        <a:latin typeface="Times New Roman" pitchFamily="18" charset="0"/>
                      </a:endParaRPr>
                    </a:p>
                  </a:txBody>
                  <a:tcPr marT="45717" marB="0" anchor="b" horzOverflow="overflow">
                    <a:lnL cap="flat">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cap="flat">
                      <a:noFill/>
                    </a:lnR>
                    <a:lnT>
                      <a:noFill/>
                    </a:lnT>
                    <a:lnB>
                      <a:noFill/>
                    </a:lnB>
                    <a:lnTlToBr>
                      <a:noFill/>
                    </a:lnTlToBr>
                    <a:lnBlToTr>
                      <a:noFill/>
                    </a:lnBlToTr>
                    <a:noFill/>
                  </a:tcPr>
                </a:tc>
              </a:tr>
              <a:tr h="563845">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Peak instr. issues</a:t>
                      </a:r>
                      <a:r>
                        <a:rPr kumimoji="0" lang="en-US" sz="1400" b="0" i="0" u="none" strike="noStrike" cap="none" normalizeH="0" baseline="0" smtClean="0">
                          <a:ln>
                            <a:noFill/>
                          </a:ln>
                          <a:solidFill>
                            <a:schemeClr val="tx1"/>
                          </a:solidFill>
                          <a:effectLst/>
                          <a:latin typeface="Arial" charset="0"/>
                          <a:cs typeface="Arial" charset="0"/>
                        </a:rPr>
                        <a:t> </a:t>
                      </a:r>
                      <a:br>
                        <a:rPr kumimoji="0" lang="en-US" sz="1400" b="0" i="0" u="none" strike="noStrike" cap="none" normalizeH="0" baseline="0" smtClean="0">
                          <a:ln>
                            <a:noFill/>
                          </a:ln>
                          <a:solidFill>
                            <a:schemeClr val="tx1"/>
                          </a:solidFill>
                          <a:effectLst/>
                          <a:latin typeface="Arial" charset="0"/>
                          <a:cs typeface="Arial" charset="0"/>
                        </a:rPr>
                      </a:br>
                      <a:r>
                        <a:rPr kumimoji="0" lang="en-US" sz="1400" b="0" i="0" u="none" strike="noStrike" cap="none" normalizeH="0" baseline="0" smtClean="0">
                          <a:ln>
                            <a:noFill/>
                          </a:ln>
                          <a:solidFill>
                            <a:schemeClr val="tx1"/>
                          </a:solidFill>
                          <a:effectLst/>
                          <a:latin typeface="Arial" charset="0"/>
                          <a:cs typeface="Arial" charset="0"/>
                        </a:rPr>
                        <a:t>/ chip</a:t>
                      </a:r>
                      <a:endParaRPr kumimoji="0" lang="en-US" sz="2400" b="0" i="0" u="none" strike="noStrike" cap="none" normalizeH="0" baseline="0" smtClean="0">
                        <a:ln>
                          <a:noFill/>
                        </a:ln>
                        <a:solidFill>
                          <a:schemeClr val="tx1"/>
                        </a:solidFill>
                        <a:effectLst/>
                        <a:latin typeface="Times New Roman" pitchFamily="18" charset="0"/>
                      </a:endParaRPr>
                    </a:p>
                  </a:txBody>
                  <a:tcPr marT="45717" marB="0" anchor="b" horzOverflow="overflow">
                    <a:lnL cap="flat">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332B7"/>
                          </a:solidFill>
                          <a:effectLst/>
                          <a:latin typeface="Arial" charset="0"/>
                          <a:cs typeface="Arial" charset="0"/>
                        </a:rPr>
                        <a:t>8</a:t>
                      </a:r>
                      <a:endParaRPr kumimoji="0" lang="en-US" sz="4000" b="1" i="0" u="none" strike="noStrike" cap="none" normalizeH="0" baseline="0" smtClean="0">
                        <a:ln>
                          <a:noFill/>
                        </a:ln>
                        <a:solidFill>
                          <a:srgbClr val="0332B7"/>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6</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6</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332B7"/>
                          </a:solidFill>
                          <a:effectLst/>
                          <a:latin typeface="Arial" charset="0"/>
                          <a:cs typeface="Arial" charset="0"/>
                        </a:rPr>
                        <a:t>8</a:t>
                      </a:r>
                      <a:endParaRPr kumimoji="0" lang="en-US" sz="4000" b="1" i="0" u="none" strike="noStrike" cap="none" normalizeH="0" baseline="0" smtClean="0">
                        <a:ln>
                          <a:noFill/>
                        </a:ln>
                        <a:solidFill>
                          <a:srgbClr val="0332B7"/>
                        </a:solidFill>
                        <a:effectLst/>
                        <a:latin typeface="Times New Roman" pitchFamily="18" charset="0"/>
                      </a:endParaRPr>
                    </a:p>
                  </a:txBody>
                  <a:tcPr marT="45717" marB="0" anchor="b" horzOverflow="overflow">
                    <a:lnL>
                      <a:noFill/>
                    </a:lnL>
                    <a:lnR cap="flat">
                      <a:noFill/>
                    </a:lnR>
                    <a:lnT>
                      <a:noFill/>
                    </a:lnT>
                    <a:lnB>
                      <a:noFill/>
                    </a:lnB>
                    <a:lnTlToBr>
                      <a:noFill/>
                    </a:lnTlToBr>
                    <a:lnBlToTr>
                      <a:noFill/>
                    </a:lnBlToTr>
                    <a:noFill/>
                  </a:tcPr>
                </a:tc>
              </a:tr>
              <a:tr h="533367">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Multithreading</a:t>
                      </a:r>
                      <a:endParaRPr kumimoji="0" lang="en-US" sz="4400" b="0" i="0" u="none" strike="noStrike" cap="none" normalizeH="0" baseline="0" smtClean="0">
                        <a:ln>
                          <a:noFill/>
                        </a:ln>
                        <a:solidFill>
                          <a:schemeClr val="tx1"/>
                        </a:solidFill>
                        <a:effectLst/>
                        <a:latin typeface="Times New Roman" pitchFamily="18" charset="0"/>
                      </a:endParaRPr>
                    </a:p>
                  </a:txBody>
                  <a:tcPr marT="45717" marB="0" anchor="b" horzOverflow="overflow">
                    <a:lnL cap="flat">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Fine-grained</a:t>
                      </a:r>
                      <a:endParaRPr kumimoji="0" lang="en-US" sz="28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No</a:t>
                      </a:r>
                      <a:endParaRPr kumimoji="0" lang="en-US" sz="36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SMT</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SMT</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cap="flat">
                      <a:noFill/>
                    </a:lnR>
                    <a:lnT>
                      <a:noFill/>
                    </a:lnT>
                    <a:lnB>
                      <a:noFill/>
                    </a:lnB>
                    <a:lnTlToBr>
                      <a:noFill/>
                    </a:lnTlToBr>
                    <a:lnBlToTr>
                      <a:noFill/>
                    </a:lnBlToTr>
                    <a:noFill/>
                  </a:tcPr>
                </a:tc>
              </a:tr>
              <a:tr h="533367">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L1 I/D in KB per core</a:t>
                      </a:r>
                      <a:endParaRPr kumimoji="0" lang="en-US" sz="3600" b="0" i="0" u="none" strike="noStrike" cap="none" normalizeH="0" baseline="0" smtClean="0">
                        <a:ln>
                          <a:noFill/>
                        </a:ln>
                        <a:solidFill>
                          <a:schemeClr val="tx1"/>
                        </a:solidFill>
                        <a:effectLst/>
                        <a:latin typeface="Times New Roman" pitchFamily="18" charset="0"/>
                      </a:endParaRPr>
                    </a:p>
                  </a:txBody>
                  <a:tcPr marT="45717" marB="0" anchor="b" horzOverflow="overflow">
                    <a:lnL cap="flat">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16/8</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332B7"/>
                          </a:solidFill>
                          <a:effectLst/>
                          <a:latin typeface="Arial" charset="0"/>
                          <a:cs typeface="Arial" charset="0"/>
                        </a:rPr>
                        <a:t>64/64</a:t>
                      </a:r>
                      <a:endParaRPr kumimoji="0" lang="en-US" sz="4000" b="1" i="0" u="none" strike="noStrike" cap="none" normalizeH="0" baseline="0" smtClean="0">
                        <a:ln>
                          <a:noFill/>
                        </a:ln>
                        <a:solidFill>
                          <a:srgbClr val="0332B7"/>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12K uops/16 </a:t>
                      </a:r>
                      <a:endParaRPr kumimoji="0" lang="en-US" sz="28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64/32</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cap="flat">
                      <a:noFill/>
                    </a:lnR>
                    <a:lnT>
                      <a:noFill/>
                    </a:lnT>
                    <a:lnB>
                      <a:noFill/>
                    </a:lnB>
                    <a:lnTlToBr>
                      <a:noFill/>
                    </a:lnTlToBr>
                    <a:lnBlToTr>
                      <a:noFill/>
                    </a:lnBlToTr>
                    <a:noFill/>
                  </a:tcPr>
                </a:tc>
              </a:tr>
              <a:tr h="594323">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L2 per core/shared</a:t>
                      </a:r>
                      <a:endParaRPr kumimoji="0" lang="en-US" sz="3600" b="0" i="0" u="none" strike="noStrike" cap="none" normalizeH="0" baseline="0" smtClean="0">
                        <a:ln>
                          <a:noFill/>
                        </a:ln>
                        <a:solidFill>
                          <a:schemeClr val="tx1"/>
                        </a:solidFill>
                        <a:effectLst/>
                        <a:latin typeface="Times New Roman" pitchFamily="18" charset="0"/>
                      </a:endParaRPr>
                    </a:p>
                  </a:txBody>
                  <a:tcPr marT="45717" marB="0" anchor="b" horzOverflow="overflow">
                    <a:lnL cap="flat">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332B7"/>
                          </a:solidFill>
                          <a:effectLst/>
                          <a:latin typeface="Arial" charset="0"/>
                          <a:cs typeface="Arial" charset="0"/>
                        </a:rPr>
                        <a:t>3 MB</a:t>
                      </a:r>
                      <a:r>
                        <a:rPr kumimoji="0" lang="en-US" sz="1600" b="0" i="0" u="none" strike="noStrike" cap="none" normalizeH="0" baseline="0" smtClean="0">
                          <a:ln>
                            <a:noFill/>
                          </a:ln>
                          <a:solidFill>
                            <a:schemeClr val="tx1"/>
                          </a:solidFill>
                          <a:effectLst/>
                          <a:latin typeface="Arial" charset="0"/>
                          <a:cs typeface="Arial" charset="0"/>
                        </a:rPr>
                        <a:t> shared</a:t>
                      </a:r>
                      <a:endParaRPr kumimoji="0" lang="en-US" sz="28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1MB</a:t>
                      </a:r>
                      <a:r>
                        <a:rPr kumimoji="0" lang="en-US" sz="1600" b="0" i="0" u="none" strike="noStrike" cap="none" normalizeH="0" baseline="0" smtClean="0">
                          <a:ln>
                            <a:noFill/>
                          </a:ln>
                          <a:solidFill>
                            <a:schemeClr val="tx1"/>
                          </a:solidFill>
                          <a:effectLst/>
                          <a:latin typeface="Arial" charset="0"/>
                          <a:cs typeface="Arial" charset="0"/>
                        </a:rPr>
                        <a:t> / core</a:t>
                      </a:r>
                      <a:endParaRPr kumimoji="0" lang="en-US" sz="28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1MB</a:t>
                      </a:r>
                      <a:r>
                        <a:rPr kumimoji="0" lang="en-US" sz="1600" b="0" i="0" u="none" strike="noStrike" cap="none" normalizeH="0" baseline="0" smtClean="0">
                          <a:ln>
                            <a:noFill/>
                          </a:ln>
                          <a:solidFill>
                            <a:schemeClr val="tx1"/>
                          </a:solidFill>
                          <a:effectLst/>
                          <a:latin typeface="Arial" charset="0"/>
                          <a:cs typeface="Arial" charset="0"/>
                        </a:rPr>
                        <a:t>/  core</a:t>
                      </a:r>
                      <a:endParaRPr kumimoji="0" lang="en-US" sz="28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1.9 MB</a:t>
                      </a:r>
                      <a:r>
                        <a:rPr kumimoji="0" lang="en-US" sz="1600" b="0" i="0" u="none" strike="noStrike" cap="none" normalizeH="0" baseline="0" smtClean="0">
                          <a:ln>
                            <a:noFill/>
                          </a:ln>
                          <a:solidFill>
                            <a:schemeClr val="tx1"/>
                          </a:solidFill>
                          <a:effectLst/>
                          <a:latin typeface="Arial" charset="0"/>
                          <a:cs typeface="Arial" charset="0"/>
                        </a:rPr>
                        <a:t> shared</a:t>
                      </a:r>
                      <a:endParaRPr kumimoji="0" lang="en-US" sz="28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cap="flat">
                      <a:noFill/>
                    </a:lnR>
                    <a:lnT>
                      <a:noFill/>
                    </a:lnT>
                    <a:lnB>
                      <a:noFill/>
                    </a:lnB>
                    <a:lnTlToBr>
                      <a:noFill/>
                    </a:lnTlToBr>
                    <a:lnBlToTr>
                      <a:noFill/>
                    </a:lnBlToTr>
                    <a:noFill/>
                  </a:tcPr>
                </a:tc>
              </a:tr>
              <a:tr h="411455">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Clock rate (GHz)</a:t>
                      </a:r>
                      <a:endParaRPr kumimoji="0" lang="en-US" sz="3600" b="0" i="0" u="none" strike="noStrike" cap="none" normalizeH="0" baseline="0" smtClean="0">
                        <a:ln>
                          <a:noFill/>
                        </a:ln>
                        <a:solidFill>
                          <a:schemeClr val="tx1"/>
                        </a:solidFill>
                        <a:effectLst/>
                        <a:latin typeface="Times New Roman" pitchFamily="18" charset="0"/>
                      </a:endParaRPr>
                    </a:p>
                  </a:txBody>
                  <a:tcPr marT="45717" marB="0" anchor="b" horzOverflow="overflow">
                    <a:lnL cap="flat">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1.2</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2.4</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332B7"/>
                          </a:solidFill>
                          <a:effectLst/>
                          <a:latin typeface="Arial" charset="0"/>
                          <a:cs typeface="Arial" charset="0"/>
                        </a:rPr>
                        <a:t>3.2</a:t>
                      </a:r>
                      <a:endParaRPr kumimoji="0" lang="en-US" sz="4000" b="1" i="0" u="none" strike="noStrike" cap="none" normalizeH="0" baseline="0" smtClean="0">
                        <a:ln>
                          <a:noFill/>
                        </a:ln>
                        <a:solidFill>
                          <a:srgbClr val="0332B7"/>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1.9</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cap="flat">
                      <a:noFill/>
                    </a:lnR>
                    <a:lnT>
                      <a:noFill/>
                    </a:lnT>
                    <a:lnB>
                      <a:noFill/>
                    </a:lnB>
                    <a:lnTlToBr>
                      <a:noFill/>
                    </a:lnTlToBr>
                    <a:lnBlToTr>
                      <a:noFill/>
                    </a:lnBlToTr>
                    <a:noFill/>
                  </a:tcPr>
                </a:tc>
              </a:tr>
              <a:tr h="411455">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Transistor count (M)</a:t>
                      </a:r>
                      <a:endParaRPr kumimoji="0" lang="en-US" sz="3600" b="0" i="0" u="none" strike="noStrike" cap="none" normalizeH="0" baseline="0" smtClean="0">
                        <a:ln>
                          <a:noFill/>
                        </a:ln>
                        <a:solidFill>
                          <a:schemeClr val="tx1"/>
                        </a:solidFill>
                        <a:effectLst/>
                        <a:latin typeface="Times New Roman" pitchFamily="18" charset="0"/>
                      </a:endParaRPr>
                    </a:p>
                  </a:txBody>
                  <a:tcPr marT="45717" marB="0" anchor="b" horzOverflow="overflow">
                    <a:lnL cap="flat">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332B7"/>
                          </a:solidFill>
                          <a:effectLst/>
                          <a:latin typeface="Arial" charset="0"/>
                          <a:cs typeface="Arial" charset="0"/>
                        </a:rPr>
                        <a:t>300</a:t>
                      </a:r>
                      <a:endParaRPr kumimoji="0" lang="en-US" sz="4000" b="1" i="0" u="none" strike="noStrike" cap="none" normalizeH="0" baseline="0" smtClean="0">
                        <a:ln>
                          <a:noFill/>
                        </a:ln>
                        <a:solidFill>
                          <a:srgbClr val="0332B7"/>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233</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230</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276</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cap="flat">
                      <a:noFill/>
                    </a:lnR>
                    <a:lnT>
                      <a:noFill/>
                    </a:lnT>
                    <a:lnB>
                      <a:noFill/>
                    </a:lnB>
                    <a:lnTlToBr>
                      <a:noFill/>
                    </a:lnTlToBr>
                    <a:lnBlToTr>
                      <a:noFill/>
                    </a:lnBlToTr>
                    <a:noFill/>
                  </a:tcPr>
                </a:tc>
              </a:tr>
              <a:tr h="411455">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Die size (mm</a:t>
                      </a:r>
                      <a:r>
                        <a:rPr kumimoji="0" lang="en-US" sz="2000" b="0" i="0" u="none" strike="noStrike" cap="none" normalizeH="0" baseline="30000" smtClean="0">
                          <a:ln>
                            <a:noFill/>
                          </a:ln>
                          <a:solidFill>
                            <a:schemeClr val="tx1"/>
                          </a:solidFill>
                          <a:effectLst/>
                          <a:latin typeface="Arial" charset="0"/>
                          <a:cs typeface="Arial" charset="0"/>
                        </a:rPr>
                        <a:t>2</a:t>
                      </a:r>
                      <a:r>
                        <a:rPr kumimoji="0" lang="en-US" sz="2000" b="0" i="0" u="none" strike="noStrike" cap="none" normalizeH="0" baseline="0" smtClean="0">
                          <a:ln>
                            <a:noFill/>
                          </a:ln>
                          <a:solidFill>
                            <a:schemeClr val="tx1"/>
                          </a:solidFill>
                          <a:effectLst/>
                          <a:latin typeface="Arial" charset="0"/>
                          <a:cs typeface="Arial" charset="0"/>
                        </a:rPr>
                        <a:t>)</a:t>
                      </a:r>
                      <a:endParaRPr kumimoji="0" lang="en-US" sz="3600" b="0" i="0" u="none" strike="noStrike" cap="none" normalizeH="0" baseline="0" smtClean="0">
                        <a:ln>
                          <a:noFill/>
                        </a:ln>
                        <a:solidFill>
                          <a:schemeClr val="tx1"/>
                        </a:solidFill>
                        <a:effectLst/>
                        <a:latin typeface="Times New Roman" pitchFamily="18" charset="0"/>
                      </a:endParaRPr>
                    </a:p>
                  </a:txBody>
                  <a:tcPr marT="45717" marB="0" anchor="b" horzOverflow="overflow">
                    <a:lnL cap="flat">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379</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199</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206</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332B7"/>
                          </a:solidFill>
                          <a:effectLst/>
                          <a:latin typeface="Arial" charset="0"/>
                          <a:cs typeface="Arial" charset="0"/>
                        </a:rPr>
                        <a:t>389</a:t>
                      </a:r>
                      <a:endParaRPr kumimoji="0" lang="en-US" sz="4000" b="1" i="0" u="none" strike="noStrike" cap="none" normalizeH="0" baseline="0" smtClean="0">
                        <a:ln>
                          <a:noFill/>
                        </a:ln>
                        <a:solidFill>
                          <a:srgbClr val="0332B7"/>
                        </a:solidFill>
                        <a:effectLst/>
                        <a:latin typeface="Times New Roman" pitchFamily="18" charset="0"/>
                      </a:endParaRPr>
                    </a:p>
                  </a:txBody>
                  <a:tcPr marT="45717" marB="0" anchor="b" horzOverflow="overflow">
                    <a:lnL>
                      <a:noFill/>
                    </a:lnL>
                    <a:lnR cap="flat">
                      <a:noFill/>
                    </a:lnR>
                    <a:lnT>
                      <a:noFill/>
                    </a:lnT>
                    <a:lnB>
                      <a:noFill/>
                    </a:lnB>
                    <a:lnTlToBr>
                      <a:noFill/>
                    </a:lnTlToBr>
                    <a:lnBlToTr>
                      <a:noFill/>
                    </a:lnBlToTr>
                    <a:noFill/>
                  </a:tcPr>
                </a:tc>
              </a:tr>
              <a:tr h="411455">
                <a:tc>
                  <a:txBody>
                    <a:bodyPr/>
                    <a:lstStyle/>
                    <a:p>
                      <a:pPr marL="285750" marR="0" lvl="0" indent="-28575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Power (W)</a:t>
                      </a:r>
                      <a:endParaRPr kumimoji="0" lang="en-US" sz="3600" b="0" i="0" u="none" strike="noStrike" cap="none" normalizeH="0" baseline="0" dirty="0" smtClean="0">
                        <a:ln>
                          <a:noFill/>
                        </a:ln>
                        <a:solidFill>
                          <a:schemeClr val="tx1"/>
                        </a:solidFill>
                        <a:effectLst/>
                        <a:latin typeface="Times New Roman" pitchFamily="18" charset="0"/>
                      </a:endParaRPr>
                    </a:p>
                  </a:txBody>
                  <a:tcPr marT="45717" marB="0" anchor="b" horzOverflow="overflow">
                    <a:lnL cap="flat">
                      <a:noFill/>
                    </a:lnL>
                    <a:lnR>
                      <a:noFill/>
                    </a:lnR>
                    <a:lnT>
                      <a:noFill/>
                    </a:lnT>
                    <a:lnB cap="flat">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332B7"/>
                          </a:solidFill>
                          <a:effectLst/>
                          <a:latin typeface="Arial" charset="0"/>
                          <a:cs typeface="Arial" charset="0"/>
                        </a:rPr>
                        <a:t>79</a:t>
                      </a:r>
                      <a:endParaRPr kumimoji="0" lang="en-US" sz="4000" b="1" i="0" u="none" strike="noStrike" cap="none" normalizeH="0" baseline="0" dirty="0" smtClean="0">
                        <a:ln>
                          <a:noFill/>
                        </a:ln>
                        <a:solidFill>
                          <a:srgbClr val="0332B7"/>
                        </a:solidFill>
                        <a:effectLst/>
                        <a:latin typeface="Times New Roman" pitchFamily="18" charset="0"/>
                      </a:endParaRPr>
                    </a:p>
                  </a:txBody>
                  <a:tcPr marT="45717" marB="0" anchor="b" horzOverflow="overflow">
                    <a:lnL>
                      <a:noFill/>
                    </a:lnL>
                    <a:lnR>
                      <a:noFill/>
                    </a:lnR>
                    <a:lnT>
                      <a:noFill/>
                    </a:lnT>
                    <a:lnB cap="flat">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110</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cap="flat">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130</a:t>
                      </a:r>
                      <a:endParaRPr kumimoji="0" lang="en-US" sz="4000" b="0" i="0" u="none" strike="noStrike" cap="none" normalizeH="0" baseline="0" smtClean="0">
                        <a:ln>
                          <a:noFill/>
                        </a:ln>
                        <a:solidFill>
                          <a:schemeClr val="tx1"/>
                        </a:solidFill>
                        <a:effectLst/>
                        <a:latin typeface="Times New Roman" pitchFamily="18" charset="0"/>
                      </a:endParaRPr>
                    </a:p>
                  </a:txBody>
                  <a:tcPr marT="45717" marB="0" anchor="b" horzOverflow="overflow">
                    <a:lnL>
                      <a:noFill/>
                    </a:lnL>
                    <a:lnR>
                      <a:noFill/>
                    </a:lnR>
                    <a:lnT>
                      <a:noFill/>
                    </a:lnT>
                    <a:lnB cap="flat">
                      <a:noFill/>
                    </a:lnB>
                    <a:lnTlToBr>
                      <a:noFill/>
                    </a:lnTlToBr>
                    <a:lnBlToTr>
                      <a:noFill/>
                    </a:lnBlToTr>
                    <a:noFill/>
                  </a:tcPr>
                </a:tc>
                <a:tc>
                  <a:txBody>
                    <a:bodyPr/>
                    <a:lstStyle/>
                    <a:p>
                      <a:pPr marL="285750" marR="0" lvl="0" indent="-285750" algn="ctr" defTabSz="914400" rtl="0" eaLnBrk="0" fontAlgn="b"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cs typeface="Arial" charset="0"/>
                        </a:rPr>
                        <a:t>125</a:t>
                      </a:r>
                      <a:endParaRPr kumimoji="0" lang="en-US" sz="4000" b="0" i="0" u="none" strike="noStrike" cap="none" normalizeH="0" baseline="0" dirty="0" smtClean="0">
                        <a:ln>
                          <a:noFill/>
                        </a:ln>
                        <a:solidFill>
                          <a:schemeClr val="tx1"/>
                        </a:solidFill>
                        <a:effectLst/>
                        <a:latin typeface="Times New Roman" pitchFamily="18" charset="0"/>
                      </a:endParaRPr>
                    </a:p>
                  </a:txBody>
                  <a:tcPr marT="45717" marB="0" anchor="b" horzOverflow="overflow">
                    <a:lnL>
                      <a:noFill/>
                    </a:lnL>
                    <a:lnR cap="flat">
                      <a:noFill/>
                    </a:lnR>
                    <a:lnT>
                      <a:noFill/>
                    </a:lnT>
                    <a:lnB cap="flat">
                      <a:noFill/>
                    </a:lnB>
                    <a:lnTlToBr>
                      <a:noFill/>
                    </a:lnTlToBr>
                    <a:lnBlToTr>
                      <a:noFill/>
                    </a:lnBlToTr>
                    <a:noFill/>
                  </a:tcPr>
                </a:tc>
              </a:tr>
            </a:tbl>
          </a:graphicData>
        </a:graphic>
      </p:graphicFrame>
      <p:sp>
        <p:nvSpPr>
          <p:cNvPr id="7" name="Slide Number Placeholder 5"/>
          <p:cNvSpPr>
            <a:spLocks noGrp="1"/>
          </p:cNvSpPr>
          <p:nvPr>
            <p:ph type="sldNum" sz="quarter" idx="12"/>
          </p:nvPr>
        </p:nvSpPr>
        <p:spPr>
          <a:xfrm>
            <a:off x="6858000" y="6553200"/>
            <a:ext cx="2133600" cy="228600"/>
          </a:xfrm>
        </p:spPr>
        <p:txBody>
          <a:bodyPr/>
          <a:lstStyle/>
          <a:p>
            <a:pPr>
              <a:defRPr/>
            </a:pPr>
            <a:fld id="{531C484D-3F17-4976-9B9F-4014C177D419}" type="slidenum">
              <a:rPr lang="en-US"/>
              <a:pPr>
                <a:defRPr/>
              </a:pPr>
              <a:t>36</a:t>
            </a:fld>
            <a:endParaRPr lang="en-US" dirty="0"/>
          </a:p>
        </p:txBody>
      </p:sp>
      <p:sp>
        <p:nvSpPr>
          <p:cNvPr id="41020" name="Date Placeholder 3"/>
          <p:cNvSpPr txBox="1">
            <a:spLocks/>
          </p:cNvSpPr>
          <p:nvPr/>
        </p:nvSpPr>
        <p:spPr bwMode="auto">
          <a:xfrm>
            <a:off x="4273550" y="6513513"/>
            <a:ext cx="2133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fld id="{0E80752A-F76C-46D9-AF46-8A5F4FE863C2}" type="datetime1">
              <a:rPr lang="en-US" altLang="en-US" b="0"/>
              <a:pPr/>
              <a:t>2/27/2018</a:t>
            </a:fld>
            <a:endParaRPr lang="en-US" altLang="en-US" b="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nvPr>
        </p:nvSpPr>
        <p:spPr/>
        <p:txBody>
          <a:bodyPr/>
          <a:lstStyle/>
          <a:p>
            <a:pPr eaLnBrk="1" hangingPunct="1"/>
            <a:r>
              <a:rPr lang="en-US" altLang="en-US" smtClean="0"/>
              <a:t>Performance Relative to Pentium D</a:t>
            </a:r>
          </a:p>
        </p:txBody>
      </p:sp>
      <p:graphicFrame>
        <p:nvGraphicFramePr>
          <p:cNvPr id="7170" name="Object 2"/>
          <p:cNvGraphicFramePr>
            <a:graphicFrameLocks noGrp="1" noChangeAspect="1"/>
          </p:cNvGraphicFramePr>
          <p:nvPr>
            <p:ph idx="1"/>
          </p:nvPr>
        </p:nvGraphicFramePr>
        <p:xfrm>
          <a:off x="1066800" y="1371600"/>
          <a:ext cx="6446838" cy="5092700"/>
        </p:xfrm>
        <a:graphic>
          <a:graphicData uri="http://schemas.openxmlformats.org/presentationml/2006/ole">
            <mc:AlternateContent xmlns:mc="http://schemas.openxmlformats.org/markup-compatibility/2006">
              <mc:Choice xmlns:v="urn:schemas-microsoft-com:vml" Requires="v">
                <p:oleObj spid="_x0000_s7183" name="Chart" r:id="rId3" imgW="11791950" imgH="9315450" progId="Excel.Sheet.8">
                  <p:embed/>
                </p:oleObj>
              </mc:Choice>
              <mc:Fallback>
                <p:oleObj name="Chart" r:id="rId3" imgW="11791950" imgH="9315450"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371600"/>
                        <a:ext cx="6446838" cy="5092700"/>
                      </a:xfrm>
                      <a:prstGeom prst="rect">
                        <a:avLst/>
                      </a:prstGeom>
                    </p:spPr>
                  </p:pic>
                </p:oleObj>
              </mc:Fallback>
            </mc:AlternateContent>
          </a:graphicData>
        </a:graphic>
      </p:graphicFrame>
      <p:sp>
        <p:nvSpPr>
          <p:cNvPr id="7" name="Slide Number Placeholder 5"/>
          <p:cNvSpPr>
            <a:spLocks noGrp="1"/>
          </p:cNvSpPr>
          <p:nvPr>
            <p:ph type="sldNum" sz="quarter" idx="10"/>
          </p:nvPr>
        </p:nvSpPr>
        <p:spPr/>
        <p:txBody>
          <a:bodyPr/>
          <a:lstStyle/>
          <a:p>
            <a:pPr>
              <a:defRPr/>
            </a:pPr>
            <a:fld id="{4B81293F-6F2F-4859-97DF-39ABDD107716}"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Grp="1" noChangeAspect="1"/>
          </p:cNvGraphicFramePr>
          <p:nvPr>
            <p:ph idx="1"/>
          </p:nvPr>
        </p:nvGraphicFramePr>
        <p:xfrm>
          <a:off x="609600" y="914400"/>
          <a:ext cx="6904038" cy="5454650"/>
        </p:xfrm>
        <a:graphic>
          <a:graphicData uri="http://schemas.openxmlformats.org/presentationml/2006/ole">
            <mc:AlternateContent xmlns:mc="http://schemas.openxmlformats.org/markup-compatibility/2006">
              <mc:Choice xmlns:v="urn:schemas-microsoft-com:vml" Requires="v">
                <p:oleObj spid="_x0000_s8207" name="Chart" r:id="rId3" imgW="11791950" imgH="9315450" progId="Excel.Sheet.8">
                  <p:embed/>
                </p:oleObj>
              </mc:Choice>
              <mc:Fallback>
                <p:oleObj name="Chart" r:id="rId3" imgW="11791950" imgH="9315450"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14400"/>
                        <a:ext cx="6904038" cy="5454650"/>
                      </a:xfrm>
                      <a:prstGeom prst="rect">
                        <a:avLst/>
                      </a:prstGeom>
                    </p:spPr>
                  </p:pic>
                </p:oleObj>
              </mc:Fallback>
            </mc:AlternateContent>
          </a:graphicData>
        </a:graphic>
      </p:graphicFrame>
      <p:sp>
        <p:nvSpPr>
          <p:cNvPr id="8195" name="Rectangle 5"/>
          <p:cNvSpPr>
            <a:spLocks noGrp="1" noChangeArrowheads="1"/>
          </p:cNvSpPr>
          <p:nvPr>
            <p:ph type="title"/>
          </p:nvPr>
        </p:nvSpPr>
        <p:spPr/>
        <p:txBody>
          <a:bodyPr/>
          <a:lstStyle/>
          <a:p>
            <a:pPr eaLnBrk="1" hangingPunct="1"/>
            <a:r>
              <a:rPr lang="en-US" altLang="en-US" smtClean="0"/>
              <a:t>Performance/mm</a:t>
            </a:r>
            <a:r>
              <a:rPr lang="en-US" altLang="en-US" baseline="30000" smtClean="0"/>
              <a:t>2</a:t>
            </a:r>
            <a:r>
              <a:rPr lang="en-US" altLang="en-US" smtClean="0"/>
              <a:t>, Performance/Watt</a:t>
            </a:r>
          </a:p>
        </p:txBody>
      </p:sp>
      <p:sp>
        <p:nvSpPr>
          <p:cNvPr id="7" name="Slide Number Placeholder 5"/>
          <p:cNvSpPr>
            <a:spLocks noGrp="1"/>
          </p:cNvSpPr>
          <p:nvPr>
            <p:ph type="sldNum" sz="quarter" idx="10"/>
          </p:nvPr>
        </p:nvSpPr>
        <p:spPr/>
        <p:txBody>
          <a:bodyPr/>
          <a:lstStyle/>
          <a:p>
            <a:pPr>
              <a:defRPr/>
            </a:pPr>
            <a:fld id="{84FA6CD8-03B9-4E7A-85E2-C588C71DE9ED}"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Niagara 2</a:t>
            </a:r>
          </a:p>
        </p:txBody>
      </p:sp>
      <p:sp>
        <p:nvSpPr>
          <p:cNvPr id="41987" name="Rectangle 3"/>
          <p:cNvSpPr>
            <a:spLocks noGrp="1" noChangeArrowheads="1"/>
          </p:cNvSpPr>
          <p:nvPr>
            <p:ph type="body" idx="1"/>
          </p:nvPr>
        </p:nvSpPr>
        <p:spPr>
          <a:xfrm>
            <a:off x="533400" y="914400"/>
            <a:ext cx="7620000" cy="4648200"/>
          </a:xfrm>
        </p:spPr>
        <p:txBody>
          <a:bodyPr/>
          <a:lstStyle/>
          <a:p>
            <a:pPr eaLnBrk="1" hangingPunct="1">
              <a:lnSpc>
                <a:spcPct val="80000"/>
              </a:lnSpc>
            </a:pPr>
            <a:r>
              <a:rPr lang="en-US" altLang="en-US" smtClean="0"/>
              <a:t>Improve performance by increasing threads supported per chip from 32 to 64 </a:t>
            </a:r>
          </a:p>
          <a:p>
            <a:pPr lvl="1" eaLnBrk="1" hangingPunct="1">
              <a:lnSpc>
                <a:spcPct val="80000"/>
              </a:lnSpc>
            </a:pPr>
            <a:r>
              <a:rPr lang="en-US" altLang="en-US" smtClean="0"/>
              <a:t>8 cores * 8 threads per core</a:t>
            </a:r>
          </a:p>
          <a:p>
            <a:pPr eaLnBrk="1" hangingPunct="1">
              <a:lnSpc>
                <a:spcPct val="80000"/>
              </a:lnSpc>
            </a:pPr>
            <a:r>
              <a:rPr lang="en-US" altLang="en-US" smtClean="0"/>
              <a:t>Floating-point unit for each core, not for each chip</a:t>
            </a:r>
          </a:p>
          <a:p>
            <a:pPr eaLnBrk="1" hangingPunct="1">
              <a:lnSpc>
                <a:spcPct val="80000"/>
              </a:lnSpc>
            </a:pPr>
            <a:r>
              <a:rPr lang="en-US" altLang="en-US" smtClean="0"/>
              <a:t>Hardware support for encryption standards AES, 3DES, and elliptical-curve cryptography </a:t>
            </a:r>
          </a:p>
          <a:p>
            <a:pPr eaLnBrk="1" hangingPunct="1">
              <a:lnSpc>
                <a:spcPct val="80000"/>
              </a:lnSpc>
            </a:pPr>
            <a:r>
              <a:rPr lang="en-US" altLang="en-US" smtClean="0"/>
              <a:t>Niagara 2 will add a number of 8x PCI Express interfaces directly into the chip in addition to integrated 10Gigabit Ethernet XAU interfaces and Gigabit Ethernet ports. </a:t>
            </a:r>
          </a:p>
          <a:p>
            <a:pPr eaLnBrk="1" hangingPunct="1">
              <a:lnSpc>
                <a:spcPct val="80000"/>
              </a:lnSpc>
            </a:pPr>
            <a:r>
              <a:rPr lang="en-US" altLang="en-US" smtClean="0"/>
              <a:t>Integrated memory controllers will shift support from DDR2 to FB-DIMMs and double the maximum amount of system memory. </a:t>
            </a:r>
          </a:p>
        </p:txBody>
      </p:sp>
      <p:sp>
        <p:nvSpPr>
          <p:cNvPr id="41988" name="Text Box 4"/>
          <p:cNvSpPr txBox="1">
            <a:spLocks noChangeArrowheads="1"/>
          </p:cNvSpPr>
          <p:nvPr/>
        </p:nvSpPr>
        <p:spPr bwMode="auto">
          <a:xfrm>
            <a:off x="5105400" y="4572000"/>
            <a:ext cx="3852863"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r"/>
            <a:endParaRPr lang="en-US" altLang="en-US" b="0"/>
          </a:p>
          <a:p>
            <a:pPr algn="r"/>
            <a:r>
              <a:rPr lang="en-US" altLang="en-US" b="0"/>
              <a:t>Kevin Krewell</a:t>
            </a:r>
          </a:p>
          <a:p>
            <a:pPr algn="r"/>
            <a:r>
              <a:rPr lang="en-US" altLang="en-US" b="0"/>
              <a:t>“Sun's Niagara Begins CMT Flood -</a:t>
            </a:r>
          </a:p>
          <a:p>
            <a:pPr algn="r"/>
            <a:r>
              <a:rPr lang="en-US" altLang="en-US" b="0"/>
              <a:t>The Sun UltraSPARC T1 Processor Released”</a:t>
            </a:r>
          </a:p>
          <a:p>
            <a:pPr algn="r"/>
            <a:r>
              <a:rPr lang="en-US" altLang="en-US" b="0" i="1"/>
              <a:t>Microprocessor Report</a:t>
            </a:r>
            <a:r>
              <a:rPr lang="en-US" altLang="en-US" b="0"/>
              <a:t>, January 3, 2006</a:t>
            </a:r>
            <a:r>
              <a:rPr lang="en-US" altLang="en-US"/>
              <a:t> </a:t>
            </a:r>
          </a:p>
        </p:txBody>
      </p:sp>
      <p:sp>
        <p:nvSpPr>
          <p:cNvPr id="8" name="Slide Number Placeholder 5"/>
          <p:cNvSpPr>
            <a:spLocks noGrp="1"/>
          </p:cNvSpPr>
          <p:nvPr>
            <p:ph type="sldNum" sz="quarter" idx="10"/>
          </p:nvPr>
        </p:nvSpPr>
        <p:spPr/>
        <p:txBody>
          <a:bodyPr/>
          <a:lstStyle/>
          <a:p>
            <a:pPr>
              <a:defRPr/>
            </a:pPr>
            <a:fld id="{C007A4DB-E55A-4031-9968-CD5017487AFE}"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Bus-based Coherence</a:t>
            </a:r>
          </a:p>
        </p:txBody>
      </p:sp>
      <p:sp>
        <p:nvSpPr>
          <p:cNvPr id="493571" name="Rectangle 3"/>
          <p:cNvSpPr>
            <a:spLocks noGrp="1" noChangeArrowheads="1"/>
          </p:cNvSpPr>
          <p:nvPr>
            <p:ph idx="1"/>
          </p:nvPr>
        </p:nvSpPr>
        <p:spPr/>
        <p:txBody>
          <a:bodyPr/>
          <a:lstStyle/>
          <a:p>
            <a:pPr eaLnBrk="1" hangingPunct="1"/>
            <a:r>
              <a:rPr lang="en-US" altLang="en-US" dirty="0" smtClean="0"/>
              <a:t>All of </a:t>
            </a:r>
            <a:r>
              <a:rPr lang="en-US" altLang="en-US" dirty="0" smtClean="0"/>
              <a:t>(2), (3), (4) </a:t>
            </a:r>
            <a:r>
              <a:rPr lang="en-US" altLang="en-US" dirty="0" smtClean="0"/>
              <a:t>done through broadcast on bus</a:t>
            </a:r>
          </a:p>
          <a:p>
            <a:pPr lvl="1" eaLnBrk="1" hangingPunct="1"/>
            <a:r>
              <a:rPr lang="en-US" altLang="en-US" dirty="0" smtClean="0"/>
              <a:t>faulting processor sends out a “search” </a:t>
            </a:r>
          </a:p>
          <a:p>
            <a:pPr lvl="1" eaLnBrk="1" hangingPunct="1"/>
            <a:r>
              <a:rPr lang="en-US" altLang="en-US" dirty="0" smtClean="0"/>
              <a:t>others respond to the search probe and take necessary action</a:t>
            </a:r>
          </a:p>
          <a:p>
            <a:pPr eaLnBrk="1" hangingPunct="1"/>
            <a:r>
              <a:rPr lang="en-US" altLang="en-US" dirty="0" smtClean="0"/>
              <a:t>Could do it in scalable network too</a:t>
            </a:r>
          </a:p>
          <a:p>
            <a:pPr lvl="1" eaLnBrk="1" hangingPunct="1"/>
            <a:r>
              <a:rPr lang="en-US" altLang="en-US" dirty="0" smtClean="0"/>
              <a:t>broadcast to all processors, and let them respond</a:t>
            </a:r>
          </a:p>
          <a:p>
            <a:pPr eaLnBrk="1" hangingPunct="1"/>
            <a:r>
              <a:rPr lang="en-US" altLang="en-US" dirty="0" smtClean="0"/>
              <a:t>Conceptually simple, but broadcast doesn’t scale with p</a:t>
            </a:r>
          </a:p>
          <a:p>
            <a:pPr lvl="1" eaLnBrk="1" hangingPunct="1"/>
            <a:r>
              <a:rPr lang="en-US" altLang="en-US" dirty="0" smtClean="0"/>
              <a:t>on bus, bus bandwidth doesn’t scale</a:t>
            </a:r>
          </a:p>
          <a:p>
            <a:pPr lvl="1" eaLnBrk="1" hangingPunct="1"/>
            <a:r>
              <a:rPr lang="en-US" altLang="en-US" dirty="0" smtClean="0"/>
              <a:t>on scalable network, every fault leads to at least  p network transactions</a:t>
            </a:r>
          </a:p>
          <a:p>
            <a:pPr eaLnBrk="1" hangingPunct="1"/>
            <a:r>
              <a:rPr lang="en-US" altLang="en-US" dirty="0" smtClean="0"/>
              <a:t>Scalable coherence:</a:t>
            </a:r>
          </a:p>
          <a:p>
            <a:pPr lvl="1" eaLnBrk="1" hangingPunct="1"/>
            <a:r>
              <a:rPr lang="en-US" altLang="en-US" dirty="0" smtClean="0"/>
              <a:t>can have same cache states and state transition diagram</a:t>
            </a:r>
          </a:p>
          <a:p>
            <a:pPr lvl="1" eaLnBrk="1" hangingPunct="1"/>
            <a:r>
              <a:rPr lang="en-US" altLang="en-US" dirty="0" smtClean="0"/>
              <a:t>different mechanisms to manage protocol</a:t>
            </a:r>
          </a:p>
        </p:txBody>
      </p:sp>
      <p:sp>
        <p:nvSpPr>
          <p:cNvPr id="6" name="Slide Number Placeholder 5"/>
          <p:cNvSpPr>
            <a:spLocks noGrp="1"/>
          </p:cNvSpPr>
          <p:nvPr>
            <p:ph type="sldNum" sz="quarter" idx="10"/>
          </p:nvPr>
        </p:nvSpPr>
        <p:spPr/>
        <p:txBody>
          <a:bodyPr/>
          <a:lstStyle/>
          <a:p>
            <a:pPr>
              <a:defRPr/>
            </a:pPr>
            <a:fld id="{3BEC5F73-D606-4913-AFBD-43DC5C7C70C0}" type="slidenum">
              <a:rPr lang="en-US"/>
              <a:pPr>
                <a:defRPr/>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357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3571">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3571">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3571">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3571">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3571">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3571">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35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smtClean="0"/>
              <a:t>T3 - Rainbow Falls</a:t>
            </a:r>
          </a:p>
        </p:txBody>
      </p:sp>
      <p:sp>
        <p:nvSpPr>
          <p:cNvPr id="43011" name="Content Placeholder 2"/>
          <p:cNvSpPr>
            <a:spLocks noGrp="1"/>
          </p:cNvSpPr>
          <p:nvPr>
            <p:ph idx="1"/>
          </p:nvPr>
        </p:nvSpPr>
        <p:spPr>
          <a:xfrm>
            <a:off x="0" y="1066800"/>
            <a:ext cx="4953000" cy="5059363"/>
          </a:xfrm>
        </p:spPr>
        <p:txBody>
          <a:bodyPr/>
          <a:lstStyle/>
          <a:p>
            <a:pPr eaLnBrk="1" hangingPunct="1"/>
            <a:r>
              <a:rPr lang="en-US" altLang="en-US" smtClean="0"/>
              <a:t>Released 20 September 2010</a:t>
            </a:r>
          </a:p>
          <a:p>
            <a:pPr lvl="1" eaLnBrk="1" hangingPunct="1"/>
            <a:r>
              <a:rPr lang="en-US" altLang="en-US" smtClean="0"/>
              <a:t>16 cores x 8 threads/core</a:t>
            </a:r>
          </a:p>
          <a:p>
            <a:pPr lvl="1" eaLnBrk="1" hangingPunct="1"/>
            <a:r>
              <a:rPr lang="en-US" altLang="en-US" smtClean="0"/>
              <a:t>40 nm feature size</a:t>
            </a:r>
          </a:p>
          <a:p>
            <a:pPr lvl="1" eaLnBrk="1" hangingPunct="1"/>
            <a:r>
              <a:rPr lang="en-US" altLang="en-US" smtClean="0"/>
              <a:t>1.65 GHz</a:t>
            </a:r>
          </a:p>
          <a:p>
            <a:pPr lvl="1" eaLnBrk="1" hangingPunct="1"/>
            <a:r>
              <a:rPr lang="en-US" altLang="en-US" smtClean="0"/>
              <a:t>16 floating-point units</a:t>
            </a:r>
          </a:p>
          <a:p>
            <a:pPr lvl="1" eaLnBrk="1" hangingPunct="1"/>
            <a:r>
              <a:rPr lang="en-US" altLang="en-US" smtClean="0"/>
              <a:t>On-board cryptography with new Kasumi Bulk algorithm, supporting 12 embedded security industry-standard ciphers: </a:t>
            </a:r>
            <a:br>
              <a:rPr lang="en-US" altLang="en-US" smtClean="0"/>
            </a:br>
            <a:r>
              <a:rPr lang="en-US" altLang="en-US" smtClean="0"/>
              <a:t>	DES, 3DES, AES, RC4,</a:t>
            </a:r>
            <a:br>
              <a:rPr lang="en-US" altLang="en-US" smtClean="0"/>
            </a:br>
            <a:r>
              <a:rPr lang="en-US" altLang="en-US" smtClean="0"/>
              <a:t>	SHA1,SHA256, SHA384, </a:t>
            </a:r>
            <a:br>
              <a:rPr lang="en-US" altLang="en-US" smtClean="0"/>
            </a:br>
            <a:r>
              <a:rPr lang="en-US" altLang="en-US" smtClean="0"/>
              <a:t>	SHA512,MD5, RSA to 2048 key, 	ECC, CRC32</a:t>
            </a:r>
          </a:p>
        </p:txBody>
      </p:sp>
      <p:sp>
        <p:nvSpPr>
          <p:cNvPr id="4" name="Slide Number Placeholder 3"/>
          <p:cNvSpPr>
            <a:spLocks noGrp="1"/>
          </p:cNvSpPr>
          <p:nvPr>
            <p:ph type="sldNum" sz="quarter" idx="10"/>
          </p:nvPr>
        </p:nvSpPr>
        <p:spPr/>
        <p:txBody>
          <a:bodyPr/>
          <a:lstStyle/>
          <a:p>
            <a:pPr>
              <a:defRPr/>
            </a:pPr>
            <a:fld id="{3A61CC76-EBA6-4E78-9EA6-E9EC79ED9B21}" type="slidenum">
              <a:rPr lang="en-US"/>
              <a:pPr>
                <a:defRPr/>
              </a:pPr>
              <a:t>40</a:t>
            </a:fld>
            <a:endParaRPr lang="en-US"/>
          </a:p>
        </p:txBody>
      </p:sp>
      <p:pic>
        <p:nvPicPr>
          <p:cNvPr id="43013" name="Picture 4" descr="http://upload.wikimedia.org/wikipedia/en/a/a3/Ultrasparc_t3_micrograp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914400"/>
            <a:ext cx="424815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 Box 4"/>
          <p:cNvSpPr txBox="1">
            <a:spLocks noChangeArrowheads="1"/>
          </p:cNvSpPr>
          <p:nvPr/>
        </p:nvSpPr>
        <p:spPr bwMode="auto">
          <a:xfrm>
            <a:off x="5954713" y="5334000"/>
            <a:ext cx="24701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spAutoFit/>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gn="r"/>
            <a:endParaRPr lang="en-US" altLang="en-US" b="0"/>
          </a:p>
          <a:p>
            <a:pPr algn="r"/>
            <a:r>
              <a:rPr lang="en-US" altLang="en-US" b="0"/>
              <a:t>Oracle T3 Series Data Sheet</a:t>
            </a:r>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lIns="90488" tIns="44450" rIns="90488" bIns="44450"/>
          <a:lstStyle/>
          <a:p>
            <a:pPr eaLnBrk="1" hangingPunct="1"/>
            <a:r>
              <a:rPr lang="en-US" altLang="en-US" smtClean="0"/>
              <a:t>And in Conclusion …</a:t>
            </a:r>
          </a:p>
        </p:txBody>
      </p:sp>
      <p:sp>
        <p:nvSpPr>
          <p:cNvPr id="44035" name="Rectangle 3"/>
          <p:cNvSpPr>
            <a:spLocks noGrp="1" noChangeArrowheads="1"/>
          </p:cNvSpPr>
          <p:nvPr>
            <p:ph idx="1"/>
          </p:nvPr>
        </p:nvSpPr>
        <p:spPr>
          <a:xfrm>
            <a:off x="762000" y="1371600"/>
            <a:ext cx="7620000" cy="5181600"/>
          </a:xfrm>
        </p:spPr>
        <p:txBody>
          <a:bodyPr lIns="90488" tIns="44450" rIns="90488" bIns="44450"/>
          <a:lstStyle/>
          <a:p>
            <a:pPr eaLnBrk="1" hangingPunct="1">
              <a:lnSpc>
                <a:spcPct val="80000"/>
              </a:lnSpc>
            </a:pPr>
            <a:r>
              <a:rPr lang="en-US" altLang="en-US" smtClean="0"/>
              <a:t>Snooping and Directory Protocols similar; bus makes snooping easier because of broadcast (snooping </a:t>
            </a:r>
            <a:r>
              <a:rPr lang="en-US" altLang="en-US" smtClean="0">
                <a:sym typeface="Symbol" pitchFamily="18" charset="2"/>
              </a:rPr>
              <a:t></a:t>
            </a:r>
            <a:r>
              <a:rPr lang="en-US" altLang="en-US" smtClean="0"/>
              <a:t> uniform memory access)</a:t>
            </a:r>
          </a:p>
          <a:p>
            <a:pPr eaLnBrk="1" hangingPunct="1">
              <a:lnSpc>
                <a:spcPct val="80000"/>
              </a:lnSpc>
            </a:pPr>
            <a:r>
              <a:rPr lang="en-US" altLang="en-US" smtClean="0"/>
              <a:t>Directory has extra data structure to keep track of state of all cache blocks</a:t>
            </a:r>
          </a:p>
          <a:p>
            <a:pPr eaLnBrk="1" hangingPunct="1">
              <a:lnSpc>
                <a:spcPct val="80000"/>
              </a:lnSpc>
            </a:pPr>
            <a:r>
              <a:rPr lang="en-US" altLang="en-US" smtClean="0"/>
              <a:t>Distributing directory </a:t>
            </a:r>
            <a:br>
              <a:rPr lang="en-US" altLang="en-US" smtClean="0"/>
            </a:br>
            <a:r>
              <a:rPr lang="en-US" altLang="en-US" smtClean="0"/>
              <a:t> </a:t>
            </a:r>
            <a:r>
              <a:rPr lang="en-US" altLang="en-US" smtClean="0">
                <a:sym typeface="Symbol" pitchFamily="18" charset="2"/>
              </a:rPr>
              <a:t></a:t>
            </a:r>
            <a:r>
              <a:rPr lang="en-US" altLang="en-US" smtClean="0"/>
              <a:t> scalable shared address multiprocessor </a:t>
            </a:r>
            <a:br>
              <a:rPr lang="en-US" altLang="en-US" smtClean="0"/>
            </a:br>
            <a:r>
              <a:rPr lang="en-US" altLang="en-US" smtClean="0"/>
              <a:t> </a:t>
            </a:r>
            <a:r>
              <a:rPr lang="en-US" altLang="en-US" smtClean="0">
                <a:sym typeface="Symbol" pitchFamily="18" charset="2"/>
              </a:rPr>
              <a:t></a:t>
            </a:r>
            <a:r>
              <a:rPr lang="en-US" altLang="en-US" smtClean="0"/>
              <a:t> Cache coherent, Non uniform memory access</a:t>
            </a:r>
          </a:p>
          <a:p>
            <a:pPr eaLnBrk="1" hangingPunct="1">
              <a:lnSpc>
                <a:spcPct val="80000"/>
              </a:lnSpc>
            </a:pPr>
            <a:r>
              <a:rPr lang="en-US" altLang="en-US" smtClean="0"/>
              <a:t>MPs are highly effective for multiprogrammed workloads</a:t>
            </a:r>
          </a:p>
          <a:p>
            <a:pPr eaLnBrk="1" hangingPunct="1">
              <a:lnSpc>
                <a:spcPct val="80000"/>
              </a:lnSpc>
            </a:pPr>
            <a:r>
              <a:rPr lang="en-US" altLang="en-US" smtClean="0"/>
              <a:t>MPs proved effective for intensive commercial workloads, such as OLTP (assuming enough I/O to be CPU-limited), and large-scale web searching applications</a:t>
            </a:r>
          </a:p>
          <a:p>
            <a:pPr eaLnBrk="1" hangingPunct="1">
              <a:lnSpc>
                <a:spcPct val="80000"/>
              </a:lnSpc>
            </a:pPr>
            <a:endParaRPr lang="en-US" altLang="en-US" smtClean="0"/>
          </a:p>
        </p:txBody>
      </p:sp>
      <p:sp>
        <p:nvSpPr>
          <p:cNvPr id="6" name="Slide Number Placeholder 5"/>
          <p:cNvSpPr>
            <a:spLocks noGrp="1"/>
          </p:cNvSpPr>
          <p:nvPr>
            <p:ph type="sldNum" sz="quarter" idx="10"/>
          </p:nvPr>
        </p:nvSpPr>
        <p:spPr/>
        <p:txBody>
          <a:bodyPr/>
          <a:lstStyle/>
          <a:p>
            <a:pPr>
              <a:defRPr/>
            </a:pPr>
            <a:fld id="{FF218364-FCE3-41E7-8A0E-BACEE549F4A7}" type="slidenum">
              <a:rPr lang="en-US"/>
              <a:pPr>
                <a:defRPr/>
              </a:pPr>
              <a:t>41</a:t>
            </a:fld>
            <a:endParaRPr lang="en-US"/>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52600" y="76200"/>
            <a:ext cx="5629275" cy="488950"/>
          </a:xfrm>
        </p:spPr>
        <p:txBody>
          <a:bodyPr wrap="none" lIns="63500" tIns="25400" rIns="63500" bIns="25400" anchor="t">
            <a:spAutoFit/>
          </a:bodyPr>
          <a:lstStyle/>
          <a:p>
            <a:pPr eaLnBrk="1" hangingPunct="1"/>
            <a:r>
              <a:rPr lang="en-US" altLang="en-US" smtClean="0"/>
              <a:t>Basic Operation of Directory</a:t>
            </a:r>
          </a:p>
        </p:txBody>
      </p:sp>
      <p:sp>
        <p:nvSpPr>
          <p:cNvPr id="496645" name="Rectangle 5"/>
          <p:cNvSpPr>
            <a:spLocks noGrp="1" noChangeArrowheads="1"/>
          </p:cNvSpPr>
          <p:nvPr>
            <p:ph idx="1"/>
          </p:nvPr>
        </p:nvSpPr>
        <p:spPr>
          <a:xfrm>
            <a:off x="533400" y="3962400"/>
            <a:ext cx="7683500" cy="2571750"/>
          </a:xfrm>
        </p:spPr>
        <p:txBody>
          <a:bodyPr lIns="63500" tIns="25400" rIns="63500" bIns="25400">
            <a:spAutoFit/>
          </a:bodyPr>
          <a:lstStyle/>
          <a:p>
            <a:pPr marL="342900" indent="-342900" eaLnBrk="1" hangingPunct="1">
              <a:lnSpc>
                <a:spcPct val="85000"/>
              </a:lnSpc>
              <a:spcBef>
                <a:spcPct val="40000"/>
              </a:spcBef>
              <a:buFontTx/>
              <a:buNone/>
            </a:pPr>
            <a:r>
              <a:rPr lang="en-US" altLang="en-US" sz="1800" smtClean="0"/>
              <a:t>• </a:t>
            </a:r>
            <a:r>
              <a:rPr lang="en-US" altLang="en-US" sz="1800" b="1" smtClean="0"/>
              <a:t>Read from main memory by processor i:</a:t>
            </a:r>
          </a:p>
          <a:p>
            <a:pPr marL="800100" lvl="1" indent="-342900" eaLnBrk="1" hangingPunct="1">
              <a:lnSpc>
                <a:spcPct val="85000"/>
              </a:lnSpc>
              <a:spcBef>
                <a:spcPct val="40000"/>
              </a:spcBef>
              <a:buFontTx/>
              <a:buNone/>
            </a:pPr>
            <a:r>
              <a:rPr lang="en-US" altLang="en-US" smtClean="0"/>
              <a:t>• If dirty-bit OFF then { read from main memory; turn p[i] ON; }</a:t>
            </a:r>
          </a:p>
          <a:p>
            <a:pPr marL="800100" lvl="1" indent="-342900" eaLnBrk="1" hangingPunct="1">
              <a:lnSpc>
                <a:spcPct val="85000"/>
              </a:lnSpc>
              <a:spcBef>
                <a:spcPct val="40000"/>
              </a:spcBef>
              <a:buFontTx/>
              <a:buNone/>
            </a:pPr>
            <a:r>
              <a:rPr lang="en-US" altLang="en-US" smtClean="0"/>
              <a:t>• if dirty-bit ON   then { recall line from dirty proc (cache state to shared); update memory; turn dirty-bit OFF; turn p[i] ON; supply recalled data to i; }</a:t>
            </a:r>
          </a:p>
          <a:p>
            <a:pPr marL="342900" indent="-342900" eaLnBrk="1" hangingPunct="1">
              <a:lnSpc>
                <a:spcPct val="85000"/>
              </a:lnSpc>
              <a:spcBef>
                <a:spcPct val="40000"/>
              </a:spcBef>
              <a:buFontTx/>
              <a:buNone/>
            </a:pPr>
            <a:r>
              <a:rPr lang="en-US" altLang="en-US" sz="1800" smtClean="0"/>
              <a:t>• </a:t>
            </a:r>
            <a:r>
              <a:rPr lang="en-US" altLang="en-US" sz="1800" b="1" smtClean="0"/>
              <a:t>Write to main memory by processor i:</a:t>
            </a:r>
          </a:p>
          <a:p>
            <a:pPr marL="800100" lvl="1" indent="-342900" eaLnBrk="1" hangingPunct="1">
              <a:lnSpc>
                <a:spcPct val="85000"/>
              </a:lnSpc>
              <a:spcBef>
                <a:spcPct val="40000"/>
              </a:spcBef>
              <a:buFontTx/>
              <a:buNone/>
            </a:pPr>
            <a:r>
              <a:rPr lang="en-US" altLang="en-US" smtClean="0"/>
              <a:t>• If dirty-bit OFF then { supply data to i; send invalidations to all caches that have the block; turn dirty-bit ON; turn p[i] ON; }</a:t>
            </a:r>
          </a:p>
        </p:txBody>
      </p:sp>
      <p:sp>
        <p:nvSpPr>
          <p:cNvPr id="8" name="Slide Number Placeholder 5"/>
          <p:cNvSpPr>
            <a:spLocks noGrp="1"/>
          </p:cNvSpPr>
          <p:nvPr>
            <p:ph type="sldNum" sz="quarter" idx="10"/>
          </p:nvPr>
        </p:nvSpPr>
        <p:spPr/>
        <p:txBody>
          <a:bodyPr/>
          <a:lstStyle/>
          <a:p>
            <a:pPr>
              <a:defRPr/>
            </a:pPr>
            <a:fld id="{43DB801A-69AC-479C-B152-179D4F2BAF91}" type="slidenum">
              <a:rPr lang="en-US"/>
              <a:pPr>
                <a:defRPr/>
              </a:pPr>
              <a:t>5</a:t>
            </a:fld>
            <a:endParaRPr lang="en-US"/>
          </a:p>
        </p:txBody>
      </p:sp>
      <p:sp>
        <p:nvSpPr>
          <p:cNvPr id="16389" name="Rectangle 3"/>
          <p:cNvSpPr>
            <a:spLocks noChangeArrowheads="1"/>
          </p:cNvSpPr>
          <p:nvPr/>
        </p:nvSpPr>
        <p:spPr bwMode="auto">
          <a:xfrm>
            <a:off x="4737100" y="1524000"/>
            <a:ext cx="41783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cs typeface="Arial" charset="0"/>
              </a:defRPr>
            </a:lvl9pPr>
          </a:lstStyle>
          <a:p>
            <a:pPr>
              <a:lnSpc>
                <a:spcPct val="86000"/>
              </a:lnSpc>
              <a:spcBef>
                <a:spcPct val="41000"/>
              </a:spcBef>
            </a:pPr>
            <a:r>
              <a:rPr lang="en-US" altLang="en-US" sz="1800" b="0"/>
              <a:t>•  k processors.  </a:t>
            </a:r>
          </a:p>
          <a:p>
            <a:pPr>
              <a:lnSpc>
                <a:spcPct val="86000"/>
              </a:lnSpc>
              <a:spcBef>
                <a:spcPct val="41000"/>
              </a:spcBef>
            </a:pPr>
            <a:r>
              <a:rPr lang="en-US" altLang="en-US" sz="1800" b="0"/>
              <a:t>•  With each cache-block in </a:t>
            </a:r>
            <a:r>
              <a:rPr lang="en-US" altLang="en-US" sz="1800">
                <a:solidFill>
                  <a:srgbClr val="114FFB"/>
                </a:solidFill>
              </a:rPr>
              <a:t>memory</a:t>
            </a:r>
            <a:r>
              <a:rPr lang="en-US" altLang="en-US" sz="1800" b="0"/>
              <a:t>: </a:t>
            </a:r>
            <a:br>
              <a:rPr lang="en-US" altLang="en-US" sz="1800" b="0"/>
            </a:br>
            <a:r>
              <a:rPr lang="en-US" altLang="en-US" sz="1800" b="0"/>
              <a:t>k  presence-bits, 1 dirty-bit</a:t>
            </a:r>
          </a:p>
          <a:p>
            <a:pPr>
              <a:lnSpc>
                <a:spcPct val="86000"/>
              </a:lnSpc>
              <a:spcBef>
                <a:spcPct val="41000"/>
              </a:spcBef>
            </a:pPr>
            <a:r>
              <a:rPr lang="en-US" altLang="en-US" sz="1800" b="0"/>
              <a:t>•  With each cache-block in </a:t>
            </a:r>
            <a:r>
              <a:rPr lang="en-US" altLang="en-US" sz="1800">
                <a:solidFill>
                  <a:srgbClr val="114FFB"/>
                </a:solidFill>
              </a:rPr>
              <a:t>cache</a:t>
            </a:r>
            <a:r>
              <a:rPr lang="en-US" altLang="en-US" sz="1800" b="0"/>
              <a:t>:    </a:t>
            </a:r>
            <a:br>
              <a:rPr lang="en-US" altLang="en-US" sz="1800" b="0"/>
            </a:br>
            <a:r>
              <a:rPr lang="en-US" altLang="en-US" sz="1800" b="0"/>
              <a:t>1 valid bit, and 1 dirty (owner) bit</a:t>
            </a:r>
          </a:p>
        </p:txBody>
      </p:sp>
      <p:pic>
        <p:nvPicPr>
          <p:cNvPr id="1639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43307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664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664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664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664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66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A More Realistic View</a:t>
            </a:r>
          </a:p>
        </p:txBody>
      </p:sp>
      <p:sp>
        <p:nvSpPr>
          <p:cNvPr id="4" name="Slide Number Placeholder 3"/>
          <p:cNvSpPr>
            <a:spLocks noGrp="1"/>
          </p:cNvSpPr>
          <p:nvPr>
            <p:ph type="sldNum" sz="quarter" idx="10"/>
          </p:nvPr>
        </p:nvSpPr>
        <p:spPr/>
        <p:txBody>
          <a:bodyPr/>
          <a:lstStyle/>
          <a:p>
            <a:pPr>
              <a:defRPr/>
            </a:pPr>
            <a:fld id="{A0D01BE1-15F3-4003-ADBC-135111313C6A}" type="slidenum">
              <a:rPr lang="en-US"/>
              <a:pPr>
                <a:defRPr/>
              </a:pPr>
              <a:t>6</a:t>
            </a:fld>
            <a:endParaRPr lang="en-US"/>
          </a:p>
        </p:txBody>
      </p:sp>
      <p:pic>
        <p:nvPicPr>
          <p:cNvPr id="17412" name="Picture 4" descr="Ch4-fig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632825"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Scalable Approach: Directories</a:t>
            </a:r>
          </a:p>
        </p:txBody>
      </p:sp>
      <p:sp>
        <p:nvSpPr>
          <p:cNvPr id="495619" name="Rectangle 3"/>
          <p:cNvSpPr>
            <a:spLocks noGrp="1" noChangeArrowheads="1"/>
          </p:cNvSpPr>
          <p:nvPr>
            <p:ph idx="1"/>
          </p:nvPr>
        </p:nvSpPr>
        <p:spPr/>
        <p:txBody>
          <a:bodyPr/>
          <a:lstStyle/>
          <a:p>
            <a:pPr eaLnBrk="1" hangingPunct="1"/>
            <a:r>
              <a:rPr lang="en-US" altLang="en-US" smtClean="0"/>
              <a:t> Every memory block has associated directory information</a:t>
            </a:r>
          </a:p>
          <a:p>
            <a:pPr lvl="1" eaLnBrk="1" hangingPunct="1"/>
            <a:r>
              <a:rPr lang="en-US" altLang="en-US" smtClean="0"/>
              <a:t>keeps track of copies of cached blocks and their states</a:t>
            </a:r>
          </a:p>
          <a:p>
            <a:pPr lvl="1" eaLnBrk="1" hangingPunct="1"/>
            <a:r>
              <a:rPr lang="en-US" altLang="en-US" smtClean="0"/>
              <a:t>on a miss, find directory entry, look it up, and communicate only with the nodes that have copies if necessary</a:t>
            </a:r>
          </a:p>
          <a:p>
            <a:pPr lvl="1" eaLnBrk="1" hangingPunct="1"/>
            <a:r>
              <a:rPr lang="en-US" altLang="en-US" smtClean="0"/>
              <a:t>in scalable networks, communication with directory and copies is through network transactions</a:t>
            </a:r>
          </a:p>
          <a:p>
            <a:pPr lvl="1" eaLnBrk="1" hangingPunct="1"/>
            <a:endParaRPr lang="en-US" altLang="en-US" smtClean="0"/>
          </a:p>
          <a:p>
            <a:pPr eaLnBrk="1" hangingPunct="1"/>
            <a:r>
              <a:rPr lang="en-US" altLang="en-US" smtClean="0"/>
              <a:t>Directory itself is distributed</a:t>
            </a:r>
          </a:p>
          <a:p>
            <a:pPr lvl="1" eaLnBrk="1" hangingPunct="1"/>
            <a:r>
              <a:rPr lang="en-US" altLang="en-US" smtClean="0"/>
              <a:t>Avoids bottlenecks</a:t>
            </a:r>
          </a:p>
          <a:p>
            <a:pPr lvl="1" eaLnBrk="1" hangingPunct="1"/>
            <a:r>
              <a:rPr lang="en-US" altLang="en-US" smtClean="0"/>
              <a:t>Must have unique address space</a:t>
            </a:r>
          </a:p>
        </p:txBody>
      </p:sp>
      <p:sp>
        <p:nvSpPr>
          <p:cNvPr id="6" name="Slide Number Placeholder 5"/>
          <p:cNvSpPr>
            <a:spLocks noGrp="1"/>
          </p:cNvSpPr>
          <p:nvPr>
            <p:ph type="sldNum" sz="quarter" idx="10"/>
          </p:nvPr>
        </p:nvSpPr>
        <p:spPr/>
        <p:txBody>
          <a:bodyPr/>
          <a:lstStyle/>
          <a:p>
            <a:pPr>
              <a:defRPr/>
            </a:pPr>
            <a:fld id="{DF0075EC-95CB-452C-92DF-8C63900C123A}" type="slidenum">
              <a:rPr lang="en-US"/>
              <a:pPr>
                <a:defRPr/>
              </a:pPr>
              <a:t>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1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561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Directory Protocol</a:t>
            </a:r>
          </a:p>
        </p:txBody>
      </p:sp>
      <p:sp>
        <p:nvSpPr>
          <p:cNvPr id="556035" name="Rectangle 3"/>
          <p:cNvSpPr>
            <a:spLocks noGrp="1" noChangeArrowheads="1"/>
          </p:cNvSpPr>
          <p:nvPr>
            <p:ph idx="1"/>
          </p:nvPr>
        </p:nvSpPr>
        <p:spPr/>
        <p:txBody>
          <a:bodyPr/>
          <a:lstStyle/>
          <a:p>
            <a:pPr eaLnBrk="1" hangingPunct="1"/>
            <a:r>
              <a:rPr lang="en-US" altLang="en-US" dirty="0" smtClean="0"/>
              <a:t>Similar to Snoopy Protocol: Three states</a:t>
            </a:r>
          </a:p>
          <a:p>
            <a:pPr lvl="1" eaLnBrk="1" hangingPunct="1"/>
            <a:r>
              <a:rPr lang="en-US" altLang="en-US" dirty="0" smtClean="0">
                <a:solidFill>
                  <a:srgbClr val="0332B7"/>
                </a:solidFill>
              </a:rPr>
              <a:t>Shared</a:t>
            </a:r>
            <a:r>
              <a:rPr lang="en-US" altLang="en-US" dirty="0" smtClean="0"/>
              <a:t>: ≥ 1 processors have data, memory up-to-date</a:t>
            </a:r>
          </a:p>
          <a:p>
            <a:pPr lvl="1" eaLnBrk="1" hangingPunct="1"/>
            <a:r>
              <a:rPr lang="en-US" altLang="en-US" dirty="0" smtClean="0">
                <a:solidFill>
                  <a:srgbClr val="0332B7"/>
                </a:solidFill>
              </a:rPr>
              <a:t>Un-cached</a:t>
            </a:r>
            <a:r>
              <a:rPr lang="en-US" altLang="en-US" dirty="0" smtClean="0"/>
              <a:t> (no processor has it; not valid in any cache)</a:t>
            </a:r>
          </a:p>
          <a:p>
            <a:pPr lvl="1" eaLnBrk="1" hangingPunct="1"/>
            <a:r>
              <a:rPr lang="en-US" altLang="en-US" dirty="0" smtClean="0">
                <a:solidFill>
                  <a:srgbClr val="0332B7"/>
                </a:solidFill>
              </a:rPr>
              <a:t>Exclusive (Modified)</a:t>
            </a:r>
            <a:r>
              <a:rPr lang="en-US" altLang="en-US" dirty="0" smtClean="0"/>
              <a:t>: 1 processor (</a:t>
            </a:r>
            <a:r>
              <a:rPr lang="en-US" altLang="en-US" dirty="0" smtClean="0">
                <a:solidFill>
                  <a:srgbClr val="0332B7"/>
                </a:solidFill>
              </a:rPr>
              <a:t>owner</a:t>
            </a:r>
            <a:r>
              <a:rPr lang="en-US" altLang="en-US" dirty="0" smtClean="0"/>
              <a:t>) has data; </a:t>
            </a:r>
            <a:br>
              <a:rPr lang="en-US" altLang="en-US" dirty="0" smtClean="0"/>
            </a:br>
            <a:r>
              <a:rPr lang="en-US" altLang="en-US" dirty="0" smtClean="0"/>
              <a:t>			    memory out-of-date</a:t>
            </a:r>
          </a:p>
          <a:p>
            <a:pPr eaLnBrk="1" hangingPunct="1"/>
            <a:r>
              <a:rPr lang="en-US" altLang="en-US" dirty="0" smtClean="0"/>
              <a:t>In addition to cache state, must track </a:t>
            </a:r>
            <a:r>
              <a:rPr lang="en-US" altLang="en-US" u="sng" dirty="0" smtClean="0">
                <a:solidFill>
                  <a:srgbClr val="0332B7"/>
                </a:solidFill>
              </a:rPr>
              <a:t>which processors </a:t>
            </a:r>
            <a:r>
              <a:rPr lang="en-US" altLang="en-US" dirty="0" smtClean="0"/>
              <a:t>have data when in the shared state (usually bit vector, 1 if processor has copy)</a:t>
            </a:r>
          </a:p>
          <a:p>
            <a:pPr eaLnBrk="1" hangingPunct="1"/>
            <a:r>
              <a:rPr lang="en-US" altLang="en-US" dirty="0" smtClean="0"/>
              <a:t>Keep it simple(r):</a:t>
            </a:r>
          </a:p>
          <a:p>
            <a:pPr lvl="1" eaLnBrk="1" hangingPunct="1"/>
            <a:r>
              <a:rPr lang="en-US" altLang="en-US" dirty="0" smtClean="0"/>
              <a:t>Writes to non-exclusive data </a:t>
            </a:r>
            <a:br>
              <a:rPr lang="en-US" altLang="en-US" dirty="0" smtClean="0"/>
            </a:br>
            <a:r>
              <a:rPr lang="en-US" altLang="en-US" dirty="0" smtClean="0"/>
              <a:t> </a:t>
            </a:r>
            <a:r>
              <a:rPr lang="en-US" altLang="en-US" dirty="0" smtClean="0">
                <a:sym typeface="Symbol" pitchFamily="18" charset="2"/>
              </a:rPr>
              <a:t></a:t>
            </a:r>
            <a:r>
              <a:rPr lang="en-US" altLang="en-US" dirty="0" smtClean="0"/>
              <a:t> write miss</a:t>
            </a:r>
          </a:p>
          <a:p>
            <a:pPr lvl="1" eaLnBrk="1" hangingPunct="1"/>
            <a:r>
              <a:rPr lang="en-US" altLang="en-US" dirty="0" smtClean="0"/>
              <a:t>Processor blocks until access completes</a:t>
            </a:r>
          </a:p>
          <a:p>
            <a:pPr lvl="1" eaLnBrk="1" hangingPunct="1"/>
            <a:r>
              <a:rPr lang="en-US" altLang="en-US" dirty="0" smtClean="0"/>
              <a:t>Assume messages received </a:t>
            </a:r>
            <a:br>
              <a:rPr lang="en-US" altLang="en-US" dirty="0" smtClean="0"/>
            </a:br>
            <a:r>
              <a:rPr lang="en-US" altLang="en-US" dirty="0" smtClean="0"/>
              <a:t>and acted upon in order sent</a:t>
            </a:r>
          </a:p>
        </p:txBody>
      </p:sp>
      <p:sp>
        <p:nvSpPr>
          <p:cNvPr id="6" name="Slide Number Placeholder 5"/>
          <p:cNvSpPr>
            <a:spLocks noGrp="1"/>
          </p:cNvSpPr>
          <p:nvPr>
            <p:ph type="sldNum" sz="quarter" idx="10"/>
          </p:nvPr>
        </p:nvSpPr>
        <p:spPr/>
        <p:txBody>
          <a:bodyPr/>
          <a:lstStyle/>
          <a:p>
            <a:pPr>
              <a:defRPr/>
            </a:pPr>
            <a:fld id="{E9A8F24A-85DE-4E00-B919-1471EBB447AB}" type="slidenum">
              <a:rPr lang="en-US"/>
              <a:pPr>
                <a:defRPr/>
              </a:pPr>
              <a:t>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560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60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603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60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60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60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60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6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7" tIns="44450" rIns="90487" bIns="44450"/>
          <a:lstStyle/>
          <a:p>
            <a:pPr eaLnBrk="1" hangingPunct="1"/>
            <a:r>
              <a:rPr lang="en-US" altLang="en-US" smtClean="0"/>
              <a:t>Directory Protocol</a:t>
            </a:r>
          </a:p>
        </p:txBody>
      </p:sp>
      <p:sp>
        <p:nvSpPr>
          <p:cNvPr id="558083" name="Rectangle 3"/>
          <p:cNvSpPr>
            <a:spLocks noGrp="1" noChangeArrowheads="1"/>
          </p:cNvSpPr>
          <p:nvPr>
            <p:ph idx="1"/>
          </p:nvPr>
        </p:nvSpPr>
        <p:spPr/>
        <p:txBody>
          <a:bodyPr lIns="90487" tIns="44450" rIns="90487" bIns="44450"/>
          <a:lstStyle/>
          <a:p>
            <a:pPr eaLnBrk="1" hangingPunct="1"/>
            <a:r>
              <a:rPr lang="en-US" altLang="en-US" smtClean="0"/>
              <a:t>No bus and don’t want to broadcast:</a:t>
            </a:r>
          </a:p>
          <a:p>
            <a:pPr lvl="1" eaLnBrk="1" hangingPunct="1"/>
            <a:r>
              <a:rPr lang="en-US" altLang="en-US" smtClean="0"/>
              <a:t>interconnect no longer single arbitration point</a:t>
            </a:r>
          </a:p>
          <a:p>
            <a:pPr lvl="1" eaLnBrk="1" hangingPunct="1"/>
            <a:r>
              <a:rPr lang="en-US" altLang="en-US" smtClean="0"/>
              <a:t>all messages have explicit responses</a:t>
            </a:r>
          </a:p>
          <a:p>
            <a:pPr eaLnBrk="1" hangingPunct="1"/>
            <a:r>
              <a:rPr lang="en-US" altLang="en-US" smtClean="0"/>
              <a:t>Terms: typically 3 processors involved</a:t>
            </a:r>
          </a:p>
          <a:p>
            <a:pPr lvl="1" eaLnBrk="1" hangingPunct="1"/>
            <a:r>
              <a:rPr lang="en-US" altLang="en-US" smtClean="0">
                <a:solidFill>
                  <a:srgbClr val="0332B7"/>
                </a:solidFill>
              </a:rPr>
              <a:t>Local node </a:t>
            </a:r>
            <a:r>
              <a:rPr lang="en-US" altLang="en-US" smtClean="0"/>
              <a:t>where a request originates</a:t>
            </a:r>
          </a:p>
          <a:p>
            <a:pPr lvl="1" eaLnBrk="1" hangingPunct="1"/>
            <a:r>
              <a:rPr lang="en-US" altLang="en-US" smtClean="0">
                <a:solidFill>
                  <a:srgbClr val="0332B7"/>
                </a:solidFill>
              </a:rPr>
              <a:t>Home node </a:t>
            </a:r>
            <a:r>
              <a:rPr lang="en-US" altLang="en-US" smtClean="0"/>
              <a:t>where the memory location </a:t>
            </a:r>
            <a:br>
              <a:rPr lang="en-US" altLang="en-US" smtClean="0"/>
            </a:br>
            <a:r>
              <a:rPr lang="en-US" altLang="en-US" smtClean="0"/>
              <a:t>of an address resides</a:t>
            </a:r>
          </a:p>
          <a:p>
            <a:pPr lvl="1" eaLnBrk="1" hangingPunct="1"/>
            <a:r>
              <a:rPr lang="en-US" altLang="en-US" smtClean="0">
                <a:solidFill>
                  <a:srgbClr val="0332B7"/>
                </a:solidFill>
              </a:rPr>
              <a:t>Remote node </a:t>
            </a:r>
            <a:r>
              <a:rPr lang="en-US" altLang="en-US" smtClean="0"/>
              <a:t>has a copy of a cache </a:t>
            </a:r>
            <a:br>
              <a:rPr lang="en-US" altLang="en-US" smtClean="0"/>
            </a:br>
            <a:r>
              <a:rPr lang="en-US" altLang="en-US" smtClean="0"/>
              <a:t>block, whether exclusive or shared</a:t>
            </a:r>
          </a:p>
          <a:p>
            <a:pPr eaLnBrk="1" hangingPunct="1"/>
            <a:r>
              <a:rPr lang="en-US" altLang="en-US" smtClean="0"/>
              <a:t>Example messages on next slide: </a:t>
            </a:r>
            <a:br>
              <a:rPr lang="en-US" altLang="en-US" smtClean="0"/>
            </a:br>
            <a:r>
              <a:rPr lang="en-US" altLang="en-US" smtClean="0"/>
              <a:t>P = processor number, A = address</a:t>
            </a:r>
          </a:p>
          <a:p>
            <a:pPr eaLnBrk="1" hangingPunct="1"/>
            <a:endParaRPr lang="en-US" altLang="en-US" smtClean="0"/>
          </a:p>
          <a:p>
            <a:pPr eaLnBrk="1" hangingPunct="1"/>
            <a:r>
              <a:rPr lang="en-US" altLang="en-US" smtClean="0"/>
              <a:t>For now assume simple consistency</a:t>
            </a:r>
          </a:p>
          <a:p>
            <a:pPr lvl="1" eaLnBrk="1" hangingPunct="1"/>
            <a:r>
              <a:rPr lang="en-US" altLang="en-US" smtClean="0"/>
              <a:t>Actions occur in order</a:t>
            </a:r>
          </a:p>
          <a:p>
            <a:pPr lvl="1" eaLnBrk="1" hangingPunct="1"/>
            <a:r>
              <a:rPr lang="en-US" altLang="en-US" smtClean="0"/>
              <a:t>Assume actions are </a:t>
            </a:r>
            <a:r>
              <a:rPr lang="en-US" altLang="en-US" b="1" i="1" smtClean="0">
                <a:solidFill>
                  <a:srgbClr val="114FFB"/>
                </a:solidFill>
              </a:rPr>
              <a:t>atomic</a:t>
            </a:r>
          </a:p>
        </p:txBody>
      </p:sp>
      <p:sp>
        <p:nvSpPr>
          <p:cNvPr id="6" name="Slide Number Placeholder 5"/>
          <p:cNvSpPr>
            <a:spLocks noGrp="1"/>
          </p:cNvSpPr>
          <p:nvPr>
            <p:ph type="sldNum" sz="quarter" idx="10"/>
          </p:nvPr>
        </p:nvSpPr>
        <p:spPr/>
        <p:txBody>
          <a:bodyPr/>
          <a:lstStyle/>
          <a:p>
            <a:pPr>
              <a:defRPr/>
            </a:pPr>
            <a:fld id="{364686E8-BC55-421F-8D65-D1EB8ED212B1}" type="slidenum">
              <a:rPr lang="en-US"/>
              <a:pPr>
                <a:defRPr/>
              </a:pPr>
              <a:t>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808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808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80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ass-slides-2">
  <a:themeElements>
    <a:clrScheme name="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Class-slides-2</Template>
  <TotalTime>8647</TotalTime>
  <Pages>12</Pages>
  <Words>3150</Words>
  <Application>Microsoft Office PowerPoint</Application>
  <PresentationFormat>Letter Paper (8.5x11 in)</PresentationFormat>
  <Paragraphs>687</Paragraphs>
  <Slides>41</Slides>
  <Notes>26</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50" baseType="lpstr">
      <vt:lpstr>Arial</vt:lpstr>
      <vt:lpstr>Courier New</vt:lpstr>
      <vt:lpstr>Helvetica</vt:lpstr>
      <vt:lpstr>Symbol</vt:lpstr>
      <vt:lpstr>Times New Roman</vt:lpstr>
      <vt:lpstr>Wingdings</vt:lpstr>
      <vt:lpstr>Class-slides-2</vt:lpstr>
      <vt:lpstr>Worksheet</vt:lpstr>
      <vt:lpstr>Chart</vt:lpstr>
      <vt:lpstr>PowerPoint Presentation</vt:lpstr>
      <vt:lpstr>Review</vt:lpstr>
      <vt:lpstr>Cache Coherence System Requirements</vt:lpstr>
      <vt:lpstr>Bus-based Coherence</vt:lpstr>
      <vt:lpstr>Basic Operation of Directory</vt:lpstr>
      <vt:lpstr>A More Realistic View</vt:lpstr>
      <vt:lpstr>Scalable Approach: Directories</vt:lpstr>
      <vt:lpstr>Directory Protocol</vt:lpstr>
      <vt:lpstr>Directory Protocol</vt:lpstr>
      <vt:lpstr>Directory Protocol Messages (Fig 5.21)</vt:lpstr>
      <vt:lpstr>Directory Protocol Messages (Fig 5.21)</vt:lpstr>
      <vt:lpstr>State Transition Diagram for One Cache Block in Directory Based System</vt:lpstr>
      <vt:lpstr>CPU -Cache State Machine</vt:lpstr>
      <vt:lpstr>State Transition Diagram for Directory </vt:lpstr>
      <vt:lpstr>Directory State Machine</vt:lpstr>
      <vt:lpstr>Example Directory Protocol</vt:lpstr>
      <vt:lpstr>Example Directory Protocol - quiz</vt:lpstr>
      <vt:lpstr>Example Directory Protocol</vt:lpstr>
      <vt:lpstr>Example</vt:lpstr>
      <vt:lpstr>Example</vt:lpstr>
      <vt:lpstr>Example</vt:lpstr>
      <vt:lpstr>Example</vt:lpstr>
      <vt:lpstr>Example</vt:lpstr>
      <vt:lpstr>Example</vt:lpstr>
      <vt:lpstr>Implementing a Directory</vt:lpstr>
      <vt:lpstr>Synchronization</vt:lpstr>
      <vt:lpstr>Uninterruptable Instruction to Fetch and Update Memory</vt:lpstr>
      <vt:lpstr>Uninterruptable Instruction to Fetch and Update Memory</vt:lpstr>
      <vt:lpstr>User Level Synchronization—Operation Using this Primitive</vt:lpstr>
      <vt:lpstr>Another MP Issue:  Memory Consistency Models</vt:lpstr>
      <vt:lpstr>Memory Consistency Model</vt:lpstr>
      <vt:lpstr>T1 (“Niagara”) - 2005</vt:lpstr>
      <vt:lpstr>T1 Architecture</vt:lpstr>
      <vt:lpstr>T1 Fine-Grained Multithreading</vt:lpstr>
      <vt:lpstr>CPI Breakdown of Performance</vt:lpstr>
      <vt:lpstr>Microprocessor Comparison</vt:lpstr>
      <vt:lpstr>Performance Relative to Pentium D</vt:lpstr>
      <vt:lpstr>Performance/mm2, Performance/Watt</vt:lpstr>
      <vt:lpstr>Niagara 2</vt:lpstr>
      <vt:lpstr>T3 - Rainbow Falls</vt:lpstr>
      <vt:lpstr>And in Conclusion …</vt:lpstr>
    </vt:vector>
  </TitlesOfParts>
  <Company>Computer Science Division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Perspective on Parallel Programming</dc:title>
  <dc:creator>David E. Culler</dc:creator>
  <cp:lastModifiedBy>Graham, Scott R Civ USAF AETC AFIT/ENG</cp:lastModifiedBy>
  <cp:revision>210</cp:revision>
  <cp:lastPrinted>2016-02-17T15:33:14Z</cp:lastPrinted>
  <dcterms:created xsi:type="dcterms:W3CDTF">1999-01-29T00:18:59Z</dcterms:created>
  <dcterms:modified xsi:type="dcterms:W3CDTF">2018-02-27T12:50:45Z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75</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http://www.cs.berkeley.edu/~culler/cs258-s99/</vt:lpwstr>
  </property>
  <property fmtid="{D5CDD505-2E9C-101B-9397-08002B2CF9AE}" pid="9" name="Other">
    <vt:lpwstr>David E. Culler UC Berkeley_x000d_
CS258 Parallel Computer Architecture_x000d_
Lecture 5</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4</vt:i4>
  </property>
  <property fmtid="{D5CDD505-2E9C-101B-9397-08002B2CF9AE}" pid="21" name="OutputDir">
    <vt:lpwstr>U:\public_html\cs258-s99\slides</vt:lpwstr>
  </property>
</Properties>
</file>