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554" r:id="rId2"/>
    <p:sldId id="555" r:id="rId3"/>
    <p:sldId id="556" r:id="rId4"/>
    <p:sldId id="451" r:id="rId5"/>
    <p:sldId id="452" r:id="rId6"/>
    <p:sldId id="456" r:id="rId7"/>
    <p:sldId id="458" r:id="rId8"/>
    <p:sldId id="378" r:id="rId9"/>
    <p:sldId id="568" r:id="rId10"/>
    <p:sldId id="459" r:id="rId11"/>
    <p:sldId id="460" r:id="rId12"/>
    <p:sldId id="461" r:id="rId13"/>
    <p:sldId id="557" r:id="rId14"/>
    <p:sldId id="466" r:id="rId15"/>
    <p:sldId id="464" r:id="rId16"/>
    <p:sldId id="467" r:id="rId17"/>
    <p:sldId id="465" r:id="rId18"/>
    <p:sldId id="513" r:id="rId19"/>
    <p:sldId id="514" r:id="rId20"/>
    <p:sldId id="469" r:id="rId21"/>
    <p:sldId id="474" r:id="rId22"/>
    <p:sldId id="489" r:id="rId23"/>
    <p:sldId id="515" r:id="rId24"/>
    <p:sldId id="516" r:id="rId25"/>
    <p:sldId id="517" r:id="rId26"/>
    <p:sldId id="518" r:id="rId27"/>
    <p:sldId id="475" r:id="rId28"/>
    <p:sldId id="476" r:id="rId29"/>
    <p:sldId id="477" r:id="rId30"/>
    <p:sldId id="520" r:id="rId31"/>
    <p:sldId id="521" r:id="rId32"/>
    <p:sldId id="546" r:id="rId33"/>
    <p:sldId id="522" r:id="rId34"/>
    <p:sldId id="492" r:id="rId35"/>
    <p:sldId id="569" r:id="rId36"/>
    <p:sldId id="495" r:id="rId37"/>
    <p:sldId id="494" r:id="rId38"/>
    <p:sldId id="575" r:id="rId39"/>
    <p:sldId id="570" r:id="rId40"/>
    <p:sldId id="574" r:id="rId41"/>
    <p:sldId id="573" r:id="rId42"/>
    <p:sldId id="572" r:id="rId43"/>
    <p:sldId id="571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65" r:id="rId52"/>
    <p:sldId id="545" r:id="rId53"/>
  </p:sldIdLst>
  <p:sldSz cx="9144000" cy="6858000" type="letter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00E4"/>
    <a:srgbClr val="DC0081"/>
    <a:srgbClr val="114FFB"/>
    <a:srgbClr val="FBBA03"/>
    <a:srgbClr val="CC00FF"/>
    <a:srgbClr val="0332B7"/>
    <a:srgbClr val="55FC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1" autoAdjust="0"/>
    <p:restoredTop sz="76683" autoAdjust="0"/>
  </p:normalViewPr>
  <p:slideViewPr>
    <p:cSldViewPr snapToGrid="0">
      <p:cViewPr varScale="1">
        <p:scale>
          <a:sx n="108" d="100"/>
          <a:sy n="108" d="100"/>
        </p:scale>
        <p:origin x="8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22"/>
    </p:cViewPr>
  </p:sorterViewPr>
  <p:notesViewPr>
    <p:cSldViewPr snapToGrid="0">
      <p:cViewPr varScale="1">
        <p:scale>
          <a:sx n="128" d="100"/>
          <a:sy n="128" d="100"/>
        </p:scale>
        <p:origin x="-1932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2302" y="22225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t" anchorCtr="0" compatLnSpc="1">
            <a:prstTxWarp prst="textNoShape">
              <a:avLst/>
            </a:prstTxWarp>
          </a:bodyPr>
          <a:lstStyle>
            <a:lvl1pPr defTabSz="827918" eaLnBrk="0" hangingPunct="0">
              <a:defRPr sz="1000" b="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5624" y="22225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t" anchorCtr="0" compatLnSpc="1">
            <a:prstTxWarp prst="textNoShape">
              <a:avLst/>
            </a:prstTxWarp>
          </a:bodyPr>
          <a:lstStyle>
            <a:lvl1pPr algn="r" defTabSz="827918" eaLnBrk="0" hangingPunct="0">
              <a:defRPr sz="1000" b="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2302" y="8858251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b" anchorCtr="0" compatLnSpc="1">
            <a:prstTxWarp prst="textNoShape">
              <a:avLst/>
            </a:prstTxWarp>
          </a:bodyPr>
          <a:lstStyle>
            <a:lvl1pPr defTabSz="827918" eaLnBrk="0" hangingPunct="0">
              <a:defRPr sz="1000" b="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5624" y="8858251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b" anchorCtr="0" compatLnSpc="1">
            <a:prstTxWarp prst="textNoShape">
              <a:avLst/>
            </a:prstTxWarp>
          </a:bodyPr>
          <a:lstStyle>
            <a:lvl1pPr algn="r" defTabSz="827918" eaLnBrk="0" hangingPunct="0">
              <a:defRPr sz="1000" b="0" i="1">
                <a:cs typeface="+mn-cs"/>
              </a:defRPr>
            </a:lvl1pPr>
          </a:lstStyle>
          <a:p>
            <a:pPr>
              <a:defRPr/>
            </a:pPr>
            <a:fld id="{F54DF4D9-545F-40C8-BD2D-E9CF50281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2302" y="22225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t" anchorCtr="0" compatLnSpc="1">
            <a:prstTxWarp prst="textNoShape">
              <a:avLst/>
            </a:prstTxWarp>
          </a:bodyPr>
          <a:lstStyle>
            <a:lvl1pPr defTabSz="827918" eaLnBrk="0" hangingPunct="0"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5624" y="22225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t" anchorCtr="0" compatLnSpc="1">
            <a:prstTxWarp prst="textNoShape">
              <a:avLst/>
            </a:prstTxWarp>
          </a:bodyPr>
          <a:lstStyle>
            <a:lvl1pPr algn="r" defTabSz="827918" eaLnBrk="0" hangingPunct="0"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2302" y="8858251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b" anchorCtr="0" compatLnSpc="1">
            <a:prstTxWarp prst="textNoShape">
              <a:avLst/>
            </a:prstTxWarp>
          </a:bodyPr>
          <a:lstStyle>
            <a:lvl1pPr defTabSz="827918" eaLnBrk="0" hangingPunct="0"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CS258 S99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5624" y="8858251"/>
            <a:ext cx="2988491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233" tIns="0" rIns="17233" bIns="0" numCol="1" anchor="b" anchorCtr="0" compatLnSpc="1">
            <a:prstTxWarp prst="textNoShape">
              <a:avLst/>
            </a:prstTxWarp>
          </a:bodyPr>
          <a:lstStyle>
            <a:lvl1pPr algn="r" defTabSz="827918" eaLnBrk="0" hangingPunct="0"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645A549-C8D8-4BD8-AB74-BFA79BC8C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961411" y="8856663"/>
            <a:ext cx="82518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034" tIns="44516" rIns="89034" bIns="44516">
            <a:spAutoFit/>
          </a:bodyPr>
          <a:lstStyle/>
          <a:p>
            <a:pPr algn="ctr" defTabSz="879561" eaLnBrk="0" hangingPunct="0">
              <a:lnSpc>
                <a:spcPct val="90000"/>
              </a:lnSpc>
              <a:defRPr/>
            </a:pPr>
            <a:r>
              <a:rPr lang="en-US" sz="1300" b="0" dirty="0">
                <a:cs typeface="+mn-cs"/>
              </a:rPr>
              <a:t>Page </a:t>
            </a:r>
            <a:fld id="{9249CDA5-6ADE-4D86-95E4-07D295C41836}" type="slidenum">
              <a:rPr lang="en-US" sz="1300" b="0">
                <a:cs typeface="+mn-cs"/>
              </a:rPr>
              <a:pPr algn="ctr" defTabSz="879561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cs typeface="+mn-cs"/>
            </a:endParaRPr>
          </a:p>
        </p:txBody>
      </p:sp>
      <p:sp>
        <p:nvSpPr>
          <p:cNvPr id="593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9538" y="893763"/>
            <a:ext cx="4125912" cy="309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6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43" tIns="45953" rIns="93343" bIns="45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1980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nection_Mach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Thinking_Machines_Corporation" TargetMode="External"/><Relationship Id="rId5" Type="http://schemas.openxmlformats.org/officeDocument/2006/relationships/hyperlink" Target="http://en.wikipedia.org/wiki/National_Security_Agency" TargetMode="External"/><Relationship Id="rId4" Type="http://schemas.openxmlformats.org/officeDocument/2006/relationships/hyperlink" Target="http://en.wikipedia.org/wiki/Supercompute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578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Work out example on board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A248CAE1-5ED4-4FCE-964A-D28E136DC915}" type="slidenum">
              <a:rPr lang="en-US" smtClean="0"/>
              <a:pPr defTabSz="827088"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776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Also mention write-update (not used)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ED16D2A5-BB1D-49E7-8AA4-C8B44EED97A8}" type="slidenum">
              <a:rPr lang="en-US" smtClean="0"/>
              <a:pPr defTabSz="827088"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171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valid, dirty,  share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DF2CE590-5696-475D-BD58-F30B850FD65F}" type="slidenum">
              <a:rPr lang="en-US" smtClean="0"/>
              <a:pPr defTabSz="827088"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9239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The University of Adelaide, School of Computer Science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 defTabSz="827088">
              <a:defRPr/>
            </a:pPr>
            <a:fld id="{66BC022E-3AB9-4790-B7A5-A011062D451F}" type="datetime3">
              <a:rPr lang="en-US" smtClean="0"/>
              <a:pPr defTabSz="827088">
                <a:defRPr/>
              </a:pPr>
              <a:t>22 February 2019</a:t>
            </a:fld>
            <a:endParaRPr lang="en-US" smtClean="0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Chapter 2 — Instructions: Language of the Computer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A30AC72F-8706-4938-8AC6-A3E5A75806D3}" type="slidenum">
              <a:rPr lang="en-US" smtClean="0"/>
              <a:pPr defTabSz="827088">
                <a:defRPr/>
              </a:pPr>
              <a:t>35</a:t>
            </a:fld>
            <a:endParaRPr lang="en-US" smtClean="0"/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9997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776C4238-ABB6-4D84-96E8-50C25F445FDE}" type="slidenum">
              <a:rPr lang="en-US" smtClean="0"/>
              <a:pPr defTabSz="827088">
                <a:defRPr/>
              </a:pPr>
              <a:t>36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08" tIns="45098" rIns="91808" bIns="45098"/>
          <a:lstStyle/>
          <a:p>
            <a:r>
              <a:rPr lang="en-US" altLang="en-US" smtClean="0"/>
              <a:t>Invalid:</a:t>
            </a:r>
          </a:p>
          <a:p>
            <a:r>
              <a:rPr lang="en-US" altLang="en-US" smtClean="0"/>
              <a:t>read =&gt; shared</a:t>
            </a:r>
          </a:p>
          <a:p>
            <a:r>
              <a:rPr lang="en-US" altLang="en-US" smtClean="0"/>
              <a:t>write =&gt; dirty</a:t>
            </a:r>
          </a:p>
          <a:p>
            <a:endParaRPr lang="en-US" altLang="en-US" smtClean="0"/>
          </a:p>
          <a:p>
            <a:r>
              <a:rPr lang="en-US" altLang="en-US" smtClean="0"/>
              <a:t>shared looks the same</a:t>
            </a:r>
          </a:p>
        </p:txBody>
      </p:sp>
      <p:sp>
        <p:nvSpPr>
          <p:cNvPr id="7475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9788" cy="3486150"/>
          </a:xfrm>
          <a:ln cap="flat"/>
        </p:spPr>
      </p:sp>
    </p:spTree>
    <p:extLst>
      <p:ext uri="{BB962C8B-B14F-4D97-AF65-F5344CB8AC3E}">
        <p14:creationId xmlns:p14="http://schemas.microsoft.com/office/powerpoint/2010/main" val="2977886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559344F4-0B54-486B-A056-56A94D6BA693}" type="slidenum">
              <a:rPr lang="en-US" smtClean="0"/>
              <a:pPr defTabSz="827088">
                <a:defRPr/>
              </a:pPr>
              <a:t>44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99" tIns="45094" rIns="91799" bIns="45094"/>
          <a:lstStyle/>
          <a:p>
            <a:endParaRPr lang="en-US" altLang="en-US" smtClean="0"/>
          </a:p>
        </p:txBody>
      </p:sp>
      <p:sp>
        <p:nvSpPr>
          <p:cNvPr id="7680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8500"/>
            <a:ext cx="4649787" cy="3486150"/>
          </a:xfrm>
          <a:ln cap="flat"/>
        </p:spPr>
      </p:sp>
    </p:spTree>
    <p:extLst>
      <p:ext uri="{BB962C8B-B14F-4D97-AF65-F5344CB8AC3E}">
        <p14:creationId xmlns:p14="http://schemas.microsoft.com/office/powerpoint/2010/main" val="375061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4 processor Alpha Server with each processor supporting 4 issues/cycle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A681CB6C-DE0D-4165-AA96-EC8FE0F76C19}" type="slidenum">
              <a:rPr lang="en-US" smtClean="0"/>
              <a:pPr defTabSz="827088"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281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CS258 S99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45A549-C8D8-4BD8-AB74-BFA79BC8C82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Till about the mid 80-s, processor performance more technology driven (e.g., transistors, EE stuff)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From 86-2002, most advances came from architectural designs and ILP – still some from technological and also a big increase from advances in floating point.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Now – hit a wall due to not much more out of ILP, memory lag times, power, etc.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CS252 S05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F6C2FD3F-8745-4ABD-A5A9-52EA4F3C8040}" type="slidenum">
              <a:rPr lang="en-US" smtClean="0"/>
              <a:pPr defTabSz="827088"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999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CB237010-D7A4-4194-A472-C72B206ABCBA}" type="slidenum">
              <a:rPr lang="en-US" smtClean="0"/>
              <a:pPr defTabSz="827088">
                <a:defRPr/>
              </a:pPr>
              <a:t>4</a:t>
            </a:fld>
            <a:endParaRPr lang="en-US" smtClean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9788" cy="3486150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194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7888"/>
            <a:r>
              <a:rPr lang="en-US" altLang="en-US" dirty="0" smtClean="0"/>
              <a:t>a </a:t>
            </a:r>
            <a:r>
              <a:rPr lang="en-US" altLang="en-US" dirty="0" smtClean="0">
                <a:hlinkClick r:id="rId3" action="ppaction://hlinkfile" tooltip="Connection Machine"/>
              </a:rPr>
              <a:t>Connection Machine</a:t>
            </a:r>
            <a:r>
              <a:rPr lang="en-US" altLang="en-US" dirty="0" smtClean="0"/>
              <a:t> 5 (CM-5) </a:t>
            </a:r>
            <a:r>
              <a:rPr lang="en-US" altLang="en-US" dirty="0" smtClean="0">
                <a:hlinkClick r:id="rId4" action="ppaction://hlinkfile" tooltip="Supercomputer"/>
              </a:rPr>
              <a:t>supercomputer</a:t>
            </a:r>
            <a:r>
              <a:rPr lang="en-US" altLang="en-US" dirty="0" smtClean="0"/>
              <a:t> used by the US </a:t>
            </a:r>
            <a:r>
              <a:rPr lang="en-US" altLang="en-US" dirty="0" smtClean="0">
                <a:hlinkClick r:id="rId5" action="ppaction://hlinkfile" tooltip="National Security Agency"/>
              </a:rPr>
              <a:t>National Security Agency</a:t>
            </a:r>
            <a:r>
              <a:rPr lang="en-US" altLang="en-US" dirty="0" smtClean="0"/>
              <a:t> (NSA) to perform higher-level mathematical calculations. The CM-5 was built by the </a:t>
            </a:r>
            <a:r>
              <a:rPr lang="en-US" altLang="en-US" dirty="0" smtClean="0">
                <a:hlinkClick r:id="rId6" action="ppaction://hlinkfile" tooltip="Thinking Machines Corporation"/>
              </a:rPr>
              <a:t>Thinking Machines Corporation</a:t>
            </a:r>
            <a:r>
              <a:rPr lang="en-US" altLang="en-US" dirty="0" smtClean="0"/>
              <a:t>,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D212ACDE-2F2C-47E9-9B2D-CAB9E5E59FFD}" type="slidenum">
              <a:rPr lang="en-US" smtClean="0"/>
              <a:pPr defTabSz="827088"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248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en-US" smtClean="0">
                <a:latin typeface="Times New Roman" pitchFamily="18" charset="0"/>
              </a:rPr>
              <a:t>L1 caches</a:t>
            </a:r>
            <a:br>
              <a:rPr lang="en-AU" altLang="en-US" smtClean="0">
                <a:latin typeface="Times New Roman" pitchFamily="18" charset="0"/>
              </a:rPr>
            </a:br>
            <a:r>
              <a:rPr lang="en-AU" altLang="en-US" smtClean="0">
                <a:latin typeface="Times New Roman" pitchFamily="18" charset="0"/>
              </a:rPr>
              <a:t>(per core)</a:t>
            </a:r>
            <a:endParaRPr lang="en-US" altLang="en-US" smtClean="0">
              <a:latin typeface="Times New Roman" pitchFamily="18" charset="0"/>
            </a:endParaRPr>
          </a:p>
          <a:p>
            <a:pPr eaLnBrk="1" hangingPunct="1"/>
            <a:r>
              <a:rPr lang="en-AU" altLang="en-US" smtClean="0">
                <a:latin typeface="Times New Roman" pitchFamily="18" charset="0"/>
              </a:rPr>
              <a:t>L1 I-cache: 32KB, 64-byte blocks, 4-way, approx LRU replacement, hit time n/a</a:t>
            </a:r>
            <a:endParaRPr lang="en-US" altLang="en-US" smtClean="0">
              <a:latin typeface="Times New Roman" pitchFamily="18" charset="0"/>
            </a:endParaRPr>
          </a:p>
          <a:p>
            <a:pPr eaLnBrk="1" hangingPunct="1"/>
            <a:r>
              <a:rPr lang="en-AU" altLang="en-US" smtClean="0">
                <a:latin typeface="Times New Roman" pitchFamily="18" charset="0"/>
              </a:rPr>
              <a:t>L1 D-cache: 32KB, 64-byte blocks, 8-way, approx LRU replacement, write-back/allocate, hit time n/a</a:t>
            </a:r>
            <a:endParaRPr lang="en-US" altLang="en-US" smtClean="0">
              <a:latin typeface="Times New Roman" pitchFamily="18" charset="0"/>
            </a:endParaRPr>
          </a:p>
          <a:p>
            <a:pPr eaLnBrk="1" hangingPunct="1"/>
            <a:r>
              <a:rPr lang="en-AU" altLang="en-US" smtClean="0">
                <a:latin typeface="Times New Roman" pitchFamily="18" charset="0"/>
              </a:rPr>
              <a:t>L2 unified cache</a:t>
            </a:r>
            <a:br>
              <a:rPr lang="en-AU" altLang="en-US" smtClean="0">
                <a:latin typeface="Times New Roman" pitchFamily="18" charset="0"/>
              </a:rPr>
            </a:br>
            <a:r>
              <a:rPr lang="en-AU" altLang="en-US" smtClean="0">
                <a:latin typeface="Times New Roman" pitchFamily="18" charset="0"/>
              </a:rPr>
              <a:t>(per core)</a:t>
            </a:r>
            <a:endParaRPr lang="en-US" altLang="en-US" smtClean="0">
              <a:latin typeface="Times New Roman" pitchFamily="18" charset="0"/>
            </a:endParaRPr>
          </a:p>
          <a:p>
            <a:pPr eaLnBrk="1" hangingPunct="1"/>
            <a:r>
              <a:rPr lang="en-AU" altLang="en-US" smtClean="0">
                <a:latin typeface="Times New Roman" pitchFamily="18" charset="0"/>
              </a:rPr>
              <a:t>256KB, 64-byte blocks, 8-way, approx LRU replacement, write-back/allocate, hit time n/a</a:t>
            </a:r>
            <a:endParaRPr lang="en-US" altLang="en-US" smtClean="0">
              <a:latin typeface="Times New Roman" pitchFamily="18" charset="0"/>
            </a:endParaRPr>
          </a:p>
          <a:p>
            <a:pPr eaLnBrk="1" hangingPunct="1"/>
            <a:r>
              <a:rPr lang="en-AU" altLang="en-US" smtClean="0">
                <a:latin typeface="Times New Roman" pitchFamily="18" charset="0"/>
              </a:rPr>
              <a:t>L3 unified cache (shared)</a:t>
            </a:r>
            <a:endParaRPr lang="en-US" altLang="en-US" smtClean="0">
              <a:latin typeface="Times New Roman" pitchFamily="18" charset="0"/>
            </a:endParaRPr>
          </a:p>
          <a:p>
            <a:pPr eaLnBrk="1" hangingPunct="1"/>
            <a:r>
              <a:rPr lang="en-AU" altLang="en-US" smtClean="0">
                <a:latin typeface="Times New Roman" pitchFamily="18" charset="0"/>
              </a:rPr>
              <a:t>8MB, 64-byte blocks, 16-way, replacement n/a, write-back/allocate, hit time n/a</a:t>
            </a:r>
            <a:endParaRPr lang="en-US" altLang="en-US" smtClean="0">
              <a:latin typeface="Times New Roman" pitchFamily="18" charset="0"/>
            </a:endParaRPr>
          </a:p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EEA2CED2-8FF3-428A-83F9-BA19C5F61AB3}" type="slidenum">
              <a:rPr lang="en-US" smtClean="0"/>
              <a:pPr defTabSz="827088"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310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UMA because memory latency uniform to any processor/core.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B5C0CDA0-0D3A-4BD8-B621-35D2FBBD7CB1}" type="slidenum">
              <a:rPr lang="en-US" smtClean="0"/>
              <a:pPr defTabSz="827088"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506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For Distributed Memory Multiprocessors can use either communication model 1 or model 2 as NUMA.</a:t>
            </a:r>
          </a:p>
          <a:p>
            <a:endParaRPr lang="en-US" altLang="en-US" smtClean="0"/>
          </a:p>
          <a:p>
            <a:r>
              <a:rPr lang="en-US" altLang="en-US" smtClean="0"/>
              <a:t>Central Memory Multiprocessors are UMA only.  </a:t>
            </a:r>
          </a:p>
          <a:p>
            <a:endParaRPr lang="en-US" altLang="en-US" smtClean="0"/>
          </a:p>
          <a:p>
            <a:r>
              <a:rPr lang="en-US" altLang="en-US" smtClean="0"/>
              <a:t>Systran SCRAMNet Example</a:t>
            </a:r>
          </a:p>
          <a:p>
            <a:endParaRPr lang="en-US" altLang="en-US" smtClean="0"/>
          </a:p>
          <a:p>
            <a:r>
              <a:rPr lang="en-US" altLang="en-US" smtClean="0"/>
              <a:t>Shared memory multiprocessors use a unique physical address for all locations regardless of what machine it is one (NUMA reference is to a unique location on a unique machine).  Message-passing communication systems can all each use their own address not referencing other computers other than through messages. 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F2C6D6B3-3358-484D-B4F0-C913B9C4574F}" type="slidenum">
              <a:rPr lang="en-US" smtClean="0"/>
              <a:pPr defTabSz="827088"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086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Recall SCRAMnet from VACD – actually replicated memory and actually sub-microsecond &lt;10^-6  so can almost consider UMA.</a:t>
            </a:r>
          </a:p>
          <a:p>
            <a:endParaRPr lang="en-US" altLang="en-US" smtClean="0"/>
          </a:p>
          <a:p>
            <a:r>
              <a:rPr lang="en-US" altLang="en-US" smtClean="0"/>
              <a:t>Not really even quite fully distributed as each node replicates the same memory address/content but an actual good example of the general idea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BF32E768-2DD5-4CF8-9254-37F5CD95E285}" type="slidenum">
              <a:rPr lang="en-US" smtClean="0"/>
              <a:pPr defTabSz="827088"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16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Note that we cannot just infinitely add processors to a parallel program and continue to gain speedup, since portions of programs must maintain some sequential operations (can’t eliminate all dependencies)</a:t>
            </a:r>
          </a:p>
          <a:p>
            <a:endParaRPr lang="en-US" altLang="en-US" smtClean="0"/>
          </a:p>
          <a:p>
            <a:r>
              <a:rPr lang="en-US" altLang="en-US" smtClean="0"/>
              <a:t>Work out example on board.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827088">
              <a:defRPr/>
            </a:pPr>
            <a:r>
              <a:rPr lang="en-US" smtClean="0"/>
              <a:t>CS258 S99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27088">
              <a:defRPr/>
            </a:pPr>
            <a:fld id="{6626D5B6-1375-41A8-B79B-0F1803B045BA}" type="slidenum">
              <a:rPr lang="en-US" smtClean="0"/>
              <a:pPr defTabSz="827088"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68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124387B-8ACB-4EDA-90D7-AD8F7B7C3390}" type="slidenum">
              <a:rPr lang="en-US" sz="1200" b="0">
                <a:cs typeface="+mn-cs"/>
              </a:rPr>
              <a:pPr algn="r">
                <a:defRPr/>
              </a:pPr>
              <a:t>‹#›</a:t>
            </a:fld>
            <a:endParaRPr lang="en-US" sz="1200" b="0"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4C47DD01-9013-4131-9C35-10A482228FA6}" type="datetime1">
              <a:rPr lang="en-US" sz="1200" b="0">
                <a:cs typeface="+mn-cs"/>
              </a:rPr>
              <a:pPr>
                <a:defRPr/>
              </a:pPr>
              <a:t>2/22/2019</a:t>
            </a:fld>
            <a:endParaRPr lang="en-US" sz="1200" b="0">
              <a:cs typeface="+mn-cs"/>
            </a:endParaRP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1447800"/>
            <a:ext cx="54864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3886200"/>
            <a:ext cx="5486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5C487-56B4-4FE6-913C-8B0A736648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B2FA-10F6-4B97-A72B-B00B5288B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673975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371600"/>
            <a:ext cx="3733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733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FABF0-742D-4B57-B9B8-EE4421D90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673975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371600"/>
            <a:ext cx="762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7C643-4EE8-4590-9407-69E6C8DA7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207DA-02FC-43E3-B27B-5C88AE482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C5B54-E044-48F4-9D96-174FDB437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7C07-F979-4630-8796-98D39285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09BB4-601E-4CF3-A570-00576BEAD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0EC9A-8EC5-464B-9920-7E5879ED4F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9FC99-4C8E-4CA0-94CB-72E759E6E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82DB4-B857-4EFB-9C89-A09F1FB71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9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FCEFF-84AC-482D-95CB-4D2A83F5A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7ED3DBFB-D0DE-40E0-AC05-ACE23755E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629" name="Line 5"/>
          <p:cNvSpPr>
            <a:spLocks noChangeShapeType="1"/>
          </p:cNvSpPr>
          <p:nvPr/>
        </p:nvSpPr>
        <p:spPr bwMode="auto">
          <a:xfrm>
            <a:off x="685800" y="728663"/>
            <a:ext cx="8043863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pic>
        <p:nvPicPr>
          <p:cNvPr id="11270" name="Picture 7" descr="cres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8112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73550" y="65135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1" r:id="rId12"/>
    <p:sldLayoutId id="214748372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225425" indent="-225425" algn="l" rtl="0" eaLnBrk="0" fontAlgn="base" hangingPunct="0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spcBef>
          <a:spcPct val="1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25425" algn="l" rtl="0" eaLnBrk="0" fontAlgn="base" hangingPunct="0">
        <a:spcBef>
          <a:spcPct val="1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58888" indent="-225425" algn="l" rtl="0" eaLnBrk="0" fontAlgn="base" hangingPunct="0">
        <a:spcBef>
          <a:spcPct val="1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03375" indent="-225425" algn="l" rtl="0" eaLnBrk="0" fontAlgn="base" hangingPunct="0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605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77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49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2175" indent="-225425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images.google.com/imgres?imgurl=http://www.kac.jp/products/avio/SCRAMNet+detail.files/systran.gif&amp;imgrefurl=http://www.kac.jp/products/avio/SCRAMNet+detail.htm&amp;usg=__BdszFN33AAIS1G8h_-5EOOfijjI=&amp;h=315&amp;w=728&amp;sz=7&amp;hl=en&amp;start=34&amp;um=1&amp;tbnid=3Q-DdeOlVULpnM:&amp;tbnh=61&amp;tbnw=141&amp;prev=/images?q=systran+scramnet&amp;start=21&amp;um=1&amp;hl=en&amp;safe=active&amp;sa=N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upload.wikimedia.org/wikipedia/en/e/ec/Dual_Core_Generic.sv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2286000" y="631825"/>
            <a:ext cx="68580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330D8"/>
                </a:solidFill>
              </a:rPr>
              <a:t>CSCE 692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Design Principles of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Computer Architecture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/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3200">
                <a:solidFill>
                  <a:srgbClr val="0330D8"/>
                </a:solidFill>
              </a:rPr>
              <a:t> Lecture 5a</a:t>
            </a:r>
            <a:br>
              <a:rPr lang="en-US" altLang="en-US" sz="3200">
                <a:solidFill>
                  <a:srgbClr val="0330D8"/>
                </a:solidFill>
              </a:rPr>
            </a:br>
            <a:r>
              <a:rPr lang="en-US" altLang="en-US" sz="2400">
                <a:solidFill>
                  <a:srgbClr val="0330D8"/>
                </a:solidFill>
              </a:rPr>
              <a:t>Chap 5 – Multiprocessors &amp;</a:t>
            </a:r>
          </a:p>
          <a:p>
            <a:pPr algn="ctr">
              <a:lnSpc>
                <a:spcPct val="90000"/>
              </a:lnSpc>
            </a:pPr>
            <a:r>
              <a:rPr lang="en-US" altLang="en-US" sz="2400">
                <a:solidFill>
                  <a:srgbClr val="0330D8"/>
                </a:solidFill>
              </a:rPr>
              <a:t>		     Thread Level Parallelism</a:t>
            </a:r>
          </a:p>
          <a:p>
            <a:pPr algn="ctr">
              <a:lnSpc>
                <a:spcPct val="90000"/>
              </a:lnSpc>
            </a:pPr>
            <a:r>
              <a:rPr lang="en-US" altLang="en-US" sz="2400">
                <a:solidFill>
                  <a:srgbClr val="0330D8"/>
                </a:solidFill>
              </a:rPr>
              <a:t>(5.1 - 5.3)</a:t>
            </a:r>
            <a:endParaRPr lang="en-US" altLang="en-US" sz="3200">
              <a:solidFill>
                <a:srgbClr val="0330D8"/>
              </a:solidFill>
            </a:endParaRPr>
          </a:p>
        </p:txBody>
      </p:sp>
      <p:pic>
        <p:nvPicPr>
          <p:cNvPr id="15363" name="Picture 5" descr="cr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905000"/>
            <a:ext cx="2738437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4422775"/>
            <a:ext cx="6900862" cy="19780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Dr. Scott Graham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dirty="0" smtClean="0"/>
              <a:t>AFIT/ENG</a:t>
            </a:r>
          </a:p>
          <a:p>
            <a:pPr eaLnBrk="1" hangingPunct="1">
              <a:lnSpc>
                <a:spcPct val="7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Notes adapted from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David Patterson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Electrical Engineering and Computer Sciences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800" dirty="0" smtClean="0"/>
              <a:t>University of California, Berkeley</a:t>
            </a:r>
            <a:endParaRPr lang="en-US" altLang="en-US" i="1" dirty="0" smtClean="0"/>
          </a:p>
        </p:txBody>
      </p:sp>
      <p:pic>
        <p:nvPicPr>
          <p:cNvPr id="15365" name="Picture 8" descr="fro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7720013" y="5070475"/>
            <a:ext cx="12620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Centralized Memory Multiprocessor 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Also called </a:t>
            </a:r>
            <a:r>
              <a:rPr lang="en-US" altLang="en-US" smtClean="0">
                <a:solidFill>
                  <a:srgbClr val="0332B7"/>
                </a:solidFill>
              </a:rPr>
              <a:t>symmetric multiprocessors (SMPs) </a:t>
            </a:r>
            <a:r>
              <a:rPr lang="en-US" altLang="en-US" smtClean="0"/>
              <a:t>because single main memory has a symmetric relationship to all processors</a:t>
            </a:r>
          </a:p>
          <a:p>
            <a:pPr lvl="1" eaLnBrk="1" hangingPunct="1"/>
            <a:r>
              <a:rPr lang="en-US" altLang="en-US" smtClean="0"/>
              <a:t>Sometimes referred to as </a:t>
            </a:r>
            <a:r>
              <a:rPr lang="en-US" altLang="en-US" smtClean="0">
                <a:solidFill>
                  <a:srgbClr val="0332B7"/>
                </a:solidFill>
              </a:rPr>
              <a:t>UMAs (Uniform memory access)</a:t>
            </a:r>
          </a:p>
          <a:p>
            <a:pPr eaLnBrk="1" hangingPunct="1"/>
            <a:r>
              <a:rPr lang="en-US" altLang="en-US" smtClean="0"/>
              <a:t>Large caches </a:t>
            </a: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single memory can satisfy memory demands of small number of processors</a:t>
            </a:r>
          </a:p>
          <a:p>
            <a:pPr eaLnBrk="1" hangingPunct="1"/>
            <a:r>
              <a:rPr lang="en-US" altLang="en-US" smtClean="0"/>
              <a:t>Can scale to a few dozen processors by using a switch and by using many memory banks</a:t>
            </a:r>
          </a:p>
          <a:p>
            <a:pPr eaLnBrk="1" hangingPunct="1"/>
            <a:r>
              <a:rPr lang="en-US" altLang="en-US" smtClean="0"/>
              <a:t>Although scaling beyond that is technically conceivable, it becomes less attractive as the number of processors sharing centralized memory increases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028D0-4844-46EE-90F2-83D83116D53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Memory Multiprocessor 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local memory per processors, then sharing between processors as required. </a:t>
            </a:r>
          </a:p>
          <a:p>
            <a:pPr lvl="1" eaLnBrk="1" hangingPunct="1"/>
            <a:r>
              <a:rPr lang="en-US" altLang="en-US" smtClean="0"/>
              <a:t>Also referred to as </a:t>
            </a:r>
            <a:r>
              <a:rPr lang="en-US" altLang="en-US" smtClean="0">
                <a:solidFill>
                  <a:srgbClr val="0332B7"/>
                </a:solidFill>
              </a:rPr>
              <a:t>NUMAs (Non-Uniform memory access)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>
                <a:solidFill>
                  <a:srgbClr val="00B050"/>
                </a:solidFill>
              </a:rPr>
              <a:t>Pro</a:t>
            </a:r>
            <a:r>
              <a:rPr lang="en-US" altLang="en-US" smtClean="0"/>
              <a:t>: Cost-effective way to scale memory bandwidth </a:t>
            </a:r>
          </a:p>
          <a:p>
            <a:pPr lvl="1" eaLnBrk="1" hangingPunct="1"/>
            <a:r>
              <a:rPr lang="en-US" altLang="en-US" smtClean="0"/>
              <a:t>If most accesses are to local memory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Pro</a:t>
            </a:r>
            <a:r>
              <a:rPr lang="en-US" altLang="en-US" smtClean="0"/>
              <a:t>: Reduces latency of local memory accesses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Con</a:t>
            </a:r>
            <a:r>
              <a:rPr lang="en-US" altLang="en-US" smtClean="0"/>
              <a:t>:  Communicating data between processors more complex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Con</a:t>
            </a:r>
            <a:r>
              <a:rPr lang="en-US" altLang="en-US" smtClean="0"/>
              <a:t>: Must change software to take advantage of increased memory BW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758A8-5B6C-4F50-9AF4-4A422907A54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73975" cy="939800"/>
          </a:xfrm>
        </p:spPr>
        <p:txBody>
          <a:bodyPr/>
          <a:lstStyle/>
          <a:p>
            <a:pPr eaLnBrk="1" hangingPunct="1"/>
            <a:r>
              <a:rPr lang="en-US" altLang="en-US" smtClean="0"/>
              <a:t>2 Models for Communication and Memory Architecture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84300"/>
            <a:ext cx="8153400" cy="5257800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mtClean="0"/>
              <a:t>Communication occurs by </a:t>
            </a:r>
            <a:r>
              <a:rPr lang="en-US" altLang="en-US" i="1" smtClean="0">
                <a:solidFill>
                  <a:srgbClr val="FF0000"/>
                </a:solidFill>
              </a:rPr>
              <a:t>explicitly</a:t>
            </a:r>
            <a:r>
              <a:rPr lang="en-US" altLang="en-US" smtClean="0"/>
              <a:t> passing messages among the processors: </a:t>
            </a:r>
            <a:br>
              <a:rPr lang="en-US" altLang="en-US" smtClean="0"/>
            </a:br>
            <a:r>
              <a:rPr lang="en-US" altLang="en-US" u="sng" smtClean="0">
                <a:solidFill>
                  <a:srgbClr val="0332B7"/>
                </a:solidFill>
              </a:rPr>
              <a:t>message-passing multiprocessors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i="1" smtClean="0"/>
              <a:t> </a:t>
            </a:r>
            <a:r>
              <a:rPr lang="en-US" altLang="en-US" i="1" smtClean="0">
                <a:solidFill>
                  <a:srgbClr val="FF0000"/>
                </a:solidFill>
              </a:rPr>
              <a:t>Implicit</a:t>
            </a:r>
            <a:r>
              <a:rPr lang="en-US" altLang="en-US" smtClean="0"/>
              <a:t> Communication occurs through a shared address space (via loads and stores): </a:t>
            </a:r>
            <a:br>
              <a:rPr lang="en-US" altLang="en-US" smtClean="0"/>
            </a:br>
            <a:r>
              <a:rPr lang="en-US" altLang="en-US" u="sng" smtClean="0">
                <a:solidFill>
                  <a:srgbClr val="0332B7"/>
                </a:solidFill>
              </a:rPr>
              <a:t>shared memory multiprocessors</a:t>
            </a:r>
            <a:r>
              <a:rPr lang="en-US" altLang="en-US" u="sng" smtClean="0">
                <a:solidFill>
                  <a:srgbClr val="114FFB"/>
                </a:solidFill>
              </a:rPr>
              <a:t> </a:t>
            </a:r>
            <a:r>
              <a:rPr lang="en-US" altLang="en-US" smtClean="0"/>
              <a:t>either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z="2400" smtClean="0">
                <a:solidFill>
                  <a:srgbClr val="0332B7"/>
                </a:solidFill>
              </a:rPr>
              <a:t>UMA</a:t>
            </a:r>
            <a:r>
              <a:rPr lang="en-US" altLang="en-US" sz="2400" smtClean="0"/>
              <a:t> (Uniform Memory Access time) for shared address, centralized memory MP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z="2400" smtClean="0">
                <a:solidFill>
                  <a:srgbClr val="0332B7"/>
                </a:solidFill>
              </a:rPr>
              <a:t>NUMA</a:t>
            </a:r>
            <a:r>
              <a:rPr lang="en-US" altLang="en-US" sz="2400" smtClean="0"/>
              <a:t> (Non Uniform Memory Access time multiprocessor) for shared address, distributed memory MP</a:t>
            </a:r>
          </a:p>
          <a:p>
            <a:pPr marL="1143000" lvl="2" indent="-342900" eaLnBrk="1" hangingPunct="1"/>
            <a:r>
              <a:rPr lang="en-US" altLang="en-US" sz="2200" smtClean="0"/>
              <a:t>Also called </a:t>
            </a:r>
            <a:r>
              <a:rPr lang="en-US" altLang="en-US" sz="2200" smtClean="0">
                <a:solidFill>
                  <a:srgbClr val="0332B7"/>
                </a:solidFill>
              </a:rPr>
              <a:t>Distributed Shared Memory (DSM)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038D90-9551-4A18-862B-574C74EE654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Distributed NUMA example - SCRAMNet</a:t>
            </a:r>
          </a:p>
        </p:txBody>
      </p:sp>
      <p:pic>
        <p:nvPicPr>
          <p:cNvPr id="26627" name="Picture 4" descr="http://www.kac.jp/products/avio/SCRAMNet+.files/image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912938"/>
            <a:ext cx="4656137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8" descr="http://www.cwcembedded.com/images/CWCEC_home_03_02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7"/>
          <a:stretch>
            <a:fillRect/>
          </a:stretch>
        </p:blipFill>
        <p:spPr bwMode="auto">
          <a:xfrm>
            <a:off x="1371600" y="1235075"/>
            <a:ext cx="27273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 descr="http://tbn3.google.com/images?q=tbn:3Q-DdeOlVULpnM:http://www.kac.jp/products/avio/SCRAMNet%2Bdetail.files/systran.gif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2163763"/>
            <a:ext cx="1343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8"/>
          <p:cNvSpPr txBox="1">
            <a:spLocks noChangeArrowheads="1"/>
          </p:cNvSpPr>
          <p:nvPr/>
        </p:nvSpPr>
        <p:spPr bwMode="auto">
          <a:xfrm>
            <a:off x="1397000" y="557530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/>
              <a:t>Full hardware solution providing replicated memory and </a:t>
            </a:r>
          </a:p>
          <a:p>
            <a:r>
              <a:rPr lang="en-US" altLang="en-US" sz="1800"/>
              <a:t>sub-microsecond &lt;10</a:t>
            </a:r>
            <a:r>
              <a:rPr lang="en-US" altLang="en-US" sz="1800" baseline="30000"/>
              <a:t> -6</a:t>
            </a:r>
            <a:r>
              <a:rPr lang="en-US" altLang="en-US" sz="1800"/>
              <a:t>  so can almost consider UMA.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16672-E110-4906-93DF-E8293DFEEF1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Challenges of Parallel Processing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dirty="0" smtClean="0"/>
              <a:t>First challenge is the existing % of program which is inherently sequential (i.e., </a:t>
            </a:r>
            <a:r>
              <a:rPr lang="en-US" altLang="en-US" dirty="0" smtClean="0">
                <a:solidFill>
                  <a:srgbClr val="0332B7"/>
                </a:solidFill>
              </a:rPr>
              <a:t>overhead</a:t>
            </a:r>
            <a:r>
              <a:rPr lang="en-US" altLang="en-US" dirty="0" smtClean="0"/>
              <a:t>)</a:t>
            </a:r>
          </a:p>
          <a:p>
            <a:pPr marL="457200" indent="-457200" eaLnBrk="1" hangingPunct="1"/>
            <a:endParaRPr lang="en-US" altLang="en-US" dirty="0" smtClean="0"/>
          </a:p>
          <a:p>
            <a:pPr marL="457200" indent="-457200" eaLnBrk="1" hangingPunct="1"/>
            <a:r>
              <a:rPr lang="en-US" altLang="en-US" dirty="0" smtClean="0"/>
              <a:t>Example: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	Suppose want 80X speedup from 100 processors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What fraction of original program can be sequential?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marL="800100" lvl="1" indent="-342900" eaLnBrk="1" hangingPunct="1">
              <a:buFontTx/>
              <a:buAutoNum type="alphaLcPeriod"/>
            </a:pPr>
            <a:r>
              <a:rPr lang="en-US" altLang="en-US" sz="2800" dirty="0" smtClean="0"/>
              <a:t>10%</a:t>
            </a:r>
          </a:p>
          <a:p>
            <a:pPr marL="800100" lvl="1" indent="-342900" eaLnBrk="1" hangingPunct="1">
              <a:buFontTx/>
              <a:buAutoNum type="alphaLcPeriod"/>
            </a:pPr>
            <a:r>
              <a:rPr lang="en-US" altLang="en-US" sz="2800" dirty="0" smtClean="0"/>
              <a:t>5%</a:t>
            </a:r>
          </a:p>
          <a:p>
            <a:pPr marL="800100" lvl="1" indent="-342900" eaLnBrk="1" hangingPunct="1">
              <a:buFontTx/>
              <a:buAutoNum type="alphaLcPeriod"/>
            </a:pPr>
            <a:r>
              <a:rPr lang="en-US" altLang="en-US" sz="2800" dirty="0" smtClean="0"/>
              <a:t>1%</a:t>
            </a:r>
          </a:p>
          <a:p>
            <a:pPr marL="800100" lvl="1" indent="-342900" eaLnBrk="1" hangingPunct="1">
              <a:buFontTx/>
              <a:buAutoNum type="alphaLcPeriod"/>
            </a:pPr>
            <a:r>
              <a:rPr lang="en-US" altLang="en-US" sz="2800" dirty="0" smtClean="0"/>
              <a:t>&lt;1%</a:t>
            </a:r>
          </a:p>
        </p:txBody>
      </p: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1993392" y="6030976"/>
            <a:ext cx="5626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800" dirty="0">
                <a:solidFill>
                  <a:srgbClr val="0332B7"/>
                </a:solidFill>
              </a:rPr>
              <a:t>Amdahl’s Law Still Applies!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31CC1B-7409-45E5-9765-48CD0A6F953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673975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Amdahl’s Law on Overhead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4773625"/>
              </p:ext>
            </p:extLst>
          </p:nvPr>
        </p:nvGraphicFramePr>
        <p:xfrm>
          <a:off x="596900" y="1125474"/>
          <a:ext cx="746760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3492360" imgH="2184120" progId="Equation.DSMT4">
                  <p:embed/>
                </p:oleObj>
              </mc:Choice>
              <mc:Fallback>
                <p:oleObj name="Equation" r:id="rId3" imgW="3492360" imgH="2184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125474"/>
                        <a:ext cx="7467600" cy="467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67618-DED1-4B76-B3BB-E59DDD375D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Challenges of Parallel Processing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9976" y="969264"/>
            <a:ext cx="8116824" cy="47762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/>
            <a:r>
              <a:rPr lang="en-US" altLang="en-US" dirty="0"/>
              <a:t>Second challenge is long latency to remote memory</a:t>
            </a:r>
          </a:p>
          <a:p>
            <a:pPr marL="457200" indent="-457200" eaLnBrk="1" hangingPunct="1"/>
            <a:endParaRPr lang="en-US" altLang="en-US" dirty="0" smtClean="0"/>
          </a:p>
          <a:p>
            <a:pPr marL="457200" indent="-457200" eaLnBrk="1" hangingPunct="1"/>
            <a:r>
              <a:rPr lang="en-US" altLang="en-US" dirty="0" smtClean="0"/>
              <a:t>Example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32 </a:t>
            </a:r>
            <a:r>
              <a:rPr lang="en-US" altLang="en-US" dirty="0"/>
              <a:t>CPU </a:t>
            </a:r>
            <a:r>
              <a:rPr lang="en-US" altLang="en-US" dirty="0" smtClean="0"/>
              <a:t>MP with </a:t>
            </a:r>
            <a:r>
              <a:rPr lang="en-US" altLang="en-US" dirty="0"/>
              <a:t>2GHz </a:t>
            </a:r>
            <a:r>
              <a:rPr lang="en-US" altLang="en-US" dirty="0" smtClean="0"/>
              <a:t>clock (0.5ns)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200ns </a:t>
            </a:r>
            <a:r>
              <a:rPr lang="en-US" altLang="en-US" dirty="0"/>
              <a:t>remote </a:t>
            </a:r>
            <a:r>
              <a:rPr lang="en-US" altLang="en-US" dirty="0" smtClean="0"/>
              <a:t>memory (200ns/0.5ns = 400 cycles)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All </a:t>
            </a:r>
            <a:r>
              <a:rPr lang="en-US" altLang="en-US" dirty="0"/>
              <a:t>local accesses hit memory </a:t>
            </a:r>
            <a:r>
              <a:rPr lang="en-US" altLang="en-US" dirty="0" smtClean="0"/>
              <a:t>hierarchy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	Base </a:t>
            </a:r>
            <a:r>
              <a:rPr lang="en-US" altLang="en-US" dirty="0"/>
              <a:t>CPI is </a:t>
            </a:r>
            <a:r>
              <a:rPr lang="en-US" altLang="en-US" dirty="0" smtClean="0"/>
              <a:t>0.5</a:t>
            </a:r>
          </a:p>
          <a:p>
            <a:pPr marL="457200" indent="-457200" eaLnBrk="1" hangingPunct="1"/>
            <a:endParaRPr lang="en-US" altLang="en-US" dirty="0" smtClean="0"/>
          </a:p>
          <a:p>
            <a:pPr marL="457200" indent="-457200" eaLnBrk="1" hangingPunct="1"/>
            <a:r>
              <a:rPr lang="en-US" altLang="en-US" dirty="0" smtClean="0"/>
              <a:t>Calculate CPI performance </a:t>
            </a:r>
            <a:r>
              <a:rPr lang="en-US" altLang="en-US" dirty="0"/>
              <a:t>impact if </a:t>
            </a:r>
            <a:r>
              <a:rPr lang="en-US" altLang="en-US" dirty="0" smtClean="0"/>
              <a:t>only 0.2</a:t>
            </a:r>
            <a:r>
              <a:rPr lang="en-US" altLang="en-US" dirty="0"/>
              <a:t>% of instructions involve remote access</a:t>
            </a:r>
          </a:p>
          <a:p>
            <a:pPr marL="1489075" lvl="3" indent="-342900" eaLnBrk="1" hangingPunct="1">
              <a:buFontTx/>
              <a:buAutoNum type="alphaLcPeriod"/>
            </a:pPr>
            <a:r>
              <a:rPr lang="en-US" altLang="en-US" sz="2400" dirty="0"/>
              <a:t> 1.5X</a:t>
            </a:r>
          </a:p>
          <a:p>
            <a:pPr marL="1489075" lvl="3" indent="-342900" eaLnBrk="1" hangingPunct="1">
              <a:buFontTx/>
              <a:buAutoNum type="alphaLcPeriod"/>
            </a:pPr>
            <a:r>
              <a:rPr lang="en-US" altLang="en-US" sz="2400" dirty="0"/>
              <a:t> 2.0X</a:t>
            </a:r>
          </a:p>
          <a:p>
            <a:pPr marL="1489075" lvl="3" indent="-342900" eaLnBrk="1" hangingPunct="1">
              <a:buFontTx/>
              <a:buAutoNum type="alphaLcPeriod"/>
            </a:pPr>
            <a:r>
              <a:rPr lang="en-US" altLang="en-US" sz="2400" dirty="0"/>
              <a:t> 2.6X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DC8605-3C72-4739-B9C9-3C16E6A59F9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0"/>
            <a:ext cx="7673975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543800" cy="53213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CPI = Base CPI +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remote request rate x request cost</a:t>
            </a:r>
          </a:p>
          <a:p>
            <a:pPr eaLnBrk="1" hangingPunct="1"/>
            <a:r>
              <a:rPr lang="en-US" altLang="en-US" sz="2800" dirty="0" smtClean="0"/>
              <a:t>CPI = 0.5cc + 0.2% x 400cc = 0.5 + 0.8 = 1.3</a:t>
            </a:r>
          </a:p>
          <a:p>
            <a:pPr lvl="1" eaLnBrk="1" hangingPunct="1"/>
            <a:r>
              <a:rPr lang="en-US" altLang="en-US" dirty="0" smtClean="0"/>
              <a:t>New CPI = 1.3/0.5 = 2.6 larger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0.2% remote access drops speed by 62% </a:t>
            </a:r>
            <a:endParaRPr lang="en-US" altLang="en-US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8200" y="762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0" kern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Impact of Latency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89421-26B6-41B3-BAB8-AF8A3005A8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Challenges of Parallel Processing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smtClean="0"/>
              <a:t>Application parallelism </a:t>
            </a:r>
            <a:r>
              <a:rPr lang="en-US" altLang="en-US" sz="2800" smtClean="0">
                <a:sym typeface="Symbol" pitchFamily="18" charset="2"/>
              </a:rPr>
              <a:t></a:t>
            </a:r>
            <a:r>
              <a:rPr lang="en-US" altLang="en-US" sz="2800" smtClean="0"/>
              <a:t> primarily via new algorithms that have better parallel performance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800" smtClean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smtClean="0"/>
              <a:t>Long remote latency impact </a:t>
            </a:r>
            <a:r>
              <a:rPr lang="en-US" altLang="en-US" sz="2800" smtClean="0">
                <a:sym typeface="Symbol" pitchFamily="18" charset="2"/>
              </a:rPr>
              <a:t></a:t>
            </a:r>
            <a:r>
              <a:rPr lang="en-US" altLang="en-US" sz="2800" smtClean="0"/>
              <a:t> both by architect and by the programmer 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800" smtClean="0"/>
              <a:t>For example, reduce frequency of remote accesses either by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2400" smtClean="0"/>
              <a:t>Caching shared data (HW)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2400" smtClean="0"/>
              <a:t>Restructuring the data layout to make more accesses local (SW)</a:t>
            </a:r>
          </a:p>
          <a:p>
            <a:pPr marL="800100" lvl="1" indent="-342900" eaLnBrk="1" hangingPunct="1">
              <a:lnSpc>
                <a:spcPct val="80000"/>
              </a:lnSpc>
            </a:pPr>
            <a:endParaRPr lang="en-US" altLang="en-US" sz="2400" smtClean="0"/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2400" smtClean="0"/>
              <a:t>Let’s focus on the hardware solution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2DAAB7-A11C-4AAB-94A1-1BBFD5F8120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Symmetric Shared-Memory Architectures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From multiple boards on a shared bus to multiple processors inside a single chip</a:t>
            </a:r>
          </a:p>
          <a:p>
            <a:pPr eaLnBrk="1" hangingPunct="1"/>
            <a:r>
              <a:rPr lang="en-US" altLang="en-US" sz="2800" smtClean="0"/>
              <a:t>Caches both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0332B7"/>
                </a:solidFill>
              </a:rPr>
              <a:t>Private data</a:t>
            </a:r>
            <a:r>
              <a:rPr lang="en-US" altLang="en-US" sz="2400" smtClean="0"/>
              <a:t> used by a single processor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0332B7"/>
                </a:solidFill>
              </a:rPr>
              <a:t>Shared data</a:t>
            </a:r>
            <a:r>
              <a:rPr lang="en-US" altLang="en-US" sz="2400" smtClean="0"/>
              <a:t> used by multiple processors</a:t>
            </a:r>
          </a:p>
          <a:p>
            <a:pPr eaLnBrk="1" hangingPunct="1"/>
            <a:r>
              <a:rPr lang="en-US" altLang="en-US" sz="2800" smtClean="0"/>
              <a:t>Caching shared data </a:t>
            </a:r>
            <a:br>
              <a:rPr lang="en-US" altLang="en-US" sz="2800" smtClean="0"/>
            </a:br>
            <a:r>
              <a:rPr lang="en-US" altLang="en-US" sz="2800" smtClean="0">
                <a:sym typeface="Symbol" pitchFamily="18" charset="2"/>
              </a:rPr>
              <a:t> reduces latency to shared data, memory bandwidth for shared data, and interconnect bandwidth</a:t>
            </a:r>
            <a:br>
              <a:rPr lang="en-US" altLang="en-US" sz="2800" smtClean="0">
                <a:sym typeface="Symbol" pitchFamily="18" charset="2"/>
              </a:rPr>
            </a:br>
            <a:r>
              <a:rPr lang="en-US" altLang="en-US" sz="2800" smtClean="0">
                <a:sym typeface="Symbol" pitchFamily="18" charset="2"/>
              </a:rPr>
              <a:t> </a:t>
            </a:r>
            <a:r>
              <a:rPr lang="en-US" altLang="en-US" sz="2800" b="1" smtClean="0">
                <a:solidFill>
                  <a:srgbClr val="FF0000"/>
                </a:solidFill>
                <a:sym typeface="Symbol" pitchFamily="18" charset="2"/>
              </a:rPr>
              <a:t>cache coherence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787352-7726-4298-9B67-54CB86DE774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63513"/>
            <a:ext cx="8513762" cy="5302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Crossroads: Uniprocessor Performance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046288" y="5453063"/>
            <a:ext cx="59875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dirty="0"/>
              <a:t> VAX	        : 25%/year 1978 to 1986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/>
              <a:t> RISC + x86: 52</a:t>
            </a:r>
            <a:r>
              <a:rPr lang="en-US" altLang="en-US" sz="2000" dirty="0" smtClean="0"/>
              <a:t>%, 23%, 12%, /year </a:t>
            </a:r>
            <a:r>
              <a:rPr lang="en-US" altLang="en-US" sz="2000" dirty="0"/>
              <a:t>1986 to </a:t>
            </a:r>
            <a:r>
              <a:rPr lang="en-US" altLang="en-US" sz="2000" dirty="0" smtClean="0"/>
              <a:t>2015</a:t>
            </a: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RISC </a:t>
            </a:r>
            <a:r>
              <a:rPr lang="en-US" altLang="en-US" sz="2000" dirty="0"/>
              <a:t>+ x86: </a:t>
            </a:r>
            <a:r>
              <a:rPr lang="en-US" altLang="en-US" sz="2000" dirty="0" smtClean="0"/>
              <a:t>3.5%/</a:t>
            </a:r>
            <a:r>
              <a:rPr lang="en-US" altLang="en-US" sz="2000" dirty="0"/>
              <a:t>year </a:t>
            </a:r>
            <a:r>
              <a:rPr lang="en-US" altLang="en-US" sz="2000" dirty="0" smtClean="0"/>
              <a:t>2015 </a:t>
            </a:r>
            <a:r>
              <a:rPr lang="en-US" altLang="en-US" sz="2000" dirty="0"/>
              <a:t>to present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81F1C-C1F5-4EB2-8876-E475D82C978A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7" y="881838"/>
            <a:ext cx="8400681" cy="4477563"/>
          </a:xfrm>
          <a:prstGeom prst="rect">
            <a:avLst/>
          </a:prstGeom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170591" y="1277190"/>
            <a:ext cx="3454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b="0" dirty="0">
                <a:latin typeface="Times" pitchFamily="18" charset="0"/>
              </a:rPr>
              <a:t>From Hennessy and Patterson, </a:t>
            </a:r>
            <a:r>
              <a:rPr lang="en-US" altLang="en-US" b="0" i="1" dirty="0">
                <a:latin typeface="Times" pitchFamily="18" charset="0"/>
              </a:rPr>
              <a:t>Computer Architecture: A Quantitative Approach</a:t>
            </a:r>
            <a:r>
              <a:rPr lang="en-US" altLang="en-US" b="0" dirty="0">
                <a:latin typeface="Times" pitchFamily="18" charset="0"/>
              </a:rPr>
              <a:t>, </a:t>
            </a:r>
            <a:r>
              <a:rPr lang="en-US" altLang="en-US" b="0" dirty="0" smtClean="0">
                <a:latin typeface="Times" pitchFamily="18" charset="0"/>
              </a:rPr>
              <a:t>6th </a:t>
            </a:r>
            <a:r>
              <a:rPr lang="en-US" altLang="en-US" b="0" dirty="0">
                <a:latin typeface="Times" pitchFamily="18" charset="0"/>
              </a:rPr>
              <a:t>edition, </a:t>
            </a:r>
            <a:r>
              <a:rPr lang="en-US" altLang="en-US" b="0" dirty="0" smtClean="0">
                <a:latin typeface="Times" pitchFamily="18" charset="0"/>
              </a:rPr>
              <a:t>Nov, 2017</a:t>
            </a:r>
            <a:endParaRPr lang="en-US" altLang="en-US" b="0" dirty="0"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Cache Coherence Problem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800600"/>
            <a:ext cx="8763000" cy="1600200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Processors see different values for </a:t>
            </a:r>
            <a:r>
              <a:rPr lang="en-US" altLang="en-US" dirty="0" smtClean="0">
                <a:solidFill>
                  <a:srgbClr val="FF0000"/>
                </a:solidFill>
              </a:rPr>
              <a:t>u</a:t>
            </a:r>
            <a:r>
              <a:rPr lang="en-US" altLang="en-US" dirty="0" smtClean="0"/>
              <a:t> after event 3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dirty="0" smtClean="0"/>
              <a:t>With write-back caches, value written back to memory depends on happenstance of which cache flushes or writes back value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en-US" dirty="0" smtClean="0"/>
              <a:t>Processes accessing main memory may see very </a:t>
            </a:r>
            <a:r>
              <a:rPr lang="en-US" altLang="en-US" b="1" dirty="0" smtClean="0">
                <a:solidFill>
                  <a:srgbClr val="FF0000"/>
                </a:solidFill>
              </a:rPr>
              <a:t>stale</a:t>
            </a:r>
            <a:r>
              <a:rPr lang="en-US" altLang="en-US" dirty="0" smtClean="0"/>
              <a:t> value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dirty="0" smtClean="0"/>
              <a:t>Unacceptable for programming, and all too frequent!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765300" y="3195638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284538" y="319563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438400" y="3505200"/>
            <a:ext cx="1681163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438400" y="3530600"/>
            <a:ext cx="1681163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799138" y="3608388"/>
            <a:ext cx="8064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I/O devices</a:t>
            </a:r>
            <a:endParaRPr lang="en-US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011488" y="4302125"/>
            <a:ext cx="6048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2271713" y="2859088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2271713" y="2020888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12"/>
          <p:cNvSpPr>
            <a:spLocks/>
          </p:cNvSpPr>
          <p:nvPr/>
        </p:nvSpPr>
        <p:spPr bwMode="auto">
          <a:xfrm>
            <a:off x="1936750" y="1349375"/>
            <a:ext cx="671513" cy="671513"/>
          </a:xfrm>
          <a:custGeom>
            <a:avLst/>
            <a:gdLst>
              <a:gd name="T0" fmla="*/ 1058466505 w 423"/>
              <a:gd name="T1" fmla="*/ 526713889 h 423"/>
              <a:gd name="T2" fmla="*/ 1058466505 w 423"/>
              <a:gd name="T3" fmla="*/ 617439555 h 423"/>
              <a:gd name="T4" fmla="*/ 1038305245 w 423"/>
              <a:gd name="T5" fmla="*/ 695563641 h 423"/>
              <a:gd name="T6" fmla="*/ 1003023042 w 423"/>
              <a:gd name="T7" fmla="*/ 773689314 h 423"/>
              <a:gd name="T8" fmla="*/ 960181160 w 423"/>
              <a:gd name="T9" fmla="*/ 846773283 h 423"/>
              <a:gd name="T10" fmla="*/ 909778012 w 423"/>
              <a:gd name="T11" fmla="*/ 909778012 h 423"/>
              <a:gd name="T12" fmla="*/ 846773283 w 423"/>
              <a:gd name="T13" fmla="*/ 960181160 h 423"/>
              <a:gd name="T14" fmla="*/ 773689314 w 423"/>
              <a:gd name="T15" fmla="*/ 1003023042 h 423"/>
              <a:gd name="T16" fmla="*/ 703124907 w 423"/>
              <a:gd name="T17" fmla="*/ 1038305245 h 423"/>
              <a:gd name="T18" fmla="*/ 617439555 w 423"/>
              <a:gd name="T19" fmla="*/ 1058466505 h 423"/>
              <a:gd name="T20" fmla="*/ 531754203 w 423"/>
              <a:gd name="T21" fmla="*/ 1066027770 h 423"/>
              <a:gd name="T22" fmla="*/ 448588215 w 423"/>
              <a:gd name="T23" fmla="*/ 1058466505 h 423"/>
              <a:gd name="T24" fmla="*/ 362902765 w 423"/>
              <a:gd name="T25" fmla="*/ 1038305245 h 423"/>
              <a:gd name="T26" fmla="*/ 284778679 w 423"/>
              <a:gd name="T27" fmla="*/ 1003023042 h 423"/>
              <a:gd name="T28" fmla="*/ 219254587 w 423"/>
              <a:gd name="T29" fmla="*/ 960181160 h 423"/>
              <a:gd name="T30" fmla="*/ 156249808 w 423"/>
              <a:gd name="T31" fmla="*/ 909778012 h 423"/>
              <a:gd name="T32" fmla="*/ 98286957 w 423"/>
              <a:gd name="T33" fmla="*/ 846773283 h 423"/>
              <a:gd name="T34" fmla="*/ 55443488 w 423"/>
              <a:gd name="T35" fmla="*/ 773689314 h 423"/>
              <a:gd name="T36" fmla="*/ 27722538 w 423"/>
              <a:gd name="T37" fmla="*/ 695563641 h 423"/>
              <a:gd name="T38" fmla="*/ 7561269 w 423"/>
              <a:gd name="T39" fmla="*/ 617439555 h 423"/>
              <a:gd name="T40" fmla="*/ 0 w 423"/>
              <a:gd name="T41" fmla="*/ 534273567 h 423"/>
              <a:gd name="T42" fmla="*/ 7561269 w 423"/>
              <a:gd name="T43" fmla="*/ 448588215 h 423"/>
              <a:gd name="T44" fmla="*/ 27722538 w 423"/>
              <a:gd name="T45" fmla="*/ 362902765 h 423"/>
              <a:gd name="T46" fmla="*/ 55443488 w 423"/>
              <a:gd name="T47" fmla="*/ 284778679 h 423"/>
              <a:gd name="T48" fmla="*/ 98286957 w 423"/>
              <a:gd name="T49" fmla="*/ 214214272 h 423"/>
              <a:gd name="T50" fmla="*/ 156249808 w 423"/>
              <a:gd name="T51" fmla="*/ 156249808 h 423"/>
              <a:gd name="T52" fmla="*/ 219254587 w 423"/>
              <a:gd name="T53" fmla="*/ 98286957 h 423"/>
              <a:gd name="T54" fmla="*/ 284778679 w 423"/>
              <a:gd name="T55" fmla="*/ 55443488 h 423"/>
              <a:gd name="T56" fmla="*/ 362902765 w 423"/>
              <a:gd name="T57" fmla="*/ 27722538 h 423"/>
              <a:gd name="T58" fmla="*/ 448588215 w 423"/>
              <a:gd name="T59" fmla="*/ 7561269 h 423"/>
              <a:gd name="T60" fmla="*/ 531754203 w 423"/>
              <a:gd name="T61" fmla="*/ 0 h 423"/>
              <a:gd name="T62" fmla="*/ 617439555 w 423"/>
              <a:gd name="T63" fmla="*/ 7561269 h 423"/>
              <a:gd name="T64" fmla="*/ 703124907 w 423"/>
              <a:gd name="T65" fmla="*/ 27722538 h 423"/>
              <a:gd name="T66" fmla="*/ 773689314 w 423"/>
              <a:gd name="T67" fmla="*/ 55443488 h 423"/>
              <a:gd name="T68" fmla="*/ 846773283 w 423"/>
              <a:gd name="T69" fmla="*/ 98286957 h 423"/>
              <a:gd name="T70" fmla="*/ 909778012 w 423"/>
              <a:gd name="T71" fmla="*/ 156249808 h 423"/>
              <a:gd name="T72" fmla="*/ 960181160 w 423"/>
              <a:gd name="T73" fmla="*/ 214214272 h 423"/>
              <a:gd name="T74" fmla="*/ 1003023042 w 423"/>
              <a:gd name="T75" fmla="*/ 284778679 h 423"/>
              <a:gd name="T76" fmla="*/ 1038305245 w 423"/>
              <a:gd name="T77" fmla="*/ 362902765 h 423"/>
              <a:gd name="T78" fmla="*/ 1058466505 w 423"/>
              <a:gd name="T79" fmla="*/ 448588215 h 423"/>
              <a:gd name="T80" fmla="*/ 1066027770 w 423"/>
              <a:gd name="T81" fmla="*/ 534273567 h 423"/>
              <a:gd name="T82" fmla="*/ 1058466505 w 423"/>
              <a:gd name="T83" fmla="*/ 52671388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13"/>
          <p:cNvSpPr>
            <a:spLocks/>
          </p:cNvSpPr>
          <p:nvPr/>
        </p:nvSpPr>
        <p:spPr bwMode="auto">
          <a:xfrm>
            <a:off x="1936750" y="1349375"/>
            <a:ext cx="671513" cy="671513"/>
          </a:xfrm>
          <a:custGeom>
            <a:avLst/>
            <a:gdLst>
              <a:gd name="T0" fmla="*/ 1058466505 w 423"/>
              <a:gd name="T1" fmla="*/ 526713889 h 423"/>
              <a:gd name="T2" fmla="*/ 1058466505 w 423"/>
              <a:gd name="T3" fmla="*/ 448588215 h 423"/>
              <a:gd name="T4" fmla="*/ 1038305245 w 423"/>
              <a:gd name="T5" fmla="*/ 362902765 h 423"/>
              <a:gd name="T6" fmla="*/ 1003023042 w 423"/>
              <a:gd name="T7" fmla="*/ 284778679 h 423"/>
              <a:gd name="T8" fmla="*/ 960181160 w 423"/>
              <a:gd name="T9" fmla="*/ 214214272 h 423"/>
              <a:gd name="T10" fmla="*/ 909778012 w 423"/>
              <a:gd name="T11" fmla="*/ 156249808 h 423"/>
              <a:gd name="T12" fmla="*/ 846773283 w 423"/>
              <a:gd name="T13" fmla="*/ 98286957 h 423"/>
              <a:gd name="T14" fmla="*/ 773689314 w 423"/>
              <a:gd name="T15" fmla="*/ 55443488 h 423"/>
              <a:gd name="T16" fmla="*/ 703124907 w 423"/>
              <a:gd name="T17" fmla="*/ 27722538 h 423"/>
              <a:gd name="T18" fmla="*/ 617439555 w 423"/>
              <a:gd name="T19" fmla="*/ 7561269 h 423"/>
              <a:gd name="T20" fmla="*/ 531754203 w 423"/>
              <a:gd name="T21" fmla="*/ 0 h 423"/>
              <a:gd name="T22" fmla="*/ 448588215 w 423"/>
              <a:gd name="T23" fmla="*/ 7561269 h 423"/>
              <a:gd name="T24" fmla="*/ 362902765 w 423"/>
              <a:gd name="T25" fmla="*/ 27722538 h 423"/>
              <a:gd name="T26" fmla="*/ 284778679 w 423"/>
              <a:gd name="T27" fmla="*/ 55443488 h 423"/>
              <a:gd name="T28" fmla="*/ 219254587 w 423"/>
              <a:gd name="T29" fmla="*/ 98286957 h 423"/>
              <a:gd name="T30" fmla="*/ 156249808 w 423"/>
              <a:gd name="T31" fmla="*/ 156249808 h 423"/>
              <a:gd name="T32" fmla="*/ 98286957 w 423"/>
              <a:gd name="T33" fmla="*/ 214214272 h 423"/>
              <a:gd name="T34" fmla="*/ 55443488 w 423"/>
              <a:gd name="T35" fmla="*/ 284778679 h 423"/>
              <a:gd name="T36" fmla="*/ 27722538 w 423"/>
              <a:gd name="T37" fmla="*/ 362902765 h 423"/>
              <a:gd name="T38" fmla="*/ 7561269 w 423"/>
              <a:gd name="T39" fmla="*/ 448588215 h 423"/>
              <a:gd name="T40" fmla="*/ 0 w 423"/>
              <a:gd name="T41" fmla="*/ 534273567 h 423"/>
              <a:gd name="T42" fmla="*/ 7561269 w 423"/>
              <a:gd name="T43" fmla="*/ 617439555 h 423"/>
              <a:gd name="T44" fmla="*/ 27722538 w 423"/>
              <a:gd name="T45" fmla="*/ 695563641 h 423"/>
              <a:gd name="T46" fmla="*/ 55443488 w 423"/>
              <a:gd name="T47" fmla="*/ 773689314 h 423"/>
              <a:gd name="T48" fmla="*/ 98286957 w 423"/>
              <a:gd name="T49" fmla="*/ 846773283 h 423"/>
              <a:gd name="T50" fmla="*/ 156249808 w 423"/>
              <a:gd name="T51" fmla="*/ 909778012 h 423"/>
              <a:gd name="T52" fmla="*/ 219254587 w 423"/>
              <a:gd name="T53" fmla="*/ 960181160 h 423"/>
              <a:gd name="T54" fmla="*/ 284778679 w 423"/>
              <a:gd name="T55" fmla="*/ 1003023042 h 423"/>
              <a:gd name="T56" fmla="*/ 362902765 w 423"/>
              <a:gd name="T57" fmla="*/ 1038305245 h 423"/>
              <a:gd name="T58" fmla="*/ 448588215 w 423"/>
              <a:gd name="T59" fmla="*/ 1058466505 h 423"/>
              <a:gd name="T60" fmla="*/ 531754203 w 423"/>
              <a:gd name="T61" fmla="*/ 1066027770 h 423"/>
              <a:gd name="T62" fmla="*/ 617439555 w 423"/>
              <a:gd name="T63" fmla="*/ 1058466505 h 423"/>
              <a:gd name="T64" fmla="*/ 703124907 w 423"/>
              <a:gd name="T65" fmla="*/ 1038305245 h 423"/>
              <a:gd name="T66" fmla="*/ 773689314 w 423"/>
              <a:gd name="T67" fmla="*/ 1003023042 h 423"/>
              <a:gd name="T68" fmla="*/ 846773283 w 423"/>
              <a:gd name="T69" fmla="*/ 960181160 h 423"/>
              <a:gd name="T70" fmla="*/ 909778012 w 423"/>
              <a:gd name="T71" fmla="*/ 909778012 h 423"/>
              <a:gd name="T72" fmla="*/ 960181160 w 423"/>
              <a:gd name="T73" fmla="*/ 846773283 h 423"/>
              <a:gd name="T74" fmla="*/ 1003023042 w 423"/>
              <a:gd name="T75" fmla="*/ 773689314 h 423"/>
              <a:gd name="T76" fmla="*/ 1038305245 w 423"/>
              <a:gd name="T77" fmla="*/ 695563641 h 423"/>
              <a:gd name="T78" fmla="*/ 1058466505 w 423"/>
              <a:gd name="T79" fmla="*/ 617439555 h 423"/>
              <a:gd name="T80" fmla="*/ 1066027770 w 423"/>
              <a:gd name="T81" fmla="*/ 534273567 h 423"/>
              <a:gd name="T82" fmla="*/ 1066027770 w 423"/>
              <a:gd name="T83" fmla="*/ 53427356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765300" y="2187575"/>
            <a:ext cx="1009650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765300" y="2187575"/>
            <a:ext cx="1009650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178050" y="1597025"/>
            <a:ext cx="1698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249488" y="1658938"/>
            <a:ext cx="1254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2219325" y="2278063"/>
            <a:ext cx="152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$</a:t>
            </a:r>
            <a:endParaRPr lang="en-US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6135688" y="319563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454525" y="285908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4454525" y="202088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22"/>
          <p:cNvSpPr>
            <a:spLocks/>
          </p:cNvSpPr>
          <p:nvPr/>
        </p:nvSpPr>
        <p:spPr bwMode="auto">
          <a:xfrm>
            <a:off x="4119563" y="1349375"/>
            <a:ext cx="671512" cy="671513"/>
          </a:xfrm>
          <a:custGeom>
            <a:avLst/>
            <a:gdLst>
              <a:gd name="T0" fmla="*/ 1066024595 w 423"/>
              <a:gd name="T1" fmla="*/ 526713889 h 423"/>
              <a:gd name="T2" fmla="*/ 1058464928 w 423"/>
              <a:gd name="T3" fmla="*/ 617439555 h 423"/>
              <a:gd name="T4" fmla="*/ 1038303699 w 423"/>
              <a:gd name="T5" fmla="*/ 695563641 h 423"/>
              <a:gd name="T6" fmla="*/ 1008061855 w 423"/>
              <a:gd name="T7" fmla="*/ 773689314 h 423"/>
              <a:gd name="T8" fmla="*/ 967739397 w 423"/>
              <a:gd name="T9" fmla="*/ 846773283 h 423"/>
              <a:gd name="T10" fmla="*/ 909775069 w 423"/>
              <a:gd name="T11" fmla="*/ 909778012 h 423"/>
              <a:gd name="T12" fmla="*/ 851812329 w 423"/>
              <a:gd name="T13" fmla="*/ 960181160 h 423"/>
              <a:gd name="T14" fmla="*/ 781247829 w 423"/>
              <a:gd name="T15" fmla="*/ 1003023042 h 423"/>
              <a:gd name="T16" fmla="*/ 703122272 w 423"/>
              <a:gd name="T17" fmla="*/ 1038305245 h 423"/>
              <a:gd name="T18" fmla="*/ 617437048 w 423"/>
              <a:gd name="T19" fmla="*/ 1058466505 h 423"/>
              <a:gd name="T20" fmla="*/ 531751824 w 423"/>
              <a:gd name="T21" fmla="*/ 1066027770 h 423"/>
              <a:gd name="T22" fmla="*/ 446066600 w 423"/>
              <a:gd name="T23" fmla="*/ 1058466505 h 423"/>
              <a:gd name="T24" fmla="*/ 367942532 w 423"/>
              <a:gd name="T25" fmla="*/ 1038305245 h 423"/>
              <a:gd name="T26" fmla="*/ 289816975 w 423"/>
              <a:gd name="T27" fmla="*/ 1003023042 h 423"/>
              <a:gd name="T28" fmla="*/ 219252673 w 423"/>
              <a:gd name="T29" fmla="*/ 960181160 h 423"/>
              <a:gd name="T30" fmla="*/ 156249576 w 423"/>
              <a:gd name="T31" fmla="*/ 909778012 h 423"/>
              <a:gd name="T32" fmla="*/ 105846503 w 423"/>
              <a:gd name="T33" fmla="*/ 846773283 h 423"/>
              <a:gd name="T34" fmla="*/ 63003072 w 423"/>
              <a:gd name="T35" fmla="*/ 773689314 h 423"/>
              <a:gd name="T36" fmla="*/ 27720909 w 423"/>
              <a:gd name="T37" fmla="*/ 695563641 h 423"/>
              <a:gd name="T38" fmla="*/ 5040309 w 423"/>
              <a:gd name="T39" fmla="*/ 617439555 h 423"/>
              <a:gd name="T40" fmla="*/ 0 w 423"/>
              <a:gd name="T41" fmla="*/ 534273567 h 423"/>
              <a:gd name="T42" fmla="*/ 5040309 w 423"/>
              <a:gd name="T43" fmla="*/ 448588215 h 423"/>
              <a:gd name="T44" fmla="*/ 27720909 w 423"/>
              <a:gd name="T45" fmla="*/ 362902765 h 423"/>
              <a:gd name="T46" fmla="*/ 63003072 w 423"/>
              <a:gd name="T47" fmla="*/ 284778679 h 423"/>
              <a:gd name="T48" fmla="*/ 105846503 w 423"/>
              <a:gd name="T49" fmla="*/ 214214272 h 423"/>
              <a:gd name="T50" fmla="*/ 156249576 w 423"/>
              <a:gd name="T51" fmla="*/ 156249808 h 423"/>
              <a:gd name="T52" fmla="*/ 219252673 w 423"/>
              <a:gd name="T53" fmla="*/ 98286957 h 423"/>
              <a:gd name="T54" fmla="*/ 289816975 w 423"/>
              <a:gd name="T55" fmla="*/ 55443488 h 423"/>
              <a:gd name="T56" fmla="*/ 367942532 w 423"/>
              <a:gd name="T57" fmla="*/ 27722538 h 423"/>
              <a:gd name="T58" fmla="*/ 446066600 w 423"/>
              <a:gd name="T59" fmla="*/ 7561269 h 423"/>
              <a:gd name="T60" fmla="*/ 531751824 w 423"/>
              <a:gd name="T61" fmla="*/ 0 h 423"/>
              <a:gd name="T62" fmla="*/ 617437048 w 423"/>
              <a:gd name="T63" fmla="*/ 7561269 h 423"/>
              <a:gd name="T64" fmla="*/ 703122272 w 423"/>
              <a:gd name="T65" fmla="*/ 27722538 h 423"/>
              <a:gd name="T66" fmla="*/ 781247829 w 423"/>
              <a:gd name="T67" fmla="*/ 55443488 h 423"/>
              <a:gd name="T68" fmla="*/ 851812329 w 423"/>
              <a:gd name="T69" fmla="*/ 98286957 h 423"/>
              <a:gd name="T70" fmla="*/ 909775069 w 423"/>
              <a:gd name="T71" fmla="*/ 156249808 h 423"/>
              <a:gd name="T72" fmla="*/ 967739397 w 423"/>
              <a:gd name="T73" fmla="*/ 214214272 h 423"/>
              <a:gd name="T74" fmla="*/ 1008061855 w 423"/>
              <a:gd name="T75" fmla="*/ 284778679 h 423"/>
              <a:gd name="T76" fmla="*/ 1038303699 w 423"/>
              <a:gd name="T77" fmla="*/ 362902765 h 423"/>
              <a:gd name="T78" fmla="*/ 1058464928 w 423"/>
              <a:gd name="T79" fmla="*/ 448588215 h 423"/>
              <a:gd name="T80" fmla="*/ 1066024595 w 423"/>
              <a:gd name="T81" fmla="*/ 534273567 h 423"/>
              <a:gd name="T82" fmla="*/ 1066024595 w 423"/>
              <a:gd name="T83" fmla="*/ 52671388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Freeform 23"/>
          <p:cNvSpPr>
            <a:spLocks/>
          </p:cNvSpPr>
          <p:nvPr/>
        </p:nvSpPr>
        <p:spPr bwMode="auto">
          <a:xfrm>
            <a:off x="4119563" y="1349375"/>
            <a:ext cx="671512" cy="671513"/>
          </a:xfrm>
          <a:custGeom>
            <a:avLst/>
            <a:gdLst>
              <a:gd name="T0" fmla="*/ 1066024595 w 423"/>
              <a:gd name="T1" fmla="*/ 526713889 h 423"/>
              <a:gd name="T2" fmla="*/ 1058464928 w 423"/>
              <a:gd name="T3" fmla="*/ 448588215 h 423"/>
              <a:gd name="T4" fmla="*/ 1038303699 w 423"/>
              <a:gd name="T5" fmla="*/ 362902765 h 423"/>
              <a:gd name="T6" fmla="*/ 1008061855 w 423"/>
              <a:gd name="T7" fmla="*/ 284778679 h 423"/>
              <a:gd name="T8" fmla="*/ 967739397 w 423"/>
              <a:gd name="T9" fmla="*/ 214214272 h 423"/>
              <a:gd name="T10" fmla="*/ 909775069 w 423"/>
              <a:gd name="T11" fmla="*/ 156249808 h 423"/>
              <a:gd name="T12" fmla="*/ 851812329 w 423"/>
              <a:gd name="T13" fmla="*/ 98286957 h 423"/>
              <a:gd name="T14" fmla="*/ 781247829 w 423"/>
              <a:gd name="T15" fmla="*/ 55443488 h 423"/>
              <a:gd name="T16" fmla="*/ 703122272 w 423"/>
              <a:gd name="T17" fmla="*/ 27722538 h 423"/>
              <a:gd name="T18" fmla="*/ 617437048 w 423"/>
              <a:gd name="T19" fmla="*/ 7561269 h 423"/>
              <a:gd name="T20" fmla="*/ 531751824 w 423"/>
              <a:gd name="T21" fmla="*/ 0 h 423"/>
              <a:gd name="T22" fmla="*/ 446066600 w 423"/>
              <a:gd name="T23" fmla="*/ 7561269 h 423"/>
              <a:gd name="T24" fmla="*/ 367942532 w 423"/>
              <a:gd name="T25" fmla="*/ 27722538 h 423"/>
              <a:gd name="T26" fmla="*/ 289816975 w 423"/>
              <a:gd name="T27" fmla="*/ 55443488 h 423"/>
              <a:gd name="T28" fmla="*/ 219252673 w 423"/>
              <a:gd name="T29" fmla="*/ 98286957 h 423"/>
              <a:gd name="T30" fmla="*/ 156249576 w 423"/>
              <a:gd name="T31" fmla="*/ 156249808 h 423"/>
              <a:gd name="T32" fmla="*/ 105846503 w 423"/>
              <a:gd name="T33" fmla="*/ 214214272 h 423"/>
              <a:gd name="T34" fmla="*/ 63003072 w 423"/>
              <a:gd name="T35" fmla="*/ 284778679 h 423"/>
              <a:gd name="T36" fmla="*/ 27720909 w 423"/>
              <a:gd name="T37" fmla="*/ 362902765 h 423"/>
              <a:gd name="T38" fmla="*/ 5040309 w 423"/>
              <a:gd name="T39" fmla="*/ 448588215 h 423"/>
              <a:gd name="T40" fmla="*/ 0 w 423"/>
              <a:gd name="T41" fmla="*/ 534273567 h 423"/>
              <a:gd name="T42" fmla="*/ 5040309 w 423"/>
              <a:gd name="T43" fmla="*/ 617439555 h 423"/>
              <a:gd name="T44" fmla="*/ 27720909 w 423"/>
              <a:gd name="T45" fmla="*/ 695563641 h 423"/>
              <a:gd name="T46" fmla="*/ 63003072 w 423"/>
              <a:gd name="T47" fmla="*/ 773689314 h 423"/>
              <a:gd name="T48" fmla="*/ 105846503 w 423"/>
              <a:gd name="T49" fmla="*/ 846773283 h 423"/>
              <a:gd name="T50" fmla="*/ 156249576 w 423"/>
              <a:gd name="T51" fmla="*/ 909778012 h 423"/>
              <a:gd name="T52" fmla="*/ 219252673 w 423"/>
              <a:gd name="T53" fmla="*/ 960181160 h 423"/>
              <a:gd name="T54" fmla="*/ 289816975 w 423"/>
              <a:gd name="T55" fmla="*/ 1003023042 h 423"/>
              <a:gd name="T56" fmla="*/ 367942532 w 423"/>
              <a:gd name="T57" fmla="*/ 1038305245 h 423"/>
              <a:gd name="T58" fmla="*/ 446066600 w 423"/>
              <a:gd name="T59" fmla="*/ 1058466505 h 423"/>
              <a:gd name="T60" fmla="*/ 531751824 w 423"/>
              <a:gd name="T61" fmla="*/ 1066027770 h 423"/>
              <a:gd name="T62" fmla="*/ 617437048 w 423"/>
              <a:gd name="T63" fmla="*/ 1058466505 h 423"/>
              <a:gd name="T64" fmla="*/ 703122272 w 423"/>
              <a:gd name="T65" fmla="*/ 1038305245 h 423"/>
              <a:gd name="T66" fmla="*/ 781247829 w 423"/>
              <a:gd name="T67" fmla="*/ 1003023042 h 423"/>
              <a:gd name="T68" fmla="*/ 851812329 w 423"/>
              <a:gd name="T69" fmla="*/ 960181160 h 423"/>
              <a:gd name="T70" fmla="*/ 909775069 w 423"/>
              <a:gd name="T71" fmla="*/ 909778012 h 423"/>
              <a:gd name="T72" fmla="*/ 967739397 w 423"/>
              <a:gd name="T73" fmla="*/ 846773283 h 423"/>
              <a:gd name="T74" fmla="*/ 1008061855 w 423"/>
              <a:gd name="T75" fmla="*/ 773689314 h 423"/>
              <a:gd name="T76" fmla="*/ 1038303699 w 423"/>
              <a:gd name="T77" fmla="*/ 695563641 h 423"/>
              <a:gd name="T78" fmla="*/ 1058464928 w 423"/>
              <a:gd name="T79" fmla="*/ 617439555 h 423"/>
              <a:gd name="T80" fmla="*/ 1066024595 w 423"/>
              <a:gd name="T81" fmla="*/ 534273567 h 423"/>
              <a:gd name="T82" fmla="*/ 1066024595 w 423"/>
              <a:gd name="T83" fmla="*/ 53427356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952875" y="2187575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3952875" y="2187575"/>
            <a:ext cx="1008063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4432300" y="2278063"/>
            <a:ext cx="152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$</a:t>
            </a:r>
            <a:endParaRPr lang="en-US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6642100" y="285908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6642100" y="202088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Freeform 29"/>
          <p:cNvSpPr>
            <a:spLocks/>
          </p:cNvSpPr>
          <p:nvPr/>
        </p:nvSpPr>
        <p:spPr bwMode="auto">
          <a:xfrm>
            <a:off x="6305550" y="1349375"/>
            <a:ext cx="673100" cy="671513"/>
          </a:xfrm>
          <a:custGeom>
            <a:avLst/>
            <a:gdLst>
              <a:gd name="T0" fmla="*/ 1060986666 w 424"/>
              <a:gd name="T1" fmla="*/ 526713889 h 423"/>
              <a:gd name="T2" fmla="*/ 1060986666 w 424"/>
              <a:gd name="T3" fmla="*/ 617439555 h 423"/>
              <a:gd name="T4" fmla="*/ 1038304473 w 424"/>
              <a:gd name="T5" fmla="*/ 695563641 h 423"/>
              <a:gd name="T6" fmla="*/ 1003022296 w 424"/>
              <a:gd name="T7" fmla="*/ 773689314 h 423"/>
              <a:gd name="T8" fmla="*/ 960180445 w 424"/>
              <a:gd name="T9" fmla="*/ 846773283 h 423"/>
              <a:gd name="T10" fmla="*/ 912296697 w 424"/>
              <a:gd name="T11" fmla="*/ 909778012 h 423"/>
              <a:gd name="T12" fmla="*/ 846772653 w 424"/>
              <a:gd name="T13" fmla="*/ 960181160 h 423"/>
              <a:gd name="T14" fmla="*/ 776208100 w 424"/>
              <a:gd name="T15" fmla="*/ 1003023042 h 423"/>
              <a:gd name="T16" fmla="*/ 705643745 w 424"/>
              <a:gd name="T17" fmla="*/ 1038305245 h 423"/>
              <a:gd name="T18" fmla="*/ 619958457 w 424"/>
              <a:gd name="T19" fmla="*/ 1058466505 h 423"/>
              <a:gd name="T20" fmla="*/ 534273170 w 424"/>
              <a:gd name="T21" fmla="*/ 1066027770 h 423"/>
              <a:gd name="T22" fmla="*/ 448587882 w 424"/>
              <a:gd name="T23" fmla="*/ 1058466505 h 423"/>
              <a:gd name="T24" fmla="*/ 362902495 w 424"/>
              <a:gd name="T25" fmla="*/ 1038305245 h 423"/>
              <a:gd name="T26" fmla="*/ 284776880 w 424"/>
              <a:gd name="T27" fmla="*/ 1003023042 h 423"/>
              <a:gd name="T28" fmla="*/ 221773785 w 424"/>
              <a:gd name="T29" fmla="*/ 960181160 h 423"/>
              <a:gd name="T30" fmla="*/ 156249692 w 424"/>
              <a:gd name="T31" fmla="*/ 909778012 h 423"/>
              <a:gd name="T32" fmla="*/ 100806246 w 424"/>
              <a:gd name="T33" fmla="*/ 846773283 h 423"/>
              <a:gd name="T34" fmla="*/ 57964396 w 424"/>
              <a:gd name="T35" fmla="*/ 773689314 h 423"/>
              <a:gd name="T36" fmla="*/ 30241879 w 424"/>
              <a:gd name="T37" fmla="*/ 695563641 h 423"/>
              <a:gd name="T38" fmla="*/ 7561263 w 424"/>
              <a:gd name="T39" fmla="*/ 617439555 h 423"/>
              <a:gd name="T40" fmla="*/ 0 w 424"/>
              <a:gd name="T41" fmla="*/ 534273567 h 423"/>
              <a:gd name="T42" fmla="*/ 7561263 w 424"/>
              <a:gd name="T43" fmla="*/ 448588215 h 423"/>
              <a:gd name="T44" fmla="*/ 30241879 w 424"/>
              <a:gd name="T45" fmla="*/ 362902765 h 423"/>
              <a:gd name="T46" fmla="*/ 57964396 w 424"/>
              <a:gd name="T47" fmla="*/ 284778679 h 423"/>
              <a:gd name="T48" fmla="*/ 100806246 w 424"/>
              <a:gd name="T49" fmla="*/ 214214272 h 423"/>
              <a:gd name="T50" fmla="*/ 156249692 w 424"/>
              <a:gd name="T51" fmla="*/ 156249808 h 423"/>
              <a:gd name="T52" fmla="*/ 221773785 w 424"/>
              <a:gd name="T53" fmla="*/ 98286957 h 423"/>
              <a:gd name="T54" fmla="*/ 284776880 w 424"/>
              <a:gd name="T55" fmla="*/ 55443488 h 423"/>
              <a:gd name="T56" fmla="*/ 362902495 w 424"/>
              <a:gd name="T57" fmla="*/ 27722538 h 423"/>
              <a:gd name="T58" fmla="*/ 448587882 w 424"/>
              <a:gd name="T59" fmla="*/ 7561269 h 423"/>
              <a:gd name="T60" fmla="*/ 534273170 w 424"/>
              <a:gd name="T61" fmla="*/ 0 h 423"/>
              <a:gd name="T62" fmla="*/ 619958457 w 424"/>
              <a:gd name="T63" fmla="*/ 7561269 h 423"/>
              <a:gd name="T64" fmla="*/ 705643745 w 424"/>
              <a:gd name="T65" fmla="*/ 27722538 h 423"/>
              <a:gd name="T66" fmla="*/ 776208100 w 424"/>
              <a:gd name="T67" fmla="*/ 55443488 h 423"/>
              <a:gd name="T68" fmla="*/ 846772653 w 424"/>
              <a:gd name="T69" fmla="*/ 98286957 h 423"/>
              <a:gd name="T70" fmla="*/ 912296697 w 424"/>
              <a:gd name="T71" fmla="*/ 156249808 h 423"/>
              <a:gd name="T72" fmla="*/ 960180445 w 424"/>
              <a:gd name="T73" fmla="*/ 214214272 h 423"/>
              <a:gd name="T74" fmla="*/ 1003022296 w 424"/>
              <a:gd name="T75" fmla="*/ 284778679 h 423"/>
              <a:gd name="T76" fmla="*/ 1038304473 w 424"/>
              <a:gd name="T77" fmla="*/ 362902765 h 423"/>
              <a:gd name="T78" fmla="*/ 1060986666 w 424"/>
              <a:gd name="T79" fmla="*/ 448588215 h 423"/>
              <a:gd name="T80" fmla="*/ 1068546339 w 424"/>
              <a:gd name="T81" fmla="*/ 534273567 h 423"/>
              <a:gd name="T82" fmla="*/ 1060986666 w 424"/>
              <a:gd name="T83" fmla="*/ 52671388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Freeform 30"/>
          <p:cNvSpPr>
            <a:spLocks/>
          </p:cNvSpPr>
          <p:nvPr/>
        </p:nvSpPr>
        <p:spPr bwMode="auto">
          <a:xfrm>
            <a:off x="6305550" y="1349375"/>
            <a:ext cx="673100" cy="671513"/>
          </a:xfrm>
          <a:custGeom>
            <a:avLst/>
            <a:gdLst>
              <a:gd name="T0" fmla="*/ 1060986666 w 424"/>
              <a:gd name="T1" fmla="*/ 526713889 h 423"/>
              <a:gd name="T2" fmla="*/ 1060986666 w 424"/>
              <a:gd name="T3" fmla="*/ 448588215 h 423"/>
              <a:gd name="T4" fmla="*/ 1038304473 w 424"/>
              <a:gd name="T5" fmla="*/ 362902765 h 423"/>
              <a:gd name="T6" fmla="*/ 1003022296 w 424"/>
              <a:gd name="T7" fmla="*/ 284778679 h 423"/>
              <a:gd name="T8" fmla="*/ 960180445 w 424"/>
              <a:gd name="T9" fmla="*/ 214214272 h 423"/>
              <a:gd name="T10" fmla="*/ 912296697 w 424"/>
              <a:gd name="T11" fmla="*/ 156249808 h 423"/>
              <a:gd name="T12" fmla="*/ 846772653 w 424"/>
              <a:gd name="T13" fmla="*/ 98286957 h 423"/>
              <a:gd name="T14" fmla="*/ 776208100 w 424"/>
              <a:gd name="T15" fmla="*/ 55443488 h 423"/>
              <a:gd name="T16" fmla="*/ 705643745 w 424"/>
              <a:gd name="T17" fmla="*/ 27722538 h 423"/>
              <a:gd name="T18" fmla="*/ 619958457 w 424"/>
              <a:gd name="T19" fmla="*/ 7561269 h 423"/>
              <a:gd name="T20" fmla="*/ 534273170 w 424"/>
              <a:gd name="T21" fmla="*/ 0 h 423"/>
              <a:gd name="T22" fmla="*/ 448587882 w 424"/>
              <a:gd name="T23" fmla="*/ 7561269 h 423"/>
              <a:gd name="T24" fmla="*/ 362902495 w 424"/>
              <a:gd name="T25" fmla="*/ 27722538 h 423"/>
              <a:gd name="T26" fmla="*/ 284776880 w 424"/>
              <a:gd name="T27" fmla="*/ 55443488 h 423"/>
              <a:gd name="T28" fmla="*/ 221773785 w 424"/>
              <a:gd name="T29" fmla="*/ 98286957 h 423"/>
              <a:gd name="T30" fmla="*/ 156249692 w 424"/>
              <a:gd name="T31" fmla="*/ 156249808 h 423"/>
              <a:gd name="T32" fmla="*/ 100806246 w 424"/>
              <a:gd name="T33" fmla="*/ 214214272 h 423"/>
              <a:gd name="T34" fmla="*/ 57964396 w 424"/>
              <a:gd name="T35" fmla="*/ 284778679 h 423"/>
              <a:gd name="T36" fmla="*/ 30241879 w 424"/>
              <a:gd name="T37" fmla="*/ 362902765 h 423"/>
              <a:gd name="T38" fmla="*/ 7561263 w 424"/>
              <a:gd name="T39" fmla="*/ 448588215 h 423"/>
              <a:gd name="T40" fmla="*/ 0 w 424"/>
              <a:gd name="T41" fmla="*/ 534273567 h 423"/>
              <a:gd name="T42" fmla="*/ 7561263 w 424"/>
              <a:gd name="T43" fmla="*/ 617439555 h 423"/>
              <a:gd name="T44" fmla="*/ 30241879 w 424"/>
              <a:gd name="T45" fmla="*/ 695563641 h 423"/>
              <a:gd name="T46" fmla="*/ 57964396 w 424"/>
              <a:gd name="T47" fmla="*/ 773689314 h 423"/>
              <a:gd name="T48" fmla="*/ 100806246 w 424"/>
              <a:gd name="T49" fmla="*/ 846773283 h 423"/>
              <a:gd name="T50" fmla="*/ 156249692 w 424"/>
              <a:gd name="T51" fmla="*/ 909778012 h 423"/>
              <a:gd name="T52" fmla="*/ 221773785 w 424"/>
              <a:gd name="T53" fmla="*/ 960181160 h 423"/>
              <a:gd name="T54" fmla="*/ 284776880 w 424"/>
              <a:gd name="T55" fmla="*/ 1003023042 h 423"/>
              <a:gd name="T56" fmla="*/ 362902495 w 424"/>
              <a:gd name="T57" fmla="*/ 1038305245 h 423"/>
              <a:gd name="T58" fmla="*/ 448587882 w 424"/>
              <a:gd name="T59" fmla="*/ 1058466505 h 423"/>
              <a:gd name="T60" fmla="*/ 534273170 w 424"/>
              <a:gd name="T61" fmla="*/ 1066027770 h 423"/>
              <a:gd name="T62" fmla="*/ 619958457 w 424"/>
              <a:gd name="T63" fmla="*/ 1058466505 h 423"/>
              <a:gd name="T64" fmla="*/ 705643745 w 424"/>
              <a:gd name="T65" fmla="*/ 1038305245 h 423"/>
              <a:gd name="T66" fmla="*/ 776208100 w 424"/>
              <a:gd name="T67" fmla="*/ 1003023042 h 423"/>
              <a:gd name="T68" fmla="*/ 846772653 w 424"/>
              <a:gd name="T69" fmla="*/ 960181160 h 423"/>
              <a:gd name="T70" fmla="*/ 912296697 w 424"/>
              <a:gd name="T71" fmla="*/ 909778012 h 423"/>
              <a:gd name="T72" fmla="*/ 960180445 w 424"/>
              <a:gd name="T73" fmla="*/ 846773283 h 423"/>
              <a:gd name="T74" fmla="*/ 1003022296 w 424"/>
              <a:gd name="T75" fmla="*/ 773689314 h 423"/>
              <a:gd name="T76" fmla="*/ 1038304473 w 424"/>
              <a:gd name="T77" fmla="*/ 695563641 h 423"/>
              <a:gd name="T78" fmla="*/ 1060986666 w 424"/>
              <a:gd name="T79" fmla="*/ 617439555 h 423"/>
              <a:gd name="T80" fmla="*/ 1068546339 w 424"/>
              <a:gd name="T81" fmla="*/ 534273567 h 423"/>
              <a:gd name="T82" fmla="*/ 1068546339 w 424"/>
              <a:gd name="T83" fmla="*/ 53427356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6172200" y="2209800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6135688" y="2187575"/>
            <a:ext cx="1008062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6588125" y="2251075"/>
            <a:ext cx="152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$</a:t>
            </a:r>
            <a:endParaRPr lang="en-US" altLang="en-US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373563" y="1582738"/>
            <a:ext cx="16986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4449763" y="1646238"/>
            <a:ext cx="1254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6534150" y="1597025"/>
            <a:ext cx="1698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6605588" y="1658938"/>
            <a:ext cx="1254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572000" y="1828800"/>
            <a:ext cx="528638" cy="1244600"/>
            <a:chOff x="2888" y="1155"/>
            <a:chExt cx="333" cy="784"/>
          </a:xfrm>
        </p:grpSpPr>
        <p:sp>
          <p:nvSpPr>
            <p:cNvPr id="32850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Freeform 43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Rectangle 44"/>
            <p:cNvSpPr>
              <a:spLocks noChangeArrowheads="1"/>
            </p:cNvSpPr>
            <p:nvPr/>
          </p:nvSpPr>
          <p:spPr bwMode="auto">
            <a:xfrm>
              <a:off x="3066" y="1420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32853" name="Freeform 4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Freeform 46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Freeform 47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700"/>
                <a:gd name="T35" fmla="*/ 48 w 48"/>
                <a:gd name="T36" fmla="*/ 700 h 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Rectangle 48"/>
            <p:cNvSpPr>
              <a:spLocks noChangeArrowheads="1"/>
            </p:cNvSpPr>
            <p:nvPr/>
          </p:nvSpPr>
          <p:spPr bwMode="auto">
            <a:xfrm>
              <a:off x="3007" y="1226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u</a:t>
              </a:r>
              <a:endParaRPr lang="en-US" altLang="en-US"/>
            </a:p>
          </p:txBody>
        </p:sp>
        <p:sp>
          <p:nvSpPr>
            <p:cNvPr id="32857" name="Rectangle 49"/>
            <p:cNvSpPr>
              <a:spLocks noChangeArrowheads="1"/>
            </p:cNvSpPr>
            <p:nvPr/>
          </p:nvSpPr>
          <p:spPr bwMode="auto">
            <a:xfrm>
              <a:off x="3058" y="1226"/>
              <a:ext cx="16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 = ?</a:t>
              </a:r>
              <a:endParaRPr lang="en-US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286000" y="1752600"/>
            <a:ext cx="585788" cy="717550"/>
            <a:chOff x="1496" y="1160"/>
            <a:chExt cx="369" cy="452"/>
          </a:xfrm>
        </p:grpSpPr>
        <p:sp>
          <p:nvSpPr>
            <p:cNvPr id="32842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Freeform 52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Freeform 53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378"/>
                <a:gd name="T35" fmla="*/ 40 w 40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Freeform 55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Rectangle 56"/>
            <p:cNvSpPr>
              <a:spLocks noChangeArrowheads="1"/>
            </p:cNvSpPr>
            <p:nvPr/>
          </p:nvSpPr>
          <p:spPr bwMode="auto">
            <a:xfrm>
              <a:off x="1680" y="1429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32848" name="Rectangle 57"/>
            <p:cNvSpPr>
              <a:spLocks noChangeArrowheads="1"/>
            </p:cNvSpPr>
            <p:nvPr/>
          </p:nvSpPr>
          <p:spPr bwMode="auto">
            <a:xfrm>
              <a:off x="1649" y="1209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u</a:t>
              </a:r>
              <a:endParaRPr lang="en-US" altLang="en-US"/>
            </a:p>
          </p:txBody>
        </p:sp>
        <p:sp>
          <p:nvSpPr>
            <p:cNvPr id="32849" name="Rectangle 58"/>
            <p:cNvSpPr>
              <a:spLocks noChangeArrowheads="1"/>
            </p:cNvSpPr>
            <p:nvPr/>
          </p:nvSpPr>
          <p:spPr bwMode="auto">
            <a:xfrm>
              <a:off x="1702" y="1209"/>
              <a:ext cx="16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 = ?</a:t>
              </a:r>
              <a:endParaRPr lang="en-US" altLang="en-US"/>
            </a:p>
          </p:txBody>
        </p:sp>
      </p:grpSp>
      <p:grpSp>
        <p:nvGrpSpPr>
          <p:cNvPr id="32808" name="Group 59"/>
          <p:cNvGrpSpPr>
            <a:grpSpLocks/>
          </p:cNvGrpSpPr>
          <p:nvPr/>
        </p:nvGrpSpPr>
        <p:grpSpPr bwMode="auto">
          <a:xfrm>
            <a:off x="2731516" y="3849688"/>
            <a:ext cx="339725" cy="274637"/>
            <a:chOff x="1784" y="2425"/>
            <a:chExt cx="214" cy="173"/>
          </a:xfrm>
        </p:grpSpPr>
        <p:sp>
          <p:nvSpPr>
            <p:cNvPr id="32840" name="Rectangle 60"/>
            <p:cNvSpPr>
              <a:spLocks noChangeArrowheads="1"/>
            </p:cNvSpPr>
            <p:nvPr/>
          </p:nvSpPr>
          <p:spPr bwMode="auto">
            <a:xfrm>
              <a:off x="1784" y="242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</a:rPr>
                <a:t>u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2841" name="Rectangle 61"/>
            <p:cNvSpPr>
              <a:spLocks noChangeArrowheads="1"/>
            </p:cNvSpPr>
            <p:nvPr/>
          </p:nvSpPr>
          <p:spPr bwMode="auto">
            <a:xfrm>
              <a:off x="1838" y="242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 dirty="0">
                  <a:solidFill>
                    <a:srgbClr val="FF0000"/>
                  </a:solidFill>
                </a:rPr>
                <a:t> :5</a:t>
              </a:r>
              <a:endParaRPr lang="en-US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849438" y="2482850"/>
            <a:ext cx="788987" cy="1468438"/>
            <a:chOff x="1798320" y="2514600"/>
            <a:chExt cx="788988" cy="1468438"/>
          </a:xfrm>
        </p:grpSpPr>
        <p:sp>
          <p:nvSpPr>
            <p:cNvPr id="32830" name="Freeform 39"/>
            <p:cNvSpPr>
              <a:spLocks/>
            </p:cNvSpPr>
            <p:nvPr/>
          </p:nvSpPr>
          <p:spPr bwMode="auto">
            <a:xfrm>
              <a:off x="2005013" y="2808288"/>
              <a:ext cx="80962" cy="142875"/>
            </a:xfrm>
            <a:custGeom>
              <a:avLst/>
              <a:gdLst>
                <a:gd name="T0" fmla="*/ 57962450 w 51"/>
                <a:gd name="T1" fmla="*/ 219254412 h 90"/>
                <a:gd name="T2" fmla="*/ 0 w 51"/>
                <a:gd name="T3" fmla="*/ 226814085 h 90"/>
                <a:gd name="T4" fmla="*/ 50402811 w 51"/>
                <a:gd name="T5" fmla="*/ 0 h 90"/>
                <a:gd name="T6" fmla="*/ 128526392 w 51"/>
                <a:gd name="T7" fmla="*/ 219254412 h 90"/>
                <a:gd name="T8" fmla="*/ 57962450 w 51"/>
                <a:gd name="T9" fmla="*/ 21925441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3" y="87"/>
                  </a:moveTo>
                  <a:lnTo>
                    <a:pt x="0" y="90"/>
                  </a:lnTo>
                  <a:lnTo>
                    <a:pt x="20" y="0"/>
                  </a:lnTo>
                  <a:lnTo>
                    <a:pt x="51" y="87"/>
                  </a:lnTo>
                  <a:lnTo>
                    <a:pt x="23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31" name="Group 62"/>
            <p:cNvGrpSpPr>
              <a:grpSpLocks/>
            </p:cNvGrpSpPr>
            <p:nvPr/>
          </p:nvGrpSpPr>
          <p:grpSpPr bwMode="auto">
            <a:xfrm>
              <a:off x="1798320" y="2514600"/>
              <a:ext cx="788988" cy="1468438"/>
              <a:chOff x="1152" y="1536"/>
              <a:chExt cx="497" cy="925"/>
            </a:xfrm>
          </p:grpSpPr>
          <p:sp>
            <p:nvSpPr>
              <p:cNvPr id="32832" name="Rectangle 63"/>
              <p:cNvSpPr>
                <a:spLocks noChangeArrowheads="1"/>
              </p:cNvSpPr>
              <p:nvPr/>
            </p:nvSpPr>
            <p:spPr bwMode="auto">
              <a:xfrm>
                <a:off x="1299" y="227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1</a:t>
                </a:r>
                <a:endParaRPr lang="en-US" altLang="en-US"/>
              </a:p>
            </p:txBody>
          </p:sp>
          <p:grpSp>
            <p:nvGrpSpPr>
              <p:cNvPr id="32833" name="Group 64"/>
              <p:cNvGrpSpPr>
                <a:grpSpLocks/>
              </p:cNvGrpSpPr>
              <p:nvPr/>
            </p:nvGrpSpPr>
            <p:grpSpPr bwMode="auto">
              <a:xfrm>
                <a:off x="1152" y="1536"/>
                <a:ext cx="497" cy="925"/>
                <a:chOff x="1152" y="1536"/>
                <a:chExt cx="497" cy="925"/>
              </a:xfrm>
            </p:grpSpPr>
            <p:grpSp>
              <p:nvGrpSpPr>
                <p:cNvPr id="32834" name="Group 65"/>
                <p:cNvGrpSpPr>
                  <a:grpSpLocks/>
                </p:cNvGrpSpPr>
                <p:nvPr/>
              </p:nvGrpSpPr>
              <p:grpSpPr bwMode="auto">
                <a:xfrm>
                  <a:off x="1220" y="1815"/>
                  <a:ext cx="429" cy="646"/>
                  <a:chOff x="1220" y="1815"/>
                  <a:chExt cx="429" cy="646"/>
                </a:xfrm>
              </p:grpSpPr>
              <p:sp>
                <p:nvSpPr>
                  <p:cNvPr id="32838" name="Freeform 66"/>
                  <p:cNvSpPr>
                    <a:spLocks/>
                  </p:cNvSpPr>
                  <p:nvPr/>
                </p:nvSpPr>
                <p:spPr bwMode="auto">
                  <a:xfrm>
                    <a:off x="1310" y="1815"/>
                    <a:ext cx="339" cy="646"/>
                  </a:xfrm>
                  <a:custGeom>
                    <a:avLst/>
                    <a:gdLst>
                      <a:gd name="T0" fmla="*/ 0 w 339"/>
                      <a:gd name="T1" fmla="*/ 0 h 646"/>
                      <a:gd name="T2" fmla="*/ 11 w 339"/>
                      <a:gd name="T3" fmla="*/ 76 h 646"/>
                      <a:gd name="T4" fmla="*/ 23 w 339"/>
                      <a:gd name="T5" fmla="*/ 153 h 646"/>
                      <a:gd name="T6" fmla="*/ 40 w 339"/>
                      <a:gd name="T7" fmla="*/ 226 h 646"/>
                      <a:gd name="T8" fmla="*/ 62 w 339"/>
                      <a:gd name="T9" fmla="*/ 297 h 646"/>
                      <a:gd name="T10" fmla="*/ 93 w 339"/>
                      <a:gd name="T11" fmla="*/ 367 h 646"/>
                      <a:gd name="T12" fmla="*/ 127 w 339"/>
                      <a:gd name="T13" fmla="*/ 432 h 646"/>
                      <a:gd name="T14" fmla="*/ 169 w 339"/>
                      <a:gd name="T15" fmla="*/ 494 h 646"/>
                      <a:gd name="T16" fmla="*/ 217 w 339"/>
                      <a:gd name="T17" fmla="*/ 551 h 646"/>
                      <a:gd name="T18" fmla="*/ 277 w 339"/>
                      <a:gd name="T19" fmla="*/ 601 h 646"/>
                      <a:gd name="T20" fmla="*/ 339 w 339"/>
                      <a:gd name="T21" fmla="*/ 646 h 64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39"/>
                      <a:gd name="T34" fmla="*/ 0 h 646"/>
                      <a:gd name="T35" fmla="*/ 339 w 339"/>
                      <a:gd name="T36" fmla="*/ 646 h 64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39" h="646">
                        <a:moveTo>
                          <a:pt x="0" y="0"/>
                        </a:moveTo>
                        <a:lnTo>
                          <a:pt x="11" y="76"/>
                        </a:lnTo>
                        <a:lnTo>
                          <a:pt x="23" y="153"/>
                        </a:lnTo>
                        <a:lnTo>
                          <a:pt x="40" y="226"/>
                        </a:lnTo>
                        <a:lnTo>
                          <a:pt x="62" y="297"/>
                        </a:lnTo>
                        <a:lnTo>
                          <a:pt x="93" y="367"/>
                        </a:lnTo>
                        <a:lnTo>
                          <a:pt x="127" y="432"/>
                        </a:lnTo>
                        <a:lnTo>
                          <a:pt x="169" y="494"/>
                        </a:lnTo>
                        <a:lnTo>
                          <a:pt x="217" y="551"/>
                        </a:lnTo>
                        <a:lnTo>
                          <a:pt x="277" y="601"/>
                        </a:lnTo>
                        <a:lnTo>
                          <a:pt x="339" y="646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9" name="Freeform 67"/>
                  <p:cNvSpPr>
                    <a:spLocks/>
                  </p:cNvSpPr>
                  <p:nvPr/>
                </p:nvSpPr>
                <p:spPr bwMode="auto">
                  <a:xfrm>
                    <a:off x="1220" y="2224"/>
                    <a:ext cx="211" cy="212"/>
                  </a:xfrm>
                  <a:custGeom>
                    <a:avLst/>
                    <a:gdLst>
                      <a:gd name="T0" fmla="*/ 209 w 211"/>
                      <a:gd name="T1" fmla="*/ 105 h 212"/>
                      <a:gd name="T2" fmla="*/ 209 w 211"/>
                      <a:gd name="T3" fmla="*/ 91 h 212"/>
                      <a:gd name="T4" fmla="*/ 206 w 211"/>
                      <a:gd name="T5" fmla="*/ 74 h 212"/>
                      <a:gd name="T6" fmla="*/ 200 w 211"/>
                      <a:gd name="T7" fmla="*/ 60 h 212"/>
                      <a:gd name="T8" fmla="*/ 192 w 211"/>
                      <a:gd name="T9" fmla="*/ 46 h 212"/>
                      <a:gd name="T10" fmla="*/ 180 w 211"/>
                      <a:gd name="T11" fmla="*/ 31 h 212"/>
                      <a:gd name="T12" fmla="*/ 166 w 211"/>
                      <a:gd name="T13" fmla="*/ 20 h 212"/>
                      <a:gd name="T14" fmla="*/ 155 w 211"/>
                      <a:gd name="T15" fmla="*/ 12 h 212"/>
                      <a:gd name="T16" fmla="*/ 138 w 211"/>
                      <a:gd name="T17" fmla="*/ 6 h 212"/>
                      <a:gd name="T18" fmla="*/ 121 w 211"/>
                      <a:gd name="T19" fmla="*/ 3 h 212"/>
                      <a:gd name="T20" fmla="*/ 104 w 211"/>
                      <a:gd name="T21" fmla="*/ 0 h 212"/>
                      <a:gd name="T22" fmla="*/ 87 w 211"/>
                      <a:gd name="T23" fmla="*/ 3 h 212"/>
                      <a:gd name="T24" fmla="*/ 70 w 211"/>
                      <a:gd name="T25" fmla="*/ 6 h 212"/>
                      <a:gd name="T26" fmla="*/ 56 w 211"/>
                      <a:gd name="T27" fmla="*/ 12 h 212"/>
                      <a:gd name="T28" fmla="*/ 42 w 211"/>
                      <a:gd name="T29" fmla="*/ 20 h 212"/>
                      <a:gd name="T30" fmla="*/ 31 w 211"/>
                      <a:gd name="T31" fmla="*/ 31 h 212"/>
                      <a:gd name="T32" fmla="*/ 19 w 211"/>
                      <a:gd name="T33" fmla="*/ 46 h 212"/>
                      <a:gd name="T34" fmla="*/ 11 w 211"/>
                      <a:gd name="T35" fmla="*/ 60 h 212"/>
                      <a:gd name="T36" fmla="*/ 5 w 211"/>
                      <a:gd name="T37" fmla="*/ 74 h 212"/>
                      <a:gd name="T38" fmla="*/ 0 w 211"/>
                      <a:gd name="T39" fmla="*/ 91 h 212"/>
                      <a:gd name="T40" fmla="*/ 0 w 211"/>
                      <a:gd name="T41" fmla="*/ 108 h 212"/>
                      <a:gd name="T42" fmla="*/ 0 w 211"/>
                      <a:gd name="T43" fmla="*/ 125 h 212"/>
                      <a:gd name="T44" fmla="*/ 5 w 211"/>
                      <a:gd name="T45" fmla="*/ 142 h 212"/>
                      <a:gd name="T46" fmla="*/ 11 w 211"/>
                      <a:gd name="T47" fmla="*/ 156 h 212"/>
                      <a:gd name="T48" fmla="*/ 19 w 211"/>
                      <a:gd name="T49" fmla="*/ 170 h 212"/>
                      <a:gd name="T50" fmla="*/ 31 w 211"/>
                      <a:gd name="T51" fmla="*/ 181 h 212"/>
                      <a:gd name="T52" fmla="*/ 42 w 211"/>
                      <a:gd name="T53" fmla="*/ 192 h 212"/>
                      <a:gd name="T54" fmla="*/ 56 w 211"/>
                      <a:gd name="T55" fmla="*/ 201 h 212"/>
                      <a:gd name="T56" fmla="*/ 70 w 211"/>
                      <a:gd name="T57" fmla="*/ 206 h 212"/>
                      <a:gd name="T58" fmla="*/ 87 w 211"/>
                      <a:gd name="T59" fmla="*/ 212 h 212"/>
                      <a:gd name="T60" fmla="*/ 104 w 211"/>
                      <a:gd name="T61" fmla="*/ 212 h 212"/>
                      <a:gd name="T62" fmla="*/ 121 w 211"/>
                      <a:gd name="T63" fmla="*/ 212 h 212"/>
                      <a:gd name="T64" fmla="*/ 138 w 211"/>
                      <a:gd name="T65" fmla="*/ 206 h 212"/>
                      <a:gd name="T66" fmla="*/ 155 w 211"/>
                      <a:gd name="T67" fmla="*/ 201 h 212"/>
                      <a:gd name="T68" fmla="*/ 166 w 211"/>
                      <a:gd name="T69" fmla="*/ 192 h 212"/>
                      <a:gd name="T70" fmla="*/ 180 w 211"/>
                      <a:gd name="T71" fmla="*/ 181 h 212"/>
                      <a:gd name="T72" fmla="*/ 192 w 211"/>
                      <a:gd name="T73" fmla="*/ 170 h 212"/>
                      <a:gd name="T74" fmla="*/ 200 w 211"/>
                      <a:gd name="T75" fmla="*/ 156 h 212"/>
                      <a:gd name="T76" fmla="*/ 206 w 211"/>
                      <a:gd name="T77" fmla="*/ 142 h 212"/>
                      <a:gd name="T78" fmla="*/ 209 w 211"/>
                      <a:gd name="T79" fmla="*/ 125 h 212"/>
                      <a:gd name="T80" fmla="*/ 211 w 211"/>
                      <a:gd name="T81" fmla="*/ 108 h 212"/>
                      <a:gd name="T82" fmla="*/ 211 w 211"/>
                      <a:gd name="T83" fmla="*/ 108 h 212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211"/>
                      <a:gd name="T127" fmla="*/ 0 h 212"/>
                      <a:gd name="T128" fmla="*/ 211 w 211"/>
                      <a:gd name="T129" fmla="*/ 212 h 212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211" h="212">
                        <a:moveTo>
                          <a:pt x="209" y="105"/>
                        </a:moveTo>
                        <a:lnTo>
                          <a:pt x="209" y="91"/>
                        </a:lnTo>
                        <a:lnTo>
                          <a:pt x="206" y="74"/>
                        </a:lnTo>
                        <a:lnTo>
                          <a:pt x="200" y="60"/>
                        </a:lnTo>
                        <a:lnTo>
                          <a:pt x="192" y="46"/>
                        </a:lnTo>
                        <a:lnTo>
                          <a:pt x="180" y="31"/>
                        </a:lnTo>
                        <a:lnTo>
                          <a:pt x="166" y="20"/>
                        </a:lnTo>
                        <a:lnTo>
                          <a:pt x="155" y="12"/>
                        </a:lnTo>
                        <a:lnTo>
                          <a:pt x="138" y="6"/>
                        </a:lnTo>
                        <a:lnTo>
                          <a:pt x="121" y="3"/>
                        </a:lnTo>
                        <a:lnTo>
                          <a:pt x="104" y="0"/>
                        </a:lnTo>
                        <a:lnTo>
                          <a:pt x="87" y="3"/>
                        </a:lnTo>
                        <a:lnTo>
                          <a:pt x="70" y="6"/>
                        </a:lnTo>
                        <a:lnTo>
                          <a:pt x="56" y="12"/>
                        </a:lnTo>
                        <a:lnTo>
                          <a:pt x="42" y="20"/>
                        </a:lnTo>
                        <a:lnTo>
                          <a:pt x="31" y="31"/>
                        </a:lnTo>
                        <a:lnTo>
                          <a:pt x="19" y="46"/>
                        </a:lnTo>
                        <a:lnTo>
                          <a:pt x="11" y="60"/>
                        </a:lnTo>
                        <a:lnTo>
                          <a:pt x="5" y="74"/>
                        </a:lnTo>
                        <a:lnTo>
                          <a:pt x="0" y="91"/>
                        </a:lnTo>
                        <a:lnTo>
                          <a:pt x="0" y="108"/>
                        </a:lnTo>
                        <a:lnTo>
                          <a:pt x="0" y="125"/>
                        </a:lnTo>
                        <a:lnTo>
                          <a:pt x="5" y="142"/>
                        </a:lnTo>
                        <a:lnTo>
                          <a:pt x="11" y="156"/>
                        </a:lnTo>
                        <a:lnTo>
                          <a:pt x="19" y="170"/>
                        </a:lnTo>
                        <a:lnTo>
                          <a:pt x="31" y="181"/>
                        </a:lnTo>
                        <a:lnTo>
                          <a:pt x="42" y="192"/>
                        </a:lnTo>
                        <a:lnTo>
                          <a:pt x="56" y="201"/>
                        </a:lnTo>
                        <a:lnTo>
                          <a:pt x="70" y="206"/>
                        </a:lnTo>
                        <a:lnTo>
                          <a:pt x="87" y="212"/>
                        </a:lnTo>
                        <a:lnTo>
                          <a:pt x="104" y="212"/>
                        </a:lnTo>
                        <a:lnTo>
                          <a:pt x="121" y="212"/>
                        </a:lnTo>
                        <a:lnTo>
                          <a:pt x="138" y="206"/>
                        </a:lnTo>
                        <a:lnTo>
                          <a:pt x="155" y="201"/>
                        </a:lnTo>
                        <a:lnTo>
                          <a:pt x="166" y="192"/>
                        </a:lnTo>
                        <a:lnTo>
                          <a:pt x="180" y="181"/>
                        </a:lnTo>
                        <a:lnTo>
                          <a:pt x="192" y="170"/>
                        </a:lnTo>
                        <a:lnTo>
                          <a:pt x="200" y="156"/>
                        </a:lnTo>
                        <a:lnTo>
                          <a:pt x="206" y="142"/>
                        </a:lnTo>
                        <a:lnTo>
                          <a:pt x="209" y="125"/>
                        </a:lnTo>
                        <a:lnTo>
                          <a:pt x="211" y="108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835" name="Group 68"/>
                <p:cNvGrpSpPr>
                  <a:grpSpLocks/>
                </p:cNvGrpSpPr>
                <p:nvPr/>
              </p:nvGrpSpPr>
              <p:grpSpPr bwMode="auto">
                <a:xfrm>
                  <a:off x="1152" y="1536"/>
                  <a:ext cx="231" cy="173"/>
                  <a:chOff x="1784" y="2425"/>
                  <a:chExt cx="176" cy="173"/>
                </a:xfrm>
              </p:grpSpPr>
              <p:sp>
                <p:nvSpPr>
                  <p:cNvPr id="32836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784" y="2425"/>
                    <a:ext cx="61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altLang="en-US" sz="1800" b="0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en-US" sz="2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283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838" y="2425"/>
                    <a:ext cx="12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altLang="en-US" sz="1800" b="0">
                        <a:solidFill>
                          <a:srgbClr val="FF0000"/>
                        </a:solidFill>
                      </a:rPr>
                      <a:t> :5</a:t>
                    </a:r>
                    <a:endParaRPr lang="en-US" altLang="en-US" sz="200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124200" y="2514600"/>
            <a:ext cx="3527425" cy="1522413"/>
            <a:chOff x="2016" y="1584"/>
            <a:chExt cx="2222" cy="959"/>
          </a:xfrm>
        </p:grpSpPr>
        <p:sp>
          <p:nvSpPr>
            <p:cNvPr id="32820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1" name="Freeform 73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22" name="Group 74"/>
            <p:cNvGrpSpPr>
              <a:grpSpLocks/>
            </p:cNvGrpSpPr>
            <p:nvPr/>
          </p:nvGrpSpPr>
          <p:grpSpPr bwMode="auto">
            <a:xfrm>
              <a:off x="2016" y="1584"/>
              <a:ext cx="2222" cy="959"/>
              <a:chOff x="2016" y="1584"/>
              <a:chExt cx="2222" cy="959"/>
            </a:xfrm>
          </p:grpSpPr>
          <p:grpSp>
            <p:nvGrpSpPr>
              <p:cNvPr id="32823" name="Group 75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32828" name="Freeform 76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00"/>
                    <a:gd name="T64" fmla="*/ 0 h 728"/>
                    <a:gd name="T65" fmla="*/ 1900 w 1900"/>
                    <a:gd name="T66" fmla="*/ 728 h 7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9" name="Freeform 77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2"/>
                    <a:gd name="T127" fmla="*/ 0 h 211"/>
                    <a:gd name="T128" fmla="*/ 212 w 212"/>
                    <a:gd name="T129" fmla="*/ 211 h 2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24" name="Rectangle 78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grpSp>
            <p:nvGrpSpPr>
              <p:cNvPr id="32825" name="Group 79"/>
              <p:cNvGrpSpPr>
                <a:grpSpLocks/>
              </p:cNvGrpSpPr>
              <p:nvPr/>
            </p:nvGrpSpPr>
            <p:grpSpPr bwMode="auto">
              <a:xfrm>
                <a:off x="3990" y="1584"/>
                <a:ext cx="248" cy="174"/>
                <a:chOff x="1781" y="2425"/>
                <a:chExt cx="164" cy="174"/>
              </a:xfrm>
            </p:grpSpPr>
            <p:sp>
              <p:nvSpPr>
                <p:cNvPr id="32826" name="Rectangle 80"/>
                <p:cNvSpPr>
                  <a:spLocks noChangeArrowheads="1"/>
                </p:cNvSpPr>
                <p:nvPr/>
              </p:nvSpPr>
              <p:spPr bwMode="auto">
                <a:xfrm>
                  <a:off x="1781" y="2425"/>
                  <a:ext cx="5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1800" b="0">
                      <a:solidFill>
                        <a:srgbClr val="FF0000"/>
                      </a:solidFill>
                    </a:rPr>
                    <a:t>u</a:t>
                  </a:r>
                  <a:endParaRPr lang="en-US" altLang="en-US" sz="20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827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0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1800" b="0">
                      <a:solidFill>
                        <a:srgbClr val="FF0000"/>
                      </a:solidFill>
                    </a:rPr>
                    <a:t> :5</a:t>
                  </a:r>
                  <a:endParaRPr lang="en-US" altLang="en-US" sz="20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6831013" y="1752600"/>
            <a:ext cx="655637" cy="1014413"/>
            <a:chOff x="6831013" y="1752600"/>
            <a:chExt cx="655637" cy="1014413"/>
          </a:xfrm>
        </p:grpSpPr>
        <p:sp>
          <p:nvSpPr>
            <p:cNvPr id="32811" name="Freeform 83"/>
            <p:cNvSpPr>
              <a:spLocks/>
            </p:cNvSpPr>
            <p:nvPr/>
          </p:nvSpPr>
          <p:spPr bwMode="auto">
            <a:xfrm>
              <a:off x="6831013" y="2393950"/>
              <a:ext cx="128587" cy="120650"/>
            </a:xfrm>
            <a:custGeom>
              <a:avLst/>
              <a:gdLst>
                <a:gd name="T0" fmla="*/ 156249071 w 81"/>
                <a:gd name="T1" fmla="*/ 42843445 h 76"/>
                <a:gd name="T2" fmla="*/ 204131041 w 81"/>
                <a:gd name="T3" fmla="*/ 90725613 h 76"/>
                <a:gd name="T4" fmla="*/ 0 w 81"/>
                <a:gd name="T5" fmla="*/ 191531848 h 76"/>
                <a:gd name="T6" fmla="*/ 120967034 w 81"/>
                <a:gd name="T7" fmla="*/ 0 h 76"/>
                <a:gd name="T8" fmla="*/ 156249071 w 81"/>
                <a:gd name="T9" fmla="*/ 42843445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6"/>
                <a:gd name="T17" fmla="*/ 81 w 8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Freeform 84"/>
            <p:cNvSpPr>
              <a:spLocks/>
            </p:cNvSpPr>
            <p:nvPr/>
          </p:nvSpPr>
          <p:spPr bwMode="auto">
            <a:xfrm>
              <a:off x="6831013" y="1752600"/>
              <a:ext cx="177800" cy="668338"/>
            </a:xfrm>
            <a:custGeom>
              <a:avLst/>
              <a:gdLst>
                <a:gd name="T0" fmla="*/ 0 w 112"/>
                <a:gd name="T1" fmla="*/ 0 h 421"/>
                <a:gd name="T2" fmla="*/ 55443447 w 112"/>
                <a:gd name="T3" fmla="*/ 93246643 h 421"/>
                <a:gd name="T4" fmla="*/ 113407844 w 112"/>
                <a:gd name="T5" fmla="*/ 199093278 h 421"/>
                <a:gd name="T6" fmla="*/ 168851266 w 112"/>
                <a:gd name="T7" fmla="*/ 312499617 h 421"/>
                <a:gd name="T8" fmla="*/ 211693167 w 112"/>
                <a:gd name="T9" fmla="*/ 425907594 h 421"/>
                <a:gd name="T10" fmla="*/ 254536605 w 112"/>
                <a:gd name="T11" fmla="*/ 546875149 h 421"/>
                <a:gd name="T12" fmla="*/ 277217211 w 112"/>
                <a:gd name="T13" fmla="*/ 660281438 h 421"/>
                <a:gd name="T14" fmla="*/ 282257522 w 112"/>
                <a:gd name="T15" fmla="*/ 776208679 h 421"/>
                <a:gd name="T16" fmla="*/ 269657538 w 112"/>
                <a:gd name="T17" fmla="*/ 882055489 h 421"/>
                <a:gd name="T18" fmla="*/ 234375360 w 112"/>
                <a:gd name="T19" fmla="*/ 975302106 h 421"/>
                <a:gd name="T20" fmla="*/ 168851266 w 112"/>
                <a:gd name="T21" fmla="*/ 1060987458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421"/>
                <a:gd name="T35" fmla="*/ 112 w 112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13" name="Group 85"/>
            <p:cNvGrpSpPr>
              <a:grpSpLocks/>
            </p:cNvGrpSpPr>
            <p:nvPr/>
          </p:nvGrpSpPr>
          <p:grpSpPr bwMode="auto">
            <a:xfrm>
              <a:off x="7010400" y="1806575"/>
              <a:ext cx="371475" cy="339725"/>
              <a:chOff x="4704" y="1389"/>
              <a:chExt cx="234" cy="214"/>
            </a:xfrm>
          </p:grpSpPr>
          <p:sp>
            <p:nvSpPr>
              <p:cNvPr id="32817" name="Freeform 86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8" name="Freeform 87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Rectangle 88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3</a:t>
                </a:r>
                <a:endParaRPr lang="en-US" altLang="en-US"/>
              </a:p>
            </p:txBody>
          </p:sp>
        </p:grpSp>
        <p:sp>
          <p:nvSpPr>
            <p:cNvPr id="32814" name="Rectangle 90"/>
            <p:cNvSpPr>
              <a:spLocks noChangeArrowheads="1"/>
            </p:cNvSpPr>
            <p:nvPr/>
          </p:nvSpPr>
          <p:spPr bwMode="auto">
            <a:xfrm>
              <a:off x="6954838" y="2492375"/>
              <a:ext cx="1270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114FFB"/>
                  </a:solidFill>
                </a:rPr>
                <a:t>u</a:t>
              </a:r>
              <a:endParaRPr lang="en-US" altLang="en-US" sz="2000">
                <a:solidFill>
                  <a:srgbClr val="114FFB"/>
                </a:solidFill>
              </a:endParaRPr>
            </a:p>
          </p:txBody>
        </p:sp>
        <p:sp>
          <p:nvSpPr>
            <p:cNvPr id="32815" name="Rectangle 91"/>
            <p:cNvSpPr>
              <a:spLocks noChangeArrowheads="1"/>
            </p:cNvSpPr>
            <p:nvPr/>
          </p:nvSpPr>
          <p:spPr bwMode="auto">
            <a:xfrm>
              <a:off x="7099300" y="2492375"/>
              <a:ext cx="3873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 dirty="0">
                  <a:solidFill>
                    <a:srgbClr val="114FFB"/>
                  </a:solidFill>
                </a:rPr>
                <a:t> = 7</a:t>
              </a:r>
              <a:endParaRPr lang="en-US" altLang="en-US" sz="2000" dirty="0">
                <a:solidFill>
                  <a:srgbClr val="114FFB"/>
                </a:solidFill>
              </a:endParaRPr>
            </a:p>
          </p:txBody>
        </p:sp>
      </p:grpSp>
      <p:sp>
        <p:nvSpPr>
          <p:cNvPr id="90" name="Slide Number Placeholder 8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600527-87A8-460F-92BF-D31AB37B5C36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Intuitive Memory Model</a:t>
            </a:r>
          </a:p>
        </p:txBody>
      </p:sp>
      <p:sp>
        <p:nvSpPr>
          <p:cNvPr id="387095" name="Rectangle 23"/>
          <p:cNvSpPr>
            <a:spLocks noGrp="1" noChangeArrowheads="1"/>
          </p:cNvSpPr>
          <p:nvPr>
            <p:ph idx="1"/>
          </p:nvPr>
        </p:nvSpPr>
        <p:spPr>
          <a:xfrm>
            <a:off x="533400" y="4038600"/>
            <a:ext cx="7848600" cy="1981200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/>
            <a:r>
              <a:rPr lang="en-US" altLang="en-US" smtClean="0"/>
              <a:t>Too vague and simplistic; 2 issues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u="sng" smtClean="0">
                <a:solidFill>
                  <a:srgbClr val="0332B7"/>
                </a:solidFill>
              </a:rPr>
              <a:t>Coherence</a:t>
            </a:r>
            <a:r>
              <a:rPr lang="en-US" altLang="en-US" smtClean="0"/>
              <a:t> defines </a:t>
            </a:r>
            <a:r>
              <a:rPr lang="en-US" altLang="en-US" smtClean="0">
                <a:solidFill>
                  <a:srgbClr val="114FFB"/>
                </a:solidFill>
              </a:rPr>
              <a:t>values</a:t>
            </a:r>
            <a:r>
              <a:rPr lang="en-US" altLang="en-US" smtClean="0"/>
              <a:t> returned by a read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u="sng" smtClean="0">
                <a:solidFill>
                  <a:srgbClr val="0332B7"/>
                </a:solidFill>
              </a:rPr>
              <a:t>Consistency</a:t>
            </a:r>
            <a:r>
              <a:rPr lang="en-US" altLang="en-US" smtClean="0"/>
              <a:t> determines </a:t>
            </a:r>
            <a:r>
              <a:rPr lang="en-US" altLang="en-US" smtClean="0">
                <a:solidFill>
                  <a:srgbClr val="0332B7"/>
                </a:solidFill>
              </a:rPr>
              <a:t>when</a:t>
            </a:r>
            <a:r>
              <a:rPr lang="en-US" altLang="en-US" smtClean="0"/>
              <a:t> a written value will be returned by a read</a:t>
            </a:r>
          </a:p>
          <a:p>
            <a:pPr marL="457200" indent="-457200" eaLnBrk="1" hangingPunct="1"/>
            <a:r>
              <a:rPr lang="en-US" altLang="en-US" smtClean="0"/>
              <a:t>Coherence defines behavior to same location, Consistency defines behavior to other locations</a:t>
            </a:r>
          </a:p>
        </p:txBody>
      </p:sp>
      <p:grpSp>
        <p:nvGrpSpPr>
          <p:cNvPr id="33796" name="Group 2"/>
          <p:cNvGrpSpPr>
            <a:grpSpLocks/>
          </p:cNvGrpSpPr>
          <p:nvPr/>
        </p:nvGrpSpPr>
        <p:grpSpPr bwMode="auto">
          <a:xfrm>
            <a:off x="1579563" y="1447800"/>
            <a:ext cx="3062287" cy="2508250"/>
            <a:chOff x="995" y="676"/>
            <a:chExt cx="1929" cy="1816"/>
          </a:xfrm>
        </p:grpSpPr>
        <p:sp>
          <p:nvSpPr>
            <p:cNvPr id="33799" name="Line 3"/>
            <p:cNvSpPr>
              <a:spLocks noChangeShapeType="1"/>
            </p:cNvSpPr>
            <p:nvPr/>
          </p:nvSpPr>
          <p:spPr bwMode="auto">
            <a:xfrm flipH="1">
              <a:off x="1856" y="976"/>
              <a:ext cx="320" cy="1264"/>
            </a:xfrm>
            <a:prstGeom prst="line">
              <a:avLst/>
            </a:prstGeom>
            <a:noFill/>
            <a:ln w="50800">
              <a:pattFill prst="pct50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4"/>
            <p:cNvSpPr>
              <a:spLocks noChangeArrowheads="1"/>
            </p:cNvSpPr>
            <p:nvPr/>
          </p:nvSpPr>
          <p:spPr bwMode="auto">
            <a:xfrm>
              <a:off x="2099" y="731"/>
              <a:ext cx="18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P</a:t>
              </a:r>
            </a:p>
          </p:txBody>
        </p:sp>
        <p:sp>
          <p:nvSpPr>
            <p:cNvPr id="33801" name="Oval 5"/>
            <p:cNvSpPr>
              <a:spLocks noChangeArrowheads="1"/>
            </p:cNvSpPr>
            <p:nvPr/>
          </p:nvSpPr>
          <p:spPr bwMode="auto">
            <a:xfrm>
              <a:off x="2068" y="676"/>
              <a:ext cx="232" cy="2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02" name="Line 6"/>
            <p:cNvSpPr>
              <a:spLocks noChangeShapeType="1"/>
            </p:cNvSpPr>
            <p:nvPr/>
          </p:nvSpPr>
          <p:spPr bwMode="auto">
            <a:xfrm flipH="1">
              <a:off x="1244" y="964"/>
              <a:ext cx="920" cy="1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7"/>
            <p:cNvSpPr>
              <a:spLocks noChangeShapeType="1"/>
            </p:cNvSpPr>
            <p:nvPr/>
          </p:nvSpPr>
          <p:spPr bwMode="auto">
            <a:xfrm>
              <a:off x="2164" y="964"/>
              <a:ext cx="760" cy="1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Line 8"/>
            <p:cNvSpPr>
              <a:spLocks noChangeShapeType="1"/>
            </p:cNvSpPr>
            <p:nvPr/>
          </p:nvSpPr>
          <p:spPr bwMode="auto">
            <a:xfrm>
              <a:off x="1924" y="134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Line 9"/>
            <p:cNvSpPr>
              <a:spLocks noChangeShapeType="1"/>
            </p:cNvSpPr>
            <p:nvPr/>
          </p:nvSpPr>
          <p:spPr bwMode="auto">
            <a:xfrm>
              <a:off x="1684" y="1728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>
              <a:off x="1444" y="2112"/>
              <a:ext cx="1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1"/>
            <p:cNvSpPr>
              <a:spLocks noChangeShapeType="1"/>
            </p:cNvSpPr>
            <p:nvPr/>
          </p:nvSpPr>
          <p:spPr bwMode="auto">
            <a:xfrm>
              <a:off x="1252" y="2448"/>
              <a:ext cx="1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2"/>
            <p:cNvSpPr>
              <a:spLocks noChangeArrowheads="1"/>
            </p:cNvSpPr>
            <p:nvPr/>
          </p:nvSpPr>
          <p:spPr bwMode="auto">
            <a:xfrm>
              <a:off x="1043" y="2218"/>
              <a:ext cx="33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Disk</a:t>
              </a:r>
            </a:p>
          </p:txBody>
        </p:sp>
        <p:sp>
          <p:nvSpPr>
            <p:cNvPr id="33809" name="Rectangle 13"/>
            <p:cNvSpPr>
              <a:spLocks noChangeArrowheads="1"/>
            </p:cNvSpPr>
            <p:nvPr/>
          </p:nvSpPr>
          <p:spPr bwMode="auto">
            <a:xfrm>
              <a:off x="995" y="1883"/>
              <a:ext cx="51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Memory</a:t>
              </a:r>
            </a:p>
          </p:txBody>
        </p:sp>
        <p:sp>
          <p:nvSpPr>
            <p:cNvPr id="33810" name="Rectangle 14"/>
            <p:cNvSpPr>
              <a:spLocks noChangeArrowheads="1"/>
            </p:cNvSpPr>
            <p:nvPr/>
          </p:nvSpPr>
          <p:spPr bwMode="auto">
            <a:xfrm>
              <a:off x="1523" y="1404"/>
              <a:ext cx="23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L2</a:t>
              </a:r>
            </a:p>
          </p:txBody>
        </p:sp>
        <p:sp>
          <p:nvSpPr>
            <p:cNvPr id="33811" name="Rectangle 15"/>
            <p:cNvSpPr>
              <a:spLocks noChangeArrowheads="1"/>
            </p:cNvSpPr>
            <p:nvPr/>
          </p:nvSpPr>
          <p:spPr bwMode="auto">
            <a:xfrm>
              <a:off x="1811" y="1019"/>
              <a:ext cx="23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L1</a:t>
              </a:r>
            </a:p>
          </p:txBody>
        </p:sp>
        <p:sp>
          <p:nvSpPr>
            <p:cNvPr id="33812" name="Rectangle 16"/>
            <p:cNvSpPr>
              <a:spLocks noChangeArrowheads="1"/>
            </p:cNvSpPr>
            <p:nvPr/>
          </p:nvSpPr>
          <p:spPr bwMode="auto">
            <a:xfrm>
              <a:off x="1619" y="2218"/>
              <a:ext cx="51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latin typeface="Courier New" pitchFamily="49" charset="0"/>
                </a:rPr>
                <a:t>100:34</a:t>
              </a:r>
            </a:p>
          </p:txBody>
        </p:sp>
        <p:sp>
          <p:nvSpPr>
            <p:cNvPr id="33813" name="Oval 17"/>
            <p:cNvSpPr>
              <a:spLocks noChangeArrowheads="1"/>
            </p:cNvSpPr>
            <p:nvPr/>
          </p:nvSpPr>
          <p:spPr bwMode="auto">
            <a:xfrm>
              <a:off x="2456" y="680"/>
              <a:ext cx="224" cy="272"/>
            </a:xfrm>
            <a:prstGeom prst="ellipse">
              <a:avLst/>
            </a:prstGeom>
            <a:noFill/>
            <a:ln w="25400">
              <a:pattFill prst="pct25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14" name="Line 18"/>
            <p:cNvSpPr>
              <a:spLocks noChangeShapeType="1"/>
            </p:cNvSpPr>
            <p:nvPr/>
          </p:nvSpPr>
          <p:spPr bwMode="auto">
            <a:xfrm flipH="1">
              <a:off x="1240" y="968"/>
              <a:ext cx="1264" cy="1472"/>
            </a:xfrm>
            <a:prstGeom prst="line">
              <a:avLst/>
            </a:prstGeom>
            <a:noFill/>
            <a:ln w="25400">
              <a:pattFill prst="pct25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>
              <a:off x="2648" y="968"/>
              <a:ext cx="272" cy="1472"/>
            </a:xfrm>
            <a:prstGeom prst="line">
              <a:avLst/>
            </a:prstGeom>
            <a:noFill/>
            <a:ln w="25400">
              <a:pattFill prst="pct25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Rectangle 20"/>
            <p:cNvSpPr>
              <a:spLocks noChangeArrowheads="1"/>
            </p:cNvSpPr>
            <p:nvPr/>
          </p:nvSpPr>
          <p:spPr bwMode="auto">
            <a:xfrm>
              <a:off x="1907" y="1576"/>
              <a:ext cx="40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000">
                  <a:latin typeface="Courier New" pitchFamily="49" charset="0"/>
                </a:rPr>
                <a:t>100:34</a:t>
              </a:r>
            </a:p>
          </p:txBody>
        </p:sp>
        <p:sp>
          <p:nvSpPr>
            <p:cNvPr id="33817" name="Rectangle 21"/>
            <p:cNvSpPr>
              <a:spLocks noChangeArrowheads="1"/>
            </p:cNvSpPr>
            <p:nvPr/>
          </p:nvSpPr>
          <p:spPr bwMode="auto">
            <a:xfrm>
              <a:off x="1955" y="1199"/>
              <a:ext cx="3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900">
                  <a:latin typeface="Courier New" pitchFamily="49" charset="0"/>
                </a:rPr>
                <a:t>100:67</a:t>
              </a:r>
            </a:p>
          </p:txBody>
        </p:sp>
      </p:grpSp>
      <p:sp>
        <p:nvSpPr>
          <p:cNvPr id="33797" name="Rectangle 24"/>
          <p:cNvSpPr>
            <a:spLocks noChangeArrowheads="1"/>
          </p:cNvSpPr>
          <p:nvPr/>
        </p:nvSpPr>
        <p:spPr bwMode="auto">
          <a:xfrm>
            <a:off x="4800600" y="1752600"/>
            <a:ext cx="396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400"/>
              <a:t>Reading an address should </a:t>
            </a:r>
            <a:r>
              <a:rPr lang="en-US" altLang="en-US" sz="2400">
                <a:solidFill>
                  <a:srgbClr val="FF0000"/>
                </a:solidFill>
              </a:rPr>
              <a:t>return the last value written </a:t>
            </a:r>
            <a:r>
              <a:rPr lang="en-US" altLang="en-US" sz="2400"/>
              <a:t>to that address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1800"/>
              <a:t>Easy in uniprocessors, except for I/O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3993F-9643-418E-86CE-6CC4AC4FD82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429000"/>
            <a:ext cx="7924800" cy="1828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Intuition not guaranteed by coherence</a:t>
            </a:r>
          </a:p>
          <a:p>
            <a:pPr eaLnBrk="1" hangingPunct="1"/>
            <a:r>
              <a:rPr lang="en-US" altLang="en-US" smtClean="0"/>
              <a:t>Expect memory to respect order between accesses to </a:t>
            </a:r>
            <a:r>
              <a:rPr lang="en-US" altLang="en-US" i="1" smtClean="0"/>
              <a:t>different</a:t>
            </a:r>
            <a:r>
              <a:rPr lang="en-US" altLang="en-US" smtClean="0"/>
              <a:t> locations issued by a given process</a:t>
            </a:r>
          </a:p>
          <a:p>
            <a:pPr lvl="1" eaLnBrk="1" hangingPunct="1">
              <a:spcBef>
                <a:spcPts val="400"/>
              </a:spcBef>
            </a:pPr>
            <a:r>
              <a:rPr lang="en-US" altLang="en-US" smtClean="0"/>
              <a:t>to preserve orders among accesses to same location by different processes</a:t>
            </a:r>
          </a:p>
          <a:p>
            <a:pPr eaLnBrk="1" hangingPunct="1"/>
            <a:r>
              <a:rPr lang="en-US" altLang="en-US" smtClean="0"/>
              <a:t>Coherence is not enough!</a:t>
            </a:r>
          </a:p>
          <a:p>
            <a:pPr lvl="1" eaLnBrk="1" hangingPunct="1"/>
            <a:r>
              <a:rPr lang="en-US" altLang="en-US" smtClean="0"/>
              <a:t>pertains only to single location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838200" y="1524000"/>
            <a:ext cx="7519988" cy="1373188"/>
            <a:chOff x="527" y="2046"/>
            <a:chExt cx="4737" cy="865"/>
          </a:xfrm>
        </p:grpSpPr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084" y="2046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</a:rPr>
                <a:t>P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39" name="Rectangle 6"/>
            <p:cNvSpPr>
              <a:spLocks noChangeArrowheads="1"/>
            </p:cNvSpPr>
            <p:nvPr/>
          </p:nvSpPr>
          <p:spPr bwMode="auto">
            <a:xfrm>
              <a:off x="1166" y="21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0" name="Rectangle 7"/>
            <p:cNvSpPr>
              <a:spLocks noChangeArrowheads="1"/>
            </p:cNvSpPr>
            <p:nvPr/>
          </p:nvSpPr>
          <p:spPr bwMode="auto">
            <a:xfrm>
              <a:off x="3646" y="2046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</a:rPr>
                <a:t>P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1" name="Rectangle 8"/>
            <p:cNvSpPr>
              <a:spLocks noChangeArrowheads="1"/>
            </p:cNvSpPr>
            <p:nvPr/>
          </p:nvSpPr>
          <p:spPr bwMode="auto">
            <a:xfrm>
              <a:off x="3727" y="21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</a:rPr>
                <a:t>2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2" name="Rectangle 9"/>
            <p:cNvSpPr>
              <a:spLocks noChangeArrowheads="1"/>
            </p:cNvSpPr>
            <p:nvPr/>
          </p:nvSpPr>
          <p:spPr bwMode="auto">
            <a:xfrm>
              <a:off x="1235" y="2290"/>
              <a:ext cx="2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</a:rPr>
                <a:t>/*Assume initial value of A and  flag is 0*/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3" name="Rectangle 10"/>
            <p:cNvSpPr>
              <a:spLocks noChangeArrowheads="1"/>
            </p:cNvSpPr>
            <p:nvPr/>
          </p:nvSpPr>
          <p:spPr bwMode="auto">
            <a:xfrm>
              <a:off x="721" y="2514"/>
              <a:ext cx="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Courier New" pitchFamily="49" charset="0"/>
                </a:rPr>
                <a:t>A = 1;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4" name="Rectangle 11"/>
            <p:cNvSpPr>
              <a:spLocks noChangeArrowheads="1"/>
            </p:cNvSpPr>
            <p:nvPr/>
          </p:nvSpPr>
          <p:spPr bwMode="auto">
            <a:xfrm>
              <a:off x="2563" y="2514"/>
              <a:ext cx="16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Courier New" pitchFamily="49" charset="0"/>
                </a:rPr>
                <a:t>while (flag == 0); 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5" name="Rectangle 12"/>
            <p:cNvSpPr>
              <a:spLocks noChangeArrowheads="1"/>
            </p:cNvSpPr>
            <p:nvPr/>
          </p:nvSpPr>
          <p:spPr bwMode="auto">
            <a:xfrm>
              <a:off x="4203" y="2499"/>
              <a:ext cx="7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</a:rPr>
                <a:t>/*spin idly*/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6" name="Rectangle 13"/>
            <p:cNvSpPr>
              <a:spLocks noChangeArrowheads="1"/>
            </p:cNvSpPr>
            <p:nvPr/>
          </p:nvSpPr>
          <p:spPr bwMode="auto">
            <a:xfrm>
              <a:off x="721" y="2738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Courier New" pitchFamily="49" charset="0"/>
                </a:rPr>
                <a:t>flag = 1;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7" name="Rectangle 14"/>
            <p:cNvSpPr>
              <a:spLocks noChangeArrowheads="1"/>
            </p:cNvSpPr>
            <p:nvPr/>
          </p:nvSpPr>
          <p:spPr bwMode="auto">
            <a:xfrm>
              <a:off x="2563" y="2738"/>
              <a:ext cx="6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  <a:latin typeface="Courier New" pitchFamily="49" charset="0"/>
                </a:rPr>
                <a:t>print A;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4848" name="Line 15"/>
            <p:cNvSpPr>
              <a:spLocks noChangeShapeType="1"/>
            </p:cNvSpPr>
            <p:nvPr/>
          </p:nvSpPr>
          <p:spPr bwMode="auto">
            <a:xfrm>
              <a:off x="527" y="2258"/>
              <a:ext cx="47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" name="Line 16"/>
          <p:cNvSpPr>
            <a:spLocks noChangeShapeType="1"/>
          </p:cNvSpPr>
          <p:nvPr/>
        </p:nvSpPr>
        <p:spPr bwMode="auto">
          <a:xfrm>
            <a:off x="5943600" y="5791200"/>
            <a:ext cx="2919413" cy="1588"/>
          </a:xfrm>
          <a:prstGeom prst="line">
            <a:avLst/>
          </a:prstGeom>
          <a:noFill/>
          <a:ln w="76200">
            <a:solidFill>
              <a:srgbClr val="114F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17"/>
          <p:cNvSpPr>
            <a:spLocks noChangeShapeType="1"/>
          </p:cNvSpPr>
          <p:nvPr/>
        </p:nvSpPr>
        <p:spPr bwMode="auto">
          <a:xfrm>
            <a:off x="7240588" y="5821363"/>
            <a:ext cx="1587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reeform 18"/>
          <p:cNvSpPr>
            <a:spLocks/>
          </p:cNvSpPr>
          <p:nvPr/>
        </p:nvSpPr>
        <p:spPr bwMode="auto">
          <a:xfrm>
            <a:off x="6731000" y="6032500"/>
            <a:ext cx="1008063" cy="315913"/>
          </a:xfrm>
          <a:custGeom>
            <a:avLst/>
            <a:gdLst>
              <a:gd name="T0" fmla="*/ 0 w 798"/>
              <a:gd name="T1" fmla="*/ 0 h 238"/>
              <a:gd name="T2" fmla="*/ 1273422247 w 798"/>
              <a:gd name="T3" fmla="*/ 0 h 238"/>
              <a:gd name="T4" fmla="*/ 1273422247 w 798"/>
              <a:gd name="T5" fmla="*/ 419332090 h 238"/>
              <a:gd name="T6" fmla="*/ 4787667 w 798"/>
              <a:gd name="T7" fmla="*/ 419332090 h 238"/>
              <a:gd name="T8" fmla="*/ 4787667 w 798"/>
              <a:gd name="T9" fmla="*/ 0 h 238"/>
              <a:gd name="T10" fmla="*/ 0 w 798"/>
              <a:gd name="T11" fmla="*/ 0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"/>
              <a:gd name="T19" fmla="*/ 0 h 238"/>
              <a:gd name="T20" fmla="*/ 798 w 798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" h="238">
                <a:moveTo>
                  <a:pt x="0" y="0"/>
                </a:moveTo>
                <a:lnTo>
                  <a:pt x="798" y="0"/>
                </a:lnTo>
                <a:lnTo>
                  <a:pt x="798" y="238"/>
                </a:lnTo>
                <a:lnTo>
                  <a:pt x="3" y="238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19"/>
          <p:cNvSpPr>
            <a:spLocks/>
          </p:cNvSpPr>
          <p:nvPr/>
        </p:nvSpPr>
        <p:spPr bwMode="auto">
          <a:xfrm>
            <a:off x="6731000" y="6032500"/>
            <a:ext cx="1371600" cy="381000"/>
          </a:xfrm>
          <a:custGeom>
            <a:avLst/>
            <a:gdLst>
              <a:gd name="T0" fmla="*/ 0 w 798"/>
              <a:gd name="T1" fmla="*/ 0 h 238"/>
              <a:gd name="T2" fmla="*/ 2147483647 w 798"/>
              <a:gd name="T3" fmla="*/ 0 h 238"/>
              <a:gd name="T4" fmla="*/ 2147483647 w 798"/>
              <a:gd name="T5" fmla="*/ 609920212 h 238"/>
              <a:gd name="T6" fmla="*/ 8862118 w 798"/>
              <a:gd name="T7" fmla="*/ 609920212 h 238"/>
              <a:gd name="T8" fmla="*/ 8862118 w 798"/>
              <a:gd name="T9" fmla="*/ 0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8"/>
              <a:gd name="T16" fmla="*/ 0 h 238"/>
              <a:gd name="T17" fmla="*/ 798 w 798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8" h="238">
                <a:moveTo>
                  <a:pt x="0" y="0"/>
                </a:moveTo>
                <a:lnTo>
                  <a:pt x="798" y="0"/>
                </a:lnTo>
                <a:lnTo>
                  <a:pt x="798" y="238"/>
                </a:lnTo>
                <a:lnTo>
                  <a:pt x="3" y="238"/>
                </a:lnTo>
                <a:lnTo>
                  <a:pt x="3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Rectangle 20"/>
          <p:cNvSpPr>
            <a:spLocks noChangeArrowheads="1"/>
          </p:cNvSpPr>
          <p:nvPr/>
        </p:nvSpPr>
        <p:spPr bwMode="auto">
          <a:xfrm>
            <a:off x="7110413" y="6102350"/>
            <a:ext cx="423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Mem</a:t>
            </a:r>
            <a:endParaRPr lang="en-US" altLang="en-US" sz="1800"/>
          </a:p>
        </p:txBody>
      </p:sp>
      <p:sp>
        <p:nvSpPr>
          <p:cNvPr id="34826" name="Freeform 21"/>
          <p:cNvSpPr>
            <a:spLocks/>
          </p:cNvSpPr>
          <p:nvPr/>
        </p:nvSpPr>
        <p:spPr bwMode="auto">
          <a:xfrm>
            <a:off x="6273800" y="5041900"/>
            <a:ext cx="403225" cy="422275"/>
          </a:xfrm>
          <a:custGeom>
            <a:avLst/>
            <a:gdLst>
              <a:gd name="T0" fmla="*/ 504894546 w 319"/>
              <a:gd name="T1" fmla="*/ 280371985 h 318"/>
              <a:gd name="T2" fmla="*/ 504894546 w 319"/>
              <a:gd name="T3" fmla="*/ 326218019 h 318"/>
              <a:gd name="T4" fmla="*/ 496905891 w 319"/>
              <a:gd name="T5" fmla="*/ 368538539 h 318"/>
              <a:gd name="T6" fmla="*/ 479329585 w 319"/>
              <a:gd name="T7" fmla="*/ 405568590 h 318"/>
              <a:gd name="T8" fmla="*/ 458559082 w 319"/>
              <a:gd name="T9" fmla="*/ 444362103 h 318"/>
              <a:gd name="T10" fmla="*/ 432995385 w 319"/>
              <a:gd name="T11" fmla="*/ 476101767 h 318"/>
              <a:gd name="T12" fmla="*/ 402637231 w 319"/>
              <a:gd name="T13" fmla="*/ 504315834 h 318"/>
              <a:gd name="T14" fmla="*/ 369083615 w 319"/>
              <a:gd name="T15" fmla="*/ 527239515 h 318"/>
              <a:gd name="T16" fmla="*/ 335531263 w 319"/>
              <a:gd name="T17" fmla="*/ 546636272 h 318"/>
              <a:gd name="T18" fmla="*/ 292391181 w 319"/>
              <a:gd name="T19" fmla="*/ 555452255 h 318"/>
              <a:gd name="T20" fmla="*/ 255643367 w 319"/>
              <a:gd name="T21" fmla="*/ 560742641 h 318"/>
              <a:gd name="T22" fmla="*/ 212503365 w 319"/>
              <a:gd name="T23" fmla="*/ 555452255 h 318"/>
              <a:gd name="T24" fmla="*/ 174156556 w 319"/>
              <a:gd name="T25" fmla="*/ 546636272 h 318"/>
              <a:gd name="T26" fmla="*/ 135809707 w 319"/>
              <a:gd name="T27" fmla="*/ 527239515 h 318"/>
              <a:gd name="T28" fmla="*/ 102257355 w 319"/>
              <a:gd name="T29" fmla="*/ 504315834 h 318"/>
              <a:gd name="T30" fmla="*/ 73496912 w 319"/>
              <a:gd name="T31" fmla="*/ 476101767 h 318"/>
              <a:gd name="T32" fmla="*/ 47933215 w 319"/>
              <a:gd name="T33" fmla="*/ 444362103 h 318"/>
              <a:gd name="T34" fmla="*/ 25563707 w 319"/>
              <a:gd name="T35" fmla="*/ 405568590 h 318"/>
              <a:gd name="T36" fmla="*/ 12781853 w 319"/>
              <a:gd name="T37" fmla="*/ 368538539 h 318"/>
              <a:gd name="T38" fmla="*/ 0 w 319"/>
              <a:gd name="T39" fmla="*/ 326218019 h 318"/>
              <a:gd name="T40" fmla="*/ 0 w 319"/>
              <a:gd name="T41" fmla="*/ 280371985 h 318"/>
              <a:gd name="T42" fmla="*/ 0 w 319"/>
              <a:gd name="T43" fmla="*/ 232761161 h 318"/>
              <a:gd name="T44" fmla="*/ 12781853 w 319"/>
              <a:gd name="T45" fmla="*/ 190440723 h 318"/>
              <a:gd name="T46" fmla="*/ 25563707 w 319"/>
              <a:gd name="T47" fmla="*/ 149883707 h 318"/>
              <a:gd name="T48" fmla="*/ 47933215 w 319"/>
              <a:gd name="T49" fmla="*/ 111090194 h 318"/>
              <a:gd name="T50" fmla="*/ 73496912 w 319"/>
              <a:gd name="T51" fmla="*/ 79350509 h 318"/>
              <a:gd name="T52" fmla="*/ 102257355 w 319"/>
              <a:gd name="T53" fmla="*/ 51136441 h 318"/>
              <a:gd name="T54" fmla="*/ 135809707 w 319"/>
              <a:gd name="T55" fmla="*/ 31739674 h 318"/>
              <a:gd name="T56" fmla="*/ 174156556 w 319"/>
              <a:gd name="T57" fmla="*/ 14106375 h 318"/>
              <a:gd name="T58" fmla="*/ 212503365 w 319"/>
              <a:gd name="T59" fmla="*/ 3526926 h 318"/>
              <a:gd name="T60" fmla="*/ 255643367 w 319"/>
              <a:gd name="T61" fmla="*/ 0 h 318"/>
              <a:gd name="T62" fmla="*/ 292391181 w 319"/>
              <a:gd name="T63" fmla="*/ 3526926 h 318"/>
              <a:gd name="T64" fmla="*/ 335531263 w 319"/>
              <a:gd name="T65" fmla="*/ 14106375 h 318"/>
              <a:gd name="T66" fmla="*/ 369083615 w 319"/>
              <a:gd name="T67" fmla="*/ 31739674 h 318"/>
              <a:gd name="T68" fmla="*/ 402637231 w 319"/>
              <a:gd name="T69" fmla="*/ 51136441 h 318"/>
              <a:gd name="T70" fmla="*/ 432995385 w 319"/>
              <a:gd name="T71" fmla="*/ 79350509 h 318"/>
              <a:gd name="T72" fmla="*/ 458559082 w 319"/>
              <a:gd name="T73" fmla="*/ 111090194 h 318"/>
              <a:gd name="T74" fmla="*/ 479329585 w 319"/>
              <a:gd name="T75" fmla="*/ 149883707 h 318"/>
              <a:gd name="T76" fmla="*/ 496905891 w 319"/>
              <a:gd name="T77" fmla="*/ 190440723 h 318"/>
              <a:gd name="T78" fmla="*/ 504894546 w 319"/>
              <a:gd name="T79" fmla="*/ 232761161 h 318"/>
              <a:gd name="T80" fmla="*/ 509687739 w 319"/>
              <a:gd name="T81" fmla="*/ 280371985 h 318"/>
              <a:gd name="T82" fmla="*/ 504894546 w 319"/>
              <a:gd name="T83" fmla="*/ 280371985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9"/>
              <a:gd name="T127" fmla="*/ 0 h 318"/>
              <a:gd name="T128" fmla="*/ 319 w 319"/>
              <a:gd name="T129" fmla="*/ 318 h 31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9" h="318">
                <a:moveTo>
                  <a:pt x="316" y="159"/>
                </a:moveTo>
                <a:lnTo>
                  <a:pt x="316" y="185"/>
                </a:lnTo>
                <a:lnTo>
                  <a:pt x="311" y="209"/>
                </a:lnTo>
                <a:lnTo>
                  <a:pt x="300" y="230"/>
                </a:lnTo>
                <a:lnTo>
                  <a:pt x="287" y="252"/>
                </a:lnTo>
                <a:lnTo>
                  <a:pt x="271" y="270"/>
                </a:lnTo>
                <a:lnTo>
                  <a:pt x="252" y="286"/>
                </a:lnTo>
                <a:lnTo>
                  <a:pt x="231" y="299"/>
                </a:lnTo>
                <a:lnTo>
                  <a:pt x="210" y="310"/>
                </a:lnTo>
                <a:lnTo>
                  <a:pt x="183" y="315"/>
                </a:lnTo>
                <a:lnTo>
                  <a:pt x="160" y="318"/>
                </a:lnTo>
                <a:lnTo>
                  <a:pt x="133" y="315"/>
                </a:lnTo>
                <a:lnTo>
                  <a:pt x="109" y="310"/>
                </a:lnTo>
                <a:lnTo>
                  <a:pt x="85" y="299"/>
                </a:lnTo>
                <a:lnTo>
                  <a:pt x="64" y="286"/>
                </a:lnTo>
                <a:lnTo>
                  <a:pt x="46" y="270"/>
                </a:lnTo>
                <a:lnTo>
                  <a:pt x="30" y="252"/>
                </a:lnTo>
                <a:lnTo>
                  <a:pt x="16" y="230"/>
                </a:lnTo>
                <a:lnTo>
                  <a:pt x="8" y="209"/>
                </a:lnTo>
                <a:lnTo>
                  <a:pt x="0" y="185"/>
                </a:lnTo>
                <a:lnTo>
                  <a:pt x="0" y="159"/>
                </a:lnTo>
                <a:lnTo>
                  <a:pt x="0" y="132"/>
                </a:lnTo>
                <a:lnTo>
                  <a:pt x="8" y="108"/>
                </a:lnTo>
                <a:lnTo>
                  <a:pt x="16" y="85"/>
                </a:lnTo>
                <a:lnTo>
                  <a:pt x="30" y="63"/>
                </a:lnTo>
                <a:lnTo>
                  <a:pt x="46" y="45"/>
                </a:lnTo>
                <a:lnTo>
                  <a:pt x="64" y="29"/>
                </a:lnTo>
                <a:lnTo>
                  <a:pt x="85" y="18"/>
                </a:lnTo>
                <a:lnTo>
                  <a:pt x="109" y="8"/>
                </a:lnTo>
                <a:lnTo>
                  <a:pt x="133" y="2"/>
                </a:lnTo>
                <a:lnTo>
                  <a:pt x="160" y="0"/>
                </a:lnTo>
                <a:lnTo>
                  <a:pt x="183" y="2"/>
                </a:lnTo>
                <a:lnTo>
                  <a:pt x="210" y="8"/>
                </a:lnTo>
                <a:lnTo>
                  <a:pt x="231" y="18"/>
                </a:lnTo>
                <a:lnTo>
                  <a:pt x="252" y="29"/>
                </a:lnTo>
                <a:lnTo>
                  <a:pt x="271" y="45"/>
                </a:lnTo>
                <a:lnTo>
                  <a:pt x="287" y="63"/>
                </a:lnTo>
                <a:lnTo>
                  <a:pt x="300" y="85"/>
                </a:lnTo>
                <a:lnTo>
                  <a:pt x="311" y="108"/>
                </a:lnTo>
                <a:lnTo>
                  <a:pt x="316" y="132"/>
                </a:lnTo>
                <a:lnTo>
                  <a:pt x="319" y="159"/>
                </a:lnTo>
                <a:lnTo>
                  <a:pt x="316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22"/>
          <p:cNvSpPr>
            <a:spLocks/>
          </p:cNvSpPr>
          <p:nvPr/>
        </p:nvSpPr>
        <p:spPr bwMode="auto">
          <a:xfrm>
            <a:off x="6273800" y="5041900"/>
            <a:ext cx="403225" cy="422275"/>
          </a:xfrm>
          <a:custGeom>
            <a:avLst/>
            <a:gdLst>
              <a:gd name="T0" fmla="*/ 504894546 w 319"/>
              <a:gd name="T1" fmla="*/ 280371985 h 318"/>
              <a:gd name="T2" fmla="*/ 504894546 w 319"/>
              <a:gd name="T3" fmla="*/ 232761161 h 318"/>
              <a:gd name="T4" fmla="*/ 496905891 w 319"/>
              <a:gd name="T5" fmla="*/ 190440723 h 318"/>
              <a:gd name="T6" fmla="*/ 479329585 w 319"/>
              <a:gd name="T7" fmla="*/ 149883707 h 318"/>
              <a:gd name="T8" fmla="*/ 458559082 w 319"/>
              <a:gd name="T9" fmla="*/ 111090194 h 318"/>
              <a:gd name="T10" fmla="*/ 432995385 w 319"/>
              <a:gd name="T11" fmla="*/ 79350509 h 318"/>
              <a:gd name="T12" fmla="*/ 402637231 w 319"/>
              <a:gd name="T13" fmla="*/ 51136441 h 318"/>
              <a:gd name="T14" fmla="*/ 369083615 w 319"/>
              <a:gd name="T15" fmla="*/ 31739674 h 318"/>
              <a:gd name="T16" fmla="*/ 335531263 w 319"/>
              <a:gd name="T17" fmla="*/ 14106375 h 318"/>
              <a:gd name="T18" fmla="*/ 292391181 w 319"/>
              <a:gd name="T19" fmla="*/ 3526926 h 318"/>
              <a:gd name="T20" fmla="*/ 255643367 w 319"/>
              <a:gd name="T21" fmla="*/ 0 h 318"/>
              <a:gd name="T22" fmla="*/ 212503365 w 319"/>
              <a:gd name="T23" fmla="*/ 3526926 h 318"/>
              <a:gd name="T24" fmla="*/ 174156556 w 319"/>
              <a:gd name="T25" fmla="*/ 14106375 h 318"/>
              <a:gd name="T26" fmla="*/ 135809707 w 319"/>
              <a:gd name="T27" fmla="*/ 31739674 h 318"/>
              <a:gd name="T28" fmla="*/ 102257355 w 319"/>
              <a:gd name="T29" fmla="*/ 51136441 h 318"/>
              <a:gd name="T30" fmla="*/ 73496912 w 319"/>
              <a:gd name="T31" fmla="*/ 79350509 h 318"/>
              <a:gd name="T32" fmla="*/ 47933215 w 319"/>
              <a:gd name="T33" fmla="*/ 111090194 h 318"/>
              <a:gd name="T34" fmla="*/ 25563707 w 319"/>
              <a:gd name="T35" fmla="*/ 149883707 h 318"/>
              <a:gd name="T36" fmla="*/ 12781853 w 319"/>
              <a:gd name="T37" fmla="*/ 190440723 h 318"/>
              <a:gd name="T38" fmla="*/ 0 w 319"/>
              <a:gd name="T39" fmla="*/ 232761161 h 318"/>
              <a:gd name="T40" fmla="*/ 0 w 319"/>
              <a:gd name="T41" fmla="*/ 280371985 h 318"/>
              <a:gd name="T42" fmla="*/ 0 w 319"/>
              <a:gd name="T43" fmla="*/ 326218019 h 318"/>
              <a:gd name="T44" fmla="*/ 12781853 w 319"/>
              <a:gd name="T45" fmla="*/ 368538539 h 318"/>
              <a:gd name="T46" fmla="*/ 25563707 w 319"/>
              <a:gd name="T47" fmla="*/ 405568590 h 318"/>
              <a:gd name="T48" fmla="*/ 47933215 w 319"/>
              <a:gd name="T49" fmla="*/ 444362103 h 318"/>
              <a:gd name="T50" fmla="*/ 73496912 w 319"/>
              <a:gd name="T51" fmla="*/ 476101767 h 318"/>
              <a:gd name="T52" fmla="*/ 102257355 w 319"/>
              <a:gd name="T53" fmla="*/ 504315834 h 318"/>
              <a:gd name="T54" fmla="*/ 135809707 w 319"/>
              <a:gd name="T55" fmla="*/ 527239515 h 318"/>
              <a:gd name="T56" fmla="*/ 174156556 w 319"/>
              <a:gd name="T57" fmla="*/ 546636272 h 318"/>
              <a:gd name="T58" fmla="*/ 212503365 w 319"/>
              <a:gd name="T59" fmla="*/ 555452255 h 318"/>
              <a:gd name="T60" fmla="*/ 255643367 w 319"/>
              <a:gd name="T61" fmla="*/ 560742641 h 318"/>
              <a:gd name="T62" fmla="*/ 292391181 w 319"/>
              <a:gd name="T63" fmla="*/ 555452255 h 318"/>
              <a:gd name="T64" fmla="*/ 335531263 w 319"/>
              <a:gd name="T65" fmla="*/ 546636272 h 318"/>
              <a:gd name="T66" fmla="*/ 369083615 w 319"/>
              <a:gd name="T67" fmla="*/ 527239515 h 318"/>
              <a:gd name="T68" fmla="*/ 402637231 w 319"/>
              <a:gd name="T69" fmla="*/ 504315834 h 318"/>
              <a:gd name="T70" fmla="*/ 432995385 w 319"/>
              <a:gd name="T71" fmla="*/ 476101767 h 318"/>
              <a:gd name="T72" fmla="*/ 458559082 w 319"/>
              <a:gd name="T73" fmla="*/ 444362103 h 318"/>
              <a:gd name="T74" fmla="*/ 479329585 w 319"/>
              <a:gd name="T75" fmla="*/ 405568590 h 318"/>
              <a:gd name="T76" fmla="*/ 496905891 w 319"/>
              <a:gd name="T77" fmla="*/ 368538539 h 318"/>
              <a:gd name="T78" fmla="*/ 504894546 w 319"/>
              <a:gd name="T79" fmla="*/ 326218019 h 318"/>
              <a:gd name="T80" fmla="*/ 509687739 w 319"/>
              <a:gd name="T81" fmla="*/ 280371985 h 318"/>
              <a:gd name="T82" fmla="*/ 509687739 w 319"/>
              <a:gd name="T83" fmla="*/ 280371985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9"/>
              <a:gd name="T127" fmla="*/ 0 h 318"/>
              <a:gd name="T128" fmla="*/ 319 w 319"/>
              <a:gd name="T129" fmla="*/ 318 h 31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9" h="318">
                <a:moveTo>
                  <a:pt x="316" y="159"/>
                </a:moveTo>
                <a:lnTo>
                  <a:pt x="316" y="132"/>
                </a:lnTo>
                <a:lnTo>
                  <a:pt x="311" y="108"/>
                </a:lnTo>
                <a:lnTo>
                  <a:pt x="300" y="85"/>
                </a:lnTo>
                <a:lnTo>
                  <a:pt x="287" y="63"/>
                </a:lnTo>
                <a:lnTo>
                  <a:pt x="271" y="45"/>
                </a:lnTo>
                <a:lnTo>
                  <a:pt x="252" y="29"/>
                </a:lnTo>
                <a:lnTo>
                  <a:pt x="231" y="18"/>
                </a:lnTo>
                <a:lnTo>
                  <a:pt x="210" y="8"/>
                </a:lnTo>
                <a:lnTo>
                  <a:pt x="183" y="2"/>
                </a:lnTo>
                <a:lnTo>
                  <a:pt x="160" y="0"/>
                </a:lnTo>
                <a:lnTo>
                  <a:pt x="133" y="2"/>
                </a:lnTo>
                <a:lnTo>
                  <a:pt x="109" y="8"/>
                </a:lnTo>
                <a:lnTo>
                  <a:pt x="85" y="18"/>
                </a:lnTo>
                <a:lnTo>
                  <a:pt x="64" y="29"/>
                </a:lnTo>
                <a:lnTo>
                  <a:pt x="46" y="45"/>
                </a:lnTo>
                <a:lnTo>
                  <a:pt x="30" y="63"/>
                </a:lnTo>
                <a:lnTo>
                  <a:pt x="16" y="85"/>
                </a:lnTo>
                <a:lnTo>
                  <a:pt x="8" y="108"/>
                </a:lnTo>
                <a:lnTo>
                  <a:pt x="0" y="132"/>
                </a:lnTo>
                <a:lnTo>
                  <a:pt x="0" y="159"/>
                </a:lnTo>
                <a:lnTo>
                  <a:pt x="0" y="185"/>
                </a:lnTo>
                <a:lnTo>
                  <a:pt x="8" y="209"/>
                </a:lnTo>
                <a:lnTo>
                  <a:pt x="16" y="230"/>
                </a:lnTo>
                <a:lnTo>
                  <a:pt x="30" y="252"/>
                </a:lnTo>
                <a:lnTo>
                  <a:pt x="46" y="270"/>
                </a:lnTo>
                <a:lnTo>
                  <a:pt x="64" y="286"/>
                </a:lnTo>
                <a:lnTo>
                  <a:pt x="85" y="299"/>
                </a:lnTo>
                <a:lnTo>
                  <a:pt x="109" y="310"/>
                </a:lnTo>
                <a:lnTo>
                  <a:pt x="133" y="315"/>
                </a:lnTo>
                <a:lnTo>
                  <a:pt x="160" y="318"/>
                </a:lnTo>
                <a:lnTo>
                  <a:pt x="183" y="315"/>
                </a:lnTo>
                <a:lnTo>
                  <a:pt x="210" y="310"/>
                </a:lnTo>
                <a:lnTo>
                  <a:pt x="231" y="299"/>
                </a:lnTo>
                <a:lnTo>
                  <a:pt x="252" y="286"/>
                </a:lnTo>
                <a:lnTo>
                  <a:pt x="271" y="270"/>
                </a:lnTo>
                <a:lnTo>
                  <a:pt x="287" y="252"/>
                </a:lnTo>
                <a:lnTo>
                  <a:pt x="300" y="230"/>
                </a:lnTo>
                <a:lnTo>
                  <a:pt x="311" y="209"/>
                </a:lnTo>
                <a:lnTo>
                  <a:pt x="316" y="185"/>
                </a:lnTo>
                <a:lnTo>
                  <a:pt x="319" y="15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Rectangle 23"/>
          <p:cNvSpPr>
            <a:spLocks noChangeArrowheads="1"/>
          </p:cNvSpPr>
          <p:nvPr/>
        </p:nvSpPr>
        <p:spPr bwMode="auto">
          <a:xfrm>
            <a:off x="6418263" y="518160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P</a:t>
            </a:r>
            <a:endParaRPr lang="en-US" altLang="en-US" sz="1800"/>
          </a:p>
        </p:txBody>
      </p:sp>
      <p:sp>
        <p:nvSpPr>
          <p:cNvPr id="34829" name="Rectangle 24"/>
          <p:cNvSpPr>
            <a:spLocks noChangeArrowheads="1"/>
          </p:cNvSpPr>
          <p:nvPr/>
        </p:nvSpPr>
        <p:spPr bwMode="auto">
          <a:xfrm>
            <a:off x="6502400" y="52705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1</a:t>
            </a:r>
            <a:endParaRPr lang="en-US" altLang="en-US" sz="1800"/>
          </a:p>
        </p:txBody>
      </p:sp>
      <p:sp>
        <p:nvSpPr>
          <p:cNvPr id="34830" name="Line 25"/>
          <p:cNvSpPr>
            <a:spLocks noChangeShapeType="1"/>
          </p:cNvSpPr>
          <p:nvPr/>
        </p:nvSpPr>
        <p:spPr bwMode="auto">
          <a:xfrm>
            <a:off x="8178800" y="5346700"/>
            <a:ext cx="1588" cy="3635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26"/>
          <p:cNvSpPr>
            <a:spLocks/>
          </p:cNvSpPr>
          <p:nvPr/>
        </p:nvSpPr>
        <p:spPr bwMode="auto">
          <a:xfrm>
            <a:off x="7950200" y="4965700"/>
            <a:ext cx="401638" cy="422275"/>
          </a:xfrm>
          <a:custGeom>
            <a:avLst/>
            <a:gdLst>
              <a:gd name="T0" fmla="*/ 502488256 w 318"/>
              <a:gd name="T1" fmla="*/ 280371985 h 318"/>
              <a:gd name="T2" fmla="*/ 502488256 w 318"/>
              <a:gd name="T3" fmla="*/ 326218019 h 318"/>
              <a:gd name="T4" fmla="*/ 494512335 w 318"/>
              <a:gd name="T5" fmla="*/ 368538539 h 318"/>
              <a:gd name="T6" fmla="*/ 476965308 w 318"/>
              <a:gd name="T7" fmla="*/ 410858976 h 318"/>
              <a:gd name="T8" fmla="*/ 456227912 w 318"/>
              <a:gd name="T9" fmla="*/ 447889027 h 318"/>
              <a:gd name="T10" fmla="*/ 430703701 w 318"/>
              <a:gd name="T11" fmla="*/ 481392153 h 318"/>
              <a:gd name="T12" fmla="*/ 401990384 w 318"/>
              <a:gd name="T13" fmla="*/ 507842759 h 318"/>
              <a:gd name="T14" fmla="*/ 366896330 w 318"/>
              <a:gd name="T15" fmla="*/ 532528574 h 318"/>
              <a:gd name="T16" fmla="*/ 333397460 w 318"/>
              <a:gd name="T17" fmla="*/ 546636272 h 318"/>
              <a:gd name="T18" fmla="*/ 291921327 w 318"/>
              <a:gd name="T19" fmla="*/ 560742641 h 318"/>
              <a:gd name="T20" fmla="*/ 253636905 w 318"/>
              <a:gd name="T21" fmla="*/ 560742641 h 318"/>
              <a:gd name="T22" fmla="*/ 210566929 w 318"/>
              <a:gd name="T23" fmla="*/ 560742641 h 318"/>
              <a:gd name="T24" fmla="*/ 173876428 w 318"/>
              <a:gd name="T25" fmla="*/ 546636272 h 318"/>
              <a:gd name="T26" fmla="*/ 135591966 w 318"/>
              <a:gd name="T27" fmla="*/ 532528574 h 318"/>
              <a:gd name="T28" fmla="*/ 102093096 w 318"/>
              <a:gd name="T29" fmla="*/ 507842759 h 318"/>
              <a:gd name="T30" fmla="*/ 71784575 w 318"/>
              <a:gd name="T31" fmla="*/ 481392153 h 318"/>
              <a:gd name="T32" fmla="*/ 46260364 w 318"/>
              <a:gd name="T33" fmla="*/ 447889027 h 318"/>
              <a:gd name="T34" fmla="*/ 25522958 w 318"/>
              <a:gd name="T35" fmla="*/ 410858976 h 318"/>
              <a:gd name="T36" fmla="*/ 12761479 w 318"/>
              <a:gd name="T37" fmla="*/ 368538539 h 318"/>
              <a:gd name="T38" fmla="*/ 0 w 318"/>
              <a:gd name="T39" fmla="*/ 326218019 h 318"/>
              <a:gd name="T40" fmla="*/ 0 w 318"/>
              <a:gd name="T41" fmla="*/ 280371985 h 318"/>
              <a:gd name="T42" fmla="*/ 0 w 318"/>
              <a:gd name="T43" fmla="*/ 238051547 h 318"/>
              <a:gd name="T44" fmla="*/ 12761479 w 318"/>
              <a:gd name="T45" fmla="*/ 190440723 h 318"/>
              <a:gd name="T46" fmla="*/ 25522958 w 318"/>
              <a:gd name="T47" fmla="*/ 153410631 h 318"/>
              <a:gd name="T48" fmla="*/ 46260364 w 318"/>
              <a:gd name="T49" fmla="*/ 116380580 h 318"/>
              <a:gd name="T50" fmla="*/ 71784575 w 318"/>
              <a:gd name="T51" fmla="*/ 82877433 h 318"/>
              <a:gd name="T52" fmla="*/ 102093096 w 318"/>
              <a:gd name="T53" fmla="*/ 54663366 h 318"/>
              <a:gd name="T54" fmla="*/ 135591966 w 318"/>
              <a:gd name="T55" fmla="*/ 31739674 h 318"/>
              <a:gd name="T56" fmla="*/ 173876428 w 318"/>
              <a:gd name="T57" fmla="*/ 12342913 h 318"/>
              <a:gd name="T58" fmla="*/ 210566929 w 318"/>
              <a:gd name="T59" fmla="*/ 3526926 h 318"/>
              <a:gd name="T60" fmla="*/ 253636905 w 318"/>
              <a:gd name="T61" fmla="*/ 0 h 318"/>
              <a:gd name="T62" fmla="*/ 291921327 w 318"/>
              <a:gd name="T63" fmla="*/ 3526926 h 318"/>
              <a:gd name="T64" fmla="*/ 333397460 w 318"/>
              <a:gd name="T65" fmla="*/ 12342913 h 318"/>
              <a:gd name="T66" fmla="*/ 366896330 w 318"/>
              <a:gd name="T67" fmla="*/ 31739674 h 318"/>
              <a:gd name="T68" fmla="*/ 401990384 w 318"/>
              <a:gd name="T69" fmla="*/ 54663366 h 318"/>
              <a:gd name="T70" fmla="*/ 430703701 w 318"/>
              <a:gd name="T71" fmla="*/ 82877433 h 318"/>
              <a:gd name="T72" fmla="*/ 456227912 w 318"/>
              <a:gd name="T73" fmla="*/ 116380580 h 318"/>
              <a:gd name="T74" fmla="*/ 476965308 w 318"/>
              <a:gd name="T75" fmla="*/ 153410631 h 318"/>
              <a:gd name="T76" fmla="*/ 494512335 w 318"/>
              <a:gd name="T77" fmla="*/ 190440723 h 318"/>
              <a:gd name="T78" fmla="*/ 502488256 w 318"/>
              <a:gd name="T79" fmla="*/ 238051547 h 318"/>
              <a:gd name="T80" fmla="*/ 507273809 w 318"/>
              <a:gd name="T81" fmla="*/ 280371985 h 318"/>
              <a:gd name="T82" fmla="*/ 502488256 w 318"/>
              <a:gd name="T83" fmla="*/ 280371985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8"/>
              <a:gd name="T127" fmla="*/ 0 h 318"/>
              <a:gd name="T128" fmla="*/ 318 w 318"/>
              <a:gd name="T129" fmla="*/ 318 h 31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8" h="318">
                <a:moveTo>
                  <a:pt x="315" y="159"/>
                </a:moveTo>
                <a:lnTo>
                  <a:pt x="315" y="185"/>
                </a:lnTo>
                <a:lnTo>
                  <a:pt x="310" y="209"/>
                </a:lnTo>
                <a:lnTo>
                  <a:pt x="299" y="233"/>
                </a:lnTo>
                <a:lnTo>
                  <a:pt x="286" y="254"/>
                </a:lnTo>
                <a:lnTo>
                  <a:pt x="270" y="273"/>
                </a:lnTo>
                <a:lnTo>
                  <a:pt x="252" y="288"/>
                </a:lnTo>
                <a:lnTo>
                  <a:pt x="230" y="302"/>
                </a:lnTo>
                <a:lnTo>
                  <a:pt x="209" y="310"/>
                </a:lnTo>
                <a:lnTo>
                  <a:pt x="183" y="318"/>
                </a:lnTo>
                <a:lnTo>
                  <a:pt x="159" y="318"/>
                </a:lnTo>
                <a:lnTo>
                  <a:pt x="132" y="318"/>
                </a:lnTo>
                <a:lnTo>
                  <a:pt x="109" y="310"/>
                </a:lnTo>
                <a:lnTo>
                  <a:pt x="85" y="302"/>
                </a:lnTo>
                <a:lnTo>
                  <a:pt x="64" y="288"/>
                </a:lnTo>
                <a:lnTo>
                  <a:pt x="45" y="273"/>
                </a:lnTo>
                <a:lnTo>
                  <a:pt x="29" y="254"/>
                </a:lnTo>
                <a:lnTo>
                  <a:pt x="16" y="233"/>
                </a:lnTo>
                <a:lnTo>
                  <a:pt x="8" y="209"/>
                </a:lnTo>
                <a:lnTo>
                  <a:pt x="0" y="185"/>
                </a:lnTo>
                <a:lnTo>
                  <a:pt x="0" y="159"/>
                </a:lnTo>
                <a:lnTo>
                  <a:pt x="0" y="135"/>
                </a:lnTo>
                <a:lnTo>
                  <a:pt x="8" y="108"/>
                </a:lnTo>
                <a:lnTo>
                  <a:pt x="16" y="87"/>
                </a:lnTo>
                <a:lnTo>
                  <a:pt x="29" y="66"/>
                </a:lnTo>
                <a:lnTo>
                  <a:pt x="45" y="47"/>
                </a:lnTo>
                <a:lnTo>
                  <a:pt x="64" y="31"/>
                </a:lnTo>
                <a:lnTo>
                  <a:pt x="85" y="18"/>
                </a:lnTo>
                <a:lnTo>
                  <a:pt x="109" y="7"/>
                </a:lnTo>
                <a:lnTo>
                  <a:pt x="132" y="2"/>
                </a:lnTo>
                <a:lnTo>
                  <a:pt x="159" y="0"/>
                </a:lnTo>
                <a:lnTo>
                  <a:pt x="183" y="2"/>
                </a:lnTo>
                <a:lnTo>
                  <a:pt x="209" y="7"/>
                </a:lnTo>
                <a:lnTo>
                  <a:pt x="230" y="18"/>
                </a:lnTo>
                <a:lnTo>
                  <a:pt x="252" y="31"/>
                </a:lnTo>
                <a:lnTo>
                  <a:pt x="270" y="47"/>
                </a:lnTo>
                <a:lnTo>
                  <a:pt x="286" y="66"/>
                </a:lnTo>
                <a:lnTo>
                  <a:pt x="299" y="87"/>
                </a:lnTo>
                <a:lnTo>
                  <a:pt x="310" y="108"/>
                </a:lnTo>
                <a:lnTo>
                  <a:pt x="315" y="135"/>
                </a:lnTo>
                <a:lnTo>
                  <a:pt x="318" y="159"/>
                </a:lnTo>
                <a:lnTo>
                  <a:pt x="315" y="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27"/>
          <p:cNvSpPr>
            <a:spLocks/>
          </p:cNvSpPr>
          <p:nvPr/>
        </p:nvSpPr>
        <p:spPr bwMode="auto">
          <a:xfrm>
            <a:off x="7950200" y="4965700"/>
            <a:ext cx="401638" cy="422275"/>
          </a:xfrm>
          <a:custGeom>
            <a:avLst/>
            <a:gdLst>
              <a:gd name="T0" fmla="*/ 502488256 w 318"/>
              <a:gd name="T1" fmla="*/ 280371985 h 318"/>
              <a:gd name="T2" fmla="*/ 502488256 w 318"/>
              <a:gd name="T3" fmla="*/ 238051547 h 318"/>
              <a:gd name="T4" fmla="*/ 494512335 w 318"/>
              <a:gd name="T5" fmla="*/ 190440723 h 318"/>
              <a:gd name="T6" fmla="*/ 476965308 w 318"/>
              <a:gd name="T7" fmla="*/ 153410631 h 318"/>
              <a:gd name="T8" fmla="*/ 456227912 w 318"/>
              <a:gd name="T9" fmla="*/ 116380580 h 318"/>
              <a:gd name="T10" fmla="*/ 430703701 w 318"/>
              <a:gd name="T11" fmla="*/ 82877433 h 318"/>
              <a:gd name="T12" fmla="*/ 401990384 w 318"/>
              <a:gd name="T13" fmla="*/ 54663366 h 318"/>
              <a:gd name="T14" fmla="*/ 366896330 w 318"/>
              <a:gd name="T15" fmla="*/ 31739674 h 318"/>
              <a:gd name="T16" fmla="*/ 333397460 w 318"/>
              <a:gd name="T17" fmla="*/ 12342913 h 318"/>
              <a:gd name="T18" fmla="*/ 291921327 w 318"/>
              <a:gd name="T19" fmla="*/ 3526926 h 318"/>
              <a:gd name="T20" fmla="*/ 253636905 w 318"/>
              <a:gd name="T21" fmla="*/ 0 h 318"/>
              <a:gd name="T22" fmla="*/ 210566929 w 318"/>
              <a:gd name="T23" fmla="*/ 3526926 h 318"/>
              <a:gd name="T24" fmla="*/ 173876428 w 318"/>
              <a:gd name="T25" fmla="*/ 12342913 h 318"/>
              <a:gd name="T26" fmla="*/ 135591966 w 318"/>
              <a:gd name="T27" fmla="*/ 31739674 h 318"/>
              <a:gd name="T28" fmla="*/ 102093096 w 318"/>
              <a:gd name="T29" fmla="*/ 54663366 h 318"/>
              <a:gd name="T30" fmla="*/ 71784575 w 318"/>
              <a:gd name="T31" fmla="*/ 82877433 h 318"/>
              <a:gd name="T32" fmla="*/ 46260364 w 318"/>
              <a:gd name="T33" fmla="*/ 116380580 h 318"/>
              <a:gd name="T34" fmla="*/ 25522958 w 318"/>
              <a:gd name="T35" fmla="*/ 153410631 h 318"/>
              <a:gd name="T36" fmla="*/ 12761479 w 318"/>
              <a:gd name="T37" fmla="*/ 190440723 h 318"/>
              <a:gd name="T38" fmla="*/ 0 w 318"/>
              <a:gd name="T39" fmla="*/ 238051547 h 318"/>
              <a:gd name="T40" fmla="*/ 0 w 318"/>
              <a:gd name="T41" fmla="*/ 280371985 h 318"/>
              <a:gd name="T42" fmla="*/ 0 w 318"/>
              <a:gd name="T43" fmla="*/ 326218019 h 318"/>
              <a:gd name="T44" fmla="*/ 12761479 w 318"/>
              <a:gd name="T45" fmla="*/ 368538539 h 318"/>
              <a:gd name="T46" fmla="*/ 25522958 w 318"/>
              <a:gd name="T47" fmla="*/ 410858976 h 318"/>
              <a:gd name="T48" fmla="*/ 46260364 w 318"/>
              <a:gd name="T49" fmla="*/ 447889027 h 318"/>
              <a:gd name="T50" fmla="*/ 71784575 w 318"/>
              <a:gd name="T51" fmla="*/ 481392153 h 318"/>
              <a:gd name="T52" fmla="*/ 102093096 w 318"/>
              <a:gd name="T53" fmla="*/ 507842759 h 318"/>
              <a:gd name="T54" fmla="*/ 135591966 w 318"/>
              <a:gd name="T55" fmla="*/ 532528574 h 318"/>
              <a:gd name="T56" fmla="*/ 173876428 w 318"/>
              <a:gd name="T57" fmla="*/ 546636272 h 318"/>
              <a:gd name="T58" fmla="*/ 210566929 w 318"/>
              <a:gd name="T59" fmla="*/ 560742641 h 318"/>
              <a:gd name="T60" fmla="*/ 253636905 w 318"/>
              <a:gd name="T61" fmla="*/ 560742641 h 318"/>
              <a:gd name="T62" fmla="*/ 291921327 w 318"/>
              <a:gd name="T63" fmla="*/ 560742641 h 318"/>
              <a:gd name="T64" fmla="*/ 333397460 w 318"/>
              <a:gd name="T65" fmla="*/ 546636272 h 318"/>
              <a:gd name="T66" fmla="*/ 366896330 w 318"/>
              <a:gd name="T67" fmla="*/ 532528574 h 318"/>
              <a:gd name="T68" fmla="*/ 401990384 w 318"/>
              <a:gd name="T69" fmla="*/ 507842759 h 318"/>
              <a:gd name="T70" fmla="*/ 430703701 w 318"/>
              <a:gd name="T71" fmla="*/ 481392153 h 318"/>
              <a:gd name="T72" fmla="*/ 456227912 w 318"/>
              <a:gd name="T73" fmla="*/ 447889027 h 318"/>
              <a:gd name="T74" fmla="*/ 476965308 w 318"/>
              <a:gd name="T75" fmla="*/ 410858976 h 318"/>
              <a:gd name="T76" fmla="*/ 494512335 w 318"/>
              <a:gd name="T77" fmla="*/ 368538539 h 318"/>
              <a:gd name="T78" fmla="*/ 502488256 w 318"/>
              <a:gd name="T79" fmla="*/ 326218019 h 318"/>
              <a:gd name="T80" fmla="*/ 507273809 w 318"/>
              <a:gd name="T81" fmla="*/ 280371985 h 318"/>
              <a:gd name="T82" fmla="*/ 507273809 w 318"/>
              <a:gd name="T83" fmla="*/ 280371985 h 3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8"/>
              <a:gd name="T127" fmla="*/ 0 h 318"/>
              <a:gd name="T128" fmla="*/ 318 w 318"/>
              <a:gd name="T129" fmla="*/ 318 h 31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8" h="318">
                <a:moveTo>
                  <a:pt x="315" y="159"/>
                </a:moveTo>
                <a:lnTo>
                  <a:pt x="315" y="135"/>
                </a:lnTo>
                <a:lnTo>
                  <a:pt x="310" y="108"/>
                </a:lnTo>
                <a:lnTo>
                  <a:pt x="299" y="87"/>
                </a:lnTo>
                <a:lnTo>
                  <a:pt x="286" y="66"/>
                </a:lnTo>
                <a:lnTo>
                  <a:pt x="270" y="47"/>
                </a:lnTo>
                <a:lnTo>
                  <a:pt x="252" y="31"/>
                </a:lnTo>
                <a:lnTo>
                  <a:pt x="230" y="18"/>
                </a:lnTo>
                <a:lnTo>
                  <a:pt x="209" y="7"/>
                </a:lnTo>
                <a:lnTo>
                  <a:pt x="183" y="2"/>
                </a:lnTo>
                <a:lnTo>
                  <a:pt x="159" y="0"/>
                </a:lnTo>
                <a:lnTo>
                  <a:pt x="132" y="2"/>
                </a:lnTo>
                <a:lnTo>
                  <a:pt x="109" y="7"/>
                </a:lnTo>
                <a:lnTo>
                  <a:pt x="85" y="18"/>
                </a:lnTo>
                <a:lnTo>
                  <a:pt x="64" y="31"/>
                </a:lnTo>
                <a:lnTo>
                  <a:pt x="45" y="47"/>
                </a:lnTo>
                <a:lnTo>
                  <a:pt x="29" y="66"/>
                </a:lnTo>
                <a:lnTo>
                  <a:pt x="16" y="87"/>
                </a:lnTo>
                <a:lnTo>
                  <a:pt x="8" y="108"/>
                </a:lnTo>
                <a:lnTo>
                  <a:pt x="0" y="135"/>
                </a:lnTo>
                <a:lnTo>
                  <a:pt x="0" y="159"/>
                </a:lnTo>
                <a:lnTo>
                  <a:pt x="0" y="185"/>
                </a:lnTo>
                <a:lnTo>
                  <a:pt x="8" y="209"/>
                </a:lnTo>
                <a:lnTo>
                  <a:pt x="16" y="233"/>
                </a:lnTo>
                <a:lnTo>
                  <a:pt x="29" y="254"/>
                </a:lnTo>
                <a:lnTo>
                  <a:pt x="45" y="273"/>
                </a:lnTo>
                <a:lnTo>
                  <a:pt x="64" y="288"/>
                </a:lnTo>
                <a:lnTo>
                  <a:pt x="85" y="302"/>
                </a:lnTo>
                <a:lnTo>
                  <a:pt x="109" y="310"/>
                </a:lnTo>
                <a:lnTo>
                  <a:pt x="132" y="318"/>
                </a:lnTo>
                <a:lnTo>
                  <a:pt x="159" y="318"/>
                </a:lnTo>
                <a:lnTo>
                  <a:pt x="183" y="318"/>
                </a:lnTo>
                <a:lnTo>
                  <a:pt x="209" y="310"/>
                </a:lnTo>
                <a:lnTo>
                  <a:pt x="230" y="302"/>
                </a:lnTo>
                <a:lnTo>
                  <a:pt x="252" y="288"/>
                </a:lnTo>
                <a:lnTo>
                  <a:pt x="270" y="273"/>
                </a:lnTo>
                <a:lnTo>
                  <a:pt x="286" y="254"/>
                </a:lnTo>
                <a:lnTo>
                  <a:pt x="299" y="233"/>
                </a:lnTo>
                <a:lnTo>
                  <a:pt x="310" y="209"/>
                </a:lnTo>
                <a:lnTo>
                  <a:pt x="315" y="185"/>
                </a:lnTo>
                <a:lnTo>
                  <a:pt x="318" y="15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Rectangle 28"/>
          <p:cNvSpPr>
            <a:spLocks noChangeArrowheads="1"/>
          </p:cNvSpPr>
          <p:nvPr/>
        </p:nvSpPr>
        <p:spPr bwMode="auto">
          <a:xfrm>
            <a:off x="8104188" y="509905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P</a:t>
            </a:r>
            <a:endParaRPr lang="en-US" altLang="en-US" sz="1800"/>
          </a:p>
        </p:txBody>
      </p:sp>
      <p:sp>
        <p:nvSpPr>
          <p:cNvPr id="34834" name="Rectangle 29"/>
          <p:cNvSpPr>
            <a:spLocks noChangeArrowheads="1"/>
          </p:cNvSpPr>
          <p:nvPr/>
        </p:nvSpPr>
        <p:spPr bwMode="auto">
          <a:xfrm>
            <a:off x="8178800" y="51943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n</a:t>
            </a:r>
            <a:endParaRPr lang="en-US" altLang="en-US" sz="1800"/>
          </a:p>
        </p:txBody>
      </p:sp>
      <p:sp>
        <p:nvSpPr>
          <p:cNvPr id="34835" name="Line 30"/>
          <p:cNvSpPr>
            <a:spLocks noChangeShapeType="1"/>
          </p:cNvSpPr>
          <p:nvPr/>
        </p:nvSpPr>
        <p:spPr bwMode="auto">
          <a:xfrm>
            <a:off x="6502400" y="5422900"/>
            <a:ext cx="1588" cy="3635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Text Box 31"/>
          <p:cNvSpPr txBox="1">
            <a:spLocks noChangeArrowheads="1"/>
          </p:cNvSpPr>
          <p:nvPr/>
        </p:nvSpPr>
        <p:spPr bwMode="auto">
          <a:xfrm>
            <a:off x="5410200" y="5943600"/>
            <a:ext cx="11969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Conceptual </a:t>
            </a:r>
          </a:p>
          <a:p>
            <a:r>
              <a:rPr lang="en-US" altLang="en-US"/>
              <a:t>Picture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6B69D-6A88-4669-BFE3-4D71A119013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Coherent Memory System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z="2000" u="sng" smtClean="0">
                <a:solidFill>
                  <a:srgbClr val="0332B7"/>
                </a:solidFill>
              </a:rPr>
              <a:t>Preserve Program Order</a:t>
            </a:r>
            <a:r>
              <a:rPr lang="en-US" altLang="en-US" sz="2000" smtClean="0"/>
              <a:t>: A read by processor P to location X that follows a write by P to X, with no writes of X by another processor occurring between the write and the read by P, always returns the value written by P 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sz="2000" u="sng" smtClean="0">
                <a:solidFill>
                  <a:srgbClr val="0332B7"/>
                </a:solidFill>
              </a:rPr>
              <a:t>Coherent view of memory</a:t>
            </a:r>
            <a:r>
              <a:rPr lang="en-US" altLang="en-US" sz="2000" smtClean="0"/>
              <a:t>: Read by a processor to location X that follows a write by </a:t>
            </a:r>
            <a:r>
              <a:rPr lang="en-US" altLang="en-US" sz="2000" smtClean="0">
                <a:solidFill>
                  <a:srgbClr val="114FFB"/>
                </a:solidFill>
              </a:rPr>
              <a:t>another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114FFB"/>
                </a:solidFill>
              </a:rPr>
              <a:t>processor</a:t>
            </a:r>
            <a:r>
              <a:rPr lang="en-US" altLang="en-US" sz="2000" smtClean="0"/>
              <a:t> to X returns the written value if the read and write </a:t>
            </a:r>
            <a:r>
              <a:rPr lang="en-US" altLang="en-US" sz="2000" smtClean="0">
                <a:solidFill>
                  <a:srgbClr val="0332B7"/>
                </a:solidFill>
              </a:rPr>
              <a:t>are sufficiently separated in time</a:t>
            </a:r>
            <a:r>
              <a:rPr lang="en-US" altLang="en-US" sz="2000" smtClean="0"/>
              <a:t> and no other writes to X occur between the two accesses 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sz="2000" u="sng" smtClean="0">
                <a:solidFill>
                  <a:srgbClr val="0332B7"/>
                </a:solidFill>
              </a:rPr>
              <a:t>Write serialization</a:t>
            </a:r>
            <a:r>
              <a:rPr lang="en-US" altLang="en-US" sz="2000" smtClean="0"/>
              <a:t>: 2 writes to same location by any 2 processors are seen in the same order by all processors </a:t>
            </a:r>
          </a:p>
          <a:p>
            <a:pPr marL="800100" lvl="1" indent="-342900" eaLnBrk="1" hangingPunct="1"/>
            <a:r>
              <a:rPr lang="en-US" altLang="en-US" smtClean="0"/>
              <a:t>If not, a processor could keep value 1 since saw as last write</a:t>
            </a:r>
          </a:p>
          <a:p>
            <a:pPr marL="800100" lvl="1" indent="-342900" eaLnBrk="1" hangingPunct="1"/>
            <a:r>
              <a:rPr lang="en-US" altLang="en-US" smtClean="0"/>
              <a:t>For example, if the values 1 and then 2 are written to a location, processors can never read the value of the location as 2 and then later read it as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37DD3-345E-4AAB-A592-4C0E4629173A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Consistency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848600" cy="4876800"/>
          </a:xfrm>
        </p:spPr>
        <p:txBody>
          <a:bodyPr/>
          <a:lstStyle/>
          <a:p>
            <a:pPr marL="457200" indent="-457200" eaLnBrk="1" hangingPunct="1"/>
            <a:r>
              <a:rPr lang="en-US" altLang="en-US" b="1" smtClean="0"/>
              <a:t>For now assume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smtClean="0"/>
              <a:t>A write does not complete (and allow the next write to occur) </a:t>
            </a:r>
            <a:r>
              <a:rPr lang="en-US" altLang="en-US" smtClean="0">
                <a:solidFill>
                  <a:srgbClr val="114FFB"/>
                </a:solidFill>
              </a:rPr>
              <a:t>until</a:t>
            </a:r>
            <a:r>
              <a:rPr lang="en-US" altLang="en-US" smtClean="0"/>
              <a:t> all processors have seen the effect of that write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smtClean="0"/>
              <a:t>The processor </a:t>
            </a:r>
            <a:r>
              <a:rPr lang="en-US" altLang="en-US" i="1" smtClean="0"/>
              <a:t>does not change the order </a:t>
            </a:r>
            <a:r>
              <a:rPr lang="en-US" altLang="en-US" smtClean="0"/>
              <a:t>of any </a:t>
            </a:r>
            <a:r>
              <a:rPr lang="en-US" altLang="en-US" smtClean="0">
                <a:solidFill>
                  <a:srgbClr val="114FFB"/>
                </a:solidFill>
              </a:rPr>
              <a:t>write</a:t>
            </a:r>
            <a:r>
              <a:rPr lang="en-US" altLang="en-US" smtClean="0"/>
              <a:t> with respect to any other memory access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if a processor writes location A followed by location B, any processor that sees the new value of B must also see the new value of A </a:t>
            </a:r>
          </a:p>
          <a:p>
            <a:pPr marL="457200" indent="-457200" eaLnBrk="1" hangingPunct="1"/>
            <a:r>
              <a:rPr lang="en-US" altLang="en-US" smtClean="0"/>
              <a:t>These restrictions allow the processor to </a:t>
            </a:r>
            <a:r>
              <a:rPr lang="en-US" altLang="en-US" smtClean="0">
                <a:solidFill>
                  <a:srgbClr val="114FFB"/>
                </a:solidFill>
              </a:rPr>
              <a:t>reorder reads</a:t>
            </a:r>
            <a:r>
              <a:rPr lang="en-US" altLang="en-US" smtClean="0"/>
              <a:t>, but forces the processor to </a:t>
            </a:r>
            <a:r>
              <a:rPr lang="en-US" altLang="en-US" smtClean="0">
                <a:solidFill>
                  <a:srgbClr val="114FFB"/>
                </a:solidFill>
              </a:rPr>
              <a:t>finish writes in program order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24698-52FE-4F37-925D-B920DA19233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Basic Schemes for Enforcing Coherence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 on multiple processors will normally have copies of the same data in several caches</a:t>
            </a:r>
          </a:p>
          <a:p>
            <a:pPr lvl="1" eaLnBrk="1" hangingPunct="1"/>
            <a:r>
              <a:rPr lang="en-US" altLang="en-US" smtClean="0"/>
              <a:t>Unlike I/O, where its rare</a:t>
            </a:r>
          </a:p>
          <a:p>
            <a:pPr eaLnBrk="1" hangingPunct="1"/>
            <a:r>
              <a:rPr lang="en-US" altLang="en-US" smtClean="0"/>
              <a:t>Rather than trying to avoid sharing in SW, </a:t>
            </a:r>
            <a:br>
              <a:rPr lang="en-US" altLang="en-US" smtClean="0"/>
            </a:br>
            <a:r>
              <a:rPr lang="en-US" altLang="en-US" smtClean="0"/>
              <a:t>SMPs use a HW protocol to maintain coherent caches</a:t>
            </a:r>
          </a:p>
          <a:p>
            <a:pPr lvl="1" eaLnBrk="1" hangingPunct="1"/>
            <a:r>
              <a:rPr lang="en-US" altLang="en-US" b="1" smtClean="0"/>
              <a:t>Migration</a:t>
            </a:r>
            <a:r>
              <a:rPr lang="en-US" altLang="en-US" smtClean="0"/>
              <a:t> and </a:t>
            </a:r>
            <a:r>
              <a:rPr lang="en-US" altLang="en-US" b="1" smtClean="0"/>
              <a:t>Replication</a:t>
            </a:r>
            <a:r>
              <a:rPr lang="en-US" altLang="en-US" smtClean="0"/>
              <a:t> key to performance of shared data</a:t>
            </a:r>
          </a:p>
          <a:p>
            <a:pPr eaLnBrk="1" hangingPunct="1"/>
            <a:r>
              <a:rPr lang="en-US" altLang="en-US" u="sng" smtClean="0">
                <a:solidFill>
                  <a:srgbClr val="0332B7"/>
                </a:solidFill>
              </a:rPr>
              <a:t>Migration</a:t>
            </a:r>
            <a:r>
              <a:rPr lang="en-US" altLang="en-US" smtClean="0"/>
              <a:t> - data can be moved to a local cache and used there in a transparent fashion </a:t>
            </a:r>
          </a:p>
          <a:p>
            <a:pPr lvl="1" eaLnBrk="1" hangingPunct="1"/>
            <a:r>
              <a:rPr lang="en-US" altLang="en-US" smtClean="0"/>
              <a:t>Reduces both </a:t>
            </a:r>
            <a:r>
              <a:rPr lang="en-US" altLang="en-US" smtClean="0">
                <a:solidFill>
                  <a:srgbClr val="114FFB"/>
                </a:solidFill>
              </a:rPr>
              <a:t>latency</a:t>
            </a:r>
            <a:r>
              <a:rPr lang="en-US" altLang="en-US" smtClean="0"/>
              <a:t> to access shared data that is allocated remotely and </a:t>
            </a:r>
            <a:r>
              <a:rPr lang="en-US" altLang="en-US" smtClean="0">
                <a:solidFill>
                  <a:srgbClr val="114FFB"/>
                </a:solidFill>
              </a:rPr>
              <a:t>bandwidth</a:t>
            </a:r>
            <a:r>
              <a:rPr lang="en-US" altLang="en-US" smtClean="0"/>
              <a:t> demand on the shared memory</a:t>
            </a:r>
          </a:p>
          <a:p>
            <a:pPr eaLnBrk="1" hangingPunct="1"/>
            <a:r>
              <a:rPr lang="en-US" altLang="en-US" u="sng" smtClean="0">
                <a:solidFill>
                  <a:srgbClr val="0332B7"/>
                </a:solidFill>
              </a:rPr>
              <a:t>Replication</a:t>
            </a:r>
            <a:r>
              <a:rPr lang="en-US" altLang="en-US" smtClean="0"/>
              <a:t> – for shared data being simultaneously read, since caches make a copy of data in local cache</a:t>
            </a:r>
          </a:p>
          <a:p>
            <a:pPr lvl="1" eaLnBrk="1" hangingPunct="1"/>
            <a:r>
              <a:rPr lang="en-US" altLang="en-US" smtClean="0"/>
              <a:t>Reduces both </a:t>
            </a:r>
            <a:r>
              <a:rPr lang="en-US" altLang="en-US" smtClean="0">
                <a:solidFill>
                  <a:srgbClr val="114FFB"/>
                </a:solidFill>
              </a:rPr>
              <a:t>latency</a:t>
            </a:r>
            <a:r>
              <a:rPr lang="en-US" altLang="en-US" smtClean="0"/>
              <a:t> of access and </a:t>
            </a:r>
            <a:r>
              <a:rPr lang="en-US" altLang="en-US" smtClean="0">
                <a:solidFill>
                  <a:srgbClr val="114FFB"/>
                </a:solidFill>
              </a:rPr>
              <a:t>contention</a:t>
            </a:r>
            <a:r>
              <a:rPr lang="en-US" altLang="en-US" smtClean="0"/>
              <a:t> for read shared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A70D3-D8F4-4642-8620-333640731E6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2 Classes of Cache Coherence Protocols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u="sng" smtClean="0">
                <a:solidFill>
                  <a:srgbClr val="0332B7"/>
                </a:solidFill>
              </a:rPr>
              <a:t>Directory based</a:t>
            </a:r>
            <a:r>
              <a:rPr lang="en-US" altLang="en-US" smtClean="0"/>
              <a:t> — Sharing status of a block of physical memory is kept in just one location, the </a:t>
            </a:r>
            <a:r>
              <a:rPr lang="en-US" altLang="en-US" u="sng" smtClean="0">
                <a:solidFill>
                  <a:srgbClr val="0332B7"/>
                </a:solidFill>
              </a:rPr>
              <a:t>directory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mtClean="0"/>
              <a:t>Scales well – common for </a:t>
            </a:r>
            <a:r>
              <a:rPr lang="en-US" altLang="en-US" i="1" smtClean="0"/>
              <a:t>distributed shared memory systems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mtClean="0"/>
              <a:t>However, is used in Sun T1-Niagara (</a:t>
            </a:r>
            <a:r>
              <a:rPr lang="en-US" altLang="en-US" i="1" smtClean="0"/>
              <a:t>a symmetric shared memory system</a:t>
            </a:r>
            <a:r>
              <a:rPr lang="en-US" altLang="en-US" smtClean="0"/>
              <a:t>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en-US" u="sng" smtClean="0">
                <a:solidFill>
                  <a:srgbClr val="0332B7"/>
                </a:solidFill>
              </a:rPr>
              <a:t>Snooping</a:t>
            </a:r>
            <a:r>
              <a:rPr lang="en-US" altLang="en-US" smtClean="0"/>
              <a:t> — Every cache with a copy of data also has a copy of sharing status of block, but no centralized state is kept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mtClean="0"/>
              <a:t>All caches are accessible via some broadcast medium (a bus or switch) 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altLang="en-US" smtClean="0"/>
              <a:t>All cache controllers monitor or </a:t>
            </a:r>
            <a:r>
              <a:rPr lang="en-US" altLang="en-US" smtClean="0">
                <a:solidFill>
                  <a:srgbClr val="0332B7"/>
                </a:solidFill>
              </a:rPr>
              <a:t>snoop</a:t>
            </a:r>
            <a:r>
              <a:rPr lang="en-US" altLang="en-US" smtClean="0"/>
              <a:t> on the medium to determine whether or not they have a copy of a block that is requested on a bus or switch access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DC66E-0EE3-4529-B932-3272F301897A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Snoopy Cache-Coherence Protocols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505200"/>
            <a:ext cx="7620000" cy="26082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Cache Controller “</a:t>
            </a:r>
            <a:r>
              <a:rPr lang="en-US" altLang="en-US" smtClean="0">
                <a:solidFill>
                  <a:srgbClr val="114FFB"/>
                </a:solidFill>
              </a:rPr>
              <a:t>snoops</a:t>
            </a:r>
            <a:r>
              <a:rPr lang="en-US" altLang="en-US" smtClean="0"/>
              <a:t>” all transactions on the shared medium (bus or switch)</a:t>
            </a:r>
          </a:p>
          <a:p>
            <a:pPr lvl="1" eaLnBrk="1" hangingPunct="1"/>
            <a:r>
              <a:rPr lang="en-US" altLang="en-US" u="sng" smtClean="0"/>
              <a:t>relevant transaction</a:t>
            </a:r>
            <a:r>
              <a:rPr lang="en-US" altLang="en-US" smtClean="0"/>
              <a:t> if for a block it contains</a:t>
            </a:r>
          </a:p>
          <a:p>
            <a:pPr lvl="1" eaLnBrk="1" hangingPunct="1"/>
            <a:r>
              <a:rPr lang="en-US" altLang="en-US" smtClean="0"/>
              <a:t>take action to ensure coherence</a:t>
            </a:r>
          </a:p>
          <a:p>
            <a:pPr lvl="2" eaLnBrk="1" hangingPunct="1"/>
            <a:r>
              <a:rPr lang="en-US" altLang="en-US" smtClean="0"/>
              <a:t>invalidate, update, or supply value</a:t>
            </a:r>
          </a:p>
          <a:p>
            <a:pPr lvl="1" eaLnBrk="1" hangingPunct="1"/>
            <a:r>
              <a:rPr lang="en-US" altLang="en-US" smtClean="0"/>
              <a:t>depends on state of the block and the protocol</a:t>
            </a:r>
          </a:p>
          <a:p>
            <a:pPr eaLnBrk="1" hangingPunct="1"/>
            <a:r>
              <a:rPr lang="en-US" altLang="en-US" smtClean="0"/>
              <a:t>Either get exclusive access before write via write </a:t>
            </a:r>
            <a:r>
              <a:rPr lang="en-US" altLang="en-US" u="sng" smtClean="0"/>
              <a:t>invalidate</a:t>
            </a:r>
            <a:r>
              <a:rPr lang="en-US" altLang="en-US" smtClean="0"/>
              <a:t> or </a:t>
            </a:r>
            <a:r>
              <a:rPr lang="en-US" altLang="en-US" u="sng" smtClean="0"/>
              <a:t>update</a:t>
            </a:r>
            <a:r>
              <a:rPr lang="en-US" altLang="en-US" smtClean="0"/>
              <a:t> all copies on write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990600" y="1600200"/>
            <a:ext cx="1420813" cy="727075"/>
            <a:chOff x="788" y="927"/>
            <a:chExt cx="895" cy="458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788" y="1252"/>
              <a:ext cx="136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932" y="1252"/>
              <a:ext cx="136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1076" y="1252"/>
              <a:ext cx="520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1159" y="927"/>
              <a:ext cx="52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State</a:t>
              </a:r>
            </a:p>
            <a:p>
              <a:r>
                <a:rPr lang="en-US" altLang="en-US" b="0"/>
                <a:t>Address</a:t>
              </a:r>
            </a:p>
            <a:p>
              <a:r>
                <a:rPr lang="en-US" altLang="en-US" b="0"/>
                <a:t>Data</a:t>
              </a:r>
            </a:p>
          </p:txBody>
        </p:sp>
        <p:sp>
          <p:nvSpPr>
            <p:cNvPr id="39947" name="Line 9"/>
            <p:cNvSpPr>
              <a:spLocks noChangeShapeType="1"/>
            </p:cNvSpPr>
            <p:nvPr/>
          </p:nvSpPr>
          <p:spPr bwMode="auto">
            <a:xfrm flipH="1">
              <a:off x="1020" y="1156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Line 10"/>
            <p:cNvSpPr>
              <a:spLocks noChangeShapeType="1"/>
            </p:cNvSpPr>
            <p:nvPr/>
          </p:nvSpPr>
          <p:spPr bwMode="auto">
            <a:xfrm flipH="1">
              <a:off x="876" y="1012"/>
              <a:ext cx="296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9941" name="Picture 11" descr="05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57134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035D7-F7FE-4723-B9CE-623972D4A079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Write-thru Invalidate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4887913"/>
            <a:ext cx="7391400" cy="1781175"/>
          </a:xfrm>
        </p:spPr>
        <p:txBody>
          <a:bodyPr/>
          <a:lstStyle/>
          <a:p>
            <a:pPr eaLnBrk="1" hangingPunct="1"/>
            <a:r>
              <a:rPr lang="en-US" altLang="en-US" smtClean="0"/>
              <a:t>Must invalidate before step 3</a:t>
            </a:r>
          </a:p>
          <a:p>
            <a:pPr eaLnBrk="1" hangingPunct="1"/>
            <a:r>
              <a:rPr lang="en-US" altLang="en-US" smtClean="0">
                <a:solidFill>
                  <a:srgbClr val="114FFB"/>
                </a:solidFill>
              </a:rPr>
              <a:t>Write update </a:t>
            </a:r>
            <a:r>
              <a:rPr lang="en-US" altLang="en-US" smtClean="0"/>
              <a:t>uses more broadcast medium BW</a:t>
            </a:r>
            <a:br>
              <a:rPr lang="en-US" altLang="en-US" smtClean="0"/>
            </a:br>
            <a:r>
              <a:rPr lang="en-US" altLang="en-US" smtClean="0">
                <a:sym typeface="Symbol" pitchFamily="18" charset="2"/>
              </a:rPr>
              <a:t> all recent multiprocessors use write invalidate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What about </a:t>
            </a:r>
            <a:r>
              <a:rPr lang="en-US" altLang="en-US" smtClean="0">
                <a:solidFill>
                  <a:srgbClr val="114FFB"/>
                </a:solidFill>
                <a:sym typeface="Symbol" pitchFamily="18" charset="2"/>
              </a:rPr>
              <a:t>Write-back Invalidate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765300" y="3195638"/>
            <a:ext cx="5378450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284538" y="319563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438400" y="3505200"/>
            <a:ext cx="1681163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438400" y="3530600"/>
            <a:ext cx="1681163" cy="1008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799138" y="3608388"/>
            <a:ext cx="8064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I/O devices</a:t>
            </a:r>
            <a:endParaRPr lang="en-US" alt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011488" y="4302125"/>
            <a:ext cx="6048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Memory</a:t>
            </a:r>
            <a:endParaRPr lang="en-US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271713" y="2859088"/>
            <a:ext cx="1587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271713" y="2020888"/>
            <a:ext cx="1587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Freeform 12"/>
          <p:cNvSpPr>
            <a:spLocks/>
          </p:cNvSpPr>
          <p:nvPr/>
        </p:nvSpPr>
        <p:spPr bwMode="auto">
          <a:xfrm>
            <a:off x="1936750" y="1349375"/>
            <a:ext cx="671513" cy="671513"/>
          </a:xfrm>
          <a:custGeom>
            <a:avLst/>
            <a:gdLst>
              <a:gd name="T0" fmla="*/ 1058466505 w 423"/>
              <a:gd name="T1" fmla="*/ 526713889 h 423"/>
              <a:gd name="T2" fmla="*/ 1058466505 w 423"/>
              <a:gd name="T3" fmla="*/ 617439555 h 423"/>
              <a:gd name="T4" fmla="*/ 1038305245 w 423"/>
              <a:gd name="T5" fmla="*/ 695563641 h 423"/>
              <a:gd name="T6" fmla="*/ 1003023042 w 423"/>
              <a:gd name="T7" fmla="*/ 773689314 h 423"/>
              <a:gd name="T8" fmla="*/ 960181160 w 423"/>
              <a:gd name="T9" fmla="*/ 846773283 h 423"/>
              <a:gd name="T10" fmla="*/ 909778012 w 423"/>
              <a:gd name="T11" fmla="*/ 909778012 h 423"/>
              <a:gd name="T12" fmla="*/ 846773283 w 423"/>
              <a:gd name="T13" fmla="*/ 960181160 h 423"/>
              <a:gd name="T14" fmla="*/ 773689314 w 423"/>
              <a:gd name="T15" fmla="*/ 1003023042 h 423"/>
              <a:gd name="T16" fmla="*/ 703124907 w 423"/>
              <a:gd name="T17" fmla="*/ 1038305245 h 423"/>
              <a:gd name="T18" fmla="*/ 617439555 w 423"/>
              <a:gd name="T19" fmla="*/ 1058466505 h 423"/>
              <a:gd name="T20" fmla="*/ 531754203 w 423"/>
              <a:gd name="T21" fmla="*/ 1066027770 h 423"/>
              <a:gd name="T22" fmla="*/ 448588215 w 423"/>
              <a:gd name="T23" fmla="*/ 1058466505 h 423"/>
              <a:gd name="T24" fmla="*/ 362902765 w 423"/>
              <a:gd name="T25" fmla="*/ 1038305245 h 423"/>
              <a:gd name="T26" fmla="*/ 284778679 w 423"/>
              <a:gd name="T27" fmla="*/ 1003023042 h 423"/>
              <a:gd name="T28" fmla="*/ 219254587 w 423"/>
              <a:gd name="T29" fmla="*/ 960181160 h 423"/>
              <a:gd name="T30" fmla="*/ 156249808 w 423"/>
              <a:gd name="T31" fmla="*/ 909778012 h 423"/>
              <a:gd name="T32" fmla="*/ 98286957 w 423"/>
              <a:gd name="T33" fmla="*/ 846773283 h 423"/>
              <a:gd name="T34" fmla="*/ 55443488 w 423"/>
              <a:gd name="T35" fmla="*/ 773689314 h 423"/>
              <a:gd name="T36" fmla="*/ 27722538 w 423"/>
              <a:gd name="T37" fmla="*/ 695563641 h 423"/>
              <a:gd name="T38" fmla="*/ 7561269 w 423"/>
              <a:gd name="T39" fmla="*/ 617439555 h 423"/>
              <a:gd name="T40" fmla="*/ 0 w 423"/>
              <a:gd name="T41" fmla="*/ 534273567 h 423"/>
              <a:gd name="T42" fmla="*/ 7561269 w 423"/>
              <a:gd name="T43" fmla="*/ 448588215 h 423"/>
              <a:gd name="T44" fmla="*/ 27722538 w 423"/>
              <a:gd name="T45" fmla="*/ 362902765 h 423"/>
              <a:gd name="T46" fmla="*/ 55443488 w 423"/>
              <a:gd name="T47" fmla="*/ 284778679 h 423"/>
              <a:gd name="T48" fmla="*/ 98286957 w 423"/>
              <a:gd name="T49" fmla="*/ 214214272 h 423"/>
              <a:gd name="T50" fmla="*/ 156249808 w 423"/>
              <a:gd name="T51" fmla="*/ 156249808 h 423"/>
              <a:gd name="T52" fmla="*/ 219254587 w 423"/>
              <a:gd name="T53" fmla="*/ 98286957 h 423"/>
              <a:gd name="T54" fmla="*/ 284778679 w 423"/>
              <a:gd name="T55" fmla="*/ 55443488 h 423"/>
              <a:gd name="T56" fmla="*/ 362902765 w 423"/>
              <a:gd name="T57" fmla="*/ 27722538 h 423"/>
              <a:gd name="T58" fmla="*/ 448588215 w 423"/>
              <a:gd name="T59" fmla="*/ 7561269 h 423"/>
              <a:gd name="T60" fmla="*/ 531754203 w 423"/>
              <a:gd name="T61" fmla="*/ 0 h 423"/>
              <a:gd name="T62" fmla="*/ 617439555 w 423"/>
              <a:gd name="T63" fmla="*/ 7561269 h 423"/>
              <a:gd name="T64" fmla="*/ 703124907 w 423"/>
              <a:gd name="T65" fmla="*/ 27722538 h 423"/>
              <a:gd name="T66" fmla="*/ 773689314 w 423"/>
              <a:gd name="T67" fmla="*/ 55443488 h 423"/>
              <a:gd name="T68" fmla="*/ 846773283 w 423"/>
              <a:gd name="T69" fmla="*/ 98286957 h 423"/>
              <a:gd name="T70" fmla="*/ 909778012 w 423"/>
              <a:gd name="T71" fmla="*/ 156249808 h 423"/>
              <a:gd name="T72" fmla="*/ 960181160 w 423"/>
              <a:gd name="T73" fmla="*/ 214214272 h 423"/>
              <a:gd name="T74" fmla="*/ 1003023042 w 423"/>
              <a:gd name="T75" fmla="*/ 284778679 h 423"/>
              <a:gd name="T76" fmla="*/ 1038305245 w 423"/>
              <a:gd name="T77" fmla="*/ 362902765 h 423"/>
              <a:gd name="T78" fmla="*/ 1058466505 w 423"/>
              <a:gd name="T79" fmla="*/ 448588215 h 423"/>
              <a:gd name="T80" fmla="*/ 1066027770 w 423"/>
              <a:gd name="T81" fmla="*/ 534273567 h 423"/>
              <a:gd name="T82" fmla="*/ 1058466505 w 423"/>
              <a:gd name="T83" fmla="*/ 52671388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1" y="361"/>
                </a:lnTo>
                <a:lnTo>
                  <a:pt x="336" y="381"/>
                </a:lnTo>
                <a:lnTo>
                  <a:pt x="307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7" y="381"/>
                </a:lnTo>
                <a:lnTo>
                  <a:pt x="62" y="361"/>
                </a:lnTo>
                <a:lnTo>
                  <a:pt x="39" y="336"/>
                </a:lnTo>
                <a:lnTo>
                  <a:pt x="22" y="307"/>
                </a:lnTo>
                <a:lnTo>
                  <a:pt x="11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1" y="144"/>
                </a:lnTo>
                <a:lnTo>
                  <a:pt x="22" y="113"/>
                </a:lnTo>
                <a:lnTo>
                  <a:pt x="39" y="85"/>
                </a:lnTo>
                <a:lnTo>
                  <a:pt x="62" y="62"/>
                </a:lnTo>
                <a:lnTo>
                  <a:pt x="87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07" y="22"/>
                </a:lnTo>
                <a:lnTo>
                  <a:pt x="336" y="39"/>
                </a:lnTo>
                <a:lnTo>
                  <a:pt x="361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0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>
            <a:off x="1936750" y="1349375"/>
            <a:ext cx="671513" cy="671513"/>
          </a:xfrm>
          <a:custGeom>
            <a:avLst/>
            <a:gdLst>
              <a:gd name="T0" fmla="*/ 1058466505 w 423"/>
              <a:gd name="T1" fmla="*/ 526713889 h 423"/>
              <a:gd name="T2" fmla="*/ 1058466505 w 423"/>
              <a:gd name="T3" fmla="*/ 448588215 h 423"/>
              <a:gd name="T4" fmla="*/ 1038305245 w 423"/>
              <a:gd name="T5" fmla="*/ 362902765 h 423"/>
              <a:gd name="T6" fmla="*/ 1003023042 w 423"/>
              <a:gd name="T7" fmla="*/ 284778679 h 423"/>
              <a:gd name="T8" fmla="*/ 960181160 w 423"/>
              <a:gd name="T9" fmla="*/ 214214272 h 423"/>
              <a:gd name="T10" fmla="*/ 909778012 w 423"/>
              <a:gd name="T11" fmla="*/ 156249808 h 423"/>
              <a:gd name="T12" fmla="*/ 846773283 w 423"/>
              <a:gd name="T13" fmla="*/ 98286957 h 423"/>
              <a:gd name="T14" fmla="*/ 773689314 w 423"/>
              <a:gd name="T15" fmla="*/ 55443488 h 423"/>
              <a:gd name="T16" fmla="*/ 703124907 w 423"/>
              <a:gd name="T17" fmla="*/ 27722538 h 423"/>
              <a:gd name="T18" fmla="*/ 617439555 w 423"/>
              <a:gd name="T19" fmla="*/ 7561269 h 423"/>
              <a:gd name="T20" fmla="*/ 531754203 w 423"/>
              <a:gd name="T21" fmla="*/ 0 h 423"/>
              <a:gd name="T22" fmla="*/ 448588215 w 423"/>
              <a:gd name="T23" fmla="*/ 7561269 h 423"/>
              <a:gd name="T24" fmla="*/ 362902765 w 423"/>
              <a:gd name="T25" fmla="*/ 27722538 h 423"/>
              <a:gd name="T26" fmla="*/ 284778679 w 423"/>
              <a:gd name="T27" fmla="*/ 55443488 h 423"/>
              <a:gd name="T28" fmla="*/ 219254587 w 423"/>
              <a:gd name="T29" fmla="*/ 98286957 h 423"/>
              <a:gd name="T30" fmla="*/ 156249808 w 423"/>
              <a:gd name="T31" fmla="*/ 156249808 h 423"/>
              <a:gd name="T32" fmla="*/ 98286957 w 423"/>
              <a:gd name="T33" fmla="*/ 214214272 h 423"/>
              <a:gd name="T34" fmla="*/ 55443488 w 423"/>
              <a:gd name="T35" fmla="*/ 284778679 h 423"/>
              <a:gd name="T36" fmla="*/ 27722538 w 423"/>
              <a:gd name="T37" fmla="*/ 362902765 h 423"/>
              <a:gd name="T38" fmla="*/ 7561269 w 423"/>
              <a:gd name="T39" fmla="*/ 448588215 h 423"/>
              <a:gd name="T40" fmla="*/ 0 w 423"/>
              <a:gd name="T41" fmla="*/ 534273567 h 423"/>
              <a:gd name="T42" fmla="*/ 7561269 w 423"/>
              <a:gd name="T43" fmla="*/ 617439555 h 423"/>
              <a:gd name="T44" fmla="*/ 27722538 w 423"/>
              <a:gd name="T45" fmla="*/ 695563641 h 423"/>
              <a:gd name="T46" fmla="*/ 55443488 w 423"/>
              <a:gd name="T47" fmla="*/ 773689314 h 423"/>
              <a:gd name="T48" fmla="*/ 98286957 w 423"/>
              <a:gd name="T49" fmla="*/ 846773283 h 423"/>
              <a:gd name="T50" fmla="*/ 156249808 w 423"/>
              <a:gd name="T51" fmla="*/ 909778012 h 423"/>
              <a:gd name="T52" fmla="*/ 219254587 w 423"/>
              <a:gd name="T53" fmla="*/ 960181160 h 423"/>
              <a:gd name="T54" fmla="*/ 284778679 w 423"/>
              <a:gd name="T55" fmla="*/ 1003023042 h 423"/>
              <a:gd name="T56" fmla="*/ 362902765 w 423"/>
              <a:gd name="T57" fmla="*/ 1038305245 h 423"/>
              <a:gd name="T58" fmla="*/ 448588215 w 423"/>
              <a:gd name="T59" fmla="*/ 1058466505 h 423"/>
              <a:gd name="T60" fmla="*/ 531754203 w 423"/>
              <a:gd name="T61" fmla="*/ 1066027770 h 423"/>
              <a:gd name="T62" fmla="*/ 617439555 w 423"/>
              <a:gd name="T63" fmla="*/ 1058466505 h 423"/>
              <a:gd name="T64" fmla="*/ 703124907 w 423"/>
              <a:gd name="T65" fmla="*/ 1038305245 h 423"/>
              <a:gd name="T66" fmla="*/ 773689314 w 423"/>
              <a:gd name="T67" fmla="*/ 1003023042 h 423"/>
              <a:gd name="T68" fmla="*/ 846773283 w 423"/>
              <a:gd name="T69" fmla="*/ 960181160 h 423"/>
              <a:gd name="T70" fmla="*/ 909778012 w 423"/>
              <a:gd name="T71" fmla="*/ 909778012 h 423"/>
              <a:gd name="T72" fmla="*/ 960181160 w 423"/>
              <a:gd name="T73" fmla="*/ 846773283 h 423"/>
              <a:gd name="T74" fmla="*/ 1003023042 w 423"/>
              <a:gd name="T75" fmla="*/ 773689314 h 423"/>
              <a:gd name="T76" fmla="*/ 1038305245 w 423"/>
              <a:gd name="T77" fmla="*/ 695563641 h 423"/>
              <a:gd name="T78" fmla="*/ 1058466505 w 423"/>
              <a:gd name="T79" fmla="*/ 617439555 h 423"/>
              <a:gd name="T80" fmla="*/ 1066027770 w 423"/>
              <a:gd name="T81" fmla="*/ 534273567 h 423"/>
              <a:gd name="T82" fmla="*/ 1066027770 w 423"/>
              <a:gd name="T83" fmla="*/ 53427356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0" y="209"/>
                </a:moveTo>
                <a:lnTo>
                  <a:pt x="420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1" y="62"/>
                </a:lnTo>
                <a:lnTo>
                  <a:pt x="336" y="39"/>
                </a:lnTo>
                <a:lnTo>
                  <a:pt x="307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7" y="39"/>
                </a:lnTo>
                <a:lnTo>
                  <a:pt x="62" y="62"/>
                </a:lnTo>
                <a:lnTo>
                  <a:pt x="39" y="85"/>
                </a:lnTo>
                <a:lnTo>
                  <a:pt x="22" y="113"/>
                </a:lnTo>
                <a:lnTo>
                  <a:pt x="11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1" y="276"/>
                </a:lnTo>
                <a:lnTo>
                  <a:pt x="22" y="307"/>
                </a:lnTo>
                <a:lnTo>
                  <a:pt x="39" y="336"/>
                </a:lnTo>
                <a:lnTo>
                  <a:pt x="62" y="361"/>
                </a:lnTo>
                <a:lnTo>
                  <a:pt x="87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07" y="398"/>
                </a:lnTo>
                <a:lnTo>
                  <a:pt x="336" y="381"/>
                </a:lnTo>
                <a:lnTo>
                  <a:pt x="361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1765300" y="2187575"/>
            <a:ext cx="1009650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1765300" y="2187575"/>
            <a:ext cx="1009650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2178050" y="1597025"/>
            <a:ext cx="1698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2249488" y="1658938"/>
            <a:ext cx="1254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2219325" y="2278063"/>
            <a:ext cx="152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$</a:t>
            </a:r>
            <a:endParaRPr lang="en-US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6135688" y="3195638"/>
            <a:ext cx="1587" cy="334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454525" y="285908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454525" y="202088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Freeform 22"/>
          <p:cNvSpPr>
            <a:spLocks/>
          </p:cNvSpPr>
          <p:nvPr/>
        </p:nvSpPr>
        <p:spPr bwMode="auto">
          <a:xfrm>
            <a:off x="4119563" y="1349375"/>
            <a:ext cx="671512" cy="671513"/>
          </a:xfrm>
          <a:custGeom>
            <a:avLst/>
            <a:gdLst>
              <a:gd name="T0" fmla="*/ 1066024595 w 423"/>
              <a:gd name="T1" fmla="*/ 526713889 h 423"/>
              <a:gd name="T2" fmla="*/ 1058464928 w 423"/>
              <a:gd name="T3" fmla="*/ 617439555 h 423"/>
              <a:gd name="T4" fmla="*/ 1038303699 w 423"/>
              <a:gd name="T5" fmla="*/ 695563641 h 423"/>
              <a:gd name="T6" fmla="*/ 1008061855 w 423"/>
              <a:gd name="T7" fmla="*/ 773689314 h 423"/>
              <a:gd name="T8" fmla="*/ 967739397 w 423"/>
              <a:gd name="T9" fmla="*/ 846773283 h 423"/>
              <a:gd name="T10" fmla="*/ 909775069 w 423"/>
              <a:gd name="T11" fmla="*/ 909778012 h 423"/>
              <a:gd name="T12" fmla="*/ 851812329 w 423"/>
              <a:gd name="T13" fmla="*/ 960181160 h 423"/>
              <a:gd name="T14" fmla="*/ 781247829 w 423"/>
              <a:gd name="T15" fmla="*/ 1003023042 h 423"/>
              <a:gd name="T16" fmla="*/ 703122272 w 423"/>
              <a:gd name="T17" fmla="*/ 1038305245 h 423"/>
              <a:gd name="T18" fmla="*/ 617437048 w 423"/>
              <a:gd name="T19" fmla="*/ 1058466505 h 423"/>
              <a:gd name="T20" fmla="*/ 531751824 w 423"/>
              <a:gd name="T21" fmla="*/ 1066027770 h 423"/>
              <a:gd name="T22" fmla="*/ 446066600 w 423"/>
              <a:gd name="T23" fmla="*/ 1058466505 h 423"/>
              <a:gd name="T24" fmla="*/ 367942532 w 423"/>
              <a:gd name="T25" fmla="*/ 1038305245 h 423"/>
              <a:gd name="T26" fmla="*/ 289816975 w 423"/>
              <a:gd name="T27" fmla="*/ 1003023042 h 423"/>
              <a:gd name="T28" fmla="*/ 219252673 w 423"/>
              <a:gd name="T29" fmla="*/ 960181160 h 423"/>
              <a:gd name="T30" fmla="*/ 156249576 w 423"/>
              <a:gd name="T31" fmla="*/ 909778012 h 423"/>
              <a:gd name="T32" fmla="*/ 105846503 w 423"/>
              <a:gd name="T33" fmla="*/ 846773283 h 423"/>
              <a:gd name="T34" fmla="*/ 63003072 w 423"/>
              <a:gd name="T35" fmla="*/ 773689314 h 423"/>
              <a:gd name="T36" fmla="*/ 27720909 w 423"/>
              <a:gd name="T37" fmla="*/ 695563641 h 423"/>
              <a:gd name="T38" fmla="*/ 5040309 w 423"/>
              <a:gd name="T39" fmla="*/ 617439555 h 423"/>
              <a:gd name="T40" fmla="*/ 0 w 423"/>
              <a:gd name="T41" fmla="*/ 534273567 h 423"/>
              <a:gd name="T42" fmla="*/ 5040309 w 423"/>
              <a:gd name="T43" fmla="*/ 448588215 h 423"/>
              <a:gd name="T44" fmla="*/ 27720909 w 423"/>
              <a:gd name="T45" fmla="*/ 362902765 h 423"/>
              <a:gd name="T46" fmla="*/ 63003072 w 423"/>
              <a:gd name="T47" fmla="*/ 284778679 h 423"/>
              <a:gd name="T48" fmla="*/ 105846503 w 423"/>
              <a:gd name="T49" fmla="*/ 214214272 h 423"/>
              <a:gd name="T50" fmla="*/ 156249576 w 423"/>
              <a:gd name="T51" fmla="*/ 156249808 h 423"/>
              <a:gd name="T52" fmla="*/ 219252673 w 423"/>
              <a:gd name="T53" fmla="*/ 98286957 h 423"/>
              <a:gd name="T54" fmla="*/ 289816975 w 423"/>
              <a:gd name="T55" fmla="*/ 55443488 h 423"/>
              <a:gd name="T56" fmla="*/ 367942532 w 423"/>
              <a:gd name="T57" fmla="*/ 27722538 h 423"/>
              <a:gd name="T58" fmla="*/ 446066600 w 423"/>
              <a:gd name="T59" fmla="*/ 7561269 h 423"/>
              <a:gd name="T60" fmla="*/ 531751824 w 423"/>
              <a:gd name="T61" fmla="*/ 0 h 423"/>
              <a:gd name="T62" fmla="*/ 617437048 w 423"/>
              <a:gd name="T63" fmla="*/ 7561269 h 423"/>
              <a:gd name="T64" fmla="*/ 703122272 w 423"/>
              <a:gd name="T65" fmla="*/ 27722538 h 423"/>
              <a:gd name="T66" fmla="*/ 781247829 w 423"/>
              <a:gd name="T67" fmla="*/ 55443488 h 423"/>
              <a:gd name="T68" fmla="*/ 851812329 w 423"/>
              <a:gd name="T69" fmla="*/ 98286957 h 423"/>
              <a:gd name="T70" fmla="*/ 909775069 w 423"/>
              <a:gd name="T71" fmla="*/ 156249808 h 423"/>
              <a:gd name="T72" fmla="*/ 967739397 w 423"/>
              <a:gd name="T73" fmla="*/ 214214272 h 423"/>
              <a:gd name="T74" fmla="*/ 1008061855 w 423"/>
              <a:gd name="T75" fmla="*/ 284778679 h 423"/>
              <a:gd name="T76" fmla="*/ 1038303699 w 423"/>
              <a:gd name="T77" fmla="*/ 362902765 h 423"/>
              <a:gd name="T78" fmla="*/ 1058464928 w 423"/>
              <a:gd name="T79" fmla="*/ 448588215 h 423"/>
              <a:gd name="T80" fmla="*/ 1066024595 w 423"/>
              <a:gd name="T81" fmla="*/ 534273567 h 423"/>
              <a:gd name="T82" fmla="*/ 1066024595 w 423"/>
              <a:gd name="T83" fmla="*/ 52671388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245"/>
                </a:lnTo>
                <a:lnTo>
                  <a:pt x="412" y="276"/>
                </a:lnTo>
                <a:lnTo>
                  <a:pt x="400" y="307"/>
                </a:lnTo>
                <a:lnTo>
                  <a:pt x="384" y="336"/>
                </a:lnTo>
                <a:lnTo>
                  <a:pt x="361" y="361"/>
                </a:lnTo>
                <a:lnTo>
                  <a:pt x="338" y="381"/>
                </a:lnTo>
                <a:lnTo>
                  <a:pt x="310" y="398"/>
                </a:lnTo>
                <a:lnTo>
                  <a:pt x="279" y="412"/>
                </a:lnTo>
                <a:lnTo>
                  <a:pt x="245" y="420"/>
                </a:lnTo>
                <a:lnTo>
                  <a:pt x="211" y="423"/>
                </a:lnTo>
                <a:lnTo>
                  <a:pt x="177" y="420"/>
                </a:lnTo>
                <a:lnTo>
                  <a:pt x="146" y="412"/>
                </a:lnTo>
                <a:lnTo>
                  <a:pt x="115" y="398"/>
                </a:lnTo>
                <a:lnTo>
                  <a:pt x="87" y="381"/>
                </a:lnTo>
                <a:lnTo>
                  <a:pt x="62" y="361"/>
                </a:lnTo>
                <a:lnTo>
                  <a:pt x="42" y="336"/>
                </a:lnTo>
                <a:lnTo>
                  <a:pt x="25" y="307"/>
                </a:lnTo>
                <a:lnTo>
                  <a:pt x="11" y="276"/>
                </a:lnTo>
                <a:lnTo>
                  <a:pt x="2" y="245"/>
                </a:lnTo>
                <a:lnTo>
                  <a:pt x="0" y="212"/>
                </a:lnTo>
                <a:lnTo>
                  <a:pt x="2" y="178"/>
                </a:lnTo>
                <a:lnTo>
                  <a:pt x="11" y="144"/>
                </a:lnTo>
                <a:lnTo>
                  <a:pt x="25" y="113"/>
                </a:lnTo>
                <a:lnTo>
                  <a:pt x="42" y="85"/>
                </a:lnTo>
                <a:lnTo>
                  <a:pt x="62" y="62"/>
                </a:lnTo>
                <a:lnTo>
                  <a:pt x="87" y="39"/>
                </a:lnTo>
                <a:lnTo>
                  <a:pt x="115" y="22"/>
                </a:lnTo>
                <a:lnTo>
                  <a:pt x="146" y="11"/>
                </a:lnTo>
                <a:lnTo>
                  <a:pt x="177" y="3"/>
                </a:lnTo>
                <a:lnTo>
                  <a:pt x="211" y="0"/>
                </a:lnTo>
                <a:lnTo>
                  <a:pt x="245" y="3"/>
                </a:lnTo>
                <a:lnTo>
                  <a:pt x="279" y="11"/>
                </a:lnTo>
                <a:lnTo>
                  <a:pt x="310" y="22"/>
                </a:lnTo>
                <a:lnTo>
                  <a:pt x="338" y="39"/>
                </a:lnTo>
                <a:lnTo>
                  <a:pt x="361" y="62"/>
                </a:lnTo>
                <a:lnTo>
                  <a:pt x="384" y="85"/>
                </a:lnTo>
                <a:lnTo>
                  <a:pt x="400" y="113"/>
                </a:lnTo>
                <a:lnTo>
                  <a:pt x="412" y="144"/>
                </a:lnTo>
                <a:lnTo>
                  <a:pt x="420" y="178"/>
                </a:lnTo>
                <a:lnTo>
                  <a:pt x="423" y="212"/>
                </a:lnTo>
                <a:lnTo>
                  <a:pt x="423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Freeform 23"/>
          <p:cNvSpPr>
            <a:spLocks/>
          </p:cNvSpPr>
          <p:nvPr/>
        </p:nvSpPr>
        <p:spPr bwMode="auto">
          <a:xfrm>
            <a:off x="4119563" y="1349375"/>
            <a:ext cx="671512" cy="671513"/>
          </a:xfrm>
          <a:custGeom>
            <a:avLst/>
            <a:gdLst>
              <a:gd name="T0" fmla="*/ 1066024595 w 423"/>
              <a:gd name="T1" fmla="*/ 526713889 h 423"/>
              <a:gd name="T2" fmla="*/ 1058464928 w 423"/>
              <a:gd name="T3" fmla="*/ 448588215 h 423"/>
              <a:gd name="T4" fmla="*/ 1038303699 w 423"/>
              <a:gd name="T5" fmla="*/ 362902765 h 423"/>
              <a:gd name="T6" fmla="*/ 1008061855 w 423"/>
              <a:gd name="T7" fmla="*/ 284778679 h 423"/>
              <a:gd name="T8" fmla="*/ 967739397 w 423"/>
              <a:gd name="T9" fmla="*/ 214214272 h 423"/>
              <a:gd name="T10" fmla="*/ 909775069 w 423"/>
              <a:gd name="T11" fmla="*/ 156249808 h 423"/>
              <a:gd name="T12" fmla="*/ 851812329 w 423"/>
              <a:gd name="T13" fmla="*/ 98286957 h 423"/>
              <a:gd name="T14" fmla="*/ 781247829 w 423"/>
              <a:gd name="T15" fmla="*/ 55443488 h 423"/>
              <a:gd name="T16" fmla="*/ 703122272 w 423"/>
              <a:gd name="T17" fmla="*/ 27722538 h 423"/>
              <a:gd name="T18" fmla="*/ 617437048 w 423"/>
              <a:gd name="T19" fmla="*/ 7561269 h 423"/>
              <a:gd name="T20" fmla="*/ 531751824 w 423"/>
              <a:gd name="T21" fmla="*/ 0 h 423"/>
              <a:gd name="T22" fmla="*/ 446066600 w 423"/>
              <a:gd name="T23" fmla="*/ 7561269 h 423"/>
              <a:gd name="T24" fmla="*/ 367942532 w 423"/>
              <a:gd name="T25" fmla="*/ 27722538 h 423"/>
              <a:gd name="T26" fmla="*/ 289816975 w 423"/>
              <a:gd name="T27" fmla="*/ 55443488 h 423"/>
              <a:gd name="T28" fmla="*/ 219252673 w 423"/>
              <a:gd name="T29" fmla="*/ 98286957 h 423"/>
              <a:gd name="T30" fmla="*/ 156249576 w 423"/>
              <a:gd name="T31" fmla="*/ 156249808 h 423"/>
              <a:gd name="T32" fmla="*/ 105846503 w 423"/>
              <a:gd name="T33" fmla="*/ 214214272 h 423"/>
              <a:gd name="T34" fmla="*/ 63003072 w 423"/>
              <a:gd name="T35" fmla="*/ 284778679 h 423"/>
              <a:gd name="T36" fmla="*/ 27720909 w 423"/>
              <a:gd name="T37" fmla="*/ 362902765 h 423"/>
              <a:gd name="T38" fmla="*/ 5040309 w 423"/>
              <a:gd name="T39" fmla="*/ 448588215 h 423"/>
              <a:gd name="T40" fmla="*/ 0 w 423"/>
              <a:gd name="T41" fmla="*/ 534273567 h 423"/>
              <a:gd name="T42" fmla="*/ 5040309 w 423"/>
              <a:gd name="T43" fmla="*/ 617439555 h 423"/>
              <a:gd name="T44" fmla="*/ 27720909 w 423"/>
              <a:gd name="T45" fmla="*/ 695563641 h 423"/>
              <a:gd name="T46" fmla="*/ 63003072 w 423"/>
              <a:gd name="T47" fmla="*/ 773689314 h 423"/>
              <a:gd name="T48" fmla="*/ 105846503 w 423"/>
              <a:gd name="T49" fmla="*/ 846773283 h 423"/>
              <a:gd name="T50" fmla="*/ 156249576 w 423"/>
              <a:gd name="T51" fmla="*/ 909778012 h 423"/>
              <a:gd name="T52" fmla="*/ 219252673 w 423"/>
              <a:gd name="T53" fmla="*/ 960181160 h 423"/>
              <a:gd name="T54" fmla="*/ 289816975 w 423"/>
              <a:gd name="T55" fmla="*/ 1003023042 h 423"/>
              <a:gd name="T56" fmla="*/ 367942532 w 423"/>
              <a:gd name="T57" fmla="*/ 1038305245 h 423"/>
              <a:gd name="T58" fmla="*/ 446066600 w 423"/>
              <a:gd name="T59" fmla="*/ 1058466505 h 423"/>
              <a:gd name="T60" fmla="*/ 531751824 w 423"/>
              <a:gd name="T61" fmla="*/ 1066027770 h 423"/>
              <a:gd name="T62" fmla="*/ 617437048 w 423"/>
              <a:gd name="T63" fmla="*/ 1058466505 h 423"/>
              <a:gd name="T64" fmla="*/ 703122272 w 423"/>
              <a:gd name="T65" fmla="*/ 1038305245 h 423"/>
              <a:gd name="T66" fmla="*/ 781247829 w 423"/>
              <a:gd name="T67" fmla="*/ 1003023042 h 423"/>
              <a:gd name="T68" fmla="*/ 851812329 w 423"/>
              <a:gd name="T69" fmla="*/ 960181160 h 423"/>
              <a:gd name="T70" fmla="*/ 909775069 w 423"/>
              <a:gd name="T71" fmla="*/ 909778012 h 423"/>
              <a:gd name="T72" fmla="*/ 967739397 w 423"/>
              <a:gd name="T73" fmla="*/ 846773283 h 423"/>
              <a:gd name="T74" fmla="*/ 1008061855 w 423"/>
              <a:gd name="T75" fmla="*/ 773689314 h 423"/>
              <a:gd name="T76" fmla="*/ 1038303699 w 423"/>
              <a:gd name="T77" fmla="*/ 695563641 h 423"/>
              <a:gd name="T78" fmla="*/ 1058464928 w 423"/>
              <a:gd name="T79" fmla="*/ 617439555 h 423"/>
              <a:gd name="T80" fmla="*/ 1066024595 w 423"/>
              <a:gd name="T81" fmla="*/ 534273567 h 423"/>
              <a:gd name="T82" fmla="*/ 1066024595 w 423"/>
              <a:gd name="T83" fmla="*/ 53427356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3"/>
              <a:gd name="T127" fmla="*/ 0 h 423"/>
              <a:gd name="T128" fmla="*/ 423 w 423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3" h="423">
                <a:moveTo>
                  <a:pt x="423" y="209"/>
                </a:moveTo>
                <a:lnTo>
                  <a:pt x="420" y="178"/>
                </a:lnTo>
                <a:lnTo>
                  <a:pt x="412" y="144"/>
                </a:lnTo>
                <a:lnTo>
                  <a:pt x="400" y="113"/>
                </a:lnTo>
                <a:lnTo>
                  <a:pt x="384" y="85"/>
                </a:lnTo>
                <a:lnTo>
                  <a:pt x="361" y="62"/>
                </a:lnTo>
                <a:lnTo>
                  <a:pt x="338" y="39"/>
                </a:lnTo>
                <a:lnTo>
                  <a:pt x="310" y="22"/>
                </a:lnTo>
                <a:lnTo>
                  <a:pt x="279" y="11"/>
                </a:lnTo>
                <a:lnTo>
                  <a:pt x="245" y="3"/>
                </a:lnTo>
                <a:lnTo>
                  <a:pt x="211" y="0"/>
                </a:lnTo>
                <a:lnTo>
                  <a:pt x="177" y="3"/>
                </a:lnTo>
                <a:lnTo>
                  <a:pt x="146" y="11"/>
                </a:lnTo>
                <a:lnTo>
                  <a:pt x="115" y="22"/>
                </a:lnTo>
                <a:lnTo>
                  <a:pt x="87" y="39"/>
                </a:lnTo>
                <a:lnTo>
                  <a:pt x="62" y="62"/>
                </a:lnTo>
                <a:lnTo>
                  <a:pt x="42" y="85"/>
                </a:lnTo>
                <a:lnTo>
                  <a:pt x="25" y="113"/>
                </a:lnTo>
                <a:lnTo>
                  <a:pt x="11" y="144"/>
                </a:lnTo>
                <a:lnTo>
                  <a:pt x="2" y="178"/>
                </a:lnTo>
                <a:lnTo>
                  <a:pt x="0" y="212"/>
                </a:lnTo>
                <a:lnTo>
                  <a:pt x="2" y="245"/>
                </a:lnTo>
                <a:lnTo>
                  <a:pt x="11" y="276"/>
                </a:lnTo>
                <a:lnTo>
                  <a:pt x="25" y="307"/>
                </a:lnTo>
                <a:lnTo>
                  <a:pt x="42" y="336"/>
                </a:lnTo>
                <a:lnTo>
                  <a:pt x="62" y="361"/>
                </a:lnTo>
                <a:lnTo>
                  <a:pt x="87" y="381"/>
                </a:lnTo>
                <a:lnTo>
                  <a:pt x="115" y="398"/>
                </a:lnTo>
                <a:lnTo>
                  <a:pt x="146" y="412"/>
                </a:lnTo>
                <a:lnTo>
                  <a:pt x="177" y="420"/>
                </a:lnTo>
                <a:lnTo>
                  <a:pt x="211" y="423"/>
                </a:lnTo>
                <a:lnTo>
                  <a:pt x="245" y="420"/>
                </a:lnTo>
                <a:lnTo>
                  <a:pt x="279" y="412"/>
                </a:lnTo>
                <a:lnTo>
                  <a:pt x="310" y="398"/>
                </a:lnTo>
                <a:lnTo>
                  <a:pt x="338" y="381"/>
                </a:lnTo>
                <a:lnTo>
                  <a:pt x="361" y="361"/>
                </a:lnTo>
                <a:lnTo>
                  <a:pt x="384" y="336"/>
                </a:lnTo>
                <a:lnTo>
                  <a:pt x="400" y="307"/>
                </a:lnTo>
                <a:lnTo>
                  <a:pt x="412" y="276"/>
                </a:lnTo>
                <a:lnTo>
                  <a:pt x="420" y="245"/>
                </a:lnTo>
                <a:lnTo>
                  <a:pt x="423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3952875" y="2187575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3952875" y="2187575"/>
            <a:ext cx="1008063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432300" y="2278063"/>
            <a:ext cx="152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$</a:t>
            </a:r>
            <a:endParaRPr lang="en-US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6642100" y="2859088"/>
            <a:ext cx="1588" cy="33655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6642100" y="2020888"/>
            <a:ext cx="1588" cy="1666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Freeform 29"/>
          <p:cNvSpPr>
            <a:spLocks/>
          </p:cNvSpPr>
          <p:nvPr/>
        </p:nvSpPr>
        <p:spPr bwMode="auto">
          <a:xfrm>
            <a:off x="6305550" y="1349375"/>
            <a:ext cx="673100" cy="671513"/>
          </a:xfrm>
          <a:custGeom>
            <a:avLst/>
            <a:gdLst>
              <a:gd name="T0" fmla="*/ 1060986666 w 424"/>
              <a:gd name="T1" fmla="*/ 526713889 h 423"/>
              <a:gd name="T2" fmla="*/ 1060986666 w 424"/>
              <a:gd name="T3" fmla="*/ 617439555 h 423"/>
              <a:gd name="T4" fmla="*/ 1038304473 w 424"/>
              <a:gd name="T5" fmla="*/ 695563641 h 423"/>
              <a:gd name="T6" fmla="*/ 1003022296 w 424"/>
              <a:gd name="T7" fmla="*/ 773689314 h 423"/>
              <a:gd name="T8" fmla="*/ 960180445 w 424"/>
              <a:gd name="T9" fmla="*/ 846773283 h 423"/>
              <a:gd name="T10" fmla="*/ 912296697 w 424"/>
              <a:gd name="T11" fmla="*/ 909778012 h 423"/>
              <a:gd name="T12" fmla="*/ 846772653 w 424"/>
              <a:gd name="T13" fmla="*/ 960181160 h 423"/>
              <a:gd name="T14" fmla="*/ 776208100 w 424"/>
              <a:gd name="T15" fmla="*/ 1003023042 h 423"/>
              <a:gd name="T16" fmla="*/ 705643745 w 424"/>
              <a:gd name="T17" fmla="*/ 1038305245 h 423"/>
              <a:gd name="T18" fmla="*/ 619958457 w 424"/>
              <a:gd name="T19" fmla="*/ 1058466505 h 423"/>
              <a:gd name="T20" fmla="*/ 534273170 w 424"/>
              <a:gd name="T21" fmla="*/ 1066027770 h 423"/>
              <a:gd name="T22" fmla="*/ 448587882 w 424"/>
              <a:gd name="T23" fmla="*/ 1058466505 h 423"/>
              <a:gd name="T24" fmla="*/ 362902495 w 424"/>
              <a:gd name="T25" fmla="*/ 1038305245 h 423"/>
              <a:gd name="T26" fmla="*/ 284776880 w 424"/>
              <a:gd name="T27" fmla="*/ 1003023042 h 423"/>
              <a:gd name="T28" fmla="*/ 221773785 w 424"/>
              <a:gd name="T29" fmla="*/ 960181160 h 423"/>
              <a:gd name="T30" fmla="*/ 156249692 w 424"/>
              <a:gd name="T31" fmla="*/ 909778012 h 423"/>
              <a:gd name="T32" fmla="*/ 100806246 w 424"/>
              <a:gd name="T33" fmla="*/ 846773283 h 423"/>
              <a:gd name="T34" fmla="*/ 57964396 w 424"/>
              <a:gd name="T35" fmla="*/ 773689314 h 423"/>
              <a:gd name="T36" fmla="*/ 30241879 w 424"/>
              <a:gd name="T37" fmla="*/ 695563641 h 423"/>
              <a:gd name="T38" fmla="*/ 7561263 w 424"/>
              <a:gd name="T39" fmla="*/ 617439555 h 423"/>
              <a:gd name="T40" fmla="*/ 0 w 424"/>
              <a:gd name="T41" fmla="*/ 534273567 h 423"/>
              <a:gd name="T42" fmla="*/ 7561263 w 424"/>
              <a:gd name="T43" fmla="*/ 448588215 h 423"/>
              <a:gd name="T44" fmla="*/ 30241879 w 424"/>
              <a:gd name="T45" fmla="*/ 362902765 h 423"/>
              <a:gd name="T46" fmla="*/ 57964396 w 424"/>
              <a:gd name="T47" fmla="*/ 284778679 h 423"/>
              <a:gd name="T48" fmla="*/ 100806246 w 424"/>
              <a:gd name="T49" fmla="*/ 214214272 h 423"/>
              <a:gd name="T50" fmla="*/ 156249692 w 424"/>
              <a:gd name="T51" fmla="*/ 156249808 h 423"/>
              <a:gd name="T52" fmla="*/ 221773785 w 424"/>
              <a:gd name="T53" fmla="*/ 98286957 h 423"/>
              <a:gd name="T54" fmla="*/ 284776880 w 424"/>
              <a:gd name="T55" fmla="*/ 55443488 h 423"/>
              <a:gd name="T56" fmla="*/ 362902495 w 424"/>
              <a:gd name="T57" fmla="*/ 27722538 h 423"/>
              <a:gd name="T58" fmla="*/ 448587882 w 424"/>
              <a:gd name="T59" fmla="*/ 7561269 h 423"/>
              <a:gd name="T60" fmla="*/ 534273170 w 424"/>
              <a:gd name="T61" fmla="*/ 0 h 423"/>
              <a:gd name="T62" fmla="*/ 619958457 w 424"/>
              <a:gd name="T63" fmla="*/ 7561269 h 423"/>
              <a:gd name="T64" fmla="*/ 705643745 w 424"/>
              <a:gd name="T65" fmla="*/ 27722538 h 423"/>
              <a:gd name="T66" fmla="*/ 776208100 w 424"/>
              <a:gd name="T67" fmla="*/ 55443488 h 423"/>
              <a:gd name="T68" fmla="*/ 846772653 w 424"/>
              <a:gd name="T69" fmla="*/ 98286957 h 423"/>
              <a:gd name="T70" fmla="*/ 912296697 w 424"/>
              <a:gd name="T71" fmla="*/ 156249808 h 423"/>
              <a:gd name="T72" fmla="*/ 960180445 w 424"/>
              <a:gd name="T73" fmla="*/ 214214272 h 423"/>
              <a:gd name="T74" fmla="*/ 1003022296 w 424"/>
              <a:gd name="T75" fmla="*/ 284778679 h 423"/>
              <a:gd name="T76" fmla="*/ 1038304473 w 424"/>
              <a:gd name="T77" fmla="*/ 362902765 h 423"/>
              <a:gd name="T78" fmla="*/ 1060986666 w 424"/>
              <a:gd name="T79" fmla="*/ 448588215 h 423"/>
              <a:gd name="T80" fmla="*/ 1068546339 w 424"/>
              <a:gd name="T81" fmla="*/ 534273567 h 423"/>
              <a:gd name="T82" fmla="*/ 1060986666 w 424"/>
              <a:gd name="T83" fmla="*/ 526713889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245"/>
                </a:lnTo>
                <a:lnTo>
                  <a:pt x="412" y="276"/>
                </a:lnTo>
                <a:lnTo>
                  <a:pt x="398" y="307"/>
                </a:lnTo>
                <a:lnTo>
                  <a:pt x="381" y="336"/>
                </a:lnTo>
                <a:lnTo>
                  <a:pt x="362" y="361"/>
                </a:lnTo>
                <a:lnTo>
                  <a:pt x="336" y="381"/>
                </a:lnTo>
                <a:lnTo>
                  <a:pt x="308" y="398"/>
                </a:lnTo>
                <a:lnTo>
                  <a:pt x="280" y="412"/>
                </a:lnTo>
                <a:lnTo>
                  <a:pt x="246" y="420"/>
                </a:lnTo>
                <a:lnTo>
                  <a:pt x="212" y="423"/>
                </a:lnTo>
                <a:lnTo>
                  <a:pt x="178" y="420"/>
                </a:lnTo>
                <a:lnTo>
                  <a:pt x="144" y="412"/>
                </a:lnTo>
                <a:lnTo>
                  <a:pt x="113" y="398"/>
                </a:lnTo>
                <a:lnTo>
                  <a:pt x="88" y="381"/>
                </a:lnTo>
                <a:lnTo>
                  <a:pt x="62" y="361"/>
                </a:lnTo>
                <a:lnTo>
                  <a:pt x="40" y="336"/>
                </a:lnTo>
                <a:lnTo>
                  <a:pt x="23" y="307"/>
                </a:lnTo>
                <a:lnTo>
                  <a:pt x="12" y="276"/>
                </a:lnTo>
                <a:lnTo>
                  <a:pt x="3" y="245"/>
                </a:lnTo>
                <a:lnTo>
                  <a:pt x="0" y="212"/>
                </a:lnTo>
                <a:lnTo>
                  <a:pt x="3" y="178"/>
                </a:lnTo>
                <a:lnTo>
                  <a:pt x="12" y="144"/>
                </a:lnTo>
                <a:lnTo>
                  <a:pt x="23" y="113"/>
                </a:lnTo>
                <a:lnTo>
                  <a:pt x="40" y="85"/>
                </a:lnTo>
                <a:lnTo>
                  <a:pt x="62" y="62"/>
                </a:lnTo>
                <a:lnTo>
                  <a:pt x="88" y="39"/>
                </a:lnTo>
                <a:lnTo>
                  <a:pt x="113" y="22"/>
                </a:lnTo>
                <a:lnTo>
                  <a:pt x="144" y="11"/>
                </a:lnTo>
                <a:lnTo>
                  <a:pt x="178" y="3"/>
                </a:lnTo>
                <a:lnTo>
                  <a:pt x="212" y="0"/>
                </a:lnTo>
                <a:lnTo>
                  <a:pt x="246" y="3"/>
                </a:lnTo>
                <a:lnTo>
                  <a:pt x="280" y="11"/>
                </a:lnTo>
                <a:lnTo>
                  <a:pt x="308" y="22"/>
                </a:lnTo>
                <a:lnTo>
                  <a:pt x="336" y="39"/>
                </a:lnTo>
                <a:lnTo>
                  <a:pt x="362" y="62"/>
                </a:lnTo>
                <a:lnTo>
                  <a:pt x="381" y="85"/>
                </a:lnTo>
                <a:lnTo>
                  <a:pt x="398" y="113"/>
                </a:lnTo>
                <a:lnTo>
                  <a:pt x="412" y="144"/>
                </a:lnTo>
                <a:lnTo>
                  <a:pt x="421" y="178"/>
                </a:lnTo>
                <a:lnTo>
                  <a:pt x="424" y="212"/>
                </a:lnTo>
                <a:lnTo>
                  <a:pt x="421" y="2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Freeform 30"/>
          <p:cNvSpPr>
            <a:spLocks/>
          </p:cNvSpPr>
          <p:nvPr/>
        </p:nvSpPr>
        <p:spPr bwMode="auto">
          <a:xfrm>
            <a:off x="6305550" y="1349375"/>
            <a:ext cx="673100" cy="671513"/>
          </a:xfrm>
          <a:custGeom>
            <a:avLst/>
            <a:gdLst>
              <a:gd name="T0" fmla="*/ 1060986666 w 424"/>
              <a:gd name="T1" fmla="*/ 526713889 h 423"/>
              <a:gd name="T2" fmla="*/ 1060986666 w 424"/>
              <a:gd name="T3" fmla="*/ 448588215 h 423"/>
              <a:gd name="T4" fmla="*/ 1038304473 w 424"/>
              <a:gd name="T5" fmla="*/ 362902765 h 423"/>
              <a:gd name="T6" fmla="*/ 1003022296 w 424"/>
              <a:gd name="T7" fmla="*/ 284778679 h 423"/>
              <a:gd name="T8" fmla="*/ 960180445 w 424"/>
              <a:gd name="T9" fmla="*/ 214214272 h 423"/>
              <a:gd name="T10" fmla="*/ 912296697 w 424"/>
              <a:gd name="T11" fmla="*/ 156249808 h 423"/>
              <a:gd name="T12" fmla="*/ 846772653 w 424"/>
              <a:gd name="T13" fmla="*/ 98286957 h 423"/>
              <a:gd name="T14" fmla="*/ 776208100 w 424"/>
              <a:gd name="T15" fmla="*/ 55443488 h 423"/>
              <a:gd name="T16" fmla="*/ 705643745 w 424"/>
              <a:gd name="T17" fmla="*/ 27722538 h 423"/>
              <a:gd name="T18" fmla="*/ 619958457 w 424"/>
              <a:gd name="T19" fmla="*/ 7561269 h 423"/>
              <a:gd name="T20" fmla="*/ 534273170 w 424"/>
              <a:gd name="T21" fmla="*/ 0 h 423"/>
              <a:gd name="T22" fmla="*/ 448587882 w 424"/>
              <a:gd name="T23" fmla="*/ 7561269 h 423"/>
              <a:gd name="T24" fmla="*/ 362902495 w 424"/>
              <a:gd name="T25" fmla="*/ 27722538 h 423"/>
              <a:gd name="T26" fmla="*/ 284776880 w 424"/>
              <a:gd name="T27" fmla="*/ 55443488 h 423"/>
              <a:gd name="T28" fmla="*/ 221773785 w 424"/>
              <a:gd name="T29" fmla="*/ 98286957 h 423"/>
              <a:gd name="T30" fmla="*/ 156249692 w 424"/>
              <a:gd name="T31" fmla="*/ 156249808 h 423"/>
              <a:gd name="T32" fmla="*/ 100806246 w 424"/>
              <a:gd name="T33" fmla="*/ 214214272 h 423"/>
              <a:gd name="T34" fmla="*/ 57964396 w 424"/>
              <a:gd name="T35" fmla="*/ 284778679 h 423"/>
              <a:gd name="T36" fmla="*/ 30241879 w 424"/>
              <a:gd name="T37" fmla="*/ 362902765 h 423"/>
              <a:gd name="T38" fmla="*/ 7561263 w 424"/>
              <a:gd name="T39" fmla="*/ 448588215 h 423"/>
              <a:gd name="T40" fmla="*/ 0 w 424"/>
              <a:gd name="T41" fmla="*/ 534273567 h 423"/>
              <a:gd name="T42" fmla="*/ 7561263 w 424"/>
              <a:gd name="T43" fmla="*/ 617439555 h 423"/>
              <a:gd name="T44" fmla="*/ 30241879 w 424"/>
              <a:gd name="T45" fmla="*/ 695563641 h 423"/>
              <a:gd name="T46" fmla="*/ 57964396 w 424"/>
              <a:gd name="T47" fmla="*/ 773689314 h 423"/>
              <a:gd name="T48" fmla="*/ 100806246 w 424"/>
              <a:gd name="T49" fmla="*/ 846773283 h 423"/>
              <a:gd name="T50" fmla="*/ 156249692 w 424"/>
              <a:gd name="T51" fmla="*/ 909778012 h 423"/>
              <a:gd name="T52" fmla="*/ 221773785 w 424"/>
              <a:gd name="T53" fmla="*/ 960181160 h 423"/>
              <a:gd name="T54" fmla="*/ 284776880 w 424"/>
              <a:gd name="T55" fmla="*/ 1003023042 h 423"/>
              <a:gd name="T56" fmla="*/ 362902495 w 424"/>
              <a:gd name="T57" fmla="*/ 1038305245 h 423"/>
              <a:gd name="T58" fmla="*/ 448587882 w 424"/>
              <a:gd name="T59" fmla="*/ 1058466505 h 423"/>
              <a:gd name="T60" fmla="*/ 534273170 w 424"/>
              <a:gd name="T61" fmla="*/ 1066027770 h 423"/>
              <a:gd name="T62" fmla="*/ 619958457 w 424"/>
              <a:gd name="T63" fmla="*/ 1058466505 h 423"/>
              <a:gd name="T64" fmla="*/ 705643745 w 424"/>
              <a:gd name="T65" fmla="*/ 1038305245 h 423"/>
              <a:gd name="T66" fmla="*/ 776208100 w 424"/>
              <a:gd name="T67" fmla="*/ 1003023042 h 423"/>
              <a:gd name="T68" fmla="*/ 846772653 w 424"/>
              <a:gd name="T69" fmla="*/ 960181160 h 423"/>
              <a:gd name="T70" fmla="*/ 912296697 w 424"/>
              <a:gd name="T71" fmla="*/ 909778012 h 423"/>
              <a:gd name="T72" fmla="*/ 960180445 w 424"/>
              <a:gd name="T73" fmla="*/ 846773283 h 423"/>
              <a:gd name="T74" fmla="*/ 1003022296 w 424"/>
              <a:gd name="T75" fmla="*/ 773689314 h 423"/>
              <a:gd name="T76" fmla="*/ 1038304473 w 424"/>
              <a:gd name="T77" fmla="*/ 695563641 h 423"/>
              <a:gd name="T78" fmla="*/ 1060986666 w 424"/>
              <a:gd name="T79" fmla="*/ 617439555 h 423"/>
              <a:gd name="T80" fmla="*/ 1068546339 w 424"/>
              <a:gd name="T81" fmla="*/ 534273567 h 423"/>
              <a:gd name="T82" fmla="*/ 1068546339 w 424"/>
              <a:gd name="T83" fmla="*/ 534273567 h 4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24"/>
              <a:gd name="T127" fmla="*/ 0 h 423"/>
              <a:gd name="T128" fmla="*/ 424 w 424"/>
              <a:gd name="T129" fmla="*/ 423 h 4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24" h="423">
                <a:moveTo>
                  <a:pt x="421" y="209"/>
                </a:moveTo>
                <a:lnTo>
                  <a:pt x="421" y="178"/>
                </a:lnTo>
                <a:lnTo>
                  <a:pt x="412" y="144"/>
                </a:lnTo>
                <a:lnTo>
                  <a:pt x="398" y="113"/>
                </a:lnTo>
                <a:lnTo>
                  <a:pt x="381" y="85"/>
                </a:lnTo>
                <a:lnTo>
                  <a:pt x="362" y="62"/>
                </a:lnTo>
                <a:lnTo>
                  <a:pt x="336" y="39"/>
                </a:lnTo>
                <a:lnTo>
                  <a:pt x="308" y="22"/>
                </a:lnTo>
                <a:lnTo>
                  <a:pt x="280" y="11"/>
                </a:lnTo>
                <a:lnTo>
                  <a:pt x="246" y="3"/>
                </a:lnTo>
                <a:lnTo>
                  <a:pt x="212" y="0"/>
                </a:lnTo>
                <a:lnTo>
                  <a:pt x="178" y="3"/>
                </a:lnTo>
                <a:lnTo>
                  <a:pt x="144" y="11"/>
                </a:lnTo>
                <a:lnTo>
                  <a:pt x="113" y="22"/>
                </a:lnTo>
                <a:lnTo>
                  <a:pt x="88" y="39"/>
                </a:lnTo>
                <a:lnTo>
                  <a:pt x="62" y="62"/>
                </a:lnTo>
                <a:lnTo>
                  <a:pt x="40" y="85"/>
                </a:lnTo>
                <a:lnTo>
                  <a:pt x="23" y="113"/>
                </a:lnTo>
                <a:lnTo>
                  <a:pt x="12" y="144"/>
                </a:lnTo>
                <a:lnTo>
                  <a:pt x="3" y="178"/>
                </a:lnTo>
                <a:lnTo>
                  <a:pt x="0" y="212"/>
                </a:lnTo>
                <a:lnTo>
                  <a:pt x="3" y="245"/>
                </a:lnTo>
                <a:lnTo>
                  <a:pt x="12" y="276"/>
                </a:lnTo>
                <a:lnTo>
                  <a:pt x="23" y="307"/>
                </a:lnTo>
                <a:lnTo>
                  <a:pt x="40" y="336"/>
                </a:lnTo>
                <a:lnTo>
                  <a:pt x="62" y="361"/>
                </a:lnTo>
                <a:lnTo>
                  <a:pt x="88" y="381"/>
                </a:lnTo>
                <a:lnTo>
                  <a:pt x="113" y="398"/>
                </a:lnTo>
                <a:lnTo>
                  <a:pt x="144" y="412"/>
                </a:lnTo>
                <a:lnTo>
                  <a:pt x="178" y="420"/>
                </a:lnTo>
                <a:lnTo>
                  <a:pt x="212" y="423"/>
                </a:lnTo>
                <a:lnTo>
                  <a:pt x="246" y="420"/>
                </a:lnTo>
                <a:lnTo>
                  <a:pt x="280" y="412"/>
                </a:lnTo>
                <a:lnTo>
                  <a:pt x="308" y="398"/>
                </a:lnTo>
                <a:lnTo>
                  <a:pt x="336" y="381"/>
                </a:lnTo>
                <a:lnTo>
                  <a:pt x="362" y="361"/>
                </a:lnTo>
                <a:lnTo>
                  <a:pt x="381" y="336"/>
                </a:lnTo>
                <a:lnTo>
                  <a:pt x="398" y="307"/>
                </a:lnTo>
                <a:lnTo>
                  <a:pt x="412" y="276"/>
                </a:lnTo>
                <a:lnTo>
                  <a:pt x="421" y="245"/>
                </a:lnTo>
                <a:lnTo>
                  <a:pt x="424" y="212"/>
                </a:lnTo>
              </a:path>
            </a:pathLst>
          </a:custGeom>
          <a:noFill/>
          <a:ln w="269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6172200" y="2209800"/>
            <a:ext cx="1008063" cy="671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135688" y="2187575"/>
            <a:ext cx="1008062" cy="671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6588125" y="2251075"/>
            <a:ext cx="152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$</a:t>
            </a:r>
            <a:endParaRPr lang="en-US" altLang="en-US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4373563" y="1582738"/>
            <a:ext cx="169862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4449763" y="1646238"/>
            <a:ext cx="1254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534150" y="1597025"/>
            <a:ext cx="1698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200" b="0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605588" y="1658938"/>
            <a:ext cx="12541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0" y="1828800"/>
            <a:ext cx="528638" cy="1244600"/>
            <a:chOff x="2888" y="1155"/>
            <a:chExt cx="333" cy="784"/>
          </a:xfrm>
        </p:grpSpPr>
        <p:sp>
          <p:nvSpPr>
            <p:cNvPr id="41051" name="Freeform 41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124 h 211"/>
                <a:gd name="T4" fmla="*/ 206 w 211"/>
                <a:gd name="T5" fmla="*/ 141 h 211"/>
                <a:gd name="T6" fmla="*/ 200 w 211"/>
                <a:gd name="T7" fmla="*/ 155 h 211"/>
                <a:gd name="T8" fmla="*/ 192 w 211"/>
                <a:gd name="T9" fmla="*/ 169 h 211"/>
                <a:gd name="T10" fmla="*/ 180 w 211"/>
                <a:gd name="T11" fmla="*/ 180 h 211"/>
                <a:gd name="T12" fmla="*/ 169 w 211"/>
                <a:gd name="T13" fmla="*/ 192 h 211"/>
                <a:gd name="T14" fmla="*/ 155 w 211"/>
                <a:gd name="T15" fmla="*/ 200 h 211"/>
                <a:gd name="T16" fmla="*/ 141 w 211"/>
                <a:gd name="T17" fmla="*/ 206 h 211"/>
                <a:gd name="T18" fmla="*/ 124 w 211"/>
                <a:gd name="T19" fmla="*/ 211 h 211"/>
                <a:gd name="T20" fmla="*/ 107 w 211"/>
                <a:gd name="T21" fmla="*/ 211 h 211"/>
                <a:gd name="T22" fmla="*/ 90 w 211"/>
                <a:gd name="T23" fmla="*/ 211 h 211"/>
                <a:gd name="T24" fmla="*/ 73 w 211"/>
                <a:gd name="T25" fmla="*/ 206 h 211"/>
                <a:gd name="T26" fmla="*/ 59 w 211"/>
                <a:gd name="T27" fmla="*/ 200 h 211"/>
                <a:gd name="T28" fmla="*/ 45 w 211"/>
                <a:gd name="T29" fmla="*/ 192 h 211"/>
                <a:gd name="T30" fmla="*/ 31 w 211"/>
                <a:gd name="T31" fmla="*/ 180 h 211"/>
                <a:gd name="T32" fmla="*/ 22 w 211"/>
                <a:gd name="T33" fmla="*/ 169 h 211"/>
                <a:gd name="T34" fmla="*/ 14 w 211"/>
                <a:gd name="T35" fmla="*/ 155 h 211"/>
                <a:gd name="T36" fmla="*/ 5 w 211"/>
                <a:gd name="T37" fmla="*/ 141 h 211"/>
                <a:gd name="T38" fmla="*/ 2 w 211"/>
                <a:gd name="T39" fmla="*/ 124 h 211"/>
                <a:gd name="T40" fmla="*/ 0 w 211"/>
                <a:gd name="T41" fmla="*/ 107 h 211"/>
                <a:gd name="T42" fmla="*/ 2 w 211"/>
                <a:gd name="T43" fmla="*/ 90 h 211"/>
                <a:gd name="T44" fmla="*/ 5 w 211"/>
                <a:gd name="T45" fmla="*/ 73 h 211"/>
                <a:gd name="T46" fmla="*/ 14 w 211"/>
                <a:gd name="T47" fmla="*/ 59 h 211"/>
                <a:gd name="T48" fmla="*/ 22 w 211"/>
                <a:gd name="T49" fmla="*/ 45 h 211"/>
                <a:gd name="T50" fmla="*/ 31 w 211"/>
                <a:gd name="T51" fmla="*/ 31 h 211"/>
                <a:gd name="T52" fmla="*/ 45 w 211"/>
                <a:gd name="T53" fmla="*/ 19 h 211"/>
                <a:gd name="T54" fmla="*/ 59 w 211"/>
                <a:gd name="T55" fmla="*/ 11 h 211"/>
                <a:gd name="T56" fmla="*/ 73 w 211"/>
                <a:gd name="T57" fmla="*/ 5 h 211"/>
                <a:gd name="T58" fmla="*/ 90 w 211"/>
                <a:gd name="T59" fmla="*/ 3 h 211"/>
                <a:gd name="T60" fmla="*/ 107 w 211"/>
                <a:gd name="T61" fmla="*/ 0 h 211"/>
                <a:gd name="T62" fmla="*/ 124 w 211"/>
                <a:gd name="T63" fmla="*/ 3 h 211"/>
                <a:gd name="T64" fmla="*/ 141 w 211"/>
                <a:gd name="T65" fmla="*/ 5 h 211"/>
                <a:gd name="T66" fmla="*/ 155 w 211"/>
                <a:gd name="T67" fmla="*/ 11 h 211"/>
                <a:gd name="T68" fmla="*/ 169 w 211"/>
                <a:gd name="T69" fmla="*/ 19 h 211"/>
                <a:gd name="T70" fmla="*/ 180 w 211"/>
                <a:gd name="T71" fmla="*/ 31 h 211"/>
                <a:gd name="T72" fmla="*/ 192 w 211"/>
                <a:gd name="T73" fmla="*/ 45 h 211"/>
                <a:gd name="T74" fmla="*/ 200 w 211"/>
                <a:gd name="T75" fmla="*/ 59 h 211"/>
                <a:gd name="T76" fmla="*/ 206 w 211"/>
                <a:gd name="T77" fmla="*/ 73 h 211"/>
                <a:gd name="T78" fmla="*/ 211 w 211"/>
                <a:gd name="T79" fmla="*/ 90 h 211"/>
                <a:gd name="T80" fmla="*/ 211 w 211"/>
                <a:gd name="T81" fmla="*/ 107 h 211"/>
                <a:gd name="T82" fmla="*/ 211 w 211"/>
                <a:gd name="T83" fmla="*/ 104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124"/>
                  </a:lnTo>
                  <a:lnTo>
                    <a:pt x="206" y="141"/>
                  </a:lnTo>
                  <a:lnTo>
                    <a:pt x="200" y="155"/>
                  </a:lnTo>
                  <a:lnTo>
                    <a:pt x="192" y="169"/>
                  </a:lnTo>
                  <a:lnTo>
                    <a:pt x="180" y="180"/>
                  </a:lnTo>
                  <a:lnTo>
                    <a:pt x="169" y="192"/>
                  </a:lnTo>
                  <a:lnTo>
                    <a:pt x="155" y="200"/>
                  </a:lnTo>
                  <a:lnTo>
                    <a:pt x="141" y="206"/>
                  </a:lnTo>
                  <a:lnTo>
                    <a:pt x="124" y="211"/>
                  </a:lnTo>
                  <a:lnTo>
                    <a:pt x="107" y="211"/>
                  </a:lnTo>
                  <a:lnTo>
                    <a:pt x="90" y="211"/>
                  </a:lnTo>
                  <a:lnTo>
                    <a:pt x="73" y="206"/>
                  </a:lnTo>
                  <a:lnTo>
                    <a:pt x="59" y="200"/>
                  </a:lnTo>
                  <a:lnTo>
                    <a:pt x="45" y="192"/>
                  </a:lnTo>
                  <a:lnTo>
                    <a:pt x="31" y="180"/>
                  </a:lnTo>
                  <a:lnTo>
                    <a:pt x="22" y="169"/>
                  </a:lnTo>
                  <a:lnTo>
                    <a:pt x="14" y="155"/>
                  </a:lnTo>
                  <a:lnTo>
                    <a:pt x="5" y="141"/>
                  </a:lnTo>
                  <a:lnTo>
                    <a:pt x="2" y="124"/>
                  </a:lnTo>
                  <a:lnTo>
                    <a:pt x="0" y="107"/>
                  </a:lnTo>
                  <a:lnTo>
                    <a:pt x="2" y="90"/>
                  </a:lnTo>
                  <a:lnTo>
                    <a:pt x="5" y="73"/>
                  </a:lnTo>
                  <a:lnTo>
                    <a:pt x="14" y="59"/>
                  </a:lnTo>
                  <a:lnTo>
                    <a:pt x="22" y="45"/>
                  </a:lnTo>
                  <a:lnTo>
                    <a:pt x="31" y="31"/>
                  </a:lnTo>
                  <a:lnTo>
                    <a:pt x="45" y="19"/>
                  </a:lnTo>
                  <a:lnTo>
                    <a:pt x="59" y="11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7" y="0"/>
                  </a:lnTo>
                  <a:lnTo>
                    <a:pt x="124" y="3"/>
                  </a:lnTo>
                  <a:lnTo>
                    <a:pt x="141" y="5"/>
                  </a:lnTo>
                  <a:lnTo>
                    <a:pt x="155" y="11"/>
                  </a:lnTo>
                  <a:lnTo>
                    <a:pt x="169" y="19"/>
                  </a:lnTo>
                  <a:lnTo>
                    <a:pt x="180" y="31"/>
                  </a:lnTo>
                  <a:lnTo>
                    <a:pt x="192" y="45"/>
                  </a:lnTo>
                  <a:lnTo>
                    <a:pt x="200" y="59"/>
                  </a:lnTo>
                  <a:lnTo>
                    <a:pt x="206" y="73"/>
                  </a:lnTo>
                  <a:lnTo>
                    <a:pt x="211" y="90"/>
                  </a:lnTo>
                  <a:lnTo>
                    <a:pt x="211" y="107"/>
                  </a:lnTo>
                  <a:lnTo>
                    <a:pt x="211" y="10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Freeform 42"/>
            <p:cNvSpPr>
              <a:spLocks/>
            </p:cNvSpPr>
            <p:nvPr/>
          </p:nvSpPr>
          <p:spPr bwMode="auto">
            <a:xfrm>
              <a:off x="2993" y="1361"/>
              <a:ext cx="211" cy="211"/>
            </a:xfrm>
            <a:custGeom>
              <a:avLst/>
              <a:gdLst>
                <a:gd name="T0" fmla="*/ 211 w 211"/>
                <a:gd name="T1" fmla="*/ 104 h 211"/>
                <a:gd name="T2" fmla="*/ 211 w 211"/>
                <a:gd name="T3" fmla="*/ 90 h 211"/>
                <a:gd name="T4" fmla="*/ 206 w 211"/>
                <a:gd name="T5" fmla="*/ 73 h 211"/>
                <a:gd name="T6" fmla="*/ 200 w 211"/>
                <a:gd name="T7" fmla="*/ 59 h 211"/>
                <a:gd name="T8" fmla="*/ 192 w 211"/>
                <a:gd name="T9" fmla="*/ 45 h 211"/>
                <a:gd name="T10" fmla="*/ 180 w 211"/>
                <a:gd name="T11" fmla="*/ 31 h 211"/>
                <a:gd name="T12" fmla="*/ 169 w 211"/>
                <a:gd name="T13" fmla="*/ 19 h 211"/>
                <a:gd name="T14" fmla="*/ 155 w 211"/>
                <a:gd name="T15" fmla="*/ 11 h 211"/>
                <a:gd name="T16" fmla="*/ 141 w 211"/>
                <a:gd name="T17" fmla="*/ 5 h 211"/>
                <a:gd name="T18" fmla="*/ 124 w 211"/>
                <a:gd name="T19" fmla="*/ 3 h 211"/>
                <a:gd name="T20" fmla="*/ 107 w 211"/>
                <a:gd name="T21" fmla="*/ 0 h 211"/>
                <a:gd name="T22" fmla="*/ 90 w 211"/>
                <a:gd name="T23" fmla="*/ 3 h 211"/>
                <a:gd name="T24" fmla="*/ 73 w 211"/>
                <a:gd name="T25" fmla="*/ 5 h 211"/>
                <a:gd name="T26" fmla="*/ 59 w 211"/>
                <a:gd name="T27" fmla="*/ 11 h 211"/>
                <a:gd name="T28" fmla="*/ 45 w 211"/>
                <a:gd name="T29" fmla="*/ 19 h 211"/>
                <a:gd name="T30" fmla="*/ 31 w 211"/>
                <a:gd name="T31" fmla="*/ 31 h 211"/>
                <a:gd name="T32" fmla="*/ 22 w 211"/>
                <a:gd name="T33" fmla="*/ 45 h 211"/>
                <a:gd name="T34" fmla="*/ 14 w 211"/>
                <a:gd name="T35" fmla="*/ 59 h 211"/>
                <a:gd name="T36" fmla="*/ 5 w 211"/>
                <a:gd name="T37" fmla="*/ 73 h 211"/>
                <a:gd name="T38" fmla="*/ 2 w 211"/>
                <a:gd name="T39" fmla="*/ 90 h 211"/>
                <a:gd name="T40" fmla="*/ 0 w 211"/>
                <a:gd name="T41" fmla="*/ 107 h 211"/>
                <a:gd name="T42" fmla="*/ 2 w 211"/>
                <a:gd name="T43" fmla="*/ 124 h 211"/>
                <a:gd name="T44" fmla="*/ 5 w 211"/>
                <a:gd name="T45" fmla="*/ 141 h 211"/>
                <a:gd name="T46" fmla="*/ 14 w 211"/>
                <a:gd name="T47" fmla="*/ 155 h 211"/>
                <a:gd name="T48" fmla="*/ 22 w 211"/>
                <a:gd name="T49" fmla="*/ 169 h 211"/>
                <a:gd name="T50" fmla="*/ 31 w 211"/>
                <a:gd name="T51" fmla="*/ 180 h 211"/>
                <a:gd name="T52" fmla="*/ 45 w 211"/>
                <a:gd name="T53" fmla="*/ 192 h 211"/>
                <a:gd name="T54" fmla="*/ 59 w 211"/>
                <a:gd name="T55" fmla="*/ 200 h 211"/>
                <a:gd name="T56" fmla="*/ 73 w 211"/>
                <a:gd name="T57" fmla="*/ 206 h 211"/>
                <a:gd name="T58" fmla="*/ 90 w 211"/>
                <a:gd name="T59" fmla="*/ 211 h 211"/>
                <a:gd name="T60" fmla="*/ 107 w 211"/>
                <a:gd name="T61" fmla="*/ 211 h 211"/>
                <a:gd name="T62" fmla="*/ 124 w 211"/>
                <a:gd name="T63" fmla="*/ 211 h 211"/>
                <a:gd name="T64" fmla="*/ 141 w 211"/>
                <a:gd name="T65" fmla="*/ 206 h 211"/>
                <a:gd name="T66" fmla="*/ 155 w 211"/>
                <a:gd name="T67" fmla="*/ 200 h 211"/>
                <a:gd name="T68" fmla="*/ 169 w 211"/>
                <a:gd name="T69" fmla="*/ 192 h 211"/>
                <a:gd name="T70" fmla="*/ 180 w 211"/>
                <a:gd name="T71" fmla="*/ 180 h 211"/>
                <a:gd name="T72" fmla="*/ 192 w 211"/>
                <a:gd name="T73" fmla="*/ 169 h 211"/>
                <a:gd name="T74" fmla="*/ 200 w 211"/>
                <a:gd name="T75" fmla="*/ 155 h 211"/>
                <a:gd name="T76" fmla="*/ 206 w 211"/>
                <a:gd name="T77" fmla="*/ 141 h 211"/>
                <a:gd name="T78" fmla="*/ 211 w 211"/>
                <a:gd name="T79" fmla="*/ 124 h 211"/>
                <a:gd name="T80" fmla="*/ 211 w 211"/>
                <a:gd name="T81" fmla="*/ 107 h 211"/>
                <a:gd name="T82" fmla="*/ 211 w 211"/>
                <a:gd name="T83" fmla="*/ 107 h 2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1"/>
                <a:gd name="T127" fmla="*/ 0 h 211"/>
                <a:gd name="T128" fmla="*/ 211 w 211"/>
                <a:gd name="T129" fmla="*/ 211 h 2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1" h="211">
                  <a:moveTo>
                    <a:pt x="211" y="104"/>
                  </a:moveTo>
                  <a:lnTo>
                    <a:pt x="211" y="90"/>
                  </a:lnTo>
                  <a:lnTo>
                    <a:pt x="206" y="73"/>
                  </a:lnTo>
                  <a:lnTo>
                    <a:pt x="200" y="59"/>
                  </a:lnTo>
                  <a:lnTo>
                    <a:pt x="192" y="45"/>
                  </a:lnTo>
                  <a:lnTo>
                    <a:pt x="180" y="31"/>
                  </a:lnTo>
                  <a:lnTo>
                    <a:pt x="169" y="19"/>
                  </a:lnTo>
                  <a:lnTo>
                    <a:pt x="155" y="11"/>
                  </a:lnTo>
                  <a:lnTo>
                    <a:pt x="141" y="5"/>
                  </a:lnTo>
                  <a:lnTo>
                    <a:pt x="124" y="3"/>
                  </a:lnTo>
                  <a:lnTo>
                    <a:pt x="107" y="0"/>
                  </a:lnTo>
                  <a:lnTo>
                    <a:pt x="90" y="3"/>
                  </a:lnTo>
                  <a:lnTo>
                    <a:pt x="73" y="5"/>
                  </a:lnTo>
                  <a:lnTo>
                    <a:pt x="59" y="11"/>
                  </a:lnTo>
                  <a:lnTo>
                    <a:pt x="45" y="19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14" y="59"/>
                  </a:lnTo>
                  <a:lnTo>
                    <a:pt x="5" y="73"/>
                  </a:lnTo>
                  <a:lnTo>
                    <a:pt x="2" y="90"/>
                  </a:lnTo>
                  <a:lnTo>
                    <a:pt x="0" y="107"/>
                  </a:lnTo>
                  <a:lnTo>
                    <a:pt x="2" y="124"/>
                  </a:lnTo>
                  <a:lnTo>
                    <a:pt x="5" y="141"/>
                  </a:lnTo>
                  <a:lnTo>
                    <a:pt x="14" y="155"/>
                  </a:lnTo>
                  <a:lnTo>
                    <a:pt x="22" y="169"/>
                  </a:lnTo>
                  <a:lnTo>
                    <a:pt x="31" y="180"/>
                  </a:lnTo>
                  <a:lnTo>
                    <a:pt x="45" y="192"/>
                  </a:lnTo>
                  <a:lnTo>
                    <a:pt x="59" y="200"/>
                  </a:lnTo>
                  <a:lnTo>
                    <a:pt x="73" y="206"/>
                  </a:lnTo>
                  <a:lnTo>
                    <a:pt x="90" y="211"/>
                  </a:lnTo>
                  <a:lnTo>
                    <a:pt x="107" y="211"/>
                  </a:lnTo>
                  <a:lnTo>
                    <a:pt x="124" y="211"/>
                  </a:lnTo>
                  <a:lnTo>
                    <a:pt x="141" y="206"/>
                  </a:lnTo>
                  <a:lnTo>
                    <a:pt x="155" y="200"/>
                  </a:lnTo>
                  <a:lnTo>
                    <a:pt x="169" y="192"/>
                  </a:lnTo>
                  <a:lnTo>
                    <a:pt x="180" y="180"/>
                  </a:lnTo>
                  <a:lnTo>
                    <a:pt x="192" y="169"/>
                  </a:lnTo>
                  <a:lnTo>
                    <a:pt x="200" y="155"/>
                  </a:lnTo>
                  <a:lnTo>
                    <a:pt x="206" y="141"/>
                  </a:lnTo>
                  <a:lnTo>
                    <a:pt x="211" y="124"/>
                  </a:lnTo>
                  <a:lnTo>
                    <a:pt x="211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Rectangle 43"/>
            <p:cNvSpPr>
              <a:spLocks noChangeArrowheads="1"/>
            </p:cNvSpPr>
            <p:nvPr/>
          </p:nvSpPr>
          <p:spPr bwMode="auto">
            <a:xfrm>
              <a:off x="3066" y="1420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41054" name="Freeform 44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8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8" y="82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Freeform 45"/>
            <p:cNvSpPr>
              <a:spLocks/>
            </p:cNvSpPr>
            <p:nvPr/>
          </p:nvSpPr>
          <p:spPr bwMode="auto">
            <a:xfrm>
              <a:off x="2888" y="1155"/>
              <a:ext cx="51" cy="90"/>
            </a:xfrm>
            <a:custGeom>
              <a:avLst/>
              <a:gdLst>
                <a:gd name="T0" fmla="*/ 26 w 51"/>
                <a:gd name="T1" fmla="*/ 82 h 90"/>
                <a:gd name="T2" fmla="*/ 3 w 51"/>
                <a:gd name="T3" fmla="*/ 90 h 90"/>
                <a:gd name="T4" fmla="*/ 0 w 51"/>
                <a:gd name="T5" fmla="*/ 0 h 90"/>
                <a:gd name="T6" fmla="*/ 51 w 51"/>
                <a:gd name="T7" fmla="*/ 73 h 90"/>
                <a:gd name="T8" fmla="*/ 26 w 51"/>
                <a:gd name="T9" fmla="*/ 8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6" y="82"/>
                  </a:moveTo>
                  <a:lnTo>
                    <a:pt x="3" y="90"/>
                  </a:lnTo>
                  <a:lnTo>
                    <a:pt x="0" y="0"/>
                  </a:lnTo>
                  <a:lnTo>
                    <a:pt x="51" y="73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Freeform 46"/>
            <p:cNvSpPr>
              <a:spLocks/>
            </p:cNvSpPr>
            <p:nvPr/>
          </p:nvSpPr>
          <p:spPr bwMode="auto">
            <a:xfrm>
              <a:off x="2916" y="1239"/>
              <a:ext cx="48" cy="700"/>
            </a:xfrm>
            <a:custGeom>
              <a:avLst/>
              <a:gdLst>
                <a:gd name="T0" fmla="*/ 34 w 48"/>
                <a:gd name="T1" fmla="*/ 700 h 700"/>
                <a:gd name="T2" fmla="*/ 40 w 48"/>
                <a:gd name="T3" fmla="*/ 633 h 700"/>
                <a:gd name="T4" fmla="*/ 43 w 48"/>
                <a:gd name="T5" fmla="*/ 562 h 700"/>
                <a:gd name="T6" fmla="*/ 46 w 48"/>
                <a:gd name="T7" fmla="*/ 491 h 700"/>
                <a:gd name="T8" fmla="*/ 48 w 48"/>
                <a:gd name="T9" fmla="*/ 421 h 700"/>
                <a:gd name="T10" fmla="*/ 48 w 48"/>
                <a:gd name="T11" fmla="*/ 348 h 700"/>
                <a:gd name="T12" fmla="*/ 46 w 48"/>
                <a:gd name="T13" fmla="*/ 277 h 700"/>
                <a:gd name="T14" fmla="*/ 40 w 48"/>
                <a:gd name="T15" fmla="*/ 206 h 700"/>
                <a:gd name="T16" fmla="*/ 31 w 48"/>
                <a:gd name="T17" fmla="*/ 136 h 700"/>
                <a:gd name="T18" fmla="*/ 17 w 48"/>
                <a:gd name="T19" fmla="*/ 68 h 700"/>
                <a:gd name="T20" fmla="*/ 0 w 48"/>
                <a:gd name="T21" fmla="*/ 0 h 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700"/>
                <a:gd name="T35" fmla="*/ 48 w 48"/>
                <a:gd name="T36" fmla="*/ 700 h 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700">
                  <a:moveTo>
                    <a:pt x="34" y="700"/>
                  </a:moveTo>
                  <a:lnTo>
                    <a:pt x="40" y="633"/>
                  </a:lnTo>
                  <a:lnTo>
                    <a:pt x="43" y="562"/>
                  </a:lnTo>
                  <a:lnTo>
                    <a:pt x="46" y="491"/>
                  </a:lnTo>
                  <a:lnTo>
                    <a:pt x="48" y="421"/>
                  </a:lnTo>
                  <a:lnTo>
                    <a:pt x="48" y="348"/>
                  </a:lnTo>
                  <a:lnTo>
                    <a:pt x="46" y="277"/>
                  </a:lnTo>
                  <a:lnTo>
                    <a:pt x="40" y="206"/>
                  </a:lnTo>
                  <a:lnTo>
                    <a:pt x="31" y="136"/>
                  </a:lnTo>
                  <a:lnTo>
                    <a:pt x="17" y="68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Rectangle 47"/>
            <p:cNvSpPr>
              <a:spLocks noChangeArrowheads="1"/>
            </p:cNvSpPr>
            <p:nvPr/>
          </p:nvSpPr>
          <p:spPr bwMode="auto">
            <a:xfrm>
              <a:off x="3007" y="1226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u</a:t>
              </a:r>
              <a:endParaRPr lang="en-US" altLang="en-US"/>
            </a:p>
          </p:txBody>
        </p:sp>
        <p:sp>
          <p:nvSpPr>
            <p:cNvPr id="41058" name="Rectangle 48"/>
            <p:cNvSpPr>
              <a:spLocks noChangeArrowheads="1"/>
            </p:cNvSpPr>
            <p:nvPr/>
          </p:nvSpPr>
          <p:spPr bwMode="auto">
            <a:xfrm>
              <a:off x="3058" y="1226"/>
              <a:ext cx="16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 = ?</a:t>
              </a:r>
              <a:endParaRPr lang="en-US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286000" y="1752600"/>
            <a:ext cx="585788" cy="717550"/>
            <a:chOff x="1496" y="1160"/>
            <a:chExt cx="369" cy="452"/>
          </a:xfrm>
        </p:grpSpPr>
        <p:sp>
          <p:nvSpPr>
            <p:cNvPr id="41043" name="Freeform 50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4" name="Freeform 51"/>
            <p:cNvSpPr>
              <a:spLocks/>
            </p:cNvSpPr>
            <p:nvPr/>
          </p:nvSpPr>
          <p:spPr bwMode="auto">
            <a:xfrm>
              <a:off x="1496" y="1160"/>
              <a:ext cx="71" cy="88"/>
            </a:xfrm>
            <a:custGeom>
              <a:avLst/>
              <a:gdLst>
                <a:gd name="T0" fmla="*/ 51 w 71"/>
                <a:gd name="T1" fmla="*/ 71 h 88"/>
                <a:gd name="T2" fmla="*/ 31 w 71"/>
                <a:gd name="T3" fmla="*/ 88 h 88"/>
                <a:gd name="T4" fmla="*/ 0 w 71"/>
                <a:gd name="T5" fmla="*/ 0 h 88"/>
                <a:gd name="T6" fmla="*/ 71 w 71"/>
                <a:gd name="T7" fmla="*/ 57 h 88"/>
                <a:gd name="T8" fmla="*/ 51 w 71"/>
                <a:gd name="T9" fmla="*/ 7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88"/>
                <a:gd name="T17" fmla="*/ 71 w 7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88">
                  <a:moveTo>
                    <a:pt x="51" y="71"/>
                  </a:moveTo>
                  <a:lnTo>
                    <a:pt x="31" y="88"/>
                  </a:lnTo>
                  <a:lnTo>
                    <a:pt x="0" y="0"/>
                  </a:lnTo>
                  <a:lnTo>
                    <a:pt x="71" y="57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Freeform 52"/>
            <p:cNvSpPr>
              <a:spLocks/>
            </p:cNvSpPr>
            <p:nvPr/>
          </p:nvSpPr>
          <p:spPr bwMode="auto">
            <a:xfrm>
              <a:off x="1550" y="1234"/>
              <a:ext cx="40" cy="378"/>
            </a:xfrm>
            <a:custGeom>
              <a:avLst/>
              <a:gdLst>
                <a:gd name="T0" fmla="*/ 14 w 40"/>
                <a:gd name="T1" fmla="*/ 378 h 378"/>
                <a:gd name="T2" fmla="*/ 20 w 40"/>
                <a:gd name="T3" fmla="*/ 344 h 378"/>
                <a:gd name="T4" fmla="*/ 25 w 40"/>
                <a:gd name="T5" fmla="*/ 305 h 378"/>
                <a:gd name="T6" fmla="*/ 28 w 40"/>
                <a:gd name="T7" fmla="*/ 265 h 378"/>
                <a:gd name="T8" fmla="*/ 34 w 40"/>
                <a:gd name="T9" fmla="*/ 226 h 378"/>
                <a:gd name="T10" fmla="*/ 37 w 40"/>
                <a:gd name="T11" fmla="*/ 183 h 378"/>
                <a:gd name="T12" fmla="*/ 40 w 40"/>
                <a:gd name="T13" fmla="*/ 144 h 378"/>
                <a:gd name="T14" fmla="*/ 37 w 40"/>
                <a:gd name="T15" fmla="*/ 104 h 378"/>
                <a:gd name="T16" fmla="*/ 28 w 40"/>
                <a:gd name="T17" fmla="*/ 67 h 378"/>
                <a:gd name="T18" fmla="*/ 17 w 40"/>
                <a:gd name="T19" fmla="*/ 34 h 378"/>
                <a:gd name="T20" fmla="*/ 0 w 40"/>
                <a:gd name="T21" fmla="*/ 0 h 3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378"/>
                <a:gd name="T35" fmla="*/ 40 w 40"/>
                <a:gd name="T36" fmla="*/ 378 h 3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378">
                  <a:moveTo>
                    <a:pt x="14" y="378"/>
                  </a:moveTo>
                  <a:lnTo>
                    <a:pt x="20" y="344"/>
                  </a:lnTo>
                  <a:lnTo>
                    <a:pt x="25" y="305"/>
                  </a:lnTo>
                  <a:lnTo>
                    <a:pt x="28" y="265"/>
                  </a:lnTo>
                  <a:lnTo>
                    <a:pt x="34" y="226"/>
                  </a:lnTo>
                  <a:lnTo>
                    <a:pt x="37" y="183"/>
                  </a:lnTo>
                  <a:lnTo>
                    <a:pt x="40" y="144"/>
                  </a:lnTo>
                  <a:lnTo>
                    <a:pt x="37" y="104"/>
                  </a:lnTo>
                  <a:lnTo>
                    <a:pt x="28" y="67"/>
                  </a:lnTo>
                  <a:lnTo>
                    <a:pt x="17" y="34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Freeform 53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124 h 212"/>
                <a:gd name="T4" fmla="*/ 206 w 212"/>
                <a:gd name="T5" fmla="*/ 141 h 212"/>
                <a:gd name="T6" fmla="*/ 201 w 212"/>
                <a:gd name="T7" fmla="*/ 155 h 212"/>
                <a:gd name="T8" fmla="*/ 192 w 212"/>
                <a:gd name="T9" fmla="*/ 170 h 212"/>
                <a:gd name="T10" fmla="*/ 181 w 212"/>
                <a:gd name="T11" fmla="*/ 181 h 212"/>
                <a:gd name="T12" fmla="*/ 167 w 212"/>
                <a:gd name="T13" fmla="*/ 192 h 212"/>
                <a:gd name="T14" fmla="*/ 156 w 212"/>
                <a:gd name="T15" fmla="*/ 201 h 212"/>
                <a:gd name="T16" fmla="*/ 139 w 212"/>
                <a:gd name="T17" fmla="*/ 206 h 212"/>
                <a:gd name="T18" fmla="*/ 122 w 212"/>
                <a:gd name="T19" fmla="*/ 212 h 212"/>
                <a:gd name="T20" fmla="*/ 105 w 212"/>
                <a:gd name="T21" fmla="*/ 212 h 212"/>
                <a:gd name="T22" fmla="*/ 88 w 212"/>
                <a:gd name="T23" fmla="*/ 212 h 212"/>
                <a:gd name="T24" fmla="*/ 71 w 212"/>
                <a:gd name="T25" fmla="*/ 206 h 212"/>
                <a:gd name="T26" fmla="*/ 57 w 212"/>
                <a:gd name="T27" fmla="*/ 201 h 212"/>
                <a:gd name="T28" fmla="*/ 43 w 212"/>
                <a:gd name="T29" fmla="*/ 192 h 212"/>
                <a:gd name="T30" fmla="*/ 31 w 212"/>
                <a:gd name="T31" fmla="*/ 181 h 212"/>
                <a:gd name="T32" fmla="*/ 20 w 212"/>
                <a:gd name="T33" fmla="*/ 170 h 212"/>
                <a:gd name="T34" fmla="*/ 12 w 212"/>
                <a:gd name="T35" fmla="*/ 155 h 212"/>
                <a:gd name="T36" fmla="*/ 6 w 212"/>
                <a:gd name="T37" fmla="*/ 141 h 212"/>
                <a:gd name="T38" fmla="*/ 0 w 212"/>
                <a:gd name="T39" fmla="*/ 124 h 212"/>
                <a:gd name="T40" fmla="*/ 0 w 212"/>
                <a:gd name="T41" fmla="*/ 107 h 212"/>
                <a:gd name="T42" fmla="*/ 0 w 212"/>
                <a:gd name="T43" fmla="*/ 91 h 212"/>
                <a:gd name="T44" fmla="*/ 6 w 212"/>
                <a:gd name="T45" fmla="*/ 74 h 212"/>
                <a:gd name="T46" fmla="*/ 12 w 212"/>
                <a:gd name="T47" fmla="*/ 59 h 212"/>
                <a:gd name="T48" fmla="*/ 20 w 212"/>
                <a:gd name="T49" fmla="*/ 45 h 212"/>
                <a:gd name="T50" fmla="*/ 31 w 212"/>
                <a:gd name="T51" fmla="*/ 31 h 212"/>
                <a:gd name="T52" fmla="*/ 43 w 212"/>
                <a:gd name="T53" fmla="*/ 20 h 212"/>
                <a:gd name="T54" fmla="*/ 57 w 212"/>
                <a:gd name="T55" fmla="*/ 11 h 212"/>
                <a:gd name="T56" fmla="*/ 71 w 212"/>
                <a:gd name="T57" fmla="*/ 6 h 212"/>
                <a:gd name="T58" fmla="*/ 88 w 212"/>
                <a:gd name="T59" fmla="*/ 3 h 212"/>
                <a:gd name="T60" fmla="*/ 105 w 212"/>
                <a:gd name="T61" fmla="*/ 0 h 212"/>
                <a:gd name="T62" fmla="*/ 122 w 212"/>
                <a:gd name="T63" fmla="*/ 3 h 212"/>
                <a:gd name="T64" fmla="*/ 139 w 212"/>
                <a:gd name="T65" fmla="*/ 6 h 212"/>
                <a:gd name="T66" fmla="*/ 156 w 212"/>
                <a:gd name="T67" fmla="*/ 11 h 212"/>
                <a:gd name="T68" fmla="*/ 167 w 212"/>
                <a:gd name="T69" fmla="*/ 20 h 212"/>
                <a:gd name="T70" fmla="*/ 181 w 212"/>
                <a:gd name="T71" fmla="*/ 31 h 212"/>
                <a:gd name="T72" fmla="*/ 192 w 212"/>
                <a:gd name="T73" fmla="*/ 45 h 212"/>
                <a:gd name="T74" fmla="*/ 201 w 212"/>
                <a:gd name="T75" fmla="*/ 59 h 212"/>
                <a:gd name="T76" fmla="*/ 206 w 212"/>
                <a:gd name="T77" fmla="*/ 74 h 212"/>
                <a:gd name="T78" fmla="*/ 209 w 212"/>
                <a:gd name="T79" fmla="*/ 91 h 212"/>
                <a:gd name="T80" fmla="*/ 212 w 212"/>
                <a:gd name="T81" fmla="*/ 107 h 212"/>
                <a:gd name="T82" fmla="*/ 209 w 212"/>
                <a:gd name="T83" fmla="*/ 105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124"/>
                  </a:lnTo>
                  <a:lnTo>
                    <a:pt x="206" y="141"/>
                  </a:lnTo>
                  <a:lnTo>
                    <a:pt x="201" y="155"/>
                  </a:lnTo>
                  <a:lnTo>
                    <a:pt x="192" y="170"/>
                  </a:lnTo>
                  <a:lnTo>
                    <a:pt x="181" y="181"/>
                  </a:lnTo>
                  <a:lnTo>
                    <a:pt x="167" y="192"/>
                  </a:lnTo>
                  <a:lnTo>
                    <a:pt x="156" y="201"/>
                  </a:lnTo>
                  <a:lnTo>
                    <a:pt x="139" y="206"/>
                  </a:lnTo>
                  <a:lnTo>
                    <a:pt x="122" y="212"/>
                  </a:lnTo>
                  <a:lnTo>
                    <a:pt x="105" y="212"/>
                  </a:lnTo>
                  <a:lnTo>
                    <a:pt x="88" y="212"/>
                  </a:lnTo>
                  <a:lnTo>
                    <a:pt x="71" y="206"/>
                  </a:lnTo>
                  <a:lnTo>
                    <a:pt x="57" y="201"/>
                  </a:lnTo>
                  <a:lnTo>
                    <a:pt x="43" y="192"/>
                  </a:lnTo>
                  <a:lnTo>
                    <a:pt x="31" y="181"/>
                  </a:lnTo>
                  <a:lnTo>
                    <a:pt x="20" y="170"/>
                  </a:lnTo>
                  <a:lnTo>
                    <a:pt x="12" y="155"/>
                  </a:lnTo>
                  <a:lnTo>
                    <a:pt x="6" y="141"/>
                  </a:lnTo>
                  <a:lnTo>
                    <a:pt x="0" y="124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6" y="74"/>
                  </a:lnTo>
                  <a:lnTo>
                    <a:pt x="12" y="59"/>
                  </a:lnTo>
                  <a:lnTo>
                    <a:pt x="20" y="45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7" y="11"/>
                  </a:lnTo>
                  <a:lnTo>
                    <a:pt x="71" y="6"/>
                  </a:lnTo>
                  <a:lnTo>
                    <a:pt x="88" y="3"/>
                  </a:lnTo>
                  <a:lnTo>
                    <a:pt x="105" y="0"/>
                  </a:lnTo>
                  <a:lnTo>
                    <a:pt x="122" y="3"/>
                  </a:lnTo>
                  <a:lnTo>
                    <a:pt x="139" y="6"/>
                  </a:lnTo>
                  <a:lnTo>
                    <a:pt x="156" y="11"/>
                  </a:lnTo>
                  <a:lnTo>
                    <a:pt x="167" y="20"/>
                  </a:lnTo>
                  <a:lnTo>
                    <a:pt x="181" y="31"/>
                  </a:lnTo>
                  <a:lnTo>
                    <a:pt x="192" y="45"/>
                  </a:lnTo>
                  <a:lnTo>
                    <a:pt x="201" y="59"/>
                  </a:lnTo>
                  <a:lnTo>
                    <a:pt x="206" y="74"/>
                  </a:lnTo>
                  <a:lnTo>
                    <a:pt x="209" y="91"/>
                  </a:lnTo>
                  <a:lnTo>
                    <a:pt x="212" y="107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Freeform 54"/>
            <p:cNvSpPr>
              <a:spLocks/>
            </p:cNvSpPr>
            <p:nvPr/>
          </p:nvSpPr>
          <p:spPr bwMode="auto">
            <a:xfrm>
              <a:off x="1609" y="1369"/>
              <a:ext cx="212" cy="212"/>
            </a:xfrm>
            <a:custGeom>
              <a:avLst/>
              <a:gdLst>
                <a:gd name="T0" fmla="*/ 209 w 212"/>
                <a:gd name="T1" fmla="*/ 105 h 212"/>
                <a:gd name="T2" fmla="*/ 209 w 212"/>
                <a:gd name="T3" fmla="*/ 91 h 212"/>
                <a:gd name="T4" fmla="*/ 206 w 212"/>
                <a:gd name="T5" fmla="*/ 74 h 212"/>
                <a:gd name="T6" fmla="*/ 201 w 212"/>
                <a:gd name="T7" fmla="*/ 59 h 212"/>
                <a:gd name="T8" fmla="*/ 192 w 212"/>
                <a:gd name="T9" fmla="*/ 45 h 212"/>
                <a:gd name="T10" fmla="*/ 181 w 212"/>
                <a:gd name="T11" fmla="*/ 31 h 212"/>
                <a:gd name="T12" fmla="*/ 167 w 212"/>
                <a:gd name="T13" fmla="*/ 20 h 212"/>
                <a:gd name="T14" fmla="*/ 156 w 212"/>
                <a:gd name="T15" fmla="*/ 11 h 212"/>
                <a:gd name="T16" fmla="*/ 139 w 212"/>
                <a:gd name="T17" fmla="*/ 6 h 212"/>
                <a:gd name="T18" fmla="*/ 122 w 212"/>
                <a:gd name="T19" fmla="*/ 3 h 212"/>
                <a:gd name="T20" fmla="*/ 105 w 212"/>
                <a:gd name="T21" fmla="*/ 0 h 212"/>
                <a:gd name="T22" fmla="*/ 88 w 212"/>
                <a:gd name="T23" fmla="*/ 3 h 212"/>
                <a:gd name="T24" fmla="*/ 71 w 212"/>
                <a:gd name="T25" fmla="*/ 6 h 212"/>
                <a:gd name="T26" fmla="*/ 57 w 212"/>
                <a:gd name="T27" fmla="*/ 11 h 212"/>
                <a:gd name="T28" fmla="*/ 43 w 212"/>
                <a:gd name="T29" fmla="*/ 20 h 212"/>
                <a:gd name="T30" fmla="*/ 31 w 212"/>
                <a:gd name="T31" fmla="*/ 31 h 212"/>
                <a:gd name="T32" fmla="*/ 20 w 212"/>
                <a:gd name="T33" fmla="*/ 45 h 212"/>
                <a:gd name="T34" fmla="*/ 12 w 212"/>
                <a:gd name="T35" fmla="*/ 59 h 212"/>
                <a:gd name="T36" fmla="*/ 6 w 212"/>
                <a:gd name="T37" fmla="*/ 74 h 212"/>
                <a:gd name="T38" fmla="*/ 0 w 212"/>
                <a:gd name="T39" fmla="*/ 91 h 212"/>
                <a:gd name="T40" fmla="*/ 0 w 212"/>
                <a:gd name="T41" fmla="*/ 107 h 212"/>
                <a:gd name="T42" fmla="*/ 0 w 212"/>
                <a:gd name="T43" fmla="*/ 124 h 212"/>
                <a:gd name="T44" fmla="*/ 6 w 212"/>
                <a:gd name="T45" fmla="*/ 141 h 212"/>
                <a:gd name="T46" fmla="*/ 12 w 212"/>
                <a:gd name="T47" fmla="*/ 155 h 212"/>
                <a:gd name="T48" fmla="*/ 20 w 212"/>
                <a:gd name="T49" fmla="*/ 170 h 212"/>
                <a:gd name="T50" fmla="*/ 31 w 212"/>
                <a:gd name="T51" fmla="*/ 181 h 212"/>
                <a:gd name="T52" fmla="*/ 43 w 212"/>
                <a:gd name="T53" fmla="*/ 192 h 212"/>
                <a:gd name="T54" fmla="*/ 57 w 212"/>
                <a:gd name="T55" fmla="*/ 201 h 212"/>
                <a:gd name="T56" fmla="*/ 71 w 212"/>
                <a:gd name="T57" fmla="*/ 206 h 212"/>
                <a:gd name="T58" fmla="*/ 88 w 212"/>
                <a:gd name="T59" fmla="*/ 212 h 212"/>
                <a:gd name="T60" fmla="*/ 105 w 212"/>
                <a:gd name="T61" fmla="*/ 212 h 212"/>
                <a:gd name="T62" fmla="*/ 122 w 212"/>
                <a:gd name="T63" fmla="*/ 212 h 212"/>
                <a:gd name="T64" fmla="*/ 139 w 212"/>
                <a:gd name="T65" fmla="*/ 206 h 212"/>
                <a:gd name="T66" fmla="*/ 156 w 212"/>
                <a:gd name="T67" fmla="*/ 201 h 212"/>
                <a:gd name="T68" fmla="*/ 167 w 212"/>
                <a:gd name="T69" fmla="*/ 192 h 212"/>
                <a:gd name="T70" fmla="*/ 181 w 212"/>
                <a:gd name="T71" fmla="*/ 181 h 212"/>
                <a:gd name="T72" fmla="*/ 192 w 212"/>
                <a:gd name="T73" fmla="*/ 170 h 212"/>
                <a:gd name="T74" fmla="*/ 201 w 212"/>
                <a:gd name="T75" fmla="*/ 155 h 212"/>
                <a:gd name="T76" fmla="*/ 206 w 212"/>
                <a:gd name="T77" fmla="*/ 141 h 212"/>
                <a:gd name="T78" fmla="*/ 209 w 212"/>
                <a:gd name="T79" fmla="*/ 124 h 212"/>
                <a:gd name="T80" fmla="*/ 212 w 212"/>
                <a:gd name="T81" fmla="*/ 107 h 212"/>
                <a:gd name="T82" fmla="*/ 212 w 212"/>
                <a:gd name="T83" fmla="*/ 107 h 2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2"/>
                <a:gd name="T127" fmla="*/ 0 h 212"/>
                <a:gd name="T128" fmla="*/ 212 w 212"/>
                <a:gd name="T129" fmla="*/ 212 h 21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2" h="212">
                  <a:moveTo>
                    <a:pt x="209" y="105"/>
                  </a:moveTo>
                  <a:lnTo>
                    <a:pt x="209" y="91"/>
                  </a:lnTo>
                  <a:lnTo>
                    <a:pt x="206" y="74"/>
                  </a:lnTo>
                  <a:lnTo>
                    <a:pt x="201" y="59"/>
                  </a:lnTo>
                  <a:lnTo>
                    <a:pt x="192" y="45"/>
                  </a:lnTo>
                  <a:lnTo>
                    <a:pt x="181" y="31"/>
                  </a:lnTo>
                  <a:lnTo>
                    <a:pt x="167" y="20"/>
                  </a:lnTo>
                  <a:lnTo>
                    <a:pt x="156" y="11"/>
                  </a:lnTo>
                  <a:lnTo>
                    <a:pt x="139" y="6"/>
                  </a:lnTo>
                  <a:lnTo>
                    <a:pt x="122" y="3"/>
                  </a:lnTo>
                  <a:lnTo>
                    <a:pt x="105" y="0"/>
                  </a:lnTo>
                  <a:lnTo>
                    <a:pt x="88" y="3"/>
                  </a:lnTo>
                  <a:lnTo>
                    <a:pt x="71" y="6"/>
                  </a:lnTo>
                  <a:lnTo>
                    <a:pt x="57" y="11"/>
                  </a:lnTo>
                  <a:lnTo>
                    <a:pt x="43" y="20"/>
                  </a:lnTo>
                  <a:lnTo>
                    <a:pt x="31" y="31"/>
                  </a:lnTo>
                  <a:lnTo>
                    <a:pt x="20" y="45"/>
                  </a:lnTo>
                  <a:lnTo>
                    <a:pt x="12" y="59"/>
                  </a:lnTo>
                  <a:lnTo>
                    <a:pt x="6" y="74"/>
                  </a:lnTo>
                  <a:lnTo>
                    <a:pt x="0" y="91"/>
                  </a:lnTo>
                  <a:lnTo>
                    <a:pt x="0" y="107"/>
                  </a:lnTo>
                  <a:lnTo>
                    <a:pt x="0" y="124"/>
                  </a:lnTo>
                  <a:lnTo>
                    <a:pt x="6" y="141"/>
                  </a:lnTo>
                  <a:lnTo>
                    <a:pt x="12" y="155"/>
                  </a:lnTo>
                  <a:lnTo>
                    <a:pt x="20" y="170"/>
                  </a:lnTo>
                  <a:lnTo>
                    <a:pt x="31" y="181"/>
                  </a:lnTo>
                  <a:lnTo>
                    <a:pt x="43" y="192"/>
                  </a:lnTo>
                  <a:lnTo>
                    <a:pt x="57" y="201"/>
                  </a:lnTo>
                  <a:lnTo>
                    <a:pt x="71" y="206"/>
                  </a:lnTo>
                  <a:lnTo>
                    <a:pt x="88" y="212"/>
                  </a:lnTo>
                  <a:lnTo>
                    <a:pt x="105" y="212"/>
                  </a:lnTo>
                  <a:lnTo>
                    <a:pt x="122" y="212"/>
                  </a:lnTo>
                  <a:lnTo>
                    <a:pt x="139" y="206"/>
                  </a:lnTo>
                  <a:lnTo>
                    <a:pt x="156" y="201"/>
                  </a:lnTo>
                  <a:lnTo>
                    <a:pt x="167" y="192"/>
                  </a:lnTo>
                  <a:lnTo>
                    <a:pt x="181" y="181"/>
                  </a:lnTo>
                  <a:lnTo>
                    <a:pt x="192" y="170"/>
                  </a:lnTo>
                  <a:lnTo>
                    <a:pt x="201" y="155"/>
                  </a:lnTo>
                  <a:lnTo>
                    <a:pt x="206" y="141"/>
                  </a:lnTo>
                  <a:lnTo>
                    <a:pt x="209" y="124"/>
                  </a:lnTo>
                  <a:lnTo>
                    <a:pt x="212" y="107"/>
                  </a:ln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Rectangle 55"/>
            <p:cNvSpPr>
              <a:spLocks noChangeArrowheads="1"/>
            </p:cNvSpPr>
            <p:nvPr/>
          </p:nvSpPr>
          <p:spPr bwMode="auto">
            <a:xfrm>
              <a:off x="1680" y="1429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41049" name="Rectangle 56"/>
            <p:cNvSpPr>
              <a:spLocks noChangeArrowheads="1"/>
            </p:cNvSpPr>
            <p:nvPr/>
          </p:nvSpPr>
          <p:spPr bwMode="auto">
            <a:xfrm>
              <a:off x="1649" y="1209"/>
              <a:ext cx="5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u</a:t>
              </a:r>
              <a:endParaRPr lang="en-US" altLang="en-US"/>
            </a:p>
          </p:txBody>
        </p:sp>
        <p:sp>
          <p:nvSpPr>
            <p:cNvPr id="41050" name="Rectangle 57"/>
            <p:cNvSpPr>
              <a:spLocks noChangeArrowheads="1"/>
            </p:cNvSpPr>
            <p:nvPr/>
          </p:nvSpPr>
          <p:spPr bwMode="auto">
            <a:xfrm>
              <a:off x="1702" y="1209"/>
              <a:ext cx="163" cy="1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 = ?</a:t>
              </a:r>
              <a:endParaRPr lang="en-US" altLang="en-US"/>
            </a:p>
          </p:txBody>
        </p:sp>
      </p:grpSp>
      <p:grpSp>
        <p:nvGrpSpPr>
          <p:cNvPr id="41000" name="Group 58"/>
          <p:cNvGrpSpPr>
            <a:grpSpLocks/>
          </p:cNvGrpSpPr>
          <p:nvPr/>
        </p:nvGrpSpPr>
        <p:grpSpPr bwMode="auto">
          <a:xfrm>
            <a:off x="2832100" y="3849688"/>
            <a:ext cx="339725" cy="274637"/>
            <a:chOff x="1784" y="2425"/>
            <a:chExt cx="214" cy="173"/>
          </a:xfrm>
        </p:grpSpPr>
        <p:sp>
          <p:nvSpPr>
            <p:cNvPr id="41041" name="Rectangle 59"/>
            <p:cNvSpPr>
              <a:spLocks noChangeArrowheads="1"/>
            </p:cNvSpPr>
            <p:nvPr/>
          </p:nvSpPr>
          <p:spPr bwMode="auto">
            <a:xfrm>
              <a:off x="1784" y="2425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</a:rPr>
                <a:t>u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1042" name="Rectangle 60"/>
            <p:cNvSpPr>
              <a:spLocks noChangeArrowheads="1"/>
            </p:cNvSpPr>
            <p:nvPr/>
          </p:nvSpPr>
          <p:spPr bwMode="auto">
            <a:xfrm>
              <a:off x="1838" y="2425"/>
              <a:ext cx="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</a:rPr>
                <a:t> :5</a:t>
              </a:r>
              <a:endParaRPr lang="en-US" altLang="en-US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41001" name="Group 100"/>
          <p:cNvGrpSpPr>
            <a:grpSpLocks/>
          </p:cNvGrpSpPr>
          <p:nvPr/>
        </p:nvGrpSpPr>
        <p:grpSpPr bwMode="auto">
          <a:xfrm>
            <a:off x="1828800" y="2514600"/>
            <a:ext cx="788988" cy="1468438"/>
            <a:chOff x="1828800" y="2514600"/>
            <a:chExt cx="788988" cy="1468438"/>
          </a:xfrm>
        </p:grpSpPr>
        <p:sp>
          <p:nvSpPr>
            <p:cNvPr id="41031" name="Freeform 39"/>
            <p:cNvSpPr>
              <a:spLocks/>
            </p:cNvSpPr>
            <p:nvPr/>
          </p:nvSpPr>
          <p:spPr bwMode="auto">
            <a:xfrm>
              <a:off x="2043113" y="2814638"/>
              <a:ext cx="80962" cy="142875"/>
            </a:xfrm>
            <a:custGeom>
              <a:avLst/>
              <a:gdLst>
                <a:gd name="T0" fmla="*/ 57962450 w 51"/>
                <a:gd name="T1" fmla="*/ 219254412 h 90"/>
                <a:gd name="T2" fmla="*/ 0 w 51"/>
                <a:gd name="T3" fmla="*/ 226814085 h 90"/>
                <a:gd name="T4" fmla="*/ 50402811 w 51"/>
                <a:gd name="T5" fmla="*/ 0 h 90"/>
                <a:gd name="T6" fmla="*/ 128526392 w 51"/>
                <a:gd name="T7" fmla="*/ 219254412 h 90"/>
                <a:gd name="T8" fmla="*/ 57962450 w 51"/>
                <a:gd name="T9" fmla="*/ 219254412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23" y="87"/>
                  </a:moveTo>
                  <a:lnTo>
                    <a:pt x="0" y="90"/>
                  </a:lnTo>
                  <a:lnTo>
                    <a:pt x="20" y="0"/>
                  </a:lnTo>
                  <a:lnTo>
                    <a:pt x="51" y="87"/>
                  </a:lnTo>
                  <a:lnTo>
                    <a:pt x="23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32" name="Group 61"/>
            <p:cNvGrpSpPr>
              <a:grpSpLocks/>
            </p:cNvGrpSpPr>
            <p:nvPr/>
          </p:nvGrpSpPr>
          <p:grpSpPr bwMode="auto">
            <a:xfrm>
              <a:off x="1828800" y="2514600"/>
              <a:ext cx="788988" cy="1468438"/>
              <a:chOff x="1152" y="1536"/>
              <a:chExt cx="497" cy="925"/>
            </a:xfrm>
          </p:grpSpPr>
          <p:sp>
            <p:nvSpPr>
              <p:cNvPr id="41033" name="Rectangle 62"/>
              <p:cNvSpPr>
                <a:spLocks noChangeArrowheads="1"/>
              </p:cNvSpPr>
              <p:nvPr/>
            </p:nvSpPr>
            <p:spPr bwMode="auto">
              <a:xfrm>
                <a:off x="1299" y="227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1</a:t>
                </a:r>
                <a:endParaRPr lang="en-US" altLang="en-US"/>
              </a:p>
            </p:txBody>
          </p:sp>
          <p:grpSp>
            <p:nvGrpSpPr>
              <p:cNvPr id="41034" name="Group 63"/>
              <p:cNvGrpSpPr>
                <a:grpSpLocks/>
              </p:cNvGrpSpPr>
              <p:nvPr/>
            </p:nvGrpSpPr>
            <p:grpSpPr bwMode="auto">
              <a:xfrm>
                <a:off x="1152" y="1536"/>
                <a:ext cx="497" cy="925"/>
                <a:chOff x="1152" y="1536"/>
                <a:chExt cx="497" cy="925"/>
              </a:xfrm>
            </p:grpSpPr>
            <p:grpSp>
              <p:nvGrpSpPr>
                <p:cNvPr id="41035" name="Group 64"/>
                <p:cNvGrpSpPr>
                  <a:grpSpLocks/>
                </p:cNvGrpSpPr>
                <p:nvPr/>
              </p:nvGrpSpPr>
              <p:grpSpPr bwMode="auto">
                <a:xfrm>
                  <a:off x="1220" y="1815"/>
                  <a:ext cx="429" cy="646"/>
                  <a:chOff x="1220" y="1815"/>
                  <a:chExt cx="429" cy="646"/>
                </a:xfrm>
              </p:grpSpPr>
              <p:sp>
                <p:nvSpPr>
                  <p:cNvPr id="41039" name="Freeform 65"/>
                  <p:cNvSpPr>
                    <a:spLocks/>
                  </p:cNvSpPr>
                  <p:nvPr/>
                </p:nvSpPr>
                <p:spPr bwMode="auto">
                  <a:xfrm>
                    <a:off x="1310" y="1815"/>
                    <a:ext cx="339" cy="646"/>
                  </a:xfrm>
                  <a:custGeom>
                    <a:avLst/>
                    <a:gdLst>
                      <a:gd name="T0" fmla="*/ 0 w 339"/>
                      <a:gd name="T1" fmla="*/ 0 h 646"/>
                      <a:gd name="T2" fmla="*/ 11 w 339"/>
                      <a:gd name="T3" fmla="*/ 76 h 646"/>
                      <a:gd name="T4" fmla="*/ 23 w 339"/>
                      <a:gd name="T5" fmla="*/ 153 h 646"/>
                      <a:gd name="T6" fmla="*/ 40 w 339"/>
                      <a:gd name="T7" fmla="*/ 226 h 646"/>
                      <a:gd name="T8" fmla="*/ 62 w 339"/>
                      <a:gd name="T9" fmla="*/ 297 h 646"/>
                      <a:gd name="T10" fmla="*/ 93 w 339"/>
                      <a:gd name="T11" fmla="*/ 367 h 646"/>
                      <a:gd name="T12" fmla="*/ 127 w 339"/>
                      <a:gd name="T13" fmla="*/ 432 h 646"/>
                      <a:gd name="T14" fmla="*/ 169 w 339"/>
                      <a:gd name="T15" fmla="*/ 494 h 646"/>
                      <a:gd name="T16" fmla="*/ 217 w 339"/>
                      <a:gd name="T17" fmla="*/ 551 h 646"/>
                      <a:gd name="T18" fmla="*/ 277 w 339"/>
                      <a:gd name="T19" fmla="*/ 601 h 646"/>
                      <a:gd name="T20" fmla="*/ 339 w 339"/>
                      <a:gd name="T21" fmla="*/ 646 h 64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339"/>
                      <a:gd name="T34" fmla="*/ 0 h 646"/>
                      <a:gd name="T35" fmla="*/ 339 w 339"/>
                      <a:gd name="T36" fmla="*/ 646 h 64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339" h="646">
                        <a:moveTo>
                          <a:pt x="0" y="0"/>
                        </a:moveTo>
                        <a:lnTo>
                          <a:pt x="11" y="76"/>
                        </a:lnTo>
                        <a:lnTo>
                          <a:pt x="23" y="153"/>
                        </a:lnTo>
                        <a:lnTo>
                          <a:pt x="40" y="226"/>
                        </a:lnTo>
                        <a:lnTo>
                          <a:pt x="62" y="297"/>
                        </a:lnTo>
                        <a:lnTo>
                          <a:pt x="93" y="367"/>
                        </a:lnTo>
                        <a:lnTo>
                          <a:pt x="127" y="432"/>
                        </a:lnTo>
                        <a:lnTo>
                          <a:pt x="169" y="494"/>
                        </a:lnTo>
                        <a:lnTo>
                          <a:pt x="217" y="551"/>
                        </a:lnTo>
                        <a:lnTo>
                          <a:pt x="277" y="601"/>
                        </a:lnTo>
                        <a:lnTo>
                          <a:pt x="339" y="646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40" name="Freeform 66"/>
                  <p:cNvSpPr>
                    <a:spLocks/>
                  </p:cNvSpPr>
                  <p:nvPr/>
                </p:nvSpPr>
                <p:spPr bwMode="auto">
                  <a:xfrm>
                    <a:off x="1220" y="2224"/>
                    <a:ext cx="211" cy="212"/>
                  </a:xfrm>
                  <a:custGeom>
                    <a:avLst/>
                    <a:gdLst>
                      <a:gd name="T0" fmla="*/ 209 w 211"/>
                      <a:gd name="T1" fmla="*/ 105 h 212"/>
                      <a:gd name="T2" fmla="*/ 209 w 211"/>
                      <a:gd name="T3" fmla="*/ 91 h 212"/>
                      <a:gd name="T4" fmla="*/ 206 w 211"/>
                      <a:gd name="T5" fmla="*/ 74 h 212"/>
                      <a:gd name="T6" fmla="*/ 200 w 211"/>
                      <a:gd name="T7" fmla="*/ 60 h 212"/>
                      <a:gd name="T8" fmla="*/ 192 w 211"/>
                      <a:gd name="T9" fmla="*/ 46 h 212"/>
                      <a:gd name="T10" fmla="*/ 180 w 211"/>
                      <a:gd name="T11" fmla="*/ 31 h 212"/>
                      <a:gd name="T12" fmla="*/ 166 w 211"/>
                      <a:gd name="T13" fmla="*/ 20 h 212"/>
                      <a:gd name="T14" fmla="*/ 155 w 211"/>
                      <a:gd name="T15" fmla="*/ 12 h 212"/>
                      <a:gd name="T16" fmla="*/ 138 w 211"/>
                      <a:gd name="T17" fmla="*/ 6 h 212"/>
                      <a:gd name="T18" fmla="*/ 121 w 211"/>
                      <a:gd name="T19" fmla="*/ 3 h 212"/>
                      <a:gd name="T20" fmla="*/ 104 w 211"/>
                      <a:gd name="T21" fmla="*/ 0 h 212"/>
                      <a:gd name="T22" fmla="*/ 87 w 211"/>
                      <a:gd name="T23" fmla="*/ 3 h 212"/>
                      <a:gd name="T24" fmla="*/ 70 w 211"/>
                      <a:gd name="T25" fmla="*/ 6 h 212"/>
                      <a:gd name="T26" fmla="*/ 56 w 211"/>
                      <a:gd name="T27" fmla="*/ 12 h 212"/>
                      <a:gd name="T28" fmla="*/ 42 w 211"/>
                      <a:gd name="T29" fmla="*/ 20 h 212"/>
                      <a:gd name="T30" fmla="*/ 31 w 211"/>
                      <a:gd name="T31" fmla="*/ 31 h 212"/>
                      <a:gd name="T32" fmla="*/ 19 w 211"/>
                      <a:gd name="T33" fmla="*/ 46 h 212"/>
                      <a:gd name="T34" fmla="*/ 11 w 211"/>
                      <a:gd name="T35" fmla="*/ 60 h 212"/>
                      <a:gd name="T36" fmla="*/ 5 w 211"/>
                      <a:gd name="T37" fmla="*/ 74 h 212"/>
                      <a:gd name="T38" fmla="*/ 0 w 211"/>
                      <a:gd name="T39" fmla="*/ 91 h 212"/>
                      <a:gd name="T40" fmla="*/ 0 w 211"/>
                      <a:gd name="T41" fmla="*/ 108 h 212"/>
                      <a:gd name="T42" fmla="*/ 0 w 211"/>
                      <a:gd name="T43" fmla="*/ 125 h 212"/>
                      <a:gd name="T44" fmla="*/ 5 w 211"/>
                      <a:gd name="T45" fmla="*/ 142 h 212"/>
                      <a:gd name="T46" fmla="*/ 11 w 211"/>
                      <a:gd name="T47" fmla="*/ 156 h 212"/>
                      <a:gd name="T48" fmla="*/ 19 w 211"/>
                      <a:gd name="T49" fmla="*/ 170 h 212"/>
                      <a:gd name="T50" fmla="*/ 31 w 211"/>
                      <a:gd name="T51" fmla="*/ 181 h 212"/>
                      <a:gd name="T52" fmla="*/ 42 w 211"/>
                      <a:gd name="T53" fmla="*/ 192 h 212"/>
                      <a:gd name="T54" fmla="*/ 56 w 211"/>
                      <a:gd name="T55" fmla="*/ 201 h 212"/>
                      <a:gd name="T56" fmla="*/ 70 w 211"/>
                      <a:gd name="T57" fmla="*/ 206 h 212"/>
                      <a:gd name="T58" fmla="*/ 87 w 211"/>
                      <a:gd name="T59" fmla="*/ 212 h 212"/>
                      <a:gd name="T60" fmla="*/ 104 w 211"/>
                      <a:gd name="T61" fmla="*/ 212 h 212"/>
                      <a:gd name="T62" fmla="*/ 121 w 211"/>
                      <a:gd name="T63" fmla="*/ 212 h 212"/>
                      <a:gd name="T64" fmla="*/ 138 w 211"/>
                      <a:gd name="T65" fmla="*/ 206 h 212"/>
                      <a:gd name="T66" fmla="*/ 155 w 211"/>
                      <a:gd name="T67" fmla="*/ 201 h 212"/>
                      <a:gd name="T68" fmla="*/ 166 w 211"/>
                      <a:gd name="T69" fmla="*/ 192 h 212"/>
                      <a:gd name="T70" fmla="*/ 180 w 211"/>
                      <a:gd name="T71" fmla="*/ 181 h 212"/>
                      <a:gd name="T72" fmla="*/ 192 w 211"/>
                      <a:gd name="T73" fmla="*/ 170 h 212"/>
                      <a:gd name="T74" fmla="*/ 200 w 211"/>
                      <a:gd name="T75" fmla="*/ 156 h 212"/>
                      <a:gd name="T76" fmla="*/ 206 w 211"/>
                      <a:gd name="T77" fmla="*/ 142 h 212"/>
                      <a:gd name="T78" fmla="*/ 209 w 211"/>
                      <a:gd name="T79" fmla="*/ 125 h 212"/>
                      <a:gd name="T80" fmla="*/ 211 w 211"/>
                      <a:gd name="T81" fmla="*/ 108 h 212"/>
                      <a:gd name="T82" fmla="*/ 211 w 211"/>
                      <a:gd name="T83" fmla="*/ 108 h 212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211"/>
                      <a:gd name="T127" fmla="*/ 0 h 212"/>
                      <a:gd name="T128" fmla="*/ 211 w 211"/>
                      <a:gd name="T129" fmla="*/ 212 h 212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211" h="212">
                        <a:moveTo>
                          <a:pt x="209" y="105"/>
                        </a:moveTo>
                        <a:lnTo>
                          <a:pt x="209" y="91"/>
                        </a:lnTo>
                        <a:lnTo>
                          <a:pt x="206" y="74"/>
                        </a:lnTo>
                        <a:lnTo>
                          <a:pt x="200" y="60"/>
                        </a:lnTo>
                        <a:lnTo>
                          <a:pt x="192" y="46"/>
                        </a:lnTo>
                        <a:lnTo>
                          <a:pt x="180" y="31"/>
                        </a:lnTo>
                        <a:lnTo>
                          <a:pt x="166" y="20"/>
                        </a:lnTo>
                        <a:lnTo>
                          <a:pt x="155" y="12"/>
                        </a:lnTo>
                        <a:lnTo>
                          <a:pt x="138" y="6"/>
                        </a:lnTo>
                        <a:lnTo>
                          <a:pt x="121" y="3"/>
                        </a:lnTo>
                        <a:lnTo>
                          <a:pt x="104" y="0"/>
                        </a:lnTo>
                        <a:lnTo>
                          <a:pt x="87" y="3"/>
                        </a:lnTo>
                        <a:lnTo>
                          <a:pt x="70" y="6"/>
                        </a:lnTo>
                        <a:lnTo>
                          <a:pt x="56" y="12"/>
                        </a:lnTo>
                        <a:lnTo>
                          <a:pt x="42" y="20"/>
                        </a:lnTo>
                        <a:lnTo>
                          <a:pt x="31" y="31"/>
                        </a:lnTo>
                        <a:lnTo>
                          <a:pt x="19" y="46"/>
                        </a:lnTo>
                        <a:lnTo>
                          <a:pt x="11" y="60"/>
                        </a:lnTo>
                        <a:lnTo>
                          <a:pt x="5" y="74"/>
                        </a:lnTo>
                        <a:lnTo>
                          <a:pt x="0" y="91"/>
                        </a:lnTo>
                        <a:lnTo>
                          <a:pt x="0" y="108"/>
                        </a:lnTo>
                        <a:lnTo>
                          <a:pt x="0" y="125"/>
                        </a:lnTo>
                        <a:lnTo>
                          <a:pt x="5" y="142"/>
                        </a:lnTo>
                        <a:lnTo>
                          <a:pt x="11" y="156"/>
                        </a:lnTo>
                        <a:lnTo>
                          <a:pt x="19" y="170"/>
                        </a:lnTo>
                        <a:lnTo>
                          <a:pt x="31" y="181"/>
                        </a:lnTo>
                        <a:lnTo>
                          <a:pt x="42" y="192"/>
                        </a:lnTo>
                        <a:lnTo>
                          <a:pt x="56" y="201"/>
                        </a:lnTo>
                        <a:lnTo>
                          <a:pt x="70" y="206"/>
                        </a:lnTo>
                        <a:lnTo>
                          <a:pt x="87" y="212"/>
                        </a:lnTo>
                        <a:lnTo>
                          <a:pt x="104" y="212"/>
                        </a:lnTo>
                        <a:lnTo>
                          <a:pt x="121" y="212"/>
                        </a:lnTo>
                        <a:lnTo>
                          <a:pt x="138" y="206"/>
                        </a:lnTo>
                        <a:lnTo>
                          <a:pt x="155" y="201"/>
                        </a:lnTo>
                        <a:lnTo>
                          <a:pt x="166" y="192"/>
                        </a:lnTo>
                        <a:lnTo>
                          <a:pt x="180" y="181"/>
                        </a:lnTo>
                        <a:lnTo>
                          <a:pt x="192" y="170"/>
                        </a:lnTo>
                        <a:lnTo>
                          <a:pt x="200" y="156"/>
                        </a:lnTo>
                        <a:lnTo>
                          <a:pt x="206" y="142"/>
                        </a:lnTo>
                        <a:lnTo>
                          <a:pt x="209" y="125"/>
                        </a:lnTo>
                        <a:lnTo>
                          <a:pt x="211" y="108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036" name="Group 67"/>
                <p:cNvGrpSpPr>
                  <a:grpSpLocks/>
                </p:cNvGrpSpPr>
                <p:nvPr/>
              </p:nvGrpSpPr>
              <p:grpSpPr bwMode="auto">
                <a:xfrm>
                  <a:off x="1152" y="1536"/>
                  <a:ext cx="231" cy="173"/>
                  <a:chOff x="1784" y="2425"/>
                  <a:chExt cx="176" cy="173"/>
                </a:xfrm>
              </p:grpSpPr>
              <p:sp>
                <p:nvSpPr>
                  <p:cNvPr id="41037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784" y="2425"/>
                    <a:ext cx="61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altLang="en-US" sz="1800" b="0">
                        <a:solidFill>
                          <a:srgbClr val="FF0000"/>
                        </a:solidFill>
                      </a:rPr>
                      <a:t>u</a:t>
                    </a:r>
                    <a:endParaRPr lang="en-US" altLang="en-US" sz="2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038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838" y="2425"/>
                    <a:ext cx="12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r>
                      <a:rPr lang="en-US" altLang="en-US" sz="1800" b="0">
                        <a:solidFill>
                          <a:srgbClr val="FF0000"/>
                        </a:solidFill>
                      </a:rPr>
                      <a:t> :5</a:t>
                    </a:r>
                    <a:endParaRPr lang="en-US" altLang="en-US" sz="200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3124200" y="2514600"/>
            <a:ext cx="3527425" cy="1522413"/>
            <a:chOff x="2016" y="1584"/>
            <a:chExt cx="2222" cy="959"/>
          </a:xfrm>
        </p:grpSpPr>
        <p:sp>
          <p:nvSpPr>
            <p:cNvPr id="41021" name="Freeform 71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6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6" y="5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Freeform 72"/>
            <p:cNvSpPr>
              <a:spLocks/>
            </p:cNvSpPr>
            <p:nvPr/>
          </p:nvSpPr>
          <p:spPr bwMode="auto">
            <a:xfrm>
              <a:off x="3888" y="1714"/>
              <a:ext cx="81" cy="79"/>
            </a:xfrm>
            <a:custGeom>
              <a:avLst/>
              <a:gdLst>
                <a:gd name="T0" fmla="*/ 14 w 81"/>
                <a:gd name="T1" fmla="*/ 59 h 79"/>
                <a:gd name="T2" fmla="*/ 0 w 81"/>
                <a:gd name="T3" fmla="*/ 39 h 79"/>
                <a:gd name="T4" fmla="*/ 81 w 81"/>
                <a:gd name="T5" fmla="*/ 0 h 79"/>
                <a:gd name="T6" fmla="*/ 33 w 81"/>
                <a:gd name="T7" fmla="*/ 79 h 79"/>
                <a:gd name="T8" fmla="*/ 14 w 81"/>
                <a:gd name="T9" fmla="*/ 5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4" y="59"/>
                  </a:moveTo>
                  <a:lnTo>
                    <a:pt x="0" y="39"/>
                  </a:lnTo>
                  <a:lnTo>
                    <a:pt x="81" y="0"/>
                  </a:lnTo>
                  <a:lnTo>
                    <a:pt x="33" y="79"/>
                  </a:lnTo>
                  <a:lnTo>
                    <a:pt x="1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23" name="Group 73"/>
            <p:cNvGrpSpPr>
              <a:grpSpLocks/>
            </p:cNvGrpSpPr>
            <p:nvPr/>
          </p:nvGrpSpPr>
          <p:grpSpPr bwMode="auto">
            <a:xfrm>
              <a:off x="2016" y="1584"/>
              <a:ext cx="2222" cy="959"/>
              <a:chOff x="2016" y="1584"/>
              <a:chExt cx="2222" cy="959"/>
            </a:xfrm>
          </p:grpSpPr>
          <p:grpSp>
            <p:nvGrpSpPr>
              <p:cNvPr id="41024" name="Group 74"/>
              <p:cNvGrpSpPr>
                <a:grpSpLocks/>
              </p:cNvGrpSpPr>
              <p:nvPr/>
            </p:nvGrpSpPr>
            <p:grpSpPr bwMode="auto">
              <a:xfrm>
                <a:off x="2016" y="1776"/>
                <a:ext cx="1900" cy="767"/>
                <a:chOff x="2002" y="1776"/>
                <a:chExt cx="1900" cy="767"/>
              </a:xfrm>
            </p:grpSpPr>
            <p:sp>
              <p:nvSpPr>
                <p:cNvPr id="41029" name="Freeform 75"/>
                <p:cNvSpPr>
                  <a:spLocks/>
                </p:cNvSpPr>
                <p:nvPr/>
              </p:nvSpPr>
              <p:spPr bwMode="auto">
                <a:xfrm>
                  <a:off x="2002" y="1776"/>
                  <a:ext cx="1900" cy="728"/>
                </a:xfrm>
                <a:custGeom>
                  <a:avLst/>
                  <a:gdLst>
                    <a:gd name="T0" fmla="*/ 0 w 1900"/>
                    <a:gd name="T1" fmla="*/ 728 h 728"/>
                    <a:gd name="T2" fmla="*/ 149 w 1900"/>
                    <a:gd name="T3" fmla="*/ 702 h 728"/>
                    <a:gd name="T4" fmla="*/ 299 w 1900"/>
                    <a:gd name="T5" fmla="*/ 685 h 728"/>
                    <a:gd name="T6" fmla="*/ 451 w 1900"/>
                    <a:gd name="T7" fmla="*/ 669 h 728"/>
                    <a:gd name="T8" fmla="*/ 607 w 1900"/>
                    <a:gd name="T9" fmla="*/ 654 h 728"/>
                    <a:gd name="T10" fmla="*/ 759 w 1900"/>
                    <a:gd name="T11" fmla="*/ 638 h 728"/>
                    <a:gd name="T12" fmla="*/ 912 w 1900"/>
                    <a:gd name="T13" fmla="*/ 615 h 728"/>
                    <a:gd name="T14" fmla="*/ 1061 w 1900"/>
                    <a:gd name="T15" fmla="*/ 581 h 728"/>
                    <a:gd name="T16" fmla="*/ 1202 w 1900"/>
                    <a:gd name="T17" fmla="*/ 536 h 728"/>
                    <a:gd name="T18" fmla="*/ 1341 w 1900"/>
                    <a:gd name="T19" fmla="*/ 477 h 728"/>
                    <a:gd name="T20" fmla="*/ 1471 w 1900"/>
                    <a:gd name="T21" fmla="*/ 398 h 728"/>
                    <a:gd name="T22" fmla="*/ 1519 w 1900"/>
                    <a:gd name="T23" fmla="*/ 361 h 728"/>
                    <a:gd name="T24" fmla="*/ 1564 w 1900"/>
                    <a:gd name="T25" fmla="*/ 324 h 728"/>
                    <a:gd name="T26" fmla="*/ 1606 w 1900"/>
                    <a:gd name="T27" fmla="*/ 285 h 728"/>
                    <a:gd name="T28" fmla="*/ 1648 w 1900"/>
                    <a:gd name="T29" fmla="*/ 245 h 728"/>
                    <a:gd name="T30" fmla="*/ 1691 w 1900"/>
                    <a:gd name="T31" fmla="*/ 203 h 728"/>
                    <a:gd name="T32" fmla="*/ 1733 w 1900"/>
                    <a:gd name="T33" fmla="*/ 161 h 728"/>
                    <a:gd name="T34" fmla="*/ 1773 w 1900"/>
                    <a:gd name="T35" fmla="*/ 121 h 728"/>
                    <a:gd name="T36" fmla="*/ 1815 w 1900"/>
                    <a:gd name="T37" fmla="*/ 79 h 728"/>
                    <a:gd name="T38" fmla="*/ 1857 w 1900"/>
                    <a:gd name="T39" fmla="*/ 39 h 728"/>
                    <a:gd name="T40" fmla="*/ 1900 w 1900"/>
                    <a:gd name="T41" fmla="*/ 0 h 72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900"/>
                    <a:gd name="T64" fmla="*/ 0 h 728"/>
                    <a:gd name="T65" fmla="*/ 1900 w 1900"/>
                    <a:gd name="T66" fmla="*/ 728 h 728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900" h="728">
                      <a:moveTo>
                        <a:pt x="0" y="728"/>
                      </a:moveTo>
                      <a:lnTo>
                        <a:pt x="149" y="702"/>
                      </a:lnTo>
                      <a:lnTo>
                        <a:pt x="299" y="685"/>
                      </a:lnTo>
                      <a:lnTo>
                        <a:pt x="451" y="669"/>
                      </a:lnTo>
                      <a:lnTo>
                        <a:pt x="607" y="654"/>
                      </a:lnTo>
                      <a:lnTo>
                        <a:pt x="759" y="638"/>
                      </a:lnTo>
                      <a:lnTo>
                        <a:pt x="912" y="615"/>
                      </a:lnTo>
                      <a:lnTo>
                        <a:pt x="1061" y="581"/>
                      </a:lnTo>
                      <a:lnTo>
                        <a:pt x="1202" y="536"/>
                      </a:lnTo>
                      <a:lnTo>
                        <a:pt x="1341" y="477"/>
                      </a:lnTo>
                      <a:lnTo>
                        <a:pt x="1471" y="398"/>
                      </a:lnTo>
                      <a:lnTo>
                        <a:pt x="1519" y="361"/>
                      </a:lnTo>
                      <a:lnTo>
                        <a:pt x="1564" y="324"/>
                      </a:lnTo>
                      <a:lnTo>
                        <a:pt x="1606" y="285"/>
                      </a:lnTo>
                      <a:lnTo>
                        <a:pt x="1648" y="245"/>
                      </a:lnTo>
                      <a:lnTo>
                        <a:pt x="1691" y="203"/>
                      </a:lnTo>
                      <a:lnTo>
                        <a:pt x="1733" y="161"/>
                      </a:lnTo>
                      <a:lnTo>
                        <a:pt x="1773" y="121"/>
                      </a:lnTo>
                      <a:lnTo>
                        <a:pt x="1815" y="79"/>
                      </a:lnTo>
                      <a:lnTo>
                        <a:pt x="1857" y="39"/>
                      </a:lnTo>
                      <a:lnTo>
                        <a:pt x="19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0" name="Freeform 76"/>
                <p:cNvSpPr>
                  <a:spLocks/>
                </p:cNvSpPr>
                <p:nvPr/>
              </p:nvSpPr>
              <p:spPr bwMode="auto">
                <a:xfrm>
                  <a:off x="3125" y="2332"/>
                  <a:ext cx="212" cy="211"/>
                </a:xfrm>
                <a:custGeom>
                  <a:avLst/>
                  <a:gdLst>
                    <a:gd name="T0" fmla="*/ 212 w 212"/>
                    <a:gd name="T1" fmla="*/ 104 h 211"/>
                    <a:gd name="T2" fmla="*/ 209 w 212"/>
                    <a:gd name="T3" fmla="*/ 87 h 211"/>
                    <a:gd name="T4" fmla="*/ 206 w 212"/>
                    <a:gd name="T5" fmla="*/ 70 h 211"/>
                    <a:gd name="T6" fmla="*/ 201 w 212"/>
                    <a:gd name="T7" fmla="*/ 56 h 211"/>
                    <a:gd name="T8" fmla="*/ 192 w 212"/>
                    <a:gd name="T9" fmla="*/ 42 h 211"/>
                    <a:gd name="T10" fmla="*/ 181 w 212"/>
                    <a:gd name="T11" fmla="*/ 31 h 211"/>
                    <a:gd name="T12" fmla="*/ 167 w 212"/>
                    <a:gd name="T13" fmla="*/ 19 h 211"/>
                    <a:gd name="T14" fmla="*/ 156 w 212"/>
                    <a:gd name="T15" fmla="*/ 11 h 211"/>
                    <a:gd name="T16" fmla="*/ 139 w 212"/>
                    <a:gd name="T17" fmla="*/ 5 h 211"/>
                    <a:gd name="T18" fmla="*/ 122 w 212"/>
                    <a:gd name="T19" fmla="*/ 0 h 211"/>
                    <a:gd name="T20" fmla="*/ 105 w 212"/>
                    <a:gd name="T21" fmla="*/ 0 h 211"/>
                    <a:gd name="T22" fmla="*/ 88 w 212"/>
                    <a:gd name="T23" fmla="*/ 0 h 211"/>
                    <a:gd name="T24" fmla="*/ 71 w 212"/>
                    <a:gd name="T25" fmla="*/ 5 h 211"/>
                    <a:gd name="T26" fmla="*/ 57 w 212"/>
                    <a:gd name="T27" fmla="*/ 11 h 211"/>
                    <a:gd name="T28" fmla="*/ 43 w 212"/>
                    <a:gd name="T29" fmla="*/ 19 h 211"/>
                    <a:gd name="T30" fmla="*/ 31 w 212"/>
                    <a:gd name="T31" fmla="*/ 31 h 211"/>
                    <a:gd name="T32" fmla="*/ 20 w 212"/>
                    <a:gd name="T33" fmla="*/ 42 h 211"/>
                    <a:gd name="T34" fmla="*/ 12 w 212"/>
                    <a:gd name="T35" fmla="*/ 56 h 211"/>
                    <a:gd name="T36" fmla="*/ 6 w 212"/>
                    <a:gd name="T37" fmla="*/ 70 h 211"/>
                    <a:gd name="T38" fmla="*/ 0 w 212"/>
                    <a:gd name="T39" fmla="*/ 87 h 211"/>
                    <a:gd name="T40" fmla="*/ 0 w 212"/>
                    <a:gd name="T41" fmla="*/ 104 h 211"/>
                    <a:gd name="T42" fmla="*/ 0 w 212"/>
                    <a:gd name="T43" fmla="*/ 121 h 211"/>
                    <a:gd name="T44" fmla="*/ 6 w 212"/>
                    <a:gd name="T45" fmla="*/ 138 h 211"/>
                    <a:gd name="T46" fmla="*/ 12 w 212"/>
                    <a:gd name="T47" fmla="*/ 152 h 211"/>
                    <a:gd name="T48" fmla="*/ 20 w 212"/>
                    <a:gd name="T49" fmla="*/ 166 h 211"/>
                    <a:gd name="T50" fmla="*/ 31 w 212"/>
                    <a:gd name="T51" fmla="*/ 180 h 211"/>
                    <a:gd name="T52" fmla="*/ 43 w 212"/>
                    <a:gd name="T53" fmla="*/ 189 h 211"/>
                    <a:gd name="T54" fmla="*/ 57 w 212"/>
                    <a:gd name="T55" fmla="*/ 200 h 211"/>
                    <a:gd name="T56" fmla="*/ 71 w 212"/>
                    <a:gd name="T57" fmla="*/ 206 h 211"/>
                    <a:gd name="T58" fmla="*/ 88 w 212"/>
                    <a:gd name="T59" fmla="*/ 209 h 211"/>
                    <a:gd name="T60" fmla="*/ 105 w 212"/>
                    <a:gd name="T61" fmla="*/ 211 h 211"/>
                    <a:gd name="T62" fmla="*/ 122 w 212"/>
                    <a:gd name="T63" fmla="*/ 209 h 211"/>
                    <a:gd name="T64" fmla="*/ 139 w 212"/>
                    <a:gd name="T65" fmla="*/ 206 h 211"/>
                    <a:gd name="T66" fmla="*/ 156 w 212"/>
                    <a:gd name="T67" fmla="*/ 200 h 211"/>
                    <a:gd name="T68" fmla="*/ 167 w 212"/>
                    <a:gd name="T69" fmla="*/ 189 h 211"/>
                    <a:gd name="T70" fmla="*/ 181 w 212"/>
                    <a:gd name="T71" fmla="*/ 180 h 211"/>
                    <a:gd name="T72" fmla="*/ 192 w 212"/>
                    <a:gd name="T73" fmla="*/ 166 h 211"/>
                    <a:gd name="T74" fmla="*/ 201 w 212"/>
                    <a:gd name="T75" fmla="*/ 152 h 211"/>
                    <a:gd name="T76" fmla="*/ 206 w 212"/>
                    <a:gd name="T77" fmla="*/ 138 h 211"/>
                    <a:gd name="T78" fmla="*/ 209 w 212"/>
                    <a:gd name="T79" fmla="*/ 121 h 211"/>
                    <a:gd name="T80" fmla="*/ 212 w 212"/>
                    <a:gd name="T81" fmla="*/ 104 h 211"/>
                    <a:gd name="T82" fmla="*/ 212 w 212"/>
                    <a:gd name="T83" fmla="*/ 104 h 21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2"/>
                    <a:gd name="T127" fmla="*/ 0 h 211"/>
                    <a:gd name="T128" fmla="*/ 212 w 212"/>
                    <a:gd name="T129" fmla="*/ 211 h 21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2" h="211">
                      <a:moveTo>
                        <a:pt x="212" y="104"/>
                      </a:moveTo>
                      <a:lnTo>
                        <a:pt x="209" y="87"/>
                      </a:lnTo>
                      <a:lnTo>
                        <a:pt x="206" y="70"/>
                      </a:lnTo>
                      <a:lnTo>
                        <a:pt x="201" y="56"/>
                      </a:lnTo>
                      <a:lnTo>
                        <a:pt x="192" y="42"/>
                      </a:lnTo>
                      <a:lnTo>
                        <a:pt x="181" y="31"/>
                      </a:lnTo>
                      <a:lnTo>
                        <a:pt x="167" y="19"/>
                      </a:lnTo>
                      <a:lnTo>
                        <a:pt x="156" y="11"/>
                      </a:lnTo>
                      <a:lnTo>
                        <a:pt x="139" y="5"/>
                      </a:lnTo>
                      <a:lnTo>
                        <a:pt x="122" y="0"/>
                      </a:lnTo>
                      <a:lnTo>
                        <a:pt x="105" y="0"/>
                      </a:lnTo>
                      <a:lnTo>
                        <a:pt x="88" y="0"/>
                      </a:lnTo>
                      <a:lnTo>
                        <a:pt x="71" y="5"/>
                      </a:lnTo>
                      <a:lnTo>
                        <a:pt x="57" y="11"/>
                      </a:lnTo>
                      <a:lnTo>
                        <a:pt x="43" y="19"/>
                      </a:lnTo>
                      <a:lnTo>
                        <a:pt x="31" y="31"/>
                      </a:lnTo>
                      <a:lnTo>
                        <a:pt x="20" y="42"/>
                      </a:lnTo>
                      <a:lnTo>
                        <a:pt x="12" y="56"/>
                      </a:lnTo>
                      <a:lnTo>
                        <a:pt x="6" y="70"/>
                      </a:lnTo>
                      <a:lnTo>
                        <a:pt x="0" y="87"/>
                      </a:lnTo>
                      <a:lnTo>
                        <a:pt x="0" y="104"/>
                      </a:lnTo>
                      <a:lnTo>
                        <a:pt x="0" y="121"/>
                      </a:lnTo>
                      <a:lnTo>
                        <a:pt x="6" y="138"/>
                      </a:lnTo>
                      <a:lnTo>
                        <a:pt x="12" y="152"/>
                      </a:lnTo>
                      <a:lnTo>
                        <a:pt x="20" y="166"/>
                      </a:lnTo>
                      <a:lnTo>
                        <a:pt x="31" y="180"/>
                      </a:lnTo>
                      <a:lnTo>
                        <a:pt x="43" y="189"/>
                      </a:lnTo>
                      <a:lnTo>
                        <a:pt x="57" y="200"/>
                      </a:lnTo>
                      <a:lnTo>
                        <a:pt x="71" y="206"/>
                      </a:lnTo>
                      <a:lnTo>
                        <a:pt x="88" y="209"/>
                      </a:lnTo>
                      <a:lnTo>
                        <a:pt x="105" y="211"/>
                      </a:lnTo>
                      <a:lnTo>
                        <a:pt x="122" y="209"/>
                      </a:lnTo>
                      <a:lnTo>
                        <a:pt x="139" y="206"/>
                      </a:lnTo>
                      <a:lnTo>
                        <a:pt x="156" y="200"/>
                      </a:lnTo>
                      <a:lnTo>
                        <a:pt x="167" y="189"/>
                      </a:lnTo>
                      <a:lnTo>
                        <a:pt x="181" y="180"/>
                      </a:lnTo>
                      <a:lnTo>
                        <a:pt x="192" y="166"/>
                      </a:lnTo>
                      <a:lnTo>
                        <a:pt x="201" y="152"/>
                      </a:lnTo>
                      <a:lnTo>
                        <a:pt x="206" y="138"/>
                      </a:lnTo>
                      <a:lnTo>
                        <a:pt x="209" y="121"/>
                      </a:lnTo>
                      <a:lnTo>
                        <a:pt x="212" y="1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25" name="Rectangle 77"/>
              <p:cNvSpPr>
                <a:spLocks noChangeArrowheads="1"/>
              </p:cNvSpPr>
              <p:nvPr/>
            </p:nvSpPr>
            <p:spPr bwMode="auto">
              <a:xfrm>
                <a:off x="3199" y="2386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grpSp>
            <p:nvGrpSpPr>
              <p:cNvPr id="41026" name="Group 78"/>
              <p:cNvGrpSpPr>
                <a:grpSpLocks/>
              </p:cNvGrpSpPr>
              <p:nvPr/>
            </p:nvGrpSpPr>
            <p:grpSpPr bwMode="auto">
              <a:xfrm>
                <a:off x="3990" y="1584"/>
                <a:ext cx="248" cy="174"/>
                <a:chOff x="1781" y="2425"/>
                <a:chExt cx="164" cy="174"/>
              </a:xfrm>
            </p:grpSpPr>
            <p:sp>
              <p:nvSpPr>
                <p:cNvPr id="41027" name="Rectangle 79"/>
                <p:cNvSpPr>
                  <a:spLocks noChangeArrowheads="1"/>
                </p:cNvSpPr>
                <p:nvPr/>
              </p:nvSpPr>
              <p:spPr bwMode="auto">
                <a:xfrm>
                  <a:off x="1781" y="2425"/>
                  <a:ext cx="5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1800" b="0">
                      <a:solidFill>
                        <a:srgbClr val="FF0000"/>
                      </a:solidFill>
                    </a:rPr>
                    <a:t>u</a:t>
                  </a:r>
                  <a:endParaRPr lang="en-US" altLang="en-US" sz="20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028" name="Rectangle 80"/>
                <p:cNvSpPr>
                  <a:spLocks noChangeArrowheads="1"/>
                </p:cNvSpPr>
                <p:nvPr/>
              </p:nvSpPr>
              <p:spPr bwMode="auto">
                <a:xfrm>
                  <a:off x="1838" y="2425"/>
                  <a:ext cx="10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r>
                    <a:rPr lang="en-US" altLang="en-US" sz="1800" b="0">
                      <a:solidFill>
                        <a:srgbClr val="FF0000"/>
                      </a:solidFill>
                    </a:rPr>
                    <a:t> :5</a:t>
                  </a:r>
                  <a:endParaRPr lang="en-US" altLang="en-US" sz="20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6705600" y="1752600"/>
            <a:ext cx="600075" cy="1014413"/>
            <a:chOff x="4224" y="1118"/>
            <a:chExt cx="378" cy="639"/>
          </a:xfrm>
        </p:grpSpPr>
        <p:sp>
          <p:nvSpPr>
            <p:cNvPr id="41012" name="Freeform 82"/>
            <p:cNvSpPr>
              <a:spLocks/>
            </p:cNvSpPr>
            <p:nvPr/>
          </p:nvSpPr>
          <p:spPr bwMode="auto">
            <a:xfrm>
              <a:off x="4255" y="1522"/>
              <a:ext cx="81" cy="76"/>
            </a:xfrm>
            <a:custGeom>
              <a:avLst/>
              <a:gdLst>
                <a:gd name="T0" fmla="*/ 62 w 81"/>
                <a:gd name="T1" fmla="*/ 17 h 76"/>
                <a:gd name="T2" fmla="*/ 81 w 81"/>
                <a:gd name="T3" fmla="*/ 36 h 76"/>
                <a:gd name="T4" fmla="*/ 0 w 81"/>
                <a:gd name="T5" fmla="*/ 76 h 76"/>
                <a:gd name="T6" fmla="*/ 48 w 81"/>
                <a:gd name="T7" fmla="*/ 0 h 76"/>
                <a:gd name="T8" fmla="*/ 62 w 81"/>
                <a:gd name="T9" fmla="*/ 1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6"/>
                <a:gd name="T17" fmla="*/ 81 w 8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6">
                  <a:moveTo>
                    <a:pt x="62" y="17"/>
                  </a:moveTo>
                  <a:lnTo>
                    <a:pt x="81" y="36"/>
                  </a:lnTo>
                  <a:lnTo>
                    <a:pt x="0" y="76"/>
                  </a:lnTo>
                  <a:lnTo>
                    <a:pt x="48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83"/>
            <p:cNvSpPr>
              <a:spLocks/>
            </p:cNvSpPr>
            <p:nvPr/>
          </p:nvSpPr>
          <p:spPr bwMode="auto">
            <a:xfrm>
              <a:off x="4255" y="1118"/>
              <a:ext cx="112" cy="421"/>
            </a:xfrm>
            <a:custGeom>
              <a:avLst/>
              <a:gdLst>
                <a:gd name="T0" fmla="*/ 0 w 112"/>
                <a:gd name="T1" fmla="*/ 0 h 421"/>
                <a:gd name="T2" fmla="*/ 22 w 112"/>
                <a:gd name="T3" fmla="*/ 37 h 421"/>
                <a:gd name="T4" fmla="*/ 45 w 112"/>
                <a:gd name="T5" fmla="*/ 79 h 421"/>
                <a:gd name="T6" fmla="*/ 67 w 112"/>
                <a:gd name="T7" fmla="*/ 124 h 421"/>
                <a:gd name="T8" fmla="*/ 84 w 112"/>
                <a:gd name="T9" fmla="*/ 169 h 421"/>
                <a:gd name="T10" fmla="*/ 101 w 112"/>
                <a:gd name="T11" fmla="*/ 217 h 421"/>
                <a:gd name="T12" fmla="*/ 110 w 112"/>
                <a:gd name="T13" fmla="*/ 262 h 421"/>
                <a:gd name="T14" fmla="*/ 112 w 112"/>
                <a:gd name="T15" fmla="*/ 308 h 421"/>
                <a:gd name="T16" fmla="*/ 107 w 112"/>
                <a:gd name="T17" fmla="*/ 350 h 421"/>
                <a:gd name="T18" fmla="*/ 93 w 112"/>
                <a:gd name="T19" fmla="*/ 387 h 421"/>
                <a:gd name="T20" fmla="*/ 67 w 112"/>
                <a:gd name="T21" fmla="*/ 421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"/>
                <a:gd name="T34" fmla="*/ 0 h 421"/>
                <a:gd name="T35" fmla="*/ 112 w 112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" h="421">
                  <a:moveTo>
                    <a:pt x="0" y="0"/>
                  </a:moveTo>
                  <a:lnTo>
                    <a:pt x="22" y="37"/>
                  </a:lnTo>
                  <a:lnTo>
                    <a:pt x="45" y="79"/>
                  </a:lnTo>
                  <a:lnTo>
                    <a:pt x="67" y="124"/>
                  </a:lnTo>
                  <a:lnTo>
                    <a:pt x="84" y="169"/>
                  </a:lnTo>
                  <a:lnTo>
                    <a:pt x="101" y="217"/>
                  </a:lnTo>
                  <a:lnTo>
                    <a:pt x="110" y="262"/>
                  </a:lnTo>
                  <a:lnTo>
                    <a:pt x="112" y="308"/>
                  </a:lnTo>
                  <a:lnTo>
                    <a:pt x="107" y="350"/>
                  </a:lnTo>
                  <a:lnTo>
                    <a:pt x="93" y="387"/>
                  </a:lnTo>
                  <a:lnTo>
                    <a:pt x="67" y="421"/>
                  </a:lnTo>
                </a:path>
              </a:pathLst>
            </a:custGeom>
            <a:noFill/>
            <a:ln w="9525">
              <a:solidFill>
                <a:srgbClr val="114FF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4" name="Group 84"/>
            <p:cNvGrpSpPr>
              <a:grpSpLocks/>
            </p:cNvGrpSpPr>
            <p:nvPr/>
          </p:nvGrpSpPr>
          <p:grpSpPr bwMode="auto">
            <a:xfrm>
              <a:off x="4368" y="1152"/>
              <a:ext cx="234" cy="214"/>
              <a:chOff x="4704" y="1389"/>
              <a:chExt cx="234" cy="214"/>
            </a:xfrm>
          </p:grpSpPr>
          <p:sp>
            <p:nvSpPr>
              <p:cNvPr id="41018" name="Freeform 85"/>
              <p:cNvSpPr>
                <a:spLocks/>
              </p:cNvSpPr>
              <p:nvPr/>
            </p:nvSpPr>
            <p:spPr bwMode="auto">
              <a:xfrm>
                <a:off x="4726" y="1389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124 h 211"/>
                  <a:gd name="T4" fmla="*/ 206 w 212"/>
                  <a:gd name="T5" fmla="*/ 141 h 211"/>
                  <a:gd name="T6" fmla="*/ 201 w 212"/>
                  <a:gd name="T7" fmla="*/ 155 h 211"/>
                  <a:gd name="T8" fmla="*/ 192 w 212"/>
                  <a:gd name="T9" fmla="*/ 169 h 211"/>
                  <a:gd name="T10" fmla="*/ 181 w 212"/>
                  <a:gd name="T11" fmla="*/ 180 h 211"/>
                  <a:gd name="T12" fmla="*/ 167 w 212"/>
                  <a:gd name="T13" fmla="*/ 192 h 211"/>
                  <a:gd name="T14" fmla="*/ 155 w 212"/>
                  <a:gd name="T15" fmla="*/ 200 h 211"/>
                  <a:gd name="T16" fmla="*/ 138 w 212"/>
                  <a:gd name="T17" fmla="*/ 206 h 211"/>
                  <a:gd name="T18" fmla="*/ 122 w 212"/>
                  <a:gd name="T19" fmla="*/ 211 h 211"/>
                  <a:gd name="T20" fmla="*/ 105 w 212"/>
                  <a:gd name="T21" fmla="*/ 211 h 211"/>
                  <a:gd name="T22" fmla="*/ 88 w 212"/>
                  <a:gd name="T23" fmla="*/ 211 h 211"/>
                  <a:gd name="T24" fmla="*/ 71 w 212"/>
                  <a:gd name="T25" fmla="*/ 206 h 211"/>
                  <a:gd name="T26" fmla="*/ 57 w 212"/>
                  <a:gd name="T27" fmla="*/ 200 h 211"/>
                  <a:gd name="T28" fmla="*/ 42 w 212"/>
                  <a:gd name="T29" fmla="*/ 192 h 211"/>
                  <a:gd name="T30" fmla="*/ 31 w 212"/>
                  <a:gd name="T31" fmla="*/ 180 h 211"/>
                  <a:gd name="T32" fmla="*/ 20 w 212"/>
                  <a:gd name="T33" fmla="*/ 169 h 211"/>
                  <a:gd name="T34" fmla="*/ 11 w 212"/>
                  <a:gd name="T35" fmla="*/ 155 h 211"/>
                  <a:gd name="T36" fmla="*/ 6 w 212"/>
                  <a:gd name="T37" fmla="*/ 141 h 211"/>
                  <a:gd name="T38" fmla="*/ 0 w 212"/>
                  <a:gd name="T39" fmla="*/ 124 h 211"/>
                  <a:gd name="T40" fmla="*/ 0 w 212"/>
                  <a:gd name="T41" fmla="*/ 107 h 211"/>
                  <a:gd name="T42" fmla="*/ 0 w 212"/>
                  <a:gd name="T43" fmla="*/ 90 h 211"/>
                  <a:gd name="T44" fmla="*/ 6 w 212"/>
                  <a:gd name="T45" fmla="*/ 73 h 211"/>
                  <a:gd name="T46" fmla="*/ 11 w 212"/>
                  <a:gd name="T47" fmla="*/ 59 h 211"/>
                  <a:gd name="T48" fmla="*/ 20 w 212"/>
                  <a:gd name="T49" fmla="*/ 45 h 211"/>
                  <a:gd name="T50" fmla="*/ 31 w 212"/>
                  <a:gd name="T51" fmla="*/ 31 h 211"/>
                  <a:gd name="T52" fmla="*/ 42 w 212"/>
                  <a:gd name="T53" fmla="*/ 19 h 211"/>
                  <a:gd name="T54" fmla="*/ 57 w 212"/>
                  <a:gd name="T55" fmla="*/ 11 h 211"/>
                  <a:gd name="T56" fmla="*/ 71 w 212"/>
                  <a:gd name="T57" fmla="*/ 5 h 211"/>
                  <a:gd name="T58" fmla="*/ 88 w 212"/>
                  <a:gd name="T59" fmla="*/ 3 h 211"/>
                  <a:gd name="T60" fmla="*/ 105 w 212"/>
                  <a:gd name="T61" fmla="*/ 0 h 211"/>
                  <a:gd name="T62" fmla="*/ 122 w 212"/>
                  <a:gd name="T63" fmla="*/ 3 h 211"/>
                  <a:gd name="T64" fmla="*/ 138 w 212"/>
                  <a:gd name="T65" fmla="*/ 5 h 211"/>
                  <a:gd name="T66" fmla="*/ 155 w 212"/>
                  <a:gd name="T67" fmla="*/ 11 h 211"/>
                  <a:gd name="T68" fmla="*/ 167 w 212"/>
                  <a:gd name="T69" fmla="*/ 19 h 211"/>
                  <a:gd name="T70" fmla="*/ 181 w 212"/>
                  <a:gd name="T71" fmla="*/ 31 h 211"/>
                  <a:gd name="T72" fmla="*/ 192 w 212"/>
                  <a:gd name="T73" fmla="*/ 45 h 211"/>
                  <a:gd name="T74" fmla="*/ 201 w 212"/>
                  <a:gd name="T75" fmla="*/ 59 h 211"/>
                  <a:gd name="T76" fmla="*/ 206 w 212"/>
                  <a:gd name="T77" fmla="*/ 73 h 211"/>
                  <a:gd name="T78" fmla="*/ 209 w 212"/>
                  <a:gd name="T79" fmla="*/ 90 h 211"/>
                  <a:gd name="T80" fmla="*/ 212 w 212"/>
                  <a:gd name="T81" fmla="*/ 107 h 211"/>
                  <a:gd name="T82" fmla="*/ 209 w 212"/>
                  <a:gd name="T83" fmla="*/ 104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124"/>
                    </a:lnTo>
                    <a:lnTo>
                      <a:pt x="206" y="141"/>
                    </a:lnTo>
                    <a:lnTo>
                      <a:pt x="201" y="155"/>
                    </a:lnTo>
                    <a:lnTo>
                      <a:pt x="192" y="169"/>
                    </a:lnTo>
                    <a:lnTo>
                      <a:pt x="181" y="180"/>
                    </a:lnTo>
                    <a:lnTo>
                      <a:pt x="167" y="192"/>
                    </a:lnTo>
                    <a:lnTo>
                      <a:pt x="155" y="200"/>
                    </a:lnTo>
                    <a:lnTo>
                      <a:pt x="138" y="206"/>
                    </a:lnTo>
                    <a:lnTo>
                      <a:pt x="122" y="211"/>
                    </a:lnTo>
                    <a:lnTo>
                      <a:pt x="105" y="211"/>
                    </a:lnTo>
                    <a:lnTo>
                      <a:pt x="88" y="211"/>
                    </a:lnTo>
                    <a:lnTo>
                      <a:pt x="71" y="206"/>
                    </a:lnTo>
                    <a:lnTo>
                      <a:pt x="57" y="200"/>
                    </a:lnTo>
                    <a:lnTo>
                      <a:pt x="42" y="192"/>
                    </a:lnTo>
                    <a:lnTo>
                      <a:pt x="31" y="180"/>
                    </a:lnTo>
                    <a:lnTo>
                      <a:pt x="20" y="169"/>
                    </a:lnTo>
                    <a:lnTo>
                      <a:pt x="11" y="155"/>
                    </a:lnTo>
                    <a:lnTo>
                      <a:pt x="6" y="141"/>
                    </a:lnTo>
                    <a:lnTo>
                      <a:pt x="0" y="124"/>
                    </a:lnTo>
                    <a:lnTo>
                      <a:pt x="0" y="107"/>
                    </a:lnTo>
                    <a:lnTo>
                      <a:pt x="0" y="90"/>
                    </a:lnTo>
                    <a:lnTo>
                      <a:pt x="6" y="73"/>
                    </a:lnTo>
                    <a:lnTo>
                      <a:pt x="11" y="59"/>
                    </a:lnTo>
                    <a:lnTo>
                      <a:pt x="20" y="45"/>
                    </a:lnTo>
                    <a:lnTo>
                      <a:pt x="31" y="31"/>
                    </a:lnTo>
                    <a:lnTo>
                      <a:pt x="42" y="19"/>
                    </a:lnTo>
                    <a:lnTo>
                      <a:pt x="57" y="11"/>
                    </a:lnTo>
                    <a:lnTo>
                      <a:pt x="71" y="5"/>
                    </a:lnTo>
                    <a:lnTo>
                      <a:pt x="88" y="3"/>
                    </a:lnTo>
                    <a:lnTo>
                      <a:pt x="105" y="0"/>
                    </a:lnTo>
                    <a:lnTo>
                      <a:pt x="122" y="3"/>
                    </a:lnTo>
                    <a:lnTo>
                      <a:pt x="138" y="5"/>
                    </a:lnTo>
                    <a:lnTo>
                      <a:pt x="155" y="11"/>
                    </a:lnTo>
                    <a:lnTo>
                      <a:pt x="167" y="19"/>
                    </a:lnTo>
                    <a:lnTo>
                      <a:pt x="181" y="31"/>
                    </a:lnTo>
                    <a:lnTo>
                      <a:pt x="192" y="45"/>
                    </a:lnTo>
                    <a:lnTo>
                      <a:pt x="201" y="59"/>
                    </a:lnTo>
                    <a:lnTo>
                      <a:pt x="206" y="73"/>
                    </a:lnTo>
                    <a:lnTo>
                      <a:pt x="209" y="90"/>
                    </a:lnTo>
                    <a:lnTo>
                      <a:pt x="212" y="107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9" name="Freeform 86"/>
              <p:cNvSpPr>
                <a:spLocks/>
              </p:cNvSpPr>
              <p:nvPr/>
            </p:nvSpPr>
            <p:spPr bwMode="auto">
              <a:xfrm>
                <a:off x="4704" y="1392"/>
                <a:ext cx="212" cy="211"/>
              </a:xfrm>
              <a:custGeom>
                <a:avLst/>
                <a:gdLst>
                  <a:gd name="T0" fmla="*/ 209 w 212"/>
                  <a:gd name="T1" fmla="*/ 104 h 211"/>
                  <a:gd name="T2" fmla="*/ 209 w 212"/>
                  <a:gd name="T3" fmla="*/ 90 h 211"/>
                  <a:gd name="T4" fmla="*/ 206 w 212"/>
                  <a:gd name="T5" fmla="*/ 73 h 211"/>
                  <a:gd name="T6" fmla="*/ 201 w 212"/>
                  <a:gd name="T7" fmla="*/ 59 h 211"/>
                  <a:gd name="T8" fmla="*/ 192 w 212"/>
                  <a:gd name="T9" fmla="*/ 45 h 211"/>
                  <a:gd name="T10" fmla="*/ 181 w 212"/>
                  <a:gd name="T11" fmla="*/ 31 h 211"/>
                  <a:gd name="T12" fmla="*/ 167 w 212"/>
                  <a:gd name="T13" fmla="*/ 19 h 211"/>
                  <a:gd name="T14" fmla="*/ 155 w 212"/>
                  <a:gd name="T15" fmla="*/ 11 h 211"/>
                  <a:gd name="T16" fmla="*/ 138 w 212"/>
                  <a:gd name="T17" fmla="*/ 5 h 211"/>
                  <a:gd name="T18" fmla="*/ 122 w 212"/>
                  <a:gd name="T19" fmla="*/ 3 h 211"/>
                  <a:gd name="T20" fmla="*/ 105 w 212"/>
                  <a:gd name="T21" fmla="*/ 0 h 211"/>
                  <a:gd name="T22" fmla="*/ 88 w 212"/>
                  <a:gd name="T23" fmla="*/ 3 h 211"/>
                  <a:gd name="T24" fmla="*/ 71 w 212"/>
                  <a:gd name="T25" fmla="*/ 5 h 211"/>
                  <a:gd name="T26" fmla="*/ 57 w 212"/>
                  <a:gd name="T27" fmla="*/ 11 h 211"/>
                  <a:gd name="T28" fmla="*/ 42 w 212"/>
                  <a:gd name="T29" fmla="*/ 19 h 211"/>
                  <a:gd name="T30" fmla="*/ 31 w 212"/>
                  <a:gd name="T31" fmla="*/ 31 h 211"/>
                  <a:gd name="T32" fmla="*/ 20 w 212"/>
                  <a:gd name="T33" fmla="*/ 45 h 211"/>
                  <a:gd name="T34" fmla="*/ 11 w 212"/>
                  <a:gd name="T35" fmla="*/ 59 h 211"/>
                  <a:gd name="T36" fmla="*/ 6 w 212"/>
                  <a:gd name="T37" fmla="*/ 73 h 211"/>
                  <a:gd name="T38" fmla="*/ 0 w 212"/>
                  <a:gd name="T39" fmla="*/ 90 h 211"/>
                  <a:gd name="T40" fmla="*/ 0 w 212"/>
                  <a:gd name="T41" fmla="*/ 107 h 211"/>
                  <a:gd name="T42" fmla="*/ 0 w 212"/>
                  <a:gd name="T43" fmla="*/ 124 h 211"/>
                  <a:gd name="T44" fmla="*/ 6 w 212"/>
                  <a:gd name="T45" fmla="*/ 141 h 211"/>
                  <a:gd name="T46" fmla="*/ 11 w 212"/>
                  <a:gd name="T47" fmla="*/ 155 h 211"/>
                  <a:gd name="T48" fmla="*/ 20 w 212"/>
                  <a:gd name="T49" fmla="*/ 169 h 211"/>
                  <a:gd name="T50" fmla="*/ 31 w 212"/>
                  <a:gd name="T51" fmla="*/ 180 h 211"/>
                  <a:gd name="T52" fmla="*/ 42 w 212"/>
                  <a:gd name="T53" fmla="*/ 192 h 211"/>
                  <a:gd name="T54" fmla="*/ 57 w 212"/>
                  <a:gd name="T55" fmla="*/ 200 h 211"/>
                  <a:gd name="T56" fmla="*/ 71 w 212"/>
                  <a:gd name="T57" fmla="*/ 206 h 211"/>
                  <a:gd name="T58" fmla="*/ 88 w 212"/>
                  <a:gd name="T59" fmla="*/ 211 h 211"/>
                  <a:gd name="T60" fmla="*/ 105 w 212"/>
                  <a:gd name="T61" fmla="*/ 211 h 211"/>
                  <a:gd name="T62" fmla="*/ 122 w 212"/>
                  <a:gd name="T63" fmla="*/ 211 h 211"/>
                  <a:gd name="T64" fmla="*/ 138 w 212"/>
                  <a:gd name="T65" fmla="*/ 206 h 211"/>
                  <a:gd name="T66" fmla="*/ 155 w 212"/>
                  <a:gd name="T67" fmla="*/ 200 h 211"/>
                  <a:gd name="T68" fmla="*/ 167 w 212"/>
                  <a:gd name="T69" fmla="*/ 192 h 211"/>
                  <a:gd name="T70" fmla="*/ 181 w 212"/>
                  <a:gd name="T71" fmla="*/ 180 h 211"/>
                  <a:gd name="T72" fmla="*/ 192 w 212"/>
                  <a:gd name="T73" fmla="*/ 169 h 211"/>
                  <a:gd name="T74" fmla="*/ 201 w 212"/>
                  <a:gd name="T75" fmla="*/ 155 h 211"/>
                  <a:gd name="T76" fmla="*/ 206 w 212"/>
                  <a:gd name="T77" fmla="*/ 141 h 211"/>
                  <a:gd name="T78" fmla="*/ 209 w 212"/>
                  <a:gd name="T79" fmla="*/ 124 h 211"/>
                  <a:gd name="T80" fmla="*/ 212 w 212"/>
                  <a:gd name="T81" fmla="*/ 107 h 211"/>
                  <a:gd name="T82" fmla="*/ 212 w 212"/>
                  <a:gd name="T83" fmla="*/ 107 h 2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2"/>
                  <a:gd name="T127" fmla="*/ 0 h 211"/>
                  <a:gd name="T128" fmla="*/ 212 w 212"/>
                  <a:gd name="T129" fmla="*/ 211 h 2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2" h="211">
                    <a:moveTo>
                      <a:pt x="209" y="104"/>
                    </a:moveTo>
                    <a:lnTo>
                      <a:pt x="209" y="90"/>
                    </a:lnTo>
                    <a:lnTo>
                      <a:pt x="206" y="73"/>
                    </a:lnTo>
                    <a:lnTo>
                      <a:pt x="201" y="59"/>
                    </a:lnTo>
                    <a:lnTo>
                      <a:pt x="192" y="45"/>
                    </a:lnTo>
                    <a:lnTo>
                      <a:pt x="181" y="31"/>
                    </a:lnTo>
                    <a:lnTo>
                      <a:pt x="167" y="19"/>
                    </a:lnTo>
                    <a:lnTo>
                      <a:pt x="155" y="11"/>
                    </a:lnTo>
                    <a:lnTo>
                      <a:pt x="138" y="5"/>
                    </a:lnTo>
                    <a:lnTo>
                      <a:pt x="122" y="3"/>
                    </a:lnTo>
                    <a:lnTo>
                      <a:pt x="105" y="0"/>
                    </a:lnTo>
                    <a:lnTo>
                      <a:pt x="88" y="3"/>
                    </a:lnTo>
                    <a:lnTo>
                      <a:pt x="71" y="5"/>
                    </a:lnTo>
                    <a:lnTo>
                      <a:pt x="57" y="11"/>
                    </a:lnTo>
                    <a:lnTo>
                      <a:pt x="42" y="19"/>
                    </a:lnTo>
                    <a:lnTo>
                      <a:pt x="31" y="31"/>
                    </a:lnTo>
                    <a:lnTo>
                      <a:pt x="20" y="45"/>
                    </a:lnTo>
                    <a:lnTo>
                      <a:pt x="11" y="59"/>
                    </a:lnTo>
                    <a:lnTo>
                      <a:pt x="6" y="73"/>
                    </a:lnTo>
                    <a:lnTo>
                      <a:pt x="0" y="90"/>
                    </a:lnTo>
                    <a:lnTo>
                      <a:pt x="0" y="107"/>
                    </a:lnTo>
                    <a:lnTo>
                      <a:pt x="0" y="124"/>
                    </a:lnTo>
                    <a:lnTo>
                      <a:pt x="6" y="141"/>
                    </a:lnTo>
                    <a:lnTo>
                      <a:pt x="11" y="155"/>
                    </a:lnTo>
                    <a:lnTo>
                      <a:pt x="20" y="169"/>
                    </a:lnTo>
                    <a:lnTo>
                      <a:pt x="31" y="180"/>
                    </a:lnTo>
                    <a:lnTo>
                      <a:pt x="42" y="192"/>
                    </a:lnTo>
                    <a:lnTo>
                      <a:pt x="57" y="200"/>
                    </a:lnTo>
                    <a:lnTo>
                      <a:pt x="71" y="206"/>
                    </a:lnTo>
                    <a:lnTo>
                      <a:pt x="88" y="211"/>
                    </a:lnTo>
                    <a:lnTo>
                      <a:pt x="105" y="211"/>
                    </a:lnTo>
                    <a:lnTo>
                      <a:pt x="122" y="211"/>
                    </a:lnTo>
                    <a:lnTo>
                      <a:pt x="138" y="206"/>
                    </a:lnTo>
                    <a:lnTo>
                      <a:pt x="155" y="200"/>
                    </a:lnTo>
                    <a:lnTo>
                      <a:pt x="167" y="192"/>
                    </a:lnTo>
                    <a:lnTo>
                      <a:pt x="181" y="180"/>
                    </a:lnTo>
                    <a:lnTo>
                      <a:pt x="192" y="169"/>
                    </a:lnTo>
                    <a:lnTo>
                      <a:pt x="201" y="155"/>
                    </a:lnTo>
                    <a:lnTo>
                      <a:pt x="206" y="141"/>
                    </a:lnTo>
                    <a:lnTo>
                      <a:pt x="209" y="124"/>
                    </a:lnTo>
                    <a:lnTo>
                      <a:pt x="212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0" name="Rectangle 87"/>
              <p:cNvSpPr>
                <a:spLocks noChangeArrowheads="1"/>
              </p:cNvSpPr>
              <p:nvPr/>
            </p:nvSpPr>
            <p:spPr bwMode="auto">
              <a:xfrm>
                <a:off x="4800" y="144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3</a:t>
                </a:r>
                <a:endParaRPr lang="en-US" altLang="en-US"/>
              </a:p>
            </p:txBody>
          </p:sp>
        </p:grpSp>
        <p:grpSp>
          <p:nvGrpSpPr>
            <p:cNvPr id="41015" name="Group 88"/>
            <p:cNvGrpSpPr>
              <a:grpSpLocks/>
            </p:cNvGrpSpPr>
            <p:nvPr/>
          </p:nvGrpSpPr>
          <p:grpSpPr bwMode="auto">
            <a:xfrm>
              <a:off x="4224" y="1584"/>
              <a:ext cx="295" cy="173"/>
              <a:chOff x="4390" y="1234"/>
              <a:chExt cx="295" cy="173"/>
            </a:xfrm>
          </p:grpSpPr>
          <p:sp>
            <p:nvSpPr>
              <p:cNvPr id="41016" name="Rectangle 89"/>
              <p:cNvSpPr>
                <a:spLocks noChangeArrowheads="1"/>
              </p:cNvSpPr>
              <p:nvPr/>
            </p:nvSpPr>
            <p:spPr bwMode="auto">
              <a:xfrm>
                <a:off x="4390" y="1234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800" b="0">
                    <a:solidFill>
                      <a:srgbClr val="114FFB"/>
                    </a:solidFill>
                  </a:rPr>
                  <a:t>u</a:t>
                </a:r>
                <a:endParaRPr lang="en-US" altLang="en-US" sz="2000">
                  <a:solidFill>
                    <a:srgbClr val="114FFB"/>
                  </a:solidFill>
                </a:endParaRPr>
              </a:p>
            </p:txBody>
          </p:sp>
          <p:sp>
            <p:nvSpPr>
              <p:cNvPr id="41017" name="Rectangle 90"/>
              <p:cNvSpPr>
                <a:spLocks noChangeArrowheads="1"/>
              </p:cNvSpPr>
              <p:nvPr/>
            </p:nvSpPr>
            <p:spPr bwMode="auto">
              <a:xfrm>
                <a:off x="4441" y="1234"/>
                <a:ext cx="2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800" b="0">
                    <a:solidFill>
                      <a:srgbClr val="114FFB"/>
                    </a:solidFill>
                  </a:rPr>
                  <a:t> = 7</a:t>
                </a:r>
                <a:endParaRPr lang="en-US" altLang="en-US" sz="2000">
                  <a:solidFill>
                    <a:srgbClr val="114FFB"/>
                  </a:solidFill>
                </a:endParaRPr>
              </a:p>
            </p:txBody>
          </p:sp>
        </p:grpSp>
      </p:grpSp>
      <p:grpSp>
        <p:nvGrpSpPr>
          <p:cNvPr id="17" name="Group 91"/>
          <p:cNvGrpSpPr>
            <a:grpSpLocks/>
          </p:cNvGrpSpPr>
          <p:nvPr/>
        </p:nvGrpSpPr>
        <p:grpSpPr bwMode="auto">
          <a:xfrm>
            <a:off x="1676400" y="1905000"/>
            <a:ext cx="5029200" cy="1282700"/>
            <a:chOff x="1056" y="1200"/>
            <a:chExt cx="3168" cy="808"/>
          </a:xfrm>
        </p:grpSpPr>
        <p:sp>
          <p:nvSpPr>
            <p:cNvPr id="41009" name="Freeform 92"/>
            <p:cNvSpPr>
              <a:spLocks/>
            </p:cNvSpPr>
            <p:nvPr/>
          </p:nvSpPr>
          <p:spPr bwMode="auto">
            <a:xfrm>
              <a:off x="1280" y="1200"/>
              <a:ext cx="2944" cy="808"/>
            </a:xfrm>
            <a:custGeom>
              <a:avLst/>
              <a:gdLst>
                <a:gd name="T0" fmla="*/ 2848 w 2944"/>
                <a:gd name="T1" fmla="*/ 0 h 808"/>
                <a:gd name="T2" fmla="*/ 2800 w 2944"/>
                <a:gd name="T3" fmla="*/ 672 h 808"/>
                <a:gd name="T4" fmla="*/ 1984 w 2944"/>
                <a:gd name="T5" fmla="*/ 768 h 808"/>
                <a:gd name="T6" fmla="*/ 304 w 2944"/>
                <a:gd name="T7" fmla="*/ 768 h 808"/>
                <a:gd name="T8" fmla="*/ 160 w 2944"/>
                <a:gd name="T9" fmla="*/ 528 h 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4"/>
                <a:gd name="T16" fmla="*/ 0 h 808"/>
                <a:gd name="T17" fmla="*/ 2944 w 2944"/>
                <a:gd name="T18" fmla="*/ 808 h 8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4" h="808">
                  <a:moveTo>
                    <a:pt x="2848" y="0"/>
                  </a:moveTo>
                  <a:cubicBezTo>
                    <a:pt x="2896" y="272"/>
                    <a:pt x="2944" y="544"/>
                    <a:pt x="2800" y="672"/>
                  </a:cubicBezTo>
                  <a:cubicBezTo>
                    <a:pt x="2656" y="800"/>
                    <a:pt x="2400" y="752"/>
                    <a:pt x="1984" y="768"/>
                  </a:cubicBezTo>
                  <a:cubicBezTo>
                    <a:pt x="1568" y="784"/>
                    <a:pt x="608" y="808"/>
                    <a:pt x="304" y="768"/>
                  </a:cubicBezTo>
                  <a:cubicBezTo>
                    <a:pt x="0" y="728"/>
                    <a:pt x="80" y="628"/>
                    <a:pt x="160" y="52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1010" name="Line 93"/>
            <p:cNvSpPr>
              <a:spLocks noChangeShapeType="1"/>
            </p:cNvSpPr>
            <p:nvPr/>
          </p:nvSpPr>
          <p:spPr bwMode="auto">
            <a:xfrm flipV="1">
              <a:off x="1056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41011" name="Line 94"/>
            <p:cNvSpPr>
              <a:spLocks noChangeShapeType="1"/>
            </p:cNvSpPr>
            <p:nvPr/>
          </p:nvSpPr>
          <p:spPr bwMode="auto">
            <a:xfrm flipV="1">
              <a:off x="3792" y="16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2743200" y="3810000"/>
            <a:ext cx="1125538" cy="411163"/>
            <a:chOff x="1728" y="2400"/>
            <a:chExt cx="709" cy="259"/>
          </a:xfrm>
        </p:grpSpPr>
        <p:sp>
          <p:nvSpPr>
            <p:cNvPr id="41007" name="Text Box 96"/>
            <p:cNvSpPr txBox="1">
              <a:spLocks noChangeArrowheads="1"/>
            </p:cNvSpPr>
            <p:nvPr/>
          </p:nvSpPr>
          <p:spPr bwMode="auto">
            <a:xfrm>
              <a:off x="2064" y="2496"/>
              <a:ext cx="3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>
                  <a:solidFill>
                    <a:srgbClr val="114FFB"/>
                  </a:solidFill>
                </a:rPr>
                <a:t>u = 7</a:t>
              </a:r>
            </a:p>
          </p:txBody>
        </p:sp>
        <p:sp>
          <p:nvSpPr>
            <p:cNvPr id="41008" name="Line 97"/>
            <p:cNvSpPr>
              <a:spLocks noChangeShapeType="1"/>
            </p:cNvSpPr>
            <p:nvPr/>
          </p:nvSpPr>
          <p:spPr bwMode="auto">
            <a:xfrm flipV="1">
              <a:off x="1728" y="24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99" name="Slide Number Placeholder 9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EBF90-F6CF-4E99-8E09-141CCBF97D7F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Architectural Building Blocks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block state transition diagram</a:t>
            </a:r>
          </a:p>
          <a:p>
            <a:pPr lvl="1" eaLnBrk="1" hangingPunct="1"/>
            <a:r>
              <a:rPr lang="en-US" altLang="en-US" smtClean="0"/>
              <a:t>FSM specifying how disposition of block changes</a:t>
            </a:r>
          </a:p>
          <a:p>
            <a:pPr lvl="2" eaLnBrk="1" hangingPunct="1"/>
            <a:r>
              <a:rPr lang="en-US" altLang="en-US" smtClean="0"/>
              <a:t>invalid, valid, dirty</a:t>
            </a:r>
          </a:p>
          <a:p>
            <a:pPr eaLnBrk="1" hangingPunct="1"/>
            <a:r>
              <a:rPr lang="en-US" altLang="en-US" smtClean="0"/>
              <a:t>Broadcast Medium Transactions (e.g., bus)</a:t>
            </a:r>
          </a:p>
          <a:p>
            <a:pPr lvl="1" eaLnBrk="1" hangingPunct="1"/>
            <a:r>
              <a:rPr lang="en-US" altLang="en-US" smtClean="0"/>
              <a:t>Fundamental system design abstraction</a:t>
            </a:r>
          </a:p>
          <a:p>
            <a:pPr lvl="1" eaLnBrk="1" hangingPunct="1"/>
            <a:r>
              <a:rPr lang="en-US" altLang="en-US" smtClean="0"/>
              <a:t>Logically single set of wires connect several devices</a:t>
            </a:r>
          </a:p>
          <a:p>
            <a:pPr lvl="1" eaLnBrk="1" hangingPunct="1"/>
            <a:r>
              <a:rPr lang="en-US" altLang="en-US" smtClean="0"/>
              <a:t>Protocol: arbitration, command/addr, data</a:t>
            </a:r>
          </a:p>
          <a:p>
            <a:pPr lvl="1" eaLnBrk="1" hangingPunct="1"/>
            <a:r>
              <a:rPr lang="en-US" altLang="en-US" smtClean="0">
                <a:solidFill>
                  <a:srgbClr val="114FFB"/>
                </a:solidFill>
              </a:rPr>
              <a:t> Every device observes every transaction</a:t>
            </a:r>
          </a:p>
          <a:p>
            <a:pPr eaLnBrk="1" hangingPunct="1"/>
            <a:r>
              <a:rPr lang="en-US" altLang="en-US" smtClean="0"/>
              <a:t>Broadcast medium enforces serialization of read or write accesses </a:t>
            </a:r>
            <a:r>
              <a:rPr lang="en-US" altLang="en-US" smtClean="0">
                <a:sym typeface="Symbol" pitchFamily="18" charset="2"/>
              </a:rPr>
              <a:t> Write serialization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1st processor to get medium invalidates others copies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Implies cannot complete write until it obtains bus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All coherence schemes require serializing accesses to same cache block</a:t>
            </a: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Also need to find up-to-date copy of cache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B294CC-841F-4DED-B1D9-32E578D05D65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Banging your head on a brick wall</a:t>
            </a:r>
          </a:p>
        </p:txBody>
      </p:sp>
      <p:pic>
        <p:nvPicPr>
          <p:cNvPr id="450563" name="Picture 3" descr="C:\Documents and Settings\tandel\Local Settings\Temporary Internet Files\Content.IE5\DPZYGA53\MCIN00504_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95800"/>
            <a:ext cx="19097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0" y="1143000"/>
            <a:ext cx="1898650" cy="2443163"/>
            <a:chOff x="762000" y="1143000"/>
            <a:chExt cx="1899128" cy="2442865"/>
          </a:xfrm>
        </p:grpSpPr>
        <p:pic>
          <p:nvPicPr>
            <p:cNvPr id="16400" name="Picture 5" descr="C:\Documents and Settings\tandel\Local Settings\Temporary Internet Files\Content.IE5\1YTONBO9\MCj015704100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143000"/>
              <a:ext cx="1899128" cy="192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1" name="TextBox 9"/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/>
                <a:t>Power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733800" y="1143000"/>
            <a:ext cx="1947863" cy="2443163"/>
            <a:chOff x="3733800" y="1143000"/>
            <a:chExt cx="1947241" cy="2442865"/>
          </a:xfrm>
        </p:grpSpPr>
        <p:pic>
          <p:nvPicPr>
            <p:cNvPr id="16398" name="Picture 4" descr="C:\Documents and Settings\tandel\Local Settings\Temporary Internet Files\Content.IE5\1YTONBO9\MCj0280716000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1143000"/>
              <a:ext cx="1947241" cy="201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TextBox 10"/>
            <p:cNvSpPr txBox="1">
              <a:spLocks noChangeArrowheads="1"/>
            </p:cNvSpPr>
            <p:nvPr/>
          </p:nvSpPr>
          <p:spPr bwMode="auto">
            <a:xfrm>
              <a:off x="3886200" y="3124200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/>
                <a:t>Memory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781800" y="1143000"/>
            <a:ext cx="1676400" cy="2443163"/>
            <a:chOff x="6781800" y="1143000"/>
            <a:chExt cx="1676400" cy="2442865"/>
          </a:xfrm>
        </p:grpSpPr>
        <p:pic>
          <p:nvPicPr>
            <p:cNvPr id="16396" name="Picture 2" descr="C:\Documents and Settings\tandel\Local Settings\Temporary Internet Files\Content.IE5\V3TEGJ4J\MCj0116092000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143000"/>
              <a:ext cx="1615273" cy="192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Box 11"/>
            <p:cNvSpPr txBox="1">
              <a:spLocks noChangeArrowheads="1"/>
            </p:cNvSpPr>
            <p:nvPr/>
          </p:nvSpPr>
          <p:spPr bwMode="auto">
            <a:xfrm>
              <a:off x="7239000" y="3124200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400"/>
                <a:t>ILP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15000" y="4724400"/>
            <a:ext cx="320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000"/>
              <a:t>TLP </a:t>
            </a:r>
            <a:br>
              <a:rPr lang="en-US" altLang="en-US" sz="2000"/>
            </a:br>
            <a:r>
              <a:rPr lang="en-US" altLang="en-US" sz="2000"/>
              <a:t>&amp; </a:t>
            </a:r>
            <a:br>
              <a:rPr lang="en-US" altLang="en-US" sz="2000"/>
            </a:br>
            <a:r>
              <a:rPr lang="en-US" altLang="en-US" sz="2000"/>
              <a:t>Multi-core/processors </a:t>
            </a:r>
            <a:br>
              <a:rPr lang="en-US" altLang="en-US" sz="2000"/>
            </a:br>
            <a:r>
              <a:rPr lang="en-US" altLang="en-US" sz="2000"/>
              <a:t>to the rescue!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1981200" y="3657600"/>
            <a:ext cx="1143000" cy="60960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191794" y="4039394"/>
            <a:ext cx="6096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5791200" y="3657600"/>
            <a:ext cx="1143000" cy="60960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D4F898-7232-4CB3-AEBE-07A8F5B6A14D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Locate up-to-date copy of data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Write-through: get up-to-date copy from memory</a:t>
            </a:r>
          </a:p>
          <a:p>
            <a:pPr lvl="1" eaLnBrk="1" hangingPunct="1"/>
            <a:r>
              <a:rPr lang="en-US" altLang="en-US" smtClean="0"/>
              <a:t>Write through simpler if enough memory BW</a:t>
            </a:r>
          </a:p>
          <a:p>
            <a:pPr eaLnBrk="1" hangingPunct="1"/>
            <a:r>
              <a:rPr lang="en-US" altLang="en-US" smtClean="0"/>
              <a:t>Write-back: harder</a:t>
            </a:r>
          </a:p>
          <a:p>
            <a:pPr lvl="1" eaLnBrk="1" hangingPunct="1"/>
            <a:r>
              <a:rPr lang="en-US" altLang="en-US" smtClean="0"/>
              <a:t>Most recent copy can be in a cache</a:t>
            </a:r>
          </a:p>
          <a:p>
            <a:pPr eaLnBrk="1" hangingPunct="1"/>
            <a:r>
              <a:rPr lang="en-US" altLang="en-US" smtClean="0"/>
              <a:t>Can use same snooping mechanism</a:t>
            </a:r>
          </a:p>
          <a:p>
            <a:pPr lvl="1" eaLnBrk="1" hangingPunct="1"/>
            <a:r>
              <a:rPr lang="en-US" altLang="en-US" smtClean="0"/>
              <a:t>Snoop every address placed on the bus</a:t>
            </a:r>
          </a:p>
          <a:p>
            <a:pPr lvl="1" eaLnBrk="1" hangingPunct="1"/>
            <a:r>
              <a:rPr lang="en-US" altLang="en-US" smtClean="0"/>
              <a:t>If a processor has dirty copy of requested cache block, it provides it in response to a read request and aborts the memory access</a:t>
            </a:r>
          </a:p>
          <a:p>
            <a:pPr lvl="1" eaLnBrk="1" hangingPunct="1"/>
            <a:r>
              <a:rPr lang="en-US" altLang="en-US" smtClean="0"/>
              <a:t>Complexity from retrieving cache block from a processor cache, which can take longer than retrieving it from memory </a:t>
            </a:r>
          </a:p>
          <a:p>
            <a:pPr eaLnBrk="1" hangingPunct="1"/>
            <a:r>
              <a:rPr lang="en-US" altLang="en-US" smtClean="0"/>
              <a:t>Write-back needs lower memory bandwidth </a:t>
            </a:r>
            <a:br>
              <a:rPr lang="en-US" altLang="en-US" smtClean="0"/>
            </a:b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Support larger numbers of faster processors </a:t>
            </a:r>
            <a:br>
              <a:rPr lang="en-US" altLang="en-US" smtClean="0"/>
            </a:b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Most multiprocessors use write-back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48363-5E35-4608-8E49-46F9A5F56F75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Resources for WB Snooping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cache tags can be used  for snooping</a:t>
            </a:r>
          </a:p>
          <a:p>
            <a:pPr eaLnBrk="1" hangingPunct="1"/>
            <a:r>
              <a:rPr lang="en-US" altLang="en-US" smtClean="0"/>
              <a:t>Valid bit per block makes invalidation easy</a:t>
            </a:r>
          </a:p>
          <a:p>
            <a:pPr eaLnBrk="1" hangingPunct="1"/>
            <a:r>
              <a:rPr lang="en-US" altLang="en-US" smtClean="0"/>
              <a:t>Read misses easy since rely on snooping</a:t>
            </a:r>
          </a:p>
          <a:p>
            <a:pPr algn="just" eaLnBrk="1" hangingPunct="1"/>
            <a:r>
              <a:rPr lang="en-US" altLang="en-US" smtClean="0"/>
              <a:t>Writes </a:t>
            </a:r>
            <a:r>
              <a:rPr lang="en-US" altLang="en-US" smtClean="0">
                <a:sym typeface="Symbol" pitchFamily="18" charset="2"/>
              </a:rPr>
              <a:t> Need to know whether any other copies of the block are cached</a:t>
            </a:r>
          </a:p>
          <a:p>
            <a:pPr lvl="1" algn="just" eaLnBrk="1" hangingPunct="1"/>
            <a:r>
              <a:rPr lang="en-US" altLang="en-US" smtClean="0">
                <a:sym typeface="Symbol" pitchFamily="18" charset="2"/>
              </a:rPr>
              <a:t>No other copies </a:t>
            </a:r>
            <a:r>
              <a:rPr lang="en-US" altLang="en-US" smtClean="0">
                <a:cs typeface="Arial" charset="0"/>
                <a:sym typeface="Symbol" pitchFamily="18" charset="2"/>
              </a:rPr>
              <a:t> No need to place write on bus for WB</a:t>
            </a:r>
          </a:p>
          <a:p>
            <a:pPr lvl="1" algn="just" eaLnBrk="1" hangingPunct="1"/>
            <a:r>
              <a:rPr lang="en-US" altLang="en-US" smtClean="0">
                <a:sym typeface="Symbol" pitchFamily="18" charset="2"/>
              </a:rPr>
              <a:t>Other copies </a:t>
            </a:r>
            <a:r>
              <a:rPr lang="en-US" altLang="en-US" smtClean="0">
                <a:cs typeface="Arial" charset="0"/>
                <a:sym typeface="Symbol" pitchFamily="18" charset="2"/>
              </a:rPr>
              <a:t> Need to place invalidate on bus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CD176B-F5EA-4558-B5CD-68D24FE7DFFC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Resources for WB Snooping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>
                <a:cs typeface="Arial" charset="0"/>
                <a:sym typeface="Symbol" pitchFamily="18" charset="2"/>
              </a:rPr>
              <a:t>To track whether a cache block is shared, add extra state bit associated with each cache block, like valid bit and dirty bit</a:t>
            </a:r>
          </a:p>
          <a:p>
            <a:pPr lvl="1" algn="just" eaLnBrk="1" hangingPunct="1"/>
            <a:r>
              <a:rPr lang="en-US" altLang="en-US" smtClean="0">
                <a:cs typeface="Arial" charset="0"/>
                <a:sym typeface="Symbol" pitchFamily="18" charset="2"/>
              </a:rPr>
              <a:t>Write to Shared block  Need to place invalidate on bus and mark cache block as private (if an option)</a:t>
            </a:r>
          </a:p>
          <a:p>
            <a:pPr lvl="1" algn="just" eaLnBrk="1" hangingPunct="1"/>
            <a:r>
              <a:rPr lang="en-US" altLang="en-US" smtClean="0">
                <a:cs typeface="Arial" charset="0"/>
                <a:sym typeface="Symbol" pitchFamily="18" charset="2"/>
              </a:rPr>
              <a:t>No further invalidations will be sent for that block</a:t>
            </a:r>
          </a:p>
          <a:p>
            <a:pPr lvl="1" algn="just" eaLnBrk="1" hangingPunct="1"/>
            <a:r>
              <a:rPr lang="en-US" altLang="en-US" smtClean="0">
                <a:cs typeface="Arial" charset="0"/>
                <a:sym typeface="Symbol" pitchFamily="18" charset="2"/>
              </a:rPr>
              <a:t>This processor called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u="sng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owner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smtClean="0">
                <a:cs typeface="Arial" charset="0"/>
                <a:sym typeface="Symbol" pitchFamily="18" charset="2"/>
              </a:rPr>
              <a:t>of cache block</a:t>
            </a:r>
          </a:p>
          <a:p>
            <a:pPr lvl="1" eaLnBrk="1" hangingPunct="1"/>
            <a:r>
              <a:rPr lang="en-US" altLang="en-US" smtClean="0"/>
              <a:t>Owner then changes state from shared to unshared (or exclusive)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2898775" y="3981450"/>
            <a:ext cx="2947988" cy="1662113"/>
            <a:chOff x="788" y="927"/>
            <a:chExt cx="895" cy="45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88" y="1252"/>
              <a:ext cx="136" cy="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932" y="1252"/>
              <a:ext cx="136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1076" y="1252"/>
              <a:ext cx="520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1159" y="927"/>
              <a:ext cx="52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b="0"/>
                <a:t>State</a:t>
              </a:r>
            </a:p>
            <a:p>
              <a:r>
                <a:rPr lang="en-US" altLang="en-US" b="0"/>
                <a:t>Address</a:t>
              </a:r>
            </a:p>
            <a:p>
              <a:r>
                <a:rPr lang="en-US" altLang="en-US" b="0"/>
                <a:t>Data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H="1">
              <a:off x="876" y="1012"/>
              <a:ext cx="296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38D70-E25B-4127-B2F0-8C25C5F88428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behavior in response to bus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Every bus transaction must check the cache-address tags</a:t>
            </a:r>
          </a:p>
          <a:p>
            <a:pPr lvl="1" eaLnBrk="1" hangingPunct="1"/>
            <a:r>
              <a:rPr lang="en-US" altLang="en-US" smtClean="0"/>
              <a:t>could potentially interfere with processor cache accesses</a:t>
            </a:r>
          </a:p>
          <a:p>
            <a:pPr eaLnBrk="1" hangingPunct="1"/>
            <a:r>
              <a:rPr lang="en-US" altLang="en-US" smtClean="0"/>
              <a:t>A way to reduce interference is to duplicate tags</a:t>
            </a:r>
          </a:p>
          <a:p>
            <a:pPr lvl="1" eaLnBrk="1" hangingPunct="1"/>
            <a:r>
              <a:rPr lang="en-US" altLang="en-US" smtClean="0"/>
              <a:t>One set for caches access, one set for bus accesses</a:t>
            </a:r>
          </a:p>
          <a:p>
            <a:pPr eaLnBrk="1" hangingPunct="1"/>
            <a:r>
              <a:rPr lang="en-US" altLang="en-US" smtClean="0"/>
              <a:t>Another way to reduce interference is to use L2 tags</a:t>
            </a:r>
          </a:p>
          <a:p>
            <a:pPr lvl="1" eaLnBrk="1" hangingPunct="1"/>
            <a:r>
              <a:rPr lang="en-US" altLang="en-US" smtClean="0"/>
              <a:t>Since L2 less heavily used than L1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 Every entry in L1 cache must be present in the L2 cache, called the </a:t>
            </a:r>
            <a:r>
              <a:rPr lang="en-US" altLang="en-US" u="sng" smtClean="0">
                <a:solidFill>
                  <a:srgbClr val="FF0000"/>
                </a:solidFill>
                <a:sym typeface="Symbol" pitchFamily="18" charset="2"/>
              </a:rPr>
              <a:t>inclusion property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If Snoop gets a hit in L2 cache, then it must arbitrate for the L1 cache to update the state and possibly retrieve the data, which usually requires a stall of the processor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F8092E-9234-40F3-ACB4-3ECE70235666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Write Back Snoopy Protocol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Invalidation protocol, write-back cache</a:t>
            </a:r>
          </a:p>
          <a:p>
            <a:pPr lvl="1" eaLnBrk="1" hangingPunct="1"/>
            <a:r>
              <a:rPr lang="en-US" altLang="en-US" smtClean="0"/>
              <a:t>Snoops every address on bus</a:t>
            </a:r>
          </a:p>
          <a:p>
            <a:pPr lvl="1" eaLnBrk="1" hangingPunct="1"/>
            <a:r>
              <a:rPr lang="en-US" altLang="en-US" smtClean="0"/>
              <a:t>If it has a dirty copy of requested block, provides that block in response to the read request and aborts the memory access</a:t>
            </a:r>
          </a:p>
          <a:p>
            <a:pPr eaLnBrk="1" hangingPunct="1"/>
            <a:r>
              <a:rPr lang="en-US" altLang="en-US" smtClean="0"/>
              <a:t>Each </a:t>
            </a:r>
            <a:r>
              <a:rPr lang="en-US" altLang="en-US" u="sng" smtClean="0">
                <a:solidFill>
                  <a:srgbClr val="FF0000"/>
                </a:solidFill>
              </a:rPr>
              <a:t>memory</a:t>
            </a:r>
            <a:r>
              <a:rPr lang="en-US" altLang="en-US" smtClean="0"/>
              <a:t> block is in one state:</a:t>
            </a:r>
          </a:p>
          <a:p>
            <a:pPr lvl="1" eaLnBrk="1" hangingPunct="1"/>
            <a:r>
              <a:rPr lang="en-US" altLang="en-US" smtClean="0"/>
              <a:t>Clean in all caches and up-to-date in memory (</a:t>
            </a:r>
            <a:r>
              <a:rPr lang="en-US" altLang="en-US" u="sng" smtClean="0">
                <a:solidFill>
                  <a:srgbClr val="FF0000"/>
                </a:solidFill>
              </a:rPr>
              <a:t>Shared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OR Dirty in exactly one cache (</a:t>
            </a:r>
            <a:r>
              <a:rPr lang="en-US" altLang="en-US" u="sng" smtClean="0">
                <a:solidFill>
                  <a:srgbClr val="FF0000"/>
                </a:solidFill>
              </a:rPr>
              <a:t>Exclusive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OR Not in any caches</a:t>
            </a:r>
          </a:p>
          <a:p>
            <a:pPr eaLnBrk="1" hangingPunct="1"/>
            <a:r>
              <a:rPr lang="en-US" altLang="en-US" smtClean="0"/>
              <a:t>Each </a:t>
            </a:r>
            <a:r>
              <a:rPr lang="en-US" altLang="en-US" u="sng" smtClean="0">
                <a:solidFill>
                  <a:srgbClr val="FF0000"/>
                </a:solidFill>
              </a:rPr>
              <a:t>cache</a:t>
            </a:r>
            <a:r>
              <a:rPr lang="en-US" altLang="en-US" smtClean="0"/>
              <a:t> block is in one state (track these):</a:t>
            </a:r>
          </a:p>
          <a:p>
            <a:pPr lvl="1" eaLnBrk="1" hangingPunct="1"/>
            <a:r>
              <a:rPr lang="en-US" altLang="en-US" u="sng" smtClean="0">
                <a:solidFill>
                  <a:srgbClr val="FF0000"/>
                </a:solidFill>
              </a:rPr>
              <a:t>Shared</a:t>
            </a:r>
            <a:r>
              <a:rPr lang="en-US" altLang="en-US" smtClean="0"/>
              <a:t> : block can be read</a:t>
            </a:r>
          </a:p>
          <a:p>
            <a:pPr lvl="1" eaLnBrk="1" hangingPunct="1"/>
            <a:r>
              <a:rPr lang="en-US" altLang="en-US" smtClean="0"/>
              <a:t>OR </a:t>
            </a:r>
            <a:r>
              <a:rPr lang="en-US" altLang="en-US" u="sng" smtClean="0">
                <a:solidFill>
                  <a:srgbClr val="FF0000"/>
                </a:solidFill>
              </a:rPr>
              <a:t>Exclusive</a:t>
            </a:r>
            <a:r>
              <a:rPr lang="en-US" altLang="en-US" smtClean="0"/>
              <a:t> : cache has only copy, its writeable, and dirty</a:t>
            </a:r>
          </a:p>
          <a:p>
            <a:pPr lvl="1" eaLnBrk="1" hangingPunct="1"/>
            <a:r>
              <a:rPr lang="en-US" altLang="en-US" smtClean="0"/>
              <a:t>OR </a:t>
            </a:r>
            <a:r>
              <a:rPr lang="en-US" altLang="en-US" u="sng" smtClean="0">
                <a:solidFill>
                  <a:srgbClr val="FF0000"/>
                </a:solidFill>
              </a:rPr>
              <a:t>Invalid</a:t>
            </a:r>
            <a:r>
              <a:rPr lang="en-US" altLang="en-US" smtClean="0"/>
              <a:t> : block contains no data (in uniprocessor cache too)</a:t>
            </a:r>
          </a:p>
          <a:p>
            <a:pPr eaLnBrk="1" hangingPunct="1"/>
            <a:r>
              <a:rPr lang="en-US" altLang="en-US" smtClean="0"/>
              <a:t>Read misses: cause all caches to snoop bus</a:t>
            </a:r>
          </a:p>
          <a:p>
            <a:pPr eaLnBrk="1" hangingPunct="1"/>
            <a:r>
              <a:rPr lang="en-US" altLang="en-US" smtClean="0"/>
              <a:t>Writes to clean blocks are treated as misses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70DFF7-44C3-48BF-98E4-A253BC80E596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Snoopy Protocol Actions</a:t>
            </a:r>
            <a:endParaRPr lang="en-AU" altLang="en-US" smtClean="0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695325"/>
            <a:ext cx="8334375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96789-CC5D-4266-9A68-3B1AE661C968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3172968" y="1581912"/>
            <a:ext cx="5644007" cy="4974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52650" y="2940248"/>
            <a:ext cx="4817560" cy="338554"/>
            <a:chOff x="2152650" y="2940248"/>
            <a:chExt cx="4817560" cy="338554"/>
          </a:xfrm>
        </p:grpSpPr>
        <p:sp>
          <p:nvSpPr>
            <p:cNvPr id="3" name="Oval 2"/>
            <p:cNvSpPr/>
            <p:nvPr/>
          </p:nvSpPr>
          <p:spPr bwMode="auto">
            <a:xfrm>
              <a:off x="2152650" y="2971800"/>
              <a:ext cx="895350" cy="27622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17908" y="2940248"/>
              <a:ext cx="2552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</a:rPr>
                <a:t>Modified implies exclusive</a:t>
              </a:r>
              <a:endParaRPr lang="en-US" sz="16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3" idx="6"/>
            </p:cNvCxnSpPr>
            <p:nvPr/>
          </p:nvCxnSpPr>
          <p:spPr bwMode="auto">
            <a:xfrm flipH="1">
              <a:off x="3048000" y="3109912"/>
              <a:ext cx="1352550" cy="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1257300" y="1219200"/>
            <a:ext cx="6156476" cy="5334001"/>
            <a:chOff x="1257300" y="1219200"/>
            <a:chExt cx="6156476" cy="5334001"/>
          </a:xfrm>
        </p:grpSpPr>
        <p:sp>
          <p:nvSpPr>
            <p:cNvPr id="9" name="Oval 8"/>
            <p:cNvSpPr/>
            <p:nvPr/>
          </p:nvSpPr>
          <p:spPr bwMode="auto">
            <a:xfrm>
              <a:off x="1257300" y="4724401"/>
              <a:ext cx="1020318" cy="18288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257300" y="1219200"/>
              <a:ext cx="1020318" cy="35814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5533" y="4471571"/>
              <a:ext cx="2948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</a:rPr>
                <a:t>Note the source of the request</a:t>
              </a:r>
              <a:endParaRPr lang="en-US" sz="16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277618" y="3733946"/>
              <a:ext cx="2170558" cy="90728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>
              <a:off x="2294976" y="4671460"/>
              <a:ext cx="2153200" cy="75937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04788"/>
            <a:ext cx="7543800" cy="533400"/>
          </a:xfrm>
        </p:spPr>
        <p:txBody>
          <a:bodyPr lIns="90488" tIns="44450" rIns="90488" bIns="44450"/>
          <a:lstStyle/>
          <a:p>
            <a:r>
              <a:rPr lang="en-US" altLang="en-US" dirty="0"/>
              <a:t>State </a:t>
            </a:r>
            <a:r>
              <a:rPr lang="en-US" altLang="en-US" dirty="0" smtClean="0"/>
              <a:t>Machine per Cache Block</a:t>
            </a:r>
            <a:endParaRPr lang="en-US" altLang="en-US" dirty="0"/>
          </a:p>
        </p:txBody>
      </p:sp>
      <p:grpSp>
        <p:nvGrpSpPr>
          <p:cNvPr id="51204" name="Group 38"/>
          <p:cNvGrpSpPr>
            <a:grpSpLocks/>
          </p:cNvGrpSpPr>
          <p:nvPr/>
        </p:nvGrpSpPr>
        <p:grpSpPr bwMode="auto">
          <a:xfrm>
            <a:off x="1362075" y="4724400"/>
            <a:ext cx="762000" cy="762000"/>
            <a:chOff x="4080" y="672"/>
            <a:chExt cx="480" cy="480"/>
          </a:xfrm>
        </p:grpSpPr>
        <p:sp>
          <p:nvSpPr>
            <p:cNvPr id="51236" name="Oval 39"/>
            <p:cNvSpPr>
              <a:spLocks noChangeArrowheads="1"/>
            </p:cNvSpPr>
            <p:nvPr/>
          </p:nvSpPr>
          <p:spPr bwMode="auto">
            <a:xfrm>
              <a:off x="4080" y="672"/>
              <a:ext cx="480" cy="4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bIns="0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7" name="Line 40"/>
            <p:cNvSpPr>
              <a:spLocks noChangeShapeType="1"/>
            </p:cNvSpPr>
            <p:nvPr/>
          </p:nvSpPr>
          <p:spPr bwMode="auto">
            <a:xfrm flipH="1" flipV="1">
              <a:off x="4512" y="768"/>
              <a:ext cx="48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pSp>
        <p:nvGrpSpPr>
          <p:cNvPr id="51205" name="Group 32"/>
          <p:cNvGrpSpPr>
            <a:grpSpLocks/>
          </p:cNvGrpSpPr>
          <p:nvPr/>
        </p:nvGrpSpPr>
        <p:grpSpPr bwMode="auto">
          <a:xfrm>
            <a:off x="3114675" y="5562600"/>
            <a:ext cx="762000" cy="762000"/>
            <a:chOff x="4752" y="1440"/>
            <a:chExt cx="480" cy="480"/>
          </a:xfrm>
        </p:grpSpPr>
        <p:sp>
          <p:nvSpPr>
            <p:cNvPr id="51234" name="Oval 33"/>
            <p:cNvSpPr>
              <a:spLocks noChangeArrowheads="1"/>
            </p:cNvSpPr>
            <p:nvPr/>
          </p:nvSpPr>
          <p:spPr bwMode="auto">
            <a:xfrm>
              <a:off x="4752" y="1440"/>
              <a:ext cx="480" cy="480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bIns="0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5" name="Line 34"/>
            <p:cNvSpPr>
              <a:spLocks noChangeShapeType="1"/>
            </p:cNvSpPr>
            <p:nvPr/>
          </p:nvSpPr>
          <p:spPr bwMode="auto">
            <a:xfrm>
              <a:off x="4752" y="1680"/>
              <a:ext cx="48" cy="14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51206" name="Oval 20"/>
          <p:cNvSpPr>
            <a:spLocks noChangeArrowheads="1"/>
          </p:cNvSpPr>
          <p:nvPr/>
        </p:nvSpPr>
        <p:spPr bwMode="auto">
          <a:xfrm>
            <a:off x="1889125" y="4851400"/>
            <a:ext cx="1403350" cy="134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158666" y="1645781"/>
            <a:ext cx="762000" cy="762000"/>
            <a:chOff x="4752" y="1440"/>
            <a:chExt cx="480" cy="480"/>
          </a:xfrm>
        </p:grpSpPr>
        <p:sp>
          <p:nvSpPr>
            <p:cNvPr id="51232" name="Oval 36"/>
            <p:cNvSpPr>
              <a:spLocks noChangeArrowheads="1"/>
            </p:cNvSpPr>
            <p:nvPr/>
          </p:nvSpPr>
          <p:spPr bwMode="auto">
            <a:xfrm>
              <a:off x="4752" y="1440"/>
              <a:ext cx="480" cy="480"/>
            </a:xfrm>
            <a:prstGeom prst="ellips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bIns="0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3" name="Line 37"/>
            <p:cNvSpPr>
              <a:spLocks noChangeShapeType="1"/>
            </p:cNvSpPr>
            <p:nvPr/>
          </p:nvSpPr>
          <p:spPr bwMode="auto">
            <a:xfrm>
              <a:off x="4812" y="1843"/>
              <a:ext cx="104" cy="58"/>
            </a:xfrm>
            <a:prstGeom prst="line">
              <a:avLst/>
            </a:prstGeom>
            <a:noFill/>
            <a:ln w="44450">
              <a:solidFill>
                <a:srgbClr val="CC00FF"/>
              </a:solidFill>
              <a:round/>
              <a:headEnd type="triangle" w="med" len="med"/>
              <a:tailEnd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pSp>
        <p:nvGrpSpPr>
          <p:cNvPr id="51208" name="Group 29"/>
          <p:cNvGrpSpPr>
            <a:grpSpLocks/>
          </p:cNvGrpSpPr>
          <p:nvPr/>
        </p:nvGrpSpPr>
        <p:grpSpPr bwMode="auto">
          <a:xfrm>
            <a:off x="5743575" y="1066800"/>
            <a:ext cx="762000" cy="762000"/>
            <a:chOff x="4080" y="672"/>
            <a:chExt cx="480" cy="480"/>
          </a:xfrm>
        </p:grpSpPr>
        <p:sp>
          <p:nvSpPr>
            <p:cNvPr id="51230" name="Oval 30"/>
            <p:cNvSpPr>
              <a:spLocks noChangeArrowheads="1"/>
            </p:cNvSpPr>
            <p:nvPr/>
          </p:nvSpPr>
          <p:spPr bwMode="auto">
            <a:xfrm>
              <a:off x="4080" y="672"/>
              <a:ext cx="480" cy="4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C00FF"/>
              </a:solidFill>
              <a:round/>
              <a:headEnd/>
              <a:tailEnd/>
            </a:ln>
          </p:spPr>
          <p:txBody>
            <a:bodyPr wrap="none" bIns="0" anchor="ctr"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 flipH="1" flipV="1">
              <a:off x="4512" y="768"/>
              <a:ext cx="48" cy="96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51209" name="Oval 19"/>
          <p:cNvSpPr>
            <a:spLocks noChangeArrowheads="1"/>
          </p:cNvSpPr>
          <p:nvPr/>
        </p:nvSpPr>
        <p:spPr bwMode="auto">
          <a:xfrm>
            <a:off x="5927725" y="1365250"/>
            <a:ext cx="1403350" cy="134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0" name="Rectangle 4"/>
          <p:cNvSpPr>
            <a:spLocks noChangeArrowheads="1"/>
          </p:cNvSpPr>
          <p:nvPr/>
        </p:nvSpPr>
        <p:spPr bwMode="auto">
          <a:xfrm>
            <a:off x="2128838" y="1863725"/>
            <a:ext cx="841375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b="0"/>
              <a:t>Invalid</a:t>
            </a:r>
          </a:p>
        </p:txBody>
      </p:sp>
      <p:sp>
        <p:nvSpPr>
          <p:cNvPr id="51211" name="Rectangle 5"/>
          <p:cNvSpPr>
            <a:spLocks noChangeArrowheads="1"/>
          </p:cNvSpPr>
          <p:nvPr/>
        </p:nvSpPr>
        <p:spPr bwMode="auto">
          <a:xfrm>
            <a:off x="6015038" y="1692275"/>
            <a:ext cx="1289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800" b="0"/>
              <a:t>Shared</a:t>
            </a:r>
          </a:p>
          <a:p>
            <a:pPr algn="ctr"/>
            <a:r>
              <a:rPr lang="en-US" altLang="en-US" sz="1800" b="0"/>
              <a:t>(read/only)</a:t>
            </a:r>
          </a:p>
        </p:txBody>
      </p:sp>
      <p:sp>
        <p:nvSpPr>
          <p:cNvPr id="51212" name="Rectangle 6"/>
          <p:cNvSpPr>
            <a:spLocks noChangeArrowheads="1"/>
          </p:cNvSpPr>
          <p:nvPr/>
        </p:nvSpPr>
        <p:spPr bwMode="auto">
          <a:xfrm>
            <a:off x="1895475" y="5105400"/>
            <a:ext cx="1389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800" b="0"/>
              <a:t>Exclusive</a:t>
            </a:r>
          </a:p>
          <a:p>
            <a:pPr algn="ctr"/>
            <a:r>
              <a:rPr lang="en-US" altLang="en-US" sz="1800" b="0"/>
              <a:t>(read/write)</a:t>
            </a:r>
          </a:p>
        </p:txBody>
      </p:sp>
      <p:sp>
        <p:nvSpPr>
          <p:cNvPr id="51213" name="Rectangle 7"/>
          <p:cNvSpPr>
            <a:spLocks noChangeArrowheads="1"/>
          </p:cNvSpPr>
          <p:nvPr/>
        </p:nvSpPr>
        <p:spPr bwMode="auto">
          <a:xfrm>
            <a:off x="3731878" y="1730320"/>
            <a:ext cx="2029403" cy="36676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rgbClr val="990099"/>
                </a:solidFill>
              </a:rPr>
              <a:t>CPU </a:t>
            </a:r>
            <a:r>
              <a:rPr lang="en-US" altLang="en-US" sz="1800" dirty="0" smtClean="0">
                <a:solidFill>
                  <a:srgbClr val="990099"/>
                </a:solidFill>
              </a:rPr>
              <a:t>Read (Miss)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51214" name="Rectangle 8"/>
          <p:cNvSpPr>
            <a:spLocks noChangeArrowheads="1"/>
          </p:cNvSpPr>
          <p:nvPr/>
        </p:nvSpPr>
        <p:spPr bwMode="auto">
          <a:xfrm>
            <a:off x="1038036" y="2964242"/>
            <a:ext cx="1298575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chemeClr val="hlink"/>
                </a:solidFill>
              </a:rPr>
              <a:t>CPU Write</a:t>
            </a:r>
          </a:p>
        </p:txBody>
      </p:sp>
      <p:sp>
        <p:nvSpPr>
          <p:cNvPr id="51215" name="Rectangle 9"/>
          <p:cNvSpPr>
            <a:spLocks noChangeArrowheads="1"/>
          </p:cNvSpPr>
          <p:nvPr/>
        </p:nvSpPr>
        <p:spPr bwMode="auto">
          <a:xfrm>
            <a:off x="6357938" y="911225"/>
            <a:ext cx="167033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rgbClr val="990099"/>
                </a:solidFill>
              </a:rPr>
              <a:t>CPU Read </a:t>
            </a:r>
            <a:r>
              <a:rPr lang="en-US" altLang="en-US" sz="1800" dirty="0" smtClean="0">
                <a:solidFill>
                  <a:srgbClr val="990099"/>
                </a:solidFill>
              </a:rPr>
              <a:t>Hit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51216" name="Rectangle 10"/>
          <p:cNvSpPr>
            <a:spLocks noChangeArrowheads="1"/>
          </p:cNvSpPr>
          <p:nvPr/>
        </p:nvSpPr>
        <p:spPr bwMode="auto">
          <a:xfrm>
            <a:off x="3235326" y="2114930"/>
            <a:ext cx="2779711" cy="36676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b="0" dirty="0"/>
              <a:t>Place </a:t>
            </a:r>
            <a:r>
              <a:rPr lang="en-US" altLang="en-US" sz="1800" dirty="0" smtClean="0"/>
              <a:t>Read Miss</a:t>
            </a:r>
            <a:r>
              <a:rPr lang="en-US" altLang="en-US" sz="1800" b="0" dirty="0" smtClean="0"/>
              <a:t> on </a:t>
            </a:r>
            <a:r>
              <a:rPr lang="en-US" altLang="en-US" sz="1800" b="0" dirty="0"/>
              <a:t>bus</a:t>
            </a:r>
          </a:p>
        </p:txBody>
      </p:sp>
      <p:sp>
        <p:nvSpPr>
          <p:cNvPr id="51217" name="Rectangle 11"/>
          <p:cNvSpPr>
            <a:spLocks noChangeArrowheads="1"/>
          </p:cNvSpPr>
          <p:nvPr/>
        </p:nvSpPr>
        <p:spPr bwMode="auto">
          <a:xfrm>
            <a:off x="1038036" y="3353180"/>
            <a:ext cx="151644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b="0" dirty="0"/>
              <a:t>Place</a:t>
            </a:r>
            <a:r>
              <a:rPr lang="en-US" altLang="en-US" sz="1800" dirty="0"/>
              <a:t> Write </a:t>
            </a:r>
            <a:br>
              <a:rPr lang="en-US" altLang="en-US" sz="1800" dirty="0"/>
            </a:br>
            <a:r>
              <a:rPr lang="en-US" altLang="en-US" sz="1800" dirty="0"/>
              <a:t>Miss </a:t>
            </a:r>
            <a:r>
              <a:rPr lang="en-US" altLang="en-US" sz="1800" b="0" dirty="0"/>
              <a:t>on bus</a:t>
            </a:r>
          </a:p>
        </p:txBody>
      </p: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3095284" y="2982156"/>
            <a:ext cx="2029403" cy="1474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rgbClr val="990099"/>
                </a:solidFill>
              </a:rPr>
              <a:t>CPU </a:t>
            </a:r>
            <a:r>
              <a:rPr lang="en-US" altLang="en-US" sz="1800" dirty="0" smtClean="0">
                <a:solidFill>
                  <a:srgbClr val="990099"/>
                </a:solidFill>
              </a:rPr>
              <a:t>Read (Miss)</a:t>
            </a:r>
            <a:endParaRPr lang="en-US" altLang="en-US" sz="1800" b="0" dirty="0"/>
          </a:p>
          <a:p>
            <a:r>
              <a:rPr lang="en-US" altLang="en-US" sz="1800" b="0" dirty="0"/>
              <a:t>Write back block,</a:t>
            </a:r>
          </a:p>
          <a:p>
            <a:r>
              <a:rPr lang="en-US" altLang="en-US" sz="1800" b="0" dirty="0"/>
              <a:t>Place </a:t>
            </a:r>
            <a:r>
              <a:rPr lang="en-US" altLang="en-US" sz="1800" dirty="0" smtClean="0"/>
              <a:t>Read</a:t>
            </a:r>
          </a:p>
          <a:p>
            <a:r>
              <a:rPr lang="en-US" altLang="en-US" sz="1800" dirty="0" smtClean="0"/>
              <a:t>Miss </a:t>
            </a:r>
            <a:r>
              <a:rPr lang="en-US" altLang="en-US" sz="1800" b="0" dirty="0" smtClean="0"/>
              <a:t>on</a:t>
            </a:r>
          </a:p>
          <a:p>
            <a:r>
              <a:rPr lang="en-US" altLang="en-US" sz="1800" b="0" dirty="0" smtClean="0"/>
              <a:t>bus</a:t>
            </a:r>
            <a:endParaRPr lang="en-US" altLang="en-US" sz="1800" b="0" dirty="0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6422508" y="2454275"/>
            <a:ext cx="2715264" cy="64376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800" dirty="0">
                <a:solidFill>
                  <a:srgbClr val="990099"/>
                </a:solidFill>
              </a:rPr>
              <a:t>CPU Read </a:t>
            </a:r>
            <a:r>
              <a:rPr lang="en-US" altLang="en-US" sz="1800" dirty="0" smtClean="0">
                <a:solidFill>
                  <a:srgbClr val="990099"/>
                </a:solidFill>
              </a:rPr>
              <a:t>(Miss)</a:t>
            </a:r>
            <a:endParaRPr lang="en-US" altLang="en-US" sz="1800" dirty="0"/>
          </a:p>
          <a:p>
            <a:pPr algn="r"/>
            <a:r>
              <a:rPr lang="en-US" altLang="en-US" sz="1800" b="0" dirty="0"/>
              <a:t>Place </a:t>
            </a:r>
            <a:r>
              <a:rPr lang="en-US" altLang="en-US" sz="1800" dirty="0" smtClean="0"/>
              <a:t>Read Miss </a:t>
            </a:r>
            <a:r>
              <a:rPr lang="en-US" altLang="en-US" sz="1800" b="0" dirty="0" smtClean="0"/>
              <a:t>on bus</a:t>
            </a:r>
            <a:endParaRPr lang="en-US" altLang="en-US" sz="1800" b="0" dirty="0"/>
          </a:p>
        </p:txBody>
      </p:sp>
      <p:sp>
        <p:nvSpPr>
          <p:cNvPr id="51221" name="Rectangle 15"/>
          <p:cNvSpPr>
            <a:spLocks noChangeArrowheads="1"/>
          </p:cNvSpPr>
          <p:nvPr/>
        </p:nvSpPr>
        <p:spPr bwMode="auto">
          <a:xfrm>
            <a:off x="4001352" y="5663011"/>
            <a:ext cx="2730557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chemeClr val="hlink"/>
                </a:solidFill>
              </a:rPr>
              <a:t>CPU Write </a:t>
            </a:r>
            <a:r>
              <a:rPr lang="en-US" altLang="en-US" sz="1800" dirty="0" smtClean="0">
                <a:solidFill>
                  <a:schemeClr val="hlink"/>
                </a:solidFill>
              </a:rPr>
              <a:t>(Miss)</a:t>
            </a:r>
            <a:endParaRPr lang="en-US" altLang="en-US" sz="1800" b="0" dirty="0"/>
          </a:p>
          <a:p>
            <a:r>
              <a:rPr lang="en-US" altLang="en-US" sz="1800" b="0" dirty="0"/>
              <a:t>Write back cache block</a:t>
            </a:r>
          </a:p>
          <a:p>
            <a:r>
              <a:rPr lang="en-US" altLang="en-US" sz="1800" b="0" dirty="0"/>
              <a:t>Place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Write Miss </a:t>
            </a:r>
            <a:r>
              <a:rPr lang="en-US" altLang="en-US" sz="1800" b="0" dirty="0"/>
              <a:t>on bus</a:t>
            </a:r>
          </a:p>
        </p:txBody>
      </p:sp>
      <p:sp>
        <p:nvSpPr>
          <p:cNvPr id="51222" name="Rectangle 16"/>
          <p:cNvSpPr>
            <a:spLocks noChangeArrowheads="1"/>
          </p:cNvSpPr>
          <p:nvPr/>
        </p:nvSpPr>
        <p:spPr bwMode="auto">
          <a:xfrm>
            <a:off x="111688" y="5553834"/>
            <a:ext cx="1824218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rgbClr val="990099"/>
                </a:solidFill>
              </a:rPr>
              <a:t>CPU </a:t>
            </a:r>
            <a:r>
              <a:rPr lang="en-US" altLang="en-US" sz="1800" dirty="0" smtClean="0">
                <a:solidFill>
                  <a:srgbClr val="990099"/>
                </a:solidFill>
              </a:rPr>
              <a:t>Read (Hit)</a:t>
            </a:r>
            <a:endParaRPr lang="en-US" altLang="en-US" sz="1800" b="0" dirty="0"/>
          </a:p>
          <a:p>
            <a:r>
              <a:rPr lang="en-US" altLang="en-US" sz="1800" dirty="0">
                <a:solidFill>
                  <a:schemeClr val="hlink"/>
                </a:solidFill>
              </a:rPr>
              <a:t>CPU </a:t>
            </a:r>
            <a:r>
              <a:rPr lang="en-US" altLang="en-US" sz="1800" dirty="0" smtClean="0">
                <a:solidFill>
                  <a:schemeClr val="hlink"/>
                </a:solidFill>
              </a:rPr>
              <a:t>Write (Hit)</a:t>
            </a:r>
            <a:endParaRPr lang="en-US" altLang="en-US" sz="1800" dirty="0">
              <a:solidFill>
                <a:schemeClr val="hlink"/>
              </a:solidFill>
            </a:endParaRPr>
          </a:p>
        </p:txBody>
      </p:sp>
      <p:sp>
        <p:nvSpPr>
          <p:cNvPr id="51224" name="Oval 18"/>
          <p:cNvSpPr>
            <a:spLocks noChangeArrowheads="1"/>
          </p:cNvSpPr>
          <p:nvPr/>
        </p:nvSpPr>
        <p:spPr bwMode="auto">
          <a:xfrm>
            <a:off x="1889125" y="1365250"/>
            <a:ext cx="1403350" cy="1346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5" name="Line 21"/>
          <p:cNvSpPr>
            <a:spLocks noChangeShapeType="1"/>
          </p:cNvSpPr>
          <p:nvPr/>
        </p:nvSpPr>
        <p:spPr bwMode="auto">
          <a:xfrm>
            <a:off x="3378960" y="2114550"/>
            <a:ext cx="2530009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22"/>
          <p:cNvSpPr>
            <a:spLocks noChangeShapeType="1"/>
          </p:cNvSpPr>
          <p:nvPr/>
        </p:nvSpPr>
        <p:spPr bwMode="auto">
          <a:xfrm>
            <a:off x="2562225" y="2705100"/>
            <a:ext cx="0" cy="2114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3" name="Line 23"/>
          <p:cNvSpPr>
            <a:spLocks noChangeShapeType="1"/>
          </p:cNvSpPr>
          <p:nvPr/>
        </p:nvSpPr>
        <p:spPr bwMode="auto">
          <a:xfrm flipV="1">
            <a:off x="3115572" y="2676903"/>
            <a:ext cx="3097903" cy="2228471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4"/>
          <p:cNvSpPr>
            <a:spLocks noChangeShapeType="1"/>
          </p:cNvSpPr>
          <p:nvPr/>
        </p:nvSpPr>
        <p:spPr bwMode="auto">
          <a:xfrm flipV="1">
            <a:off x="3273615" y="2758696"/>
            <a:ext cx="3084323" cy="227050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65DEF-F4BC-4735-8054-B3D1E1437A5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5172817" y="3753606"/>
            <a:ext cx="3384582" cy="9207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chemeClr val="hlink"/>
                </a:solidFill>
              </a:rPr>
              <a:t>CPU </a:t>
            </a:r>
            <a:r>
              <a:rPr lang="en-US" altLang="en-US" sz="1800" dirty="0" smtClean="0">
                <a:solidFill>
                  <a:schemeClr val="hlink"/>
                </a:solidFill>
              </a:rPr>
              <a:t>Write</a:t>
            </a:r>
          </a:p>
          <a:p>
            <a:r>
              <a:rPr lang="en-US" altLang="en-US" sz="1800" dirty="0" smtClean="0">
                <a:solidFill>
                  <a:schemeClr val="hlink"/>
                </a:solidFill>
              </a:rPr>
              <a:t>Hit: </a:t>
            </a:r>
            <a:r>
              <a:rPr lang="en-US" altLang="en-US" sz="1800" dirty="0" smtClean="0"/>
              <a:t>Place </a:t>
            </a:r>
            <a:r>
              <a:rPr lang="en-US" altLang="en-US" sz="1800" dirty="0"/>
              <a:t>Invalidate on </a:t>
            </a:r>
            <a:r>
              <a:rPr lang="en-US" altLang="en-US" sz="1800" dirty="0" smtClean="0"/>
              <a:t>Bus</a:t>
            </a:r>
          </a:p>
          <a:p>
            <a:r>
              <a:rPr lang="en-US" altLang="en-US" sz="1800" dirty="0">
                <a:solidFill>
                  <a:schemeClr val="hlink"/>
                </a:solidFill>
              </a:rPr>
              <a:t>Miss: </a:t>
            </a:r>
            <a:r>
              <a:rPr lang="en-US" altLang="en-US" sz="1800" b="0" dirty="0"/>
              <a:t>Place</a:t>
            </a:r>
            <a:r>
              <a:rPr lang="en-US" altLang="en-US" sz="1800" dirty="0"/>
              <a:t> Write Miss </a:t>
            </a:r>
            <a:r>
              <a:rPr lang="en-US" altLang="en-US" sz="1800" b="0" dirty="0"/>
              <a:t>on </a:t>
            </a:r>
            <a:r>
              <a:rPr lang="en-US" altLang="en-US" sz="1800" b="0" dirty="0" smtClean="0"/>
              <a:t>bus</a:t>
            </a:r>
            <a:endParaRPr lang="en-US" altLang="en-US" sz="1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2" grpId="0" animBg="1" autoUpdateAnimBg="0"/>
      <p:bldP spid="409614" grpId="0"/>
      <p:bldP spid="4096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533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Write-Back State Machine- Bus request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00150"/>
            <a:ext cx="2990850" cy="8001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State machine</a:t>
            </a:r>
            <a:br>
              <a:rPr lang="en-US" altLang="en-US" sz="2000" smtClean="0"/>
            </a:br>
            <a:r>
              <a:rPr lang="en-US" altLang="en-US" sz="2000" smtClean="0"/>
              <a:t>for </a:t>
            </a:r>
            <a:r>
              <a:rPr lang="en-US" altLang="en-US" sz="2000" i="1" u="sng" smtClean="0">
                <a:solidFill>
                  <a:srgbClr val="114FFB"/>
                </a:solidFill>
              </a:rPr>
              <a:t>bus</a:t>
            </a:r>
            <a:r>
              <a:rPr lang="en-US" altLang="en-US" sz="2000" smtClean="0"/>
              <a:t> requests</a:t>
            </a:r>
            <a:br>
              <a:rPr lang="en-US" altLang="en-US" sz="2000" smtClean="0"/>
            </a:br>
            <a:r>
              <a:rPr lang="en-US" altLang="en-US" sz="2000" smtClean="0"/>
              <a:t> for each </a:t>
            </a:r>
            <a:br>
              <a:rPr lang="en-US" altLang="en-US" sz="2000" smtClean="0"/>
            </a:br>
            <a:r>
              <a:rPr lang="en-US" altLang="en-US" sz="2000" u="sng" smtClean="0">
                <a:solidFill>
                  <a:srgbClr val="114FFB"/>
                </a:solidFill>
              </a:rPr>
              <a:t>cache block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50180" name="Oval 13"/>
          <p:cNvSpPr>
            <a:spLocks noChangeArrowheads="1"/>
          </p:cNvSpPr>
          <p:nvPr/>
        </p:nvSpPr>
        <p:spPr bwMode="auto">
          <a:xfrm>
            <a:off x="3498850" y="5027613"/>
            <a:ext cx="1498600" cy="1438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738563" y="1806575"/>
            <a:ext cx="841375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b="0"/>
              <a:t>Invalid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7262813" y="1673225"/>
            <a:ext cx="1289050" cy="63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800" b="0"/>
              <a:t>Shared</a:t>
            </a:r>
          </a:p>
          <a:p>
            <a:pPr algn="ctr"/>
            <a:r>
              <a:rPr lang="en-US" altLang="en-US" sz="1800" b="0"/>
              <a:t>(read/only)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3563938" y="5273675"/>
            <a:ext cx="1389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800" b="0"/>
              <a:t>Exclusive</a:t>
            </a:r>
          </a:p>
          <a:p>
            <a:pPr algn="ctr"/>
            <a:r>
              <a:rPr lang="en-US" altLang="en-US" sz="1800" b="0"/>
              <a:t>(read/write)</a:t>
            </a:r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2438400" y="4095750"/>
            <a:ext cx="185737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b="0" dirty="0"/>
              <a:t>Write Back</a:t>
            </a:r>
          </a:p>
          <a:p>
            <a:r>
              <a:rPr lang="en-US" altLang="en-US" sz="1800" b="0" dirty="0"/>
              <a:t>Block; (abort</a:t>
            </a:r>
          </a:p>
          <a:p>
            <a:r>
              <a:rPr lang="en-US" altLang="en-US" sz="1800" b="0" dirty="0"/>
              <a:t>memory access)</a:t>
            </a: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2286000" y="3486150"/>
            <a:ext cx="1477963" cy="644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rgbClr val="7B00E4"/>
                </a:solidFill>
              </a:rPr>
              <a:t>Write </a:t>
            </a:r>
            <a:r>
              <a:rPr lang="en-US" altLang="en-US" sz="1800" dirty="0" smtClean="0">
                <a:solidFill>
                  <a:srgbClr val="7B00E4"/>
                </a:solidFill>
              </a:rPr>
              <a:t>Miss </a:t>
            </a:r>
            <a:r>
              <a:rPr lang="en-US" altLang="en-US" sz="1800" dirty="0">
                <a:solidFill>
                  <a:schemeClr val="hlink"/>
                </a:solidFill>
              </a:rPr>
              <a:t/>
            </a:r>
            <a:br>
              <a:rPr lang="en-US" altLang="en-US" sz="1800" dirty="0">
                <a:solidFill>
                  <a:schemeClr val="hlink"/>
                </a:solidFill>
              </a:rPr>
            </a:br>
            <a:r>
              <a:rPr lang="en-US" altLang="en-US" sz="1800" b="0" dirty="0"/>
              <a:t>for this block</a:t>
            </a:r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>
            <a:off x="5638800" y="4191000"/>
            <a:ext cx="1477963" cy="644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rgbClr val="00B050"/>
                </a:solidFill>
              </a:rPr>
              <a:t>Read </a:t>
            </a:r>
            <a:r>
              <a:rPr lang="en-US" altLang="en-US" sz="1800" dirty="0" smtClean="0">
                <a:solidFill>
                  <a:srgbClr val="00B050"/>
                </a:solidFill>
              </a:rPr>
              <a:t>Miss </a:t>
            </a:r>
            <a:r>
              <a:rPr lang="en-US" altLang="en-US" sz="1800" dirty="0">
                <a:solidFill>
                  <a:schemeClr val="accent2"/>
                </a:solidFill>
              </a:rPr>
              <a:t/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b="0" dirty="0"/>
              <a:t>for this block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5491163" y="1425575"/>
            <a:ext cx="1477962" cy="644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dirty="0">
                <a:solidFill>
                  <a:srgbClr val="7B00E4"/>
                </a:solidFill>
              </a:rPr>
              <a:t>Write </a:t>
            </a:r>
            <a:r>
              <a:rPr lang="en-US" altLang="en-US" sz="1800" dirty="0" smtClean="0">
                <a:solidFill>
                  <a:srgbClr val="7B00E4"/>
                </a:solidFill>
              </a:rPr>
              <a:t>Miss </a:t>
            </a:r>
            <a:r>
              <a:rPr lang="en-US" altLang="en-US" sz="1800" dirty="0">
                <a:solidFill>
                  <a:schemeClr val="hlink"/>
                </a:solidFill>
              </a:rPr>
              <a:t/>
            </a:r>
            <a:br>
              <a:rPr lang="en-US" altLang="en-US" sz="1800" dirty="0">
                <a:solidFill>
                  <a:schemeClr val="hlink"/>
                </a:solidFill>
              </a:rPr>
            </a:br>
            <a:r>
              <a:rPr lang="en-US" altLang="en-US" sz="1800" b="0" dirty="0"/>
              <a:t>for this block</a:t>
            </a:r>
          </a:p>
        </p:txBody>
      </p:sp>
      <p:sp>
        <p:nvSpPr>
          <p:cNvPr id="50188" name="Oval 11"/>
          <p:cNvSpPr>
            <a:spLocks noChangeArrowheads="1"/>
          </p:cNvSpPr>
          <p:nvPr/>
        </p:nvSpPr>
        <p:spPr bwMode="auto">
          <a:xfrm>
            <a:off x="3498850" y="1308100"/>
            <a:ext cx="1498600" cy="1438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7118350" y="1308100"/>
            <a:ext cx="1498600" cy="1438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8590" name="Line 14"/>
          <p:cNvSpPr>
            <a:spLocks noChangeShapeType="1"/>
          </p:cNvSpPr>
          <p:nvPr/>
        </p:nvSpPr>
        <p:spPr bwMode="auto">
          <a:xfrm>
            <a:off x="5010150" y="2108200"/>
            <a:ext cx="2135188" cy="0"/>
          </a:xfrm>
          <a:prstGeom prst="line">
            <a:avLst/>
          </a:prstGeom>
          <a:noFill/>
          <a:ln w="25400">
            <a:solidFill>
              <a:srgbClr val="7B00E4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1" name="Line 15"/>
          <p:cNvSpPr>
            <a:spLocks noChangeShapeType="1"/>
          </p:cNvSpPr>
          <p:nvPr/>
        </p:nvSpPr>
        <p:spPr bwMode="auto">
          <a:xfrm>
            <a:off x="4217988" y="2738438"/>
            <a:ext cx="0" cy="2255837"/>
          </a:xfrm>
          <a:prstGeom prst="line">
            <a:avLst/>
          </a:prstGeom>
          <a:noFill/>
          <a:ln w="25400">
            <a:solidFill>
              <a:srgbClr val="7B00E4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2" name="Line 16"/>
          <p:cNvSpPr>
            <a:spLocks noChangeShapeType="1"/>
          </p:cNvSpPr>
          <p:nvPr/>
        </p:nvSpPr>
        <p:spPr bwMode="auto">
          <a:xfrm flipV="1">
            <a:off x="4746625" y="2554288"/>
            <a:ext cx="2541588" cy="26035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93" name="Rectangle 17"/>
          <p:cNvSpPr>
            <a:spLocks noChangeArrowheads="1"/>
          </p:cNvSpPr>
          <p:nvPr/>
        </p:nvSpPr>
        <p:spPr bwMode="auto">
          <a:xfrm>
            <a:off x="5716588" y="4862513"/>
            <a:ext cx="19177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800" b="0" dirty="0"/>
              <a:t>Write Back</a:t>
            </a:r>
          </a:p>
          <a:p>
            <a:r>
              <a:rPr lang="en-US" altLang="en-US" sz="1800" b="0" dirty="0"/>
              <a:t>Block; (abort</a:t>
            </a:r>
          </a:p>
          <a:p>
            <a:r>
              <a:rPr lang="en-US" altLang="en-US" sz="1800" b="0" dirty="0"/>
              <a:t>memory access)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918075" y="2411413"/>
            <a:ext cx="2301875" cy="992187"/>
            <a:chOff x="4918841" y="2412124"/>
            <a:chExt cx="2301766" cy="992031"/>
          </a:xfrm>
        </p:grpSpPr>
        <p:sp>
          <p:nvSpPr>
            <p:cNvPr id="50196" name="Rectangle 10"/>
            <p:cNvSpPr>
              <a:spLocks noChangeArrowheads="1"/>
            </p:cNvSpPr>
            <p:nvPr/>
          </p:nvSpPr>
          <p:spPr bwMode="auto">
            <a:xfrm>
              <a:off x="4971227" y="2760389"/>
              <a:ext cx="1477970" cy="643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800" dirty="0">
                  <a:solidFill>
                    <a:srgbClr val="FBBA03"/>
                  </a:solidFill>
                </a:rPr>
                <a:t>Invalidate</a:t>
              </a:r>
              <a:r>
                <a:rPr lang="en-US" altLang="en-US" sz="1800" dirty="0">
                  <a:solidFill>
                    <a:schemeClr val="hlink"/>
                  </a:solidFill>
                </a:rPr>
                <a:t/>
              </a:r>
              <a:br>
                <a:rPr lang="en-US" altLang="en-US" sz="1800" dirty="0">
                  <a:solidFill>
                    <a:schemeClr val="hlink"/>
                  </a:solidFill>
                </a:rPr>
              </a:br>
              <a:r>
                <a:rPr lang="en-US" altLang="en-US" sz="1800" b="0" dirty="0"/>
                <a:t>for this block</a:t>
              </a:r>
            </a:p>
          </p:txBody>
        </p:sp>
        <p:sp>
          <p:nvSpPr>
            <p:cNvPr id="50197" name="Freeform 21"/>
            <p:cNvSpPr>
              <a:spLocks/>
            </p:cNvSpPr>
            <p:nvPr/>
          </p:nvSpPr>
          <p:spPr bwMode="auto">
            <a:xfrm>
              <a:off x="4918841" y="2412124"/>
              <a:ext cx="2301766" cy="381000"/>
            </a:xfrm>
            <a:custGeom>
              <a:avLst/>
              <a:gdLst>
                <a:gd name="T0" fmla="*/ 2301766 w 2301766"/>
                <a:gd name="T1" fmla="*/ 0 h 381000"/>
                <a:gd name="T2" fmla="*/ 1135118 w 2301766"/>
                <a:gd name="T3" fmla="*/ 362607 h 381000"/>
                <a:gd name="T4" fmla="*/ 0 w 2301766"/>
                <a:gd name="T5" fmla="*/ 110359 h 381000"/>
                <a:gd name="T6" fmla="*/ 0 60000 65536"/>
                <a:gd name="T7" fmla="*/ 0 60000 65536"/>
                <a:gd name="T8" fmla="*/ 0 60000 65536"/>
                <a:gd name="T9" fmla="*/ 0 w 2301766"/>
                <a:gd name="T10" fmla="*/ 0 h 381000"/>
                <a:gd name="T11" fmla="*/ 2301766 w 2301766"/>
                <a:gd name="T12" fmla="*/ 381000 h 381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1766" h="381000">
                  <a:moveTo>
                    <a:pt x="2301766" y="0"/>
                  </a:moveTo>
                  <a:cubicBezTo>
                    <a:pt x="1910256" y="172107"/>
                    <a:pt x="1518746" y="344214"/>
                    <a:pt x="1135118" y="362607"/>
                  </a:cubicBezTo>
                  <a:cubicBezTo>
                    <a:pt x="751490" y="381000"/>
                    <a:pt x="375745" y="245679"/>
                    <a:pt x="0" y="110359"/>
                  </a:cubicBezTo>
                </a:path>
              </a:pathLst>
            </a:custGeom>
            <a:noFill/>
            <a:ln w="25400" cap="flat" cmpd="sng" algn="ctr">
              <a:solidFill>
                <a:srgbClr val="FBBA03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E93EA1-AC05-4DFB-95CA-16227B8E12F4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3" grpId="0" autoUpdateAnimBg="0"/>
      <p:bldP spid="408584" grpId="0" animBg="1" autoUpdateAnimBg="0"/>
      <p:bldP spid="408585" grpId="0" animBg="1" autoUpdateAnimBg="0"/>
      <p:bldP spid="408586" grpId="0" animBg="1" autoUpdateAnimBg="0"/>
      <p:bldP spid="408590" grpId="0" animBg="1"/>
      <p:bldP spid="408591" grpId="0" animBg="1"/>
      <p:bldP spid="408592" grpId="0" animBg="1"/>
      <p:bldP spid="40859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A1 </a:t>
            </a:r>
            <a:r>
              <a:rPr lang="en-US" dirty="0"/>
              <a:t>and A2 map to same cache </a:t>
            </a:r>
            <a:r>
              <a:rPr lang="en-US" dirty="0" smtClean="0"/>
              <a:t>block (</a:t>
            </a:r>
            <a:r>
              <a:rPr lang="en-US" altLang="en-US" dirty="0"/>
              <a:t>but A1 !=  </a:t>
            </a:r>
            <a:r>
              <a:rPr lang="en-US" altLang="en-US" dirty="0" smtClean="0"/>
              <a:t>A2)</a:t>
            </a:r>
            <a:endParaRPr lang="en-US" dirty="0" smtClean="0"/>
          </a:p>
          <a:p>
            <a:pPr lvl="1"/>
            <a:r>
              <a:rPr lang="en-US" altLang="en-US" dirty="0" smtClean="0"/>
              <a:t>Initial </a:t>
            </a:r>
            <a:r>
              <a:rPr lang="en-US" altLang="en-US" dirty="0"/>
              <a:t>cache </a:t>
            </a:r>
            <a:r>
              <a:rPr lang="en-US" altLang="en-US" dirty="0" smtClean="0"/>
              <a:t>state (for this block) </a:t>
            </a:r>
            <a:r>
              <a:rPr lang="en-US" altLang="en-US" dirty="0"/>
              <a:t>is </a:t>
            </a:r>
            <a:r>
              <a:rPr lang="en-US" altLang="en-US" dirty="0" smtClean="0"/>
              <a:t>Invalid</a:t>
            </a:r>
            <a:endParaRPr lang="en-US" altLang="en-US" dirty="0"/>
          </a:p>
          <a:p>
            <a:pPr marL="3444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207DA-02FC-43E3-B27B-5C88AE4827A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199" y="2308482"/>
          <a:ext cx="8229602" cy="2575999"/>
        </p:xfrm>
        <a:graphic>
          <a:graphicData uri="http://schemas.openxmlformats.org/drawingml/2006/table">
            <a:tbl>
              <a:tblPr/>
              <a:tblGrid>
                <a:gridCol w="1780906"/>
                <a:gridCol w="459405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</a:tblGrid>
              <a:tr h="2040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Proc.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Write 10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20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40 to A2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6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A1 and A2 map to same cache block (</a:t>
            </a:r>
            <a:r>
              <a:rPr lang="en-US" altLang="en-US" dirty="0"/>
              <a:t>but A1 !=  A2)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207DA-02FC-43E3-B27B-5C88AE4827A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81452"/>
              </p:ext>
            </p:extLst>
          </p:nvPr>
        </p:nvGraphicFramePr>
        <p:xfrm>
          <a:off x="457199" y="2308482"/>
          <a:ext cx="8229602" cy="2575999"/>
        </p:xfrm>
        <a:graphic>
          <a:graphicData uri="http://schemas.openxmlformats.org/drawingml/2006/table">
            <a:tbl>
              <a:tblPr/>
              <a:tblGrid>
                <a:gridCol w="1780906"/>
                <a:gridCol w="459405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</a:tblGrid>
              <a:tr h="2040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Proc.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Write 10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20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40 to A2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Déjà vu all over again &amp; again?</a:t>
            </a:r>
          </a:p>
        </p:txBody>
      </p:sp>
      <p:graphicFrame>
        <p:nvGraphicFramePr>
          <p:cNvPr id="360485" name="Group 37"/>
          <p:cNvGraphicFramePr>
            <a:graphicFrameLocks noGrp="1"/>
          </p:cNvGraphicFramePr>
          <p:nvPr>
            <p:ph idx="1"/>
          </p:nvPr>
        </p:nvGraphicFramePr>
        <p:xfrm>
          <a:off x="304800" y="4800600"/>
          <a:ext cx="8229600" cy="1709942"/>
        </p:xfrm>
        <a:graphic>
          <a:graphicData uri="http://schemas.openxmlformats.org/drawingml/2006/table">
            <a:tbl>
              <a:tblPr/>
              <a:tblGrid>
                <a:gridCol w="2087740"/>
                <a:gridCol w="1570030"/>
                <a:gridCol w="1462494"/>
                <a:gridCol w="1646842"/>
                <a:gridCol w="1462494"/>
              </a:tblGrid>
              <a:tr h="461809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Manufacturer/Year</a:t>
                      </a:r>
                      <a:endParaRPr kumimoji="0" lang="en-US" sz="3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AMD/’05</a:t>
                      </a:r>
                      <a:endParaRPr kumimoji="0" lang="en-US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Intel/’06</a:t>
                      </a:r>
                      <a:endParaRPr kumimoji="0" lang="en-US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IBM/’04</a:t>
                      </a:r>
                      <a:endParaRPr kumimoji="0" lang="en-US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Sun/’05</a:t>
                      </a:r>
                      <a:endParaRPr kumimoji="0" lang="en-US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306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Processors/chip</a:t>
                      </a:r>
                      <a:endParaRPr kumimoji="0" lang="en-US" sz="3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4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1809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Threads/Processor</a:t>
                      </a:r>
                      <a:endParaRPr kumimoji="0" lang="en-US" sz="3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3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3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3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3060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Threads/chip</a:t>
                      </a:r>
                      <a:endParaRPr kumimoji="0" lang="en-US" sz="3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4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4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4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sz="4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marL="88487" marR="88487"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4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9144000" cy="3330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900" smtClean="0">
                <a:solidFill>
                  <a:srgbClr val="114FFB"/>
                </a:solidFill>
              </a:rPr>
              <a:t>“… today’s processors … are nearing an impasse as technologies approach the speed of light..”</a:t>
            </a:r>
            <a:r>
              <a:rPr lang="en-US" altLang="en-US" sz="1900" smtClean="0">
                <a:solidFill>
                  <a:srgbClr val="0066FF"/>
                </a:solidFill>
              </a:rPr>
              <a:t> </a:t>
            </a:r>
          </a:p>
          <a:p>
            <a:pPr algn="r" eaLnBrk="1" hangingPunct="1">
              <a:buFontTx/>
              <a:buNone/>
            </a:pPr>
            <a:r>
              <a:rPr lang="en-US" altLang="en-US" sz="1700" smtClean="0"/>
              <a:t>David Mitchell, </a:t>
            </a:r>
            <a:r>
              <a:rPr lang="en-US" altLang="en-US" sz="1700" i="1" smtClean="0"/>
              <a:t>The Transputer: The Time Is Now</a:t>
            </a:r>
            <a:r>
              <a:rPr lang="en-US" altLang="en-US" sz="1700" smtClean="0"/>
              <a:t> (</a:t>
            </a:r>
            <a:r>
              <a:rPr lang="en-US" altLang="en-US" sz="1700" smtClean="0">
                <a:solidFill>
                  <a:srgbClr val="114FFB"/>
                </a:solidFill>
              </a:rPr>
              <a:t>1989</a:t>
            </a:r>
            <a:r>
              <a:rPr lang="en-US" altLang="en-US" sz="1700" smtClean="0"/>
              <a:t>)</a:t>
            </a:r>
          </a:p>
          <a:p>
            <a:pPr eaLnBrk="1" hangingPunct="1"/>
            <a:r>
              <a:rPr lang="en-US" altLang="en-US" sz="1900" smtClean="0"/>
              <a:t>Transputer had bad timing (Uniprocessor performance</a:t>
            </a:r>
            <a:r>
              <a:rPr lang="en-US" altLang="en-US" sz="1900" smtClean="0">
                <a:sym typeface="Symbol" pitchFamily="18" charset="2"/>
              </a:rPr>
              <a:t></a:t>
            </a:r>
            <a:r>
              <a:rPr lang="en-US" altLang="en-US" sz="1900" smtClean="0"/>
              <a:t>)</a:t>
            </a:r>
            <a:br>
              <a:rPr lang="en-US" altLang="en-US" sz="1900" smtClean="0"/>
            </a:br>
            <a:r>
              <a:rPr lang="en-US" altLang="en-US" sz="2200" smtClean="0">
                <a:sym typeface="Symbol" pitchFamily="18" charset="2"/>
              </a:rPr>
              <a:t></a:t>
            </a:r>
            <a:r>
              <a:rPr lang="en-US" altLang="en-US" sz="1900" smtClean="0"/>
              <a:t> Procrastination rewarded: 2X seq. perf. / 1.5 years</a:t>
            </a:r>
          </a:p>
          <a:p>
            <a:pPr eaLnBrk="1" hangingPunct="1"/>
            <a:r>
              <a:rPr lang="en-US" altLang="en-US" sz="2200" smtClean="0">
                <a:solidFill>
                  <a:srgbClr val="114FFB"/>
                </a:solidFill>
                <a:sym typeface="Symbol" pitchFamily="18" charset="2"/>
              </a:rPr>
              <a:t> </a:t>
            </a:r>
            <a:r>
              <a:rPr lang="en-US" altLang="en-US" sz="1900" smtClean="0">
                <a:solidFill>
                  <a:srgbClr val="114FFB"/>
                </a:solidFill>
              </a:rPr>
              <a:t>“We are dedicating all of our future product development to multicore designs. … This is a sea of change in computing”</a:t>
            </a:r>
            <a:r>
              <a:rPr lang="en-US" altLang="en-US" sz="1900" smtClean="0">
                <a:solidFill>
                  <a:srgbClr val="0066FF"/>
                </a:solidFill>
              </a:rPr>
              <a:t> </a:t>
            </a:r>
          </a:p>
          <a:p>
            <a:pPr algn="r" eaLnBrk="1" hangingPunct="1">
              <a:buFontTx/>
              <a:buNone/>
            </a:pPr>
            <a:r>
              <a:rPr lang="en-US" altLang="en-US" sz="1700" smtClean="0"/>
              <a:t>Paul Otellini, President, Intel (</a:t>
            </a:r>
            <a:r>
              <a:rPr lang="en-US" altLang="en-US" sz="1700" smtClean="0">
                <a:solidFill>
                  <a:srgbClr val="114FFB"/>
                </a:solidFill>
              </a:rPr>
              <a:t>2005</a:t>
            </a:r>
            <a:r>
              <a:rPr lang="en-US" altLang="en-US" sz="1700" smtClean="0"/>
              <a:t>) </a:t>
            </a:r>
          </a:p>
          <a:p>
            <a:pPr eaLnBrk="1" hangingPunct="1"/>
            <a:r>
              <a:rPr lang="en-US" altLang="en-US" sz="1900" smtClean="0"/>
              <a:t>All microprocessor companies switch to MP (2X CPUs / 2 yrs)</a:t>
            </a:r>
            <a:br>
              <a:rPr lang="en-US" altLang="en-US" sz="1900" smtClean="0"/>
            </a:br>
            <a:r>
              <a:rPr lang="en-US" altLang="en-US" sz="2200" smtClean="0">
                <a:sym typeface="Symbol" pitchFamily="18" charset="2"/>
              </a:rPr>
              <a:t></a:t>
            </a:r>
            <a:r>
              <a:rPr lang="en-US" altLang="en-US" sz="1900" smtClean="0"/>
              <a:t> Procrastination penalized: 2X sequential perf. / 5 yrs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2D6E5-5EFD-4D43-806B-840BE294773D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A1 and A2 map to same cache block (</a:t>
            </a:r>
            <a:r>
              <a:rPr lang="en-US" altLang="en-US" dirty="0"/>
              <a:t>but A1 !=  A2)</a:t>
            </a:r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207DA-02FC-43E3-B27B-5C88AE4827A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67819"/>
              </p:ext>
            </p:extLst>
          </p:nvPr>
        </p:nvGraphicFramePr>
        <p:xfrm>
          <a:off x="457199" y="2308482"/>
          <a:ext cx="8229602" cy="2575999"/>
        </p:xfrm>
        <a:graphic>
          <a:graphicData uri="http://schemas.openxmlformats.org/drawingml/2006/table">
            <a:tbl>
              <a:tblPr/>
              <a:tblGrid>
                <a:gridCol w="1780906"/>
                <a:gridCol w="459405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</a:tblGrid>
              <a:tr h="2040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Proc.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Write 10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20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40 to A2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A1 and A2 map to same cache block (</a:t>
            </a:r>
            <a:r>
              <a:rPr lang="en-US" altLang="en-US" dirty="0"/>
              <a:t>but A1 !=  A2)</a:t>
            </a:r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207DA-02FC-43E3-B27B-5C88AE4827A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37551"/>
              </p:ext>
            </p:extLst>
          </p:nvPr>
        </p:nvGraphicFramePr>
        <p:xfrm>
          <a:off x="457199" y="2308482"/>
          <a:ext cx="8229602" cy="2575999"/>
        </p:xfrm>
        <a:graphic>
          <a:graphicData uri="http://schemas.openxmlformats.org/drawingml/2006/table">
            <a:tbl>
              <a:tblPr/>
              <a:tblGrid>
                <a:gridCol w="1780906"/>
                <a:gridCol w="459405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</a:tblGrid>
              <a:tr h="2040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Proc.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Write 10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RdMs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WrBk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RdDa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20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40 to A2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A1 and A2 map to same cache block (</a:t>
            </a:r>
            <a:r>
              <a:rPr lang="en-US" altLang="en-US" dirty="0"/>
              <a:t>but A1 !=  A2)</a:t>
            </a:r>
            <a:endParaRPr lang="en-US" dirty="0"/>
          </a:p>
          <a:p>
            <a:pPr marL="3444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207DA-02FC-43E3-B27B-5C88AE4827A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75019"/>
              </p:ext>
            </p:extLst>
          </p:nvPr>
        </p:nvGraphicFramePr>
        <p:xfrm>
          <a:off x="457199" y="2308482"/>
          <a:ext cx="8229602" cy="2575999"/>
        </p:xfrm>
        <a:graphic>
          <a:graphicData uri="http://schemas.openxmlformats.org/drawingml/2006/table">
            <a:tbl>
              <a:tblPr/>
              <a:tblGrid>
                <a:gridCol w="1780906"/>
                <a:gridCol w="459405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</a:tblGrid>
              <a:tr h="2040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Proc.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Write 10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RdMs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WrBk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RdDa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20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Inv.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Inv.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40 to A2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0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A1 and A2 map to same cache block (</a:t>
            </a:r>
            <a:r>
              <a:rPr lang="en-US" altLang="en-US" dirty="0"/>
              <a:t>but A1 !=  A2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207DA-02FC-43E3-B27B-5C88AE4827A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14077"/>
              </p:ext>
            </p:extLst>
          </p:nvPr>
        </p:nvGraphicFramePr>
        <p:xfrm>
          <a:off x="457199" y="2308482"/>
          <a:ext cx="8229602" cy="2575999"/>
        </p:xfrm>
        <a:graphic>
          <a:graphicData uri="http://schemas.openxmlformats.org/drawingml/2006/table">
            <a:tbl>
              <a:tblPr/>
              <a:tblGrid>
                <a:gridCol w="1780906"/>
                <a:gridCol w="459405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  <a:gridCol w="544481"/>
              </a:tblGrid>
              <a:tr h="2040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Bus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8502" marR="8502" marT="850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Proc.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Write 10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1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Read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RdMs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WrBk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RdDa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20 to A1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Inv.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Inv.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P2: Write 40 to A2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02" marR="8502" marT="85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Excl.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WrBk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sng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Complications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Races:</a:t>
            </a:r>
          </a:p>
          <a:p>
            <a:pPr lvl="1" eaLnBrk="1" hangingPunct="1"/>
            <a:r>
              <a:rPr lang="en-US" altLang="en-US" smtClean="0"/>
              <a:t>Cannot update cache until bus is obtained</a:t>
            </a:r>
          </a:p>
          <a:p>
            <a:pPr lvl="2" eaLnBrk="1" hangingPunct="1"/>
            <a:r>
              <a:rPr lang="en-US" altLang="en-US" smtClean="0"/>
              <a:t>Otherwise, another processor may get bus first, </a:t>
            </a:r>
            <a:br>
              <a:rPr lang="en-US" altLang="en-US" smtClean="0"/>
            </a:br>
            <a:r>
              <a:rPr lang="en-US" altLang="en-US" smtClean="0"/>
              <a:t>and then write the same cache block!</a:t>
            </a:r>
          </a:p>
          <a:p>
            <a:pPr lvl="1" eaLnBrk="1" hangingPunct="1"/>
            <a:r>
              <a:rPr lang="en-US" altLang="en-US" smtClean="0"/>
              <a:t>Two step process:</a:t>
            </a:r>
          </a:p>
          <a:p>
            <a:pPr lvl="2" eaLnBrk="1" hangingPunct="1"/>
            <a:r>
              <a:rPr lang="en-US" altLang="en-US" smtClean="0"/>
              <a:t>Arbitrate for bus </a:t>
            </a:r>
          </a:p>
          <a:p>
            <a:pPr lvl="2" eaLnBrk="1" hangingPunct="1"/>
            <a:r>
              <a:rPr lang="en-US" altLang="en-US" smtClean="0"/>
              <a:t>Place miss on bus and complete operation</a:t>
            </a:r>
          </a:p>
          <a:p>
            <a:pPr lvl="1" eaLnBrk="1" hangingPunct="1"/>
            <a:r>
              <a:rPr lang="en-US" altLang="en-US" smtClean="0"/>
              <a:t>If miss occurs to block while waiting for bus, </a:t>
            </a:r>
            <a:br>
              <a:rPr lang="en-US" altLang="en-US" smtClean="0"/>
            </a:br>
            <a:r>
              <a:rPr lang="en-US" altLang="en-US" smtClean="0"/>
              <a:t>handle miss (invalidate may be needed) and then restart.</a:t>
            </a:r>
          </a:p>
          <a:p>
            <a:pPr lvl="1" eaLnBrk="1" hangingPunct="1"/>
            <a:r>
              <a:rPr lang="en-US" altLang="en-US" smtClean="0"/>
              <a:t>Split transaction bus:</a:t>
            </a:r>
          </a:p>
          <a:p>
            <a:pPr lvl="2" eaLnBrk="1" hangingPunct="1"/>
            <a:r>
              <a:rPr lang="en-US" altLang="en-US" smtClean="0"/>
              <a:t>Bus transaction is not atomic: </a:t>
            </a:r>
            <a:br>
              <a:rPr lang="en-US" altLang="en-US" smtClean="0"/>
            </a:br>
            <a:r>
              <a:rPr lang="en-US" altLang="en-US" smtClean="0"/>
              <a:t>can have multiple outstanding transactions for a block</a:t>
            </a:r>
          </a:p>
          <a:p>
            <a:pPr lvl="2" eaLnBrk="1" hangingPunct="1"/>
            <a:r>
              <a:rPr lang="en-US" altLang="en-US" smtClean="0"/>
              <a:t>Multiple misses can interleave, </a:t>
            </a:r>
            <a:br>
              <a:rPr lang="en-US" altLang="en-US" smtClean="0"/>
            </a:br>
            <a:r>
              <a:rPr lang="en-US" altLang="en-US" smtClean="0"/>
              <a:t>allowing two caches to grab block in the Exclusive state</a:t>
            </a:r>
          </a:p>
          <a:p>
            <a:pPr lvl="2" eaLnBrk="1" hangingPunct="1"/>
            <a:r>
              <a:rPr lang="en-US" altLang="en-US" smtClean="0"/>
              <a:t>Must track and prevent multiple misses for one block</a:t>
            </a:r>
          </a:p>
          <a:p>
            <a:pPr eaLnBrk="1" hangingPunct="1"/>
            <a:r>
              <a:rPr lang="en-US" altLang="en-US" smtClean="0"/>
              <a:t>Must support interventions and invalidations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24BACA-9C13-4980-8C2C-6BD63D35A2A8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Snooping Caches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processors must be on bus, access to both addresses and data</a:t>
            </a:r>
          </a:p>
          <a:p>
            <a:pPr eaLnBrk="1" hangingPunct="1"/>
            <a:r>
              <a:rPr lang="en-US" altLang="en-US" smtClean="0"/>
              <a:t>Add a few new commands to perform coherency, </a:t>
            </a:r>
            <a:br>
              <a:rPr lang="en-US" altLang="en-US" smtClean="0"/>
            </a:br>
            <a:r>
              <a:rPr lang="en-US" altLang="en-US" smtClean="0"/>
              <a:t>in addition to read and write</a:t>
            </a:r>
          </a:p>
          <a:p>
            <a:pPr eaLnBrk="1" hangingPunct="1"/>
            <a:r>
              <a:rPr lang="en-US" altLang="en-US" smtClean="0"/>
              <a:t>Processors continuously snoop on address bus</a:t>
            </a:r>
          </a:p>
          <a:p>
            <a:pPr lvl="1" eaLnBrk="1" hangingPunct="1"/>
            <a:r>
              <a:rPr lang="en-US" altLang="en-US" smtClean="0"/>
              <a:t>If address matches tag, either invalidate or update</a:t>
            </a:r>
          </a:p>
          <a:p>
            <a:pPr eaLnBrk="1" hangingPunct="1"/>
            <a:r>
              <a:rPr lang="en-US" altLang="en-US" smtClean="0"/>
              <a:t>Since every bus transaction checks cache tags, </a:t>
            </a:r>
            <a:br>
              <a:rPr lang="en-US" altLang="en-US" smtClean="0"/>
            </a:br>
            <a:r>
              <a:rPr lang="en-US" altLang="en-US" smtClean="0"/>
              <a:t>could interfere with CPU just to check: </a:t>
            </a:r>
          </a:p>
          <a:p>
            <a:pPr lvl="1" eaLnBrk="1" hangingPunct="1"/>
            <a:r>
              <a:rPr lang="en-US" altLang="en-US" smtClean="0"/>
              <a:t>solution 1: </a:t>
            </a:r>
            <a:r>
              <a:rPr lang="en-US" altLang="en-US" smtClean="0">
                <a:solidFill>
                  <a:srgbClr val="FF0000"/>
                </a:solidFill>
              </a:rPr>
              <a:t>duplicate set of tags for L1 caches</a:t>
            </a:r>
            <a:r>
              <a:rPr lang="en-US" altLang="en-US" smtClean="0"/>
              <a:t> just to allow checks in parallel with CPU</a:t>
            </a:r>
          </a:p>
          <a:p>
            <a:pPr lvl="1" eaLnBrk="1" hangingPunct="1"/>
            <a:r>
              <a:rPr lang="en-US" altLang="en-US" smtClean="0"/>
              <a:t>solution 2: L2 cache already duplicate, </a:t>
            </a:r>
            <a:br>
              <a:rPr lang="en-US" altLang="en-US" smtClean="0"/>
            </a:br>
            <a:r>
              <a:rPr lang="en-US" altLang="en-US" smtClean="0">
                <a:solidFill>
                  <a:srgbClr val="FF0000"/>
                </a:solidFill>
              </a:rPr>
              <a:t>provided L2 obeys inclusion</a:t>
            </a:r>
            <a:r>
              <a:rPr lang="en-US" altLang="en-US" smtClean="0"/>
              <a:t> with L1 cache</a:t>
            </a:r>
          </a:p>
          <a:p>
            <a:pPr lvl="2" eaLnBrk="1" hangingPunct="1"/>
            <a:r>
              <a:rPr lang="en-US" altLang="en-US" smtClean="0"/>
              <a:t>block size, associativity of L2 affects L1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A378C7-C3D8-4CEC-BE23-6CC369F8BDF9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6863"/>
            <a:ext cx="7848600" cy="917575"/>
          </a:xfrm>
        </p:spPr>
        <p:txBody>
          <a:bodyPr/>
          <a:lstStyle/>
          <a:p>
            <a:pPr eaLnBrk="1" hangingPunct="1"/>
            <a:r>
              <a:rPr lang="en-US" altLang="en-US" smtClean="0"/>
              <a:t>Limitations in Symmetric Shared-Memory Multiprocessors and Snooping Protocols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75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Single memory accommodate all CPUs</a:t>
            </a:r>
          </a:p>
          <a:p>
            <a:pPr marL="344488" lvl="1" indent="0" eaLnBrk="1" hangingPunct="1">
              <a:buNone/>
            </a:pPr>
            <a:r>
              <a:rPr lang="en-US" altLang="en-US" dirty="0" smtClean="0">
                <a:sym typeface="Symbol" pitchFamily="18" charset="2"/>
              </a:rPr>
              <a:t></a:t>
            </a:r>
            <a:r>
              <a:rPr lang="en-US" altLang="en-US" dirty="0" smtClean="0"/>
              <a:t> </a:t>
            </a:r>
            <a:r>
              <a:rPr lang="en-US" altLang="en-US" dirty="0"/>
              <a:t>Multiple memory banks</a:t>
            </a:r>
          </a:p>
          <a:p>
            <a:pPr eaLnBrk="1" hangingPunct="1"/>
            <a:r>
              <a:rPr lang="en-US" altLang="en-US" dirty="0" smtClean="0"/>
              <a:t>Bus-based multiprocessor, bus must support both coherence traffic &amp; normal memory traffic</a:t>
            </a:r>
          </a:p>
          <a:p>
            <a:pPr marL="344488" lvl="1" indent="0" eaLnBrk="1" hangingPunct="1">
              <a:buNone/>
            </a:pPr>
            <a:r>
              <a:rPr lang="en-US" altLang="en-US" dirty="0" smtClean="0">
                <a:sym typeface="Symbol" pitchFamily="18" charset="2"/>
              </a:rPr>
              <a:t></a:t>
            </a:r>
            <a:r>
              <a:rPr lang="en-US" altLang="en-US" dirty="0" smtClean="0"/>
              <a:t> </a:t>
            </a:r>
            <a:r>
              <a:rPr lang="en-US" altLang="en-US" dirty="0"/>
              <a:t>Multiple buses or interconnection networks (cross bar or small point-to-point)</a:t>
            </a:r>
          </a:p>
          <a:p>
            <a:pPr eaLnBrk="1" hangingPunct="1"/>
            <a:r>
              <a:rPr lang="en-US" altLang="en-US" dirty="0" smtClean="0"/>
              <a:t>Opteron</a:t>
            </a:r>
          </a:p>
          <a:p>
            <a:pPr lvl="1" eaLnBrk="1" hangingPunct="1"/>
            <a:r>
              <a:rPr lang="en-US" altLang="en-US" dirty="0" smtClean="0"/>
              <a:t>Memory connected directly to each dual-core chip</a:t>
            </a:r>
          </a:p>
          <a:p>
            <a:pPr lvl="1" eaLnBrk="1" hangingPunct="1"/>
            <a:r>
              <a:rPr lang="en-US" altLang="en-US" dirty="0" smtClean="0"/>
              <a:t>Point-to-point connections for up to 4 chips</a:t>
            </a:r>
          </a:p>
          <a:p>
            <a:pPr lvl="1" eaLnBrk="1" hangingPunct="1"/>
            <a:r>
              <a:rPr lang="en-US" altLang="en-US" dirty="0" smtClean="0"/>
              <a:t>Remote memory and local memory latency are similar, allowing OS Opteron as UMA 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203B5-3C9C-4BA3-89EC-32B46CB77C87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848600" cy="1200150"/>
          </a:xfrm>
        </p:spPr>
        <p:txBody>
          <a:bodyPr/>
          <a:lstStyle/>
          <a:p>
            <a:pPr eaLnBrk="1" hangingPunct="1"/>
            <a:r>
              <a:rPr lang="en-US" altLang="en-US" smtClean="0"/>
              <a:t>Performance of Symmetric Shared-Memory Multiprocessors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3316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Cache performance is combination of </a:t>
            </a:r>
          </a:p>
          <a:p>
            <a:pPr eaLnBrk="1" hangingPunct="1"/>
            <a:r>
              <a:rPr lang="en-US" altLang="en-US" smtClean="0"/>
              <a:t>Uniprocessor cache miss traffic</a:t>
            </a:r>
          </a:p>
          <a:p>
            <a:pPr eaLnBrk="1" hangingPunct="1"/>
            <a:r>
              <a:rPr lang="en-US" altLang="en-US" smtClean="0"/>
              <a:t>Traffic caused by communication </a:t>
            </a:r>
          </a:p>
          <a:p>
            <a:pPr lvl="1" eaLnBrk="1" hangingPunct="1"/>
            <a:r>
              <a:rPr lang="en-US" altLang="en-US" smtClean="0"/>
              <a:t>Results in invalidations and subsequent cache misses</a:t>
            </a:r>
          </a:p>
          <a:p>
            <a:pPr eaLnBrk="1" hangingPunct="1"/>
            <a:r>
              <a:rPr lang="en-US" altLang="en-US" smtClean="0"/>
              <a:t>4th C: </a:t>
            </a:r>
            <a:r>
              <a:rPr lang="en-US" altLang="en-US" smtClean="0">
                <a:solidFill>
                  <a:srgbClr val="114FFB"/>
                </a:solidFill>
              </a:rPr>
              <a:t>coherence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miss</a:t>
            </a:r>
          </a:p>
          <a:p>
            <a:pPr lvl="1" eaLnBrk="1" hangingPunct="1"/>
            <a:r>
              <a:rPr lang="en-US" altLang="en-US" smtClean="0"/>
              <a:t>Joins Compulsory, Capacity, Conflict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5BBCBE-AE05-40C2-94AE-B25518DFE131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Coherency Misses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14FFB"/>
                </a:solidFill>
              </a:rPr>
              <a:t>True sharing</a:t>
            </a:r>
            <a:r>
              <a:rPr lang="en-US" altLang="en-US" smtClean="0"/>
              <a:t> misses arise from the communication of data through the cache coherence mechanism</a:t>
            </a:r>
          </a:p>
          <a:p>
            <a:pPr lvl="1" eaLnBrk="1" hangingPunct="1"/>
            <a:r>
              <a:rPr lang="en-US" altLang="en-US" smtClean="0"/>
              <a:t>Invalidates due to 1st write to shared block</a:t>
            </a:r>
          </a:p>
          <a:p>
            <a:pPr lvl="1" eaLnBrk="1" hangingPunct="1"/>
            <a:r>
              <a:rPr lang="en-US" altLang="en-US" smtClean="0"/>
              <a:t>Reads by another CPU of modified block in different cache</a:t>
            </a:r>
          </a:p>
          <a:p>
            <a:pPr lvl="1" eaLnBrk="1" hangingPunct="1"/>
            <a:r>
              <a:rPr lang="en-US" altLang="en-US" smtClean="0"/>
              <a:t>Miss would still occur if block size were 1 word</a:t>
            </a:r>
          </a:p>
          <a:p>
            <a:pPr eaLnBrk="1" hangingPunct="1"/>
            <a:r>
              <a:rPr lang="en-US" altLang="en-US" smtClean="0">
                <a:solidFill>
                  <a:srgbClr val="114FFB"/>
                </a:solidFill>
              </a:rPr>
              <a:t>False sharing </a:t>
            </a:r>
            <a:r>
              <a:rPr lang="en-US" altLang="en-US" smtClean="0"/>
              <a:t>misses when a block is invalidated because some word in the block, other than the one being read, is written into</a:t>
            </a:r>
          </a:p>
          <a:p>
            <a:pPr lvl="1" eaLnBrk="1" hangingPunct="1"/>
            <a:r>
              <a:rPr lang="en-US" altLang="en-US" smtClean="0"/>
              <a:t>Invalidation does not cause a new value to be communicated, but only causes an extra cache miss</a:t>
            </a:r>
          </a:p>
          <a:p>
            <a:pPr lvl="1" eaLnBrk="1" hangingPunct="1"/>
            <a:r>
              <a:rPr lang="en-US" altLang="en-US" smtClean="0"/>
              <a:t>Block is shared, but one word in block is actually shared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miss would not occur if block size were 1 word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873D87-CC49-4CDB-9D02-E557C11710B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0"/>
            <a:ext cx="7673975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True v. False Sharing v. Hit?</a:t>
            </a:r>
          </a:p>
        </p:txBody>
      </p:sp>
      <p:graphicFrame>
        <p:nvGraphicFramePr>
          <p:cNvPr id="445502" name="Group 62"/>
          <p:cNvGraphicFramePr>
            <a:graphicFrameLocks noGrp="1"/>
          </p:cNvGraphicFramePr>
          <p:nvPr>
            <p:ph idx="1"/>
          </p:nvPr>
        </p:nvGraphicFramePr>
        <p:xfrm>
          <a:off x="533400" y="2438400"/>
          <a:ext cx="8534400" cy="32766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524000"/>
                <a:gridCol w="45720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True, False, Hit? Why?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 x1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 x2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 x1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Write x2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Read x2</a:t>
                      </a: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84" name="Text Box 45"/>
          <p:cNvSpPr txBox="1">
            <a:spLocks noChangeArrowheads="1"/>
          </p:cNvSpPr>
          <p:nvPr/>
        </p:nvSpPr>
        <p:spPr bwMode="auto">
          <a:xfrm>
            <a:off x="1123950" y="889769"/>
            <a:ext cx="68580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 smtClean="0"/>
              <a:t>Assumptions: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x1 and x2 in same cache block</a:t>
            </a:r>
            <a:r>
              <a:rPr lang="en-US" altLang="en-US" sz="2400" dirty="0" smtClean="0"/>
              <a:t>.</a:t>
            </a:r>
          </a:p>
          <a:p>
            <a:pPr>
              <a:buFontTx/>
              <a:buChar char="•"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P1 and P2 both read x1 and x2 before.</a:t>
            </a:r>
          </a:p>
        </p:txBody>
      </p:sp>
      <p:sp>
        <p:nvSpPr>
          <p:cNvPr id="57385" name="Text Box 55"/>
          <p:cNvSpPr txBox="1">
            <a:spLocks noChangeArrowheads="1"/>
          </p:cNvSpPr>
          <p:nvPr/>
        </p:nvSpPr>
        <p:spPr bwMode="auto">
          <a:xfrm>
            <a:off x="4465638" y="3048000"/>
            <a:ext cx="4449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chemeClr val="accent2"/>
                </a:solidFill>
              </a:rPr>
              <a:t>True miss; invalidate x1 in P2</a:t>
            </a:r>
          </a:p>
        </p:txBody>
      </p:sp>
      <p:sp>
        <p:nvSpPr>
          <p:cNvPr id="57386" name="Text Box 57"/>
          <p:cNvSpPr txBox="1">
            <a:spLocks noChangeArrowheads="1"/>
          </p:cNvSpPr>
          <p:nvPr/>
        </p:nvSpPr>
        <p:spPr bwMode="auto">
          <a:xfrm>
            <a:off x="4419600" y="3581400"/>
            <a:ext cx="45545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False miss; x1 irrelevant to P2</a:t>
            </a:r>
          </a:p>
        </p:txBody>
      </p:sp>
      <p:sp>
        <p:nvSpPr>
          <p:cNvPr id="57387" name="Text Box 63"/>
          <p:cNvSpPr txBox="1">
            <a:spLocks noChangeArrowheads="1"/>
          </p:cNvSpPr>
          <p:nvPr/>
        </p:nvSpPr>
        <p:spPr bwMode="auto">
          <a:xfrm>
            <a:off x="4419600" y="4114800"/>
            <a:ext cx="45545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False miss; x1 irrelevant to P2</a:t>
            </a:r>
          </a:p>
        </p:txBody>
      </p:sp>
      <p:sp>
        <p:nvSpPr>
          <p:cNvPr id="57388" name="Text Box 64"/>
          <p:cNvSpPr txBox="1">
            <a:spLocks noChangeArrowheads="1"/>
          </p:cNvSpPr>
          <p:nvPr/>
        </p:nvSpPr>
        <p:spPr bwMode="auto">
          <a:xfrm>
            <a:off x="4419600" y="4648200"/>
            <a:ext cx="45545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False miss; x1 irrelevant to P2</a:t>
            </a:r>
          </a:p>
        </p:txBody>
      </p:sp>
      <p:sp>
        <p:nvSpPr>
          <p:cNvPr id="57389" name="Text Box 66"/>
          <p:cNvSpPr txBox="1">
            <a:spLocks noChangeArrowheads="1"/>
          </p:cNvSpPr>
          <p:nvPr/>
        </p:nvSpPr>
        <p:spPr bwMode="auto">
          <a:xfrm>
            <a:off x="4419600" y="5257800"/>
            <a:ext cx="4449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dirty="0">
                <a:solidFill>
                  <a:schemeClr val="accent2"/>
                </a:solidFill>
              </a:rPr>
              <a:t>True miss; invalidate x2 in P1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732DB-0022-42B8-85E2-5EC06FF69AF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4" grpId="0"/>
      <p:bldP spid="57385" grpId="0"/>
      <p:bldP spid="57386" grpId="0"/>
      <p:bldP spid="57387" grpId="0"/>
      <p:bldP spid="57388" grpId="0"/>
      <p:bldP spid="573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Factors </a:t>
            </a:r>
            <a:r>
              <a:rPr lang="en-US" altLang="en-US" smtClean="0">
                <a:sym typeface="Symbol" pitchFamily="18" charset="2"/>
              </a:rPr>
              <a:t></a:t>
            </a:r>
            <a:r>
              <a:rPr lang="en-US" altLang="en-US" smtClean="0"/>
              <a:t> Multiprocessors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Growth in data-intensive applications</a:t>
            </a:r>
          </a:p>
          <a:p>
            <a:pPr lvl="1" eaLnBrk="1" hangingPunct="1"/>
            <a:r>
              <a:rPr lang="en-US" altLang="en-US" smtClean="0"/>
              <a:t>Data bases, file servers, … </a:t>
            </a:r>
          </a:p>
          <a:p>
            <a:pPr eaLnBrk="1" hangingPunct="1"/>
            <a:r>
              <a:rPr lang="en-US" altLang="en-US" sz="2800" smtClean="0"/>
              <a:t>Growing interest in servers, server perf.</a:t>
            </a:r>
          </a:p>
          <a:p>
            <a:pPr eaLnBrk="1" hangingPunct="1"/>
            <a:r>
              <a:rPr lang="en-US" altLang="en-US" sz="2800" smtClean="0"/>
              <a:t>Increasing desktop perf. less important </a:t>
            </a:r>
          </a:p>
          <a:p>
            <a:pPr lvl="1" eaLnBrk="1" hangingPunct="1"/>
            <a:r>
              <a:rPr lang="en-US" altLang="en-US" smtClean="0"/>
              <a:t>Outside of graphics</a:t>
            </a:r>
          </a:p>
          <a:p>
            <a:pPr eaLnBrk="1" hangingPunct="1"/>
            <a:r>
              <a:rPr lang="en-US" altLang="en-US" sz="2800" smtClean="0"/>
              <a:t>Improved understanding in how to use multiprocessors effectively </a:t>
            </a:r>
          </a:p>
          <a:p>
            <a:pPr lvl="1" eaLnBrk="1" hangingPunct="1"/>
            <a:r>
              <a:rPr lang="en-US" altLang="en-US" smtClean="0"/>
              <a:t>Especially server where significant natural TLP</a:t>
            </a:r>
          </a:p>
          <a:p>
            <a:pPr eaLnBrk="1" hangingPunct="1"/>
            <a:r>
              <a:rPr lang="en-US" altLang="en-US" sz="2800" smtClean="0"/>
              <a:t>Advantage of leveraging design investment by replication </a:t>
            </a:r>
          </a:p>
          <a:p>
            <a:pPr lvl="1" eaLnBrk="1" hangingPunct="1"/>
            <a:r>
              <a:rPr lang="en-US" altLang="en-US" smtClean="0"/>
              <a:t>Rather than unique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4D87F-4B2E-4043-BE0F-0B6D19D89460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4" y="0"/>
            <a:ext cx="7219951" cy="7048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000" dirty="0" smtClean="0"/>
              <a:t>MP Performance 4 Processor, Commercial Workload: </a:t>
            </a:r>
            <a:br>
              <a:rPr lang="en-US" altLang="en-US" sz="2000" dirty="0" smtClean="0"/>
            </a:br>
            <a:r>
              <a:rPr lang="en-US" altLang="en-US" sz="2000" dirty="0" smtClean="0"/>
              <a:t>OLTP, Decision Support (Database), Search Engine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819400" y="1143000"/>
          <a:ext cx="7543800" cy="51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Worksheet" r:id="rId5" imgW="8674100" imgH="5930900" progId="Excel.Sheet.8">
                  <p:embed/>
                </p:oleObj>
              </mc:Choice>
              <mc:Fallback>
                <p:oleObj name="Worksheet" r:id="rId5" imgW="8674100" imgH="5930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7543800" cy="515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17525" y="1709738"/>
            <a:ext cx="1841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625" y="1181100"/>
            <a:ext cx="2893218" cy="5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>
              <a:buFontTx/>
              <a:buChar char="•"/>
            </a:pPr>
            <a:r>
              <a:rPr lang="en-US" altLang="en-US" sz="2000" dirty="0" smtClean="0"/>
              <a:t>Uniprocessor </a:t>
            </a:r>
            <a:r>
              <a:rPr lang="en-US" altLang="en-US" sz="2000" dirty="0"/>
              <a:t>cache </a:t>
            </a:r>
            <a:r>
              <a:rPr lang="en-US" altLang="en-US" sz="2000" dirty="0" smtClean="0"/>
              <a:t>misses improve </a:t>
            </a:r>
            <a:r>
              <a:rPr lang="en-US" altLang="en-US" sz="2000" dirty="0"/>
              <a:t>with</a:t>
            </a:r>
            <a:br>
              <a:rPr lang="en-US" altLang="en-US" sz="2000" dirty="0"/>
            </a:br>
            <a:r>
              <a:rPr lang="en-US" altLang="en-US" sz="2000" dirty="0"/>
              <a:t>cache size </a:t>
            </a:r>
            <a:r>
              <a:rPr lang="en-US" altLang="en-US" sz="2000" dirty="0" smtClean="0"/>
              <a:t>increase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altLang="en-US" sz="1800" dirty="0"/>
              <a:t>Instruction, Capacity/Conflict,</a:t>
            </a:r>
            <a:br>
              <a:rPr lang="en-US" altLang="en-US" sz="1800" dirty="0"/>
            </a:br>
            <a:r>
              <a:rPr lang="en-US" altLang="en-US" sz="1800" dirty="0" smtClean="0"/>
              <a:t>Compulsory</a:t>
            </a:r>
          </a:p>
          <a:p>
            <a:endParaRPr lang="en-US" altLang="en-US" sz="2000" dirty="0"/>
          </a:p>
          <a:p>
            <a:pPr marL="171450" indent="-171450">
              <a:buFontTx/>
              <a:buChar char="•"/>
            </a:pPr>
            <a:r>
              <a:rPr lang="en-US" altLang="en-US" sz="2000" dirty="0" smtClean="0"/>
              <a:t>True and false sharing largely unchanged from 1 to 8 MB (L3 cache)</a:t>
            </a:r>
          </a:p>
          <a:p>
            <a:pPr marL="171450" indent="-171450">
              <a:buFontTx/>
              <a:buChar char="•"/>
            </a:pPr>
            <a:endParaRPr lang="en-US" altLang="en-US" sz="2000" dirty="0"/>
          </a:p>
          <a:p>
            <a:pPr marL="171450" indent="-171450">
              <a:buFontTx/>
              <a:buChar char="•"/>
            </a:pPr>
            <a:r>
              <a:rPr lang="en-US" altLang="en-US" sz="2000" dirty="0" smtClean="0"/>
              <a:t>However, as we increase processors…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endParaRPr lang="en-US" altLang="en-US" sz="2000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 rot="-5400000">
            <a:off x="1580356" y="3559970"/>
            <a:ext cx="2892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/>
              <a:t>(Memory) Cycles per Instruction</a:t>
            </a: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5495925" y="5894388"/>
            <a:ext cx="17129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600"/>
              <a:t>L3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F835FF-AC52-46BF-B0E8-465F7203F2C2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5124450" y="2771775"/>
            <a:ext cx="1170781" cy="3762375"/>
          </a:xfrm>
          <a:prstGeom prst="ellipse">
            <a:avLst/>
          </a:prstGeom>
          <a:noFill/>
          <a:ln w="38100" cap="flat" cmpd="sng" algn="ctr">
            <a:solidFill>
              <a:srgbClr val="7B00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1663" cy="736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 smtClean="0"/>
              <a:t>MP Performance 2MB L3 Cache </a:t>
            </a:r>
            <a:br>
              <a:rPr lang="en-US" altLang="en-US" sz="2400" smtClean="0"/>
            </a:br>
            <a:r>
              <a:rPr lang="en-US" altLang="en-US" sz="2400" smtClean="0"/>
              <a:t>Commercial Workload: OLTP, Decision Support (Database), Search Engine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17525" y="1709738"/>
            <a:ext cx="1841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1333500"/>
            <a:ext cx="26828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8600" indent="-228600">
              <a:buFontTx/>
              <a:buChar char="•"/>
            </a:pPr>
            <a:r>
              <a:rPr lang="en-US" altLang="en-US" sz="2000" dirty="0" smtClean="0"/>
              <a:t>True and false </a:t>
            </a:r>
            <a:r>
              <a:rPr lang="en-US" altLang="en-US" sz="2000" dirty="0"/>
              <a:t>sharing increase going from 1 to 8 CPUs</a:t>
            </a:r>
            <a:endParaRPr lang="en-US" altLang="en-US" sz="2400" dirty="0"/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14600" y="1600200"/>
          <a:ext cx="77724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Worksheet" r:id="rId4" imgW="8674100" imgH="5930900" progId="Excel.Sheet.8">
                  <p:embed/>
                </p:oleObj>
              </mc:Choice>
              <mc:Fallback>
                <p:oleObj name="Worksheet" r:id="rId4" imgW="8674100" imgH="5930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777240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8"/>
          <p:cNvSpPr txBox="1">
            <a:spLocks noChangeArrowheads="1"/>
          </p:cNvSpPr>
          <p:nvPr/>
        </p:nvSpPr>
        <p:spPr bwMode="auto">
          <a:xfrm rot="16200000">
            <a:off x="954087" y="3868593"/>
            <a:ext cx="3457575" cy="2923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600" dirty="0"/>
              <a:t>(Memory) Cycles per Instruction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969262-21F3-4210-A171-9BCB5A2EFBD8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562600" y="2857500"/>
            <a:ext cx="1170781" cy="3762375"/>
          </a:xfrm>
          <a:prstGeom prst="ellipse">
            <a:avLst/>
          </a:prstGeom>
          <a:noFill/>
          <a:ln w="38100" cap="flat" cmpd="sng" algn="ctr">
            <a:solidFill>
              <a:srgbClr val="7B00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in Conclusion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9906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“End” of uniprocessors speedup </a:t>
            </a:r>
            <a:r>
              <a:rPr lang="en-US" altLang="en-US" dirty="0">
                <a:cs typeface="Arial" charset="0"/>
                <a:sym typeface="Symbol" pitchFamily="18" charset="2"/>
              </a:rPr>
              <a:t></a:t>
            </a:r>
            <a:r>
              <a:rPr lang="en-US" altLang="en-US" dirty="0" smtClean="0"/>
              <a:t> Multiprocessors</a:t>
            </a:r>
          </a:p>
          <a:p>
            <a:pPr eaLnBrk="1" hangingPunct="1"/>
            <a:r>
              <a:rPr lang="en-US" altLang="en-US" dirty="0" smtClean="0"/>
              <a:t>Parallelism challenges </a:t>
            </a:r>
          </a:p>
          <a:p>
            <a:pPr lvl="1" eaLnBrk="1" hangingPunct="1"/>
            <a:r>
              <a:rPr lang="en-US" altLang="en-US" dirty="0" smtClean="0"/>
              <a:t>Parallelizability</a:t>
            </a:r>
          </a:p>
          <a:p>
            <a:pPr lvl="1" eaLnBrk="1" hangingPunct="1"/>
            <a:r>
              <a:rPr lang="en-US" altLang="en-US" dirty="0" smtClean="0"/>
              <a:t>Long latency to remote memory</a:t>
            </a:r>
          </a:p>
          <a:p>
            <a:pPr eaLnBrk="1" hangingPunct="1"/>
            <a:r>
              <a:rPr lang="en-US" altLang="en-US" dirty="0" smtClean="0"/>
              <a:t>Centralized vs. distributed memory</a:t>
            </a:r>
          </a:p>
          <a:p>
            <a:pPr lvl="1" eaLnBrk="1" hangingPunct="1"/>
            <a:r>
              <a:rPr lang="en-US" altLang="en-US" dirty="0" smtClean="0"/>
              <a:t>Small MP vs. lower latency, larger BW for Larger MP</a:t>
            </a:r>
          </a:p>
          <a:p>
            <a:pPr eaLnBrk="1" hangingPunct="1"/>
            <a:r>
              <a:rPr lang="en-US" altLang="en-US" dirty="0" smtClean="0"/>
              <a:t>Message Passing vs. Shared Address</a:t>
            </a:r>
          </a:p>
          <a:p>
            <a:pPr lvl="1" eaLnBrk="1" hangingPunct="1"/>
            <a:r>
              <a:rPr lang="en-US" altLang="en-US" dirty="0" smtClean="0"/>
              <a:t>Uniform access time vs. Non-uniform access time</a:t>
            </a:r>
          </a:p>
          <a:p>
            <a:pPr eaLnBrk="1" hangingPunct="1"/>
            <a:r>
              <a:rPr lang="en-US" altLang="en-US" dirty="0" smtClean="0"/>
              <a:t>Snooping cache over shared medium for smaller MP by invalidating other cached copies on write</a:t>
            </a:r>
          </a:p>
          <a:p>
            <a:pPr eaLnBrk="1" hangingPunct="1"/>
            <a:r>
              <a:rPr lang="en-US" altLang="en-US" dirty="0" smtClean="0"/>
              <a:t>Sharing cached data challenges</a:t>
            </a:r>
          </a:p>
          <a:p>
            <a:pPr lvl="1" eaLnBrk="1" hangingPunct="1"/>
            <a:r>
              <a:rPr lang="en-US" altLang="en-US" dirty="0" smtClean="0">
                <a:cs typeface="Arial" charset="0"/>
                <a:sym typeface="Symbol" pitchFamily="18" charset="2"/>
              </a:rPr>
              <a:t>Coherence (values returned by a read), </a:t>
            </a:r>
          </a:p>
          <a:p>
            <a:pPr lvl="1" eaLnBrk="1" hangingPunct="1"/>
            <a:r>
              <a:rPr lang="en-US" altLang="en-US" dirty="0" smtClean="0">
                <a:cs typeface="Arial" charset="0"/>
                <a:sym typeface="Symbol" pitchFamily="18" charset="2"/>
              </a:rPr>
              <a:t>Consistency (when a written value will be returned by a read)</a:t>
            </a:r>
          </a:p>
          <a:p>
            <a:pPr eaLnBrk="1" hangingPunct="1"/>
            <a:r>
              <a:rPr lang="en-US" altLang="en-US" dirty="0" smtClean="0"/>
              <a:t>Shared medium serializes </a:t>
            </a:r>
            <a:r>
              <a:rPr lang="en-US" altLang="en-US" dirty="0"/>
              <a:t>writes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 smtClean="0">
                <a:sym typeface="Symbol" pitchFamily="18" charset="2"/>
              </a:rPr>
              <a:t>Write </a:t>
            </a:r>
            <a:r>
              <a:rPr lang="en-US" altLang="en-US" dirty="0">
                <a:sym typeface="Symbol" pitchFamily="18" charset="2"/>
              </a:rPr>
              <a:t>consistency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EFBC6-89A9-4F3A-B532-9BC692DDC235}" type="slidenum">
              <a:rPr lang="en-US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Flynn’s Taxonomy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Flynn classified parallelism by data and control streams in 1966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SIMD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smtClean="0"/>
              <a:t>Data Level Parallelism</a:t>
            </a:r>
          </a:p>
          <a:p>
            <a:pPr eaLnBrk="1" hangingPunct="1"/>
            <a:r>
              <a:rPr lang="en-US" altLang="en-US" smtClean="0"/>
              <a:t>MIMD </a:t>
            </a:r>
            <a:r>
              <a:rPr lang="en-US" altLang="en-US" smtClean="0">
                <a:sym typeface="Symbol" pitchFamily="18" charset="2"/>
              </a:rPr>
              <a:t> </a:t>
            </a:r>
            <a:r>
              <a:rPr lang="en-US" altLang="en-US" smtClean="0"/>
              <a:t>Thread Level Parallelism</a:t>
            </a:r>
          </a:p>
          <a:p>
            <a:pPr lvl="1" eaLnBrk="1" hangingPunct="1"/>
            <a:r>
              <a:rPr lang="en-US" altLang="en-US" smtClean="0"/>
              <a:t>Current multiprocessor/multicore  focus</a:t>
            </a:r>
          </a:p>
        </p:txBody>
      </p:sp>
      <p:graphicFrame>
        <p:nvGraphicFramePr>
          <p:cNvPr id="367620" name="Group 4"/>
          <p:cNvGraphicFramePr>
            <a:graphicFrameLocks noGrp="1"/>
          </p:cNvGraphicFramePr>
          <p:nvPr/>
        </p:nvGraphicFramePr>
        <p:xfrm>
          <a:off x="990600" y="2224088"/>
          <a:ext cx="7212013" cy="2424424"/>
        </p:xfrm>
        <a:graphic>
          <a:graphicData uri="http://schemas.openxmlformats.org/drawingml/2006/table">
            <a:tbl>
              <a:tblPr/>
              <a:tblGrid>
                <a:gridCol w="3606800"/>
                <a:gridCol w="3605213"/>
              </a:tblGrid>
              <a:tr h="1144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Instruction Single Data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Uniprocessor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Instruction Multiple Data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(single PC: Vector, CM-2)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9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Instruction Single Data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(????)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Instruction Multiple Data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(Clusters, multiprocessors,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multicore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800600" y="762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/>
              <a:t>M.J. Flynn, "Very High-Speed Computers", </a:t>
            </a:r>
            <a:br>
              <a:rPr lang="en-US" altLang="en-US" sz="1200"/>
            </a:br>
            <a:r>
              <a:rPr lang="en-US" altLang="en-US" sz="1200" i="1"/>
              <a:t>Proc. of the IEEE</a:t>
            </a:r>
            <a:r>
              <a:rPr lang="en-US" altLang="en-US" sz="1200"/>
              <a:t>, V 54, 1900-1909, Dec. 1966.</a:t>
            </a:r>
            <a:r>
              <a:rPr lang="en-US" altLang="en-US" sz="120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EAB52-A682-4024-BA3F-0B1464ABBA9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Back to Basics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001000" cy="4648200"/>
          </a:xfrm>
        </p:spPr>
        <p:txBody>
          <a:bodyPr lIns="90488" tIns="44450" rIns="90488" bIns="44450"/>
          <a:lstStyle/>
          <a:p>
            <a:pPr marL="457200" indent="-457200" eaLnBrk="1" hangingPunct="1">
              <a:tabLst>
                <a:tab pos="2857500" algn="l"/>
              </a:tabLst>
            </a:pPr>
            <a:r>
              <a:rPr lang="en-US" altLang="en-US" smtClean="0"/>
              <a:t>“A parallel computer is a collection of processing elements that </a:t>
            </a:r>
            <a:r>
              <a:rPr lang="en-US" altLang="en-US" u="sng" smtClean="0"/>
              <a:t>cooperate</a:t>
            </a:r>
            <a:r>
              <a:rPr lang="en-US" altLang="en-US" smtClean="0"/>
              <a:t> and communicate to solve large problems fast.”</a:t>
            </a:r>
          </a:p>
          <a:p>
            <a:pPr marL="457200" indent="-457200" eaLnBrk="1" hangingPunct="1">
              <a:tabLst>
                <a:tab pos="2857500" algn="l"/>
              </a:tabLst>
            </a:pPr>
            <a:r>
              <a:rPr lang="en-US" altLang="en-US" b="1" smtClean="0"/>
              <a:t>Parallel Architecture </a:t>
            </a:r>
            <a:r>
              <a:rPr lang="en-US" altLang="en-US" smtClean="0"/>
              <a:t>= Computer Architecture + Communication Architecture</a:t>
            </a:r>
          </a:p>
          <a:p>
            <a:pPr marL="457200" indent="-457200" eaLnBrk="1" hangingPunct="1">
              <a:tabLst>
                <a:tab pos="2857500" algn="l"/>
              </a:tabLst>
            </a:pPr>
            <a:r>
              <a:rPr lang="en-US" altLang="en-US" smtClean="0"/>
              <a:t>2 classes of multiprocessors </a:t>
            </a:r>
            <a:r>
              <a:rPr lang="en-US" altLang="en-US" b="1" smtClean="0"/>
              <a:t>WRT memory</a:t>
            </a:r>
            <a:r>
              <a:rPr lang="en-US" altLang="en-US" smtClean="0"/>
              <a:t>:</a:t>
            </a:r>
          </a:p>
          <a:p>
            <a:pPr marL="457200" indent="-457200" eaLnBrk="1" hangingPunct="1">
              <a:buFontTx/>
              <a:buAutoNum type="arabicPeriod"/>
              <a:tabLst>
                <a:tab pos="2857500" algn="l"/>
              </a:tabLst>
            </a:pPr>
            <a:r>
              <a:rPr lang="en-US" altLang="en-US" smtClean="0">
                <a:solidFill>
                  <a:srgbClr val="0332B7"/>
                </a:solidFill>
              </a:rPr>
              <a:t>Centralized Memory Multiprocessor</a:t>
            </a:r>
            <a:r>
              <a:rPr lang="en-US" altLang="en-US" smtClean="0"/>
              <a:t> </a:t>
            </a:r>
          </a:p>
          <a:p>
            <a:pPr marL="800100" lvl="1" indent="-342900" eaLnBrk="1" hangingPunct="1">
              <a:buFontTx/>
              <a:buChar char="•"/>
              <a:tabLst>
                <a:tab pos="2857500" algn="l"/>
              </a:tabLst>
            </a:pPr>
            <a:r>
              <a:rPr lang="en-US" altLang="en-US" smtClean="0">
                <a:cs typeface="Arial" charset="0"/>
              </a:rPr>
              <a:t>&lt;</a:t>
            </a:r>
            <a:r>
              <a:rPr lang="en-US" altLang="en-US" smtClean="0"/>
              <a:t> few dozen processor chips (and &lt; 100 cores) in 2006</a:t>
            </a:r>
          </a:p>
          <a:p>
            <a:pPr marL="800100" lvl="1" indent="-342900" eaLnBrk="1" hangingPunct="1">
              <a:buFontTx/>
              <a:buChar char="•"/>
              <a:tabLst>
                <a:tab pos="2857500" algn="l"/>
              </a:tabLst>
            </a:pPr>
            <a:r>
              <a:rPr lang="en-US" altLang="en-US" smtClean="0"/>
              <a:t>Small enough to share single, centralized memory</a:t>
            </a:r>
          </a:p>
          <a:p>
            <a:pPr marL="457200" indent="-457200" eaLnBrk="1" hangingPunct="1">
              <a:buFontTx/>
              <a:buAutoNum type="arabicPeriod"/>
              <a:tabLst>
                <a:tab pos="2857500" algn="l"/>
              </a:tabLst>
            </a:pPr>
            <a:r>
              <a:rPr lang="en-US" altLang="en-US" smtClean="0">
                <a:solidFill>
                  <a:srgbClr val="0332B7"/>
                </a:solidFill>
              </a:rPr>
              <a:t>Physically Distributed-Memory Multiprocessor</a:t>
            </a:r>
          </a:p>
          <a:p>
            <a:pPr marL="800100" lvl="1" indent="-342900" eaLnBrk="1" hangingPunct="1">
              <a:buFontTx/>
              <a:buChar char="•"/>
              <a:tabLst>
                <a:tab pos="2857500" algn="l"/>
              </a:tabLst>
            </a:pPr>
            <a:r>
              <a:rPr lang="en-US" altLang="en-US" smtClean="0"/>
              <a:t>Larger number chips and cores than 1.</a:t>
            </a:r>
          </a:p>
          <a:p>
            <a:pPr marL="800100" lvl="1" indent="-342900" eaLnBrk="1" hangingPunct="1">
              <a:buFontTx/>
              <a:buChar char="•"/>
              <a:tabLst>
                <a:tab pos="2857500" algn="l"/>
              </a:tabLst>
            </a:pPr>
            <a:r>
              <a:rPr lang="en-US" altLang="en-US" smtClean="0"/>
              <a:t>BW demands </a:t>
            </a:r>
            <a:r>
              <a:rPr lang="en-US" altLang="en-US" smtClean="0">
                <a:sym typeface="Symbol" pitchFamily="18" charset="2"/>
              </a:rPr>
              <a:t> Memory distributed among processors</a:t>
            </a:r>
          </a:p>
          <a:p>
            <a:pPr marL="800100" lvl="1" indent="-342900" eaLnBrk="1" hangingPunct="1">
              <a:buFontTx/>
              <a:buChar char="•"/>
              <a:tabLst>
                <a:tab pos="2857500" algn="l"/>
              </a:tabLst>
            </a:pPr>
            <a:endParaRPr lang="en-US" altLang="en-US" smtClean="0">
              <a:solidFill>
                <a:srgbClr val="0332B7"/>
              </a:solidFill>
            </a:endParaRPr>
          </a:p>
          <a:p>
            <a:pPr marL="457200" indent="-457200" eaLnBrk="1" hangingPunct="1">
              <a:buFontTx/>
              <a:buAutoNum type="arabicPeriod"/>
              <a:tabLst>
                <a:tab pos="2857500" algn="l"/>
              </a:tabLst>
            </a:pP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77A41-D2C4-4A56-8ED4-7144D831A9F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Centralized vs. Distributed Memory</a:t>
            </a:r>
          </a:p>
        </p:txBody>
      </p:sp>
      <p:grpSp>
        <p:nvGrpSpPr>
          <p:cNvPr id="21507" name="Group 151"/>
          <p:cNvGrpSpPr>
            <a:grpSpLocks/>
          </p:cNvGrpSpPr>
          <p:nvPr/>
        </p:nvGrpSpPr>
        <p:grpSpPr bwMode="auto">
          <a:xfrm>
            <a:off x="4267200" y="990600"/>
            <a:ext cx="3922713" cy="1855788"/>
            <a:chOff x="2983" y="2798"/>
            <a:chExt cx="2471" cy="1169"/>
          </a:xfrm>
        </p:grpSpPr>
        <p:sp>
          <p:nvSpPr>
            <p:cNvPr id="21549" name="Freeform 64"/>
            <p:cNvSpPr>
              <a:spLocks/>
            </p:cNvSpPr>
            <p:nvPr/>
          </p:nvSpPr>
          <p:spPr bwMode="auto">
            <a:xfrm>
              <a:off x="2983" y="279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86 h 318"/>
                <a:gd name="T4" fmla="*/ 311 w 319"/>
                <a:gd name="T5" fmla="*/ 210 h 318"/>
                <a:gd name="T6" fmla="*/ 300 w 319"/>
                <a:gd name="T7" fmla="*/ 231 h 318"/>
                <a:gd name="T8" fmla="*/ 289 w 319"/>
                <a:gd name="T9" fmla="*/ 252 h 318"/>
                <a:gd name="T10" fmla="*/ 273 w 319"/>
                <a:gd name="T11" fmla="*/ 271 h 318"/>
                <a:gd name="T12" fmla="*/ 255 w 319"/>
                <a:gd name="T13" fmla="*/ 287 h 318"/>
                <a:gd name="T14" fmla="*/ 234 w 319"/>
                <a:gd name="T15" fmla="*/ 300 h 318"/>
                <a:gd name="T16" fmla="*/ 210 w 319"/>
                <a:gd name="T17" fmla="*/ 310 h 318"/>
                <a:gd name="T18" fmla="*/ 186 w 319"/>
                <a:gd name="T19" fmla="*/ 316 h 318"/>
                <a:gd name="T20" fmla="*/ 159 w 319"/>
                <a:gd name="T21" fmla="*/ 318 h 318"/>
                <a:gd name="T22" fmla="*/ 133 w 319"/>
                <a:gd name="T23" fmla="*/ 316 h 318"/>
                <a:gd name="T24" fmla="*/ 109 w 319"/>
                <a:gd name="T25" fmla="*/ 310 h 318"/>
                <a:gd name="T26" fmla="*/ 88 w 319"/>
                <a:gd name="T27" fmla="*/ 300 h 318"/>
                <a:gd name="T28" fmla="*/ 67 w 319"/>
                <a:gd name="T29" fmla="*/ 287 h 318"/>
                <a:gd name="T30" fmla="*/ 48 w 319"/>
                <a:gd name="T31" fmla="*/ 271 h 318"/>
                <a:gd name="T32" fmla="*/ 32 w 319"/>
                <a:gd name="T33" fmla="*/ 252 h 318"/>
                <a:gd name="T34" fmla="*/ 19 w 319"/>
                <a:gd name="T35" fmla="*/ 231 h 318"/>
                <a:gd name="T36" fmla="*/ 8 w 319"/>
                <a:gd name="T37" fmla="*/ 210 h 318"/>
                <a:gd name="T38" fmla="*/ 3 w 319"/>
                <a:gd name="T39" fmla="*/ 186 h 318"/>
                <a:gd name="T40" fmla="*/ 0 w 319"/>
                <a:gd name="T41" fmla="*/ 159 h 318"/>
                <a:gd name="T42" fmla="*/ 3 w 319"/>
                <a:gd name="T43" fmla="*/ 133 h 318"/>
                <a:gd name="T44" fmla="*/ 8 w 319"/>
                <a:gd name="T45" fmla="*/ 109 h 318"/>
                <a:gd name="T46" fmla="*/ 19 w 319"/>
                <a:gd name="T47" fmla="*/ 85 h 318"/>
                <a:gd name="T48" fmla="*/ 32 w 319"/>
                <a:gd name="T49" fmla="*/ 64 h 318"/>
                <a:gd name="T50" fmla="*/ 48 w 319"/>
                <a:gd name="T51" fmla="*/ 45 h 318"/>
                <a:gd name="T52" fmla="*/ 67 w 319"/>
                <a:gd name="T53" fmla="*/ 29 h 318"/>
                <a:gd name="T54" fmla="*/ 88 w 319"/>
                <a:gd name="T55" fmla="*/ 19 h 318"/>
                <a:gd name="T56" fmla="*/ 109 w 319"/>
                <a:gd name="T57" fmla="*/ 8 h 318"/>
                <a:gd name="T58" fmla="*/ 133 w 319"/>
                <a:gd name="T59" fmla="*/ 3 h 318"/>
                <a:gd name="T60" fmla="*/ 159 w 319"/>
                <a:gd name="T61" fmla="*/ 0 h 318"/>
                <a:gd name="T62" fmla="*/ 186 w 319"/>
                <a:gd name="T63" fmla="*/ 3 h 318"/>
                <a:gd name="T64" fmla="*/ 210 w 319"/>
                <a:gd name="T65" fmla="*/ 8 h 318"/>
                <a:gd name="T66" fmla="*/ 234 w 319"/>
                <a:gd name="T67" fmla="*/ 19 h 318"/>
                <a:gd name="T68" fmla="*/ 255 w 319"/>
                <a:gd name="T69" fmla="*/ 29 h 318"/>
                <a:gd name="T70" fmla="*/ 273 w 319"/>
                <a:gd name="T71" fmla="*/ 45 h 318"/>
                <a:gd name="T72" fmla="*/ 289 w 319"/>
                <a:gd name="T73" fmla="*/ 64 h 318"/>
                <a:gd name="T74" fmla="*/ 300 w 319"/>
                <a:gd name="T75" fmla="*/ 85 h 318"/>
                <a:gd name="T76" fmla="*/ 311 w 319"/>
                <a:gd name="T77" fmla="*/ 109 h 318"/>
                <a:gd name="T78" fmla="*/ 316 w 319"/>
                <a:gd name="T79" fmla="*/ 133 h 318"/>
                <a:gd name="T80" fmla="*/ 319 w 319"/>
                <a:gd name="T81" fmla="*/ 159 h 318"/>
                <a:gd name="T82" fmla="*/ 319 w 319"/>
                <a:gd name="T83" fmla="*/ 157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9"/>
                <a:gd name="T127" fmla="*/ 0 h 318"/>
                <a:gd name="T128" fmla="*/ 319 w 319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9" h="318">
                  <a:moveTo>
                    <a:pt x="319" y="157"/>
                  </a:moveTo>
                  <a:lnTo>
                    <a:pt x="316" y="186"/>
                  </a:lnTo>
                  <a:lnTo>
                    <a:pt x="311" y="210"/>
                  </a:lnTo>
                  <a:lnTo>
                    <a:pt x="300" y="231"/>
                  </a:lnTo>
                  <a:lnTo>
                    <a:pt x="289" y="252"/>
                  </a:lnTo>
                  <a:lnTo>
                    <a:pt x="273" y="271"/>
                  </a:lnTo>
                  <a:lnTo>
                    <a:pt x="255" y="287"/>
                  </a:lnTo>
                  <a:lnTo>
                    <a:pt x="234" y="300"/>
                  </a:lnTo>
                  <a:lnTo>
                    <a:pt x="210" y="310"/>
                  </a:lnTo>
                  <a:lnTo>
                    <a:pt x="186" y="316"/>
                  </a:lnTo>
                  <a:lnTo>
                    <a:pt x="159" y="318"/>
                  </a:lnTo>
                  <a:lnTo>
                    <a:pt x="133" y="316"/>
                  </a:lnTo>
                  <a:lnTo>
                    <a:pt x="109" y="310"/>
                  </a:lnTo>
                  <a:lnTo>
                    <a:pt x="88" y="300"/>
                  </a:lnTo>
                  <a:lnTo>
                    <a:pt x="67" y="287"/>
                  </a:lnTo>
                  <a:lnTo>
                    <a:pt x="48" y="271"/>
                  </a:lnTo>
                  <a:lnTo>
                    <a:pt x="32" y="252"/>
                  </a:lnTo>
                  <a:lnTo>
                    <a:pt x="19" y="231"/>
                  </a:lnTo>
                  <a:lnTo>
                    <a:pt x="8" y="210"/>
                  </a:lnTo>
                  <a:lnTo>
                    <a:pt x="3" y="186"/>
                  </a:lnTo>
                  <a:lnTo>
                    <a:pt x="0" y="159"/>
                  </a:lnTo>
                  <a:lnTo>
                    <a:pt x="3" y="133"/>
                  </a:lnTo>
                  <a:lnTo>
                    <a:pt x="8" y="109"/>
                  </a:lnTo>
                  <a:lnTo>
                    <a:pt x="19" y="85"/>
                  </a:lnTo>
                  <a:lnTo>
                    <a:pt x="32" y="64"/>
                  </a:lnTo>
                  <a:lnTo>
                    <a:pt x="48" y="45"/>
                  </a:lnTo>
                  <a:lnTo>
                    <a:pt x="67" y="29"/>
                  </a:lnTo>
                  <a:lnTo>
                    <a:pt x="88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6" y="3"/>
                  </a:lnTo>
                  <a:lnTo>
                    <a:pt x="210" y="8"/>
                  </a:lnTo>
                  <a:lnTo>
                    <a:pt x="234" y="19"/>
                  </a:lnTo>
                  <a:lnTo>
                    <a:pt x="255" y="29"/>
                  </a:lnTo>
                  <a:lnTo>
                    <a:pt x="273" y="45"/>
                  </a:lnTo>
                  <a:lnTo>
                    <a:pt x="289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9" y="159"/>
                  </a:lnTo>
                  <a:lnTo>
                    <a:pt x="319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Freeform 65"/>
            <p:cNvSpPr>
              <a:spLocks/>
            </p:cNvSpPr>
            <p:nvPr/>
          </p:nvSpPr>
          <p:spPr bwMode="auto">
            <a:xfrm>
              <a:off x="3408" y="2928"/>
              <a:ext cx="319" cy="318"/>
            </a:xfrm>
            <a:custGeom>
              <a:avLst/>
              <a:gdLst>
                <a:gd name="T0" fmla="*/ 319 w 319"/>
                <a:gd name="T1" fmla="*/ 157 h 318"/>
                <a:gd name="T2" fmla="*/ 316 w 319"/>
                <a:gd name="T3" fmla="*/ 133 h 318"/>
                <a:gd name="T4" fmla="*/ 311 w 319"/>
                <a:gd name="T5" fmla="*/ 109 h 318"/>
                <a:gd name="T6" fmla="*/ 300 w 319"/>
                <a:gd name="T7" fmla="*/ 85 h 318"/>
                <a:gd name="T8" fmla="*/ 289 w 319"/>
                <a:gd name="T9" fmla="*/ 64 h 318"/>
                <a:gd name="T10" fmla="*/ 273 w 319"/>
                <a:gd name="T11" fmla="*/ 45 h 318"/>
                <a:gd name="T12" fmla="*/ 255 w 319"/>
                <a:gd name="T13" fmla="*/ 29 h 318"/>
                <a:gd name="T14" fmla="*/ 234 w 319"/>
                <a:gd name="T15" fmla="*/ 19 h 318"/>
                <a:gd name="T16" fmla="*/ 210 w 319"/>
                <a:gd name="T17" fmla="*/ 8 h 318"/>
                <a:gd name="T18" fmla="*/ 186 w 319"/>
                <a:gd name="T19" fmla="*/ 3 h 318"/>
                <a:gd name="T20" fmla="*/ 159 w 319"/>
                <a:gd name="T21" fmla="*/ 0 h 318"/>
                <a:gd name="T22" fmla="*/ 133 w 319"/>
                <a:gd name="T23" fmla="*/ 3 h 318"/>
                <a:gd name="T24" fmla="*/ 109 w 319"/>
                <a:gd name="T25" fmla="*/ 8 h 318"/>
                <a:gd name="T26" fmla="*/ 88 w 319"/>
                <a:gd name="T27" fmla="*/ 19 h 318"/>
                <a:gd name="T28" fmla="*/ 67 w 319"/>
                <a:gd name="T29" fmla="*/ 29 h 318"/>
                <a:gd name="T30" fmla="*/ 48 w 319"/>
                <a:gd name="T31" fmla="*/ 45 h 318"/>
                <a:gd name="T32" fmla="*/ 32 w 319"/>
                <a:gd name="T33" fmla="*/ 64 h 318"/>
                <a:gd name="T34" fmla="*/ 19 w 319"/>
                <a:gd name="T35" fmla="*/ 85 h 318"/>
                <a:gd name="T36" fmla="*/ 8 w 319"/>
                <a:gd name="T37" fmla="*/ 109 h 318"/>
                <a:gd name="T38" fmla="*/ 3 w 319"/>
                <a:gd name="T39" fmla="*/ 133 h 318"/>
                <a:gd name="T40" fmla="*/ 0 w 319"/>
                <a:gd name="T41" fmla="*/ 159 h 318"/>
                <a:gd name="T42" fmla="*/ 3 w 319"/>
                <a:gd name="T43" fmla="*/ 186 h 318"/>
                <a:gd name="T44" fmla="*/ 8 w 319"/>
                <a:gd name="T45" fmla="*/ 210 h 318"/>
                <a:gd name="T46" fmla="*/ 19 w 319"/>
                <a:gd name="T47" fmla="*/ 231 h 318"/>
                <a:gd name="T48" fmla="*/ 32 w 319"/>
                <a:gd name="T49" fmla="*/ 252 h 318"/>
                <a:gd name="T50" fmla="*/ 48 w 319"/>
                <a:gd name="T51" fmla="*/ 271 h 318"/>
                <a:gd name="T52" fmla="*/ 67 w 319"/>
                <a:gd name="T53" fmla="*/ 287 h 318"/>
                <a:gd name="T54" fmla="*/ 88 w 319"/>
                <a:gd name="T55" fmla="*/ 300 h 318"/>
                <a:gd name="T56" fmla="*/ 109 w 319"/>
                <a:gd name="T57" fmla="*/ 310 h 318"/>
                <a:gd name="T58" fmla="*/ 133 w 319"/>
                <a:gd name="T59" fmla="*/ 316 h 318"/>
                <a:gd name="T60" fmla="*/ 159 w 319"/>
                <a:gd name="T61" fmla="*/ 318 h 318"/>
                <a:gd name="T62" fmla="*/ 186 w 319"/>
                <a:gd name="T63" fmla="*/ 316 h 318"/>
                <a:gd name="T64" fmla="*/ 210 w 319"/>
                <a:gd name="T65" fmla="*/ 310 h 318"/>
                <a:gd name="T66" fmla="*/ 234 w 319"/>
                <a:gd name="T67" fmla="*/ 300 h 318"/>
                <a:gd name="T68" fmla="*/ 255 w 319"/>
                <a:gd name="T69" fmla="*/ 287 h 318"/>
                <a:gd name="T70" fmla="*/ 273 w 319"/>
                <a:gd name="T71" fmla="*/ 271 h 318"/>
                <a:gd name="T72" fmla="*/ 289 w 319"/>
                <a:gd name="T73" fmla="*/ 252 h 318"/>
                <a:gd name="T74" fmla="*/ 300 w 319"/>
                <a:gd name="T75" fmla="*/ 231 h 318"/>
                <a:gd name="T76" fmla="*/ 311 w 319"/>
                <a:gd name="T77" fmla="*/ 210 h 318"/>
                <a:gd name="T78" fmla="*/ 316 w 319"/>
                <a:gd name="T79" fmla="*/ 186 h 318"/>
                <a:gd name="T80" fmla="*/ 319 w 319"/>
                <a:gd name="T81" fmla="*/ 159 h 318"/>
                <a:gd name="T82" fmla="*/ 319 w 319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9"/>
                <a:gd name="T127" fmla="*/ 0 h 318"/>
                <a:gd name="T128" fmla="*/ 319 w 319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9" h="318">
                  <a:moveTo>
                    <a:pt x="319" y="157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9" y="64"/>
                  </a:lnTo>
                  <a:lnTo>
                    <a:pt x="273" y="45"/>
                  </a:lnTo>
                  <a:lnTo>
                    <a:pt x="255" y="29"/>
                  </a:lnTo>
                  <a:lnTo>
                    <a:pt x="234" y="19"/>
                  </a:lnTo>
                  <a:lnTo>
                    <a:pt x="210" y="8"/>
                  </a:lnTo>
                  <a:lnTo>
                    <a:pt x="186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8" y="19"/>
                  </a:lnTo>
                  <a:lnTo>
                    <a:pt x="67" y="29"/>
                  </a:lnTo>
                  <a:lnTo>
                    <a:pt x="48" y="45"/>
                  </a:lnTo>
                  <a:lnTo>
                    <a:pt x="32" y="64"/>
                  </a:lnTo>
                  <a:lnTo>
                    <a:pt x="19" y="85"/>
                  </a:lnTo>
                  <a:lnTo>
                    <a:pt x="8" y="109"/>
                  </a:lnTo>
                  <a:lnTo>
                    <a:pt x="3" y="133"/>
                  </a:lnTo>
                  <a:lnTo>
                    <a:pt x="0" y="159"/>
                  </a:lnTo>
                  <a:lnTo>
                    <a:pt x="3" y="186"/>
                  </a:lnTo>
                  <a:lnTo>
                    <a:pt x="8" y="210"/>
                  </a:lnTo>
                  <a:lnTo>
                    <a:pt x="19" y="231"/>
                  </a:lnTo>
                  <a:lnTo>
                    <a:pt x="32" y="252"/>
                  </a:lnTo>
                  <a:lnTo>
                    <a:pt x="48" y="271"/>
                  </a:lnTo>
                  <a:lnTo>
                    <a:pt x="67" y="287"/>
                  </a:lnTo>
                  <a:lnTo>
                    <a:pt x="88" y="300"/>
                  </a:lnTo>
                  <a:lnTo>
                    <a:pt x="109" y="310"/>
                  </a:lnTo>
                  <a:lnTo>
                    <a:pt x="133" y="316"/>
                  </a:lnTo>
                  <a:lnTo>
                    <a:pt x="159" y="318"/>
                  </a:lnTo>
                  <a:lnTo>
                    <a:pt x="186" y="316"/>
                  </a:lnTo>
                  <a:lnTo>
                    <a:pt x="210" y="310"/>
                  </a:lnTo>
                  <a:lnTo>
                    <a:pt x="234" y="300"/>
                  </a:lnTo>
                  <a:lnTo>
                    <a:pt x="255" y="287"/>
                  </a:lnTo>
                  <a:lnTo>
                    <a:pt x="273" y="271"/>
                  </a:lnTo>
                  <a:lnTo>
                    <a:pt x="289" y="252"/>
                  </a:lnTo>
                  <a:lnTo>
                    <a:pt x="300" y="231"/>
                  </a:lnTo>
                  <a:lnTo>
                    <a:pt x="311" y="210"/>
                  </a:lnTo>
                  <a:lnTo>
                    <a:pt x="316" y="186"/>
                  </a:lnTo>
                  <a:lnTo>
                    <a:pt x="319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Freeform 78"/>
            <p:cNvSpPr>
              <a:spLocks/>
            </p:cNvSpPr>
            <p:nvPr/>
          </p:nvSpPr>
          <p:spPr bwMode="auto">
            <a:xfrm>
              <a:off x="5136" y="2928"/>
              <a:ext cx="318" cy="318"/>
            </a:xfrm>
            <a:custGeom>
              <a:avLst/>
              <a:gdLst>
                <a:gd name="T0" fmla="*/ 318 w 318"/>
                <a:gd name="T1" fmla="*/ 159 h 318"/>
                <a:gd name="T2" fmla="*/ 316 w 318"/>
                <a:gd name="T3" fmla="*/ 135 h 318"/>
                <a:gd name="T4" fmla="*/ 311 w 318"/>
                <a:gd name="T5" fmla="*/ 108 h 318"/>
                <a:gd name="T6" fmla="*/ 300 w 318"/>
                <a:gd name="T7" fmla="*/ 87 h 318"/>
                <a:gd name="T8" fmla="*/ 289 w 318"/>
                <a:gd name="T9" fmla="*/ 66 h 318"/>
                <a:gd name="T10" fmla="*/ 273 w 318"/>
                <a:gd name="T11" fmla="*/ 47 h 318"/>
                <a:gd name="T12" fmla="*/ 255 w 318"/>
                <a:gd name="T13" fmla="*/ 31 h 318"/>
                <a:gd name="T14" fmla="*/ 234 w 318"/>
                <a:gd name="T15" fmla="*/ 18 h 318"/>
                <a:gd name="T16" fmla="*/ 210 w 318"/>
                <a:gd name="T17" fmla="*/ 8 h 318"/>
                <a:gd name="T18" fmla="*/ 186 w 318"/>
                <a:gd name="T19" fmla="*/ 2 h 318"/>
                <a:gd name="T20" fmla="*/ 159 w 318"/>
                <a:gd name="T21" fmla="*/ 0 h 318"/>
                <a:gd name="T22" fmla="*/ 133 w 318"/>
                <a:gd name="T23" fmla="*/ 2 h 318"/>
                <a:gd name="T24" fmla="*/ 109 w 318"/>
                <a:gd name="T25" fmla="*/ 8 h 318"/>
                <a:gd name="T26" fmla="*/ 88 w 318"/>
                <a:gd name="T27" fmla="*/ 18 h 318"/>
                <a:gd name="T28" fmla="*/ 67 w 318"/>
                <a:gd name="T29" fmla="*/ 31 h 318"/>
                <a:gd name="T30" fmla="*/ 48 w 318"/>
                <a:gd name="T31" fmla="*/ 47 h 318"/>
                <a:gd name="T32" fmla="*/ 32 w 318"/>
                <a:gd name="T33" fmla="*/ 66 h 318"/>
                <a:gd name="T34" fmla="*/ 19 w 318"/>
                <a:gd name="T35" fmla="*/ 87 h 318"/>
                <a:gd name="T36" fmla="*/ 8 w 318"/>
                <a:gd name="T37" fmla="*/ 108 h 318"/>
                <a:gd name="T38" fmla="*/ 3 w 318"/>
                <a:gd name="T39" fmla="*/ 135 h 318"/>
                <a:gd name="T40" fmla="*/ 0 w 318"/>
                <a:gd name="T41" fmla="*/ 159 h 318"/>
                <a:gd name="T42" fmla="*/ 3 w 318"/>
                <a:gd name="T43" fmla="*/ 185 h 318"/>
                <a:gd name="T44" fmla="*/ 8 w 318"/>
                <a:gd name="T45" fmla="*/ 209 h 318"/>
                <a:gd name="T46" fmla="*/ 19 w 318"/>
                <a:gd name="T47" fmla="*/ 233 h 318"/>
                <a:gd name="T48" fmla="*/ 32 w 318"/>
                <a:gd name="T49" fmla="*/ 254 h 318"/>
                <a:gd name="T50" fmla="*/ 48 w 318"/>
                <a:gd name="T51" fmla="*/ 273 h 318"/>
                <a:gd name="T52" fmla="*/ 67 w 318"/>
                <a:gd name="T53" fmla="*/ 289 h 318"/>
                <a:gd name="T54" fmla="*/ 88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6 w 318"/>
                <a:gd name="T63" fmla="*/ 318 h 318"/>
                <a:gd name="T64" fmla="*/ 210 w 318"/>
                <a:gd name="T65" fmla="*/ 310 h 318"/>
                <a:gd name="T66" fmla="*/ 234 w 318"/>
                <a:gd name="T67" fmla="*/ 302 h 318"/>
                <a:gd name="T68" fmla="*/ 255 w 318"/>
                <a:gd name="T69" fmla="*/ 289 h 318"/>
                <a:gd name="T70" fmla="*/ 273 w 318"/>
                <a:gd name="T71" fmla="*/ 273 h 318"/>
                <a:gd name="T72" fmla="*/ 289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5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8" y="159"/>
                  </a:moveTo>
                  <a:lnTo>
                    <a:pt x="316" y="135"/>
                  </a:lnTo>
                  <a:lnTo>
                    <a:pt x="311" y="108"/>
                  </a:lnTo>
                  <a:lnTo>
                    <a:pt x="300" y="87"/>
                  </a:lnTo>
                  <a:lnTo>
                    <a:pt x="289" y="66"/>
                  </a:lnTo>
                  <a:lnTo>
                    <a:pt x="273" y="47"/>
                  </a:lnTo>
                  <a:lnTo>
                    <a:pt x="255" y="31"/>
                  </a:lnTo>
                  <a:lnTo>
                    <a:pt x="234" y="18"/>
                  </a:lnTo>
                  <a:lnTo>
                    <a:pt x="210" y="8"/>
                  </a:lnTo>
                  <a:lnTo>
                    <a:pt x="186" y="2"/>
                  </a:lnTo>
                  <a:lnTo>
                    <a:pt x="159" y="0"/>
                  </a:lnTo>
                  <a:lnTo>
                    <a:pt x="133" y="2"/>
                  </a:lnTo>
                  <a:lnTo>
                    <a:pt x="109" y="8"/>
                  </a:lnTo>
                  <a:lnTo>
                    <a:pt x="88" y="18"/>
                  </a:lnTo>
                  <a:lnTo>
                    <a:pt x="67" y="31"/>
                  </a:lnTo>
                  <a:lnTo>
                    <a:pt x="48" y="47"/>
                  </a:lnTo>
                  <a:lnTo>
                    <a:pt x="32" y="66"/>
                  </a:lnTo>
                  <a:lnTo>
                    <a:pt x="19" y="87"/>
                  </a:lnTo>
                  <a:lnTo>
                    <a:pt x="8" y="108"/>
                  </a:lnTo>
                  <a:lnTo>
                    <a:pt x="3" y="135"/>
                  </a:lnTo>
                  <a:lnTo>
                    <a:pt x="0" y="159"/>
                  </a:lnTo>
                  <a:lnTo>
                    <a:pt x="3" y="185"/>
                  </a:lnTo>
                  <a:lnTo>
                    <a:pt x="8" y="209"/>
                  </a:lnTo>
                  <a:lnTo>
                    <a:pt x="19" y="233"/>
                  </a:lnTo>
                  <a:lnTo>
                    <a:pt x="32" y="254"/>
                  </a:lnTo>
                  <a:lnTo>
                    <a:pt x="48" y="273"/>
                  </a:lnTo>
                  <a:lnTo>
                    <a:pt x="67" y="289"/>
                  </a:lnTo>
                  <a:lnTo>
                    <a:pt x="88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6" y="318"/>
                  </a:lnTo>
                  <a:lnTo>
                    <a:pt x="210" y="310"/>
                  </a:lnTo>
                  <a:lnTo>
                    <a:pt x="234" y="302"/>
                  </a:lnTo>
                  <a:lnTo>
                    <a:pt x="255" y="289"/>
                  </a:lnTo>
                  <a:lnTo>
                    <a:pt x="273" y="273"/>
                  </a:lnTo>
                  <a:lnTo>
                    <a:pt x="289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5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52" name="Group 150"/>
            <p:cNvGrpSpPr>
              <a:grpSpLocks/>
            </p:cNvGrpSpPr>
            <p:nvPr/>
          </p:nvGrpSpPr>
          <p:grpSpPr bwMode="auto">
            <a:xfrm>
              <a:off x="3024" y="3024"/>
              <a:ext cx="2393" cy="943"/>
              <a:chOff x="2586" y="2742"/>
              <a:chExt cx="2393" cy="943"/>
            </a:xfrm>
          </p:grpSpPr>
          <p:sp>
            <p:nvSpPr>
              <p:cNvPr id="21553" name="Line 58"/>
              <p:cNvSpPr>
                <a:spLocks noChangeShapeType="1"/>
              </p:cNvSpPr>
              <p:nvPr/>
            </p:nvSpPr>
            <p:spPr bwMode="auto">
              <a:xfrm>
                <a:off x="4820" y="3248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4" name="Line 59"/>
              <p:cNvSpPr>
                <a:spLocks noChangeShapeType="1"/>
              </p:cNvSpPr>
              <p:nvPr/>
            </p:nvSpPr>
            <p:spPr bwMode="auto">
              <a:xfrm>
                <a:off x="3142" y="3251"/>
                <a:ext cx="1" cy="1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Rectangle 60"/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56" name="Rectangle 61"/>
              <p:cNvSpPr>
                <a:spLocks noChangeArrowheads="1"/>
              </p:cNvSpPr>
              <p:nvPr/>
            </p:nvSpPr>
            <p:spPr bwMode="auto">
              <a:xfrm>
                <a:off x="2594" y="3447"/>
                <a:ext cx="2385" cy="23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57" name="Line 62"/>
              <p:cNvSpPr>
                <a:spLocks noChangeShapeType="1"/>
              </p:cNvSpPr>
              <p:nvPr/>
            </p:nvSpPr>
            <p:spPr bwMode="auto">
              <a:xfrm>
                <a:off x="2904" y="3320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Line 63"/>
              <p:cNvSpPr>
                <a:spLocks noChangeShapeType="1"/>
              </p:cNvSpPr>
              <p:nvPr/>
            </p:nvSpPr>
            <p:spPr bwMode="auto">
              <a:xfrm>
                <a:off x="3142" y="2972"/>
                <a:ext cx="1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Rectangle 66"/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60" name="Rectangle 67"/>
              <p:cNvSpPr>
                <a:spLocks noChangeArrowheads="1"/>
              </p:cNvSpPr>
              <p:nvPr/>
            </p:nvSpPr>
            <p:spPr bwMode="auto">
              <a:xfrm>
                <a:off x="2983" y="3052"/>
                <a:ext cx="319" cy="199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61" name="Rectangle 68"/>
              <p:cNvSpPr>
                <a:spLocks noChangeArrowheads="1"/>
              </p:cNvSpPr>
              <p:nvPr/>
            </p:nvSpPr>
            <p:spPr bwMode="auto">
              <a:xfrm>
                <a:off x="3097" y="2761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</a:rPr>
                  <a:t>P</a:t>
                </a:r>
                <a:endParaRPr lang="en-US" altLang="en-US" sz="1800"/>
              </a:p>
            </p:txBody>
          </p:sp>
          <p:sp>
            <p:nvSpPr>
              <p:cNvPr id="21562" name="Rectangle 69"/>
              <p:cNvSpPr>
                <a:spLocks noChangeArrowheads="1"/>
              </p:cNvSpPr>
              <p:nvPr/>
            </p:nvSpPr>
            <p:spPr bwMode="auto">
              <a:xfrm>
                <a:off x="3161" y="282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1</a:t>
                </a:r>
                <a:endParaRPr lang="en-US" altLang="en-US" sz="1800"/>
              </a:p>
            </p:txBody>
          </p:sp>
          <p:sp>
            <p:nvSpPr>
              <p:cNvPr id="21563" name="Rectangle 70"/>
              <p:cNvSpPr>
                <a:spLocks noChangeArrowheads="1"/>
              </p:cNvSpPr>
              <p:nvPr/>
            </p:nvSpPr>
            <p:spPr bwMode="auto">
              <a:xfrm>
                <a:off x="3113" y="3092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700" b="0">
                    <a:solidFill>
                      <a:srgbClr val="000000"/>
                    </a:solidFill>
                  </a:rPr>
                  <a:t>$</a:t>
                </a:r>
                <a:endParaRPr lang="en-US" altLang="en-US" sz="1800"/>
              </a:p>
            </p:txBody>
          </p:sp>
          <p:sp>
            <p:nvSpPr>
              <p:cNvPr id="21564" name="Rectangle 71"/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65" name="Rectangle 72"/>
              <p:cNvSpPr>
                <a:spLocks noChangeArrowheads="1"/>
              </p:cNvSpPr>
              <p:nvPr/>
            </p:nvSpPr>
            <p:spPr bwMode="auto">
              <a:xfrm>
                <a:off x="2586" y="3052"/>
                <a:ext cx="318" cy="31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66" name="Line 75"/>
              <p:cNvSpPr>
                <a:spLocks noChangeShapeType="1"/>
              </p:cNvSpPr>
              <p:nvPr/>
            </p:nvSpPr>
            <p:spPr bwMode="auto">
              <a:xfrm>
                <a:off x="4582" y="3317"/>
                <a:ext cx="23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76"/>
              <p:cNvSpPr>
                <a:spLocks noChangeShapeType="1"/>
              </p:cNvSpPr>
              <p:nvPr/>
            </p:nvSpPr>
            <p:spPr bwMode="auto">
              <a:xfrm>
                <a:off x="4820" y="2970"/>
                <a:ext cx="1" cy="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Rectangle 79"/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69" name="Rectangle 80"/>
              <p:cNvSpPr>
                <a:spLocks noChangeArrowheads="1"/>
              </p:cNvSpPr>
              <p:nvPr/>
            </p:nvSpPr>
            <p:spPr bwMode="auto">
              <a:xfrm>
                <a:off x="4661" y="3049"/>
                <a:ext cx="318" cy="199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70" name="Rectangle 81"/>
              <p:cNvSpPr>
                <a:spLocks noChangeArrowheads="1"/>
              </p:cNvSpPr>
              <p:nvPr/>
            </p:nvSpPr>
            <p:spPr bwMode="auto">
              <a:xfrm>
                <a:off x="4794" y="3097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</a:rPr>
                  <a:t>$</a:t>
                </a:r>
                <a:endParaRPr lang="en-US" altLang="en-US" sz="1800"/>
              </a:p>
            </p:txBody>
          </p:sp>
          <p:sp>
            <p:nvSpPr>
              <p:cNvPr id="21571" name="Rectangle 82"/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72" name="Rectangle 83"/>
              <p:cNvSpPr>
                <a:spLocks noChangeArrowheads="1"/>
              </p:cNvSpPr>
              <p:nvPr/>
            </p:nvSpPr>
            <p:spPr bwMode="auto">
              <a:xfrm>
                <a:off x="4264" y="3049"/>
                <a:ext cx="318" cy="318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73" name="Rectangle 84"/>
              <p:cNvSpPr>
                <a:spLocks noChangeArrowheads="1"/>
              </p:cNvSpPr>
              <p:nvPr/>
            </p:nvSpPr>
            <p:spPr bwMode="auto">
              <a:xfrm>
                <a:off x="4778" y="2742"/>
                <a:ext cx="8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</a:rPr>
                  <a:t>P</a:t>
                </a:r>
                <a:endParaRPr lang="en-US" altLang="en-US" sz="1800"/>
              </a:p>
            </p:txBody>
          </p:sp>
          <p:sp>
            <p:nvSpPr>
              <p:cNvPr id="21574" name="Rectangle 85"/>
              <p:cNvSpPr>
                <a:spLocks noChangeArrowheads="1"/>
              </p:cNvSpPr>
              <p:nvPr/>
            </p:nvSpPr>
            <p:spPr bwMode="auto">
              <a:xfrm>
                <a:off x="4863" y="2784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200" b="0">
                    <a:solidFill>
                      <a:srgbClr val="000000"/>
                    </a:solidFill>
                  </a:rPr>
                  <a:t>n</a:t>
                </a:r>
                <a:endParaRPr lang="en-US" altLang="en-US" sz="1800"/>
              </a:p>
            </p:txBody>
          </p:sp>
          <p:sp>
            <p:nvSpPr>
              <p:cNvPr id="21575" name="Rectangle 86"/>
              <p:cNvSpPr>
                <a:spLocks noChangeArrowheads="1"/>
              </p:cNvSpPr>
              <p:nvPr/>
            </p:nvSpPr>
            <p:spPr bwMode="auto">
              <a:xfrm>
                <a:off x="2614" y="3161"/>
                <a:ext cx="2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</a:rPr>
                  <a:t>Mem</a:t>
                </a:r>
                <a:endParaRPr lang="en-US" altLang="en-US" sz="1800"/>
              </a:p>
            </p:txBody>
          </p:sp>
          <p:sp>
            <p:nvSpPr>
              <p:cNvPr id="21576" name="Rectangle 87"/>
              <p:cNvSpPr>
                <a:spLocks noChangeArrowheads="1"/>
              </p:cNvSpPr>
              <p:nvPr/>
            </p:nvSpPr>
            <p:spPr bwMode="auto">
              <a:xfrm>
                <a:off x="4296" y="3156"/>
                <a:ext cx="2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</a:rPr>
                  <a:t>Mem</a:t>
                </a:r>
                <a:endParaRPr lang="en-US" altLang="en-US" sz="1800"/>
              </a:p>
            </p:txBody>
          </p:sp>
          <p:sp>
            <p:nvSpPr>
              <p:cNvPr id="21577" name="Freeform 137"/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26 h 45"/>
                  <a:gd name="T4" fmla="*/ 42 w 45"/>
                  <a:gd name="T5" fmla="*/ 29 h 45"/>
                  <a:gd name="T6" fmla="*/ 42 w 45"/>
                  <a:gd name="T7" fmla="*/ 34 h 45"/>
                  <a:gd name="T8" fmla="*/ 39 w 45"/>
                  <a:gd name="T9" fmla="*/ 37 h 45"/>
                  <a:gd name="T10" fmla="*/ 37 w 45"/>
                  <a:gd name="T11" fmla="*/ 39 h 45"/>
                  <a:gd name="T12" fmla="*/ 34 w 45"/>
                  <a:gd name="T13" fmla="*/ 39 h 45"/>
                  <a:gd name="T14" fmla="*/ 31 w 45"/>
                  <a:gd name="T15" fmla="*/ 42 h 45"/>
                  <a:gd name="T16" fmla="*/ 29 w 45"/>
                  <a:gd name="T17" fmla="*/ 45 h 45"/>
                  <a:gd name="T18" fmla="*/ 26 w 45"/>
                  <a:gd name="T19" fmla="*/ 45 h 45"/>
                  <a:gd name="T20" fmla="*/ 21 w 45"/>
                  <a:gd name="T21" fmla="*/ 45 h 45"/>
                  <a:gd name="T22" fmla="*/ 18 w 45"/>
                  <a:gd name="T23" fmla="*/ 45 h 45"/>
                  <a:gd name="T24" fmla="*/ 13 w 45"/>
                  <a:gd name="T25" fmla="*/ 45 h 45"/>
                  <a:gd name="T26" fmla="*/ 10 w 45"/>
                  <a:gd name="T27" fmla="*/ 42 h 45"/>
                  <a:gd name="T28" fmla="*/ 8 w 45"/>
                  <a:gd name="T29" fmla="*/ 39 h 45"/>
                  <a:gd name="T30" fmla="*/ 5 w 45"/>
                  <a:gd name="T31" fmla="*/ 39 h 45"/>
                  <a:gd name="T32" fmla="*/ 2 w 45"/>
                  <a:gd name="T33" fmla="*/ 37 h 45"/>
                  <a:gd name="T34" fmla="*/ 2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2 w 45"/>
                  <a:gd name="T47" fmla="*/ 13 h 45"/>
                  <a:gd name="T48" fmla="*/ 2 w 45"/>
                  <a:gd name="T49" fmla="*/ 10 h 45"/>
                  <a:gd name="T50" fmla="*/ 5 w 45"/>
                  <a:gd name="T51" fmla="*/ 8 h 45"/>
                  <a:gd name="T52" fmla="*/ 8 w 45"/>
                  <a:gd name="T53" fmla="*/ 5 h 45"/>
                  <a:gd name="T54" fmla="*/ 10 w 45"/>
                  <a:gd name="T55" fmla="*/ 2 h 45"/>
                  <a:gd name="T56" fmla="*/ 13 w 45"/>
                  <a:gd name="T57" fmla="*/ 2 h 45"/>
                  <a:gd name="T58" fmla="*/ 18 w 45"/>
                  <a:gd name="T59" fmla="*/ 0 h 45"/>
                  <a:gd name="T60" fmla="*/ 21 w 45"/>
                  <a:gd name="T61" fmla="*/ 0 h 45"/>
                  <a:gd name="T62" fmla="*/ 26 w 45"/>
                  <a:gd name="T63" fmla="*/ 0 h 45"/>
                  <a:gd name="T64" fmla="*/ 29 w 45"/>
                  <a:gd name="T65" fmla="*/ 2 h 45"/>
                  <a:gd name="T66" fmla="*/ 31 w 45"/>
                  <a:gd name="T67" fmla="*/ 2 h 45"/>
                  <a:gd name="T68" fmla="*/ 34 w 45"/>
                  <a:gd name="T69" fmla="*/ 5 h 45"/>
                  <a:gd name="T70" fmla="*/ 37 w 45"/>
                  <a:gd name="T71" fmla="*/ 8 h 45"/>
                  <a:gd name="T72" fmla="*/ 39 w 45"/>
                  <a:gd name="T73" fmla="*/ 10 h 45"/>
                  <a:gd name="T74" fmla="*/ 42 w 45"/>
                  <a:gd name="T75" fmla="*/ 13 h 45"/>
                  <a:gd name="T76" fmla="*/ 42 w 45"/>
                  <a:gd name="T77" fmla="*/ 16 h 45"/>
                  <a:gd name="T78" fmla="*/ 42 w 45"/>
                  <a:gd name="T79" fmla="*/ 18 h 45"/>
                  <a:gd name="T80" fmla="*/ 45 w 45"/>
                  <a:gd name="T81" fmla="*/ 23 h 45"/>
                  <a:gd name="T82" fmla="*/ 42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2" y="21"/>
                    </a:moveTo>
                    <a:lnTo>
                      <a:pt x="42" y="26"/>
                    </a:lnTo>
                    <a:lnTo>
                      <a:pt x="42" y="29"/>
                    </a:lnTo>
                    <a:lnTo>
                      <a:pt x="42" y="34"/>
                    </a:lnTo>
                    <a:lnTo>
                      <a:pt x="39" y="37"/>
                    </a:lnTo>
                    <a:lnTo>
                      <a:pt x="37" y="39"/>
                    </a:lnTo>
                    <a:lnTo>
                      <a:pt x="34" y="39"/>
                    </a:lnTo>
                    <a:lnTo>
                      <a:pt x="31" y="42"/>
                    </a:lnTo>
                    <a:lnTo>
                      <a:pt x="29" y="45"/>
                    </a:lnTo>
                    <a:lnTo>
                      <a:pt x="26" y="45"/>
                    </a:lnTo>
                    <a:lnTo>
                      <a:pt x="21" y="45"/>
                    </a:lnTo>
                    <a:lnTo>
                      <a:pt x="18" y="45"/>
                    </a:lnTo>
                    <a:lnTo>
                      <a:pt x="13" y="45"/>
                    </a:lnTo>
                    <a:lnTo>
                      <a:pt x="10" y="42"/>
                    </a:lnTo>
                    <a:lnTo>
                      <a:pt x="8" y="39"/>
                    </a:lnTo>
                    <a:lnTo>
                      <a:pt x="5" y="39"/>
                    </a:lnTo>
                    <a:lnTo>
                      <a:pt x="2" y="37"/>
                    </a:lnTo>
                    <a:lnTo>
                      <a:pt x="2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8" y="5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5"/>
                    </a:lnTo>
                    <a:lnTo>
                      <a:pt x="37" y="8"/>
                    </a:lnTo>
                    <a:lnTo>
                      <a:pt x="39" y="10"/>
                    </a:lnTo>
                    <a:lnTo>
                      <a:pt x="42" y="13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5" y="23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8" name="Freeform 138"/>
              <p:cNvSpPr>
                <a:spLocks/>
              </p:cNvSpPr>
              <p:nvPr/>
            </p:nvSpPr>
            <p:spPr bwMode="auto">
              <a:xfrm>
                <a:off x="3575" y="3161"/>
                <a:ext cx="45" cy="45"/>
              </a:xfrm>
              <a:custGeom>
                <a:avLst/>
                <a:gdLst>
                  <a:gd name="T0" fmla="*/ 42 w 45"/>
                  <a:gd name="T1" fmla="*/ 21 h 45"/>
                  <a:gd name="T2" fmla="*/ 42 w 45"/>
                  <a:gd name="T3" fmla="*/ 18 h 45"/>
                  <a:gd name="T4" fmla="*/ 42 w 45"/>
                  <a:gd name="T5" fmla="*/ 16 h 45"/>
                  <a:gd name="T6" fmla="*/ 42 w 45"/>
                  <a:gd name="T7" fmla="*/ 13 h 45"/>
                  <a:gd name="T8" fmla="*/ 39 w 45"/>
                  <a:gd name="T9" fmla="*/ 10 h 45"/>
                  <a:gd name="T10" fmla="*/ 37 w 45"/>
                  <a:gd name="T11" fmla="*/ 8 h 45"/>
                  <a:gd name="T12" fmla="*/ 34 w 45"/>
                  <a:gd name="T13" fmla="*/ 5 h 45"/>
                  <a:gd name="T14" fmla="*/ 31 w 45"/>
                  <a:gd name="T15" fmla="*/ 2 h 45"/>
                  <a:gd name="T16" fmla="*/ 29 w 45"/>
                  <a:gd name="T17" fmla="*/ 2 h 45"/>
                  <a:gd name="T18" fmla="*/ 26 w 45"/>
                  <a:gd name="T19" fmla="*/ 0 h 45"/>
                  <a:gd name="T20" fmla="*/ 21 w 45"/>
                  <a:gd name="T21" fmla="*/ 0 h 45"/>
                  <a:gd name="T22" fmla="*/ 18 w 45"/>
                  <a:gd name="T23" fmla="*/ 0 h 45"/>
                  <a:gd name="T24" fmla="*/ 13 w 45"/>
                  <a:gd name="T25" fmla="*/ 2 h 45"/>
                  <a:gd name="T26" fmla="*/ 10 w 45"/>
                  <a:gd name="T27" fmla="*/ 2 h 45"/>
                  <a:gd name="T28" fmla="*/ 8 w 45"/>
                  <a:gd name="T29" fmla="*/ 5 h 45"/>
                  <a:gd name="T30" fmla="*/ 5 w 45"/>
                  <a:gd name="T31" fmla="*/ 8 h 45"/>
                  <a:gd name="T32" fmla="*/ 2 w 45"/>
                  <a:gd name="T33" fmla="*/ 10 h 45"/>
                  <a:gd name="T34" fmla="*/ 2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2 w 45"/>
                  <a:gd name="T47" fmla="*/ 34 h 45"/>
                  <a:gd name="T48" fmla="*/ 2 w 45"/>
                  <a:gd name="T49" fmla="*/ 37 h 45"/>
                  <a:gd name="T50" fmla="*/ 5 w 45"/>
                  <a:gd name="T51" fmla="*/ 39 h 45"/>
                  <a:gd name="T52" fmla="*/ 8 w 45"/>
                  <a:gd name="T53" fmla="*/ 39 h 45"/>
                  <a:gd name="T54" fmla="*/ 10 w 45"/>
                  <a:gd name="T55" fmla="*/ 42 h 45"/>
                  <a:gd name="T56" fmla="*/ 13 w 45"/>
                  <a:gd name="T57" fmla="*/ 45 h 45"/>
                  <a:gd name="T58" fmla="*/ 18 w 45"/>
                  <a:gd name="T59" fmla="*/ 45 h 45"/>
                  <a:gd name="T60" fmla="*/ 21 w 45"/>
                  <a:gd name="T61" fmla="*/ 45 h 45"/>
                  <a:gd name="T62" fmla="*/ 26 w 45"/>
                  <a:gd name="T63" fmla="*/ 45 h 45"/>
                  <a:gd name="T64" fmla="*/ 29 w 45"/>
                  <a:gd name="T65" fmla="*/ 45 h 45"/>
                  <a:gd name="T66" fmla="*/ 31 w 45"/>
                  <a:gd name="T67" fmla="*/ 42 h 45"/>
                  <a:gd name="T68" fmla="*/ 34 w 45"/>
                  <a:gd name="T69" fmla="*/ 39 h 45"/>
                  <a:gd name="T70" fmla="*/ 37 w 45"/>
                  <a:gd name="T71" fmla="*/ 39 h 45"/>
                  <a:gd name="T72" fmla="*/ 39 w 45"/>
                  <a:gd name="T73" fmla="*/ 37 h 45"/>
                  <a:gd name="T74" fmla="*/ 42 w 45"/>
                  <a:gd name="T75" fmla="*/ 34 h 45"/>
                  <a:gd name="T76" fmla="*/ 42 w 45"/>
                  <a:gd name="T77" fmla="*/ 29 h 45"/>
                  <a:gd name="T78" fmla="*/ 42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2" y="21"/>
                    </a:moveTo>
                    <a:lnTo>
                      <a:pt x="42" y="18"/>
                    </a:lnTo>
                    <a:lnTo>
                      <a:pt x="42" y="16"/>
                    </a:lnTo>
                    <a:lnTo>
                      <a:pt x="42" y="13"/>
                    </a:lnTo>
                    <a:lnTo>
                      <a:pt x="39" y="10"/>
                    </a:lnTo>
                    <a:lnTo>
                      <a:pt x="37" y="8"/>
                    </a:lnTo>
                    <a:lnTo>
                      <a:pt x="34" y="5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2" y="34"/>
                    </a:lnTo>
                    <a:lnTo>
                      <a:pt x="2" y="37"/>
                    </a:lnTo>
                    <a:lnTo>
                      <a:pt x="5" y="39"/>
                    </a:lnTo>
                    <a:lnTo>
                      <a:pt x="8" y="39"/>
                    </a:lnTo>
                    <a:lnTo>
                      <a:pt x="10" y="42"/>
                    </a:lnTo>
                    <a:lnTo>
                      <a:pt x="13" y="45"/>
                    </a:lnTo>
                    <a:lnTo>
                      <a:pt x="18" y="45"/>
                    </a:lnTo>
                    <a:lnTo>
                      <a:pt x="21" y="45"/>
                    </a:lnTo>
                    <a:lnTo>
                      <a:pt x="26" y="45"/>
                    </a:lnTo>
                    <a:lnTo>
                      <a:pt x="29" y="45"/>
                    </a:lnTo>
                    <a:lnTo>
                      <a:pt x="31" y="42"/>
                    </a:lnTo>
                    <a:lnTo>
                      <a:pt x="34" y="39"/>
                    </a:lnTo>
                    <a:lnTo>
                      <a:pt x="37" y="39"/>
                    </a:lnTo>
                    <a:lnTo>
                      <a:pt x="39" y="37"/>
                    </a:lnTo>
                    <a:lnTo>
                      <a:pt x="42" y="34"/>
                    </a:lnTo>
                    <a:lnTo>
                      <a:pt x="42" y="29"/>
                    </a:lnTo>
                    <a:lnTo>
                      <a:pt x="42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9" name="Freeform 139"/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26 h 45"/>
                  <a:gd name="T4" fmla="*/ 43 w 46"/>
                  <a:gd name="T5" fmla="*/ 29 h 45"/>
                  <a:gd name="T6" fmla="*/ 43 w 46"/>
                  <a:gd name="T7" fmla="*/ 34 h 45"/>
                  <a:gd name="T8" fmla="*/ 40 w 46"/>
                  <a:gd name="T9" fmla="*/ 37 h 45"/>
                  <a:gd name="T10" fmla="*/ 38 w 46"/>
                  <a:gd name="T11" fmla="*/ 39 h 45"/>
                  <a:gd name="T12" fmla="*/ 35 w 46"/>
                  <a:gd name="T13" fmla="*/ 39 h 45"/>
                  <a:gd name="T14" fmla="*/ 32 w 46"/>
                  <a:gd name="T15" fmla="*/ 42 h 45"/>
                  <a:gd name="T16" fmla="*/ 30 w 46"/>
                  <a:gd name="T17" fmla="*/ 45 h 45"/>
                  <a:gd name="T18" fmla="*/ 27 w 46"/>
                  <a:gd name="T19" fmla="*/ 45 h 45"/>
                  <a:gd name="T20" fmla="*/ 22 w 46"/>
                  <a:gd name="T21" fmla="*/ 45 h 45"/>
                  <a:gd name="T22" fmla="*/ 19 w 46"/>
                  <a:gd name="T23" fmla="*/ 45 h 45"/>
                  <a:gd name="T24" fmla="*/ 14 w 46"/>
                  <a:gd name="T25" fmla="*/ 45 h 45"/>
                  <a:gd name="T26" fmla="*/ 11 w 46"/>
                  <a:gd name="T27" fmla="*/ 42 h 45"/>
                  <a:gd name="T28" fmla="*/ 8 w 46"/>
                  <a:gd name="T29" fmla="*/ 39 h 45"/>
                  <a:gd name="T30" fmla="*/ 6 w 46"/>
                  <a:gd name="T31" fmla="*/ 39 h 45"/>
                  <a:gd name="T32" fmla="*/ 3 w 46"/>
                  <a:gd name="T33" fmla="*/ 37 h 45"/>
                  <a:gd name="T34" fmla="*/ 3 w 46"/>
                  <a:gd name="T35" fmla="*/ 34 h 45"/>
                  <a:gd name="T36" fmla="*/ 0 w 46"/>
                  <a:gd name="T37" fmla="*/ 29 h 45"/>
                  <a:gd name="T38" fmla="*/ 0 w 46"/>
                  <a:gd name="T39" fmla="*/ 26 h 45"/>
                  <a:gd name="T40" fmla="*/ 0 w 46"/>
                  <a:gd name="T41" fmla="*/ 23 h 45"/>
                  <a:gd name="T42" fmla="*/ 0 w 46"/>
                  <a:gd name="T43" fmla="*/ 18 h 45"/>
                  <a:gd name="T44" fmla="*/ 0 w 46"/>
                  <a:gd name="T45" fmla="*/ 16 h 45"/>
                  <a:gd name="T46" fmla="*/ 3 w 46"/>
                  <a:gd name="T47" fmla="*/ 13 h 45"/>
                  <a:gd name="T48" fmla="*/ 3 w 46"/>
                  <a:gd name="T49" fmla="*/ 10 h 45"/>
                  <a:gd name="T50" fmla="*/ 6 w 46"/>
                  <a:gd name="T51" fmla="*/ 8 h 45"/>
                  <a:gd name="T52" fmla="*/ 8 w 46"/>
                  <a:gd name="T53" fmla="*/ 5 h 45"/>
                  <a:gd name="T54" fmla="*/ 11 w 46"/>
                  <a:gd name="T55" fmla="*/ 2 h 45"/>
                  <a:gd name="T56" fmla="*/ 14 w 46"/>
                  <a:gd name="T57" fmla="*/ 2 h 45"/>
                  <a:gd name="T58" fmla="*/ 19 w 46"/>
                  <a:gd name="T59" fmla="*/ 0 h 45"/>
                  <a:gd name="T60" fmla="*/ 22 w 46"/>
                  <a:gd name="T61" fmla="*/ 0 h 45"/>
                  <a:gd name="T62" fmla="*/ 27 w 46"/>
                  <a:gd name="T63" fmla="*/ 0 h 45"/>
                  <a:gd name="T64" fmla="*/ 30 w 46"/>
                  <a:gd name="T65" fmla="*/ 2 h 45"/>
                  <a:gd name="T66" fmla="*/ 32 w 46"/>
                  <a:gd name="T67" fmla="*/ 2 h 45"/>
                  <a:gd name="T68" fmla="*/ 35 w 46"/>
                  <a:gd name="T69" fmla="*/ 5 h 45"/>
                  <a:gd name="T70" fmla="*/ 38 w 46"/>
                  <a:gd name="T71" fmla="*/ 8 h 45"/>
                  <a:gd name="T72" fmla="*/ 40 w 46"/>
                  <a:gd name="T73" fmla="*/ 10 h 45"/>
                  <a:gd name="T74" fmla="*/ 43 w 46"/>
                  <a:gd name="T75" fmla="*/ 13 h 45"/>
                  <a:gd name="T76" fmla="*/ 43 w 46"/>
                  <a:gd name="T77" fmla="*/ 16 h 45"/>
                  <a:gd name="T78" fmla="*/ 43 w 46"/>
                  <a:gd name="T79" fmla="*/ 18 h 45"/>
                  <a:gd name="T80" fmla="*/ 46 w 46"/>
                  <a:gd name="T81" fmla="*/ 23 h 45"/>
                  <a:gd name="T82" fmla="*/ 43 w 46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5"/>
                  <a:gd name="T128" fmla="*/ 46 w 46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30" y="45"/>
                    </a:lnTo>
                    <a:lnTo>
                      <a:pt x="27" y="45"/>
                    </a:lnTo>
                    <a:lnTo>
                      <a:pt x="22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8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6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0" name="Freeform 140"/>
              <p:cNvSpPr>
                <a:spLocks/>
              </p:cNvSpPr>
              <p:nvPr/>
            </p:nvSpPr>
            <p:spPr bwMode="auto">
              <a:xfrm>
                <a:off x="3757" y="3161"/>
                <a:ext cx="46" cy="45"/>
              </a:xfrm>
              <a:custGeom>
                <a:avLst/>
                <a:gdLst>
                  <a:gd name="T0" fmla="*/ 43 w 46"/>
                  <a:gd name="T1" fmla="*/ 21 h 45"/>
                  <a:gd name="T2" fmla="*/ 43 w 46"/>
                  <a:gd name="T3" fmla="*/ 18 h 45"/>
                  <a:gd name="T4" fmla="*/ 43 w 46"/>
                  <a:gd name="T5" fmla="*/ 16 h 45"/>
                  <a:gd name="T6" fmla="*/ 43 w 46"/>
                  <a:gd name="T7" fmla="*/ 13 h 45"/>
                  <a:gd name="T8" fmla="*/ 40 w 46"/>
                  <a:gd name="T9" fmla="*/ 10 h 45"/>
                  <a:gd name="T10" fmla="*/ 38 w 46"/>
                  <a:gd name="T11" fmla="*/ 8 h 45"/>
                  <a:gd name="T12" fmla="*/ 35 w 46"/>
                  <a:gd name="T13" fmla="*/ 5 h 45"/>
                  <a:gd name="T14" fmla="*/ 32 w 46"/>
                  <a:gd name="T15" fmla="*/ 2 h 45"/>
                  <a:gd name="T16" fmla="*/ 30 w 46"/>
                  <a:gd name="T17" fmla="*/ 2 h 45"/>
                  <a:gd name="T18" fmla="*/ 27 w 46"/>
                  <a:gd name="T19" fmla="*/ 0 h 45"/>
                  <a:gd name="T20" fmla="*/ 22 w 46"/>
                  <a:gd name="T21" fmla="*/ 0 h 45"/>
                  <a:gd name="T22" fmla="*/ 19 w 46"/>
                  <a:gd name="T23" fmla="*/ 0 h 45"/>
                  <a:gd name="T24" fmla="*/ 14 w 46"/>
                  <a:gd name="T25" fmla="*/ 2 h 45"/>
                  <a:gd name="T26" fmla="*/ 11 w 46"/>
                  <a:gd name="T27" fmla="*/ 2 h 45"/>
                  <a:gd name="T28" fmla="*/ 8 w 46"/>
                  <a:gd name="T29" fmla="*/ 5 h 45"/>
                  <a:gd name="T30" fmla="*/ 6 w 46"/>
                  <a:gd name="T31" fmla="*/ 8 h 45"/>
                  <a:gd name="T32" fmla="*/ 3 w 46"/>
                  <a:gd name="T33" fmla="*/ 10 h 45"/>
                  <a:gd name="T34" fmla="*/ 3 w 46"/>
                  <a:gd name="T35" fmla="*/ 13 h 45"/>
                  <a:gd name="T36" fmla="*/ 0 w 46"/>
                  <a:gd name="T37" fmla="*/ 16 h 45"/>
                  <a:gd name="T38" fmla="*/ 0 w 46"/>
                  <a:gd name="T39" fmla="*/ 18 h 45"/>
                  <a:gd name="T40" fmla="*/ 0 w 46"/>
                  <a:gd name="T41" fmla="*/ 23 h 45"/>
                  <a:gd name="T42" fmla="*/ 0 w 46"/>
                  <a:gd name="T43" fmla="*/ 26 h 45"/>
                  <a:gd name="T44" fmla="*/ 0 w 46"/>
                  <a:gd name="T45" fmla="*/ 29 h 45"/>
                  <a:gd name="T46" fmla="*/ 3 w 46"/>
                  <a:gd name="T47" fmla="*/ 34 h 45"/>
                  <a:gd name="T48" fmla="*/ 3 w 46"/>
                  <a:gd name="T49" fmla="*/ 37 h 45"/>
                  <a:gd name="T50" fmla="*/ 6 w 46"/>
                  <a:gd name="T51" fmla="*/ 39 h 45"/>
                  <a:gd name="T52" fmla="*/ 8 w 46"/>
                  <a:gd name="T53" fmla="*/ 39 h 45"/>
                  <a:gd name="T54" fmla="*/ 11 w 46"/>
                  <a:gd name="T55" fmla="*/ 42 h 45"/>
                  <a:gd name="T56" fmla="*/ 14 w 46"/>
                  <a:gd name="T57" fmla="*/ 45 h 45"/>
                  <a:gd name="T58" fmla="*/ 19 w 46"/>
                  <a:gd name="T59" fmla="*/ 45 h 45"/>
                  <a:gd name="T60" fmla="*/ 22 w 46"/>
                  <a:gd name="T61" fmla="*/ 45 h 45"/>
                  <a:gd name="T62" fmla="*/ 27 w 46"/>
                  <a:gd name="T63" fmla="*/ 45 h 45"/>
                  <a:gd name="T64" fmla="*/ 30 w 46"/>
                  <a:gd name="T65" fmla="*/ 45 h 45"/>
                  <a:gd name="T66" fmla="*/ 32 w 46"/>
                  <a:gd name="T67" fmla="*/ 42 h 45"/>
                  <a:gd name="T68" fmla="*/ 35 w 46"/>
                  <a:gd name="T69" fmla="*/ 39 h 45"/>
                  <a:gd name="T70" fmla="*/ 38 w 46"/>
                  <a:gd name="T71" fmla="*/ 39 h 45"/>
                  <a:gd name="T72" fmla="*/ 40 w 46"/>
                  <a:gd name="T73" fmla="*/ 37 h 45"/>
                  <a:gd name="T74" fmla="*/ 43 w 46"/>
                  <a:gd name="T75" fmla="*/ 34 h 45"/>
                  <a:gd name="T76" fmla="*/ 43 w 46"/>
                  <a:gd name="T77" fmla="*/ 29 h 45"/>
                  <a:gd name="T78" fmla="*/ 43 w 46"/>
                  <a:gd name="T79" fmla="*/ 26 h 45"/>
                  <a:gd name="T80" fmla="*/ 46 w 46"/>
                  <a:gd name="T81" fmla="*/ 23 h 45"/>
                  <a:gd name="T82" fmla="*/ 46 w 46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6"/>
                  <a:gd name="T127" fmla="*/ 0 h 45"/>
                  <a:gd name="T128" fmla="*/ 46 w 46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6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2" y="45"/>
                    </a:lnTo>
                    <a:lnTo>
                      <a:pt x="27" y="45"/>
                    </a:lnTo>
                    <a:lnTo>
                      <a:pt x="30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6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1" name="Freeform 141"/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26 h 45"/>
                  <a:gd name="T4" fmla="*/ 43 w 45"/>
                  <a:gd name="T5" fmla="*/ 29 h 45"/>
                  <a:gd name="T6" fmla="*/ 43 w 45"/>
                  <a:gd name="T7" fmla="*/ 34 h 45"/>
                  <a:gd name="T8" fmla="*/ 40 w 45"/>
                  <a:gd name="T9" fmla="*/ 37 h 45"/>
                  <a:gd name="T10" fmla="*/ 37 w 45"/>
                  <a:gd name="T11" fmla="*/ 39 h 45"/>
                  <a:gd name="T12" fmla="*/ 35 w 45"/>
                  <a:gd name="T13" fmla="*/ 39 h 45"/>
                  <a:gd name="T14" fmla="*/ 32 w 45"/>
                  <a:gd name="T15" fmla="*/ 42 h 45"/>
                  <a:gd name="T16" fmla="*/ 29 w 45"/>
                  <a:gd name="T17" fmla="*/ 45 h 45"/>
                  <a:gd name="T18" fmla="*/ 27 w 45"/>
                  <a:gd name="T19" fmla="*/ 45 h 45"/>
                  <a:gd name="T20" fmla="*/ 21 w 45"/>
                  <a:gd name="T21" fmla="*/ 45 h 45"/>
                  <a:gd name="T22" fmla="*/ 19 w 45"/>
                  <a:gd name="T23" fmla="*/ 45 h 45"/>
                  <a:gd name="T24" fmla="*/ 14 w 45"/>
                  <a:gd name="T25" fmla="*/ 45 h 45"/>
                  <a:gd name="T26" fmla="*/ 11 w 45"/>
                  <a:gd name="T27" fmla="*/ 42 h 45"/>
                  <a:gd name="T28" fmla="*/ 8 w 45"/>
                  <a:gd name="T29" fmla="*/ 39 h 45"/>
                  <a:gd name="T30" fmla="*/ 6 w 45"/>
                  <a:gd name="T31" fmla="*/ 39 h 45"/>
                  <a:gd name="T32" fmla="*/ 3 w 45"/>
                  <a:gd name="T33" fmla="*/ 37 h 45"/>
                  <a:gd name="T34" fmla="*/ 3 w 45"/>
                  <a:gd name="T35" fmla="*/ 34 h 45"/>
                  <a:gd name="T36" fmla="*/ 0 w 45"/>
                  <a:gd name="T37" fmla="*/ 29 h 45"/>
                  <a:gd name="T38" fmla="*/ 0 w 45"/>
                  <a:gd name="T39" fmla="*/ 26 h 45"/>
                  <a:gd name="T40" fmla="*/ 0 w 45"/>
                  <a:gd name="T41" fmla="*/ 23 h 45"/>
                  <a:gd name="T42" fmla="*/ 0 w 45"/>
                  <a:gd name="T43" fmla="*/ 18 h 45"/>
                  <a:gd name="T44" fmla="*/ 0 w 45"/>
                  <a:gd name="T45" fmla="*/ 16 h 45"/>
                  <a:gd name="T46" fmla="*/ 3 w 45"/>
                  <a:gd name="T47" fmla="*/ 13 h 45"/>
                  <a:gd name="T48" fmla="*/ 3 w 45"/>
                  <a:gd name="T49" fmla="*/ 10 h 45"/>
                  <a:gd name="T50" fmla="*/ 6 w 45"/>
                  <a:gd name="T51" fmla="*/ 8 h 45"/>
                  <a:gd name="T52" fmla="*/ 8 w 45"/>
                  <a:gd name="T53" fmla="*/ 5 h 45"/>
                  <a:gd name="T54" fmla="*/ 11 w 45"/>
                  <a:gd name="T55" fmla="*/ 2 h 45"/>
                  <a:gd name="T56" fmla="*/ 14 w 45"/>
                  <a:gd name="T57" fmla="*/ 2 h 45"/>
                  <a:gd name="T58" fmla="*/ 19 w 45"/>
                  <a:gd name="T59" fmla="*/ 0 h 45"/>
                  <a:gd name="T60" fmla="*/ 21 w 45"/>
                  <a:gd name="T61" fmla="*/ 0 h 45"/>
                  <a:gd name="T62" fmla="*/ 27 w 45"/>
                  <a:gd name="T63" fmla="*/ 0 h 45"/>
                  <a:gd name="T64" fmla="*/ 29 w 45"/>
                  <a:gd name="T65" fmla="*/ 2 h 45"/>
                  <a:gd name="T66" fmla="*/ 32 w 45"/>
                  <a:gd name="T67" fmla="*/ 2 h 45"/>
                  <a:gd name="T68" fmla="*/ 35 w 45"/>
                  <a:gd name="T69" fmla="*/ 5 h 45"/>
                  <a:gd name="T70" fmla="*/ 37 w 45"/>
                  <a:gd name="T71" fmla="*/ 8 h 45"/>
                  <a:gd name="T72" fmla="*/ 40 w 45"/>
                  <a:gd name="T73" fmla="*/ 10 h 45"/>
                  <a:gd name="T74" fmla="*/ 43 w 45"/>
                  <a:gd name="T75" fmla="*/ 13 h 45"/>
                  <a:gd name="T76" fmla="*/ 43 w 45"/>
                  <a:gd name="T77" fmla="*/ 16 h 45"/>
                  <a:gd name="T78" fmla="*/ 43 w 45"/>
                  <a:gd name="T79" fmla="*/ 18 h 45"/>
                  <a:gd name="T80" fmla="*/ 45 w 45"/>
                  <a:gd name="T81" fmla="*/ 23 h 45"/>
                  <a:gd name="T82" fmla="*/ 43 w 45"/>
                  <a:gd name="T83" fmla="*/ 21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3" y="21"/>
                    </a:moveTo>
                    <a:lnTo>
                      <a:pt x="43" y="26"/>
                    </a:lnTo>
                    <a:lnTo>
                      <a:pt x="43" y="29"/>
                    </a:lnTo>
                    <a:lnTo>
                      <a:pt x="43" y="34"/>
                    </a:lnTo>
                    <a:lnTo>
                      <a:pt x="40" y="37"/>
                    </a:lnTo>
                    <a:lnTo>
                      <a:pt x="37" y="39"/>
                    </a:lnTo>
                    <a:lnTo>
                      <a:pt x="35" y="39"/>
                    </a:lnTo>
                    <a:lnTo>
                      <a:pt x="32" y="42"/>
                    </a:lnTo>
                    <a:lnTo>
                      <a:pt x="29" y="45"/>
                    </a:lnTo>
                    <a:lnTo>
                      <a:pt x="27" y="45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11" y="42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3" y="37"/>
                    </a:lnTo>
                    <a:lnTo>
                      <a:pt x="3" y="34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8" y="5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29" y="2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7" y="8"/>
                    </a:lnTo>
                    <a:lnTo>
                      <a:pt x="40" y="10"/>
                    </a:lnTo>
                    <a:lnTo>
                      <a:pt x="43" y="13"/>
                    </a:lnTo>
                    <a:lnTo>
                      <a:pt x="43" y="16"/>
                    </a:lnTo>
                    <a:lnTo>
                      <a:pt x="43" y="18"/>
                    </a:lnTo>
                    <a:lnTo>
                      <a:pt x="45" y="2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2" name="Freeform 142"/>
              <p:cNvSpPr>
                <a:spLocks/>
              </p:cNvSpPr>
              <p:nvPr/>
            </p:nvSpPr>
            <p:spPr bwMode="auto">
              <a:xfrm>
                <a:off x="3956" y="3161"/>
                <a:ext cx="45" cy="45"/>
              </a:xfrm>
              <a:custGeom>
                <a:avLst/>
                <a:gdLst>
                  <a:gd name="T0" fmla="*/ 43 w 45"/>
                  <a:gd name="T1" fmla="*/ 21 h 45"/>
                  <a:gd name="T2" fmla="*/ 43 w 45"/>
                  <a:gd name="T3" fmla="*/ 18 h 45"/>
                  <a:gd name="T4" fmla="*/ 43 w 45"/>
                  <a:gd name="T5" fmla="*/ 16 h 45"/>
                  <a:gd name="T6" fmla="*/ 43 w 45"/>
                  <a:gd name="T7" fmla="*/ 13 h 45"/>
                  <a:gd name="T8" fmla="*/ 40 w 45"/>
                  <a:gd name="T9" fmla="*/ 10 h 45"/>
                  <a:gd name="T10" fmla="*/ 37 w 45"/>
                  <a:gd name="T11" fmla="*/ 8 h 45"/>
                  <a:gd name="T12" fmla="*/ 35 w 45"/>
                  <a:gd name="T13" fmla="*/ 5 h 45"/>
                  <a:gd name="T14" fmla="*/ 32 w 45"/>
                  <a:gd name="T15" fmla="*/ 2 h 45"/>
                  <a:gd name="T16" fmla="*/ 29 w 45"/>
                  <a:gd name="T17" fmla="*/ 2 h 45"/>
                  <a:gd name="T18" fmla="*/ 27 w 45"/>
                  <a:gd name="T19" fmla="*/ 0 h 45"/>
                  <a:gd name="T20" fmla="*/ 21 w 45"/>
                  <a:gd name="T21" fmla="*/ 0 h 45"/>
                  <a:gd name="T22" fmla="*/ 19 w 45"/>
                  <a:gd name="T23" fmla="*/ 0 h 45"/>
                  <a:gd name="T24" fmla="*/ 14 w 45"/>
                  <a:gd name="T25" fmla="*/ 2 h 45"/>
                  <a:gd name="T26" fmla="*/ 11 w 45"/>
                  <a:gd name="T27" fmla="*/ 2 h 45"/>
                  <a:gd name="T28" fmla="*/ 8 w 45"/>
                  <a:gd name="T29" fmla="*/ 5 h 45"/>
                  <a:gd name="T30" fmla="*/ 6 w 45"/>
                  <a:gd name="T31" fmla="*/ 8 h 45"/>
                  <a:gd name="T32" fmla="*/ 3 w 45"/>
                  <a:gd name="T33" fmla="*/ 10 h 45"/>
                  <a:gd name="T34" fmla="*/ 3 w 45"/>
                  <a:gd name="T35" fmla="*/ 13 h 45"/>
                  <a:gd name="T36" fmla="*/ 0 w 45"/>
                  <a:gd name="T37" fmla="*/ 16 h 45"/>
                  <a:gd name="T38" fmla="*/ 0 w 45"/>
                  <a:gd name="T39" fmla="*/ 18 h 45"/>
                  <a:gd name="T40" fmla="*/ 0 w 45"/>
                  <a:gd name="T41" fmla="*/ 23 h 45"/>
                  <a:gd name="T42" fmla="*/ 0 w 45"/>
                  <a:gd name="T43" fmla="*/ 26 h 45"/>
                  <a:gd name="T44" fmla="*/ 0 w 45"/>
                  <a:gd name="T45" fmla="*/ 29 h 45"/>
                  <a:gd name="T46" fmla="*/ 3 w 45"/>
                  <a:gd name="T47" fmla="*/ 34 h 45"/>
                  <a:gd name="T48" fmla="*/ 3 w 45"/>
                  <a:gd name="T49" fmla="*/ 37 h 45"/>
                  <a:gd name="T50" fmla="*/ 6 w 45"/>
                  <a:gd name="T51" fmla="*/ 39 h 45"/>
                  <a:gd name="T52" fmla="*/ 8 w 45"/>
                  <a:gd name="T53" fmla="*/ 39 h 45"/>
                  <a:gd name="T54" fmla="*/ 11 w 45"/>
                  <a:gd name="T55" fmla="*/ 42 h 45"/>
                  <a:gd name="T56" fmla="*/ 14 w 45"/>
                  <a:gd name="T57" fmla="*/ 45 h 45"/>
                  <a:gd name="T58" fmla="*/ 19 w 45"/>
                  <a:gd name="T59" fmla="*/ 45 h 45"/>
                  <a:gd name="T60" fmla="*/ 21 w 45"/>
                  <a:gd name="T61" fmla="*/ 45 h 45"/>
                  <a:gd name="T62" fmla="*/ 27 w 45"/>
                  <a:gd name="T63" fmla="*/ 45 h 45"/>
                  <a:gd name="T64" fmla="*/ 29 w 45"/>
                  <a:gd name="T65" fmla="*/ 45 h 45"/>
                  <a:gd name="T66" fmla="*/ 32 w 45"/>
                  <a:gd name="T67" fmla="*/ 42 h 45"/>
                  <a:gd name="T68" fmla="*/ 35 w 45"/>
                  <a:gd name="T69" fmla="*/ 39 h 45"/>
                  <a:gd name="T70" fmla="*/ 37 w 45"/>
                  <a:gd name="T71" fmla="*/ 39 h 45"/>
                  <a:gd name="T72" fmla="*/ 40 w 45"/>
                  <a:gd name="T73" fmla="*/ 37 h 45"/>
                  <a:gd name="T74" fmla="*/ 43 w 45"/>
                  <a:gd name="T75" fmla="*/ 34 h 45"/>
                  <a:gd name="T76" fmla="*/ 43 w 45"/>
                  <a:gd name="T77" fmla="*/ 29 h 45"/>
                  <a:gd name="T78" fmla="*/ 43 w 45"/>
                  <a:gd name="T79" fmla="*/ 26 h 45"/>
                  <a:gd name="T80" fmla="*/ 45 w 45"/>
                  <a:gd name="T81" fmla="*/ 23 h 45"/>
                  <a:gd name="T82" fmla="*/ 45 w 45"/>
                  <a:gd name="T83" fmla="*/ 23 h 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45"/>
                  <a:gd name="T128" fmla="*/ 45 w 45"/>
                  <a:gd name="T129" fmla="*/ 45 h 4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45">
                    <a:moveTo>
                      <a:pt x="43" y="21"/>
                    </a:moveTo>
                    <a:lnTo>
                      <a:pt x="43" y="18"/>
                    </a:lnTo>
                    <a:lnTo>
                      <a:pt x="43" y="16"/>
                    </a:lnTo>
                    <a:lnTo>
                      <a:pt x="43" y="13"/>
                    </a:lnTo>
                    <a:lnTo>
                      <a:pt x="40" y="10"/>
                    </a:lnTo>
                    <a:lnTo>
                      <a:pt x="37" y="8"/>
                    </a:lnTo>
                    <a:lnTo>
                      <a:pt x="35" y="5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5"/>
                    </a:lnTo>
                    <a:lnTo>
                      <a:pt x="6" y="8"/>
                    </a:lnTo>
                    <a:lnTo>
                      <a:pt x="3" y="10"/>
                    </a:lnTo>
                    <a:lnTo>
                      <a:pt x="3" y="13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42"/>
                    </a:lnTo>
                    <a:lnTo>
                      <a:pt x="14" y="45"/>
                    </a:lnTo>
                    <a:lnTo>
                      <a:pt x="19" y="45"/>
                    </a:lnTo>
                    <a:lnTo>
                      <a:pt x="21" y="45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2" y="42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3" y="34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5" y="23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08" name="Group 149"/>
          <p:cNvGrpSpPr>
            <a:grpSpLocks/>
          </p:cNvGrpSpPr>
          <p:nvPr/>
        </p:nvGrpSpPr>
        <p:grpSpPr bwMode="auto">
          <a:xfrm>
            <a:off x="609600" y="1143000"/>
            <a:ext cx="2647950" cy="2055813"/>
            <a:chOff x="746" y="2543"/>
            <a:chExt cx="1668" cy="1295"/>
          </a:xfrm>
        </p:grpSpPr>
        <p:sp>
          <p:nvSpPr>
            <p:cNvPr id="21517" name="Line 101"/>
            <p:cNvSpPr>
              <a:spLocks noChangeShapeType="1"/>
            </p:cNvSpPr>
            <p:nvPr/>
          </p:nvSpPr>
          <p:spPr bwMode="auto">
            <a:xfrm>
              <a:off x="2207" y="3147"/>
              <a:ext cx="2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02"/>
            <p:cNvSpPr>
              <a:spLocks noChangeShapeType="1"/>
            </p:cNvSpPr>
            <p:nvPr/>
          </p:nvSpPr>
          <p:spPr bwMode="auto">
            <a:xfrm>
              <a:off x="934" y="3139"/>
              <a:ext cx="3" cy="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103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w 1668"/>
                <a:gd name="T11" fmla="*/ 0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68"/>
                <a:gd name="T19" fmla="*/ 0 h 241"/>
                <a:gd name="T20" fmla="*/ 1668 w 1668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04"/>
            <p:cNvSpPr>
              <a:spLocks/>
            </p:cNvSpPr>
            <p:nvPr/>
          </p:nvSpPr>
          <p:spPr bwMode="auto">
            <a:xfrm>
              <a:off x="746" y="3224"/>
              <a:ext cx="1668" cy="241"/>
            </a:xfrm>
            <a:custGeom>
              <a:avLst/>
              <a:gdLst>
                <a:gd name="T0" fmla="*/ 0 w 1668"/>
                <a:gd name="T1" fmla="*/ 0 h 241"/>
                <a:gd name="T2" fmla="*/ 1668 w 1668"/>
                <a:gd name="T3" fmla="*/ 3 h 241"/>
                <a:gd name="T4" fmla="*/ 1668 w 1668"/>
                <a:gd name="T5" fmla="*/ 241 h 241"/>
                <a:gd name="T6" fmla="*/ 3 w 1668"/>
                <a:gd name="T7" fmla="*/ 241 h 241"/>
                <a:gd name="T8" fmla="*/ 3 w 1668"/>
                <a:gd name="T9" fmla="*/ 3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8"/>
                <a:gd name="T16" fmla="*/ 0 h 241"/>
                <a:gd name="T17" fmla="*/ 1668 w 166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8" h="241">
                  <a:moveTo>
                    <a:pt x="0" y="0"/>
                  </a:moveTo>
                  <a:lnTo>
                    <a:pt x="1668" y="3"/>
                  </a:lnTo>
                  <a:lnTo>
                    <a:pt x="1668" y="241"/>
                  </a:lnTo>
                  <a:lnTo>
                    <a:pt x="3" y="241"/>
                  </a:lnTo>
                  <a:lnTo>
                    <a:pt x="3" y="3"/>
                  </a:lnTo>
                </a:path>
              </a:pathLst>
            </a:custGeom>
            <a:solidFill>
              <a:srgbClr val="FFFF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05"/>
            <p:cNvSpPr>
              <a:spLocks noChangeShapeType="1"/>
            </p:cNvSpPr>
            <p:nvPr/>
          </p:nvSpPr>
          <p:spPr bwMode="auto">
            <a:xfrm>
              <a:off x="932" y="2858"/>
              <a:ext cx="2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06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1 h 318"/>
                <a:gd name="T8" fmla="*/ 287 w 318"/>
                <a:gd name="T9" fmla="*/ 252 h 318"/>
                <a:gd name="T10" fmla="*/ 271 w 318"/>
                <a:gd name="T11" fmla="*/ 270 h 318"/>
                <a:gd name="T12" fmla="*/ 252 w 318"/>
                <a:gd name="T13" fmla="*/ 286 h 318"/>
                <a:gd name="T14" fmla="*/ 231 w 318"/>
                <a:gd name="T15" fmla="*/ 300 h 318"/>
                <a:gd name="T16" fmla="*/ 210 w 318"/>
                <a:gd name="T17" fmla="*/ 310 h 318"/>
                <a:gd name="T18" fmla="*/ 183 w 318"/>
                <a:gd name="T19" fmla="*/ 315 h 318"/>
                <a:gd name="T20" fmla="*/ 159 w 318"/>
                <a:gd name="T21" fmla="*/ 318 h 318"/>
                <a:gd name="T22" fmla="*/ 133 w 318"/>
                <a:gd name="T23" fmla="*/ 315 h 318"/>
                <a:gd name="T24" fmla="*/ 109 w 318"/>
                <a:gd name="T25" fmla="*/ 310 h 318"/>
                <a:gd name="T26" fmla="*/ 85 w 318"/>
                <a:gd name="T27" fmla="*/ 300 h 318"/>
                <a:gd name="T28" fmla="*/ 64 w 318"/>
                <a:gd name="T29" fmla="*/ 286 h 318"/>
                <a:gd name="T30" fmla="*/ 45 w 318"/>
                <a:gd name="T31" fmla="*/ 270 h 318"/>
                <a:gd name="T32" fmla="*/ 30 w 318"/>
                <a:gd name="T33" fmla="*/ 252 h 318"/>
                <a:gd name="T34" fmla="*/ 16 w 318"/>
                <a:gd name="T35" fmla="*/ 231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3 h 318"/>
                <a:gd name="T44" fmla="*/ 8 w 318"/>
                <a:gd name="T45" fmla="*/ 109 h 318"/>
                <a:gd name="T46" fmla="*/ 16 w 318"/>
                <a:gd name="T47" fmla="*/ 85 h 318"/>
                <a:gd name="T48" fmla="*/ 30 w 318"/>
                <a:gd name="T49" fmla="*/ 64 h 318"/>
                <a:gd name="T50" fmla="*/ 45 w 318"/>
                <a:gd name="T51" fmla="*/ 45 h 318"/>
                <a:gd name="T52" fmla="*/ 64 w 318"/>
                <a:gd name="T53" fmla="*/ 29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29 h 318"/>
                <a:gd name="T70" fmla="*/ 271 w 318"/>
                <a:gd name="T71" fmla="*/ 45 h 318"/>
                <a:gd name="T72" fmla="*/ 287 w 318"/>
                <a:gd name="T73" fmla="*/ 64 h 318"/>
                <a:gd name="T74" fmla="*/ 300 w 318"/>
                <a:gd name="T75" fmla="*/ 85 h 318"/>
                <a:gd name="T76" fmla="*/ 311 w 318"/>
                <a:gd name="T77" fmla="*/ 109 h 318"/>
                <a:gd name="T78" fmla="*/ 316 w 318"/>
                <a:gd name="T79" fmla="*/ 133 h 318"/>
                <a:gd name="T80" fmla="*/ 318 w 318"/>
                <a:gd name="T81" fmla="*/ 159 h 318"/>
                <a:gd name="T82" fmla="*/ 316 w 318"/>
                <a:gd name="T83" fmla="*/ 15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6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1"/>
                  </a:lnTo>
                  <a:lnTo>
                    <a:pt x="287" y="252"/>
                  </a:lnTo>
                  <a:lnTo>
                    <a:pt x="271" y="270"/>
                  </a:lnTo>
                  <a:lnTo>
                    <a:pt x="252" y="286"/>
                  </a:lnTo>
                  <a:lnTo>
                    <a:pt x="231" y="300"/>
                  </a:lnTo>
                  <a:lnTo>
                    <a:pt x="210" y="310"/>
                  </a:lnTo>
                  <a:lnTo>
                    <a:pt x="183" y="315"/>
                  </a:lnTo>
                  <a:lnTo>
                    <a:pt x="159" y="318"/>
                  </a:lnTo>
                  <a:lnTo>
                    <a:pt x="133" y="315"/>
                  </a:lnTo>
                  <a:lnTo>
                    <a:pt x="109" y="310"/>
                  </a:lnTo>
                  <a:lnTo>
                    <a:pt x="85" y="300"/>
                  </a:lnTo>
                  <a:lnTo>
                    <a:pt x="64" y="286"/>
                  </a:lnTo>
                  <a:lnTo>
                    <a:pt x="45" y="270"/>
                  </a:lnTo>
                  <a:lnTo>
                    <a:pt x="30" y="252"/>
                  </a:lnTo>
                  <a:lnTo>
                    <a:pt x="16" y="231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3"/>
                  </a:lnTo>
                  <a:lnTo>
                    <a:pt x="8" y="109"/>
                  </a:lnTo>
                  <a:lnTo>
                    <a:pt x="16" y="85"/>
                  </a:lnTo>
                  <a:lnTo>
                    <a:pt x="30" y="64"/>
                  </a:lnTo>
                  <a:lnTo>
                    <a:pt x="45" y="45"/>
                  </a:lnTo>
                  <a:lnTo>
                    <a:pt x="64" y="29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29"/>
                  </a:lnTo>
                  <a:lnTo>
                    <a:pt x="271" y="45"/>
                  </a:lnTo>
                  <a:lnTo>
                    <a:pt x="287" y="64"/>
                  </a:lnTo>
                  <a:lnTo>
                    <a:pt x="300" y="85"/>
                  </a:lnTo>
                  <a:lnTo>
                    <a:pt x="311" y="109"/>
                  </a:lnTo>
                  <a:lnTo>
                    <a:pt x="316" y="133"/>
                  </a:lnTo>
                  <a:lnTo>
                    <a:pt x="318" y="159"/>
                  </a:lnTo>
                  <a:lnTo>
                    <a:pt x="316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107"/>
            <p:cNvSpPr>
              <a:spLocks/>
            </p:cNvSpPr>
            <p:nvPr/>
          </p:nvSpPr>
          <p:spPr bwMode="auto">
            <a:xfrm>
              <a:off x="775" y="2543"/>
              <a:ext cx="318" cy="318"/>
            </a:xfrm>
            <a:custGeom>
              <a:avLst/>
              <a:gdLst>
                <a:gd name="T0" fmla="*/ 316 w 318"/>
                <a:gd name="T1" fmla="*/ 156 h 318"/>
                <a:gd name="T2" fmla="*/ 316 w 318"/>
                <a:gd name="T3" fmla="*/ 133 h 318"/>
                <a:gd name="T4" fmla="*/ 311 w 318"/>
                <a:gd name="T5" fmla="*/ 109 h 318"/>
                <a:gd name="T6" fmla="*/ 300 w 318"/>
                <a:gd name="T7" fmla="*/ 85 h 318"/>
                <a:gd name="T8" fmla="*/ 287 w 318"/>
                <a:gd name="T9" fmla="*/ 64 h 318"/>
                <a:gd name="T10" fmla="*/ 271 w 318"/>
                <a:gd name="T11" fmla="*/ 45 h 318"/>
                <a:gd name="T12" fmla="*/ 252 w 318"/>
                <a:gd name="T13" fmla="*/ 29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29 h 318"/>
                <a:gd name="T30" fmla="*/ 45 w 318"/>
                <a:gd name="T31" fmla="*/ 45 h 318"/>
                <a:gd name="T32" fmla="*/ 30 w 318"/>
                <a:gd name="T33" fmla="*/ 64 h 318"/>
                <a:gd name="T34" fmla="*/ 16 w 318"/>
                <a:gd name="T35" fmla="*/ 85 h 318"/>
                <a:gd name="T36" fmla="*/ 8 w 318"/>
                <a:gd name="T37" fmla="*/ 109 h 318"/>
                <a:gd name="T38" fmla="*/ 0 w 318"/>
                <a:gd name="T39" fmla="*/ 133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1 h 318"/>
                <a:gd name="T48" fmla="*/ 30 w 318"/>
                <a:gd name="T49" fmla="*/ 252 h 318"/>
                <a:gd name="T50" fmla="*/ 45 w 318"/>
                <a:gd name="T51" fmla="*/ 270 h 318"/>
                <a:gd name="T52" fmla="*/ 64 w 318"/>
                <a:gd name="T53" fmla="*/ 286 h 318"/>
                <a:gd name="T54" fmla="*/ 85 w 318"/>
                <a:gd name="T55" fmla="*/ 300 h 318"/>
                <a:gd name="T56" fmla="*/ 109 w 318"/>
                <a:gd name="T57" fmla="*/ 310 h 318"/>
                <a:gd name="T58" fmla="*/ 133 w 318"/>
                <a:gd name="T59" fmla="*/ 315 h 318"/>
                <a:gd name="T60" fmla="*/ 159 w 318"/>
                <a:gd name="T61" fmla="*/ 318 h 318"/>
                <a:gd name="T62" fmla="*/ 183 w 318"/>
                <a:gd name="T63" fmla="*/ 315 h 318"/>
                <a:gd name="T64" fmla="*/ 210 w 318"/>
                <a:gd name="T65" fmla="*/ 310 h 318"/>
                <a:gd name="T66" fmla="*/ 231 w 318"/>
                <a:gd name="T67" fmla="*/ 300 h 318"/>
                <a:gd name="T68" fmla="*/ 252 w 318"/>
                <a:gd name="T69" fmla="*/ 286 h 318"/>
                <a:gd name="T70" fmla="*/ 271 w 318"/>
                <a:gd name="T71" fmla="*/ 270 h 318"/>
                <a:gd name="T72" fmla="*/ 287 w 318"/>
                <a:gd name="T73" fmla="*/ 252 h 318"/>
                <a:gd name="T74" fmla="*/ 300 w 318"/>
                <a:gd name="T75" fmla="*/ 231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6"/>
                  </a:moveTo>
                  <a:lnTo>
                    <a:pt x="316" y="133"/>
                  </a:lnTo>
                  <a:lnTo>
                    <a:pt x="311" y="109"/>
                  </a:lnTo>
                  <a:lnTo>
                    <a:pt x="300" y="85"/>
                  </a:lnTo>
                  <a:lnTo>
                    <a:pt x="287" y="64"/>
                  </a:lnTo>
                  <a:lnTo>
                    <a:pt x="271" y="45"/>
                  </a:lnTo>
                  <a:lnTo>
                    <a:pt x="252" y="29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29"/>
                  </a:lnTo>
                  <a:lnTo>
                    <a:pt x="45" y="45"/>
                  </a:lnTo>
                  <a:lnTo>
                    <a:pt x="30" y="64"/>
                  </a:lnTo>
                  <a:lnTo>
                    <a:pt x="16" y="85"/>
                  </a:lnTo>
                  <a:lnTo>
                    <a:pt x="8" y="109"/>
                  </a:lnTo>
                  <a:lnTo>
                    <a:pt x="0" y="133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1"/>
                  </a:lnTo>
                  <a:lnTo>
                    <a:pt x="30" y="252"/>
                  </a:lnTo>
                  <a:lnTo>
                    <a:pt x="45" y="270"/>
                  </a:lnTo>
                  <a:lnTo>
                    <a:pt x="64" y="286"/>
                  </a:lnTo>
                  <a:lnTo>
                    <a:pt x="85" y="300"/>
                  </a:lnTo>
                  <a:lnTo>
                    <a:pt x="109" y="310"/>
                  </a:lnTo>
                  <a:lnTo>
                    <a:pt x="133" y="315"/>
                  </a:lnTo>
                  <a:lnTo>
                    <a:pt x="159" y="318"/>
                  </a:lnTo>
                  <a:lnTo>
                    <a:pt x="183" y="315"/>
                  </a:lnTo>
                  <a:lnTo>
                    <a:pt x="210" y="310"/>
                  </a:lnTo>
                  <a:lnTo>
                    <a:pt x="231" y="300"/>
                  </a:lnTo>
                  <a:lnTo>
                    <a:pt x="252" y="286"/>
                  </a:lnTo>
                  <a:lnTo>
                    <a:pt x="271" y="270"/>
                  </a:lnTo>
                  <a:lnTo>
                    <a:pt x="287" y="252"/>
                  </a:lnTo>
                  <a:lnTo>
                    <a:pt x="300" y="231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108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0"/>
                <a:gd name="T19" fmla="*/ 0 h 201"/>
                <a:gd name="T20" fmla="*/ 320 w 320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109"/>
            <p:cNvSpPr>
              <a:spLocks/>
            </p:cNvSpPr>
            <p:nvPr/>
          </p:nvSpPr>
          <p:spPr bwMode="auto">
            <a:xfrm>
              <a:off x="773" y="2938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3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3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201"/>
                <a:gd name="T17" fmla="*/ 320 w 320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201">
                  <a:moveTo>
                    <a:pt x="0" y="0"/>
                  </a:moveTo>
                  <a:lnTo>
                    <a:pt x="320" y="3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Rectangle 110"/>
            <p:cNvSpPr>
              <a:spLocks noChangeArrowheads="1"/>
            </p:cNvSpPr>
            <p:nvPr/>
          </p:nvSpPr>
          <p:spPr bwMode="auto">
            <a:xfrm>
              <a:off x="889" y="2649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21527" name="Rectangle 111"/>
            <p:cNvSpPr>
              <a:spLocks noChangeArrowheads="1"/>
            </p:cNvSpPr>
            <p:nvPr/>
          </p:nvSpPr>
          <p:spPr bwMode="auto">
            <a:xfrm>
              <a:off x="938" y="271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21528" name="Rectangle 112"/>
            <p:cNvSpPr>
              <a:spLocks noChangeArrowheads="1"/>
            </p:cNvSpPr>
            <p:nvPr/>
          </p:nvSpPr>
          <p:spPr bwMode="auto">
            <a:xfrm>
              <a:off x="908" y="298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</a:rPr>
                <a:t>$</a:t>
              </a:r>
              <a:endParaRPr lang="en-US" altLang="en-US" sz="1800"/>
            </a:p>
          </p:txBody>
        </p:sp>
        <p:sp>
          <p:nvSpPr>
            <p:cNvPr id="21529" name="Rectangle 114"/>
            <p:cNvSpPr>
              <a:spLocks noChangeArrowheads="1"/>
            </p:cNvSpPr>
            <p:nvPr/>
          </p:nvSpPr>
          <p:spPr bwMode="auto">
            <a:xfrm>
              <a:off x="1418" y="3263"/>
              <a:ext cx="4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</a:rPr>
                <a:t>BUS</a:t>
              </a:r>
              <a:endParaRPr lang="en-US" altLang="en-US" sz="1800"/>
            </a:p>
          </p:txBody>
        </p:sp>
        <p:sp>
          <p:nvSpPr>
            <p:cNvPr id="21530" name="Line 115"/>
            <p:cNvSpPr>
              <a:spLocks noChangeShapeType="1"/>
            </p:cNvSpPr>
            <p:nvPr/>
          </p:nvSpPr>
          <p:spPr bwMode="auto">
            <a:xfrm>
              <a:off x="2207" y="2869"/>
              <a:ext cx="2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116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86 h 318"/>
                <a:gd name="T4" fmla="*/ 311 w 318"/>
                <a:gd name="T5" fmla="*/ 209 h 318"/>
                <a:gd name="T6" fmla="*/ 300 w 318"/>
                <a:gd name="T7" fmla="*/ 233 h 318"/>
                <a:gd name="T8" fmla="*/ 287 w 318"/>
                <a:gd name="T9" fmla="*/ 254 h 318"/>
                <a:gd name="T10" fmla="*/ 271 w 318"/>
                <a:gd name="T11" fmla="*/ 273 h 318"/>
                <a:gd name="T12" fmla="*/ 252 w 318"/>
                <a:gd name="T13" fmla="*/ 289 h 318"/>
                <a:gd name="T14" fmla="*/ 231 w 318"/>
                <a:gd name="T15" fmla="*/ 302 h 318"/>
                <a:gd name="T16" fmla="*/ 210 w 318"/>
                <a:gd name="T17" fmla="*/ 310 h 318"/>
                <a:gd name="T18" fmla="*/ 183 w 318"/>
                <a:gd name="T19" fmla="*/ 318 h 318"/>
                <a:gd name="T20" fmla="*/ 159 w 318"/>
                <a:gd name="T21" fmla="*/ 318 h 318"/>
                <a:gd name="T22" fmla="*/ 133 w 318"/>
                <a:gd name="T23" fmla="*/ 318 h 318"/>
                <a:gd name="T24" fmla="*/ 109 w 318"/>
                <a:gd name="T25" fmla="*/ 310 h 318"/>
                <a:gd name="T26" fmla="*/ 85 w 318"/>
                <a:gd name="T27" fmla="*/ 302 h 318"/>
                <a:gd name="T28" fmla="*/ 64 w 318"/>
                <a:gd name="T29" fmla="*/ 289 h 318"/>
                <a:gd name="T30" fmla="*/ 45 w 318"/>
                <a:gd name="T31" fmla="*/ 273 h 318"/>
                <a:gd name="T32" fmla="*/ 30 w 318"/>
                <a:gd name="T33" fmla="*/ 254 h 318"/>
                <a:gd name="T34" fmla="*/ 16 w 318"/>
                <a:gd name="T35" fmla="*/ 233 h 318"/>
                <a:gd name="T36" fmla="*/ 8 w 318"/>
                <a:gd name="T37" fmla="*/ 209 h 318"/>
                <a:gd name="T38" fmla="*/ 0 w 318"/>
                <a:gd name="T39" fmla="*/ 186 h 318"/>
                <a:gd name="T40" fmla="*/ 0 w 318"/>
                <a:gd name="T41" fmla="*/ 159 h 318"/>
                <a:gd name="T42" fmla="*/ 0 w 318"/>
                <a:gd name="T43" fmla="*/ 135 h 318"/>
                <a:gd name="T44" fmla="*/ 8 w 318"/>
                <a:gd name="T45" fmla="*/ 109 h 318"/>
                <a:gd name="T46" fmla="*/ 16 w 318"/>
                <a:gd name="T47" fmla="*/ 87 h 318"/>
                <a:gd name="T48" fmla="*/ 30 w 318"/>
                <a:gd name="T49" fmla="*/ 66 h 318"/>
                <a:gd name="T50" fmla="*/ 45 w 318"/>
                <a:gd name="T51" fmla="*/ 48 h 318"/>
                <a:gd name="T52" fmla="*/ 64 w 318"/>
                <a:gd name="T53" fmla="*/ 32 h 318"/>
                <a:gd name="T54" fmla="*/ 85 w 318"/>
                <a:gd name="T55" fmla="*/ 19 h 318"/>
                <a:gd name="T56" fmla="*/ 109 w 318"/>
                <a:gd name="T57" fmla="*/ 8 h 318"/>
                <a:gd name="T58" fmla="*/ 133 w 318"/>
                <a:gd name="T59" fmla="*/ 3 h 318"/>
                <a:gd name="T60" fmla="*/ 159 w 318"/>
                <a:gd name="T61" fmla="*/ 0 h 318"/>
                <a:gd name="T62" fmla="*/ 183 w 318"/>
                <a:gd name="T63" fmla="*/ 3 h 318"/>
                <a:gd name="T64" fmla="*/ 210 w 318"/>
                <a:gd name="T65" fmla="*/ 8 h 318"/>
                <a:gd name="T66" fmla="*/ 231 w 318"/>
                <a:gd name="T67" fmla="*/ 19 h 318"/>
                <a:gd name="T68" fmla="*/ 252 w 318"/>
                <a:gd name="T69" fmla="*/ 32 h 318"/>
                <a:gd name="T70" fmla="*/ 271 w 318"/>
                <a:gd name="T71" fmla="*/ 48 h 318"/>
                <a:gd name="T72" fmla="*/ 287 w 318"/>
                <a:gd name="T73" fmla="*/ 66 h 318"/>
                <a:gd name="T74" fmla="*/ 300 w 318"/>
                <a:gd name="T75" fmla="*/ 87 h 318"/>
                <a:gd name="T76" fmla="*/ 311 w 318"/>
                <a:gd name="T77" fmla="*/ 109 h 318"/>
                <a:gd name="T78" fmla="*/ 316 w 318"/>
                <a:gd name="T79" fmla="*/ 135 h 318"/>
                <a:gd name="T80" fmla="*/ 318 w 318"/>
                <a:gd name="T81" fmla="*/ 159 h 318"/>
                <a:gd name="T82" fmla="*/ 316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9"/>
                  </a:moveTo>
                  <a:lnTo>
                    <a:pt x="316" y="186"/>
                  </a:lnTo>
                  <a:lnTo>
                    <a:pt x="311" y="209"/>
                  </a:lnTo>
                  <a:lnTo>
                    <a:pt x="300" y="233"/>
                  </a:lnTo>
                  <a:lnTo>
                    <a:pt x="287" y="254"/>
                  </a:lnTo>
                  <a:lnTo>
                    <a:pt x="271" y="273"/>
                  </a:lnTo>
                  <a:lnTo>
                    <a:pt x="252" y="289"/>
                  </a:lnTo>
                  <a:lnTo>
                    <a:pt x="231" y="302"/>
                  </a:lnTo>
                  <a:lnTo>
                    <a:pt x="210" y="310"/>
                  </a:lnTo>
                  <a:lnTo>
                    <a:pt x="183" y="318"/>
                  </a:lnTo>
                  <a:lnTo>
                    <a:pt x="159" y="318"/>
                  </a:lnTo>
                  <a:lnTo>
                    <a:pt x="133" y="318"/>
                  </a:lnTo>
                  <a:lnTo>
                    <a:pt x="109" y="310"/>
                  </a:lnTo>
                  <a:lnTo>
                    <a:pt x="85" y="302"/>
                  </a:lnTo>
                  <a:lnTo>
                    <a:pt x="64" y="289"/>
                  </a:lnTo>
                  <a:lnTo>
                    <a:pt x="45" y="273"/>
                  </a:lnTo>
                  <a:lnTo>
                    <a:pt x="30" y="254"/>
                  </a:lnTo>
                  <a:lnTo>
                    <a:pt x="16" y="233"/>
                  </a:lnTo>
                  <a:lnTo>
                    <a:pt x="8" y="209"/>
                  </a:lnTo>
                  <a:lnTo>
                    <a:pt x="0" y="186"/>
                  </a:lnTo>
                  <a:lnTo>
                    <a:pt x="0" y="159"/>
                  </a:lnTo>
                  <a:lnTo>
                    <a:pt x="0" y="135"/>
                  </a:lnTo>
                  <a:lnTo>
                    <a:pt x="8" y="109"/>
                  </a:lnTo>
                  <a:lnTo>
                    <a:pt x="16" y="87"/>
                  </a:lnTo>
                  <a:lnTo>
                    <a:pt x="30" y="66"/>
                  </a:lnTo>
                  <a:lnTo>
                    <a:pt x="45" y="48"/>
                  </a:lnTo>
                  <a:lnTo>
                    <a:pt x="64" y="32"/>
                  </a:lnTo>
                  <a:lnTo>
                    <a:pt x="85" y="19"/>
                  </a:lnTo>
                  <a:lnTo>
                    <a:pt x="109" y="8"/>
                  </a:lnTo>
                  <a:lnTo>
                    <a:pt x="133" y="3"/>
                  </a:lnTo>
                  <a:lnTo>
                    <a:pt x="159" y="0"/>
                  </a:lnTo>
                  <a:lnTo>
                    <a:pt x="183" y="3"/>
                  </a:lnTo>
                  <a:lnTo>
                    <a:pt x="210" y="8"/>
                  </a:lnTo>
                  <a:lnTo>
                    <a:pt x="231" y="19"/>
                  </a:lnTo>
                  <a:lnTo>
                    <a:pt x="252" y="32"/>
                  </a:lnTo>
                  <a:lnTo>
                    <a:pt x="271" y="48"/>
                  </a:lnTo>
                  <a:lnTo>
                    <a:pt x="287" y="66"/>
                  </a:lnTo>
                  <a:lnTo>
                    <a:pt x="300" y="87"/>
                  </a:lnTo>
                  <a:lnTo>
                    <a:pt x="311" y="109"/>
                  </a:lnTo>
                  <a:lnTo>
                    <a:pt x="316" y="135"/>
                  </a:lnTo>
                  <a:lnTo>
                    <a:pt x="318" y="159"/>
                  </a:lnTo>
                  <a:lnTo>
                    <a:pt x="316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117"/>
            <p:cNvSpPr>
              <a:spLocks/>
            </p:cNvSpPr>
            <p:nvPr/>
          </p:nvSpPr>
          <p:spPr bwMode="auto">
            <a:xfrm>
              <a:off x="2050" y="2551"/>
              <a:ext cx="318" cy="318"/>
            </a:xfrm>
            <a:custGeom>
              <a:avLst/>
              <a:gdLst>
                <a:gd name="T0" fmla="*/ 316 w 318"/>
                <a:gd name="T1" fmla="*/ 159 h 318"/>
                <a:gd name="T2" fmla="*/ 316 w 318"/>
                <a:gd name="T3" fmla="*/ 135 h 318"/>
                <a:gd name="T4" fmla="*/ 311 w 318"/>
                <a:gd name="T5" fmla="*/ 109 h 318"/>
                <a:gd name="T6" fmla="*/ 300 w 318"/>
                <a:gd name="T7" fmla="*/ 87 h 318"/>
                <a:gd name="T8" fmla="*/ 287 w 318"/>
                <a:gd name="T9" fmla="*/ 66 h 318"/>
                <a:gd name="T10" fmla="*/ 271 w 318"/>
                <a:gd name="T11" fmla="*/ 48 h 318"/>
                <a:gd name="T12" fmla="*/ 252 w 318"/>
                <a:gd name="T13" fmla="*/ 32 h 318"/>
                <a:gd name="T14" fmla="*/ 231 w 318"/>
                <a:gd name="T15" fmla="*/ 19 h 318"/>
                <a:gd name="T16" fmla="*/ 210 w 318"/>
                <a:gd name="T17" fmla="*/ 8 h 318"/>
                <a:gd name="T18" fmla="*/ 183 w 318"/>
                <a:gd name="T19" fmla="*/ 3 h 318"/>
                <a:gd name="T20" fmla="*/ 159 w 318"/>
                <a:gd name="T21" fmla="*/ 0 h 318"/>
                <a:gd name="T22" fmla="*/ 133 w 318"/>
                <a:gd name="T23" fmla="*/ 3 h 318"/>
                <a:gd name="T24" fmla="*/ 109 w 318"/>
                <a:gd name="T25" fmla="*/ 8 h 318"/>
                <a:gd name="T26" fmla="*/ 85 w 318"/>
                <a:gd name="T27" fmla="*/ 19 h 318"/>
                <a:gd name="T28" fmla="*/ 64 w 318"/>
                <a:gd name="T29" fmla="*/ 32 h 318"/>
                <a:gd name="T30" fmla="*/ 45 w 318"/>
                <a:gd name="T31" fmla="*/ 48 h 318"/>
                <a:gd name="T32" fmla="*/ 30 w 318"/>
                <a:gd name="T33" fmla="*/ 66 h 318"/>
                <a:gd name="T34" fmla="*/ 16 w 318"/>
                <a:gd name="T35" fmla="*/ 87 h 318"/>
                <a:gd name="T36" fmla="*/ 8 w 318"/>
                <a:gd name="T37" fmla="*/ 109 h 318"/>
                <a:gd name="T38" fmla="*/ 0 w 318"/>
                <a:gd name="T39" fmla="*/ 135 h 318"/>
                <a:gd name="T40" fmla="*/ 0 w 318"/>
                <a:gd name="T41" fmla="*/ 159 h 318"/>
                <a:gd name="T42" fmla="*/ 0 w 318"/>
                <a:gd name="T43" fmla="*/ 186 h 318"/>
                <a:gd name="T44" fmla="*/ 8 w 318"/>
                <a:gd name="T45" fmla="*/ 209 h 318"/>
                <a:gd name="T46" fmla="*/ 16 w 318"/>
                <a:gd name="T47" fmla="*/ 233 h 318"/>
                <a:gd name="T48" fmla="*/ 30 w 318"/>
                <a:gd name="T49" fmla="*/ 254 h 318"/>
                <a:gd name="T50" fmla="*/ 45 w 318"/>
                <a:gd name="T51" fmla="*/ 273 h 318"/>
                <a:gd name="T52" fmla="*/ 64 w 318"/>
                <a:gd name="T53" fmla="*/ 289 h 318"/>
                <a:gd name="T54" fmla="*/ 85 w 318"/>
                <a:gd name="T55" fmla="*/ 302 h 318"/>
                <a:gd name="T56" fmla="*/ 109 w 318"/>
                <a:gd name="T57" fmla="*/ 310 h 318"/>
                <a:gd name="T58" fmla="*/ 133 w 318"/>
                <a:gd name="T59" fmla="*/ 318 h 318"/>
                <a:gd name="T60" fmla="*/ 159 w 318"/>
                <a:gd name="T61" fmla="*/ 318 h 318"/>
                <a:gd name="T62" fmla="*/ 183 w 318"/>
                <a:gd name="T63" fmla="*/ 318 h 318"/>
                <a:gd name="T64" fmla="*/ 210 w 318"/>
                <a:gd name="T65" fmla="*/ 310 h 318"/>
                <a:gd name="T66" fmla="*/ 231 w 318"/>
                <a:gd name="T67" fmla="*/ 302 h 318"/>
                <a:gd name="T68" fmla="*/ 252 w 318"/>
                <a:gd name="T69" fmla="*/ 289 h 318"/>
                <a:gd name="T70" fmla="*/ 271 w 318"/>
                <a:gd name="T71" fmla="*/ 273 h 318"/>
                <a:gd name="T72" fmla="*/ 287 w 318"/>
                <a:gd name="T73" fmla="*/ 254 h 318"/>
                <a:gd name="T74" fmla="*/ 300 w 318"/>
                <a:gd name="T75" fmla="*/ 233 h 318"/>
                <a:gd name="T76" fmla="*/ 311 w 318"/>
                <a:gd name="T77" fmla="*/ 209 h 318"/>
                <a:gd name="T78" fmla="*/ 316 w 318"/>
                <a:gd name="T79" fmla="*/ 186 h 318"/>
                <a:gd name="T80" fmla="*/ 318 w 318"/>
                <a:gd name="T81" fmla="*/ 159 h 318"/>
                <a:gd name="T82" fmla="*/ 318 w 318"/>
                <a:gd name="T83" fmla="*/ 159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18"/>
                <a:gd name="T127" fmla="*/ 0 h 318"/>
                <a:gd name="T128" fmla="*/ 318 w 318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18" h="318">
                  <a:moveTo>
                    <a:pt x="316" y="159"/>
                  </a:moveTo>
                  <a:lnTo>
                    <a:pt x="316" y="135"/>
                  </a:lnTo>
                  <a:lnTo>
                    <a:pt x="311" y="109"/>
                  </a:lnTo>
                  <a:lnTo>
                    <a:pt x="300" y="87"/>
                  </a:lnTo>
                  <a:lnTo>
                    <a:pt x="287" y="66"/>
                  </a:lnTo>
                  <a:lnTo>
                    <a:pt x="271" y="48"/>
                  </a:lnTo>
                  <a:lnTo>
                    <a:pt x="252" y="32"/>
                  </a:lnTo>
                  <a:lnTo>
                    <a:pt x="231" y="19"/>
                  </a:lnTo>
                  <a:lnTo>
                    <a:pt x="210" y="8"/>
                  </a:lnTo>
                  <a:lnTo>
                    <a:pt x="183" y="3"/>
                  </a:lnTo>
                  <a:lnTo>
                    <a:pt x="159" y="0"/>
                  </a:lnTo>
                  <a:lnTo>
                    <a:pt x="133" y="3"/>
                  </a:lnTo>
                  <a:lnTo>
                    <a:pt x="109" y="8"/>
                  </a:lnTo>
                  <a:lnTo>
                    <a:pt x="85" y="19"/>
                  </a:lnTo>
                  <a:lnTo>
                    <a:pt x="64" y="32"/>
                  </a:lnTo>
                  <a:lnTo>
                    <a:pt x="45" y="48"/>
                  </a:lnTo>
                  <a:lnTo>
                    <a:pt x="30" y="66"/>
                  </a:lnTo>
                  <a:lnTo>
                    <a:pt x="16" y="87"/>
                  </a:lnTo>
                  <a:lnTo>
                    <a:pt x="8" y="109"/>
                  </a:lnTo>
                  <a:lnTo>
                    <a:pt x="0" y="135"/>
                  </a:lnTo>
                  <a:lnTo>
                    <a:pt x="0" y="159"/>
                  </a:lnTo>
                  <a:lnTo>
                    <a:pt x="0" y="186"/>
                  </a:lnTo>
                  <a:lnTo>
                    <a:pt x="8" y="209"/>
                  </a:lnTo>
                  <a:lnTo>
                    <a:pt x="16" y="233"/>
                  </a:lnTo>
                  <a:lnTo>
                    <a:pt x="30" y="254"/>
                  </a:lnTo>
                  <a:lnTo>
                    <a:pt x="45" y="273"/>
                  </a:lnTo>
                  <a:lnTo>
                    <a:pt x="64" y="289"/>
                  </a:lnTo>
                  <a:lnTo>
                    <a:pt x="85" y="302"/>
                  </a:lnTo>
                  <a:lnTo>
                    <a:pt x="109" y="310"/>
                  </a:lnTo>
                  <a:lnTo>
                    <a:pt x="133" y="318"/>
                  </a:lnTo>
                  <a:lnTo>
                    <a:pt x="159" y="318"/>
                  </a:lnTo>
                  <a:lnTo>
                    <a:pt x="183" y="318"/>
                  </a:lnTo>
                  <a:lnTo>
                    <a:pt x="210" y="310"/>
                  </a:lnTo>
                  <a:lnTo>
                    <a:pt x="231" y="302"/>
                  </a:lnTo>
                  <a:lnTo>
                    <a:pt x="252" y="289"/>
                  </a:lnTo>
                  <a:lnTo>
                    <a:pt x="271" y="273"/>
                  </a:lnTo>
                  <a:lnTo>
                    <a:pt x="287" y="254"/>
                  </a:lnTo>
                  <a:lnTo>
                    <a:pt x="300" y="233"/>
                  </a:lnTo>
                  <a:lnTo>
                    <a:pt x="311" y="209"/>
                  </a:lnTo>
                  <a:lnTo>
                    <a:pt x="316" y="186"/>
                  </a:lnTo>
                  <a:lnTo>
                    <a:pt x="318" y="1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118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w 320"/>
                <a:gd name="T11" fmla="*/ 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0"/>
                <a:gd name="T19" fmla="*/ 0 h 201"/>
                <a:gd name="T20" fmla="*/ 320 w 320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119"/>
            <p:cNvSpPr>
              <a:spLocks/>
            </p:cNvSpPr>
            <p:nvPr/>
          </p:nvSpPr>
          <p:spPr bwMode="auto">
            <a:xfrm>
              <a:off x="2048" y="2949"/>
              <a:ext cx="320" cy="201"/>
            </a:xfrm>
            <a:custGeom>
              <a:avLst/>
              <a:gdLst>
                <a:gd name="T0" fmla="*/ 0 w 320"/>
                <a:gd name="T1" fmla="*/ 0 h 201"/>
                <a:gd name="T2" fmla="*/ 320 w 320"/>
                <a:gd name="T3" fmla="*/ 2 h 201"/>
                <a:gd name="T4" fmla="*/ 320 w 320"/>
                <a:gd name="T5" fmla="*/ 201 h 201"/>
                <a:gd name="T6" fmla="*/ 2 w 320"/>
                <a:gd name="T7" fmla="*/ 201 h 201"/>
                <a:gd name="T8" fmla="*/ 2 w 320"/>
                <a:gd name="T9" fmla="*/ 2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201"/>
                <a:gd name="T17" fmla="*/ 320 w 320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201">
                  <a:moveTo>
                    <a:pt x="0" y="0"/>
                  </a:moveTo>
                  <a:lnTo>
                    <a:pt x="320" y="2"/>
                  </a:lnTo>
                  <a:lnTo>
                    <a:pt x="320" y="201"/>
                  </a:lnTo>
                  <a:lnTo>
                    <a:pt x="2" y="201"/>
                  </a:lnTo>
                  <a:lnTo>
                    <a:pt x="2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Rectangle 120"/>
            <p:cNvSpPr>
              <a:spLocks noChangeArrowheads="1"/>
            </p:cNvSpPr>
            <p:nvPr/>
          </p:nvSpPr>
          <p:spPr bwMode="auto">
            <a:xfrm>
              <a:off x="2183" y="299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</a:rPr>
                <a:t>$</a:t>
              </a:r>
              <a:endParaRPr lang="en-US" altLang="en-US" sz="1800"/>
            </a:p>
          </p:txBody>
        </p:sp>
        <p:sp>
          <p:nvSpPr>
            <p:cNvPr id="21536" name="Rectangle 121"/>
            <p:cNvSpPr>
              <a:spLocks noChangeArrowheads="1"/>
            </p:cNvSpPr>
            <p:nvPr/>
          </p:nvSpPr>
          <p:spPr bwMode="auto">
            <a:xfrm>
              <a:off x="2164" y="2644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</a:rPr>
                <a:t>P</a:t>
              </a:r>
              <a:endParaRPr lang="en-US" altLang="en-US" sz="1800"/>
            </a:p>
          </p:txBody>
        </p:sp>
        <p:sp>
          <p:nvSpPr>
            <p:cNvPr id="21537" name="Rectangle 122"/>
            <p:cNvSpPr>
              <a:spLocks noChangeArrowheads="1"/>
            </p:cNvSpPr>
            <p:nvPr/>
          </p:nvSpPr>
          <p:spPr bwMode="auto">
            <a:xfrm>
              <a:off x="2234" y="271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200" b="0">
                  <a:solidFill>
                    <a:srgbClr val="000000"/>
                  </a:solidFill>
                </a:rPr>
                <a:t>n</a:t>
              </a:r>
              <a:endParaRPr lang="en-US" altLang="en-US" sz="1800"/>
            </a:p>
          </p:txBody>
        </p:sp>
        <p:sp>
          <p:nvSpPr>
            <p:cNvPr id="21538" name="Line 123"/>
            <p:cNvSpPr>
              <a:spLocks noChangeShapeType="1"/>
            </p:cNvSpPr>
            <p:nvPr/>
          </p:nvSpPr>
          <p:spPr bwMode="auto">
            <a:xfrm>
              <a:off x="1581" y="3455"/>
              <a:ext cx="0" cy="1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124"/>
            <p:cNvSpPr>
              <a:spLocks/>
            </p:cNvSpPr>
            <p:nvPr/>
          </p:nvSpPr>
          <p:spPr bwMode="auto">
            <a:xfrm>
              <a:off x="1370" y="3599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w 326"/>
                <a:gd name="T11" fmla="*/ 0 h 2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6"/>
                <a:gd name="T19" fmla="*/ 0 h 239"/>
                <a:gd name="T20" fmla="*/ 326 w 326"/>
                <a:gd name="T21" fmla="*/ 239 h 2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125"/>
            <p:cNvSpPr>
              <a:spLocks/>
            </p:cNvSpPr>
            <p:nvPr/>
          </p:nvSpPr>
          <p:spPr bwMode="auto">
            <a:xfrm>
              <a:off x="1418" y="3551"/>
              <a:ext cx="326" cy="239"/>
            </a:xfrm>
            <a:custGeom>
              <a:avLst/>
              <a:gdLst>
                <a:gd name="T0" fmla="*/ 0 w 326"/>
                <a:gd name="T1" fmla="*/ 0 h 239"/>
                <a:gd name="T2" fmla="*/ 326 w 326"/>
                <a:gd name="T3" fmla="*/ 0 h 239"/>
                <a:gd name="T4" fmla="*/ 326 w 326"/>
                <a:gd name="T5" fmla="*/ 239 h 239"/>
                <a:gd name="T6" fmla="*/ 3 w 326"/>
                <a:gd name="T7" fmla="*/ 239 h 239"/>
                <a:gd name="T8" fmla="*/ 3 w 326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"/>
                <a:gd name="T16" fmla="*/ 0 h 239"/>
                <a:gd name="T17" fmla="*/ 326 w 326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" h="239">
                  <a:moveTo>
                    <a:pt x="0" y="0"/>
                  </a:moveTo>
                  <a:lnTo>
                    <a:pt x="326" y="0"/>
                  </a:lnTo>
                  <a:lnTo>
                    <a:pt x="326" y="239"/>
                  </a:lnTo>
                  <a:lnTo>
                    <a:pt x="3" y="239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Rectangle 126"/>
            <p:cNvSpPr>
              <a:spLocks noChangeArrowheads="1"/>
            </p:cNvSpPr>
            <p:nvPr/>
          </p:nvSpPr>
          <p:spPr bwMode="auto">
            <a:xfrm>
              <a:off x="1452" y="3599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</a:rPr>
                <a:t>Mem</a:t>
              </a:r>
              <a:endParaRPr lang="en-US" altLang="en-US" sz="1800"/>
            </a:p>
          </p:txBody>
        </p:sp>
        <p:sp>
          <p:nvSpPr>
            <p:cNvPr id="21542" name="Rectangle 127"/>
            <p:cNvSpPr>
              <a:spLocks noChangeArrowheads="1"/>
            </p:cNvSpPr>
            <p:nvPr/>
          </p:nvSpPr>
          <p:spPr bwMode="auto">
            <a:xfrm>
              <a:off x="1899" y="3558"/>
              <a:ext cx="324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3" name="Freeform 143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3 w 45"/>
                <a:gd name="T25" fmla="*/ 45 h 45"/>
                <a:gd name="T26" fmla="*/ 10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2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2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0 w 45"/>
                <a:gd name="T55" fmla="*/ 3 h 45"/>
                <a:gd name="T56" fmla="*/ 13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2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2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3" y="45"/>
                  </a:lnTo>
                  <a:lnTo>
                    <a:pt x="10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2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144"/>
            <p:cNvSpPr>
              <a:spLocks/>
            </p:cNvSpPr>
            <p:nvPr/>
          </p:nvSpPr>
          <p:spPr bwMode="auto">
            <a:xfrm>
              <a:off x="1335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2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3 w 45"/>
                <a:gd name="T25" fmla="*/ 3 h 45"/>
                <a:gd name="T26" fmla="*/ 10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2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2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0 w 45"/>
                <a:gd name="T55" fmla="*/ 43 h 45"/>
                <a:gd name="T56" fmla="*/ 13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2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2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0" y="43"/>
                  </a:lnTo>
                  <a:lnTo>
                    <a:pt x="13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145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27 h 45"/>
                <a:gd name="T4" fmla="*/ 42 w 45"/>
                <a:gd name="T5" fmla="*/ 29 h 45"/>
                <a:gd name="T6" fmla="*/ 42 w 45"/>
                <a:gd name="T7" fmla="*/ 35 h 45"/>
                <a:gd name="T8" fmla="*/ 39 w 45"/>
                <a:gd name="T9" fmla="*/ 37 h 45"/>
                <a:gd name="T10" fmla="*/ 37 w 45"/>
                <a:gd name="T11" fmla="*/ 40 h 45"/>
                <a:gd name="T12" fmla="*/ 34 w 45"/>
                <a:gd name="T13" fmla="*/ 40 h 45"/>
                <a:gd name="T14" fmla="*/ 31 w 45"/>
                <a:gd name="T15" fmla="*/ 43 h 45"/>
                <a:gd name="T16" fmla="*/ 29 w 45"/>
                <a:gd name="T17" fmla="*/ 45 h 45"/>
                <a:gd name="T18" fmla="*/ 26 w 45"/>
                <a:gd name="T19" fmla="*/ 45 h 45"/>
                <a:gd name="T20" fmla="*/ 21 w 45"/>
                <a:gd name="T21" fmla="*/ 45 h 45"/>
                <a:gd name="T22" fmla="*/ 18 w 45"/>
                <a:gd name="T23" fmla="*/ 45 h 45"/>
                <a:gd name="T24" fmla="*/ 15 w 45"/>
                <a:gd name="T25" fmla="*/ 45 h 45"/>
                <a:gd name="T26" fmla="*/ 13 w 45"/>
                <a:gd name="T27" fmla="*/ 43 h 45"/>
                <a:gd name="T28" fmla="*/ 8 w 45"/>
                <a:gd name="T29" fmla="*/ 40 h 45"/>
                <a:gd name="T30" fmla="*/ 5 w 45"/>
                <a:gd name="T31" fmla="*/ 40 h 45"/>
                <a:gd name="T32" fmla="*/ 5 w 45"/>
                <a:gd name="T33" fmla="*/ 37 h 45"/>
                <a:gd name="T34" fmla="*/ 2 w 45"/>
                <a:gd name="T35" fmla="*/ 35 h 45"/>
                <a:gd name="T36" fmla="*/ 0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0 w 45"/>
                <a:gd name="T45" fmla="*/ 16 h 45"/>
                <a:gd name="T46" fmla="*/ 2 w 45"/>
                <a:gd name="T47" fmla="*/ 13 h 45"/>
                <a:gd name="T48" fmla="*/ 5 w 45"/>
                <a:gd name="T49" fmla="*/ 11 h 45"/>
                <a:gd name="T50" fmla="*/ 5 w 45"/>
                <a:gd name="T51" fmla="*/ 8 h 45"/>
                <a:gd name="T52" fmla="*/ 8 w 45"/>
                <a:gd name="T53" fmla="*/ 5 h 45"/>
                <a:gd name="T54" fmla="*/ 13 w 45"/>
                <a:gd name="T55" fmla="*/ 3 h 45"/>
                <a:gd name="T56" fmla="*/ 15 w 45"/>
                <a:gd name="T57" fmla="*/ 3 h 45"/>
                <a:gd name="T58" fmla="*/ 18 w 45"/>
                <a:gd name="T59" fmla="*/ 0 h 45"/>
                <a:gd name="T60" fmla="*/ 21 w 45"/>
                <a:gd name="T61" fmla="*/ 0 h 45"/>
                <a:gd name="T62" fmla="*/ 26 w 45"/>
                <a:gd name="T63" fmla="*/ 0 h 45"/>
                <a:gd name="T64" fmla="*/ 29 w 45"/>
                <a:gd name="T65" fmla="*/ 3 h 45"/>
                <a:gd name="T66" fmla="*/ 31 w 45"/>
                <a:gd name="T67" fmla="*/ 3 h 45"/>
                <a:gd name="T68" fmla="*/ 34 w 45"/>
                <a:gd name="T69" fmla="*/ 5 h 45"/>
                <a:gd name="T70" fmla="*/ 37 w 45"/>
                <a:gd name="T71" fmla="*/ 8 h 45"/>
                <a:gd name="T72" fmla="*/ 39 w 45"/>
                <a:gd name="T73" fmla="*/ 11 h 45"/>
                <a:gd name="T74" fmla="*/ 42 w 45"/>
                <a:gd name="T75" fmla="*/ 13 h 45"/>
                <a:gd name="T76" fmla="*/ 42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2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5" y="27"/>
                  </a:lnTo>
                  <a:lnTo>
                    <a:pt x="42" y="29"/>
                  </a:lnTo>
                  <a:lnTo>
                    <a:pt x="42" y="35"/>
                  </a:lnTo>
                  <a:lnTo>
                    <a:pt x="39" y="37"/>
                  </a:lnTo>
                  <a:lnTo>
                    <a:pt x="37" y="40"/>
                  </a:lnTo>
                  <a:lnTo>
                    <a:pt x="34" y="40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6" y="45"/>
                  </a:lnTo>
                  <a:lnTo>
                    <a:pt x="21" y="45"/>
                  </a:lnTo>
                  <a:lnTo>
                    <a:pt x="18" y="45"/>
                  </a:lnTo>
                  <a:lnTo>
                    <a:pt x="15" y="45"/>
                  </a:lnTo>
                  <a:lnTo>
                    <a:pt x="13" y="43"/>
                  </a:lnTo>
                  <a:lnTo>
                    <a:pt x="8" y="40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3"/>
                  </a:lnTo>
                  <a:lnTo>
                    <a:pt x="5" y="11"/>
                  </a:lnTo>
                  <a:lnTo>
                    <a:pt x="5" y="8"/>
                  </a:lnTo>
                  <a:lnTo>
                    <a:pt x="8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9" y="3"/>
                  </a:lnTo>
                  <a:lnTo>
                    <a:pt x="31" y="3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9" y="11"/>
                  </a:lnTo>
                  <a:lnTo>
                    <a:pt x="42" y="13"/>
                  </a:lnTo>
                  <a:lnTo>
                    <a:pt x="42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146"/>
            <p:cNvSpPr>
              <a:spLocks/>
            </p:cNvSpPr>
            <p:nvPr/>
          </p:nvSpPr>
          <p:spPr bwMode="auto">
            <a:xfrm>
              <a:off x="1518" y="3020"/>
              <a:ext cx="45" cy="45"/>
            </a:xfrm>
            <a:custGeom>
              <a:avLst/>
              <a:gdLst>
                <a:gd name="T0" fmla="*/ 42 w 45"/>
                <a:gd name="T1" fmla="*/ 21 h 45"/>
                <a:gd name="T2" fmla="*/ 45 w 45"/>
                <a:gd name="T3" fmla="*/ 19 h 45"/>
                <a:gd name="T4" fmla="*/ 42 w 45"/>
                <a:gd name="T5" fmla="*/ 16 h 45"/>
                <a:gd name="T6" fmla="*/ 42 w 45"/>
                <a:gd name="T7" fmla="*/ 13 h 45"/>
                <a:gd name="T8" fmla="*/ 39 w 45"/>
                <a:gd name="T9" fmla="*/ 11 h 45"/>
                <a:gd name="T10" fmla="*/ 37 w 45"/>
                <a:gd name="T11" fmla="*/ 8 h 45"/>
                <a:gd name="T12" fmla="*/ 34 w 45"/>
                <a:gd name="T13" fmla="*/ 5 h 45"/>
                <a:gd name="T14" fmla="*/ 31 w 45"/>
                <a:gd name="T15" fmla="*/ 3 h 45"/>
                <a:gd name="T16" fmla="*/ 29 w 45"/>
                <a:gd name="T17" fmla="*/ 3 h 45"/>
                <a:gd name="T18" fmla="*/ 26 w 45"/>
                <a:gd name="T19" fmla="*/ 0 h 45"/>
                <a:gd name="T20" fmla="*/ 21 w 45"/>
                <a:gd name="T21" fmla="*/ 0 h 45"/>
                <a:gd name="T22" fmla="*/ 18 w 45"/>
                <a:gd name="T23" fmla="*/ 0 h 45"/>
                <a:gd name="T24" fmla="*/ 15 w 45"/>
                <a:gd name="T25" fmla="*/ 3 h 45"/>
                <a:gd name="T26" fmla="*/ 13 w 45"/>
                <a:gd name="T27" fmla="*/ 3 h 45"/>
                <a:gd name="T28" fmla="*/ 8 w 45"/>
                <a:gd name="T29" fmla="*/ 5 h 45"/>
                <a:gd name="T30" fmla="*/ 5 w 45"/>
                <a:gd name="T31" fmla="*/ 8 h 45"/>
                <a:gd name="T32" fmla="*/ 5 w 45"/>
                <a:gd name="T33" fmla="*/ 11 h 45"/>
                <a:gd name="T34" fmla="*/ 2 w 45"/>
                <a:gd name="T35" fmla="*/ 13 h 45"/>
                <a:gd name="T36" fmla="*/ 0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0 w 45"/>
                <a:gd name="T45" fmla="*/ 29 h 45"/>
                <a:gd name="T46" fmla="*/ 2 w 45"/>
                <a:gd name="T47" fmla="*/ 35 h 45"/>
                <a:gd name="T48" fmla="*/ 5 w 45"/>
                <a:gd name="T49" fmla="*/ 37 h 45"/>
                <a:gd name="T50" fmla="*/ 5 w 45"/>
                <a:gd name="T51" fmla="*/ 40 h 45"/>
                <a:gd name="T52" fmla="*/ 8 w 45"/>
                <a:gd name="T53" fmla="*/ 40 h 45"/>
                <a:gd name="T54" fmla="*/ 13 w 45"/>
                <a:gd name="T55" fmla="*/ 43 h 45"/>
                <a:gd name="T56" fmla="*/ 15 w 45"/>
                <a:gd name="T57" fmla="*/ 45 h 45"/>
                <a:gd name="T58" fmla="*/ 18 w 45"/>
                <a:gd name="T59" fmla="*/ 45 h 45"/>
                <a:gd name="T60" fmla="*/ 21 w 45"/>
                <a:gd name="T61" fmla="*/ 45 h 45"/>
                <a:gd name="T62" fmla="*/ 26 w 45"/>
                <a:gd name="T63" fmla="*/ 45 h 45"/>
                <a:gd name="T64" fmla="*/ 29 w 45"/>
                <a:gd name="T65" fmla="*/ 45 h 45"/>
                <a:gd name="T66" fmla="*/ 31 w 45"/>
                <a:gd name="T67" fmla="*/ 43 h 45"/>
                <a:gd name="T68" fmla="*/ 34 w 45"/>
                <a:gd name="T69" fmla="*/ 40 h 45"/>
                <a:gd name="T70" fmla="*/ 37 w 45"/>
                <a:gd name="T71" fmla="*/ 40 h 45"/>
                <a:gd name="T72" fmla="*/ 39 w 45"/>
                <a:gd name="T73" fmla="*/ 37 h 45"/>
                <a:gd name="T74" fmla="*/ 42 w 45"/>
                <a:gd name="T75" fmla="*/ 35 h 45"/>
                <a:gd name="T76" fmla="*/ 42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2" y="21"/>
                  </a:moveTo>
                  <a:lnTo>
                    <a:pt x="45" y="19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8"/>
                  </a:lnTo>
                  <a:lnTo>
                    <a:pt x="34" y="5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8" y="40"/>
                  </a:lnTo>
                  <a:lnTo>
                    <a:pt x="13" y="43"/>
                  </a:lnTo>
                  <a:lnTo>
                    <a:pt x="15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5"/>
                  </a:lnTo>
                  <a:lnTo>
                    <a:pt x="29" y="45"/>
                  </a:lnTo>
                  <a:lnTo>
                    <a:pt x="31" y="43"/>
                  </a:lnTo>
                  <a:lnTo>
                    <a:pt x="34" y="40"/>
                  </a:lnTo>
                  <a:lnTo>
                    <a:pt x="37" y="40"/>
                  </a:lnTo>
                  <a:lnTo>
                    <a:pt x="39" y="37"/>
                  </a:lnTo>
                  <a:lnTo>
                    <a:pt x="42" y="35"/>
                  </a:lnTo>
                  <a:lnTo>
                    <a:pt x="42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147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27 h 45"/>
                <a:gd name="T4" fmla="*/ 45 w 45"/>
                <a:gd name="T5" fmla="*/ 29 h 45"/>
                <a:gd name="T6" fmla="*/ 43 w 45"/>
                <a:gd name="T7" fmla="*/ 35 h 45"/>
                <a:gd name="T8" fmla="*/ 40 w 45"/>
                <a:gd name="T9" fmla="*/ 37 h 45"/>
                <a:gd name="T10" fmla="*/ 40 w 45"/>
                <a:gd name="T11" fmla="*/ 40 h 45"/>
                <a:gd name="T12" fmla="*/ 38 w 45"/>
                <a:gd name="T13" fmla="*/ 40 h 45"/>
                <a:gd name="T14" fmla="*/ 35 w 45"/>
                <a:gd name="T15" fmla="*/ 43 h 45"/>
                <a:gd name="T16" fmla="*/ 30 w 45"/>
                <a:gd name="T17" fmla="*/ 45 h 45"/>
                <a:gd name="T18" fmla="*/ 27 w 45"/>
                <a:gd name="T19" fmla="*/ 45 h 45"/>
                <a:gd name="T20" fmla="*/ 24 w 45"/>
                <a:gd name="T21" fmla="*/ 45 h 45"/>
                <a:gd name="T22" fmla="*/ 19 w 45"/>
                <a:gd name="T23" fmla="*/ 45 h 45"/>
                <a:gd name="T24" fmla="*/ 16 w 45"/>
                <a:gd name="T25" fmla="*/ 45 h 45"/>
                <a:gd name="T26" fmla="*/ 14 w 45"/>
                <a:gd name="T27" fmla="*/ 43 h 45"/>
                <a:gd name="T28" fmla="*/ 11 w 45"/>
                <a:gd name="T29" fmla="*/ 40 h 45"/>
                <a:gd name="T30" fmla="*/ 8 w 45"/>
                <a:gd name="T31" fmla="*/ 40 h 45"/>
                <a:gd name="T32" fmla="*/ 6 w 45"/>
                <a:gd name="T33" fmla="*/ 37 h 45"/>
                <a:gd name="T34" fmla="*/ 3 w 45"/>
                <a:gd name="T35" fmla="*/ 35 h 45"/>
                <a:gd name="T36" fmla="*/ 3 w 45"/>
                <a:gd name="T37" fmla="*/ 29 h 45"/>
                <a:gd name="T38" fmla="*/ 0 w 45"/>
                <a:gd name="T39" fmla="*/ 27 h 45"/>
                <a:gd name="T40" fmla="*/ 0 w 45"/>
                <a:gd name="T41" fmla="*/ 24 h 45"/>
                <a:gd name="T42" fmla="*/ 0 w 45"/>
                <a:gd name="T43" fmla="*/ 19 h 45"/>
                <a:gd name="T44" fmla="*/ 3 w 45"/>
                <a:gd name="T45" fmla="*/ 16 h 45"/>
                <a:gd name="T46" fmla="*/ 3 w 45"/>
                <a:gd name="T47" fmla="*/ 13 h 45"/>
                <a:gd name="T48" fmla="*/ 6 w 45"/>
                <a:gd name="T49" fmla="*/ 11 h 45"/>
                <a:gd name="T50" fmla="*/ 8 w 45"/>
                <a:gd name="T51" fmla="*/ 8 h 45"/>
                <a:gd name="T52" fmla="*/ 11 w 45"/>
                <a:gd name="T53" fmla="*/ 5 h 45"/>
                <a:gd name="T54" fmla="*/ 14 w 45"/>
                <a:gd name="T55" fmla="*/ 3 h 45"/>
                <a:gd name="T56" fmla="*/ 16 w 45"/>
                <a:gd name="T57" fmla="*/ 3 h 45"/>
                <a:gd name="T58" fmla="*/ 19 w 45"/>
                <a:gd name="T59" fmla="*/ 0 h 45"/>
                <a:gd name="T60" fmla="*/ 24 w 45"/>
                <a:gd name="T61" fmla="*/ 0 h 45"/>
                <a:gd name="T62" fmla="*/ 27 w 45"/>
                <a:gd name="T63" fmla="*/ 0 h 45"/>
                <a:gd name="T64" fmla="*/ 30 w 45"/>
                <a:gd name="T65" fmla="*/ 3 h 45"/>
                <a:gd name="T66" fmla="*/ 35 w 45"/>
                <a:gd name="T67" fmla="*/ 3 h 45"/>
                <a:gd name="T68" fmla="*/ 38 w 45"/>
                <a:gd name="T69" fmla="*/ 5 h 45"/>
                <a:gd name="T70" fmla="*/ 40 w 45"/>
                <a:gd name="T71" fmla="*/ 8 h 45"/>
                <a:gd name="T72" fmla="*/ 40 w 45"/>
                <a:gd name="T73" fmla="*/ 11 h 45"/>
                <a:gd name="T74" fmla="*/ 43 w 45"/>
                <a:gd name="T75" fmla="*/ 13 h 45"/>
                <a:gd name="T76" fmla="*/ 45 w 45"/>
                <a:gd name="T77" fmla="*/ 16 h 45"/>
                <a:gd name="T78" fmla="*/ 45 w 45"/>
                <a:gd name="T79" fmla="*/ 19 h 45"/>
                <a:gd name="T80" fmla="*/ 45 w 45"/>
                <a:gd name="T81" fmla="*/ 24 h 45"/>
                <a:gd name="T82" fmla="*/ 45 w 45"/>
                <a:gd name="T83" fmla="*/ 2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5" y="21"/>
                  </a:moveTo>
                  <a:lnTo>
                    <a:pt x="45" y="27"/>
                  </a:lnTo>
                  <a:lnTo>
                    <a:pt x="45" y="29"/>
                  </a:lnTo>
                  <a:lnTo>
                    <a:pt x="43" y="35"/>
                  </a:lnTo>
                  <a:lnTo>
                    <a:pt x="40" y="37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5" y="43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1" y="40"/>
                  </a:lnTo>
                  <a:lnTo>
                    <a:pt x="8" y="40"/>
                  </a:lnTo>
                  <a:lnTo>
                    <a:pt x="6" y="37"/>
                  </a:lnTo>
                  <a:lnTo>
                    <a:pt x="3" y="35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5" y="3"/>
                  </a:lnTo>
                  <a:lnTo>
                    <a:pt x="38" y="5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3" y="13"/>
                  </a:lnTo>
                  <a:lnTo>
                    <a:pt x="45" y="16"/>
                  </a:lnTo>
                  <a:lnTo>
                    <a:pt x="45" y="19"/>
                  </a:lnTo>
                  <a:lnTo>
                    <a:pt x="45" y="24"/>
                  </a:lnTo>
                  <a:lnTo>
                    <a:pt x="4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148"/>
            <p:cNvSpPr>
              <a:spLocks/>
            </p:cNvSpPr>
            <p:nvPr/>
          </p:nvSpPr>
          <p:spPr bwMode="auto">
            <a:xfrm>
              <a:off x="1716" y="3020"/>
              <a:ext cx="45" cy="45"/>
            </a:xfrm>
            <a:custGeom>
              <a:avLst/>
              <a:gdLst>
                <a:gd name="T0" fmla="*/ 45 w 45"/>
                <a:gd name="T1" fmla="*/ 21 h 45"/>
                <a:gd name="T2" fmla="*/ 45 w 45"/>
                <a:gd name="T3" fmla="*/ 19 h 45"/>
                <a:gd name="T4" fmla="*/ 45 w 45"/>
                <a:gd name="T5" fmla="*/ 16 h 45"/>
                <a:gd name="T6" fmla="*/ 43 w 45"/>
                <a:gd name="T7" fmla="*/ 13 h 45"/>
                <a:gd name="T8" fmla="*/ 40 w 45"/>
                <a:gd name="T9" fmla="*/ 11 h 45"/>
                <a:gd name="T10" fmla="*/ 40 w 45"/>
                <a:gd name="T11" fmla="*/ 8 h 45"/>
                <a:gd name="T12" fmla="*/ 38 w 45"/>
                <a:gd name="T13" fmla="*/ 5 h 45"/>
                <a:gd name="T14" fmla="*/ 35 w 45"/>
                <a:gd name="T15" fmla="*/ 3 h 45"/>
                <a:gd name="T16" fmla="*/ 30 w 45"/>
                <a:gd name="T17" fmla="*/ 3 h 45"/>
                <a:gd name="T18" fmla="*/ 27 w 45"/>
                <a:gd name="T19" fmla="*/ 0 h 45"/>
                <a:gd name="T20" fmla="*/ 24 w 45"/>
                <a:gd name="T21" fmla="*/ 0 h 45"/>
                <a:gd name="T22" fmla="*/ 19 w 45"/>
                <a:gd name="T23" fmla="*/ 0 h 45"/>
                <a:gd name="T24" fmla="*/ 16 w 45"/>
                <a:gd name="T25" fmla="*/ 3 h 45"/>
                <a:gd name="T26" fmla="*/ 14 w 45"/>
                <a:gd name="T27" fmla="*/ 3 h 45"/>
                <a:gd name="T28" fmla="*/ 11 w 45"/>
                <a:gd name="T29" fmla="*/ 5 h 45"/>
                <a:gd name="T30" fmla="*/ 8 w 45"/>
                <a:gd name="T31" fmla="*/ 8 h 45"/>
                <a:gd name="T32" fmla="*/ 6 w 45"/>
                <a:gd name="T33" fmla="*/ 11 h 45"/>
                <a:gd name="T34" fmla="*/ 3 w 45"/>
                <a:gd name="T35" fmla="*/ 13 h 45"/>
                <a:gd name="T36" fmla="*/ 3 w 45"/>
                <a:gd name="T37" fmla="*/ 16 h 45"/>
                <a:gd name="T38" fmla="*/ 0 w 45"/>
                <a:gd name="T39" fmla="*/ 19 h 45"/>
                <a:gd name="T40" fmla="*/ 0 w 45"/>
                <a:gd name="T41" fmla="*/ 24 h 45"/>
                <a:gd name="T42" fmla="*/ 0 w 45"/>
                <a:gd name="T43" fmla="*/ 27 h 45"/>
                <a:gd name="T44" fmla="*/ 3 w 45"/>
                <a:gd name="T45" fmla="*/ 29 h 45"/>
                <a:gd name="T46" fmla="*/ 3 w 45"/>
                <a:gd name="T47" fmla="*/ 35 h 45"/>
                <a:gd name="T48" fmla="*/ 6 w 45"/>
                <a:gd name="T49" fmla="*/ 37 h 45"/>
                <a:gd name="T50" fmla="*/ 8 w 45"/>
                <a:gd name="T51" fmla="*/ 40 h 45"/>
                <a:gd name="T52" fmla="*/ 11 w 45"/>
                <a:gd name="T53" fmla="*/ 40 h 45"/>
                <a:gd name="T54" fmla="*/ 14 w 45"/>
                <a:gd name="T55" fmla="*/ 43 h 45"/>
                <a:gd name="T56" fmla="*/ 16 w 45"/>
                <a:gd name="T57" fmla="*/ 45 h 45"/>
                <a:gd name="T58" fmla="*/ 19 w 45"/>
                <a:gd name="T59" fmla="*/ 45 h 45"/>
                <a:gd name="T60" fmla="*/ 24 w 45"/>
                <a:gd name="T61" fmla="*/ 45 h 45"/>
                <a:gd name="T62" fmla="*/ 27 w 45"/>
                <a:gd name="T63" fmla="*/ 45 h 45"/>
                <a:gd name="T64" fmla="*/ 30 w 45"/>
                <a:gd name="T65" fmla="*/ 45 h 45"/>
                <a:gd name="T66" fmla="*/ 35 w 45"/>
                <a:gd name="T67" fmla="*/ 43 h 45"/>
                <a:gd name="T68" fmla="*/ 38 w 45"/>
                <a:gd name="T69" fmla="*/ 40 h 45"/>
                <a:gd name="T70" fmla="*/ 40 w 45"/>
                <a:gd name="T71" fmla="*/ 40 h 45"/>
                <a:gd name="T72" fmla="*/ 40 w 45"/>
                <a:gd name="T73" fmla="*/ 37 h 45"/>
                <a:gd name="T74" fmla="*/ 43 w 45"/>
                <a:gd name="T75" fmla="*/ 35 h 45"/>
                <a:gd name="T76" fmla="*/ 45 w 45"/>
                <a:gd name="T77" fmla="*/ 29 h 45"/>
                <a:gd name="T78" fmla="*/ 45 w 45"/>
                <a:gd name="T79" fmla="*/ 27 h 45"/>
                <a:gd name="T80" fmla="*/ 45 w 45"/>
                <a:gd name="T81" fmla="*/ 24 h 45"/>
                <a:gd name="T82" fmla="*/ 45 w 45"/>
                <a:gd name="T83" fmla="*/ 24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45"/>
                <a:gd name="T128" fmla="*/ 45 w 45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45">
                  <a:moveTo>
                    <a:pt x="45" y="21"/>
                  </a:moveTo>
                  <a:lnTo>
                    <a:pt x="45" y="19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8" y="5"/>
                  </a:lnTo>
                  <a:lnTo>
                    <a:pt x="35" y="3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3" y="29"/>
                  </a:lnTo>
                  <a:lnTo>
                    <a:pt x="3" y="35"/>
                  </a:lnTo>
                  <a:lnTo>
                    <a:pt x="6" y="37"/>
                  </a:lnTo>
                  <a:lnTo>
                    <a:pt x="8" y="40"/>
                  </a:lnTo>
                  <a:lnTo>
                    <a:pt x="11" y="40"/>
                  </a:lnTo>
                  <a:lnTo>
                    <a:pt x="14" y="43"/>
                  </a:lnTo>
                  <a:lnTo>
                    <a:pt x="16" y="45"/>
                  </a:lnTo>
                  <a:lnTo>
                    <a:pt x="19" y="45"/>
                  </a:lnTo>
                  <a:lnTo>
                    <a:pt x="24" y="45"/>
                  </a:lnTo>
                  <a:lnTo>
                    <a:pt x="27" y="45"/>
                  </a:lnTo>
                  <a:lnTo>
                    <a:pt x="30" y="45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37"/>
                  </a:lnTo>
                  <a:lnTo>
                    <a:pt x="43" y="35"/>
                  </a:lnTo>
                  <a:lnTo>
                    <a:pt x="45" y="29"/>
                  </a:lnTo>
                  <a:lnTo>
                    <a:pt x="45" y="27"/>
                  </a:lnTo>
                  <a:lnTo>
                    <a:pt x="45" y="24"/>
                  </a:lnTo>
                </a:path>
              </a:pathLst>
            </a:custGeom>
            <a:noFill/>
            <a:ln w="333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Text Box 153"/>
          <p:cNvSpPr txBox="1">
            <a:spLocks noChangeArrowheads="1"/>
          </p:cNvSpPr>
          <p:nvPr/>
        </p:nvSpPr>
        <p:spPr bwMode="auto">
          <a:xfrm>
            <a:off x="0" y="3352800"/>
            <a:ext cx="41148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>
                <a:solidFill>
                  <a:schemeClr val="hlink"/>
                </a:solidFill>
              </a:rPr>
              <a:t>Centralized Memory</a:t>
            </a:r>
          </a:p>
        </p:txBody>
      </p:sp>
      <p:sp>
        <p:nvSpPr>
          <p:cNvPr id="21510" name="Text Box 154"/>
          <p:cNvSpPr txBox="1">
            <a:spLocks noChangeArrowheads="1"/>
          </p:cNvSpPr>
          <p:nvPr/>
        </p:nvSpPr>
        <p:spPr bwMode="auto">
          <a:xfrm>
            <a:off x="4495800" y="3332163"/>
            <a:ext cx="36258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800">
                <a:solidFill>
                  <a:schemeClr val="hlink"/>
                </a:solidFill>
              </a:rPr>
              <a:t>Distributed Memory </a:t>
            </a:r>
          </a:p>
        </p:txBody>
      </p:sp>
      <p:sp>
        <p:nvSpPr>
          <p:cNvPr id="21511" name="Line 155"/>
          <p:cNvSpPr>
            <a:spLocks noChangeShapeType="1"/>
          </p:cNvSpPr>
          <p:nvPr/>
        </p:nvSpPr>
        <p:spPr bwMode="auto">
          <a:xfrm>
            <a:off x="2819400" y="9906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21512" name="Text Box 156"/>
          <p:cNvSpPr txBox="1">
            <a:spLocks noChangeArrowheads="1"/>
          </p:cNvSpPr>
          <p:nvPr/>
        </p:nvSpPr>
        <p:spPr bwMode="auto">
          <a:xfrm>
            <a:off x="3505200" y="1066800"/>
            <a:ext cx="8477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/>
              <a:t>Scale</a:t>
            </a:r>
          </a:p>
        </p:txBody>
      </p:sp>
      <p:sp>
        <p:nvSpPr>
          <p:cNvPr id="21513" name="Rectangle 114"/>
          <p:cNvSpPr>
            <a:spLocks noChangeArrowheads="1"/>
          </p:cNvSpPr>
          <p:nvPr/>
        </p:nvSpPr>
        <p:spPr bwMode="auto">
          <a:xfrm>
            <a:off x="5029200" y="2514600"/>
            <a:ext cx="2279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</a:rPr>
              <a:t>Interconnection network</a:t>
            </a:r>
            <a:endParaRPr lang="en-US" altLang="en-US" sz="1800"/>
          </a:p>
        </p:txBody>
      </p:sp>
      <p:pic>
        <p:nvPicPr>
          <p:cNvPr id="381954" name="Picture 2" descr="File:Dual Core Generic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3984625"/>
            <a:ext cx="2481262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" y="4876800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000"/>
              <a:t>Where do </a:t>
            </a:r>
            <a:br>
              <a:rPr lang="en-US" altLang="en-US" sz="2000"/>
            </a:br>
            <a:r>
              <a:rPr lang="en-US" altLang="en-US" sz="2000"/>
              <a:t>Multi-cores fit?</a:t>
            </a:r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F8449B-9E68-4873-BA34-9BCD01E7430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Modern Processor On-board Cache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2532" name="Picture 2" descr="http://chip-architect.com/news/Nehalem_at_1st_glance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733425"/>
            <a:ext cx="586422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9EF59-DFB8-472F-9E8A-608188D55A84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-slides-2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Class-slides-2</Template>
  <TotalTime>12419</TotalTime>
  <Pages>12</Pages>
  <Words>3693</Words>
  <Application>Microsoft Office PowerPoint</Application>
  <PresentationFormat>Letter Paper (8.5x11 in)</PresentationFormat>
  <Paragraphs>1060</Paragraphs>
  <Slides>52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Courier New</vt:lpstr>
      <vt:lpstr>Symbol</vt:lpstr>
      <vt:lpstr>Times</vt:lpstr>
      <vt:lpstr>Times New Roman</vt:lpstr>
      <vt:lpstr>Class-slides-2</vt:lpstr>
      <vt:lpstr>Equation</vt:lpstr>
      <vt:lpstr>Worksheet</vt:lpstr>
      <vt:lpstr>PowerPoint Presentation</vt:lpstr>
      <vt:lpstr>Crossroads: Uniprocessor Performance</vt:lpstr>
      <vt:lpstr>Banging your head on a brick wall</vt:lpstr>
      <vt:lpstr>Déjà vu all over again &amp; again?</vt:lpstr>
      <vt:lpstr>Other Factors  Multiprocessors</vt:lpstr>
      <vt:lpstr>Flynn’s Taxonomy</vt:lpstr>
      <vt:lpstr>Back to Basics</vt:lpstr>
      <vt:lpstr>Centralized vs. Distributed Memory</vt:lpstr>
      <vt:lpstr>Modern Processor On-board Cache</vt:lpstr>
      <vt:lpstr>Centralized Memory Multiprocessor </vt:lpstr>
      <vt:lpstr>Distributed Memory Multiprocessor </vt:lpstr>
      <vt:lpstr>2 Models for Communication and Memory Architecture</vt:lpstr>
      <vt:lpstr>Distributed NUMA example - SCRAMNet</vt:lpstr>
      <vt:lpstr>Challenges of Parallel Processing</vt:lpstr>
      <vt:lpstr>Amdahl’s Law on Overhead</vt:lpstr>
      <vt:lpstr>Challenges of Parallel Processing</vt:lpstr>
      <vt:lpstr> </vt:lpstr>
      <vt:lpstr>Challenges of Parallel Processing</vt:lpstr>
      <vt:lpstr>Symmetric Shared-Memory Architectures</vt:lpstr>
      <vt:lpstr>Example Cache Coherence Problem</vt:lpstr>
      <vt:lpstr>Intuitive Memory Model</vt:lpstr>
      <vt:lpstr>Example</vt:lpstr>
      <vt:lpstr>Defining Coherent Memory System</vt:lpstr>
      <vt:lpstr>Write Consistency</vt:lpstr>
      <vt:lpstr>Basic Schemes for Enforcing Coherence</vt:lpstr>
      <vt:lpstr>2 Classes of Cache Coherence Protocols</vt:lpstr>
      <vt:lpstr>Snoopy Cache-Coherence Protocols</vt:lpstr>
      <vt:lpstr>Example: Write-thru Invalidate</vt:lpstr>
      <vt:lpstr>Architectural Building Blocks</vt:lpstr>
      <vt:lpstr>Locate up-to-date copy of data</vt:lpstr>
      <vt:lpstr>Cache Resources for WB Snooping</vt:lpstr>
      <vt:lpstr>Cache Resources for WB Snooping</vt:lpstr>
      <vt:lpstr>Cache behavior in response to bus</vt:lpstr>
      <vt:lpstr>Example Write Back Snoopy Protocol</vt:lpstr>
      <vt:lpstr>Snoopy Protocol Actions</vt:lpstr>
      <vt:lpstr>State Machine per Cache Block</vt:lpstr>
      <vt:lpstr>Write-Back State Machine- Bus request</vt:lpstr>
      <vt:lpstr>Example</vt:lpstr>
      <vt:lpstr>Example</vt:lpstr>
      <vt:lpstr>Example</vt:lpstr>
      <vt:lpstr>Example</vt:lpstr>
      <vt:lpstr>Example</vt:lpstr>
      <vt:lpstr>Example</vt:lpstr>
      <vt:lpstr>Implementation Complications</vt:lpstr>
      <vt:lpstr>Implementing Snooping Caches</vt:lpstr>
      <vt:lpstr>Limitations in Symmetric Shared-Memory Multiprocessors and Snooping Protocols</vt:lpstr>
      <vt:lpstr>Performance of Symmetric Shared-Memory Multiprocessors</vt:lpstr>
      <vt:lpstr>Coherency Misses</vt:lpstr>
      <vt:lpstr>Example: True v. False Sharing v. Hit?</vt:lpstr>
      <vt:lpstr>MP Performance 4 Processor, Commercial Workload:  OLTP, Decision Support (Database), Search Engine</vt:lpstr>
      <vt:lpstr>MP Performance 2MB L3 Cache  Commercial Workload: OLTP, Decision Support (Database), Search Engine</vt:lpstr>
      <vt:lpstr>And in Conclusion</vt:lpstr>
    </vt:vector>
  </TitlesOfParts>
  <Company>Computer Science Division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 on Parallel Programming</dc:title>
  <dc:creator>David E. Culler</dc:creator>
  <cp:lastModifiedBy>Graham, Scott R Civ USAF AETC AFIT/ENG</cp:lastModifiedBy>
  <cp:revision>254</cp:revision>
  <cp:lastPrinted>2016-02-17T14:00:45Z</cp:lastPrinted>
  <dcterms:created xsi:type="dcterms:W3CDTF">1999-01-29T00:18:59Z</dcterms:created>
  <dcterms:modified xsi:type="dcterms:W3CDTF">2019-02-22T22:05:26Z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>http://www.cs.berkeley.edu/~culler/cs258-s99/</vt:lpwstr>
  </property>
  <property fmtid="{D5CDD505-2E9C-101B-9397-08002B2CF9AE}" pid="9" name="Other">
    <vt:lpwstr>David E. Culler UC Berkeley_x000d_
CS258 Parallel Computer Architecture_x000d_
Lecture 5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U:\public_html\cs258-s99\slides</vt:lpwstr>
  </property>
</Properties>
</file>