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22" r:id="rId2"/>
    <p:sldId id="479" r:id="rId3"/>
    <p:sldId id="481" r:id="rId4"/>
    <p:sldId id="480" r:id="rId5"/>
    <p:sldId id="482" r:id="rId6"/>
    <p:sldId id="489" r:id="rId7"/>
    <p:sldId id="485" r:id="rId8"/>
    <p:sldId id="483" r:id="rId9"/>
    <p:sldId id="536" r:id="rId10"/>
    <p:sldId id="484" r:id="rId11"/>
  </p:sldIdLst>
  <p:sldSz cx="9144000" cy="6858000" type="letter"/>
  <p:notesSz cx="6858000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B03"/>
    <a:srgbClr val="114FFB"/>
    <a:srgbClr val="55FC02"/>
    <a:srgbClr val="FBBA03"/>
    <a:srgbClr val="0332B7"/>
    <a:srgbClr val="000000"/>
    <a:srgbClr val="7B00E4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28" autoAdjust="0"/>
  </p:normalViewPr>
  <p:slideViewPr>
    <p:cSldViewPr snapToGrid="0">
      <p:cViewPr varScale="1">
        <p:scale>
          <a:sx n="84" d="100"/>
          <a:sy n="84" d="100"/>
        </p:scale>
        <p:origin x="23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3600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22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222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B2EB76-5C89-4061-99B7-1E1D9B7C8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22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222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4CF084C-DC0B-43CC-8E3E-4197AD39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943225" y="8858250"/>
            <a:ext cx="8223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453" tIns="44727" rIns="89453" bIns="44727"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4156DAB9-6873-4BDD-B7CB-FDF0BBBBD28D}" type="slidenum">
              <a:rPr lang="en-US" sz="1300" b="0">
                <a:solidFill>
                  <a:schemeClr val="tx1"/>
                </a:solidFill>
              </a:rPr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614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5250" y="893763"/>
            <a:ext cx="4127500" cy="3095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2" tIns="46169" rIns="93782" bIns="46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9606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30C4A2F3-F5F7-4FAD-B6BB-96B769F8F631}" type="slidenum">
              <a:rPr lang="en-US" smtClean="0"/>
              <a:pPr defTabSz="830263">
                <a:defRPr/>
              </a:pPr>
              <a:t>1</a:t>
            </a:fld>
            <a:endParaRPr lang="en-US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76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F6A18D73-4366-441E-8D2C-14BE53468A9E}" type="slidenum">
              <a:rPr lang="en-US" smtClean="0"/>
              <a:pPr defTabSz="830263"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74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066CB0DA-4473-489D-95D5-1C5939C4B465}" type="slidenum">
              <a:rPr lang="en-US" smtClean="0"/>
              <a:pPr defTabSz="830263"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2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498EAF0A-6400-46E4-B2E1-D196FF7497CB}" type="slidenum">
              <a:rPr lang="en-US" smtClean="0"/>
              <a:pPr defTabSz="830263"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286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C3DA731E-9442-4182-8BF2-D779081C4CB5}" type="slidenum">
              <a:rPr lang="en-US" smtClean="0"/>
              <a:pPr defTabSz="830263"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AC19A9D7-8DEA-4969-B96A-F171750FA19A}" type="slidenum">
              <a:rPr lang="en-US" smtClean="0"/>
              <a:pPr defTabSz="830263"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64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B8E24368-3B3B-484C-AA9D-A8E4BF7A919F}" type="slidenum">
              <a:rPr lang="en-US" smtClean="0"/>
              <a:pPr defTabSz="830263"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433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0911BF2E-14E8-4086-94DF-9DDBB68A81F8}" type="slidenum">
              <a:rPr lang="en-US" smtClean="0"/>
              <a:pPr defTabSz="830263"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664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183BEE03-D3EF-4617-A404-957796CC9EA4}" type="slidenum">
              <a:rPr lang="en-US" smtClean="0"/>
              <a:pPr defTabSz="830263"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45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A3E925DD-A32C-49F6-9DA9-BD6DF79360D2}" type="slidenum">
              <a:rPr lang="en-US" sz="1200" b="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1200" b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fld id="{4B046137-9D87-4640-9597-DC8B0DF416F3}" type="datetime1">
              <a:rPr lang="en-US" sz="1200" b="0"/>
              <a:pPr>
                <a:spcBef>
                  <a:spcPct val="50000"/>
                </a:spcBef>
                <a:defRPr/>
              </a:pPr>
              <a:t>12/31/2018</a:t>
            </a:fld>
            <a:endParaRPr lang="en-US" sz="1200" b="0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1447800"/>
            <a:ext cx="5486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3886200"/>
            <a:ext cx="5486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F11C-CD7C-418B-B4FE-6B9123224F0E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D8AE-3670-4648-A367-35A8AAC22DE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2" y="1193802"/>
            <a:ext cx="3765551" cy="492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1" y="1193802"/>
            <a:ext cx="3765551" cy="492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2012, Elsevier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3479-19D7-4637-B627-0F02ADBF3C0E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E929FFDA-D43F-4CA8-9FCB-AB00EE1883B1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85800" y="728663"/>
            <a:ext cx="8043863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4" name="Picture 7" descr="cres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5875"/>
            <a:ext cx="81121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73550" y="65135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8" r:id="rId2"/>
    <p:sldLayoutId id="2147483809" r:id="rId3"/>
    <p:sldLayoutId id="21474838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5425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8888" indent="-225425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3375" indent="-22542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605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77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49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21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graham@af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scala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gwin.com/" TargetMode="External"/><Relationship Id="rId2" Type="http://schemas.openxmlformats.org/officeDocument/2006/relationships/hyperlink" Target="http://cpudb.stanfo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mplescalar.com/" TargetMode="External"/><Relationship Id="rId5" Type="http://schemas.openxmlformats.org/officeDocument/2006/relationships/hyperlink" Target="http://www.linux.com/directory/Distributions" TargetMode="External"/><Relationship Id="rId4" Type="http://schemas.openxmlformats.org/officeDocument/2006/relationships/hyperlink" Target="http://www.ubuntu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0450" y="1172241"/>
            <a:ext cx="5149850" cy="255454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dirty="0" smtClean="0"/>
              <a:t>CSCE 692</a:t>
            </a:r>
            <a:br>
              <a:rPr lang="en-US" altLang="en-US" dirty="0" smtClean="0"/>
            </a:br>
            <a:r>
              <a:rPr lang="en-US" altLang="en-US" dirty="0" smtClean="0"/>
              <a:t>Design Principles of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4422775"/>
            <a:ext cx="6900862" cy="19780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Dr Scott Graham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AFIT/ENG</a:t>
            </a:r>
          </a:p>
          <a:p>
            <a:pPr eaLnBrk="1" hangingPunct="1">
              <a:lnSpc>
                <a:spcPct val="7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1600" dirty="0" smtClean="0"/>
              <a:t>Notes adapted from</a:t>
            </a:r>
          </a:p>
          <a:p>
            <a:pPr eaLnBrk="1" hangingPunct="1">
              <a:lnSpc>
                <a:spcPct val="7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David Patterson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Electrical Engineering and Computer Sciences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University of California, Berkeley</a:t>
            </a:r>
            <a:endParaRPr lang="en-US" altLang="en-US" i="1" dirty="0" smtClean="0"/>
          </a:p>
        </p:txBody>
      </p:sp>
      <p:pic>
        <p:nvPicPr>
          <p:cNvPr id="20484" name="Picture 8" descr="front"/>
          <p:cNvPicPr>
            <a:picLocks noChangeAspect="1" noChangeArrowheads="1"/>
          </p:cNvPicPr>
          <p:nvPr/>
        </p:nvPicPr>
        <p:blipFill>
          <a:blip r:embed="rId3" cstate="print"/>
          <a:srcRect b="22223"/>
          <a:stretch>
            <a:fillRect/>
          </a:stretch>
        </p:blipFill>
        <p:spPr bwMode="auto">
          <a:xfrm>
            <a:off x="7720013" y="5162550"/>
            <a:ext cx="1262062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Schedule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See the course CANVAS page.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schedule may change throughout the duration of the course.  Each time a change is made the “AS OF” date is also updated in order to ensure you are referring to the current version of the schedule.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A78E5-DF1B-4764-976F-5A3056646177}" type="slidenum">
              <a:rPr lang="en-US"/>
              <a:pPr>
                <a:defRPr/>
              </a:pPr>
              <a:t>10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00051" y="1193802"/>
            <a:ext cx="3863340" cy="4927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Class </a:t>
            </a:r>
          </a:p>
          <a:p>
            <a:pPr lvl="1" eaLnBrk="1" hangingPunct="1"/>
            <a:r>
              <a:rPr lang="en-US" altLang="en-US" sz="1800" dirty="0"/>
              <a:t>0800-0950 Tue/</a:t>
            </a:r>
            <a:r>
              <a:rPr lang="en-US" altLang="en-US" sz="1800" dirty="0" err="1"/>
              <a:t>Thur</a:t>
            </a:r>
            <a:r>
              <a:rPr lang="en-US" altLang="en-US" sz="1800" dirty="0"/>
              <a:t>, </a:t>
            </a:r>
          </a:p>
          <a:p>
            <a:pPr lvl="1" eaLnBrk="1" hangingPunct="1"/>
            <a:r>
              <a:rPr lang="en-US" altLang="en-US" sz="1800" dirty="0"/>
              <a:t>Bldg 642, Room </a:t>
            </a:r>
            <a:r>
              <a:rPr lang="en-US" altLang="en-US" sz="1800" dirty="0" smtClean="0"/>
              <a:t>338</a:t>
            </a:r>
          </a:p>
          <a:p>
            <a:pPr lvl="1" eaLnBrk="1" hangingPunct="1"/>
            <a:endParaRPr lang="en-US" altLang="en-US" sz="1800" dirty="0"/>
          </a:p>
          <a:p>
            <a:pPr eaLnBrk="1" hangingPunct="1"/>
            <a:r>
              <a:rPr lang="en-US" altLang="en-US" sz="2000" dirty="0"/>
              <a:t>Office hours: </a:t>
            </a:r>
          </a:p>
          <a:p>
            <a:pPr lvl="1" eaLnBrk="1" hangingPunct="1"/>
            <a:r>
              <a:rPr lang="en-US" altLang="en-US" sz="1800" dirty="0" smtClean="0"/>
              <a:t>1100-1200 Tuesdays,</a:t>
            </a:r>
          </a:p>
          <a:p>
            <a:pPr lvl="1" eaLnBrk="1" hangingPunct="1"/>
            <a:r>
              <a:rPr lang="en-US" altLang="en-US" sz="1800" dirty="0" smtClean="0"/>
              <a:t>1300-1400 Thursdays</a:t>
            </a:r>
          </a:p>
          <a:p>
            <a:pPr lvl="1" eaLnBrk="1" hangingPunct="1"/>
            <a:r>
              <a:rPr lang="en-US" altLang="en-US" sz="1800" dirty="0" smtClean="0"/>
              <a:t>by </a:t>
            </a:r>
            <a:r>
              <a:rPr lang="en-US" altLang="en-US" sz="1800" dirty="0" err="1" smtClean="0"/>
              <a:t>appt</a:t>
            </a:r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/>
              <a:t>Contact Info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Bldg 640, Rm 327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937-255-3636 x4581</a:t>
            </a:r>
          </a:p>
          <a:p>
            <a:pPr lvl="1" eaLnBrk="1" hangingPunct="1">
              <a:buFontTx/>
              <a:buNone/>
            </a:pPr>
            <a:r>
              <a:rPr lang="en-US" altLang="en-US" sz="1600" dirty="0">
                <a:hlinkClick r:id="rId3"/>
              </a:rPr>
              <a:t>scott.graham@afit.edu</a:t>
            </a:r>
            <a:endParaRPr lang="en-US" altLang="en-US" sz="1600" dirty="0"/>
          </a:p>
          <a:p>
            <a:pPr lvl="1" eaLnBrk="1" hangingPunct="1"/>
            <a:endParaRPr lang="en-US" altLang="en-US" sz="1800" dirty="0"/>
          </a:p>
          <a:p>
            <a:endParaRPr lang="en-US" dirty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263391" y="1193802"/>
            <a:ext cx="4709160" cy="4927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Prerequisites</a:t>
            </a:r>
          </a:p>
          <a:p>
            <a:pPr lvl="1" eaLnBrk="1" hangingPunct="1"/>
            <a:r>
              <a:rPr lang="en-US" altLang="en-US" sz="1800" dirty="0" smtClean="0"/>
              <a:t>Operating Systems - CSCE 489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 smtClean="0"/>
              <a:t>Computer Architecture - CSCE 492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Readings (book &amp; slides)</a:t>
            </a:r>
          </a:p>
          <a:p>
            <a:pPr lvl="1" eaLnBrk="1" hangingPunct="1"/>
            <a:r>
              <a:rPr lang="en-US" altLang="en-US" sz="1800" dirty="0" smtClean="0"/>
              <a:t>Prior to each class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In-class style: Active student learning</a:t>
            </a:r>
          </a:p>
          <a:p>
            <a:pPr lvl="1" eaLnBrk="1" hangingPunct="1"/>
            <a:r>
              <a:rPr lang="en-US" altLang="en-US" sz="1800" dirty="0" smtClean="0"/>
              <a:t>Read ahead </a:t>
            </a:r>
          </a:p>
          <a:p>
            <a:pPr lvl="1" eaLnBrk="1" hangingPunct="1"/>
            <a:r>
              <a:rPr lang="en-US" altLang="en-US" sz="1800" dirty="0" smtClean="0"/>
              <a:t>Ask questions</a:t>
            </a:r>
          </a:p>
          <a:p>
            <a:pPr lvl="1" eaLnBrk="1" hangingPunct="1"/>
            <a:r>
              <a:rPr lang="en-US" altLang="en-US" sz="1800" dirty="0" smtClean="0"/>
              <a:t>Answer others questions</a:t>
            </a:r>
          </a:p>
          <a:p>
            <a:pPr lvl="1" eaLnBrk="1" hangingPunct="1"/>
            <a:r>
              <a:rPr lang="en-US" altLang="en-US" sz="1800" dirty="0" smtClean="0"/>
              <a:t>Significant interaction  </a:t>
            </a:r>
          </a:p>
          <a:p>
            <a:pPr eaLnBrk="1" hangingPunct="1"/>
            <a:endParaRPr lang="en-US" altLang="en-US" sz="14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Administrative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CD569-6992-4F90-970E-739DD7510E6D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Tx/>
              <a:buNone/>
              <a:defRPr/>
            </a:pPr>
            <a:r>
              <a:rPr lang="en-US" altLang="en-US" i="1" dirty="0" smtClean="0"/>
              <a:t>Course materials: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en-US" dirty="0" smtClean="0"/>
              <a:t>Required: </a:t>
            </a:r>
          </a:p>
          <a:p>
            <a:pPr marL="800100" lvl="1" indent="-342900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>A Quantitative Approach</a:t>
            </a:r>
            <a:br>
              <a:rPr lang="en-US" altLang="en-US" dirty="0" smtClean="0"/>
            </a:br>
            <a:r>
              <a:rPr lang="en-US" altLang="en-US" dirty="0" smtClean="0"/>
              <a:t>6th Edition</a:t>
            </a:r>
            <a:br>
              <a:rPr lang="en-US" altLang="en-US" dirty="0" smtClean="0"/>
            </a:br>
            <a:r>
              <a:rPr lang="en-US" altLang="en-US" dirty="0" smtClean="0"/>
              <a:t>Hennessy and Patterson</a:t>
            </a:r>
            <a:br>
              <a:rPr lang="en-US" altLang="en-US" dirty="0" smtClean="0"/>
            </a:br>
            <a:endParaRPr lang="en-US" altLang="en-US" i="1" u="sng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en-US" sz="1800" dirty="0" smtClean="0"/>
              <a:t>Simulator Website:  </a:t>
            </a:r>
            <a:r>
              <a:rPr lang="en-US" altLang="en-US" sz="1800" dirty="0" smtClean="0">
                <a:hlinkClick r:id="rId3"/>
              </a:rPr>
              <a:t>www.simplescalar.com</a:t>
            </a:r>
            <a:endParaRPr lang="en-US" altLang="en-US" sz="1800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 sz="1800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 sz="1800" dirty="0" smtClean="0"/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en-US" sz="1800" dirty="0" smtClean="0"/>
              <a:t>Additional course material is found on CANVAS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B4CA4-E95F-4233-8B83-A5358D74E7B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35" y="1283970"/>
            <a:ext cx="2588765" cy="31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Objectives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objective of this course is for the student to:</a:t>
            </a:r>
          </a:p>
          <a:p>
            <a:pPr lvl="1" eaLnBrk="1" hangingPunct="1"/>
            <a:r>
              <a:rPr lang="en-US" altLang="en-US" dirty="0" smtClean="0"/>
              <a:t>Build upon principles of von Neumann computer architecture</a:t>
            </a:r>
          </a:p>
          <a:p>
            <a:pPr lvl="2" eaLnBrk="1" hangingPunct="1"/>
            <a:r>
              <a:rPr lang="en-US" altLang="en-US" dirty="0" smtClean="0"/>
              <a:t>understand how modern architectures are designed.  </a:t>
            </a:r>
          </a:p>
          <a:p>
            <a:pPr lvl="1" eaLnBrk="1" hangingPunct="1"/>
            <a:r>
              <a:rPr lang="en-US" altLang="en-US" dirty="0" smtClean="0"/>
              <a:t>Key themes of the course</a:t>
            </a:r>
            <a:r>
              <a:rPr lang="en-US" altLang="en-US" dirty="0"/>
              <a:t>: </a:t>
            </a:r>
            <a:r>
              <a:rPr lang="en-US" altLang="en-US" dirty="0" smtClean="0"/>
              <a:t>performance thru exploitation of</a:t>
            </a:r>
          </a:p>
          <a:p>
            <a:pPr lvl="2" eaLnBrk="1" hangingPunct="1"/>
            <a:r>
              <a:rPr lang="en-US" altLang="en-US" dirty="0" smtClean="0"/>
              <a:t>instruction-level parallelism </a:t>
            </a:r>
          </a:p>
          <a:p>
            <a:pPr lvl="2" eaLnBrk="1" hangingPunct="1"/>
            <a:r>
              <a:rPr lang="en-US" altLang="en-US" dirty="0" smtClean="0"/>
              <a:t>thread/data level parallelism </a:t>
            </a:r>
          </a:p>
          <a:p>
            <a:pPr lvl="2" eaLnBrk="1" hangingPunct="1"/>
            <a:r>
              <a:rPr lang="en-US" altLang="en-US" dirty="0" smtClean="0"/>
              <a:t>multiprocessor architectures  </a:t>
            </a:r>
          </a:p>
          <a:p>
            <a:pPr lvl="1" eaLnBrk="1" hangingPunct="1"/>
            <a:r>
              <a:rPr lang="en-US" altLang="en-US" dirty="0" smtClean="0"/>
              <a:t>An emphasis is placed upon the use of quantitative metrics to evaluate </a:t>
            </a:r>
            <a:r>
              <a:rPr lang="en-US" altLang="en-US" b="1" dirty="0" smtClean="0"/>
              <a:t>performance/cost</a:t>
            </a:r>
            <a:r>
              <a:rPr lang="en-US" altLang="en-US" dirty="0" smtClean="0"/>
              <a:t> tradeoffs.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7E1746-4B7A-4B25-895F-23C0740533C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075" y="5538788"/>
            <a:ext cx="7656513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 marL="225425" indent="-225425" algn="ctr">
              <a:spcBef>
                <a:spcPct val="10000"/>
              </a:spcBef>
              <a:defRPr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+mn-cs"/>
              </a:rPr>
              <a:t>Architecture is great material, but also good practice for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Grades based on the following</a:t>
            </a:r>
          </a:p>
          <a:p>
            <a:pPr lvl="1" eaLnBrk="1" hangingPunct="1"/>
            <a:r>
              <a:rPr lang="en-US" altLang="en-US" dirty="0" smtClean="0"/>
              <a:t>Homework/quizzes		25%</a:t>
            </a:r>
          </a:p>
          <a:p>
            <a:pPr lvl="1" eaLnBrk="1" hangingPunct="1"/>
            <a:r>
              <a:rPr lang="en-US" altLang="en-US" dirty="0" smtClean="0"/>
              <a:t>Midterm			25%</a:t>
            </a:r>
          </a:p>
          <a:p>
            <a:pPr lvl="1" eaLnBrk="1" hangingPunct="1"/>
            <a:r>
              <a:rPr lang="en-US" altLang="en-US" dirty="0" smtClean="0"/>
              <a:t>Project			25% </a:t>
            </a:r>
          </a:p>
          <a:p>
            <a:pPr lvl="1" eaLnBrk="1" hangingPunct="1"/>
            <a:r>
              <a:rPr lang="en-US" altLang="en-US" dirty="0" smtClean="0"/>
              <a:t>Final Exam		25%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6451F1-1DE4-4C74-9C11-78734B3A510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411163" y="1571625"/>
            <a:ext cx="808672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Homework Instructions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 of first page:  Name, Date, Class</a:t>
            </a:r>
          </a:p>
          <a:p>
            <a:pPr eaLnBrk="1" hangingPunct="1"/>
            <a:r>
              <a:rPr lang="en-US" altLang="en-US" dirty="0" smtClean="0"/>
              <a:t>Number each page (last name-</a:t>
            </a:r>
            <a:r>
              <a:rPr lang="en-US" altLang="en-US" dirty="0" err="1" smtClean="0"/>
              <a:t>pg</a:t>
            </a:r>
            <a:r>
              <a:rPr lang="en-US" altLang="en-US" dirty="0" smtClean="0"/>
              <a:t>) </a:t>
            </a:r>
          </a:p>
          <a:p>
            <a:pPr eaLnBrk="1" hangingPunct="1"/>
            <a:r>
              <a:rPr lang="en-US" altLang="en-US" dirty="0" smtClean="0"/>
              <a:t>State the complete problem</a:t>
            </a:r>
          </a:p>
          <a:p>
            <a:pPr eaLnBrk="1" hangingPunct="1"/>
            <a:r>
              <a:rPr lang="en-US" altLang="en-US" dirty="0" smtClean="0"/>
              <a:t>Show your work (after problem statement)</a:t>
            </a:r>
          </a:p>
          <a:p>
            <a:pPr eaLnBrk="1" hangingPunct="1"/>
            <a:r>
              <a:rPr lang="en-US" altLang="en-US" dirty="0" smtClean="0"/>
              <a:t>Clearly indicate your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62173-6AA3-412F-9476-546D5D1F090B}" type="slidenum">
              <a:rPr lang="en-US"/>
              <a:pPr>
                <a:defRPr/>
              </a:pPr>
              <a:t>6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Labs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 1 exercises a simple cache simulator</a:t>
            </a:r>
          </a:p>
          <a:p>
            <a:pPr eaLnBrk="1" hangingPunct="1">
              <a:defRPr/>
            </a:pPr>
            <a:r>
              <a:rPr lang="en-US" dirty="0" smtClean="0"/>
              <a:t>Labs 2 and 3 focus </a:t>
            </a:r>
            <a:r>
              <a:rPr lang="en-US" dirty="0" smtClean="0"/>
              <a:t>on design tradeoffs to study their </a:t>
            </a:r>
            <a:r>
              <a:rPr lang="en-US" b="1" dirty="0" smtClean="0"/>
              <a:t>performance</a:t>
            </a:r>
            <a:r>
              <a:rPr lang="en-US" dirty="0" smtClean="0"/>
              <a:t> and </a:t>
            </a:r>
            <a:r>
              <a:rPr lang="en-US" b="1" dirty="0" smtClean="0"/>
              <a:t>performance/cost</a:t>
            </a:r>
            <a:r>
              <a:rPr lang="en-US" dirty="0" smtClean="0"/>
              <a:t> impacts</a:t>
            </a:r>
          </a:p>
          <a:p>
            <a:pPr eaLnBrk="1" hangingPunct="1">
              <a:defRPr/>
            </a:pPr>
            <a:r>
              <a:rPr lang="en-US" dirty="0" smtClean="0"/>
              <a:t>Tools:  </a:t>
            </a:r>
          </a:p>
          <a:p>
            <a:pPr lvl="1" eaLnBrk="1" hangingPunct="1">
              <a:defRPr/>
            </a:pPr>
            <a:r>
              <a:rPr lang="en-US" dirty="0" err="1" smtClean="0"/>
              <a:t>SimpleScalar</a:t>
            </a:r>
            <a:r>
              <a:rPr lang="en-US" dirty="0" smtClean="0"/>
              <a:t> Simulator (www.simplescalar.com)</a:t>
            </a:r>
          </a:p>
          <a:p>
            <a:pPr lvl="1" eaLnBrk="1" hangingPunct="1">
              <a:defRPr/>
            </a:pPr>
            <a:r>
              <a:rPr lang="en-US" dirty="0" smtClean="0"/>
              <a:t>Material located in course directory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You will need an AFIT/EN Linux account (Help Desk), or your own Linux machine (physical or virtual).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algn="ctr" eaLnBrk="1" hangingPunct="1">
              <a:buFontTx/>
              <a:buNone/>
              <a:defRPr/>
            </a:pPr>
            <a:r>
              <a:rPr lang="en-US" sz="3200" dirty="0" smtClean="0"/>
              <a:t>Start Early!!!!!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A72A5A-55CE-407C-AD57-2F15478A426B}" type="slidenum">
              <a:rPr lang="en-US"/>
              <a:pPr>
                <a:defRPr/>
              </a:pPr>
              <a:t>7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Honor Code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AFIT Honor Code will be strictly enforced in this course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All examinations and homework assignments are expected to be your own individual work unless otherwise noted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While I encourage collaboration on homework…</a:t>
            </a:r>
          </a:p>
          <a:p>
            <a:pPr lvl="2" eaLnBrk="1" hangingPunct="1"/>
            <a:r>
              <a:rPr lang="en-US" altLang="en-US" smtClean="0"/>
              <a:t>DON’T copy – what you turn in must be your </a:t>
            </a:r>
            <a:r>
              <a:rPr lang="en-US" altLang="en-US" b="1" smtClean="0"/>
              <a:t>own</a:t>
            </a:r>
            <a:r>
              <a:rPr lang="en-US" altLang="en-US" smtClean="0"/>
              <a:t> work!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If you have any doubt:</a:t>
            </a:r>
          </a:p>
          <a:p>
            <a:pPr lvl="2" eaLnBrk="1" hangingPunct="1"/>
            <a:r>
              <a:rPr lang="en-US" altLang="en-US" smtClean="0"/>
              <a:t>Refer to Syllabus and ENOI 36-107 (dated 1 Jul 10)</a:t>
            </a:r>
          </a:p>
          <a:p>
            <a:pPr lvl="2" eaLnBrk="1" hangingPunct="1"/>
            <a:r>
              <a:rPr lang="en-US" altLang="en-US" smtClean="0"/>
              <a:t>Ask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2239A-9AF5-44C5-A299-6838B5159CC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Resources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Data Base - </a:t>
            </a:r>
            <a:r>
              <a:rPr lang="en-US" dirty="0" smtClean="0">
                <a:hlinkClick r:id="rId2"/>
              </a:rPr>
              <a:t>http://cpudb.stanford.edu/</a:t>
            </a:r>
            <a:endParaRPr lang="en-US" dirty="0" smtClean="0"/>
          </a:p>
          <a:p>
            <a:r>
              <a:rPr lang="en-US" dirty="0" smtClean="0"/>
              <a:t>Project related resources</a:t>
            </a:r>
          </a:p>
          <a:p>
            <a:pPr lvl="1"/>
            <a:r>
              <a:rPr lang="en-US" dirty="0" err="1" smtClean="0"/>
              <a:t>CygWin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https://www.cygwin.com/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Linux-like environment for Windows…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Simple Scalar software </a:t>
            </a:r>
            <a:r>
              <a:rPr lang="en-US" dirty="0" smtClean="0"/>
              <a:t>can be used in this environment</a:t>
            </a:r>
          </a:p>
          <a:p>
            <a:pPr lvl="1"/>
            <a:r>
              <a:rPr lang="en-US" dirty="0" smtClean="0"/>
              <a:t>Linux – I’ve had good experience with Ubuntu</a:t>
            </a:r>
          </a:p>
          <a:p>
            <a:pPr lvl="2"/>
            <a:r>
              <a:rPr lang="en-US" dirty="0" smtClean="0"/>
              <a:t>Ubuntu - </a:t>
            </a:r>
            <a:r>
              <a:rPr lang="en-US" dirty="0" smtClean="0">
                <a:hlinkClick r:id="rId4"/>
              </a:rPr>
              <a:t>http://www.ubuntu.com/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Other Distributions: </a:t>
            </a:r>
            <a:r>
              <a:rPr lang="en-US" dirty="0" smtClean="0">
                <a:hlinkClick r:id="rId5"/>
              </a:rPr>
              <a:t>http://www.linux.com/directory/Distributions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Simulation Software (Simple Scalar)</a:t>
            </a:r>
          </a:p>
          <a:p>
            <a:pPr lvl="2"/>
            <a:r>
              <a:rPr lang="en-US" u="sng" dirty="0" smtClean="0">
                <a:hlinkClick r:id="rId6"/>
              </a:rPr>
              <a:t>http://www.simplescalar.com/</a:t>
            </a:r>
            <a:endParaRPr lang="en-US" dirty="0" smtClean="0"/>
          </a:p>
          <a:p>
            <a:r>
              <a:rPr lang="en-US" dirty="0" smtClean="0"/>
              <a:t>Getting an AFIT/EN Linux Account</a:t>
            </a:r>
          </a:p>
          <a:p>
            <a:pPr lvl="1"/>
            <a:r>
              <a:rPr lang="en-US" dirty="0" smtClean="0"/>
              <a:t>I have to submit a ticket to get them established</a:t>
            </a:r>
          </a:p>
          <a:p>
            <a:pPr lvl="1"/>
            <a:r>
              <a:rPr lang="en-US" dirty="0" smtClean="0"/>
              <a:t>Please let me know if you want/need an account for this course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74874-528F-4A50-AD09-ACBDBF2C7FE5}" type="slidenum">
              <a:rPr lang="en-US" smtClean="0"/>
              <a:pPr>
                <a:defRPr/>
              </a:pPr>
              <a:t>9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4"/>
  <p:tag name="TPOS" val="2"/>
</p:tagLst>
</file>

<file path=ppt/theme/theme1.xml><?xml version="1.0" encoding="utf-8"?>
<a:theme xmlns:a="http://schemas.openxmlformats.org/drawingml/2006/main" name="Class-slides-2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Class-slides-2</Template>
  <TotalTime>0</TotalTime>
  <Pages>12</Pages>
  <Words>495</Words>
  <Application>Microsoft Office PowerPoint</Application>
  <PresentationFormat>Letter Paper (8.5x11 in)</PresentationFormat>
  <Paragraphs>127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Class-slides-2</vt:lpstr>
      <vt:lpstr>CSCE 692 Design Principles of Computer Architecture  Introduction</vt:lpstr>
      <vt:lpstr>Administrative Details</vt:lpstr>
      <vt:lpstr>Course information</vt:lpstr>
      <vt:lpstr>Course Objectives</vt:lpstr>
      <vt:lpstr>Grading</vt:lpstr>
      <vt:lpstr>Homework Instructions</vt:lpstr>
      <vt:lpstr>Labs</vt:lpstr>
      <vt:lpstr>Honor Code</vt:lpstr>
      <vt:lpstr>Some Resources</vt:lpstr>
      <vt:lpstr>Course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2017-01-03T22:00:51Z</dcterms:created>
  <dcterms:modified xsi:type="dcterms:W3CDTF">2018-12-31T20:58:02Z</dcterms:modified>
</cp:coreProperties>
</file>