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93" r:id="rId4"/>
    <p:sldId id="259" r:id="rId5"/>
    <p:sldId id="284" r:id="rId6"/>
    <p:sldId id="285" r:id="rId7"/>
    <p:sldId id="286" r:id="rId8"/>
    <p:sldId id="287" r:id="rId9"/>
    <p:sldId id="288" r:id="rId10"/>
    <p:sldId id="260" r:id="rId11"/>
    <p:sldId id="289" r:id="rId12"/>
    <p:sldId id="290" r:id="rId13"/>
    <p:sldId id="291" r:id="rId14"/>
    <p:sldId id="292" r:id="rId15"/>
    <p:sldId id="261" r:id="rId16"/>
    <p:sldId id="263" r:id="rId17"/>
    <p:sldId id="262" r:id="rId18"/>
    <p:sldId id="26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4" r:id="rId28"/>
    <p:sldId id="27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9249" autoAdjust="0"/>
  </p:normalViewPr>
  <p:slideViewPr>
    <p:cSldViewPr>
      <p:cViewPr>
        <p:scale>
          <a:sx n="150" d="100"/>
          <a:sy n="150" d="100"/>
        </p:scale>
        <p:origin x="207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3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Static Modeling</a:t>
            </a:r>
          </a:p>
          <a:p>
            <a:pPr algn="r"/>
            <a:r>
              <a:rPr lang="en-US" b="1" dirty="0" smtClean="0"/>
              <a:t>with UML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3657600"/>
          </a:xfrm>
        </p:spPr>
        <p:txBody>
          <a:bodyPr/>
          <a:lstStyle/>
          <a:p>
            <a:r>
              <a:rPr lang="en-US" dirty="0" smtClean="0"/>
              <a:t>The basic premise behind object oriented design is that we can model software and other systems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657600"/>
            <a:ext cx="6781800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Collections of Collaborating 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3657600"/>
          </a:xfrm>
        </p:spPr>
        <p:txBody>
          <a:bodyPr/>
          <a:lstStyle/>
          <a:p>
            <a:r>
              <a:rPr lang="en-US" dirty="0" smtClean="0"/>
              <a:t>Class: A set of related data &amp; operations on that data</a:t>
            </a:r>
          </a:p>
          <a:p>
            <a:r>
              <a:rPr lang="en-US" dirty="0" smtClean="0"/>
              <a:t>Object: Instantiation of a class</a:t>
            </a:r>
          </a:p>
          <a:p>
            <a:pPr lvl="1"/>
            <a:r>
              <a:rPr lang="en-US" dirty="0" smtClean="0"/>
              <a:t>C++:</a:t>
            </a:r>
            <a:endParaRPr lang="en-US" dirty="0"/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myPtr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make_unique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&gt;();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 </a:t>
            </a:r>
            <a:r>
              <a:rPr lang="en-US" dirty="0" err="1" smtClean="0"/>
              <a:t>myPtr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&gt;( new </a:t>
            </a:r>
            <a:r>
              <a:rPr lang="en-US" dirty="0" err="1" smtClean="0"/>
              <a:t>MyClass</a:t>
            </a:r>
            <a:r>
              <a:rPr lang="en-US" dirty="0" smtClean="0"/>
              <a:t>{}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MyClass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{}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MyClass</a:t>
            </a:r>
            <a:r>
              <a:rPr lang="en-US" dirty="0" smtClean="0"/>
              <a:t> m{};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Creation of Objects on </a:t>
            </a:r>
            <a:br>
              <a:rPr lang="en-US" dirty="0" smtClean="0"/>
            </a:br>
            <a:r>
              <a:rPr lang="en-US" dirty="0" smtClean="0"/>
              <a:t>Heap (Manual Allocation)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06" y="1914525"/>
            <a:ext cx="6677025" cy="3638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61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Creation of Objects on </a:t>
            </a:r>
            <a:br>
              <a:rPr lang="en-US" dirty="0" smtClean="0"/>
            </a:br>
            <a:r>
              <a:rPr lang="en-US" dirty="0" smtClean="0"/>
              <a:t>Heap (RAII – Modern)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05015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70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working example, see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“git593/Lectures/03LecInherit.cpp“</a:t>
            </a:r>
            <a:br>
              <a:rPr lang="en-US" dirty="0" smtClean="0"/>
            </a:br>
            <a:r>
              <a:rPr lang="en-US" dirty="0"/>
              <a:t>“</a:t>
            </a:r>
            <a:r>
              <a:rPr lang="en-US" dirty="0" smtClean="0"/>
              <a:t>git593/Lectures/03LecInherit.h“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37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 for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Objects model </a:t>
            </a:r>
            <a:r>
              <a:rPr lang="en-US" b="1" i="1" dirty="0" smtClean="0"/>
              <a:t>things</a:t>
            </a:r>
            <a:r>
              <a:rPr lang="en-US" i="1" dirty="0" smtClean="0"/>
              <a:t> (entities)</a:t>
            </a:r>
            <a:r>
              <a:rPr lang="en-US" dirty="0" smtClean="0"/>
              <a:t>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2819400"/>
            <a:ext cx="373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u="sng" dirty="0" err="1" smtClean="0"/>
              <a:t>jimsAccount</a:t>
            </a:r>
            <a:r>
              <a:rPr lang="en-US" sz="2400" u="sng" dirty="0" smtClean="0"/>
              <a:t> : Account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5052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number	= “987-654-3210”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owner	= “Jim Stewart”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balance	= $300.00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381500" y="1790700"/>
            <a:ext cx="228600" cy="16764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4589" y="190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 bwMode="auto">
          <a:xfrm rot="5400000">
            <a:off x="5943600" y="2057400"/>
            <a:ext cx="228600" cy="11430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2145" y="190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 bwMode="auto">
          <a:xfrm>
            <a:off x="2971800" y="2844567"/>
            <a:ext cx="228600" cy="6096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2836178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971800" y="35530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38243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3771900" y="4457700"/>
            <a:ext cx="228600" cy="10668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4444" y="5181600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5698107" y="3945038"/>
            <a:ext cx="228600" cy="2092125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7622" y="5181600"/>
            <a:ext cx="220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value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 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Classes model </a:t>
            </a:r>
            <a:r>
              <a:rPr lang="en-US" b="1" i="1" dirty="0" smtClean="0"/>
              <a:t>kinds</a:t>
            </a:r>
            <a:r>
              <a:rPr lang="en-US" dirty="0" smtClean="0"/>
              <a:t> of things</a:t>
            </a:r>
            <a:br>
              <a:rPr lang="en-US" dirty="0" smtClean="0"/>
            </a:br>
            <a:r>
              <a:rPr lang="en-US" dirty="0" smtClean="0"/>
              <a:t>(i.e. a set of potential things)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2438400"/>
            <a:ext cx="373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1242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number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owner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 bwMode="auto">
          <a:xfrm>
            <a:off x="2971800" y="2463567"/>
            <a:ext cx="228600" cy="6096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2455178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971800" y="31720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34433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44196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deposit()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withdraw()</a:t>
            </a:r>
            <a:endParaRPr lang="en-US" sz="2400" dirty="0"/>
          </a:p>
        </p:txBody>
      </p:sp>
      <p:sp>
        <p:nvSpPr>
          <p:cNvPr id="23" name="Left Brace 22"/>
          <p:cNvSpPr/>
          <p:nvPr/>
        </p:nvSpPr>
        <p:spPr bwMode="auto">
          <a:xfrm>
            <a:off x="2971800" y="44674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47387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b="1" i="1" dirty="0" smtClean="0"/>
              <a:t>describe</a:t>
            </a:r>
            <a:r>
              <a:rPr lang="en-US" i="1" dirty="0" smtClean="0"/>
              <a:t> objects</a:t>
            </a:r>
          </a:p>
          <a:p>
            <a:pPr lvl="1"/>
            <a:r>
              <a:rPr lang="en-US" dirty="0" smtClean="0"/>
              <a:t>Size, shape, color, etc.</a:t>
            </a:r>
          </a:p>
          <a:p>
            <a:r>
              <a:rPr lang="en-US" dirty="0" smtClean="0"/>
              <a:t>Attributes are defined by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A type</a:t>
            </a:r>
          </a:p>
          <a:p>
            <a:pPr lvl="1"/>
            <a:r>
              <a:rPr lang="en-US" dirty="0" smtClean="0"/>
              <a:t>A value</a:t>
            </a:r>
          </a:p>
          <a:p>
            <a:r>
              <a:rPr lang="en-US" dirty="0" smtClean="0"/>
              <a:t>The type defines </a:t>
            </a:r>
            <a:r>
              <a:rPr lang="en-US" b="1" i="1" dirty="0" smtClean="0"/>
              <a:t>legal values</a:t>
            </a:r>
            <a:r>
              <a:rPr lang="en-US" i="1" dirty="0" smtClean="0"/>
              <a:t> for the attribute</a:t>
            </a:r>
          </a:p>
          <a:p>
            <a:pPr lvl="1"/>
            <a:r>
              <a:rPr lang="en-US" dirty="0" smtClean="0"/>
              <a:t>The type is often a string or a number</a:t>
            </a:r>
          </a:p>
          <a:p>
            <a:pPr lvl="1"/>
            <a:r>
              <a:rPr lang="en-US" dirty="0" smtClean="0"/>
              <a:t>Complex types include dates, addresses, currency</a:t>
            </a:r>
          </a:p>
          <a:p>
            <a:pPr lvl="2"/>
            <a:r>
              <a:rPr lang="en-US" dirty="0" smtClean="0"/>
              <a:t>Modeled as classes &amp; called </a:t>
            </a:r>
            <a:r>
              <a:rPr lang="en-US" b="1" i="1" dirty="0" smtClean="0"/>
              <a:t>datatypes</a:t>
            </a:r>
          </a:p>
          <a:p>
            <a:pPr lvl="1"/>
            <a:r>
              <a:rPr lang="en-US" dirty="0" smtClean="0"/>
              <a:t>Instances of a data type are called </a:t>
            </a:r>
            <a:r>
              <a:rPr lang="en-US" b="1" i="1" dirty="0" smtClean="0"/>
              <a:t>value objects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2438400"/>
          </a:xfrm>
        </p:spPr>
        <p:txBody>
          <a:bodyPr anchor="t" anchorCtr="0"/>
          <a:lstStyle/>
          <a:p>
            <a:r>
              <a:rPr lang="en-US" dirty="0" smtClean="0"/>
              <a:t>Association is</a:t>
            </a:r>
          </a:p>
          <a:p>
            <a:pPr lvl="1"/>
            <a:r>
              <a:rPr lang="en-US" dirty="0" smtClean="0"/>
              <a:t>Physical or logical relationship between classes</a:t>
            </a:r>
            <a:br>
              <a:rPr lang="en-US" dirty="0" smtClean="0"/>
            </a:br>
            <a:r>
              <a:rPr lang="en-US" dirty="0" smtClean="0"/>
              <a:t>(e.g. Employee </a:t>
            </a:r>
            <a:r>
              <a:rPr lang="en-US" b="1" i="1" dirty="0" smtClean="0"/>
              <a:t>works in</a:t>
            </a:r>
            <a:r>
              <a:rPr lang="en-US" dirty="0" smtClean="0"/>
              <a:t> Department)</a:t>
            </a:r>
          </a:p>
          <a:p>
            <a:pPr lvl="1"/>
            <a:r>
              <a:rPr lang="en-US" dirty="0" smtClean="0"/>
              <a:t>Shown as solid lines between two classes</a:t>
            </a:r>
          </a:p>
          <a:p>
            <a:pPr lvl="1"/>
            <a:r>
              <a:rPr lang="en-US" dirty="0" smtClean="0"/>
              <a:t>Specifies how many instances of one class may relate to a single instance of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2667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Employee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2667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employeeName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employeeId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employeeAddress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4114800"/>
            <a:ext cx="2667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Department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648200"/>
            <a:ext cx="2667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err="1" smtClean="0"/>
              <a:t>deptmentName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deptmentLocation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 bwMode="auto">
          <a:xfrm>
            <a:off x="3581400" y="4381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849928" y="4081046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works in ►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businessSector</a:t>
            </a:r>
            <a:r>
              <a:rPr lang="en-US" dirty="0" smtClean="0"/>
              <a:t>: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employeeId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phoneNumber</a:t>
            </a:r>
            <a:r>
              <a:rPr lang="en-US" dirty="0" smtClean="0"/>
              <a:t>: Integer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Is led by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bankAddress</a:t>
            </a:r>
            <a:r>
              <a:rPr lang="en-US" dirty="0" smtClean="0"/>
              <a:t>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3434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4724400"/>
            <a:ext cx="27432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accountNumber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balance: Real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2971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505200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Maintains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81956" y="2971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81956" y="40356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two faces of requirements</a:t>
            </a:r>
          </a:p>
          <a:p>
            <a:pPr lvl="1"/>
            <a:r>
              <a:rPr lang="en-US" dirty="0" smtClean="0"/>
              <a:t>Requirements elicitation vs. analysis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Define structural relationships between classes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Composition / Aggregation</a:t>
            </a:r>
          </a:p>
          <a:p>
            <a:pPr lvl="1"/>
            <a:r>
              <a:rPr lang="en-US" dirty="0" smtClean="0"/>
              <a:t>Generalization / Specialization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System Context Class Diagram</a:t>
            </a:r>
          </a:p>
          <a:p>
            <a:pPr lvl="1"/>
            <a:r>
              <a:rPr lang="en-US" dirty="0" smtClean="0"/>
              <a:t>Depict external classes and system boundary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Static Modeling of Entity classes</a:t>
            </a:r>
          </a:p>
          <a:p>
            <a:pPr lvl="1"/>
            <a:r>
              <a:rPr lang="en-US" dirty="0" smtClean="0"/>
              <a:t>Persistent classes that store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Numerically specified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Optional (zero to one)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modelName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manufacture: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modelYear</a:t>
            </a:r>
            <a:r>
              <a:rPr lang="en-US" dirty="0" smtClean="0"/>
              <a:t>: 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height: Real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width: Real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windowArea</a:t>
            </a:r>
            <a:r>
              <a:rPr lang="en-US" dirty="0" smtClean="0"/>
              <a:t>: Real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material: String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495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err="1" smtClean="0"/>
              <a:t>DebitCard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4876800"/>
            <a:ext cx="2743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cardId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pin: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expirationDate</a:t>
            </a:r>
            <a:r>
              <a:rPr lang="en-US" dirty="0" smtClean="0"/>
              <a:t>: Date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balance: Real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31242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547145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4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2,4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3124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4191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sz="2000" dirty="0" smtClean="0"/>
              <a:t>(zero, one, or many)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err="1" smtClean="0"/>
              <a:t>CreditCard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cardId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cardType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expirationDate</a:t>
            </a:r>
            <a:r>
              <a:rPr lang="en-US" dirty="0" smtClean="0"/>
              <a:t>: Date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limit: Real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section#: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semester: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800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5181600"/>
            <a:ext cx="274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34290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834825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Attended by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4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82655" y="3429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99433" y="4495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257800" y="3844255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▲ </a:t>
            </a:r>
            <a:br>
              <a:rPr lang="en-US" sz="1600" dirty="0" smtClean="0"/>
            </a:br>
            <a:r>
              <a:rPr lang="en-US" sz="1600" dirty="0" smtClean="0"/>
              <a:t>Enrolls in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3429000"/>
            <a:ext cx="55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981200"/>
          </a:xfrm>
        </p:spPr>
        <p:txBody>
          <a:bodyPr anchor="t" anchorCtr="0"/>
          <a:lstStyle/>
          <a:p>
            <a:r>
              <a:rPr lang="en-US" dirty="0" smtClean="0"/>
              <a:t>Class to model association between two or more classes</a:t>
            </a:r>
          </a:p>
          <a:p>
            <a:pPr lvl="1"/>
            <a:r>
              <a:rPr lang="en-US" dirty="0" smtClean="0"/>
              <a:t>Usually for many-to-many associations</a:t>
            </a:r>
          </a:p>
          <a:p>
            <a:pPr lvl="1"/>
            <a:r>
              <a:rPr lang="en-US" dirty="0" smtClean="0"/>
              <a:t>Association attributes not a part of either 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Example: Project and Employee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038600"/>
            <a:ext cx="2286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address: String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5052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Project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4038600"/>
            <a:ext cx="22860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start: Date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end: Date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customer: String</a:t>
            </a:r>
            <a:endParaRPr lang="en-US" sz="2000" dirty="0"/>
          </a:p>
        </p:txBody>
      </p: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 bwMode="auto">
          <a:xfrm>
            <a:off x="2895600" y="3771900"/>
            <a:ext cx="3429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505200" y="3429000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works on ►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4919444"/>
            <a:ext cx="2438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Hours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5452844"/>
            <a:ext cx="2438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err="1" smtClean="0"/>
              <a:t>hoursWorked</a:t>
            </a:r>
            <a:r>
              <a:rPr lang="en-US" sz="2000" dirty="0" smtClean="0"/>
              <a:t>: Real</a:t>
            </a:r>
            <a:endParaRPr lang="en-US" sz="2000" dirty="0"/>
          </a:p>
        </p:txBody>
      </p:sp>
      <p:cxnSp>
        <p:nvCxnSpPr>
          <p:cNvPr id="18" name="Straight Connector 17"/>
          <p:cNvCxnSpPr>
            <a:stCxn id="15" idx="0"/>
          </p:cNvCxnSpPr>
          <p:nvPr/>
        </p:nvCxnSpPr>
        <p:spPr bwMode="auto">
          <a:xfrm flipV="1">
            <a:off x="4572000" y="3776444"/>
            <a:ext cx="0" cy="1143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79222" y="3505200"/>
            <a:ext cx="24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807023"/>
            <a:ext cx="24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109717" y="3776246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◄ has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/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Whole/Part Relationships</a:t>
            </a:r>
          </a:p>
          <a:p>
            <a:pPr lvl="1"/>
            <a:r>
              <a:rPr lang="en-US" dirty="0" smtClean="0"/>
              <a:t>Show parts of more complex class</a:t>
            </a:r>
          </a:p>
          <a:p>
            <a:pPr lvl="1"/>
            <a:r>
              <a:rPr lang="en-US" dirty="0" smtClean="0"/>
              <a:t>Composition is stronger relationship than aggregation</a:t>
            </a:r>
          </a:p>
          <a:p>
            <a:pPr>
              <a:spcBef>
                <a:spcPts val="1800"/>
              </a:spcBef>
            </a:pPr>
            <a:r>
              <a:rPr lang="en-US" b="1" u="sng" dirty="0" smtClean="0"/>
              <a:t>IS PART OF</a:t>
            </a:r>
            <a:r>
              <a:rPr lang="en-US" dirty="0" smtClean="0"/>
              <a:t> relationship</a:t>
            </a:r>
          </a:p>
          <a:p>
            <a:pPr lvl="1"/>
            <a:r>
              <a:rPr lang="en-US" dirty="0" smtClean="0"/>
              <a:t>Associates part classes with the whole 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Composition is stronger relationship than aggregation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iamond 4"/>
          <p:cNvSpPr/>
          <p:nvPr/>
        </p:nvSpPr>
        <p:spPr bwMode="auto">
          <a:xfrm>
            <a:off x="1371600" y="4953000"/>
            <a:ext cx="381000" cy="533400"/>
          </a:xfrm>
          <a:prstGeom prst="diamon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7010400" y="4953000"/>
            <a:ext cx="381000" cy="533400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2209800"/>
          </a:xfrm>
        </p:spPr>
        <p:txBody>
          <a:bodyPr/>
          <a:lstStyle/>
          <a:p>
            <a:r>
              <a:rPr lang="en-US" dirty="0" smtClean="0"/>
              <a:t>Composition Hierarchy</a:t>
            </a:r>
          </a:p>
          <a:p>
            <a:pPr lvl="1"/>
            <a:r>
              <a:rPr lang="en-US" dirty="0" smtClean="0"/>
              <a:t>Whole and part objects are created, live, die together</a:t>
            </a:r>
          </a:p>
          <a:p>
            <a:pPr lvl="1"/>
            <a:r>
              <a:rPr lang="en-US" dirty="0" smtClean="0"/>
              <a:t>Often also has a physical association</a:t>
            </a:r>
          </a:p>
          <a:p>
            <a:pPr lvl="1"/>
            <a:r>
              <a:rPr lang="en-US" dirty="0" smtClean="0"/>
              <a:t>Association between instances</a:t>
            </a:r>
          </a:p>
          <a:p>
            <a:r>
              <a:rPr lang="en-US" dirty="0" smtClean="0"/>
              <a:t>ATM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11" t="39068" r="2808" b="6178"/>
          <a:stretch>
            <a:fillRect/>
          </a:stretch>
        </p:blipFill>
        <p:spPr bwMode="auto">
          <a:xfrm>
            <a:off x="160037" y="3200400"/>
            <a:ext cx="8823927" cy="28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Hierarchy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4038600" cy="2514600"/>
          </a:xfrm>
        </p:spPr>
        <p:txBody>
          <a:bodyPr/>
          <a:lstStyle/>
          <a:p>
            <a:r>
              <a:rPr lang="en-US" dirty="0" smtClean="0"/>
              <a:t>Aggregation Hierarchy</a:t>
            </a:r>
          </a:p>
          <a:p>
            <a:pPr lvl="1"/>
            <a:r>
              <a:rPr lang="en-US" dirty="0" smtClean="0"/>
              <a:t>Part objects may be created and deleted </a:t>
            </a:r>
            <a:r>
              <a:rPr lang="en-US" b="1" i="1" dirty="0" smtClean="0"/>
              <a:t>independent</a:t>
            </a:r>
            <a:r>
              <a:rPr lang="en-US" dirty="0" smtClean="0"/>
              <a:t> of the aggregate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53" t="16285" r="13742" b="7040"/>
          <a:stretch>
            <a:fillRect/>
          </a:stretch>
        </p:blipFill>
        <p:spPr bwMode="auto">
          <a:xfrm>
            <a:off x="2362200" y="1828800"/>
            <a:ext cx="6515151" cy="430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Generalization / Specialization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14800" cy="4648200"/>
          </a:xfrm>
        </p:spPr>
        <p:txBody>
          <a:bodyPr anchor="t" anchorCtr="0"/>
          <a:lstStyle/>
          <a:p>
            <a:r>
              <a:rPr lang="en-US" b="1" u="sng" dirty="0" smtClean="0"/>
              <a:t>IS A</a:t>
            </a:r>
            <a:r>
              <a:rPr lang="en-US" dirty="0" smtClean="0"/>
              <a:t> relationship between subclass and superclass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Some classes are similar but not identical</a:t>
            </a:r>
          </a:p>
          <a:p>
            <a:pPr lvl="1"/>
            <a:r>
              <a:rPr lang="en-US" dirty="0" smtClean="0"/>
              <a:t>Have some attributes in common, others different</a:t>
            </a:r>
          </a:p>
          <a:p>
            <a:pPr lvl="1"/>
            <a:r>
              <a:rPr lang="en-US" dirty="0" smtClean="0"/>
              <a:t>Abstract common attributes into generalized class</a:t>
            </a:r>
            <a:br>
              <a:rPr lang="en-US" dirty="0" smtClean="0"/>
            </a:br>
            <a:r>
              <a:rPr lang="en-US" dirty="0" smtClean="0"/>
              <a:t>(i.e. superclass)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825" t="20823" r="23784" b="9288"/>
          <a:stretch>
            <a:fillRect/>
          </a:stretch>
        </p:blipFill>
        <p:spPr bwMode="auto">
          <a:xfrm>
            <a:off x="3924311" y="1676400"/>
            <a:ext cx="4991089" cy="39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4838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conceptual classes (entities)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Reuse or modify existing models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Use a list of common categories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noun phrases in the use cases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Draw a class diagram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Give each class a symbol (a name)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Define each class (intention) in the glossary</a:t>
            </a:r>
            <a:br>
              <a:rPr lang="en-US" sz="2000" dirty="0" smtClean="0"/>
            </a:br>
            <a:r>
              <a:rPr lang="en-US" sz="2000" dirty="0" smtClean="0"/>
              <a:t>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Optionally, explore examples with an</a:t>
            </a:r>
            <a:br>
              <a:rPr lang="en-US" sz="2000" dirty="0" smtClean="0"/>
            </a:br>
            <a:r>
              <a:rPr lang="en-US" sz="2000" dirty="0" smtClean="0"/>
              <a:t>object diagram (extension)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associations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What links between objects do we need to remember?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Use a list of common associations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verbs, prepositions and possessives in use cases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Update glossary 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Optionally, explore variations with object diagrams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3"/>
            </a:pPr>
            <a:r>
              <a:rPr lang="en-US" dirty="0" smtClean="0"/>
              <a:t>Add attributes &amp; Operations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What information (Attributes) about objects do we need to remember (nouns)?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verbs (Operations), prepositions and possessives in use cases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Update glossary 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Define data types as needed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Image result for elici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342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</a:t>
            </a:r>
            <a:r>
              <a:rPr lang="en-US" dirty="0" smtClean="0"/>
              <a:t> Elicitation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267200"/>
          </a:xfrm>
        </p:spPr>
        <p:txBody>
          <a:bodyPr/>
          <a:lstStyle/>
          <a:p>
            <a:r>
              <a:rPr lang="en-US" dirty="0" smtClean="0"/>
              <a:t>The two faces of requirements:</a:t>
            </a:r>
          </a:p>
          <a:p>
            <a:pPr lvl="1"/>
            <a:r>
              <a:rPr lang="en-US" b="1" i="1" dirty="0" smtClean="0"/>
              <a:t>Requirements elicitation</a:t>
            </a:r>
            <a:r>
              <a:rPr lang="en-US" dirty="0" smtClean="0"/>
              <a:t>: definition of the system in terms understood by the customer</a:t>
            </a:r>
          </a:p>
          <a:p>
            <a:pPr lvl="1"/>
            <a:r>
              <a:rPr lang="en-US" b="1" i="1" dirty="0" smtClean="0"/>
              <a:t>Analysis</a:t>
            </a:r>
            <a:r>
              <a:rPr lang="en-US" dirty="0" smtClean="0"/>
              <a:t>: technical specification of the system in terms understood by the developer</a:t>
            </a:r>
          </a:p>
          <a:p>
            <a:r>
              <a:rPr lang="en-US" dirty="0" smtClean="0"/>
              <a:t>Both focus on the user’s view of the system (only!)</a:t>
            </a:r>
          </a:p>
          <a:p>
            <a:r>
              <a:rPr lang="en-US" dirty="0" smtClean="0"/>
              <a:t>Requirements elicitation uses natural language</a:t>
            </a:r>
            <a:br>
              <a:rPr lang="en-US" dirty="0" smtClean="0"/>
            </a:br>
            <a:r>
              <a:rPr lang="en-US" dirty="0" smtClean="0"/>
              <a:t>(e.g. use cases, scenarios, stories)</a:t>
            </a:r>
          </a:p>
          <a:p>
            <a:r>
              <a:rPr lang="en-US" dirty="0" smtClean="0"/>
              <a:t>Requirements analysis model uses specialized notation</a:t>
            </a:r>
            <a:br>
              <a:rPr lang="en-US" dirty="0" smtClean="0"/>
            </a:br>
            <a:r>
              <a:rPr lang="en-US" dirty="0" smtClean="0"/>
              <a:t>(e.g. UML: class (static) and sequence diagrams (dynamic))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634335"/>
            <a:ext cx="82296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Elicitation &amp; analysis occur </a:t>
            </a:r>
            <a:r>
              <a:rPr lang="en-US" sz="2400" b="1" i="1" dirty="0" smtClean="0">
                <a:solidFill>
                  <a:schemeClr val="bg1"/>
                </a:solidFill>
              </a:rPr>
              <a:t>concurrently &amp; iteratively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create a domain model?</a:t>
            </a:r>
          </a:p>
          <a:p>
            <a:pPr lvl="1"/>
            <a:r>
              <a:rPr lang="en-US" dirty="0" smtClean="0"/>
              <a:t>Because we can</a:t>
            </a:r>
          </a:p>
          <a:p>
            <a:pPr lvl="1"/>
            <a:r>
              <a:rPr lang="en-US" dirty="0" smtClean="0"/>
              <a:t>Because it’s part of every life cycle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995956"/>
            <a:ext cx="6172200" cy="304800"/>
            <a:chOff x="1219200" y="4419600"/>
            <a:chExt cx="6781800" cy="1143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990600" y="3614956"/>
            <a:ext cx="2895600" cy="304800"/>
            <a:chOff x="1219200" y="4419600"/>
            <a:chExt cx="6781800" cy="114300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/>
              <a:t>Why create a domain model?</a:t>
            </a:r>
          </a:p>
          <a:p>
            <a:pPr lvl="1">
              <a:defRPr/>
            </a:pPr>
            <a:r>
              <a:rPr lang="en-US" dirty="0" smtClean="0"/>
              <a:t>Create a bridge between domain-language requirements and design</a:t>
            </a:r>
          </a:p>
          <a:p>
            <a:pPr lvl="1">
              <a:defRPr/>
            </a:pPr>
            <a:r>
              <a:rPr lang="en-US" dirty="0" smtClean="0"/>
              <a:t>Guide discussion/thought processes</a:t>
            </a:r>
          </a:p>
          <a:p>
            <a:pPr lvl="1">
              <a:defRPr/>
            </a:pPr>
            <a:r>
              <a:rPr lang="en-US" dirty="0" smtClean="0"/>
              <a:t>Clarify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Schoolgirl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352800"/>
            <a:ext cx="137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Lamb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724241" y="3319046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 ► </a:t>
            </a:r>
            <a:endParaRPr lang="en-US" sz="1600" dirty="0"/>
          </a:p>
        </p:txBody>
      </p:sp>
      <p:pic>
        <p:nvPicPr>
          <p:cNvPr id="3074" name="Picture 2" descr="Mary Had A little Lamb 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209800"/>
            <a:ext cx="2962275" cy="2743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Diner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352800"/>
            <a:ext cx="18288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/>
              <a:t>Lambchops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29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639167" y="3319046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eats ►</a:t>
            </a:r>
            <a:endParaRPr lang="en-US" sz="1600" dirty="0"/>
          </a:p>
        </p:txBody>
      </p:sp>
      <p:pic>
        <p:nvPicPr>
          <p:cNvPr id="2050" name="Picture 2" descr="http://www.bbcgoodfood.com/recipes/3678/images/3678_ME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299" y="2286000"/>
            <a:ext cx="2933701" cy="2667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Ewe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352800"/>
            <a:ext cx="137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Lamb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553694" y="3319046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gives birth ►</a:t>
            </a:r>
            <a:endParaRPr lang="en-US" sz="1600" dirty="0"/>
          </a:p>
        </p:txBody>
      </p:sp>
      <p:pic>
        <p:nvPicPr>
          <p:cNvPr id="1028" name="Picture 4" descr="http://www.alternativevet.org/images/sheep%20-%20ewe%20&amp;%20lamb%2006.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2819400" cy="22223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1106</TotalTime>
  <Words>937</Words>
  <Application>Microsoft Office PowerPoint</Application>
  <PresentationFormat>On-screen Show (4:3)</PresentationFormat>
  <Paragraphs>280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AFIT_PPT_TEMPLATE</vt:lpstr>
      <vt:lpstr>PowerPoint Presentation</vt:lpstr>
      <vt:lpstr>Overview</vt:lpstr>
      <vt:lpstr>PowerPoint Presentation</vt:lpstr>
      <vt:lpstr>Req Elicitation &amp; Analysis</vt:lpstr>
      <vt:lpstr>Question</vt:lpstr>
      <vt:lpstr>Question</vt:lpstr>
      <vt:lpstr>Clarify?</vt:lpstr>
      <vt:lpstr>Clarify?</vt:lpstr>
      <vt:lpstr>Clarify?</vt:lpstr>
      <vt:lpstr>Object Oriented Premise</vt:lpstr>
      <vt:lpstr>Object Oriented Premise</vt:lpstr>
      <vt:lpstr>C++ - Creation of Objects on  Heap (Manual Allocation)</vt:lpstr>
      <vt:lpstr>C++ - Creation of Objects on  Heap (RAII – Modern)</vt:lpstr>
      <vt:lpstr>C++</vt:lpstr>
      <vt:lpstr>UML Notation for Objects</vt:lpstr>
      <vt:lpstr>UML Notation for Classes</vt:lpstr>
      <vt:lpstr>Attributes</vt:lpstr>
      <vt:lpstr>Associations</vt:lpstr>
      <vt:lpstr>Associations</vt:lpstr>
      <vt:lpstr>Associations</vt:lpstr>
      <vt:lpstr>Associations</vt:lpstr>
      <vt:lpstr>Association Class</vt:lpstr>
      <vt:lpstr>Composition / Aggregation</vt:lpstr>
      <vt:lpstr>Composition Hierarchy</vt:lpstr>
      <vt:lpstr>Aggregation Hierarchy</vt:lpstr>
      <vt:lpstr>Generalization / Specialization</vt:lpstr>
      <vt:lpstr>Creating a Domain Model</vt:lpstr>
      <vt:lpstr>Creating a Domain Model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116</cp:revision>
  <dcterms:created xsi:type="dcterms:W3CDTF">2012-10-01T11:38:02Z</dcterms:created>
  <dcterms:modified xsi:type="dcterms:W3CDTF">2018-10-09T11:48:25Z</dcterms:modified>
</cp:coreProperties>
</file>