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57" r:id="rId3"/>
    <p:sldId id="291" r:id="rId4"/>
    <p:sldId id="281" r:id="rId5"/>
    <p:sldId id="292" r:id="rId6"/>
    <p:sldId id="285" r:id="rId7"/>
    <p:sldId id="258" r:id="rId8"/>
    <p:sldId id="289" r:id="rId9"/>
    <p:sldId id="293" r:id="rId10"/>
    <p:sldId id="288" r:id="rId11"/>
    <p:sldId id="259" r:id="rId12"/>
    <p:sldId id="295" r:id="rId13"/>
    <p:sldId id="296" r:id="rId14"/>
    <p:sldId id="294" r:id="rId1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98AB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7300"/>
  </p:normalViewPr>
  <p:slideViewPr>
    <p:cSldViewPr snapToGrid="0" snapToObjects="1">
      <p:cViewPr varScale="1">
        <p:scale>
          <a:sx n="87" d="100"/>
          <a:sy n="87" d="100"/>
        </p:scale>
        <p:origin x="11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FD293B26-DCD9-FE4F-9FE4-30F434F2E0A0}" type="datetimeFigureOut">
              <a:rPr lang="en-US" smtClean="0"/>
              <a:pPr/>
              <a:t>8/12/19</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234E2953-BF70-B04A-AAF4-4A6BE5C2BF64}" type="slidenum">
              <a:rPr lang="en-US" smtClean="0"/>
              <a:pPr/>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30F6C8A3-63D6-4533-965B-5DA40FF65E61}" type="datetimeFigureOut">
              <a:rPr lang="en-US" smtClean="0"/>
              <a:t>8/12/19</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41C6D61F-ADA3-4B88-B57A-FB681966ECAF}" type="slidenum">
              <a:rPr lang="en-US" smtClean="0"/>
              <a:t>‹#›</a:t>
            </a:fld>
            <a:endParaRPr lang="en-US"/>
          </a:p>
        </p:txBody>
      </p:sp>
    </p:spTree>
    <p:extLst>
      <p:ext uri="{BB962C8B-B14F-4D97-AF65-F5344CB8AC3E}">
        <p14:creationId xmlns:p14="http://schemas.microsoft.com/office/powerpoint/2010/main" val="26315900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epai.org/machine-learning-glossary-and-terms/bidirectional-recurrent-neural-network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achinelearningmastery.com/develop-bidirectional-lstm-sequence-classification-python-kera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olah.github.io/posts/2015-09-NN-Types-F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epai.org/machine-learning-glossary-and-terms/bidirectional-recurrent-neural-network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karpathy.github.io/2015/05/21/rnn-effectivenes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karpathy.github.io/assets/rnn/diags.jpe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owardsdatascience.com/understanding-bidirectional-rnn-in-pytorch-5bd25a5dd6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asy-tensorflow.com/tf-tutorials/recurrent-neural-networks/bidirectional-rnn-for-classific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machinelearningmastery.com/develop-bidirectional-lstm-sequence-classification-python-keras/" TargetMode="External"/><Relationship Id="rId4" Type="http://schemas.openxmlformats.org/officeDocument/2006/relationships/hyperlink" Target="http://ircdl2018.dimi.uniud.it/wp-content/uploads/2018/02/Keyphrase_LSTM_IRCDL.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4</a:t>
            </a:fld>
            <a:endParaRPr lang="en-US"/>
          </a:p>
        </p:txBody>
      </p:sp>
    </p:spTree>
    <p:extLst>
      <p:ext uri="{BB962C8B-B14F-4D97-AF65-F5344CB8AC3E}">
        <p14:creationId xmlns:p14="http://schemas.microsoft.com/office/powerpoint/2010/main" val="348104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left up during the demo, general overview of what’s going on in the demo</a:t>
            </a:r>
          </a:p>
        </p:txBody>
      </p:sp>
      <p:sp>
        <p:nvSpPr>
          <p:cNvPr id="4" name="Slide Number Placeholder 3"/>
          <p:cNvSpPr>
            <a:spLocks noGrp="1"/>
          </p:cNvSpPr>
          <p:nvPr>
            <p:ph type="sldNum" sz="quarter" idx="5"/>
          </p:nvPr>
        </p:nvSpPr>
        <p:spPr/>
        <p:txBody>
          <a:bodyPr/>
          <a:lstStyle/>
          <a:p>
            <a:fld id="{41C6D61F-ADA3-4B88-B57A-FB681966ECAF}" type="slidenum">
              <a:rPr lang="en-US" smtClean="0"/>
              <a:t>14</a:t>
            </a:fld>
            <a:endParaRPr lang="en-US"/>
          </a:p>
        </p:txBody>
      </p:sp>
    </p:spTree>
    <p:extLst>
      <p:ext uri="{BB962C8B-B14F-4D97-AF65-F5344CB8AC3E}">
        <p14:creationId xmlns:p14="http://schemas.microsoft.com/office/powerpoint/2010/main" val="233616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is strength. If all of the models are biased in the same way, then the ensemble will retain the same bias. If all are bias in different ways, biases cancel each other out to create a more robust model. Example of blind men trying to describe an elephant.</a:t>
            </a:r>
          </a:p>
        </p:txBody>
      </p:sp>
      <p:sp>
        <p:nvSpPr>
          <p:cNvPr id="4" name="Slide Number Placeholder 3"/>
          <p:cNvSpPr>
            <a:spLocks noGrp="1"/>
          </p:cNvSpPr>
          <p:nvPr>
            <p:ph type="sldNum" sz="quarter" idx="5"/>
          </p:nvPr>
        </p:nvSpPr>
        <p:spPr/>
        <p:txBody>
          <a:bodyPr/>
          <a:lstStyle/>
          <a:p>
            <a:fld id="{41C6D61F-ADA3-4B88-B57A-FB681966ECAF}" type="slidenum">
              <a:rPr lang="en-US" smtClean="0"/>
              <a:t>5</a:t>
            </a:fld>
            <a:endParaRPr lang="en-US"/>
          </a:p>
        </p:txBody>
      </p:sp>
    </p:spTree>
    <p:extLst>
      <p:ext uri="{BB962C8B-B14F-4D97-AF65-F5344CB8AC3E}">
        <p14:creationId xmlns:p14="http://schemas.microsoft.com/office/powerpoint/2010/main" val="185278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https://deepai.org/machine-learning-glossary-and-terms/bidirectional-recurrent-neural-networks</a:t>
            </a:r>
            <a:endParaRPr lang="en-US" dirty="0"/>
          </a:p>
          <a:p>
            <a:endParaRPr lang="en-US" dirty="0"/>
          </a:p>
          <a:p>
            <a:r>
              <a:rPr lang="en-US" dirty="0">
                <a:hlinkClick r:id="rId4"/>
              </a:rPr>
              <a:t>https://machinelearningmastery.com/develop-bidirectional-lstm-sequence-classification-python-keras/</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standard recurrent neural networks, BRNN’s are trained to predict both the positive and negative directions of time simultaneously. BRNN’s split the neurons of a regular RNN into two directions, one for the forward states (positive time direction), and another for the backward states (negative time direction) Neither of these output states are connected to inputs of the opposite directions. By employing two time directions simultaneously, input data from the past and future of the current time frame can be used to calculate the same output. Which is the opposite of standard recurrent networks that requires an extra layer for including future information.”</a:t>
            </a:r>
          </a:p>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6</a:t>
            </a:fld>
            <a:endParaRPr lang="en-US"/>
          </a:p>
        </p:txBody>
      </p:sp>
    </p:spTree>
    <p:extLst>
      <p:ext uri="{BB962C8B-B14F-4D97-AF65-F5344CB8AC3E}">
        <p14:creationId xmlns:p14="http://schemas.microsoft.com/office/powerpoint/2010/main" val="261923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http://colah.github.io/posts/2015-09-NN-Types-FP/</a:t>
            </a:r>
            <a:endParaRPr lang="en-US" dirty="0"/>
          </a:p>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7</a:t>
            </a:fld>
            <a:endParaRPr lang="en-US"/>
          </a:p>
        </p:txBody>
      </p:sp>
    </p:spTree>
    <p:extLst>
      <p:ext uri="{BB962C8B-B14F-4D97-AF65-F5344CB8AC3E}">
        <p14:creationId xmlns:p14="http://schemas.microsoft.com/office/powerpoint/2010/main" val="328092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https://deepai.org/machine-learning-glossary-and-terms/bidirectional-recurrent-neural-networks</a:t>
            </a:r>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8</a:t>
            </a:fld>
            <a:endParaRPr lang="en-US"/>
          </a:p>
        </p:txBody>
      </p:sp>
    </p:spTree>
    <p:extLst>
      <p:ext uri="{BB962C8B-B14F-4D97-AF65-F5344CB8AC3E}">
        <p14:creationId xmlns:p14="http://schemas.microsoft.com/office/powerpoint/2010/main" val="322902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http://karpathy.github.io/2015/05/21/rnn-effectiveness/</a:t>
            </a:r>
            <a:endParaRPr lang="en-US" dirty="0"/>
          </a:p>
          <a:p>
            <a:r>
              <a:rPr lang="en-US" dirty="0">
                <a:hlinkClick r:id="rId4"/>
              </a:rPr>
              <a:t>http://karpathy.github.io/assets/rnn/diags.jpeg</a:t>
            </a:r>
            <a:r>
              <a:rPr lang="en-US" dirty="0"/>
              <a:t> </a:t>
            </a:r>
          </a:p>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9</a:t>
            </a:fld>
            <a:endParaRPr lang="en-US"/>
          </a:p>
        </p:txBody>
      </p:sp>
    </p:spTree>
    <p:extLst>
      <p:ext uri="{BB962C8B-B14F-4D97-AF65-F5344CB8AC3E}">
        <p14:creationId xmlns:p14="http://schemas.microsoft.com/office/powerpoint/2010/main" val="1717037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https://towardsdatascience.com/understanding-bidirectional-rnn-in-pytorch-5bd25a5dd66</a:t>
            </a:r>
            <a:endParaRPr lang="en-US" dirty="0"/>
          </a:p>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10</a:t>
            </a:fld>
            <a:endParaRPr lang="en-US"/>
          </a:p>
        </p:txBody>
      </p:sp>
    </p:spTree>
    <p:extLst>
      <p:ext uri="{BB962C8B-B14F-4D97-AF65-F5344CB8AC3E}">
        <p14:creationId xmlns:p14="http://schemas.microsoft.com/office/powerpoint/2010/main" val="2825049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6D61F-ADA3-4B88-B57A-FB681966ECAF}" type="slidenum">
              <a:rPr lang="en-US" smtClean="0"/>
              <a:t>11</a:t>
            </a:fld>
            <a:endParaRPr lang="en-US"/>
          </a:p>
        </p:txBody>
      </p:sp>
    </p:spTree>
    <p:extLst>
      <p:ext uri="{BB962C8B-B14F-4D97-AF65-F5344CB8AC3E}">
        <p14:creationId xmlns:p14="http://schemas.microsoft.com/office/powerpoint/2010/main" val="220478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different applications or times to actually use these?</a:t>
            </a:r>
          </a:p>
          <a:p>
            <a:r>
              <a:rPr lang="en-US" dirty="0"/>
              <a:t>Digit classification - </a:t>
            </a:r>
            <a:r>
              <a:rPr lang="en-US" dirty="0">
                <a:hlinkClick r:id="rId3"/>
              </a:rPr>
              <a:t>http://www.easy-tensorflow.com/tf-tutorials/recurrent-neural-networks/bidirectional-rnn-for-classification</a:t>
            </a:r>
            <a:endParaRPr lang="en-US" dirty="0"/>
          </a:p>
          <a:p>
            <a:r>
              <a:rPr lang="en-US" dirty="0"/>
              <a:t>Key phrase extraction - </a:t>
            </a:r>
            <a:r>
              <a:rPr lang="en-US" dirty="0">
                <a:hlinkClick r:id="rId4"/>
              </a:rPr>
              <a:t>http://ircdl2018.dimi.uniud.it/wp-content/uploads/2018/02/Keyphrase_LSTM_IRCDL.pdf</a:t>
            </a:r>
            <a:endParaRPr lang="en-US" dirty="0"/>
          </a:p>
          <a:p>
            <a:r>
              <a:rPr lang="en-US" dirty="0"/>
              <a:t>Speech Recognition - </a:t>
            </a:r>
            <a:r>
              <a:rPr lang="en-US" dirty="0">
                <a:hlinkClick r:id="rId5"/>
              </a:rPr>
              <a:t>https://machinelearningmastery.com/develop-bidirectional-lstm-sequence-classification-python-keras/</a:t>
            </a:r>
            <a:endParaRPr lang="en-US" dirty="0"/>
          </a:p>
          <a:p>
            <a:endParaRPr lang="en-US" dirty="0"/>
          </a:p>
        </p:txBody>
      </p:sp>
      <p:sp>
        <p:nvSpPr>
          <p:cNvPr id="4" name="Slide Number Placeholder 3"/>
          <p:cNvSpPr>
            <a:spLocks noGrp="1"/>
          </p:cNvSpPr>
          <p:nvPr>
            <p:ph type="sldNum" sz="quarter" idx="5"/>
          </p:nvPr>
        </p:nvSpPr>
        <p:spPr/>
        <p:txBody>
          <a:bodyPr/>
          <a:lstStyle/>
          <a:p>
            <a:fld id="{41C6D61F-ADA3-4B88-B57A-FB681966ECAF}" type="slidenum">
              <a:rPr lang="en-US" smtClean="0"/>
              <a:t>12</a:t>
            </a:fld>
            <a:endParaRPr lang="en-US"/>
          </a:p>
        </p:txBody>
      </p:sp>
    </p:spTree>
    <p:extLst>
      <p:ext uri="{BB962C8B-B14F-4D97-AF65-F5344CB8AC3E}">
        <p14:creationId xmlns:p14="http://schemas.microsoft.com/office/powerpoint/2010/main" val="69757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A73A3-F51E-4F2B-ABA4-35F4F424F2DB}" type="datetime1">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2AF539-00CD-439B-8B18-9B9D6306CBAC}" type="datetime1">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DAC46-2F51-45A2-A447-4EB36D66F77A}" type="datetime1">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48163-D203-47C7-9E37-54A7A93DCCDE}" type="datetime1">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7614B-436A-4C39-A315-894A72070AFD}" type="datetime1">
              <a:rPr lang="en-US" smtClean="0"/>
              <a:t>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CB12F2-9021-49EE-B2BF-F3B8E63EF8FB}" type="datetime1">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2AA414-8A29-4E78-8626-068AA8EEDF7E}" type="datetime1">
              <a:rPr lang="en-US" smtClean="0"/>
              <a:t>8/12/19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41A0CB-2A0E-4318-97B7-31D45CAB8DF1}" type="datetime1">
              <a:rPr lang="en-US" smtClean="0"/>
              <a:t>8/12/19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35628-74BA-4E09-8657-B8B6BB328817}" type="datetime1">
              <a:rPr lang="en-US" smtClean="0"/>
              <a:t>8/12/19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507C4A-4D2C-4BE6-858C-ECFDE6635415}" type="datetime1">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72FF0-9854-4AC5-8BCC-5741D9CB664F}" type="datetime1">
              <a:rPr lang="en-US" smtClean="0"/>
              <a:t>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E41C49-E0A6-469F-9540-F95C7E987433}" type="datetime1">
              <a:rPr lang="en-US" smtClean="0"/>
              <a:t>8/12/19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Bidirectional Recurrent </a:t>
            </a:r>
            <a:br>
              <a:rPr lang="en-US" sz="4600" dirty="0"/>
            </a:br>
            <a:r>
              <a:rPr lang="en-US" sz="4600" dirty="0"/>
              <a:t>Neural Networks</a:t>
            </a:r>
          </a:p>
        </p:txBody>
      </p:sp>
      <p:sp>
        <p:nvSpPr>
          <p:cNvPr id="4" name="Slide Number Placeholder 3"/>
          <p:cNvSpPr>
            <a:spLocks noGrp="1"/>
          </p:cNvSpPr>
          <p:nvPr>
            <p:ph type="sldNum" sz="quarter" idx="12"/>
          </p:nvPr>
        </p:nvSpPr>
        <p:spPr/>
        <p:txBody>
          <a:bodyPr/>
          <a:lstStyle/>
          <a:p>
            <a:fld id="{E4FFCA10-EE3F-AF4E-9EA4-E5CA2D91A1E4}" type="slidenum">
              <a:rPr lang="en-US" smtClean="0"/>
              <a:pPr/>
              <a:t>1</a:t>
            </a:fld>
            <a:endParaRPr lang="en-US"/>
          </a:p>
        </p:txBody>
      </p:sp>
      <p:sp>
        <p:nvSpPr>
          <p:cNvPr id="3" name="TextBox 2">
            <a:extLst>
              <a:ext uri="{FF2B5EF4-FFF2-40B4-BE49-F238E27FC236}">
                <a16:creationId xmlns:a16="http://schemas.microsoft.com/office/drawing/2014/main" id="{9C79999F-0987-D546-8209-63543592AFB4}"/>
              </a:ext>
            </a:extLst>
          </p:cNvPr>
          <p:cNvSpPr txBox="1"/>
          <p:nvPr/>
        </p:nvSpPr>
        <p:spPr>
          <a:xfrm>
            <a:off x="685800" y="4004193"/>
            <a:ext cx="2005677" cy="369332"/>
          </a:xfrm>
          <a:prstGeom prst="rect">
            <a:avLst/>
          </a:prstGeom>
          <a:noFill/>
        </p:spPr>
        <p:txBody>
          <a:bodyPr wrap="none" rtlCol="0">
            <a:spAutoFit/>
          </a:bodyPr>
          <a:lstStyle/>
          <a:p>
            <a:r>
              <a:rPr lang="en-US" dirty="0"/>
              <a:t>2d Lt Nick Forrest</a:t>
            </a:r>
          </a:p>
        </p:txBody>
      </p:sp>
      <p:sp>
        <p:nvSpPr>
          <p:cNvPr id="5" name="TextBox 4">
            <a:extLst>
              <a:ext uri="{FF2B5EF4-FFF2-40B4-BE49-F238E27FC236}">
                <a16:creationId xmlns:a16="http://schemas.microsoft.com/office/drawing/2014/main" id="{B1EA60FC-D116-5746-A266-59989D035733}"/>
              </a:ext>
            </a:extLst>
          </p:cNvPr>
          <p:cNvSpPr txBox="1"/>
          <p:nvPr/>
        </p:nvSpPr>
        <p:spPr>
          <a:xfrm>
            <a:off x="685800" y="3559176"/>
            <a:ext cx="3018775" cy="369332"/>
          </a:xfrm>
          <a:prstGeom prst="rect">
            <a:avLst/>
          </a:prstGeom>
          <a:noFill/>
        </p:spPr>
        <p:txBody>
          <a:bodyPr wrap="none" rtlCol="0">
            <a:spAutoFit/>
          </a:bodyPr>
          <a:lstStyle/>
          <a:p>
            <a:r>
              <a:rPr lang="en-US" dirty="0"/>
              <a:t>CSCE 823 In-Class Lecture</a:t>
            </a:r>
          </a:p>
        </p:txBody>
      </p:sp>
    </p:spTree>
    <p:extLst>
      <p:ext uri="{BB962C8B-B14F-4D97-AF65-F5344CB8AC3E}">
        <p14:creationId xmlns:p14="http://schemas.microsoft.com/office/powerpoint/2010/main" val="22056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120C-EDB9-A54A-9952-8B498C496631}"/>
              </a:ext>
            </a:extLst>
          </p:cNvPr>
          <p:cNvSpPr>
            <a:spLocks noGrp="1"/>
          </p:cNvSpPr>
          <p:nvPr>
            <p:ph type="title"/>
          </p:nvPr>
        </p:nvSpPr>
        <p:spPr/>
        <p:txBody>
          <a:bodyPr/>
          <a:lstStyle/>
          <a:p>
            <a:r>
              <a:rPr lang="en-US" dirty="0"/>
              <a:t>Merging Outputs</a:t>
            </a:r>
          </a:p>
        </p:txBody>
      </p:sp>
      <p:sp>
        <p:nvSpPr>
          <p:cNvPr id="3" name="Content Placeholder 2">
            <a:extLst>
              <a:ext uri="{FF2B5EF4-FFF2-40B4-BE49-F238E27FC236}">
                <a16:creationId xmlns:a16="http://schemas.microsoft.com/office/drawing/2014/main" id="{28A50DD4-057F-2A45-B5AC-8ACA2A46F37D}"/>
              </a:ext>
            </a:extLst>
          </p:cNvPr>
          <p:cNvSpPr>
            <a:spLocks noGrp="1"/>
          </p:cNvSpPr>
          <p:nvPr>
            <p:ph idx="1"/>
          </p:nvPr>
        </p:nvSpPr>
        <p:spPr/>
        <p:txBody>
          <a:bodyPr>
            <a:normAutofit lnSpcReduction="10000"/>
          </a:bodyPr>
          <a:lstStyle/>
          <a:p>
            <a:pPr>
              <a:buFont typeface="Wingdings" pitchFamily="2" charset="2"/>
              <a:buChar char="Ø"/>
            </a:pPr>
            <a:r>
              <a:rPr lang="en-US" dirty="0"/>
              <a:t>Outputs from each model are merged before being passed into output layer of the network</a:t>
            </a:r>
          </a:p>
          <a:p>
            <a:pPr>
              <a:buFont typeface="Wingdings" pitchFamily="2" charset="2"/>
              <a:buChar char="Ø"/>
            </a:pPr>
            <a:endParaRPr lang="en-US" dirty="0"/>
          </a:p>
          <a:p>
            <a:pPr>
              <a:buFont typeface="Wingdings" pitchFamily="2" charset="2"/>
              <a:buChar char="Ø"/>
            </a:pPr>
            <a:r>
              <a:rPr lang="en-US" dirty="0"/>
              <a:t>Concatenate individual output vectors</a:t>
            </a:r>
          </a:p>
          <a:p>
            <a:pPr marL="0" indent="0" algn="ctr">
              <a:buNone/>
            </a:pPr>
            <a:r>
              <a:rPr lang="en-US" dirty="0" err="1"/>
              <a:t>ℎ</a:t>
            </a:r>
            <a:r>
              <a:rPr lang="en-US" baseline="-25000" dirty="0"/>
              <a:t>𝑖 </a:t>
            </a:r>
            <a:r>
              <a:rPr lang="en-US" dirty="0"/>
              <a:t>= [</a:t>
            </a:r>
            <a:r>
              <a:rPr lang="en-US" dirty="0" err="1"/>
              <a:t>ℎ</a:t>
            </a:r>
            <a:r>
              <a:rPr lang="en-US" baseline="-25000" dirty="0"/>
              <a:t>𝑖</a:t>
            </a:r>
            <a:r>
              <a:rPr lang="en-US" baseline="30000" dirty="0"/>
              <a:t>→ </a:t>
            </a:r>
            <a:r>
              <a:rPr lang="en-US" dirty="0"/>
              <a:t>; </a:t>
            </a:r>
            <a:r>
              <a:rPr lang="en-US" dirty="0" err="1"/>
              <a:t>ℎ</a:t>
            </a:r>
            <a:r>
              <a:rPr lang="en-US" baseline="-25000" dirty="0"/>
              <a:t>𝑖</a:t>
            </a:r>
            <a:r>
              <a:rPr lang="en-US" baseline="30000" dirty="0"/>
              <a:t>←</a:t>
            </a:r>
            <a:r>
              <a:rPr lang="en-US" dirty="0"/>
              <a:t>]</a:t>
            </a:r>
            <a:br>
              <a:rPr lang="en-US" dirty="0"/>
            </a:br>
            <a:endParaRPr lang="en-US" dirty="0"/>
          </a:p>
          <a:p>
            <a:pPr>
              <a:buFont typeface="Wingdings" pitchFamily="2" charset="2"/>
              <a:buChar char="Ø"/>
            </a:pPr>
            <a:r>
              <a:rPr lang="en-US" dirty="0"/>
              <a:t>Sum individual outputs</a:t>
            </a:r>
          </a:p>
          <a:p>
            <a:pPr lvl="1">
              <a:buFont typeface="Wingdings" pitchFamily="2" charset="2"/>
              <a:buChar char="Ø"/>
            </a:pPr>
            <a:r>
              <a:rPr lang="en-US" dirty="0"/>
              <a:t>Does not increase dimension</a:t>
            </a:r>
          </a:p>
          <a:p>
            <a:pPr lvl="1">
              <a:buFont typeface="Wingdings" pitchFamily="2" charset="2"/>
              <a:buChar char="Ø"/>
            </a:pPr>
            <a:r>
              <a:rPr lang="en-US" dirty="0"/>
              <a:t>Loss of information</a:t>
            </a:r>
          </a:p>
          <a:p>
            <a:pPr marL="0" indent="0" algn="ctr">
              <a:buNone/>
            </a:pPr>
            <a:r>
              <a:rPr lang="en-US" dirty="0" err="1"/>
              <a:t>ℎ</a:t>
            </a:r>
            <a:r>
              <a:rPr lang="en-US" baseline="-25000" dirty="0"/>
              <a:t>𝑖 </a:t>
            </a:r>
            <a:r>
              <a:rPr lang="en-US" dirty="0"/>
              <a:t>= </a:t>
            </a:r>
            <a:r>
              <a:rPr lang="en-US" dirty="0" err="1"/>
              <a:t>ℎ</a:t>
            </a:r>
            <a:r>
              <a:rPr lang="en-US" baseline="-25000" dirty="0"/>
              <a:t>𝑖</a:t>
            </a:r>
            <a:r>
              <a:rPr lang="en-US" baseline="30000" dirty="0"/>
              <a:t>→</a:t>
            </a:r>
            <a:r>
              <a:rPr lang="en-US" dirty="0"/>
              <a:t> + </a:t>
            </a:r>
            <a:r>
              <a:rPr lang="en-US" dirty="0" err="1"/>
              <a:t>ℎ</a:t>
            </a:r>
            <a:r>
              <a:rPr lang="en-US" baseline="-25000" dirty="0"/>
              <a:t>𝑖</a:t>
            </a:r>
            <a:r>
              <a:rPr lang="en-US" baseline="30000" dirty="0"/>
              <a:t>←</a:t>
            </a:r>
            <a:endParaRPr lang="en-US" dirty="0"/>
          </a:p>
          <a:p>
            <a:pPr>
              <a:buFont typeface="Wingdings" pitchFamily="2" charset="2"/>
              <a:buChar char="Ø"/>
            </a:pPr>
            <a:endParaRPr lang="en-US" dirty="0"/>
          </a:p>
          <a:p>
            <a:pPr lvl="1">
              <a:buFont typeface="Wingdings" pitchFamily="2" charset="2"/>
              <a:buChar char="Ø"/>
            </a:pPr>
            <a:endParaRPr lang="en-US" dirty="0"/>
          </a:p>
          <a:p>
            <a:pPr marL="0" indent="0">
              <a:buNone/>
            </a:pPr>
            <a:endParaRPr lang="en-US" dirty="0"/>
          </a:p>
          <a:p>
            <a:pPr marL="0" indent="0">
              <a:buNone/>
            </a:pPr>
            <a:endParaRPr lang="en-US" dirty="0"/>
          </a:p>
          <a:p>
            <a:pPr>
              <a:buFont typeface="Wingdings" pitchFamily="2" charset="2"/>
              <a:buChar char="Ø"/>
            </a:pPr>
            <a:endParaRPr lang="en-US" dirty="0"/>
          </a:p>
          <a:p>
            <a:endParaRPr lang="en-US" dirty="0"/>
          </a:p>
        </p:txBody>
      </p:sp>
      <p:sp>
        <p:nvSpPr>
          <p:cNvPr id="4" name="Slide Number Placeholder 3">
            <a:extLst>
              <a:ext uri="{FF2B5EF4-FFF2-40B4-BE49-F238E27FC236}">
                <a16:creationId xmlns:a16="http://schemas.microsoft.com/office/drawing/2014/main" id="{E3AE966A-BBBC-CB4F-BAB9-7F095E226E00}"/>
              </a:ext>
            </a:extLst>
          </p:cNvPr>
          <p:cNvSpPr>
            <a:spLocks noGrp="1"/>
          </p:cNvSpPr>
          <p:nvPr>
            <p:ph type="sldNum" sz="quarter" idx="12"/>
          </p:nvPr>
        </p:nvSpPr>
        <p:spPr/>
        <p:txBody>
          <a:bodyPr/>
          <a:lstStyle/>
          <a:p>
            <a:fld id="{E4FFCA10-EE3F-AF4E-9EA4-E5CA2D91A1E4}" type="slidenum">
              <a:rPr lang="en-US" smtClean="0"/>
              <a:pPr/>
              <a:t>10</a:t>
            </a:fld>
            <a:endParaRPr lang="en-US"/>
          </a:p>
        </p:txBody>
      </p:sp>
    </p:spTree>
    <p:extLst>
      <p:ext uri="{BB962C8B-B14F-4D97-AF65-F5344CB8AC3E}">
        <p14:creationId xmlns:p14="http://schemas.microsoft.com/office/powerpoint/2010/main" val="399490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pPr algn="just">
              <a:lnSpc>
                <a:spcPct val="90000"/>
              </a:lnSpc>
              <a:buFont typeface="Wingdings" pitchFamily="2" charset="2"/>
              <a:buChar char="Ø"/>
            </a:pPr>
            <a:r>
              <a:rPr lang="en-US" dirty="0"/>
              <a:t>Most beneficial in detecting patterns that may be overlooked by a unidirectional RNN</a:t>
            </a:r>
          </a:p>
          <a:p>
            <a:pPr marL="0" indent="0" algn="just">
              <a:lnSpc>
                <a:spcPct val="90000"/>
              </a:lnSpc>
              <a:buNone/>
            </a:pPr>
            <a:endParaRPr lang="en-US" dirty="0"/>
          </a:p>
          <a:p>
            <a:pPr algn="just">
              <a:lnSpc>
                <a:spcPct val="90000"/>
              </a:lnSpc>
              <a:buFont typeface="Wingdings" pitchFamily="2" charset="2"/>
              <a:buChar char="Ø"/>
            </a:pPr>
            <a:r>
              <a:rPr lang="en-US" dirty="0"/>
              <a:t> Useful for Natural Language Processing </a:t>
            </a:r>
            <a:r>
              <a:rPr lang="en-US" dirty="0">
                <a:sym typeface="Wingdings" pitchFamily="2" charset="2"/>
              </a:rPr>
              <a:t></a:t>
            </a:r>
          </a:p>
          <a:p>
            <a:pPr lvl="1" algn="just">
              <a:lnSpc>
                <a:spcPct val="90000"/>
              </a:lnSpc>
              <a:buFont typeface="Wingdings" pitchFamily="2" charset="2"/>
              <a:buChar char="Ø"/>
            </a:pPr>
            <a:r>
              <a:rPr lang="en-US" dirty="0">
                <a:sym typeface="Wingdings" pitchFamily="2" charset="2"/>
              </a:rPr>
              <a:t>Order matters, but WHICH order is NOT crucial</a:t>
            </a:r>
            <a:endParaRPr lang="en-US" dirty="0"/>
          </a:p>
          <a:p>
            <a:pPr lvl="1" algn="just">
              <a:lnSpc>
                <a:spcPct val="90000"/>
              </a:lnSpc>
              <a:buFont typeface="Wingdings" pitchFamily="2" charset="2"/>
              <a:buChar char="Ø"/>
            </a:pPr>
            <a:r>
              <a:rPr lang="en-US" dirty="0"/>
              <a:t>Sentiment Analysis, feature extractions, digit classification</a:t>
            </a:r>
            <a:endParaRPr lang="en-US" dirty="0">
              <a:sym typeface="Wingdings" pitchFamily="2" charset="2"/>
            </a:endParaRPr>
          </a:p>
          <a:p>
            <a:pPr marL="0" indent="0" algn="just">
              <a:lnSpc>
                <a:spcPct val="90000"/>
              </a:lnSpc>
              <a:buNone/>
            </a:pPr>
            <a:endParaRPr lang="en-US" dirty="0"/>
          </a:p>
          <a:p>
            <a:pPr algn="just">
              <a:lnSpc>
                <a:spcPct val="90000"/>
              </a:lnSpc>
              <a:buFont typeface="Wingdings" pitchFamily="2" charset="2"/>
              <a:buChar char="Ø"/>
            </a:pPr>
            <a:r>
              <a:rPr lang="en-US" dirty="0">
                <a:sym typeface="Wingdings" pitchFamily="2" charset="2"/>
              </a:rPr>
              <a:t>Poor performers on Sequence Data  </a:t>
            </a:r>
          </a:p>
          <a:p>
            <a:pPr lvl="1" algn="just">
              <a:lnSpc>
                <a:spcPct val="90000"/>
              </a:lnSpc>
              <a:buFont typeface="Wingdings" pitchFamily="2" charset="2"/>
              <a:buChar char="Ø"/>
            </a:pPr>
            <a:r>
              <a:rPr lang="en-US" dirty="0">
                <a:sym typeface="Wingdings" pitchFamily="2" charset="2"/>
              </a:rPr>
              <a:t>Recent past is much more important than the beginning of the sequence</a:t>
            </a:r>
          </a:p>
          <a:p>
            <a:pPr lvl="1" algn="just">
              <a:lnSpc>
                <a:spcPct val="90000"/>
              </a:lnSpc>
              <a:buFont typeface="Wingdings" pitchFamily="2" charset="2"/>
              <a:buChar char="Ø"/>
            </a:pPr>
            <a:r>
              <a:rPr lang="en-US" dirty="0">
                <a:sym typeface="Wingdings" pitchFamily="2" charset="2"/>
              </a:rPr>
              <a:t>Temperature prediction - relies heavily on chronological half</a:t>
            </a:r>
          </a:p>
          <a:p>
            <a:pPr lvl="1" algn="just">
              <a:lnSpc>
                <a:spcPct val="90000"/>
              </a:lnSpc>
              <a:buFont typeface="Wingdings" pitchFamily="2" charset="2"/>
              <a:buChar char="Ø"/>
            </a:pPr>
            <a:endParaRPr lang="en-US" dirty="0">
              <a:sym typeface="Wingdings" pitchFamily="2" charset="2"/>
            </a:endParaRPr>
          </a:p>
          <a:p>
            <a:pPr algn="just">
              <a:lnSpc>
                <a:spcPct val="90000"/>
              </a:lnSpc>
              <a:buFont typeface="Wingdings" pitchFamily="2" charset="2"/>
              <a:buChar char="Ø"/>
            </a:pPr>
            <a:endParaRPr lang="en-US" dirty="0"/>
          </a:p>
          <a:p>
            <a:pPr algn="just">
              <a:lnSpc>
                <a:spcPct val="90000"/>
              </a:lnSpc>
              <a:buFont typeface="Wingdings" pitchFamily="2" charset="2"/>
              <a:buChar char="Ø"/>
            </a:pPr>
            <a:endParaRPr lang="en-US" dirty="0"/>
          </a:p>
          <a:p>
            <a:pPr algn="just">
              <a:lnSpc>
                <a:spcPct val="90000"/>
              </a:lnSpc>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11</a:t>
            </a:fld>
            <a:endParaRPr lang="en-US"/>
          </a:p>
        </p:txBody>
      </p:sp>
    </p:spTree>
    <p:extLst>
      <p:ext uri="{BB962C8B-B14F-4D97-AF65-F5344CB8AC3E}">
        <p14:creationId xmlns:p14="http://schemas.microsoft.com/office/powerpoint/2010/main" val="57888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048-AEDF-234D-B696-6A7D8D0801BD}"/>
              </a:ext>
            </a:extLst>
          </p:cNvPr>
          <p:cNvSpPr>
            <a:spLocks noGrp="1"/>
          </p:cNvSpPr>
          <p:nvPr>
            <p:ph type="title"/>
          </p:nvPr>
        </p:nvSpPr>
        <p:spPr/>
        <p:txBody>
          <a:bodyPr/>
          <a:lstStyle/>
          <a:p>
            <a:r>
              <a:rPr lang="en-US" dirty="0"/>
              <a:t>Applications</a:t>
            </a:r>
          </a:p>
        </p:txBody>
      </p:sp>
      <p:pic>
        <p:nvPicPr>
          <p:cNvPr id="5" name="Content Placeholder 4">
            <a:extLst>
              <a:ext uri="{FF2B5EF4-FFF2-40B4-BE49-F238E27FC236}">
                <a16:creationId xmlns:a16="http://schemas.microsoft.com/office/drawing/2014/main" id="{631838B1-36F4-DA49-AD13-5A536575FF60}"/>
              </a:ext>
            </a:extLst>
          </p:cNvPr>
          <p:cNvPicPr>
            <a:picLocks noGrp="1" noChangeAspect="1"/>
          </p:cNvPicPr>
          <p:nvPr>
            <p:ph idx="1"/>
          </p:nvPr>
        </p:nvPicPr>
        <p:blipFill>
          <a:blip r:embed="rId3"/>
          <a:stretch>
            <a:fillRect/>
          </a:stretch>
        </p:blipFill>
        <p:spPr>
          <a:xfrm>
            <a:off x="3686482" y="3574641"/>
            <a:ext cx="4838700" cy="2933700"/>
          </a:xfrm>
          <a:prstGeom prst="rect">
            <a:avLst/>
          </a:prstGeom>
        </p:spPr>
      </p:pic>
      <p:sp>
        <p:nvSpPr>
          <p:cNvPr id="4" name="Slide Number Placeholder 3">
            <a:extLst>
              <a:ext uri="{FF2B5EF4-FFF2-40B4-BE49-F238E27FC236}">
                <a16:creationId xmlns:a16="http://schemas.microsoft.com/office/drawing/2014/main" id="{520FA0A5-6E6C-9C48-9400-F061BFCAE519}"/>
              </a:ext>
            </a:extLst>
          </p:cNvPr>
          <p:cNvSpPr>
            <a:spLocks noGrp="1"/>
          </p:cNvSpPr>
          <p:nvPr>
            <p:ph type="sldNum" sz="quarter" idx="12"/>
          </p:nvPr>
        </p:nvSpPr>
        <p:spPr/>
        <p:txBody>
          <a:bodyPr/>
          <a:lstStyle/>
          <a:p>
            <a:fld id="{E4FFCA10-EE3F-AF4E-9EA4-E5CA2D91A1E4}" type="slidenum">
              <a:rPr lang="en-US" smtClean="0"/>
              <a:pPr/>
              <a:t>12</a:t>
            </a:fld>
            <a:endParaRPr lang="en-US"/>
          </a:p>
        </p:txBody>
      </p:sp>
      <p:pic>
        <p:nvPicPr>
          <p:cNvPr id="6" name="Picture 5">
            <a:extLst>
              <a:ext uri="{FF2B5EF4-FFF2-40B4-BE49-F238E27FC236}">
                <a16:creationId xmlns:a16="http://schemas.microsoft.com/office/drawing/2014/main" id="{8A23865B-E88F-3C44-B0A6-8E39B14359FD}"/>
              </a:ext>
            </a:extLst>
          </p:cNvPr>
          <p:cNvPicPr>
            <a:picLocks noChangeAspect="1"/>
          </p:cNvPicPr>
          <p:nvPr/>
        </p:nvPicPr>
        <p:blipFill>
          <a:blip r:embed="rId4"/>
          <a:stretch>
            <a:fillRect/>
          </a:stretch>
        </p:blipFill>
        <p:spPr>
          <a:xfrm>
            <a:off x="457200" y="1834073"/>
            <a:ext cx="3305482" cy="3481136"/>
          </a:xfrm>
          <a:prstGeom prst="rect">
            <a:avLst/>
          </a:prstGeom>
        </p:spPr>
      </p:pic>
      <p:pic>
        <p:nvPicPr>
          <p:cNvPr id="7" name="Picture 6">
            <a:extLst>
              <a:ext uri="{FF2B5EF4-FFF2-40B4-BE49-F238E27FC236}">
                <a16:creationId xmlns:a16="http://schemas.microsoft.com/office/drawing/2014/main" id="{3D0118B1-119F-3740-9FBA-8581AC862BDD}"/>
              </a:ext>
            </a:extLst>
          </p:cNvPr>
          <p:cNvPicPr>
            <a:picLocks noChangeAspect="1"/>
          </p:cNvPicPr>
          <p:nvPr/>
        </p:nvPicPr>
        <p:blipFill>
          <a:blip r:embed="rId5"/>
          <a:stretch>
            <a:fillRect/>
          </a:stretch>
        </p:blipFill>
        <p:spPr>
          <a:xfrm>
            <a:off x="4258974" y="2088040"/>
            <a:ext cx="4266208" cy="666341"/>
          </a:xfrm>
          <a:prstGeom prst="rect">
            <a:avLst/>
          </a:prstGeom>
        </p:spPr>
      </p:pic>
    </p:spTree>
    <p:extLst>
      <p:ext uri="{BB962C8B-B14F-4D97-AF65-F5344CB8AC3E}">
        <p14:creationId xmlns:p14="http://schemas.microsoft.com/office/powerpoint/2010/main" val="429453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DC96-4D47-324D-B50F-21C942141972}"/>
              </a:ext>
            </a:extLst>
          </p:cNvPr>
          <p:cNvSpPr>
            <a:spLocks noGrp="1"/>
          </p:cNvSpPr>
          <p:nvPr>
            <p:ph type="title"/>
          </p:nvPr>
        </p:nvSpPr>
        <p:spPr/>
        <p:txBody>
          <a:bodyPr/>
          <a:lstStyle/>
          <a:p>
            <a:pPr algn="ctr"/>
            <a:r>
              <a:rPr lang="en-US" dirty="0"/>
              <a:t>Questions?</a:t>
            </a:r>
          </a:p>
        </p:txBody>
      </p:sp>
      <p:pic>
        <p:nvPicPr>
          <p:cNvPr id="5" name="Content Placeholder 4">
            <a:extLst>
              <a:ext uri="{FF2B5EF4-FFF2-40B4-BE49-F238E27FC236}">
                <a16:creationId xmlns:a16="http://schemas.microsoft.com/office/drawing/2014/main" id="{B427623C-DF8A-B848-842E-8B3AC0582909}"/>
              </a:ext>
            </a:extLst>
          </p:cNvPr>
          <p:cNvPicPr>
            <a:picLocks noGrp="1" noChangeAspect="1"/>
          </p:cNvPicPr>
          <p:nvPr>
            <p:ph idx="1"/>
          </p:nvPr>
        </p:nvPicPr>
        <p:blipFill>
          <a:blip r:embed="rId2"/>
          <a:stretch>
            <a:fillRect/>
          </a:stretch>
        </p:blipFill>
        <p:spPr>
          <a:xfrm>
            <a:off x="1968500" y="1974850"/>
            <a:ext cx="5207000" cy="4127500"/>
          </a:xfrm>
          <a:prstGeom prst="rect">
            <a:avLst/>
          </a:prstGeom>
        </p:spPr>
      </p:pic>
      <p:sp>
        <p:nvSpPr>
          <p:cNvPr id="4" name="Slide Number Placeholder 3">
            <a:extLst>
              <a:ext uri="{FF2B5EF4-FFF2-40B4-BE49-F238E27FC236}">
                <a16:creationId xmlns:a16="http://schemas.microsoft.com/office/drawing/2014/main" id="{80BBFA3F-F365-C445-A966-4AC8572E4FA6}"/>
              </a:ext>
            </a:extLst>
          </p:cNvPr>
          <p:cNvSpPr>
            <a:spLocks noGrp="1"/>
          </p:cNvSpPr>
          <p:nvPr>
            <p:ph type="sldNum" sz="quarter" idx="12"/>
          </p:nvPr>
        </p:nvSpPr>
        <p:spPr/>
        <p:txBody>
          <a:bodyPr/>
          <a:lstStyle/>
          <a:p>
            <a:fld id="{E4FFCA10-EE3F-AF4E-9EA4-E5CA2D91A1E4}" type="slidenum">
              <a:rPr lang="en-US" smtClean="0"/>
              <a:pPr/>
              <a:t>13</a:t>
            </a:fld>
            <a:endParaRPr lang="en-US"/>
          </a:p>
        </p:txBody>
      </p:sp>
    </p:spTree>
    <p:extLst>
      <p:ext uri="{BB962C8B-B14F-4D97-AF65-F5344CB8AC3E}">
        <p14:creationId xmlns:p14="http://schemas.microsoft.com/office/powerpoint/2010/main" val="336216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41F1-5A34-6244-A2F6-B53AEECD3D8A}"/>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33D61CA-3389-FB41-B883-89B02FAA1DF0}"/>
              </a:ext>
            </a:extLst>
          </p:cNvPr>
          <p:cNvSpPr>
            <a:spLocks noGrp="1"/>
          </p:cNvSpPr>
          <p:nvPr>
            <p:ph idx="1"/>
          </p:nvPr>
        </p:nvSpPr>
        <p:spPr/>
        <p:txBody>
          <a:bodyPr/>
          <a:lstStyle/>
          <a:p>
            <a:pPr>
              <a:buFont typeface="Wingdings" pitchFamily="2" charset="2"/>
              <a:buChar char="Ø"/>
            </a:pPr>
            <a:r>
              <a:rPr lang="en-US" dirty="0"/>
              <a:t>Simple sequence classification problem in </a:t>
            </a:r>
            <a:r>
              <a:rPr lang="en-US" dirty="0" err="1"/>
              <a:t>Keras</a:t>
            </a:r>
            <a:endParaRPr lang="en-US" dirty="0"/>
          </a:p>
          <a:p>
            <a:pPr lvl="1">
              <a:buFont typeface="Wingdings" pitchFamily="2" charset="2"/>
              <a:buChar char="Ø"/>
            </a:pPr>
            <a:r>
              <a:rPr lang="en-US" dirty="0"/>
              <a:t>Inputs order sensitive sequences of events </a:t>
            </a:r>
          </a:p>
          <a:p>
            <a:pPr lvl="1">
              <a:buFont typeface="Wingdings" pitchFamily="2" charset="2"/>
              <a:buChar char="Ø"/>
            </a:pPr>
            <a:r>
              <a:rPr lang="en-US" dirty="0"/>
              <a:t>Outputs classification for sequence</a:t>
            </a:r>
          </a:p>
          <a:p>
            <a:pPr lvl="1">
              <a:buFont typeface="Wingdings" pitchFamily="2" charset="2"/>
              <a:buChar char="Ø"/>
            </a:pPr>
            <a:r>
              <a:rPr lang="en-US" dirty="0"/>
              <a:t>Evaluated compared to randomly generated sequences</a:t>
            </a:r>
          </a:p>
          <a:p>
            <a:pPr>
              <a:buFont typeface="Wingdings" pitchFamily="2" charset="2"/>
              <a:buChar char="Ø"/>
            </a:pPr>
            <a:endParaRPr lang="en-US" dirty="0"/>
          </a:p>
          <a:p>
            <a:pPr>
              <a:buFont typeface="Wingdings" pitchFamily="2" charset="2"/>
              <a:buChar char="Ø"/>
            </a:pPr>
            <a:r>
              <a:rPr lang="en-US" dirty="0"/>
              <a:t>Chronological order LSTM RNN vs. </a:t>
            </a:r>
          </a:p>
          <a:p>
            <a:pPr>
              <a:buFont typeface="Wingdings" pitchFamily="2" charset="2"/>
              <a:buChar char="Ø"/>
            </a:pPr>
            <a:r>
              <a:rPr lang="en-US" dirty="0" err="1"/>
              <a:t>Antichronological</a:t>
            </a:r>
            <a:r>
              <a:rPr lang="en-US" dirty="0"/>
              <a:t> Order LSTM RNN vs. </a:t>
            </a:r>
          </a:p>
          <a:p>
            <a:pPr>
              <a:buFont typeface="Wingdings" pitchFamily="2" charset="2"/>
              <a:buChar char="Ø"/>
            </a:pPr>
            <a:r>
              <a:rPr lang="en-US" dirty="0"/>
              <a:t>Bidirectional LSTM RNN </a:t>
            </a:r>
          </a:p>
          <a:p>
            <a:pPr>
              <a:buFont typeface="Wingdings" pitchFamily="2" charset="2"/>
              <a:buChar char="Ø"/>
            </a:pPr>
            <a:endParaRPr lang="en-US" dirty="0"/>
          </a:p>
          <a:p>
            <a:pPr>
              <a:buFont typeface="Wingdings" pitchFamily="2" charset="2"/>
              <a:buChar char="Ø"/>
            </a:pPr>
            <a:r>
              <a:rPr lang="en-US" dirty="0"/>
              <a:t>Compares different model merging modes</a:t>
            </a:r>
          </a:p>
        </p:txBody>
      </p:sp>
      <p:sp>
        <p:nvSpPr>
          <p:cNvPr id="4" name="Slide Number Placeholder 3">
            <a:extLst>
              <a:ext uri="{FF2B5EF4-FFF2-40B4-BE49-F238E27FC236}">
                <a16:creationId xmlns:a16="http://schemas.microsoft.com/office/drawing/2014/main" id="{1347EC2D-2E71-C244-BBB6-8D600909DE58}"/>
              </a:ext>
            </a:extLst>
          </p:cNvPr>
          <p:cNvSpPr>
            <a:spLocks noGrp="1"/>
          </p:cNvSpPr>
          <p:nvPr>
            <p:ph type="sldNum" sz="quarter" idx="12"/>
          </p:nvPr>
        </p:nvSpPr>
        <p:spPr/>
        <p:txBody>
          <a:bodyPr/>
          <a:lstStyle/>
          <a:p>
            <a:fld id="{E4FFCA10-EE3F-AF4E-9EA4-E5CA2D91A1E4}" type="slidenum">
              <a:rPr lang="en-US" smtClean="0"/>
              <a:pPr/>
              <a:t>14</a:t>
            </a:fld>
            <a:endParaRPr lang="en-US"/>
          </a:p>
        </p:txBody>
      </p:sp>
    </p:spTree>
    <p:extLst>
      <p:ext uri="{BB962C8B-B14F-4D97-AF65-F5344CB8AC3E}">
        <p14:creationId xmlns:p14="http://schemas.microsoft.com/office/powerpoint/2010/main" val="31645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a:buFont typeface="Wingdings" charset="2"/>
              <a:buChar char="Ø"/>
            </a:pPr>
            <a:r>
              <a:rPr lang="en-US" dirty="0"/>
              <a:t>RNN review</a:t>
            </a:r>
          </a:p>
          <a:p>
            <a:pPr>
              <a:buFont typeface="Wingdings" charset="2"/>
              <a:buChar char="Ø"/>
            </a:pPr>
            <a:r>
              <a:rPr lang="en-US" dirty="0"/>
              <a:t>Motivation</a:t>
            </a:r>
          </a:p>
          <a:p>
            <a:pPr>
              <a:buFont typeface="Wingdings" charset="2"/>
              <a:buChar char="Ø"/>
            </a:pPr>
            <a:r>
              <a:rPr lang="en-US" dirty="0"/>
              <a:t>BRNNs defined</a:t>
            </a:r>
          </a:p>
          <a:p>
            <a:pPr>
              <a:buFont typeface="Wingdings" charset="2"/>
              <a:buChar char="Ø"/>
            </a:pPr>
            <a:r>
              <a:rPr lang="en-US" dirty="0"/>
              <a:t>Architecture</a:t>
            </a:r>
          </a:p>
          <a:p>
            <a:pPr>
              <a:buFont typeface="Wingdings" charset="2"/>
              <a:buChar char="Ø"/>
            </a:pPr>
            <a:r>
              <a:rPr lang="en-US" dirty="0"/>
              <a:t>Input/Outputs</a:t>
            </a:r>
          </a:p>
          <a:p>
            <a:pPr>
              <a:buFont typeface="Wingdings" charset="2"/>
              <a:buChar char="Ø"/>
            </a:pPr>
            <a:r>
              <a:rPr lang="en-US" dirty="0"/>
              <a:t>Applications </a:t>
            </a:r>
          </a:p>
          <a:p>
            <a:pPr>
              <a:buFont typeface="Wingdings" charset="2"/>
              <a:buChar char="Ø"/>
            </a:pPr>
            <a:r>
              <a:rPr lang="en-US" dirty="0"/>
              <a:t>Coding Demo</a:t>
            </a:r>
          </a:p>
        </p:txBody>
      </p:sp>
      <p:sp>
        <p:nvSpPr>
          <p:cNvPr id="4" name="Slide Number Placeholder 3"/>
          <p:cNvSpPr>
            <a:spLocks noGrp="1"/>
          </p:cNvSpPr>
          <p:nvPr>
            <p:ph type="sldNum" sz="quarter" idx="12"/>
          </p:nvPr>
        </p:nvSpPr>
        <p:spPr/>
        <p:txBody>
          <a:bodyPr/>
          <a:lstStyle/>
          <a:p>
            <a:fld id="{E4FFCA10-EE3F-AF4E-9EA4-E5CA2D91A1E4}" type="slidenum">
              <a:rPr lang="en-US" smtClean="0"/>
              <a:pPr/>
              <a:t>2</a:t>
            </a:fld>
            <a:endParaRPr lang="en-US"/>
          </a:p>
        </p:txBody>
      </p:sp>
    </p:spTree>
    <p:extLst>
      <p:ext uri="{BB962C8B-B14F-4D97-AF65-F5344CB8AC3E}">
        <p14:creationId xmlns:p14="http://schemas.microsoft.com/office/powerpoint/2010/main" val="46364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E4C7-C1F8-9045-9144-9E45C9F9A651}"/>
              </a:ext>
            </a:extLst>
          </p:cNvPr>
          <p:cNvSpPr>
            <a:spLocks noGrp="1"/>
          </p:cNvSpPr>
          <p:nvPr>
            <p:ph type="title"/>
          </p:nvPr>
        </p:nvSpPr>
        <p:spPr/>
        <p:txBody>
          <a:bodyPr/>
          <a:lstStyle/>
          <a:p>
            <a:r>
              <a:rPr lang="en-US" dirty="0"/>
              <a:t>General RNN … A Review</a:t>
            </a:r>
          </a:p>
        </p:txBody>
      </p:sp>
      <p:sp>
        <p:nvSpPr>
          <p:cNvPr id="3" name="Content Placeholder 2">
            <a:extLst>
              <a:ext uri="{FF2B5EF4-FFF2-40B4-BE49-F238E27FC236}">
                <a16:creationId xmlns:a16="http://schemas.microsoft.com/office/drawing/2014/main" id="{E7B50865-B345-1F41-959A-72FC269C946F}"/>
              </a:ext>
            </a:extLst>
          </p:cNvPr>
          <p:cNvSpPr>
            <a:spLocks noGrp="1"/>
          </p:cNvSpPr>
          <p:nvPr>
            <p:ph idx="1"/>
          </p:nvPr>
        </p:nvSpPr>
        <p:spPr/>
        <p:txBody>
          <a:bodyPr/>
          <a:lstStyle/>
          <a:p>
            <a:r>
              <a:rPr lang="en-US" dirty="0"/>
              <a:t>Dynamic systems have a “state” which gets updated over time</a:t>
            </a:r>
          </a:p>
          <a:p>
            <a:r>
              <a:rPr lang="en-US" dirty="0"/>
              <a:t>The current state depends on the </a:t>
            </a:r>
            <a:r>
              <a:rPr lang="en-US" b="1" dirty="0"/>
              <a:t>previous state</a:t>
            </a:r>
            <a:r>
              <a:rPr lang="en-US" dirty="0"/>
              <a:t> and a </a:t>
            </a:r>
            <a:r>
              <a:rPr lang="en-US" b="1" dirty="0"/>
              <a:t>transition function</a:t>
            </a:r>
          </a:p>
          <a:p>
            <a:endParaRPr lang="en-US" dirty="0"/>
          </a:p>
        </p:txBody>
      </p:sp>
      <p:sp>
        <p:nvSpPr>
          <p:cNvPr id="4" name="Slide Number Placeholder 3">
            <a:extLst>
              <a:ext uri="{FF2B5EF4-FFF2-40B4-BE49-F238E27FC236}">
                <a16:creationId xmlns:a16="http://schemas.microsoft.com/office/drawing/2014/main" id="{ABE96869-BED8-A84C-8153-570F3014ACDC}"/>
              </a:ext>
            </a:extLst>
          </p:cNvPr>
          <p:cNvSpPr>
            <a:spLocks noGrp="1"/>
          </p:cNvSpPr>
          <p:nvPr>
            <p:ph type="sldNum" sz="quarter" idx="12"/>
          </p:nvPr>
        </p:nvSpPr>
        <p:spPr/>
        <p:txBody>
          <a:bodyPr/>
          <a:lstStyle/>
          <a:p>
            <a:fld id="{E4FFCA10-EE3F-AF4E-9EA4-E5CA2D91A1E4}" type="slidenum">
              <a:rPr lang="en-US" smtClean="0"/>
              <a:pPr/>
              <a:t>3</a:t>
            </a:fld>
            <a:endParaRPr lang="en-US"/>
          </a:p>
        </p:txBody>
      </p:sp>
      <p:pic>
        <p:nvPicPr>
          <p:cNvPr id="5" name="Content Placeholder 4">
            <a:extLst>
              <a:ext uri="{FF2B5EF4-FFF2-40B4-BE49-F238E27FC236}">
                <a16:creationId xmlns:a16="http://schemas.microsoft.com/office/drawing/2014/main" id="{4CD37D0C-01A5-F74F-A48C-FAAAF6804B34}"/>
              </a:ext>
            </a:extLst>
          </p:cNvPr>
          <p:cNvPicPr>
            <a:picLocks noChangeAspect="1"/>
          </p:cNvPicPr>
          <p:nvPr/>
        </p:nvPicPr>
        <p:blipFill>
          <a:blip r:embed="rId2"/>
          <a:stretch>
            <a:fillRect/>
          </a:stretch>
        </p:blipFill>
        <p:spPr>
          <a:xfrm>
            <a:off x="1843100" y="4323940"/>
            <a:ext cx="5457800" cy="2000660"/>
          </a:xfrm>
          <a:prstGeom prst="rect">
            <a:avLst/>
          </a:prstGeom>
        </p:spPr>
      </p:pic>
    </p:spTree>
    <p:extLst>
      <p:ext uri="{BB962C8B-B14F-4D97-AF65-F5344CB8AC3E}">
        <p14:creationId xmlns:p14="http://schemas.microsoft.com/office/powerpoint/2010/main" val="8459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buFont typeface="Wingdings" pitchFamily="2" charset="2"/>
              <a:buChar char="Ø"/>
            </a:pPr>
            <a:r>
              <a:rPr lang="en-US" dirty="0"/>
              <a:t>RNNs are notably order dependent. </a:t>
            </a:r>
          </a:p>
          <a:p>
            <a:pPr lvl="1">
              <a:buFont typeface="Wingdings" pitchFamily="2" charset="2"/>
              <a:buChar char="Ø"/>
            </a:pPr>
            <a:r>
              <a:rPr lang="en-US" dirty="0"/>
              <a:t>Process input sequences in order</a:t>
            </a:r>
          </a:p>
          <a:p>
            <a:pPr lvl="1">
              <a:buFont typeface="Wingdings" pitchFamily="2" charset="2"/>
              <a:buChar char="Ø"/>
            </a:pPr>
            <a:r>
              <a:rPr lang="en-US" dirty="0"/>
              <a:t>Does not see the “big picture”</a:t>
            </a:r>
          </a:p>
          <a:p>
            <a:pPr lvl="1">
              <a:buFont typeface="Wingdings" pitchFamily="2" charset="2"/>
              <a:buChar char="Ø"/>
            </a:pPr>
            <a:endParaRPr lang="en-US" dirty="0"/>
          </a:p>
          <a:p>
            <a:pPr>
              <a:buFont typeface="Wingdings" pitchFamily="2" charset="2"/>
              <a:buChar char="Ø"/>
            </a:pPr>
            <a:r>
              <a:rPr lang="en-US" dirty="0"/>
              <a:t>Example:</a:t>
            </a:r>
          </a:p>
          <a:p>
            <a:pPr marL="274320" lvl="1" indent="0">
              <a:buNone/>
            </a:pPr>
            <a:r>
              <a:rPr lang="en-US" sz="3200" dirty="0"/>
              <a:t>I speak fluent ___________</a:t>
            </a:r>
          </a:p>
          <a:p>
            <a:pPr marL="274320" lvl="1" indent="0">
              <a:buNone/>
            </a:pPr>
            <a:r>
              <a:rPr lang="en-US" sz="3200" dirty="0"/>
              <a:t>because I lived in Japan for two years. </a:t>
            </a:r>
          </a:p>
          <a:p>
            <a:pPr marL="274320" lvl="1" indent="0">
              <a:buNone/>
            </a:pPr>
            <a:endParaRPr lang="en-US" sz="3200" dirty="0"/>
          </a:p>
          <a:p>
            <a:pPr marL="274320" lvl="1" indent="0">
              <a:buNone/>
            </a:pPr>
            <a:r>
              <a:rPr lang="en-US" sz="3200" dirty="0">
                <a:solidFill>
                  <a:srgbClr val="00B050"/>
                </a:solidFill>
              </a:rPr>
              <a:t>Japanese</a:t>
            </a:r>
          </a:p>
        </p:txBody>
      </p:sp>
      <p:sp>
        <p:nvSpPr>
          <p:cNvPr id="4" name="Slide Number Placeholder 3"/>
          <p:cNvSpPr>
            <a:spLocks noGrp="1"/>
          </p:cNvSpPr>
          <p:nvPr>
            <p:ph type="sldNum" sz="quarter" idx="12"/>
          </p:nvPr>
        </p:nvSpPr>
        <p:spPr/>
        <p:txBody>
          <a:bodyPr/>
          <a:lstStyle/>
          <a:p>
            <a:fld id="{E4FFCA10-EE3F-AF4E-9EA4-E5CA2D91A1E4}" type="slidenum">
              <a:rPr lang="en-US" smtClean="0"/>
              <a:pPr/>
              <a:t>4</a:t>
            </a:fld>
            <a:endParaRPr lang="en-US"/>
          </a:p>
        </p:txBody>
      </p:sp>
    </p:spTree>
    <p:extLst>
      <p:ext uri="{BB962C8B-B14F-4D97-AF65-F5344CB8AC3E}">
        <p14:creationId xmlns:p14="http://schemas.microsoft.com/office/powerpoint/2010/main" val="5900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54F8-5C29-EF4E-B366-1B6FA39C2DBA}"/>
              </a:ext>
            </a:extLst>
          </p:cNvPr>
          <p:cNvSpPr>
            <a:spLocks noGrp="1"/>
          </p:cNvSpPr>
          <p:nvPr>
            <p:ph type="title"/>
          </p:nvPr>
        </p:nvSpPr>
        <p:spPr/>
        <p:txBody>
          <a:bodyPr/>
          <a:lstStyle/>
          <a:p>
            <a:r>
              <a:rPr lang="en-US" dirty="0" err="1"/>
              <a:t>Ensembling</a:t>
            </a:r>
            <a:endParaRPr lang="en-US" dirty="0"/>
          </a:p>
        </p:txBody>
      </p:sp>
      <p:sp>
        <p:nvSpPr>
          <p:cNvPr id="3" name="Content Placeholder 2">
            <a:extLst>
              <a:ext uri="{FF2B5EF4-FFF2-40B4-BE49-F238E27FC236}">
                <a16:creationId xmlns:a16="http://schemas.microsoft.com/office/drawing/2014/main" id="{88AD8E2A-17DB-C34C-AA5A-0449A2361716}"/>
              </a:ext>
            </a:extLst>
          </p:cNvPr>
          <p:cNvSpPr>
            <a:spLocks noGrp="1"/>
          </p:cNvSpPr>
          <p:nvPr>
            <p:ph idx="1"/>
          </p:nvPr>
        </p:nvSpPr>
        <p:spPr/>
        <p:txBody>
          <a:bodyPr/>
          <a:lstStyle/>
          <a:p>
            <a:pPr>
              <a:buFont typeface="Wingdings" pitchFamily="2" charset="2"/>
              <a:buChar char="Ø"/>
            </a:pPr>
            <a:r>
              <a:rPr lang="en-US" dirty="0"/>
              <a:t>Pooling together the predictions of a set of different models to produce better predictions</a:t>
            </a:r>
          </a:p>
          <a:p>
            <a:pPr lvl="1">
              <a:buFont typeface="Wingdings" pitchFamily="2" charset="2"/>
              <a:buChar char="Ø"/>
            </a:pPr>
            <a:r>
              <a:rPr lang="en-US" dirty="0"/>
              <a:t>Different models are good for </a:t>
            </a:r>
            <a:r>
              <a:rPr lang="en-US" i="1" dirty="0"/>
              <a:t>different reasons</a:t>
            </a:r>
          </a:p>
          <a:p>
            <a:pPr lvl="1">
              <a:buFont typeface="Wingdings" pitchFamily="2" charset="2"/>
              <a:buChar char="Ø"/>
            </a:pPr>
            <a:r>
              <a:rPr lang="en-US" dirty="0"/>
              <a:t>Diversity is strength	</a:t>
            </a:r>
          </a:p>
          <a:p>
            <a:pPr lvl="1">
              <a:buFont typeface="Wingdings" pitchFamily="2" charset="2"/>
              <a:buChar char="Ø"/>
            </a:pPr>
            <a:endParaRPr lang="en-US" i="1" dirty="0"/>
          </a:p>
          <a:p>
            <a:pPr>
              <a:buFont typeface="Wingdings" pitchFamily="2" charset="2"/>
              <a:buChar char="Ø"/>
            </a:pPr>
            <a:r>
              <a:rPr lang="en-US" dirty="0"/>
              <a:t>Different models get part of the truth in the data, but not the whole truth</a:t>
            </a:r>
          </a:p>
          <a:p>
            <a:pPr>
              <a:buFont typeface="Wingdings" pitchFamily="2" charset="2"/>
              <a:buChar char="Ø"/>
            </a:pPr>
            <a:endParaRPr lang="en-US" dirty="0"/>
          </a:p>
          <a:p>
            <a:pPr>
              <a:buFont typeface="Wingdings" pitchFamily="2" charset="2"/>
              <a:buChar char="Ø"/>
            </a:pPr>
            <a:r>
              <a:rPr lang="en-US" dirty="0"/>
              <a:t>Many winners on Kaggle use ensembles of models</a:t>
            </a:r>
          </a:p>
          <a:p>
            <a:pPr lvl="1">
              <a:buFont typeface="Wingdings" pitchFamily="2" charset="2"/>
              <a:buChar char="Ø"/>
            </a:pPr>
            <a:r>
              <a:rPr lang="en-US" dirty="0"/>
              <a:t>No single model can tell the entire truth of the data, but a combination of models can get fairly close</a:t>
            </a:r>
          </a:p>
          <a:p>
            <a:endParaRPr lang="en-US" dirty="0"/>
          </a:p>
        </p:txBody>
      </p:sp>
      <p:sp>
        <p:nvSpPr>
          <p:cNvPr id="4" name="Slide Number Placeholder 3">
            <a:extLst>
              <a:ext uri="{FF2B5EF4-FFF2-40B4-BE49-F238E27FC236}">
                <a16:creationId xmlns:a16="http://schemas.microsoft.com/office/drawing/2014/main" id="{84D104F8-88A7-FC4E-8D13-4011CEF24092}"/>
              </a:ext>
            </a:extLst>
          </p:cNvPr>
          <p:cNvSpPr>
            <a:spLocks noGrp="1"/>
          </p:cNvSpPr>
          <p:nvPr>
            <p:ph type="sldNum" sz="quarter" idx="12"/>
          </p:nvPr>
        </p:nvSpPr>
        <p:spPr/>
        <p:txBody>
          <a:bodyPr/>
          <a:lstStyle/>
          <a:p>
            <a:fld id="{E4FFCA10-EE3F-AF4E-9EA4-E5CA2D91A1E4}" type="slidenum">
              <a:rPr lang="en-US" smtClean="0"/>
              <a:pPr/>
              <a:t>5</a:t>
            </a:fld>
            <a:endParaRPr lang="en-US"/>
          </a:p>
        </p:txBody>
      </p:sp>
    </p:spTree>
    <p:extLst>
      <p:ext uri="{BB962C8B-B14F-4D97-AF65-F5344CB8AC3E}">
        <p14:creationId xmlns:p14="http://schemas.microsoft.com/office/powerpoint/2010/main" val="325523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3EB5-7C20-5846-883B-56933F05B2D0}"/>
              </a:ext>
            </a:extLst>
          </p:cNvPr>
          <p:cNvSpPr>
            <a:spLocks noGrp="1"/>
          </p:cNvSpPr>
          <p:nvPr>
            <p:ph type="title"/>
          </p:nvPr>
        </p:nvSpPr>
        <p:spPr/>
        <p:txBody>
          <a:bodyPr/>
          <a:lstStyle/>
          <a:p>
            <a:r>
              <a:rPr lang="en-US" dirty="0"/>
              <a:t>BRNNs Defined</a:t>
            </a:r>
          </a:p>
        </p:txBody>
      </p:sp>
      <p:sp>
        <p:nvSpPr>
          <p:cNvPr id="3" name="Content Placeholder 2">
            <a:extLst>
              <a:ext uri="{FF2B5EF4-FFF2-40B4-BE49-F238E27FC236}">
                <a16:creationId xmlns:a16="http://schemas.microsoft.com/office/drawing/2014/main" id="{DCDFC1F5-59F7-1248-B573-FFBFDBEE4B94}"/>
              </a:ext>
            </a:extLst>
          </p:cNvPr>
          <p:cNvSpPr>
            <a:spLocks noGrp="1"/>
          </p:cNvSpPr>
          <p:nvPr>
            <p:ph idx="1"/>
          </p:nvPr>
        </p:nvSpPr>
        <p:spPr/>
        <p:txBody>
          <a:bodyPr/>
          <a:lstStyle/>
          <a:p>
            <a:pPr>
              <a:buFont typeface="Wingdings" pitchFamily="2" charset="2"/>
              <a:buChar char="Ø"/>
            </a:pPr>
            <a:r>
              <a:rPr lang="en-US" dirty="0"/>
              <a:t>Advanced variation to RNN using </a:t>
            </a:r>
            <a:r>
              <a:rPr lang="en-US" dirty="0" err="1"/>
              <a:t>ensembling</a:t>
            </a:r>
            <a:endParaRPr lang="en-US" dirty="0"/>
          </a:p>
          <a:p>
            <a:pPr lvl="1">
              <a:buFont typeface="Wingdings" pitchFamily="2" charset="2"/>
              <a:buChar char="Ø"/>
            </a:pPr>
            <a:r>
              <a:rPr lang="en-US" dirty="0"/>
              <a:t>Increases accuracy and mitigates forgetting issues</a:t>
            </a:r>
          </a:p>
          <a:p>
            <a:pPr lvl="1">
              <a:buFont typeface="Wingdings" pitchFamily="2" charset="2"/>
              <a:buChar char="Ø"/>
            </a:pPr>
            <a:endParaRPr lang="en-US" dirty="0"/>
          </a:p>
          <a:p>
            <a:pPr>
              <a:buFont typeface="Wingdings" pitchFamily="2" charset="2"/>
              <a:buChar char="Ø"/>
            </a:pPr>
            <a:r>
              <a:rPr lang="en-US" dirty="0"/>
              <a:t>Merger of two regular RNN models. </a:t>
            </a:r>
          </a:p>
          <a:p>
            <a:pPr lvl="1">
              <a:buFont typeface="Wingdings" pitchFamily="2" charset="2"/>
              <a:buChar char="Ø"/>
            </a:pPr>
            <a:r>
              <a:rPr lang="en-US" dirty="0"/>
              <a:t>Chronological and </a:t>
            </a:r>
            <a:r>
              <a:rPr lang="en-US" dirty="0" err="1"/>
              <a:t>antichronological</a:t>
            </a:r>
            <a:r>
              <a:rPr lang="en-US" dirty="0"/>
              <a:t> input sequence</a:t>
            </a:r>
          </a:p>
          <a:p>
            <a:pPr lvl="1">
              <a:buFont typeface="Wingdings" pitchFamily="2" charset="2"/>
              <a:buChar char="Ø"/>
            </a:pPr>
            <a:r>
              <a:rPr lang="en-US" dirty="0"/>
              <a:t>Often familiar RNNs like LSTM &amp; GRU</a:t>
            </a:r>
          </a:p>
          <a:p>
            <a:pPr lvl="1">
              <a:buFont typeface="Wingdings" pitchFamily="2" charset="2"/>
              <a:buChar char="Ø"/>
            </a:pPr>
            <a:endParaRPr lang="en-US" dirty="0"/>
          </a:p>
          <a:p>
            <a:pPr lvl="1">
              <a:buFont typeface="Wingdings" pitchFamily="2" charset="2"/>
              <a:buChar char="Ø"/>
            </a:pPr>
            <a:endParaRPr lang="en-US" dirty="0"/>
          </a:p>
          <a:p>
            <a:pPr marL="0" indent="0" algn="ctr">
              <a:buNone/>
            </a:pPr>
            <a:r>
              <a:rPr lang="en-US" dirty="0" err="1"/>
              <a:t>ℎ</a:t>
            </a:r>
            <a:r>
              <a:rPr lang="en-US" baseline="-25000" dirty="0"/>
              <a:t>𝑖 </a:t>
            </a:r>
            <a:r>
              <a:rPr lang="en-US" dirty="0"/>
              <a:t>= 𝑞(</a:t>
            </a:r>
            <a:r>
              <a:rPr lang="en-US" dirty="0" err="1"/>
              <a:t>ℎ</a:t>
            </a:r>
            <a:r>
              <a:rPr lang="en-US" baseline="-25000" dirty="0"/>
              <a:t>𝑖</a:t>
            </a:r>
            <a:r>
              <a:rPr lang="en-US" baseline="30000" dirty="0"/>
              <a:t>→ </a:t>
            </a:r>
            <a:r>
              <a:rPr lang="en-US" dirty="0"/>
              <a:t>, </a:t>
            </a:r>
            <a:r>
              <a:rPr lang="en-US" dirty="0" err="1"/>
              <a:t>ℎ</a:t>
            </a:r>
            <a:r>
              <a:rPr lang="en-US" baseline="-25000" dirty="0"/>
              <a:t>𝑖</a:t>
            </a:r>
            <a:r>
              <a:rPr lang="en-US" baseline="30000" dirty="0"/>
              <a:t>←</a:t>
            </a:r>
            <a:r>
              <a:rPr lang="en-US" dirty="0"/>
              <a:t>)</a:t>
            </a:r>
          </a:p>
          <a:p>
            <a:pPr marL="0" indent="0">
              <a:buNone/>
            </a:pPr>
            <a:br>
              <a:rPr lang="en-US" dirty="0"/>
            </a:br>
            <a:endParaRPr lang="en-US" dirty="0"/>
          </a:p>
          <a:p>
            <a:pPr lvl="1">
              <a:buFont typeface="Wingdings" pitchFamily="2" charset="2"/>
              <a:buChar char="Ø"/>
            </a:pPr>
            <a:endParaRPr lang="en-US" dirty="0"/>
          </a:p>
        </p:txBody>
      </p:sp>
      <p:sp>
        <p:nvSpPr>
          <p:cNvPr id="4" name="Slide Number Placeholder 3">
            <a:extLst>
              <a:ext uri="{FF2B5EF4-FFF2-40B4-BE49-F238E27FC236}">
                <a16:creationId xmlns:a16="http://schemas.microsoft.com/office/drawing/2014/main" id="{8B7B47CE-3006-1849-9FF5-0A9EAB184CB5}"/>
              </a:ext>
            </a:extLst>
          </p:cNvPr>
          <p:cNvSpPr>
            <a:spLocks noGrp="1"/>
          </p:cNvSpPr>
          <p:nvPr>
            <p:ph type="sldNum" sz="quarter" idx="12"/>
          </p:nvPr>
        </p:nvSpPr>
        <p:spPr/>
        <p:txBody>
          <a:bodyPr/>
          <a:lstStyle/>
          <a:p>
            <a:fld id="{E4FFCA10-EE3F-AF4E-9EA4-E5CA2D91A1E4}" type="slidenum">
              <a:rPr lang="en-US" smtClean="0"/>
              <a:pPr/>
              <a:t>6</a:t>
            </a:fld>
            <a:endParaRPr lang="en-US"/>
          </a:p>
        </p:txBody>
      </p:sp>
    </p:spTree>
    <p:extLst>
      <p:ext uri="{BB962C8B-B14F-4D97-AF65-F5344CB8AC3E}">
        <p14:creationId xmlns:p14="http://schemas.microsoft.com/office/powerpoint/2010/main" val="58482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Overview</a:t>
            </a:r>
          </a:p>
        </p:txBody>
      </p:sp>
      <p:sp>
        <p:nvSpPr>
          <p:cNvPr id="5" name="Slide Number Placeholder 4"/>
          <p:cNvSpPr>
            <a:spLocks noGrp="1"/>
          </p:cNvSpPr>
          <p:nvPr>
            <p:ph type="sldNum" sz="quarter" idx="12"/>
          </p:nvPr>
        </p:nvSpPr>
        <p:spPr/>
        <p:txBody>
          <a:bodyPr/>
          <a:lstStyle/>
          <a:p>
            <a:fld id="{E4FFCA10-EE3F-AF4E-9EA4-E5CA2D91A1E4}" type="slidenum">
              <a:rPr lang="en-US" smtClean="0"/>
              <a:pPr/>
              <a:t>7</a:t>
            </a:fld>
            <a:endParaRPr lang="en-US"/>
          </a:p>
        </p:txBody>
      </p:sp>
      <p:pic>
        <p:nvPicPr>
          <p:cNvPr id="3" name="Picture 2">
            <a:extLst>
              <a:ext uri="{FF2B5EF4-FFF2-40B4-BE49-F238E27FC236}">
                <a16:creationId xmlns:a16="http://schemas.microsoft.com/office/drawing/2014/main" id="{83CCF448-758B-D243-8C00-01E0B223BE1D}"/>
              </a:ext>
            </a:extLst>
          </p:cNvPr>
          <p:cNvPicPr>
            <a:picLocks noChangeAspect="1"/>
          </p:cNvPicPr>
          <p:nvPr/>
        </p:nvPicPr>
        <p:blipFill>
          <a:blip r:embed="rId3"/>
          <a:stretch>
            <a:fillRect/>
          </a:stretch>
        </p:blipFill>
        <p:spPr>
          <a:xfrm>
            <a:off x="881369" y="2182462"/>
            <a:ext cx="7054482" cy="2493076"/>
          </a:xfrm>
          <a:prstGeom prst="rect">
            <a:avLst/>
          </a:prstGeom>
        </p:spPr>
      </p:pic>
    </p:spTree>
    <p:extLst>
      <p:ext uri="{BB962C8B-B14F-4D97-AF65-F5344CB8AC3E}">
        <p14:creationId xmlns:p14="http://schemas.microsoft.com/office/powerpoint/2010/main" val="372170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C296-3F72-BE44-A54B-7C06CF97E84A}"/>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2FEEFF4F-A7A8-FF47-80C3-8339097E3DF8}"/>
              </a:ext>
            </a:extLst>
          </p:cNvPr>
          <p:cNvSpPr>
            <a:spLocks noGrp="1"/>
          </p:cNvSpPr>
          <p:nvPr>
            <p:ph idx="1"/>
          </p:nvPr>
        </p:nvSpPr>
        <p:spPr/>
        <p:txBody>
          <a:bodyPr>
            <a:normAutofit/>
          </a:bodyPr>
          <a:lstStyle/>
          <a:p>
            <a:pPr>
              <a:buFont typeface="Wingdings" pitchFamily="2" charset="2"/>
              <a:buChar char="Ø"/>
            </a:pPr>
            <a:r>
              <a:rPr lang="en-US" dirty="0"/>
              <a:t>Most commonly a supervised learning approach</a:t>
            </a:r>
          </a:p>
          <a:p>
            <a:pPr lvl="1">
              <a:buFont typeface="Wingdings" pitchFamily="2" charset="2"/>
              <a:buChar char="Ø"/>
            </a:pPr>
            <a:r>
              <a:rPr lang="en-US" dirty="0"/>
              <a:t>It is difficult to calculate a reliable probabilistic model</a:t>
            </a:r>
          </a:p>
          <a:p>
            <a:pPr lvl="1">
              <a:buFont typeface="Wingdings" pitchFamily="2" charset="2"/>
              <a:buChar char="Ø"/>
            </a:pPr>
            <a:endParaRPr lang="en-US" dirty="0"/>
          </a:p>
          <a:p>
            <a:pPr>
              <a:buFont typeface="Wingdings" pitchFamily="2" charset="2"/>
              <a:buChar char="Ø"/>
            </a:pPr>
            <a:r>
              <a:rPr lang="en-US" dirty="0"/>
              <a:t>Models are trained separately, then results are concatenated in final later</a:t>
            </a:r>
          </a:p>
          <a:p>
            <a:pPr marL="0" indent="0">
              <a:buNone/>
            </a:pPr>
            <a:endParaRPr lang="en-US" dirty="0"/>
          </a:p>
          <a:p>
            <a:pPr>
              <a:buFont typeface="Wingdings" pitchFamily="2" charset="2"/>
              <a:buChar char="Ø"/>
            </a:pPr>
            <a:r>
              <a:rPr lang="en-US" dirty="0"/>
              <a:t>Twice as costly to train because there are twice as many parameters</a:t>
            </a:r>
          </a:p>
          <a:p>
            <a:pPr lvl="1">
              <a:buFont typeface="Wingdings" pitchFamily="2" charset="2"/>
              <a:buChar char="Ø"/>
            </a:pPr>
            <a:r>
              <a:rPr lang="en-US" dirty="0"/>
              <a:t>Prone to quick overfitting </a:t>
            </a:r>
          </a:p>
          <a:p>
            <a:pPr>
              <a:buFont typeface="Wingdings" pitchFamily="2" charset="2"/>
              <a:buChar char="Ø"/>
            </a:pPr>
            <a:endParaRPr lang="en-US" dirty="0"/>
          </a:p>
        </p:txBody>
      </p:sp>
      <p:sp>
        <p:nvSpPr>
          <p:cNvPr id="4" name="Slide Number Placeholder 3">
            <a:extLst>
              <a:ext uri="{FF2B5EF4-FFF2-40B4-BE49-F238E27FC236}">
                <a16:creationId xmlns:a16="http://schemas.microsoft.com/office/drawing/2014/main" id="{A3EE2641-A8FA-B74F-B9E3-45F6B1A9CDC4}"/>
              </a:ext>
            </a:extLst>
          </p:cNvPr>
          <p:cNvSpPr>
            <a:spLocks noGrp="1"/>
          </p:cNvSpPr>
          <p:nvPr>
            <p:ph type="sldNum" sz="quarter" idx="12"/>
          </p:nvPr>
        </p:nvSpPr>
        <p:spPr/>
        <p:txBody>
          <a:bodyPr/>
          <a:lstStyle/>
          <a:p>
            <a:fld id="{E4FFCA10-EE3F-AF4E-9EA4-E5CA2D91A1E4}" type="slidenum">
              <a:rPr lang="en-US" smtClean="0"/>
              <a:pPr/>
              <a:t>8</a:t>
            </a:fld>
            <a:endParaRPr lang="en-US"/>
          </a:p>
        </p:txBody>
      </p:sp>
    </p:spTree>
    <p:extLst>
      <p:ext uri="{BB962C8B-B14F-4D97-AF65-F5344CB8AC3E}">
        <p14:creationId xmlns:p14="http://schemas.microsoft.com/office/powerpoint/2010/main" val="25245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BRNN </a:t>
            </a:r>
            <a:r>
              <a:rPr lang="en-US" dirty="0" err="1"/>
              <a:t>Input/Output</a:t>
            </a:r>
            <a:r>
              <a:rPr lang="en-US" dirty="0"/>
              <a:t> Types</a:t>
            </a:r>
          </a:p>
        </p:txBody>
      </p:sp>
      <p:sp>
        <p:nvSpPr>
          <p:cNvPr id="9" name="Content Placeholder 8"/>
          <p:cNvSpPr>
            <a:spLocks noGrp="1"/>
          </p:cNvSpPr>
          <p:nvPr>
            <p:ph idx="1"/>
          </p:nvPr>
        </p:nvSpPr>
        <p:spPr>
          <a:xfrm>
            <a:off x="457200" y="4321176"/>
            <a:ext cx="8229600" cy="2168114"/>
          </a:xfrm>
        </p:spPr>
        <p:txBody>
          <a:bodyPr>
            <a:normAutofit/>
          </a:bodyPr>
          <a:lstStyle/>
          <a:p>
            <a:pPr>
              <a:buFont typeface="Wingdings" pitchFamily="2" charset="2"/>
              <a:buChar char="Ø"/>
            </a:pPr>
            <a:r>
              <a:rPr lang="en-US" dirty="0"/>
              <a:t>Red boxes are input (vectors)</a:t>
            </a:r>
          </a:p>
          <a:p>
            <a:pPr>
              <a:buFont typeface="Wingdings" pitchFamily="2" charset="2"/>
              <a:buChar char="Ø"/>
            </a:pPr>
            <a:r>
              <a:rPr lang="en-US" dirty="0"/>
              <a:t>Blue boxes are output (vectors)</a:t>
            </a:r>
          </a:p>
          <a:p>
            <a:pPr>
              <a:buFont typeface="Wingdings" pitchFamily="2" charset="2"/>
              <a:buChar char="Ø"/>
            </a:pPr>
            <a:endParaRPr lang="en-US" dirty="0"/>
          </a:p>
          <a:p>
            <a:pPr>
              <a:buFont typeface="Wingdings" pitchFamily="2" charset="2"/>
              <a:buChar char="Ø"/>
            </a:pPr>
            <a:r>
              <a:rPr lang="en-US" dirty="0"/>
              <a:t>Same as RNN models we have touched on</a:t>
            </a:r>
          </a:p>
        </p:txBody>
      </p:sp>
      <p:sp>
        <p:nvSpPr>
          <p:cNvPr id="4" name="Slide Number Placeholder 3"/>
          <p:cNvSpPr>
            <a:spLocks noGrp="1"/>
          </p:cNvSpPr>
          <p:nvPr>
            <p:ph type="sldNum" sz="quarter" idx="12"/>
          </p:nvPr>
        </p:nvSpPr>
        <p:spPr/>
        <p:txBody>
          <a:bodyPr/>
          <a:lstStyle/>
          <a:p>
            <a:pPr>
              <a:defRPr/>
            </a:pPr>
            <a:fld id="{29B6FEAA-5521-4485-9BBF-F58075A03322}" type="slidenum">
              <a:rPr lang="en-US" altLang="en-US" smtClean="0"/>
              <a:pPr>
                <a:defRPr/>
              </a:pPr>
              <a:t>9</a:t>
            </a:fld>
            <a:endParaRPr lang="en-US" altLang="en-US"/>
          </a:p>
        </p:txBody>
      </p:sp>
      <p:pic>
        <p:nvPicPr>
          <p:cNvPr id="8" name="Picture 7"/>
          <p:cNvPicPr>
            <a:picLocks noChangeAspect="1"/>
          </p:cNvPicPr>
          <p:nvPr/>
        </p:nvPicPr>
        <p:blipFill>
          <a:blip r:embed="rId3"/>
          <a:stretch>
            <a:fillRect/>
          </a:stretch>
        </p:blipFill>
        <p:spPr>
          <a:xfrm>
            <a:off x="127747" y="1417638"/>
            <a:ext cx="8888506" cy="2743200"/>
          </a:xfrm>
          <a:prstGeom prst="rect">
            <a:avLst/>
          </a:prstGeom>
        </p:spPr>
      </p:pic>
    </p:spTree>
    <p:extLst>
      <p:ext uri="{BB962C8B-B14F-4D97-AF65-F5344CB8AC3E}">
        <p14:creationId xmlns:p14="http://schemas.microsoft.com/office/powerpoint/2010/main" val="274918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7708</TotalTime>
  <Words>725</Words>
  <Application>Microsoft Macintosh PowerPoint</Application>
  <PresentationFormat>On-screen Show (4:3)</PresentationFormat>
  <Paragraphs>137</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Clarity</vt:lpstr>
      <vt:lpstr>Bidirectional Recurrent  Neural Networks</vt:lpstr>
      <vt:lpstr>Overview</vt:lpstr>
      <vt:lpstr>General RNN … A Review</vt:lpstr>
      <vt:lpstr>Motivation</vt:lpstr>
      <vt:lpstr>Ensembling</vt:lpstr>
      <vt:lpstr>BRNNs Defined</vt:lpstr>
      <vt:lpstr>Architecture Overview</vt:lpstr>
      <vt:lpstr>Training</vt:lpstr>
      <vt:lpstr>BRNN Input/Output Types</vt:lpstr>
      <vt:lpstr>Merging Outputs</vt:lpstr>
      <vt:lpstr>Applications</vt:lpstr>
      <vt:lpstr>Applications</vt:lpstr>
      <vt:lpstr>Questions?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Nicholas Forrest</cp:lastModifiedBy>
  <cp:revision>141</cp:revision>
  <cp:lastPrinted>2013-08-31T21:44:33Z</cp:lastPrinted>
  <dcterms:created xsi:type="dcterms:W3CDTF">2013-08-14T17:09:52Z</dcterms:created>
  <dcterms:modified xsi:type="dcterms:W3CDTF">2019-08-13T18:50:31Z</dcterms:modified>
</cp:coreProperties>
</file>