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4132" r:id="rId2"/>
  </p:sldMasterIdLst>
  <p:notesMasterIdLst>
    <p:notesMasterId r:id="rId46"/>
  </p:notesMasterIdLst>
  <p:handoutMasterIdLst>
    <p:handoutMasterId r:id="rId47"/>
  </p:handoutMasterIdLst>
  <p:sldIdLst>
    <p:sldId id="395" r:id="rId3"/>
    <p:sldId id="424" r:id="rId4"/>
    <p:sldId id="397" r:id="rId5"/>
    <p:sldId id="383" r:id="rId6"/>
    <p:sldId id="408" r:id="rId7"/>
    <p:sldId id="409" r:id="rId8"/>
    <p:sldId id="396" r:id="rId9"/>
    <p:sldId id="384" r:id="rId10"/>
    <p:sldId id="398" r:id="rId11"/>
    <p:sldId id="400" r:id="rId12"/>
    <p:sldId id="401" r:id="rId13"/>
    <p:sldId id="387" r:id="rId14"/>
    <p:sldId id="415" r:id="rId15"/>
    <p:sldId id="417" r:id="rId16"/>
    <p:sldId id="388" r:id="rId17"/>
    <p:sldId id="385" r:id="rId18"/>
    <p:sldId id="404" r:id="rId19"/>
    <p:sldId id="386" r:id="rId20"/>
    <p:sldId id="389" r:id="rId21"/>
    <p:sldId id="405" r:id="rId22"/>
    <p:sldId id="390" r:id="rId23"/>
    <p:sldId id="391" r:id="rId24"/>
    <p:sldId id="419" r:id="rId25"/>
    <p:sldId id="420" r:id="rId26"/>
    <p:sldId id="436" r:id="rId27"/>
    <p:sldId id="426" r:id="rId28"/>
    <p:sldId id="423" r:id="rId29"/>
    <p:sldId id="427" r:id="rId30"/>
    <p:sldId id="425" r:id="rId31"/>
    <p:sldId id="392" r:id="rId32"/>
    <p:sldId id="393" r:id="rId33"/>
    <p:sldId id="428" r:id="rId34"/>
    <p:sldId id="429" r:id="rId35"/>
    <p:sldId id="430" r:id="rId36"/>
    <p:sldId id="431" r:id="rId37"/>
    <p:sldId id="432" r:id="rId38"/>
    <p:sldId id="433" r:id="rId39"/>
    <p:sldId id="406" r:id="rId40"/>
    <p:sldId id="394" r:id="rId41"/>
    <p:sldId id="418" r:id="rId42"/>
    <p:sldId id="407" r:id="rId43"/>
    <p:sldId id="410" r:id="rId44"/>
    <p:sldId id="382" r:id="rId4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66"/>
    <a:srgbClr val="F7E340"/>
    <a:srgbClr val="CC0000"/>
    <a:srgbClr val="3399FF"/>
    <a:srgbClr val="339933"/>
    <a:srgbClr val="3366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8" autoAdjust="0"/>
    <p:restoredTop sz="77984" autoAdjust="0"/>
  </p:normalViewPr>
  <p:slideViewPr>
    <p:cSldViewPr>
      <p:cViewPr>
        <p:scale>
          <a:sx n="100" d="100"/>
          <a:sy n="100" d="100"/>
        </p:scale>
        <p:origin x="1992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7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076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E2CB6-6133-4DAC-8C84-7DE04A7CD06B}" type="datetimeFigureOut">
              <a:rPr lang="en-US" smtClean="0"/>
              <a:pPr/>
              <a:t>1/14/20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61DB2-E7AB-4E43-BC15-B3ADF3FFA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56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86E4AE3-CF4A-4D01-A7CD-26C12CC719EB}" type="datetimeFigureOut">
              <a:rPr lang="en-US"/>
              <a:pPr>
                <a:defRPr/>
              </a:pPr>
              <a:t>1/14/20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42E9269-F4F4-4146-82BC-89BDC18A6F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5540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13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179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linear and nonlinear systems, Granger causality’s limitations ensure that intrusion detection system (IDS) architects should search elsewhere for effective analysis techniques. </a:t>
            </a:r>
          </a:p>
          <a:p>
            <a:r>
              <a:rPr lang="en-US" dirty="0"/>
              <a:t>Although empirical dynamic modeling (EDM) can quantify behaviors present in linear systems, the results are often limited and so are not likely to aid in the development of IDSs. </a:t>
            </a:r>
          </a:p>
          <a:p>
            <a:r>
              <a:rPr lang="en-US" dirty="0"/>
              <a:t>For nonlinear systems, EDM is an easy-to-use suite of tools capable of evoking detailed insights that may assist in IDS design.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739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49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210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004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890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889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290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essence, “simplex projection is the process of iteratively selecting [a point]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 shadow manifold and b other points whose histories over time t are most similar to the currently selected point ... A simplex is a generalization of a triangle or tetrahedron to an arbitrary number of dimensions” [11, 13, 14]. One then uses the weighted average of the future values of the b other points to make predictions about future values of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difference between these predictions and the actual future values gives a forecast skill 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ρ.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repeating this process with shadow manifolds of different dimensionalities, one can identify the embedding dimension E that optimizes 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ρ [15]. </a:t>
            </a:r>
            <a:endParaRPr lang="el-GR" dirty="0"/>
          </a:p>
          <a:p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S-map projection is another iterative process, but it instead uses all neighboring points to create linear regression vectors. By aggregating these regression vectors, one approximates an n-dimensional spline. One then compares this spline to the shadow manifold attractor to measure 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ρ [12, 14, 15].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generating the regression estimates, a nonlinear tuning parameter 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weights the neighbors with respect to their distance to the current focal point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Finally, “if 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ρ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maximized when 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= 0,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the time series may be assumed to belong to a simple linear system instead of a dynamic system” [12, 13, 15].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9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949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201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663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4267200" y="4114800"/>
            <a:ext cx="4876800" cy="2057400"/>
          </a:xfrm>
          <a:prstGeom prst="rect">
            <a:avLst/>
          </a:prstGeom>
        </p:spPr>
        <p:txBody>
          <a:bodyPr anchor="ctr" anchorCtr="1"/>
          <a:lstStyle>
            <a:lvl1pPr marL="0" indent="0" algn="l">
              <a:spcBef>
                <a:spcPct val="20000"/>
              </a:spcBef>
              <a:buFontTx/>
              <a:buNone/>
              <a:defRPr sz="2400" b="0"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455612" indent="0" algn="l">
              <a:buFontTx/>
              <a:buNone/>
              <a:defRPr b="0">
                <a:solidFill>
                  <a:schemeClr val="accent2">
                    <a:lumMod val="50000"/>
                  </a:schemeClr>
                </a:solidFill>
                <a:effectLst/>
              </a:defRPr>
            </a:lvl2pPr>
          </a:lstStyle>
          <a:p>
            <a:pPr lvl="0" algn="ctr">
              <a:spcBef>
                <a:spcPct val="20000"/>
              </a:spcBef>
            </a:pPr>
            <a:r>
              <a:rPr lang="en-US" sz="2800" b="1" dirty="0">
                <a:solidFill>
                  <a:srgbClr val="000066"/>
                </a:solidFill>
              </a:rPr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267200" y="1143000"/>
            <a:ext cx="4876800" cy="2743200"/>
          </a:xfrm>
          <a:prstGeom prst="rect">
            <a:avLst/>
          </a:prstGeom>
        </p:spPr>
        <p:txBody>
          <a:bodyPr anchor="ctr" anchorCtr="1"/>
          <a:lstStyle>
            <a:lvl1pPr>
              <a:buNone/>
              <a:defRPr sz="3200" b="0" baseline="0">
                <a:solidFill>
                  <a:schemeClr val="accent2">
                    <a:lumMod val="50000"/>
                  </a:schemeClr>
                </a:solidFill>
                <a:effectLst/>
              </a:defRPr>
            </a:lvl1pPr>
          </a:lstStyle>
          <a:p>
            <a:pPr lvl="0" algn="ctr">
              <a:lnSpc>
                <a:spcPct val="120000"/>
              </a:lnSpc>
              <a:defRPr/>
            </a:pPr>
            <a:r>
              <a:rPr lang="en-US" sz="2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Click to edit Master text styles</a:t>
            </a:r>
          </a:p>
        </p:txBody>
      </p:sp>
      <p:pic>
        <p:nvPicPr>
          <p:cNvPr id="8" name="Picture 17">
            <a:extLst>
              <a:ext uri="{FF2B5EF4-FFF2-40B4-BE49-F238E27FC236}">
                <a16:creationId xmlns:a16="http://schemas.microsoft.com/office/drawing/2014/main" id="{857BAAEC-DC3F-4146-ACDF-C451778B9F9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422" t="2994" r="4895" b="4186"/>
          <a:stretch/>
        </p:blipFill>
        <p:spPr bwMode="auto">
          <a:xfrm>
            <a:off x="1156494" y="2819400"/>
            <a:ext cx="2895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2" descr="shield">
            <a:extLst>
              <a:ext uri="{FF2B5EF4-FFF2-40B4-BE49-F238E27FC236}">
                <a16:creationId xmlns:a16="http://schemas.microsoft.com/office/drawing/2014/main" id="{F7828913-E3D1-1A4F-934E-552C9DA0F5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1" y="1752600"/>
            <a:ext cx="12461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137C2C19-49EC-BC42-94A6-D820E67A2F72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33400" y="0"/>
            <a:ext cx="77724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>
            <a:lvl1pPr>
              <a:defRPr sz="3200"/>
            </a:lvl1pPr>
          </a:lstStyle>
          <a:p>
            <a:pPr lvl="0"/>
            <a:r>
              <a:rPr lang="en-US" dirty="0"/>
              <a:t>Air Force Institute of Technology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133B32-5006-5B49-8B6A-779CE7E8A9C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‹#›</a:t>
            </a:fld>
            <a:r>
              <a:rPr lang="en-US"/>
              <a:t> / 43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4838" cy="4876800"/>
          </a:xfrm>
          <a:prstGeom prst="rect">
            <a:avLst/>
          </a:prstGeom>
        </p:spPr>
        <p:txBody>
          <a:bodyPr anchor="ctr" anchorCtr="0"/>
          <a:lstStyle>
            <a:lvl1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2400"/>
            </a:lvl1pPr>
            <a:lvl2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2400"/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2400"/>
            </a:lvl3pPr>
            <a:lvl4pPr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 sz="2400"/>
            </a:lvl4pPr>
            <a:lvl5pPr>
              <a:buClr>
                <a:schemeClr val="accent6">
                  <a:lumMod val="75000"/>
                </a:schemeClr>
              </a:buCl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590BBC-15FD-DB4C-AE7C-E1BFCF019C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‹#›</a:t>
            </a:fld>
            <a:r>
              <a:rPr lang="en-US"/>
              <a:t> / 43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4114800" cy="4876800"/>
          </a:xfrm>
          <a:prstGeom prst="rect">
            <a:avLst/>
          </a:prstGeom>
        </p:spPr>
        <p:txBody>
          <a:bodyPr/>
          <a:lstStyle>
            <a:lvl1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2400"/>
            </a:lvl1pPr>
            <a:lvl2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2400"/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2400"/>
            </a:lvl3pPr>
            <a:lvl4pPr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 sz="2400"/>
            </a:lvl4pPr>
            <a:lvl5pPr>
              <a:buClr>
                <a:schemeClr val="accent6">
                  <a:lumMod val="75000"/>
                </a:schemeClr>
              </a:buCl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95800" y="1295400"/>
            <a:ext cx="4114800" cy="4876800"/>
          </a:xfrm>
          <a:prstGeom prst="rect">
            <a:avLst/>
          </a:prstGeom>
        </p:spPr>
        <p:txBody>
          <a:bodyPr/>
          <a:lstStyle>
            <a:lvl1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2400"/>
            </a:lvl1pPr>
            <a:lvl2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2400"/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2400"/>
            </a:lvl3pPr>
            <a:lvl4pPr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 sz="2400"/>
            </a:lvl4pPr>
            <a:lvl5pPr>
              <a:buClr>
                <a:schemeClr val="accent6">
                  <a:lumMod val="75000"/>
                </a:schemeClr>
              </a:buCl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6F205B-356B-D542-8AF4-330031B2E19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‹#›</a:t>
            </a:fld>
            <a:r>
              <a:rPr lang="en-US"/>
              <a:t> / 43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B3A4A-C24C-F04E-BF83-2F106A107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0861B-9CA8-C441-964B-BEFEB5268D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‹#›</a:t>
            </a:fld>
            <a:r>
              <a:rPr lang="en-US"/>
              <a:t> / 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95968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9086B-311F-8B4A-AB16-F6365906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F61951-ECED-F641-8AA9-BC8AD8A419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‹#›</a:t>
            </a:fld>
            <a:r>
              <a:rPr lang="en-US"/>
              <a:t> / 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50921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972803" name="Rectangle 3"/>
          <p:cNvSpPr>
            <a:spLocks noChangeArrowheads="1"/>
          </p:cNvSpPr>
          <p:nvPr/>
        </p:nvSpPr>
        <p:spPr bwMode="auto">
          <a:xfrm flipV="1">
            <a:off x="1588" y="6337300"/>
            <a:ext cx="1811337" cy="603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 flipV="1">
            <a:off x="7107238" y="6348413"/>
            <a:ext cx="2022475" cy="6191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5" name="Text Box 5"/>
          <p:cNvSpPr txBox="1">
            <a:spLocks noChangeArrowheads="1"/>
          </p:cNvSpPr>
          <p:nvPr/>
        </p:nvSpPr>
        <p:spPr bwMode="auto">
          <a:xfrm>
            <a:off x="1844675" y="6234113"/>
            <a:ext cx="52705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81" tIns="41493" rIns="82981" bIns="41493">
            <a:spAutoFit/>
          </a:bodyPr>
          <a:lstStyle/>
          <a:p>
            <a:pPr defTabSz="8299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000066"/>
                </a:solidFill>
                <a:latin typeface="+mn-lt"/>
                <a:cs typeface="+mn-cs"/>
              </a:rPr>
              <a:t>Air University: The Intellectual and Leadership Center of the Air Force</a:t>
            </a:r>
          </a:p>
        </p:txBody>
      </p:sp>
      <p:sp>
        <p:nvSpPr>
          <p:cNvPr id="972808" name="Rectangle 8"/>
          <p:cNvSpPr>
            <a:spLocks noChangeArrowheads="1"/>
          </p:cNvSpPr>
          <p:nvPr/>
        </p:nvSpPr>
        <p:spPr bwMode="auto">
          <a:xfrm flipV="1">
            <a:off x="6324600" y="989013"/>
            <a:ext cx="2819400" cy="7778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05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77724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72810" name="Rectangle 10"/>
          <p:cNvSpPr>
            <a:spLocks noChangeArrowheads="1"/>
          </p:cNvSpPr>
          <p:nvPr/>
        </p:nvSpPr>
        <p:spPr bwMode="auto">
          <a:xfrm flipV="1">
            <a:off x="0" y="989013"/>
            <a:ext cx="2478088" cy="74612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2057" name="Picture 11" descr="chrmblue_std small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6850" y="128588"/>
            <a:ext cx="803275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505200" y="6437313"/>
            <a:ext cx="215582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225" tIns="41121" rIns="82225" bIns="41121">
            <a:spAutoFit/>
          </a:bodyPr>
          <a:lstStyle/>
          <a:p>
            <a:pPr defTabSz="8207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000066"/>
                </a:solidFill>
                <a:latin typeface="+mn-lt"/>
                <a:cs typeface="+mn-cs"/>
              </a:rPr>
              <a:t>Aim High…Fly - Fight - Win</a:t>
            </a:r>
            <a:endParaRPr lang="en-US" sz="1200" i="1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0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38400" y="901700"/>
            <a:ext cx="39766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302" tIns="41652" rIns="83302" bIns="41652">
            <a:spAutoFit/>
          </a:bodyPr>
          <a:lstStyle/>
          <a:p>
            <a:pPr defTabSz="83318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i="1" dirty="0">
                <a:solidFill>
                  <a:srgbClr val="000066"/>
                </a:solidFill>
                <a:latin typeface="+mn-lt"/>
                <a:cs typeface="+mn-cs"/>
              </a:rPr>
              <a:t>The AFIT of Today is the Air Force of Tomorrow.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8580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‹#›</a:t>
            </a:fld>
            <a:r>
              <a:rPr lang="en-US" dirty="0"/>
              <a:t> / 43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1" r:id="rId2"/>
    <p:sldLayoutId id="2147484116" r:id="rId3"/>
    <p:sldLayoutId id="2147484119" r:id="rId4"/>
  </p:sldLayoutIdLst>
  <p:transition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3" name="Rectangle 3"/>
          <p:cNvSpPr>
            <a:spLocks noChangeArrowheads="1"/>
          </p:cNvSpPr>
          <p:nvPr/>
        </p:nvSpPr>
        <p:spPr bwMode="auto">
          <a:xfrm flipV="1">
            <a:off x="1588" y="6337300"/>
            <a:ext cx="1811337" cy="603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 flipV="1">
            <a:off x="7107238" y="6348413"/>
            <a:ext cx="2022475" cy="6191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5" name="Text Box 5"/>
          <p:cNvSpPr txBox="1">
            <a:spLocks noChangeArrowheads="1"/>
          </p:cNvSpPr>
          <p:nvPr/>
        </p:nvSpPr>
        <p:spPr bwMode="auto">
          <a:xfrm>
            <a:off x="1844675" y="6234113"/>
            <a:ext cx="52705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81" tIns="41493" rIns="82981" bIns="41493">
            <a:spAutoFit/>
          </a:bodyPr>
          <a:lstStyle/>
          <a:p>
            <a:pPr defTabSz="8299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000066"/>
                </a:solidFill>
                <a:latin typeface="+mn-lt"/>
                <a:cs typeface="+mn-cs"/>
              </a:rPr>
              <a:t>Air University: The Intellectual and Leadership Center of the Air Force</a:t>
            </a:r>
          </a:p>
        </p:txBody>
      </p:sp>
      <p:sp>
        <p:nvSpPr>
          <p:cNvPr id="972808" name="Rectangle 8"/>
          <p:cNvSpPr>
            <a:spLocks noChangeArrowheads="1"/>
          </p:cNvSpPr>
          <p:nvPr/>
        </p:nvSpPr>
        <p:spPr bwMode="auto">
          <a:xfrm flipV="1">
            <a:off x="6324600" y="989013"/>
            <a:ext cx="2819400" cy="7778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05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77724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72810" name="Rectangle 10"/>
          <p:cNvSpPr>
            <a:spLocks noChangeArrowheads="1"/>
          </p:cNvSpPr>
          <p:nvPr/>
        </p:nvSpPr>
        <p:spPr bwMode="auto">
          <a:xfrm flipV="1">
            <a:off x="0" y="989013"/>
            <a:ext cx="2478088" cy="74612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2057" name="Picture 11" descr="chrmblue_std sm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6850" y="128588"/>
            <a:ext cx="803275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505200" y="6437313"/>
            <a:ext cx="215582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225" tIns="41121" rIns="82225" bIns="41121">
            <a:spAutoFit/>
          </a:bodyPr>
          <a:lstStyle/>
          <a:p>
            <a:pPr defTabSz="8207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000066"/>
                </a:solidFill>
                <a:latin typeface="+mn-lt"/>
                <a:cs typeface="+mn-cs"/>
              </a:rPr>
              <a:t>Aim High…Fly - Fight - Win</a:t>
            </a:r>
            <a:endParaRPr lang="en-US" sz="1200" i="1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0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38400" y="901700"/>
            <a:ext cx="39766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302" tIns="41652" rIns="83302" bIns="41652">
            <a:spAutoFit/>
          </a:bodyPr>
          <a:lstStyle/>
          <a:p>
            <a:pPr defTabSz="83318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i="1" dirty="0">
                <a:solidFill>
                  <a:srgbClr val="000066"/>
                </a:solidFill>
                <a:latin typeface="+mn-lt"/>
                <a:cs typeface="+mn-cs"/>
              </a:rPr>
              <a:t>The AFIT of Today is the Air Force of Tomorrow.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3A966A3C-7A67-0C47-8993-552B58C16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0" y="6416675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‹#›</a:t>
            </a:fld>
            <a:r>
              <a:rPr lang="en-US" dirty="0"/>
              <a:t> / 43</a:t>
            </a:r>
          </a:p>
        </p:txBody>
      </p:sp>
    </p:spTree>
    <p:extLst>
      <p:ext uri="{BB962C8B-B14F-4D97-AF65-F5344CB8AC3E}">
        <p14:creationId xmlns:p14="http://schemas.microsoft.com/office/powerpoint/2010/main" val="320690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3" r:id="rId1"/>
  </p:sldLayoutIdLst>
  <p:transition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8182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EBB5D1-A966-CD4E-A2B2-5380614E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 Force Institute of Technology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48D01E-4779-194A-9E47-94B70A73E352}"/>
              </a:ext>
            </a:extLst>
          </p:cNvPr>
          <p:cNvSpPr txBox="1"/>
          <p:nvPr/>
        </p:nvSpPr>
        <p:spPr>
          <a:xfrm>
            <a:off x="4191000" y="2490282"/>
            <a:ext cx="49530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/>
            <a:r>
              <a:rPr lang="en-US" sz="2800" b="1" dirty="0">
                <a:solidFill>
                  <a:srgbClr val="000066"/>
                </a:solidFill>
                <a:latin typeface="+mj-lt"/>
              </a:rPr>
              <a:t>EDM as a Basis for an Intrusion Detection System </a:t>
            </a:r>
          </a:p>
          <a:p>
            <a:pPr indent="0"/>
            <a:endParaRPr lang="en-US" sz="2400" b="1" dirty="0">
              <a:solidFill>
                <a:srgbClr val="000066"/>
              </a:solidFill>
              <a:latin typeface="+mj-lt"/>
            </a:endParaRPr>
          </a:p>
          <a:p>
            <a:pPr indent="0"/>
            <a:r>
              <a:rPr lang="en-US" b="1" dirty="0">
                <a:solidFill>
                  <a:srgbClr val="000066"/>
                </a:solidFill>
                <a:latin typeface="+mj-lt"/>
              </a:rPr>
              <a:t>2d Lt David Crow</a:t>
            </a:r>
          </a:p>
          <a:p>
            <a:pPr indent="0"/>
            <a:r>
              <a:rPr lang="en-US" b="1" dirty="0">
                <a:solidFill>
                  <a:srgbClr val="000066"/>
                </a:solidFill>
                <a:latin typeface="+mj-lt"/>
              </a:rPr>
              <a:t>Dr. Scott Graham</a:t>
            </a:r>
          </a:p>
        </p:txBody>
      </p:sp>
    </p:spTree>
    <p:extLst>
      <p:ext uri="{BB962C8B-B14F-4D97-AF65-F5344CB8AC3E}">
        <p14:creationId xmlns:p14="http://schemas.microsoft.com/office/powerpoint/2010/main" val="394152111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AE377-EDF9-3F42-81C8-D66E95116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9C3F0-D899-6F4C-913D-657D970F9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Relationship between cause and effect</a:t>
            </a:r>
          </a:p>
          <a:p>
            <a:r>
              <a:rPr lang="en-US" dirty="0"/>
              <a:t>Difficult to measure/quantify</a:t>
            </a:r>
          </a:p>
          <a:p>
            <a:r>
              <a:rPr lang="en-US" dirty="0"/>
              <a:t>Approximate causality using statistical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09A17D-D6AA-C442-8F62-88B5157F0F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10</a:t>
            </a:fld>
            <a:r>
              <a:rPr lang="en-US"/>
              <a:t> / 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8906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D73BE-314B-BF44-BC16-B81554A5A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Granger Causality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8DA3B1-9DB3-5042-8891-FC33FC3C8D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1295400"/>
                <a:ext cx="8224838" cy="2362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For two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does not precede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 time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contains info that improves the prediction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info is not contained in any other series</a:t>
                </a:r>
              </a:p>
              <a:p>
                <a:r>
                  <a:rPr lang="en-US" dirty="0"/>
                  <a:t>Can’t deterministically confirm these ⟶ predict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8DA3B1-9DB3-5042-8891-FC33FC3C8D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295400"/>
                <a:ext cx="8224838" cy="2362200"/>
              </a:xfrm>
              <a:blipFill>
                <a:blip r:embed="rId3"/>
                <a:stretch>
                  <a:fillRect l="-1079" b="-2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19CD031-7108-D54B-9755-84C1171040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" t="4090" r="7500" b="3439"/>
          <a:stretch/>
        </p:blipFill>
        <p:spPr>
          <a:xfrm>
            <a:off x="2130211" y="3611880"/>
            <a:ext cx="4883578" cy="26365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68EB8A-343E-A248-BC19-3A96FDB8A3A7}"/>
              </a:ext>
            </a:extLst>
          </p:cNvPr>
          <p:cNvSpPr txBox="1"/>
          <p:nvPr/>
        </p:nvSpPr>
        <p:spPr>
          <a:xfrm>
            <a:off x="7013789" y="583558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[3]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5AF9DE-B415-A447-99BA-ADE8F66012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11</a:t>
            </a:fld>
            <a:r>
              <a:rPr lang="en-US"/>
              <a:t> / 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5949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71DDA-C47D-A741-BD33-CEFCFF46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Granger Causality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69EE89-996A-844C-AD71-AED9B2876B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Utilize </a:t>
                </a:r>
                <a:r>
                  <a:rPr lang="en-US" dirty="0" err="1"/>
                  <a:t>StatsModels</a:t>
                </a:r>
                <a:r>
                  <a:rPr lang="en-US" dirty="0"/>
                  <a:t>’ </a:t>
                </a:r>
                <a:r>
                  <a:rPr lang="en-US" dirty="0" err="1">
                    <a:latin typeface="Courier" pitchFamily="2" charset="0"/>
                  </a:rPr>
                  <a:t>grangercausalitytests</a:t>
                </a:r>
                <a:r>
                  <a:rPr lang="en-US" dirty="0"/>
                  <a:t> [10]</a:t>
                </a:r>
              </a:p>
              <a:p>
                <a:r>
                  <a:rPr lang="en-US" dirty="0"/>
                  <a:t>Null hypothesis: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does not Granger-cause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”</a:t>
                </a:r>
              </a:p>
              <a:p>
                <a:r>
                  <a:rPr lang="en-US" dirty="0"/>
                  <a:t>Reject null hypothesis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&lt;0.05</m:t>
                    </m:r>
                  </m:oMath>
                </a14:m>
                <a:r>
                  <a:rPr lang="en-US" dirty="0"/>
                  <a:t> (on average)</a:t>
                </a:r>
              </a:p>
              <a:p>
                <a:r>
                  <a:rPr lang="en-US" dirty="0"/>
                  <a:t>Vary the parameter </a:t>
                </a:r>
                <a:r>
                  <a:rPr lang="en-US" dirty="0" err="1">
                    <a:latin typeface="Courier" pitchFamily="2" charset="0"/>
                  </a:rPr>
                  <a:t>maxlag</a:t>
                </a:r>
                <a:endParaRPr lang="en-US" dirty="0">
                  <a:latin typeface="Courier" pitchFamily="2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69EE89-996A-844C-AD71-AED9B2876B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2BF3C-EAC5-5C43-AC62-D89D213D0B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12</a:t>
            </a:fld>
            <a:r>
              <a:rPr lang="en-US"/>
              <a:t> / 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9814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6B145-AFDD-0249-B11A-AC193F3D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Dynamic Modeling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3801FC-BC1A-284A-A57E-8F2B8E26F3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1295400"/>
                <a:ext cx="31242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600" dirty="0"/>
                  <a:t>Panel A</a:t>
                </a:r>
              </a:p>
              <a:p>
                <a:r>
                  <a:rPr lang="en-US" sz="1600" dirty="0"/>
                  <a:t>Lorenz system manifold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Projection of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 dimension</a:t>
                </a:r>
              </a:p>
              <a:p>
                <a:endParaRPr lang="en-US" sz="1600" dirty="0"/>
              </a:p>
              <a:p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Panel B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 and t</a:t>
                </a:r>
                <a:r>
                  <a:rPr lang="en-US" sz="1600" b="0" dirty="0"/>
                  <a:t>wo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1600" dirty="0"/>
                  <a:t>-lags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Shadow manifold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600" dirty="0"/>
                  <a:t> are diffeomorphic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3801FC-BC1A-284A-A57E-8F2B8E26F3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295400"/>
                <a:ext cx="3124200" cy="4876800"/>
              </a:xfrm>
              <a:blipFill>
                <a:blip r:embed="rId2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4B9F0B1-8C8E-BC49-B372-70390344B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476" y="1345247"/>
            <a:ext cx="5094524" cy="47548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791F41-638A-844F-9ECB-76B7AA377DF1}"/>
              </a:ext>
            </a:extLst>
          </p:cNvPr>
          <p:cNvSpPr txBox="1"/>
          <p:nvPr/>
        </p:nvSpPr>
        <p:spPr>
          <a:xfrm>
            <a:off x="8459894" y="5961627"/>
            <a:ext cx="606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[4,5]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3E731-D809-424E-B655-9091CB59A4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13</a:t>
            </a:fld>
            <a:r>
              <a:rPr lang="en-US"/>
              <a:t> / 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1571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6B145-AFDD-0249-B11A-AC193F3D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Dynamic Modeling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3801FC-BC1A-284A-A57E-8F2B8E26F3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1295400"/>
                <a:ext cx="31242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600" dirty="0"/>
                  <a:t>Convergent cross-mapping</a:t>
                </a:r>
              </a:p>
              <a:p>
                <a:r>
                  <a:rPr lang="en-US" sz="1600" dirty="0"/>
                  <a:t>Original manifold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1600" b="0" dirty="0"/>
              </a:p>
              <a:p>
                <a:r>
                  <a:rPr lang="en-US" sz="1600" dirty="0"/>
                  <a:t>Shadow manifolds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1600" dirty="0"/>
                  <a:t> are diffeomorphic</a:t>
                </a:r>
              </a:p>
              <a:p>
                <a:r>
                  <a:rPr lang="en-US" sz="1600" dirty="0"/>
                  <a:t>Estimate nearest neighbors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3801FC-BC1A-284A-A57E-8F2B8E26F3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295400"/>
                <a:ext cx="3124200" cy="4876800"/>
              </a:xfrm>
              <a:blipFill>
                <a:blip r:embed="rId2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4ED6E2-4C00-BC49-B017-3324B08B5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688" y="1893887"/>
            <a:ext cx="5206312" cy="365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CE5C4F-7D75-644A-8321-F1ED169CBE06}"/>
              </a:ext>
            </a:extLst>
          </p:cNvPr>
          <p:cNvSpPr txBox="1"/>
          <p:nvPr/>
        </p:nvSpPr>
        <p:spPr>
          <a:xfrm>
            <a:off x="3495040" y="5029200"/>
            <a:ext cx="606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[5,6]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00CDD-286A-A949-9901-6B3BB051A9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14</a:t>
            </a:fld>
            <a:r>
              <a:rPr lang="en-US"/>
              <a:t> / 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3190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1C4B6-4487-C344-84BF-1931DFA5C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Dynamic Modeling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071F3A-F2E2-FA45-90F4-33F021993C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Suggested methodology [5]:</a:t>
                </a:r>
              </a:p>
              <a:p>
                <a:r>
                  <a:rPr lang="en-US" dirty="0"/>
                  <a:t>Conduct nearest neighbor forecasting via simplex projection to identify the embedding dimension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which maximizes the prediction skill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l-GR" dirty="0"/>
                  <a:t> [</a:t>
                </a:r>
                <a:r>
                  <a:rPr lang="en-US" dirty="0"/>
                  <a:t>11</a:t>
                </a:r>
                <a:r>
                  <a:rPr lang="el-GR" dirty="0"/>
                  <a:t>]</a:t>
                </a:r>
              </a:p>
              <a:p>
                <a:r>
                  <a:rPr lang="en-US" dirty="0"/>
                  <a:t>Use simplex projection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to determine whether the system exhibits deterministic chaos</a:t>
                </a:r>
              </a:p>
              <a:p>
                <a:r>
                  <a:rPr lang="en-US" dirty="0"/>
                  <a:t>Employ sequential locally weighted global linear maps (S-maps) to characterize any nonlinearity in the data [12]</a:t>
                </a:r>
              </a:p>
              <a:p>
                <a:r>
                  <a:rPr lang="en-US" dirty="0"/>
                  <a:t>Utilize convergent cross mapping (CCM) to evaluate predictive accuracy and quantify (estimate) causality [6]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071F3A-F2E2-FA45-90F4-33F021993C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79" r="-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2A4A77-6468-BB4B-B369-6FDAB100B7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15</a:t>
            </a:fld>
            <a:r>
              <a:rPr lang="en-US"/>
              <a:t> / 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6588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39270-1F1D-954F-B1EC-33AE871A3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0CC2F-5DD9-3E4B-860B-93141B8D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Granger causality</a:t>
            </a:r>
          </a:p>
          <a:p>
            <a:r>
              <a:rPr lang="en-US" dirty="0"/>
              <a:t>Correlate/aggregate alerts to identify important alerts [7]</a:t>
            </a:r>
          </a:p>
          <a:p>
            <a:r>
              <a:rPr lang="en-US" dirty="0"/>
              <a:t>Determine variables which best predicts an attack [8]</a:t>
            </a:r>
          </a:p>
          <a:p>
            <a:r>
              <a:rPr lang="en-US" dirty="0"/>
              <a:t>Discover relevant variables prior to specific attack [9]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Empirical dynamic modeling</a:t>
            </a:r>
          </a:p>
          <a:p>
            <a:r>
              <a:rPr lang="en-US" dirty="0"/>
              <a:t>None!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86C16A-06AC-C040-B18E-6EA1299AC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16</a:t>
            </a:fld>
            <a:r>
              <a:rPr lang="en-US"/>
              <a:t> / 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668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Motivation</a:t>
            </a:r>
          </a:p>
          <a:p>
            <a:r>
              <a:rPr lang="en-US" dirty="0"/>
              <a:t>Background &amp; related work</a:t>
            </a:r>
          </a:p>
          <a:p>
            <a:r>
              <a:rPr lang="en-US" b="1" i="1" dirty="0"/>
              <a:t>Experimental data</a:t>
            </a:r>
          </a:p>
          <a:p>
            <a:r>
              <a:rPr lang="en-US" dirty="0"/>
              <a:t>Results</a:t>
            </a:r>
          </a:p>
          <a:p>
            <a:pPr lvl="1"/>
            <a:r>
              <a:rPr lang="en-US" dirty="0"/>
              <a:t>Linear data</a:t>
            </a:r>
          </a:p>
          <a:p>
            <a:pPr lvl="1"/>
            <a:r>
              <a:rPr lang="en-US" dirty="0"/>
              <a:t>Nonlinear data</a:t>
            </a:r>
          </a:p>
          <a:p>
            <a:r>
              <a:rPr lang="en-US" dirty="0"/>
              <a:t>Conclusions &amp; future 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F821B-7270-F842-BB38-819959B360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17</a:t>
            </a:fld>
            <a:r>
              <a:rPr lang="en-US"/>
              <a:t> / 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51361"/>
      </p:ext>
    </p:extLst>
  </p:cSld>
  <p:clrMapOvr>
    <a:masterClrMapping/>
  </p:clrMapOvr>
  <p:transition advTm="34545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17B8-11D2-1642-9C95-F3B05C3D5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Data: Linear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89AB06-7A3F-F34D-AAC6-9F615C327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3791124"/>
            <a:ext cx="6858000" cy="2286000"/>
          </a:xfrm>
          <a:prstGeom prst="rect">
            <a:avLst/>
          </a:prstGeom>
        </p:spPr>
      </p:pic>
      <p:pic>
        <p:nvPicPr>
          <p:cNvPr id="17" name="Content Placeholder 11">
            <a:extLst>
              <a:ext uri="{FF2B5EF4-FFF2-40B4-BE49-F238E27FC236}">
                <a16:creationId xmlns:a16="http://schemas.microsoft.com/office/drawing/2014/main" id="{75219307-1D7F-F242-81B2-ADA70CCFE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1371600"/>
            <a:ext cx="6858002" cy="2286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5D358-45CB-244B-8951-903D4097F4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18</a:t>
            </a:fld>
            <a:r>
              <a:rPr lang="en-US"/>
              <a:t> / 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7287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17B8-11D2-1642-9C95-F3B05C3D5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Data: Nonlinear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BD1ABC-0E16-5E4A-94B1-7927E4566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8" y="1370013"/>
            <a:ext cx="6858002" cy="22860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4849B8-3104-C546-9E45-1037F4AB6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789362"/>
            <a:ext cx="6858000" cy="2286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5E61E-23F4-8747-8AF3-29BDCAD10F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19</a:t>
            </a:fld>
            <a:r>
              <a:rPr lang="en-US"/>
              <a:t> / 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2549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Motivation</a:t>
            </a:r>
          </a:p>
          <a:p>
            <a:r>
              <a:rPr lang="en-US" dirty="0"/>
              <a:t>Background &amp; related work</a:t>
            </a:r>
          </a:p>
          <a:p>
            <a:r>
              <a:rPr lang="en-US" dirty="0"/>
              <a:t>Experimental data</a:t>
            </a:r>
          </a:p>
          <a:p>
            <a:r>
              <a:rPr lang="en-US" dirty="0"/>
              <a:t>Results</a:t>
            </a:r>
          </a:p>
          <a:p>
            <a:pPr lvl="1"/>
            <a:r>
              <a:rPr lang="en-US" dirty="0"/>
              <a:t>Linear data</a:t>
            </a:r>
          </a:p>
          <a:p>
            <a:pPr lvl="1"/>
            <a:r>
              <a:rPr lang="en-US" dirty="0"/>
              <a:t>Nonlinear data</a:t>
            </a:r>
          </a:p>
          <a:p>
            <a:r>
              <a:rPr lang="en-US" dirty="0"/>
              <a:t>Conclusions &amp; future 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4591C-F1BC-CC45-A4D7-98532C9403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2</a:t>
            </a:fld>
            <a:r>
              <a:rPr lang="en-US"/>
              <a:t> / 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146604"/>
      </p:ext>
    </p:extLst>
  </p:cSld>
  <p:clrMapOvr>
    <a:masterClrMapping/>
  </p:clrMapOvr>
  <p:transition advTm="34545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Motivation</a:t>
            </a:r>
          </a:p>
          <a:p>
            <a:r>
              <a:rPr lang="en-US" dirty="0"/>
              <a:t>Background &amp; related work</a:t>
            </a:r>
          </a:p>
          <a:p>
            <a:r>
              <a:rPr lang="en-US" dirty="0"/>
              <a:t>Experimental data</a:t>
            </a:r>
          </a:p>
          <a:p>
            <a:r>
              <a:rPr lang="en-US" b="1" i="1" dirty="0"/>
              <a:t>Results</a:t>
            </a:r>
          </a:p>
          <a:p>
            <a:pPr lvl="1"/>
            <a:r>
              <a:rPr lang="en-US" b="1" i="1" dirty="0"/>
              <a:t>Linear data</a:t>
            </a:r>
          </a:p>
          <a:p>
            <a:pPr lvl="1"/>
            <a:r>
              <a:rPr lang="en-US" dirty="0"/>
              <a:t>Nonlinear data</a:t>
            </a:r>
          </a:p>
          <a:p>
            <a:r>
              <a:rPr lang="en-US" dirty="0"/>
              <a:t>Conclusions &amp; future 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70CA78-0D41-E840-8F66-FF03FE8667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20</a:t>
            </a:fld>
            <a:r>
              <a:rPr lang="en-US"/>
              <a:t> / 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09442"/>
      </p:ext>
    </p:extLst>
  </p:cSld>
  <p:clrMapOvr>
    <a:masterClrMapping/>
  </p:clrMapOvr>
  <p:transition advTm="34545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408A-317A-FF4F-99B0-A4721DF8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Linear, Granger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EF6B59-FFFF-F64F-B308-321D6DC78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81" y="2351881"/>
            <a:ext cx="8224838" cy="274161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4F286-5913-C74D-9D45-E144BE07F0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21</a:t>
            </a:fld>
            <a:r>
              <a:rPr lang="en-US"/>
              <a:t> / 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091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408A-317A-FF4F-99B0-A4721DF8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Linear, EDM</a:t>
            </a:r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BDF7CCF3-7E15-C246-B5F8-FDBBF10E9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351087"/>
            <a:ext cx="8229602" cy="2743200"/>
          </a:xfrm>
        </p:spPr>
      </p:pic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39C1BCF3-9960-1B4A-AA9B-D4A8CF76ED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22</a:t>
            </a:fld>
            <a:r>
              <a:rPr lang="en-US"/>
              <a:t> / 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19556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408A-317A-FF4F-99B0-A4721DF8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Linear, EDM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82BCDF-D498-A04E-A5F4-E6DC98C04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81" y="2351881"/>
            <a:ext cx="8224838" cy="274161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81129-214E-934B-9B78-CAB5C14B78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23</a:t>
            </a:fld>
            <a:r>
              <a:rPr lang="en-US"/>
              <a:t> / 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9942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408A-317A-FF4F-99B0-A4721DF8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Linear, EDM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988935-2343-3745-B316-1380E48FF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81" y="2351881"/>
            <a:ext cx="8224838" cy="274161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E9962-3EDB-9348-9787-6593274A36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24</a:t>
            </a:fld>
            <a:r>
              <a:rPr lang="en-US"/>
              <a:t> / 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06372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408A-317A-FF4F-99B0-A4721DF8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Linear, EDM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AAF6ADC-1F6C-FB43-8A27-D4A763EF9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39" y="1203960"/>
            <a:ext cx="7132322" cy="2377440"/>
          </a:xfrm>
        </p:spPr>
      </p:pic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B2E73122-99F0-6346-8DFC-7682E0BC8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39" y="3733800"/>
            <a:ext cx="7132322" cy="237744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9FDC9A1-9CAB-144E-A9D7-18F17E9030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25</a:t>
            </a:fld>
            <a:r>
              <a:rPr lang="en-US"/>
              <a:t> / 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9688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408A-317A-FF4F-99B0-A4721DF8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Linear, EDM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AAF6ADC-1F6C-FB43-8A27-D4A763EF9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39" y="1508760"/>
            <a:ext cx="7132322" cy="2377440"/>
          </a:xfr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DD5B59A-D18D-BF47-8C7F-5A4274C0F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197197"/>
              </p:ext>
            </p:extLst>
          </p:nvPr>
        </p:nvGraphicFramePr>
        <p:xfrm>
          <a:off x="2671286" y="4267200"/>
          <a:ext cx="3801428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41793">
                  <a:extLst>
                    <a:ext uri="{9D8B030D-6E8A-4147-A177-3AD203B41FA5}">
                      <a16:colId xmlns:a16="http://schemas.microsoft.com/office/drawing/2014/main" val="3636993381"/>
                    </a:ext>
                  </a:extLst>
                </a:gridCol>
                <a:gridCol w="1113155">
                  <a:extLst>
                    <a:ext uri="{9D8B030D-6E8A-4147-A177-3AD203B41FA5}">
                      <a16:colId xmlns:a16="http://schemas.microsoft.com/office/drawing/2014/main" val="260774993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2402439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Time Series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Naive RMSE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EDM RMSE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4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Steering wheel angle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0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0.009424 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0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0.003351 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986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Left wheel RPM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0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0.005742 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0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0.003893 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5290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Right wheel RPM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0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0.005742 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0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0.003893 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303217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BD59B-9B0E-5540-A3BA-B4D75B71A6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26</a:t>
            </a:fld>
            <a:r>
              <a:rPr lang="en-US" dirty="0"/>
              <a:t> / 43</a:t>
            </a:r>
          </a:p>
        </p:txBody>
      </p:sp>
    </p:spTree>
    <p:extLst>
      <p:ext uri="{BB962C8B-B14F-4D97-AF65-F5344CB8AC3E}">
        <p14:creationId xmlns:p14="http://schemas.microsoft.com/office/powerpoint/2010/main" val="251071959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408A-317A-FF4F-99B0-A4721DF8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Linear, EDM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53166C8-63DD-C04E-8B98-286396E9A3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27</a:t>
            </a:fld>
            <a:r>
              <a:rPr lang="en-US"/>
              <a:t> / 43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535289-27DB-EC49-8F35-06137D2A5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51087"/>
            <a:ext cx="8229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0754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408A-317A-FF4F-99B0-A4721DF8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Linear, EDM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AD175D9-1D47-264F-BDED-200944D8C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81" y="2351881"/>
            <a:ext cx="8224838" cy="2741612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B31383-417A-354B-8807-227E2E6A36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28</a:t>
            </a:fld>
            <a:r>
              <a:rPr lang="en-US"/>
              <a:t> / 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79288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79B55-057B-594E-85D4-4AF99E7F5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F1695-FBB5-304E-BAB3-2B6FA74F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Background &amp; related work</a:t>
            </a:r>
          </a:p>
          <a:p>
            <a:r>
              <a:rPr lang="en-US" dirty="0"/>
              <a:t>Experimental data</a:t>
            </a:r>
          </a:p>
          <a:p>
            <a:r>
              <a:rPr lang="en-US" b="1" i="1" dirty="0"/>
              <a:t>Results</a:t>
            </a:r>
          </a:p>
          <a:p>
            <a:pPr lvl="1"/>
            <a:r>
              <a:rPr lang="en-US" dirty="0"/>
              <a:t>Linear data</a:t>
            </a:r>
          </a:p>
          <a:p>
            <a:pPr lvl="1"/>
            <a:r>
              <a:rPr lang="en-US" b="1" i="1" dirty="0"/>
              <a:t>Nonlinear data</a:t>
            </a:r>
          </a:p>
          <a:p>
            <a:r>
              <a:rPr lang="en-US" dirty="0"/>
              <a:t>Conclusions &amp; future work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4B722A-3A3C-9642-94B3-40B383741A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29</a:t>
            </a:fld>
            <a:r>
              <a:rPr lang="en-US"/>
              <a:t> / 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7512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b="1" i="1" dirty="0"/>
              <a:t>Motivation</a:t>
            </a:r>
          </a:p>
          <a:p>
            <a:r>
              <a:rPr lang="en-US" dirty="0"/>
              <a:t>Background &amp; related work</a:t>
            </a:r>
          </a:p>
          <a:p>
            <a:r>
              <a:rPr lang="en-US" dirty="0"/>
              <a:t>Experimental data</a:t>
            </a:r>
          </a:p>
          <a:p>
            <a:r>
              <a:rPr lang="en-US" dirty="0"/>
              <a:t>Results</a:t>
            </a:r>
          </a:p>
          <a:p>
            <a:pPr lvl="1"/>
            <a:r>
              <a:rPr lang="en-US" dirty="0"/>
              <a:t>Linear data</a:t>
            </a:r>
          </a:p>
          <a:p>
            <a:pPr lvl="1"/>
            <a:r>
              <a:rPr lang="en-US" dirty="0"/>
              <a:t>Nonlinear data</a:t>
            </a:r>
          </a:p>
          <a:p>
            <a:r>
              <a:rPr lang="en-US" dirty="0"/>
              <a:t>Conclusions &amp; future 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D6EC1-0E58-5D4F-81DD-6CAB49B53D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3</a:t>
            </a:fld>
            <a:r>
              <a:rPr lang="en-US"/>
              <a:t> / 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928137"/>
      </p:ext>
    </p:extLst>
  </p:cSld>
  <p:clrMapOvr>
    <a:masterClrMapping/>
  </p:clrMapOvr>
  <p:transition advTm="34545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408A-317A-FF4F-99B0-A4721DF8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Nonlinear, Granger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DBCBBE-69DE-DB4C-91EF-73CC2AC2D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81" y="2351881"/>
            <a:ext cx="8224838" cy="274161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D891EA-112A-5D41-8540-3784EAEA19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30</a:t>
            </a:fld>
            <a:r>
              <a:rPr lang="en-US"/>
              <a:t> / 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68814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408A-317A-FF4F-99B0-A4721DF8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Nonlinear, EDM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520811-601E-B443-A65E-9C5C6AFFC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81" y="2351881"/>
            <a:ext cx="8224838" cy="274161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51B37-5797-5E47-86AC-DAFAE536DB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31</a:t>
            </a:fld>
            <a:r>
              <a:rPr lang="en-US"/>
              <a:t> / 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9690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408A-317A-FF4F-99B0-A4721DF8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Nonlinear, EDM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3488EB-BA5B-C240-B0EF-48D870B05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81" y="2351881"/>
            <a:ext cx="8224838" cy="274161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22AA50-DAC0-7C4B-A81D-06D08B0478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32</a:t>
            </a:fld>
            <a:r>
              <a:rPr lang="en-US"/>
              <a:t> / 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2514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408A-317A-FF4F-99B0-A4721DF8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Nonlinear, EDM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186D1EE-A2A8-B446-B34F-DE9E327F2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81" y="2351881"/>
            <a:ext cx="8224838" cy="274161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03FFE-0BBF-9B48-A1C1-E664438431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33</a:t>
            </a:fld>
            <a:r>
              <a:rPr lang="en-US"/>
              <a:t> / 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17900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408A-317A-FF4F-99B0-A4721DF8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Nonlinear, EDM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03159A3-057D-324A-BA5C-2CF89B824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39" y="1203960"/>
            <a:ext cx="7132322" cy="237744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59F0CF-AC49-254C-8348-A67E03E59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34</a:t>
            </a:fld>
            <a:r>
              <a:rPr lang="en-US"/>
              <a:t> / 43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F9AB5C-0EFC-A342-9BE6-9FE027CBE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" y="3733800"/>
            <a:ext cx="7132320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5666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408A-317A-FF4F-99B0-A4721DF8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Nonlinear, EDM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0EDAD55-E9D5-A247-9210-27596364A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39" y="1508760"/>
            <a:ext cx="7132322" cy="237744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41808-511A-A744-AB87-6B61D87EF5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35</a:t>
            </a:fld>
            <a:r>
              <a:rPr lang="en-US"/>
              <a:t> / 43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DF856EF-6905-A544-A797-2DBD21F51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383886"/>
              </p:ext>
            </p:extLst>
          </p:nvPr>
        </p:nvGraphicFramePr>
        <p:xfrm>
          <a:off x="2953639" y="4267200"/>
          <a:ext cx="3236722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77087">
                  <a:extLst>
                    <a:ext uri="{9D8B030D-6E8A-4147-A177-3AD203B41FA5}">
                      <a16:colId xmlns:a16="http://schemas.microsoft.com/office/drawing/2014/main" val="3636993381"/>
                    </a:ext>
                  </a:extLst>
                </a:gridCol>
                <a:gridCol w="1113155">
                  <a:extLst>
                    <a:ext uri="{9D8B030D-6E8A-4147-A177-3AD203B41FA5}">
                      <a16:colId xmlns:a16="http://schemas.microsoft.com/office/drawing/2014/main" val="260774993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2402439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Time Series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Naive RMSE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EDM RMSE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4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Airspeed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0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3.907005 </a:t>
                      </a:r>
                      <a:endParaRPr 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0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0.070161 </a:t>
                      </a:r>
                      <a:endParaRPr 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986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Altitude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0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18.192201 </a:t>
                      </a:r>
                      <a:endParaRPr 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0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0.001535 </a:t>
                      </a:r>
                      <a:endParaRPr 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5290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Pitch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0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0.013749 </a:t>
                      </a:r>
                      <a:endParaRPr 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0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0.019748 </a:t>
                      </a:r>
                      <a:endParaRPr 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303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741724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408A-317A-FF4F-99B0-A4721DF8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Nonlinear, EDM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9A1F8E3-FA6A-2244-9D68-C97A1473B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81" y="2351881"/>
            <a:ext cx="8224838" cy="274161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8898C-0859-9B4A-B621-4AF841160B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36</a:t>
            </a:fld>
            <a:r>
              <a:rPr lang="en-US"/>
              <a:t> / 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39043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408A-317A-FF4F-99B0-A4721DF8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Nonlinear, EDM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EA01626-AFE5-E14C-8657-71BEB43B0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81" y="2351881"/>
            <a:ext cx="8224838" cy="274161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61C3A-E98E-5C4E-8255-136A98D262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37</a:t>
            </a:fld>
            <a:r>
              <a:rPr lang="en-US"/>
              <a:t> / 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037184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Motivation</a:t>
            </a:r>
          </a:p>
          <a:p>
            <a:r>
              <a:rPr lang="en-US" dirty="0"/>
              <a:t>Background &amp; related work</a:t>
            </a:r>
          </a:p>
          <a:p>
            <a:r>
              <a:rPr lang="en-US" dirty="0"/>
              <a:t>Experimental data</a:t>
            </a:r>
          </a:p>
          <a:p>
            <a:r>
              <a:rPr lang="en-US" dirty="0"/>
              <a:t>Results</a:t>
            </a:r>
          </a:p>
          <a:p>
            <a:r>
              <a:rPr lang="en-US" b="1" dirty="0"/>
              <a:t>Conclusions &amp; future 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A0352-D2DF-EF47-9B0F-F7013204C0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38</a:t>
            </a:fld>
            <a:r>
              <a:rPr lang="en-US"/>
              <a:t> / 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083351"/>
      </p:ext>
    </p:extLst>
  </p:cSld>
  <p:clrMapOvr>
    <a:masterClrMapping/>
  </p:clrMapOvr>
  <p:transition advTm="34545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72723-CF19-574E-BE83-938F9D599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E59B0-4829-DC43-9D53-D7C24B11C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4876800"/>
          </a:xfrm>
        </p:spPr>
        <p:txBody>
          <a:bodyPr/>
          <a:lstStyle/>
          <a:p>
            <a:r>
              <a:rPr lang="en-US" dirty="0"/>
              <a:t>Granger causality does not seem to enable effective IDSs</a:t>
            </a:r>
          </a:p>
          <a:p>
            <a:r>
              <a:rPr lang="en-US" dirty="0"/>
              <a:t>For linear systems, EDM is somewhat limited</a:t>
            </a:r>
          </a:p>
          <a:p>
            <a:r>
              <a:rPr lang="en-US" dirty="0"/>
              <a:t>For nonlinear systems, EDM may assist in IDS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189BA-433C-4A43-AF04-3ADD0C9D23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39</a:t>
            </a:fld>
            <a:r>
              <a:rPr lang="en-US"/>
              <a:t> / 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1548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DFD86-0E88-624A-B34D-34A142CF7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1E426-C493-AC48-925B-767B7B999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Intrusion detection systems (IDSs) protect vulnerable cyber-physical systems (CPSs) and critical infrastructure.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This research contributes to IDS design.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C33F6A-EACC-D94C-A0FF-75999F3594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4</a:t>
            </a:fld>
            <a:r>
              <a:rPr lang="en-US"/>
              <a:t> / 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1436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381D-F57D-044D-B97D-DE1050ED0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66E25-7571-F140-BAE9-3F15E69A6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Address the remaining steps towards an IDS</a:t>
            </a:r>
          </a:p>
          <a:p>
            <a:pPr lvl="1"/>
            <a:r>
              <a:rPr lang="en-US" dirty="0"/>
              <a:t>Obtain quality data</a:t>
            </a:r>
          </a:p>
          <a:p>
            <a:pPr lvl="1"/>
            <a:r>
              <a:rPr lang="en-US" dirty="0"/>
              <a:t>Identify whether new traffic obeys expected behavior</a:t>
            </a:r>
          </a:p>
          <a:p>
            <a:pPr lvl="1"/>
            <a:r>
              <a:rPr lang="en-US" dirty="0"/>
              <a:t>Create an administrator alert system</a:t>
            </a:r>
          </a:p>
          <a:p>
            <a:r>
              <a:rPr lang="en-US" dirty="0"/>
              <a:t>Explore other time series analysis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B29119-5541-1241-B66F-B6F817C5CA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40</a:t>
            </a:fld>
            <a:r>
              <a:rPr lang="en-US"/>
              <a:t> / 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3951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Motivation</a:t>
            </a:r>
          </a:p>
          <a:p>
            <a:r>
              <a:rPr lang="en-US" dirty="0"/>
              <a:t>Background &amp; related work</a:t>
            </a:r>
          </a:p>
          <a:p>
            <a:r>
              <a:rPr lang="en-US" dirty="0"/>
              <a:t>Experimental data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Conclusions &amp; future 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6D64B-4B3A-D541-AFEB-3A2752E3E6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41</a:t>
            </a:fld>
            <a:r>
              <a:rPr lang="en-US"/>
              <a:t> / 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552023"/>
      </p:ext>
    </p:extLst>
  </p:cSld>
  <p:clrMapOvr>
    <a:masterClrMapping/>
  </p:clrMapOvr>
  <p:transition advTm="34545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2BAB8-39DD-D64F-9CDA-FE1F51576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56EE5-2C97-7B4D-9F7C-D64C0E095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19200"/>
            <a:ext cx="4495800" cy="4876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200" dirty="0"/>
              <a:t>ACM Transactions on Cyber-Physical Systems, “Cyber-Physical Systems (TCPS): About,” 2018. [Online]. Available: https://</a:t>
            </a:r>
            <a:r>
              <a:rPr lang="en-US" sz="1200" dirty="0" err="1"/>
              <a:t>tcps.acm.org</a:t>
            </a:r>
            <a:r>
              <a:rPr lang="en-US" sz="1200" dirty="0"/>
              <a:t>/</a:t>
            </a:r>
            <a:r>
              <a:rPr lang="en-US" sz="1200" dirty="0" err="1"/>
              <a:t>about.cfm</a:t>
            </a:r>
            <a:r>
              <a:rPr lang="en-US" sz="1200" dirty="0"/>
              <a:t> [Accessed: 2019-05-31]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R. J. Hyndman and G. </a:t>
            </a:r>
            <a:r>
              <a:rPr lang="en-US" sz="1200" dirty="0" err="1"/>
              <a:t>Athanasopoulos</a:t>
            </a:r>
            <a:r>
              <a:rPr lang="en-US" sz="1200" dirty="0"/>
              <a:t>, Forecasting: Principles and Practice, 2nd ed. Melbourne, Australia: </a:t>
            </a:r>
            <a:r>
              <a:rPr lang="en-US" sz="1200" dirty="0" err="1"/>
              <a:t>OTexts</a:t>
            </a:r>
            <a:r>
              <a:rPr lang="en-US" sz="1200" dirty="0"/>
              <a:t>, 2018.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 err="1"/>
              <a:t>BiObserver</a:t>
            </a:r>
            <a:r>
              <a:rPr lang="en-US" sz="1200" dirty="0"/>
              <a:t>, “Visualization of Granger causality,” 2014. [Online]. Available: https: //</a:t>
            </a:r>
            <a:r>
              <a:rPr lang="en-US" sz="1200" dirty="0" err="1"/>
              <a:t>commons.wikimedia.org</a:t>
            </a:r>
            <a:r>
              <a:rPr lang="en-US" sz="1200" dirty="0"/>
              <a:t>/wiki/</a:t>
            </a:r>
            <a:r>
              <a:rPr lang="en-US" sz="1200" dirty="0" err="1"/>
              <a:t>File:GrangerCausalityIllustration.svg</a:t>
            </a:r>
            <a:r>
              <a:rPr lang="en-US" sz="1200" dirty="0"/>
              <a:t> [Accessed: 2019-09-27]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Sugihara Lab: Quantitative Ecology and Data-Driven Theory, “Empirical Dynamic Modeling,” 2019. [Online]. Available: http://</a:t>
            </a:r>
            <a:r>
              <a:rPr lang="en-US" sz="1200" dirty="0" err="1"/>
              <a:t>deepecoweb.ucsd.edu</a:t>
            </a:r>
            <a:r>
              <a:rPr lang="en-US" sz="1200" dirty="0"/>
              <a:t>/ nonlinear-dynamics-research/</a:t>
            </a:r>
            <a:r>
              <a:rPr lang="en-US" sz="1200" dirty="0" err="1"/>
              <a:t>edm</a:t>
            </a:r>
            <a:r>
              <a:rPr lang="en-US" sz="1200" dirty="0"/>
              <a:t>/ [Accessed: 2019-05-31]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H. Ye, A. Clarke, E. </a:t>
            </a:r>
            <a:r>
              <a:rPr lang="en-US" sz="1200" dirty="0" err="1"/>
              <a:t>Deyle</a:t>
            </a:r>
            <a:r>
              <a:rPr lang="en-US" sz="1200" dirty="0"/>
              <a:t>, and G. Sugihara, “</a:t>
            </a:r>
            <a:r>
              <a:rPr lang="en-US" sz="1200" dirty="0" err="1"/>
              <a:t>rEDM</a:t>
            </a:r>
            <a:r>
              <a:rPr lang="en-US" sz="1200" dirty="0"/>
              <a:t>: An R package for Empirical Dynamic Modeling and Convergent Cross Mapping,” pp. 1–19, 2019. [Online]. Available: https://</a:t>
            </a:r>
            <a:r>
              <a:rPr lang="en-US" sz="1200" dirty="0" err="1"/>
              <a:t>cran.r-project.org</a:t>
            </a:r>
            <a:r>
              <a:rPr lang="en-US" sz="1200" dirty="0"/>
              <a:t>/web/packages/</a:t>
            </a:r>
            <a:r>
              <a:rPr lang="en-US" sz="1200" dirty="0" err="1"/>
              <a:t>rEDM</a:t>
            </a:r>
            <a:r>
              <a:rPr lang="en-US" sz="1200" dirty="0"/>
              <a:t>/vignettes/</a:t>
            </a:r>
            <a:r>
              <a:rPr lang="en-US" sz="1200" dirty="0" err="1"/>
              <a:t>rEDM.html</a:t>
            </a:r>
            <a:r>
              <a:rPr lang="en-US" sz="1200" dirty="0"/>
              <a:t> [Accessed: 2019- 12-12]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G. Sugihara, R. May, H. Ye, C.-h. Hsieh, E. </a:t>
            </a:r>
            <a:r>
              <a:rPr lang="en-US" sz="1200" dirty="0" err="1"/>
              <a:t>Deyle</a:t>
            </a:r>
            <a:r>
              <a:rPr lang="en-US" sz="1200" dirty="0"/>
              <a:t>, M. Fogarty, and S. Munch, “Detecting Causality in Complex Ecosystems,” Science, vol. 338, no. October, pp. 496–500, 2012.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91A65-E4DE-A94F-B4E6-1259880FB5E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495800" y="1219200"/>
            <a:ext cx="4648200" cy="4876800"/>
          </a:xfrm>
        </p:spPr>
        <p:txBody>
          <a:bodyPr/>
          <a:lstStyle/>
          <a:p>
            <a:pPr marL="457200" indent="-457200">
              <a:buFont typeface="+mj-lt"/>
              <a:buAutoNum type="arabicPeriod" startAt="7"/>
            </a:pPr>
            <a:r>
              <a:rPr lang="en-US" sz="1200" dirty="0"/>
              <a:t>X. Qin and W. Lee, “Statistical Causality Analysis of Infosec Alert Data,” in International Workshop on Recent Advances in Intrusion Detection. Springer Berlin Heidelberg, 2003, pp. 73–93.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1200" dirty="0"/>
              <a:t>J. B. Cabrera, L. Lewis, X. Qin, W. Lee, R. K. Prasanth, B. Ravichandran, and R. K. </a:t>
            </a:r>
            <a:r>
              <a:rPr lang="en-US" sz="1200" dirty="0" err="1"/>
              <a:t>Mehra</a:t>
            </a:r>
            <a:r>
              <a:rPr lang="en-US" sz="1200" dirty="0"/>
              <a:t>, “Proactive detection of distributed denial of service attacks using MIB traffic variables-a feasibility study,” 2001 7th IEEE/IFIP International Symposium on Integrated Network Management Proceedings: Integrated Management Strategies for the New Millennium, vol. 00, no. c, pp. 609–622, 2001.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1200" dirty="0"/>
              <a:t>J. B. Cabrera, L. Lewis, X. Qin, W. Lee, and R. K. </a:t>
            </a:r>
            <a:r>
              <a:rPr lang="en-US" sz="1200" dirty="0" err="1"/>
              <a:t>Mehra</a:t>
            </a:r>
            <a:r>
              <a:rPr lang="en-US" sz="1200" dirty="0"/>
              <a:t>, “Proactive Intrusion Detection and Distributed Denial of Service Attacks - A Case Study in Security Management,” Journal of Network and Systems Management, vol. 10, no. 2, pp. 225–254, 2002.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1200" dirty="0"/>
              <a:t>J. </a:t>
            </a:r>
            <a:r>
              <a:rPr lang="en-US" sz="1200" dirty="0" err="1"/>
              <a:t>Perktold</a:t>
            </a:r>
            <a:r>
              <a:rPr lang="en-US" sz="1200" dirty="0"/>
              <a:t>, S. </a:t>
            </a:r>
            <a:r>
              <a:rPr lang="en-US" sz="1200" dirty="0" err="1"/>
              <a:t>Seabold</a:t>
            </a:r>
            <a:r>
              <a:rPr lang="en-US" sz="1200" dirty="0"/>
              <a:t>, and J. Taylor, “</a:t>
            </a:r>
            <a:r>
              <a:rPr lang="en-US" sz="1200" dirty="0" err="1"/>
              <a:t>StatsModels</a:t>
            </a:r>
            <a:r>
              <a:rPr lang="en-US" sz="1200" dirty="0"/>
              <a:t>: Statistics in Python,” 2009.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1200" dirty="0"/>
              <a:t>G. Sugihara and R. May, “Nonlinear forecasting as a way of distinguishing chaos from measurement error in time series,” Nature, vol. 344, pp. 734–741, 1990.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1200" dirty="0"/>
              <a:t>G. Sugihara, “Nonlinear forecasting for the classification of natural time series,” Philosophical Transactions of the Royal Society: Mathematical, Physical and Engineering Sciences, vol. 348, no. 1688, 1994. </a:t>
            </a:r>
          </a:p>
          <a:p>
            <a:pPr>
              <a:buFont typeface="+mj-lt"/>
              <a:buAutoNum type="arabicPeriod" startAt="7"/>
            </a:pPr>
            <a:endParaRPr lang="en-US" sz="12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3E21B-ED92-C14A-91F3-16F0FB72C6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42</a:t>
            </a:fld>
            <a:r>
              <a:rPr lang="en-US"/>
              <a:t> / 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60010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B67BC-25A7-6442-BAFA-5F052B16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6" name="Picture 5" descr="A picture containing room&#10;&#10;Description automatically generated">
            <a:extLst>
              <a:ext uri="{FF2B5EF4-FFF2-40B4-BE49-F238E27FC236}">
                <a16:creationId xmlns:a16="http://schemas.microsoft.com/office/drawing/2014/main" id="{88E7D04C-A472-1C42-A249-A6ED191A6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73200" y="1587500"/>
            <a:ext cx="61976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8561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DFD86-0E88-624A-B34D-34A142CF7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1E426-C493-AC48-925B-767B7B999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IDS architects require the following:</a:t>
            </a:r>
          </a:p>
          <a:p>
            <a:r>
              <a:rPr lang="en-US" dirty="0"/>
              <a:t>Insight into the dynamics of a CPS, to include an understanding of the way in which some current state enables predictions concerning a future state</a:t>
            </a:r>
          </a:p>
          <a:p>
            <a:r>
              <a:rPr lang="en-US" dirty="0"/>
              <a:t>An ample quantity of data obtained under normal operating conditions to establish normal behavior</a:t>
            </a:r>
          </a:p>
          <a:p>
            <a:r>
              <a:rPr lang="en-US" dirty="0"/>
              <a:t>A process to determine whether new traffic conforms to normal behavior</a:t>
            </a:r>
          </a:p>
          <a:p>
            <a:r>
              <a:rPr lang="en-US" dirty="0"/>
              <a:t>An alert system to report to the administrator the traffic that does not conform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63D65-3B34-D84D-9621-6BAE3D9B94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5</a:t>
            </a:fld>
            <a:r>
              <a:rPr lang="en-US"/>
              <a:t> / 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7819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DFD86-0E88-624A-B34D-34A142CF7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1E426-C493-AC48-925B-767B7B999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IDS architects require the following:</a:t>
            </a:r>
          </a:p>
          <a:p>
            <a:r>
              <a:rPr lang="en-US" i="1" dirty="0">
                <a:solidFill>
                  <a:srgbClr val="FF0000"/>
                </a:solidFill>
              </a:rPr>
              <a:t>Insight into the dynamics of a CPS, to include an understanding of the way in which some current state enables predictions concerning a future state</a:t>
            </a:r>
          </a:p>
          <a:p>
            <a:r>
              <a:rPr lang="en-US" dirty="0"/>
              <a:t>An ample quantity of data obtained under normal operating conditions to establish normal behavior</a:t>
            </a:r>
          </a:p>
          <a:p>
            <a:r>
              <a:rPr lang="en-US" dirty="0"/>
              <a:t>A process to determine whether new traffic conforms to normal behavior</a:t>
            </a:r>
          </a:p>
          <a:p>
            <a:r>
              <a:rPr lang="en-US" dirty="0"/>
              <a:t>An alert system to report to the administrator the traffic that does not conform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3AFA59-C40B-7048-93F4-AC5097C45E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6</a:t>
            </a:fld>
            <a:r>
              <a:rPr lang="en-US"/>
              <a:t> / 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39448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Motivation</a:t>
            </a:r>
          </a:p>
          <a:p>
            <a:r>
              <a:rPr lang="en-US" b="1" i="1" dirty="0"/>
              <a:t>Background &amp; related work</a:t>
            </a:r>
          </a:p>
          <a:p>
            <a:r>
              <a:rPr lang="en-US" dirty="0"/>
              <a:t>Experimental data</a:t>
            </a:r>
          </a:p>
          <a:p>
            <a:r>
              <a:rPr lang="en-US" dirty="0"/>
              <a:t>Results</a:t>
            </a:r>
          </a:p>
          <a:p>
            <a:pPr lvl="1"/>
            <a:r>
              <a:rPr lang="en-US" dirty="0"/>
              <a:t>Linear data</a:t>
            </a:r>
          </a:p>
          <a:p>
            <a:pPr lvl="1"/>
            <a:r>
              <a:rPr lang="en-US" dirty="0"/>
              <a:t>Nonlinear data</a:t>
            </a:r>
          </a:p>
          <a:p>
            <a:r>
              <a:rPr lang="en-US" dirty="0"/>
              <a:t>Conclusions &amp; future 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7D16E1-EB28-2D44-901E-F29D25EB71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7</a:t>
            </a:fld>
            <a:r>
              <a:rPr lang="en-US"/>
              <a:t> / 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749027"/>
      </p:ext>
    </p:extLst>
  </p:cSld>
  <p:clrMapOvr>
    <a:masterClrMapping/>
  </p:clrMapOvr>
  <p:transition advTm="34545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4E5F-B968-4148-A409-A89377662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Cyber-Physical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9F3B2-5B5C-AE42-9861-79308222A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“systems where the cyber parts … and the physical parts are tightly integrated, both at the design time and during operation” [1]</a:t>
            </a:r>
          </a:p>
          <a:p>
            <a:r>
              <a:rPr lang="en-US" dirty="0"/>
              <a:t>Difficult to replicate a CPS’s model ⟶ CPS monitoring</a:t>
            </a:r>
          </a:p>
          <a:p>
            <a:r>
              <a:rPr lang="en-US" dirty="0"/>
              <a:t>Output of CPS monitoring: time series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009E7-C63C-104C-BA14-E7ACBABDFE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8</a:t>
            </a:fld>
            <a:r>
              <a:rPr lang="en-US"/>
              <a:t> / 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4014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C3EFE-A91E-9F4E-8965-EFFA82CC6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Data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AE2F48-8558-E645-847F-7ABEB0176F66}"/>
              </a:ext>
            </a:extLst>
          </p:cNvPr>
          <p:cNvSpPr txBox="1">
            <a:spLocks/>
          </p:cNvSpPr>
          <p:nvPr/>
        </p:nvSpPr>
        <p:spPr>
          <a:xfrm>
            <a:off x="152400" y="5341623"/>
            <a:ext cx="8839200" cy="929638"/>
          </a:xfrm>
          <a:prstGeom prst="rect">
            <a:avLst/>
          </a:prstGeom>
        </p:spPr>
        <p:txBody>
          <a:bodyPr anchor="ctr" anchorCtr="0"/>
          <a:lstStyle>
            <a:lvl1pPr marL="331788" indent="-3317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46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30300" indent="-2174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585913" indent="-2174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 sz="2400">
                <a:solidFill>
                  <a:schemeClr val="tx1"/>
                </a:solidFill>
                <a:latin typeface="+mn-lt"/>
              </a:defRPr>
            </a:lvl4pPr>
            <a:lvl5pPr marL="2041525" indent="-2174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03999" indent="-22763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59268" indent="-22763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14540" indent="-22763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69808" indent="-22763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Font typeface="Wingdings" pitchFamily="2" charset="2"/>
              <a:buNone/>
            </a:pPr>
            <a:r>
              <a:rPr lang="en-US" sz="1200" kern="0" dirty="0"/>
              <a:t>“(a) Google stock price for 200 consecutive days; (b) Daily change in the Google stock price for 200 consecutive days; (c) Annual number of strikes in the US; (d) Monthly sales of new one-family houses sold in the US; (e) Annual price of a dozen eggs in the US (constant dollars); (f) Monthly total of pigs slaughtered in Victoria, Australia; (g) Annual total of lynx trapped in the McKenzie River district of north-west Canada; (h) Monthly Australian beer production; (</a:t>
            </a:r>
            <a:r>
              <a:rPr lang="en-US" sz="1200" kern="0" dirty="0" err="1"/>
              <a:t>i</a:t>
            </a:r>
            <a:r>
              <a:rPr lang="en-US" sz="1200" kern="0" dirty="0"/>
              <a:t>) Monthly Australian electricity production.” [2]</a:t>
            </a:r>
          </a:p>
        </p:txBody>
      </p:sp>
      <p:pic>
        <p:nvPicPr>
          <p:cNvPr id="8" name="Content Placeholder 9">
            <a:extLst>
              <a:ext uri="{FF2B5EF4-FFF2-40B4-BE49-F238E27FC236}">
                <a16:creationId xmlns:a16="http://schemas.microsoft.com/office/drawing/2014/main" id="{34B2CBE0-4E55-1F48-909D-0CD9916D8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1226823"/>
            <a:ext cx="5143500" cy="41148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859A573-D5A5-5C49-AD5C-B99BDB4ED4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9</a:t>
            </a:fld>
            <a:r>
              <a:rPr lang="en-US"/>
              <a:t> / 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21600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AFIT_PPT_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AFIT_PPT_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AFIT_PPT_TEMPLATE</Template>
  <TotalTime>20132</TotalTime>
  <Words>1953</Words>
  <Application>Microsoft Macintosh PowerPoint</Application>
  <PresentationFormat>On-screen Show (4:3)</PresentationFormat>
  <Paragraphs>261</Paragraphs>
  <Slides>43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Cambria Math</vt:lpstr>
      <vt:lpstr>Courier</vt:lpstr>
      <vt:lpstr>Wingdings</vt:lpstr>
      <vt:lpstr>AFIT_PPT_TEMPLATE</vt:lpstr>
      <vt:lpstr>1_AFIT_PPT_TEMPLATE</vt:lpstr>
      <vt:lpstr>Air Force Institute of Technology</vt:lpstr>
      <vt:lpstr>Overview</vt:lpstr>
      <vt:lpstr>Overview</vt:lpstr>
      <vt:lpstr>Motivation</vt:lpstr>
      <vt:lpstr>Motivation</vt:lpstr>
      <vt:lpstr>Motivation</vt:lpstr>
      <vt:lpstr>Overview</vt:lpstr>
      <vt:lpstr>Cyber-Physical Systems</vt:lpstr>
      <vt:lpstr>Time Series Data</vt:lpstr>
      <vt:lpstr>Causality</vt:lpstr>
      <vt:lpstr>Granger Causality</vt:lpstr>
      <vt:lpstr>Granger Causality</vt:lpstr>
      <vt:lpstr>Empirical Dynamic Modeling</vt:lpstr>
      <vt:lpstr>Empirical Dynamic Modeling</vt:lpstr>
      <vt:lpstr>Empirical Dynamic Modeling</vt:lpstr>
      <vt:lpstr>Related Work</vt:lpstr>
      <vt:lpstr>Overview</vt:lpstr>
      <vt:lpstr>Experimental Data: Linear</vt:lpstr>
      <vt:lpstr>Experimental Data: Nonlinear</vt:lpstr>
      <vt:lpstr>Overview</vt:lpstr>
      <vt:lpstr>Results: Linear, Granger</vt:lpstr>
      <vt:lpstr>Results: Linear, EDM</vt:lpstr>
      <vt:lpstr>Results: Linear, EDM</vt:lpstr>
      <vt:lpstr>Results: Linear, EDM</vt:lpstr>
      <vt:lpstr>Results: Linear, EDM</vt:lpstr>
      <vt:lpstr>Results: Linear, EDM</vt:lpstr>
      <vt:lpstr>Results: Linear, EDM</vt:lpstr>
      <vt:lpstr>Results: Linear, EDM</vt:lpstr>
      <vt:lpstr>Overview</vt:lpstr>
      <vt:lpstr>Results: Nonlinear, Granger</vt:lpstr>
      <vt:lpstr>Results: Nonlinear, EDM</vt:lpstr>
      <vt:lpstr>Results: Nonlinear, EDM</vt:lpstr>
      <vt:lpstr>Results: Nonlinear, EDM</vt:lpstr>
      <vt:lpstr>Results: Nonlinear, EDM</vt:lpstr>
      <vt:lpstr>Results: Nonlinear, EDM</vt:lpstr>
      <vt:lpstr>Results: Nonlinear, EDM</vt:lpstr>
      <vt:lpstr>Results: Nonlinear, EDM</vt:lpstr>
      <vt:lpstr>Overview</vt:lpstr>
      <vt:lpstr>Conclusions</vt:lpstr>
      <vt:lpstr>Future Work</vt:lpstr>
      <vt:lpstr>Summary</vt:lpstr>
      <vt:lpstr>References</vt:lpstr>
      <vt:lpstr>Questions</vt:lpstr>
    </vt:vector>
  </TitlesOfParts>
  <Company>AFIT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AFIT</dc:subject>
  <dc:creator>Yong Sinn</dc:creator>
  <cp:lastModifiedBy>Crow, David R. (Student)</cp:lastModifiedBy>
  <cp:revision>453</cp:revision>
  <dcterms:created xsi:type="dcterms:W3CDTF">2012-10-01T11:38:02Z</dcterms:created>
  <dcterms:modified xsi:type="dcterms:W3CDTF">2020-01-16T04:23:57Z</dcterms:modified>
</cp:coreProperties>
</file>