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4121" r:id="rId2"/>
  </p:sldMasterIdLst>
  <p:notesMasterIdLst>
    <p:notesMasterId r:id="rId65"/>
  </p:notesMasterIdLst>
  <p:handoutMasterIdLst>
    <p:handoutMasterId r:id="rId66"/>
  </p:handoutMasterIdLst>
  <p:sldIdLst>
    <p:sldId id="437" r:id="rId3"/>
    <p:sldId id="424" r:id="rId4"/>
    <p:sldId id="383" r:id="rId5"/>
    <p:sldId id="458" r:id="rId6"/>
    <p:sldId id="439" r:id="rId7"/>
    <p:sldId id="460" r:id="rId8"/>
    <p:sldId id="396" r:id="rId9"/>
    <p:sldId id="384" r:id="rId10"/>
    <p:sldId id="398" r:id="rId11"/>
    <p:sldId id="465" r:id="rId12"/>
    <p:sldId id="440" r:id="rId13"/>
    <p:sldId id="441" r:id="rId14"/>
    <p:sldId id="463" r:id="rId15"/>
    <p:sldId id="445" r:id="rId16"/>
    <p:sldId id="448" r:id="rId17"/>
    <p:sldId id="400" r:id="rId18"/>
    <p:sldId id="401" r:id="rId19"/>
    <p:sldId id="415" r:id="rId20"/>
    <p:sldId id="417" r:id="rId21"/>
    <p:sldId id="385" r:id="rId22"/>
    <p:sldId id="449" r:id="rId23"/>
    <p:sldId id="452" r:id="rId24"/>
    <p:sldId id="450" r:id="rId25"/>
    <p:sldId id="457" r:id="rId26"/>
    <p:sldId id="455" r:id="rId27"/>
    <p:sldId id="395" r:id="rId28"/>
    <p:sldId id="456" r:id="rId29"/>
    <p:sldId id="451" r:id="rId30"/>
    <p:sldId id="454" r:id="rId31"/>
    <p:sldId id="404" r:id="rId32"/>
    <p:sldId id="446" r:id="rId33"/>
    <p:sldId id="447" r:id="rId34"/>
    <p:sldId id="386" r:id="rId35"/>
    <p:sldId id="389" r:id="rId36"/>
    <p:sldId id="464" r:id="rId37"/>
    <p:sldId id="387" r:id="rId38"/>
    <p:sldId id="388" r:id="rId39"/>
    <p:sldId id="405" r:id="rId40"/>
    <p:sldId id="390" r:id="rId41"/>
    <p:sldId id="391" r:id="rId42"/>
    <p:sldId id="419" r:id="rId43"/>
    <p:sldId id="420" r:id="rId44"/>
    <p:sldId id="436" r:id="rId45"/>
    <p:sldId id="426" r:id="rId46"/>
    <p:sldId id="423" r:id="rId47"/>
    <p:sldId id="427" r:id="rId48"/>
    <p:sldId id="392" r:id="rId49"/>
    <p:sldId id="393" r:id="rId50"/>
    <p:sldId id="428" r:id="rId51"/>
    <p:sldId id="429" r:id="rId52"/>
    <p:sldId id="430" r:id="rId53"/>
    <p:sldId id="431" r:id="rId54"/>
    <p:sldId id="432" r:id="rId55"/>
    <p:sldId id="433" r:id="rId56"/>
    <p:sldId id="406" r:id="rId57"/>
    <p:sldId id="461" r:id="rId58"/>
    <p:sldId id="418" r:id="rId59"/>
    <p:sldId id="462" r:id="rId60"/>
    <p:sldId id="407" r:id="rId61"/>
    <p:sldId id="443" r:id="rId62"/>
    <p:sldId id="410" r:id="rId63"/>
    <p:sldId id="444" r:id="rId6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7E340"/>
    <a:srgbClr val="CC0000"/>
    <a:srgbClr val="3399FF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85322" autoAdjust="0"/>
  </p:normalViewPr>
  <p:slideViewPr>
    <p:cSldViewPr>
      <p:cViewPr>
        <p:scale>
          <a:sx n="120" d="100"/>
          <a:sy n="120" d="100"/>
        </p:scale>
        <p:origin x="352" y="-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704" y="21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0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26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2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32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Causality matters because it’s a physical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7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9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15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4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04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47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1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2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4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6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01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7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9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very explicit about mathematical model vs. simulation (and why this model is limited)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43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25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64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05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63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specific about “next-point predictions”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1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40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75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56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5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50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746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799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MLPs vs. CNNs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11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49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3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1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4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8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73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4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1" y="1295400"/>
            <a:ext cx="10966451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D656C0-F62D-0140-8DDB-917785922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62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103632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54864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994400" y="1295400"/>
            <a:ext cx="54864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0B91E47-6F0A-D646-BF9E-DACE559D53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62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3A4A-C24C-F04E-BF83-2F106A10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4E3D7F-DE58-A440-9752-BE2428220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596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0287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1" y="1295400"/>
            <a:ext cx="10966451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1617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2119" y="6337305"/>
            <a:ext cx="3383280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8804829" y="6336792"/>
            <a:ext cx="3383280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3461478" y="6234114"/>
            <a:ext cx="526904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algn="ctr"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8168640" y="987552"/>
            <a:ext cx="402336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-1" y="989013"/>
            <a:ext cx="4023360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470" y="128588"/>
            <a:ext cx="107103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018180" y="6437318"/>
            <a:ext cx="2155640" cy="26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algn="ctr"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160000" y="152402"/>
            <a:ext cx="19304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107677" y="901700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algn="ctr"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144000" y="64166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/ 62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D7A0C27D-0270-7047-85D6-6E0542D5E417}"/>
              </a:ext>
            </a:extLst>
          </p:cNvPr>
          <p:cNvSpPr txBox="1">
            <a:spLocks/>
          </p:cNvSpPr>
          <p:nvPr userDrawn="1"/>
        </p:nvSpPr>
        <p:spPr>
          <a:xfrm>
            <a:off x="203200" y="64166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1200" dirty="0"/>
              <a:t>28 January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6" r:id="rId2"/>
    <p:sldLayoutId id="2147484119" r:id="rId3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76EFCB66-760B-B64E-B361-68C30E8DC1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rgbClr val="FFFFFF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51E7EE5E-F19A-0B49-9779-AC41EB82F86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119" y="6337305"/>
            <a:ext cx="3383280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8C193A09-730A-2043-9E4E-E4630FB9A2A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8804829" y="6336792"/>
            <a:ext cx="3383280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31D3CCCE-D836-E343-9FF1-5361B6DD49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61478" y="6234114"/>
            <a:ext cx="526904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algn="ctr"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68EED167-85FD-3B4A-96D3-3506C51CCF85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8168640" y="987552"/>
            <a:ext cx="402336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599AEBF-6500-9A40-AAAD-632613F76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03DF9C54-EBBE-8045-8E34-EE5A600C52D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" y="989013"/>
            <a:ext cx="4023360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5" name="Picture 11" descr="chrmblue_std small">
            <a:extLst>
              <a:ext uri="{FF2B5EF4-FFF2-40B4-BE49-F238E27FC236}">
                <a16:creationId xmlns:a16="http://schemas.microsoft.com/office/drawing/2014/main" id="{0F27F3C1-A6C0-794B-B386-F954EB985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470" y="128588"/>
            <a:ext cx="107103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13">
            <a:extLst>
              <a:ext uri="{FF2B5EF4-FFF2-40B4-BE49-F238E27FC236}">
                <a16:creationId xmlns:a16="http://schemas.microsoft.com/office/drawing/2014/main" id="{CF7C3346-5336-3C40-8F6E-E905412FEB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18180" y="6437318"/>
            <a:ext cx="2155640" cy="26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algn="ctr"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7" name="Picture 17" descr="AFIT(good)">
            <a:extLst>
              <a:ext uri="{FF2B5EF4-FFF2-40B4-BE49-F238E27FC236}">
                <a16:creationId xmlns:a16="http://schemas.microsoft.com/office/drawing/2014/main" id="{77E3C8A0-0E21-7C45-BF42-BD44C8C793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160000" y="152402"/>
            <a:ext cx="19304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7">
            <a:extLst>
              <a:ext uri="{FF2B5EF4-FFF2-40B4-BE49-F238E27FC236}">
                <a16:creationId xmlns:a16="http://schemas.microsoft.com/office/drawing/2014/main" id="{D79E3E65-0920-ED4C-AD0D-F72E84DB40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07677" y="901700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algn="ctr"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39" name="Slide Number Placeholder 15">
            <a:extLst>
              <a:ext uri="{FF2B5EF4-FFF2-40B4-BE49-F238E27FC236}">
                <a16:creationId xmlns:a16="http://schemas.microsoft.com/office/drawing/2014/main" id="{75A97265-F752-9641-BEC6-58B0D5857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4166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/ 62</a:t>
            </a:r>
          </a:p>
        </p:txBody>
      </p:sp>
      <p:sp>
        <p:nvSpPr>
          <p:cNvPr id="40" name="Slide Number Placeholder 15">
            <a:extLst>
              <a:ext uri="{FF2B5EF4-FFF2-40B4-BE49-F238E27FC236}">
                <a16:creationId xmlns:a16="http://schemas.microsoft.com/office/drawing/2014/main" id="{08172B18-5D73-2B48-9C05-A66245C2AD46}"/>
              </a:ext>
            </a:extLst>
          </p:cNvPr>
          <p:cNvSpPr txBox="1">
            <a:spLocks/>
          </p:cNvSpPr>
          <p:nvPr userDrawn="1"/>
        </p:nvSpPr>
        <p:spPr>
          <a:xfrm>
            <a:off x="203200" y="64166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1200" dirty="0"/>
              <a:t>28 January 2020</a:t>
            </a:r>
          </a:p>
        </p:txBody>
      </p:sp>
    </p:spTree>
    <p:extLst>
      <p:ext uri="{BB962C8B-B14F-4D97-AF65-F5344CB8AC3E}">
        <p14:creationId xmlns:p14="http://schemas.microsoft.com/office/powerpoint/2010/main" val="35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77B2-ECD0-5B41-8FEB-76AC10D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 Institute of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32C30-774F-0E4C-9CF7-89358C1D4C72}"/>
              </a:ext>
            </a:extLst>
          </p:cNvPr>
          <p:cNvSpPr txBox="1"/>
          <p:nvPr/>
        </p:nvSpPr>
        <p:spPr>
          <a:xfrm>
            <a:off x="1524000" y="2590805"/>
            <a:ext cx="9144000" cy="2139047"/>
          </a:xfrm>
          <a:prstGeom prst="rect">
            <a:avLst/>
          </a:prstGeom>
          <a:noFill/>
        </p:spPr>
        <p:txBody>
          <a:bodyPr wrap="square" lIns="274320" tIns="0" rIns="27432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Cyber-Physical System Intrusion: A Case Study of </a:t>
            </a:r>
          </a:p>
          <a:p>
            <a:pPr algn="ctr"/>
            <a:r>
              <a:rPr lang="en-US" sz="2800" b="1" dirty="0">
                <a:solidFill>
                  <a:srgbClr val="000066"/>
                </a:solidFill>
              </a:rPr>
              <a:t>Automobile Identification Vulnerabilities and </a:t>
            </a:r>
          </a:p>
          <a:p>
            <a:pPr algn="ctr">
              <a:spcAft>
                <a:spcPts val="1800"/>
              </a:spcAft>
            </a:pPr>
            <a:r>
              <a:rPr lang="en-US" sz="2800" b="1" dirty="0">
                <a:solidFill>
                  <a:srgbClr val="000066"/>
                </a:solidFill>
              </a:rPr>
              <a:t>Automated Approaches for Intrusion Detection</a:t>
            </a:r>
            <a:endParaRPr lang="en-US" b="1" dirty="0">
              <a:solidFill>
                <a:srgbClr val="000066"/>
              </a:solidFill>
            </a:endParaRPr>
          </a:p>
          <a:p>
            <a:pPr algn="r">
              <a:spcAft>
                <a:spcPts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2d Lt David Crow</a:t>
            </a:r>
          </a:p>
          <a:p>
            <a:pPr algn="r">
              <a:spcAft>
                <a:spcPts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GCS, ENG 20M, AFIT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1173-6184-7C46-8F00-3404B37C9DE6}"/>
              </a:ext>
            </a:extLst>
          </p:cNvPr>
          <p:cNvSpPr txBox="1"/>
          <p:nvPr/>
        </p:nvSpPr>
        <p:spPr>
          <a:xfrm>
            <a:off x="1524000" y="2590805"/>
            <a:ext cx="9144000" cy="2139047"/>
          </a:xfrm>
          <a:prstGeom prst="rect">
            <a:avLst/>
          </a:prstGeom>
          <a:noFill/>
        </p:spPr>
        <p:txBody>
          <a:bodyPr wrap="square" lIns="274320" tIns="0" rIns="27432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Cyber-Physical System Intrusion: A Case Study of </a:t>
            </a:r>
          </a:p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Automobile Identification Vulnerabilities</a:t>
            </a:r>
            <a:r>
              <a:rPr lang="en-US" sz="2800" b="1" dirty="0">
                <a:solidFill>
                  <a:srgbClr val="000066"/>
                </a:solidFill>
              </a:rPr>
              <a:t> and </a:t>
            </a:r>
          </a:p>
          <a:p>
            <a:pPr algn="ctr">
              <a:spcAft>
                <a:spcPts val="1800"/>
              </a:spcAft>
            </a:pPr>
            <a:r>
              <a:rPr lang="en-US" sz="2800" b="1" i="1" dirty="0">
                <a:solidFill>
                  <a:srgbClr val="FF0000"/>
                </a:solidFill>
              </a:rPr>
              <a:t>Automated Approaches for Intrusion Detection</a:t>
            </a:r>
            <a:endParaRPr lang="en-US" b="1" i="1" dirty="0">
              <a:solidFill>
                <a:srgbClr val="FF0000"/>
              </a:solidFill>
            </a:endParaRPr>
          </a:p>
          <a:p>
            <a:pPr algn="r">
              <a:spcAft>
                <a:spcPts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2d Lt David Crow</a:t>
            </a:r>
          </a:p>
          <a:p>
            <a:pPr algn="r">
              <a:spcAft>
                <a:spcPts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GCS, ENG 20M, AFIT</a:t>
            </a:r>
          </a:p>
        </p:txBody>
      </p:sp>
    </p:spTree>
    <p:extLst>
      <p:ext uri="{BB962C8B-B14F-4D97-AF65-F5344CB8AC3E}">
        <p14:creationId xmlns:p14="http://schemas.microsoft.com/office/powerpoint/2010/main" val="3457238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EB4E-88A8-C14C-B05A-9F18A4DD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6959F-551C-B342-B967-50CF42738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Multilayer perceptrons (MLPs) and convolutional neural networks (CNNs) approximate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Both can classify (predict the class/category of) input</a:t>
                </a:r>
              </a:p>
              <a:p>
                <a:r>
                  <a:rPr lang="en-US" dirty="0"/>
                  <a:t>CNNs are specialized networks for processing data with a “grid-like topology”</a:t>
                </a:r>
              </a:p>
              <a:p>
                <a:r>
                  <a:rPr lang="en-US" dirty="0"/>
                  <a:t>CNNs are (generally) more complex and more powerful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6959F-551C-B342-B967-50CF42738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4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4105-143A-5049-99EC-4E830FF9E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76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C1CD-3809-6E4C-BF00-C712A8F1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2CD5A-E4BC-0F41-99A6-1307A8E58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1" y="1295400"/>
                <a:ext cx="6051123" cy="4876800"/>
              </a:xfrm>
            </p:spPr>
            <p:txBody>
              <a:bodyPr/>
              <a:lstStyle/>
              <a:p>
                <a:r>
                  <a:rPr lang="en-US" dirty="0"/>
                  <a:t>A multilayer perceptron (MLP) approximates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Attempts to match predicted output to expected output for some given input</a:t>
                </a:r>
              </a:p>
              <a:p>
                <a:r>
                  <a:rPr lang="en-US" dirty="0"/>
                  <a:t>Uses general matrix multiplication to update weights on neurons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2CD5A-E4BC-0F41-99A6-1307A8E58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1295400"/>
                <a:ext cx="6051123" cy="4876800"/>
              </a:xfrm>
              <a:blipFill>
                <a:blip r:embed="rId3"/>
                <a:stretch>
                  <a:fillRect l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579BC7-6CDB-0D48-B499-32963E106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11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5CE6A80-83D6-0C44-B2A3-5D3A7A10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5" y="1920240"/>
            <a:ext cx="3069159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C185F-F81E-B444-95AE-1426684015F9}"/>
              </a:ext>
            </a:extLst>
          </p:cNvPr>
          <p:cNvSpPr txBox="1"/>
          <p:nvPr/>
        </p:nvSpPr>
        <p:spPr>
          <a:xfrm>
            <a:off x="6812179" y="4663445"/>
            <a:ext cx="3566160" cy="830997"/>
          </a:xfrm>
          <a:prstGeom prst="rect">
            <a:avLst/>
          </a:prstGeom>
          <a:noFill/>
        </p:spPr>
        <p:txBody>
          <a:bodyPr wrap="square" lIns="0" tIns="182880" rIns="0" bIns="0" rtlCol="0">
            <a:spAutoFit/>
          </a:bodyPr>
          <a:lstStyle/>
          <a:p>
            <a:pPr algn="ctr" eaLnBrk="0" hangingPunct="0">
              <a:spcBef>
                <a:spcPts val="0"/>
              </a:spcBef>
              <a:defRPr/>
            </a:pPr>
            <a:r>
              <a:rPr lang="en-US" sz="1400" b="1" dirty="0"/>
              <a:t>“An example of a feedforward network, drawn in two different styles ... It has a single hidden layer containing two units.”</a:t>
            </a:r>
          </a:p>
        </p:txBody>
      </p:sp>
    </p:spTree>
    <p:extLst>
      <p:ext uri="{BB962C8B-B14F-4D97-AF65-F5344CB8AC3E}">
        <p14:creationId xmlns:p14="http://schemas.microsoft.com/office/powerpoint/2010/main" val="3615626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C1CD-3809-6E4C-BF00-C712A8F1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CD5A-E4BC-0F41-99A6-1307A8E5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95400"/>
            <a:ext cx="5435599" cy="4876800"/>
          </a:xfrm>
        </p:spPr>
        <p:txBody>
          <a:bodyPr/>
          <a:lstStyle/>
          <a:p>
            <a:r>
              <a:rPr lang="en-US" dirty="0"/>
              <a:t>A convolutional neural network (CNN) processes data with a “known grid-like topology”</a:t>
            </a:r>
          </a:p>
          <a:p>
            <a:r>
              <a:rPr lang="en-US" dirty="0"/>
              <a:t>Time series are 1-D grids</a:t>
            </a:r>
          </a:p>
          <a:p>
            <a:r>
              <a:rPr lang="en-US" dirty="0"/>
              <a:t>Uses convolution operation to update weights on neurons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6A5944-BECE-894F-9079-085D5CA2E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12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51A33C04-28ED-7441-9339-3F0299303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5" y="1441847"/>
            <a:ext cx="4070553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0D20B-7FEA-5A44-92CF-0BBEC45043E3}"/>
              </a:ext>
            </a:extLst>
          </p:cNvPr>
          <p:cNvSpPr txBox="1"/>
          <p:nvPr/>
        </p:nvSpPr>
        <p:spPr>
          <a:xfrm>
            <a:off x="5708116" y="5556647"/>
            <a:ext cx="4846320" cy="400110"/>
          </a:xfrm>
          <a:prstGeom prst="rect">
            <a:avLst/>
          </a:prstGeom>
          <a:noFill/>
        </p:spPr>
        <p:txBody>
          <a:bodyPr wrap="square" lIns="0" tIns="182880" rIns="0" bIns="0" rtlCol="0">
            <a:spAutoFit/>
          </a:bodyPr>
          <a:lstStyle/>
          <a:p>
            <a:pPr lvl="0" algn="ctr" eaLnBrk="0" hangingPunct="0">
              <a:spcBef>
                <a:spcPct val="30000"/>
              </a:spcBef>
              <a:defRPr/>
            </a:pPr>
            <a:r>
              <a:rPr lang="en-US" sz="1400" b="1" dirty="0"/>
              <a:t>“An example of 2-D convolution ..."</a:t>
            </a:r>
          </a:p>
        </p:txBody>
      </p:sp>
    </p:spTree>
    <p:extLst>
      <p:ext uri="{BB962C8B-B14F-4D97-AF65-F5344CB8AC3E}">
        <p14:creationId xmlns:p14="http://schemas.microsoft.com/office/powerpoint/2010/main" val="8173913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C2EE-31E6-0141-B251-7C498535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537E2-64FB-3440-8EB5-54E476FCB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input, predict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Often measure performance with accuracy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537E2-64FB-3440-8EB5-54E476FCB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D7FE7-9505-0841-9642-D8AF623EB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01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431-A71E-2C42-A280-F3965B37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F457F4-1D64-6544-BE34-A9A4E10A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4908735"/>
            <a:ext cx="7289800" cy="78740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33E1E75-F233-914D-B5DF-390E3D6F4EBD}"/>
              </a:ext>
            </a:extLst>
          </p:cNvPr>
          <p:cNvSpPr/>
          <p:nvPr/>
        </p:nvSpPr>
        <p:spPr bwMode="auto">
          <a:xfrm>
            <a:off x="2602992" y="4800600"/>
            <a:ext cx="1746504" cy="996696"/>
          </a:xfrm>
          <a:prstGeom prst="frame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8FA81C40-05A0-9647-8EE7-B4B1B2DCE100}"/>
              </a:ext>
            </a:extLst>
          </p:cNvPr>
          <p:cNvSpPr/>
          <p:nvPr/>
        </p:nvSpPr>
        <p:spPr bwMode="auto">
          <a:xfrm>
            <a:off x="7056120" y="4800600"/>
            <a:ext cx="1591056" cy="996696"/>
          </a:xfrm>
          <a:prstGeom prst="frame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BE79024-2FD7-6E43-B4C1-48F10F828A3F}"/>
              </a:ext>
            </a:extLst>
          </p:cNvPr>
          <p:cNvSpPr/>
          <p:nvPr/>
        </p:nvSpPr>
        <p:spPr bwMode="auto">
          <a:xfrm>
            <a:off x="4596384" y="4809744"/>
            <a:ext cx="1764792" cy="996696"/>
          </a:xfrm>
          <a:prstGeom prst="frame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193B8-E6B6-524D-9B79-11102084D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83" y="1295400"/>
            <a:ext cx="6430034" cy="292608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5FB9C80-2054-EB47-A7CC-F7BB6A433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9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635B-A70D-2E48-AAA0-D4131326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75B5-5517-E048-A250-597C184A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a network and alerts administrator of intrusion</a:t>
            </a:r>
          </a:p>
          <a:p>
            <a:r>
              <a:rPr lang="en-US" dirty="0"/>
              <a:t>Two primary types of IDSs</a:t>
            </a:r>
          </a:p>
          <a:p>
            <a:pPr lvl="1"/>
            <a:r>
              <a:rPr lang="en-US" dirty="0"/>
              <a:t>Misuse detection</a:t>
            </a:r>
          </a:p>
          <a:p>
            <a:pPr lvl="1"/>
            <a:r>
              <a:rPr lang="en-US" dirty="0"/>
              <a:t>Anomaly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84D0F-29FD-5C4F-A772-2812D86D5FF1}"/>
              </a:ext>
            </a:extLst>
          </p:cNvPr>
          <p:cNvSpPr txBox="1">
            <a:spLocks/>
          </p:cNvSpPr>
          <p:nvPr/>
        </p:nvSpPr>
        <p:spPr>
          <a:xfrm>
            <a:off x="508001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Monitors a network and alerts administrator of intrusion</a:t>
            </a:r>
          </a:p>
          <a:p>
            <a:r>
              <a:rPr lang="en-US" kern="0" dirty="0"/>
              <a:t>Two primary types of IDSs</a:t>
            </a:r>
          </a:p>
          <a:p>
            <a:pPr lvl="1"/>
            <a:r>
              <a:rPr lang="en-US" kern="0" dirty="0"/>
              <a:t>Misuse detection</a:t>
            </a:r>
          </a:p>
          <a:p>
            <a:pPr lvl="1"/>
            <a:r>
              <a:rPr lang="en-US" i="1" kern="0" dirty="0">
                <a:solidFill>
                  <a:srgbClr val="FF0000"/>
                </a:solidFill>
              </a:rPr>
              <a:t>Anomaly detection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32A716-A0BF-B843-A7F5-E9A8E80FC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7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E377-EDF9-3F42-81C8-D66E9511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C3F0-D899-6F4C-913D-657D970F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cause and effect</a:t>
            </a:r>
          </a:p>
          <a:p>
            <a:r>
              <a:rPr lang="en-US" dirty="0"/>
              <a:t>Difficult to measure/quantify</a:t>
            </a:r>
          </a:p>
          <a:p>
            <a:r>
              <a:rPr lang="en-US" dirty="0"/>
              <a:t>Approximate causality using statistical techniques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02DF15-BCD8-B643-896F-A520C7ACF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906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73BE-314B-BF44-BC16-B81554A5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DA3B1-9DB3-5042-8891-FC33FC3C8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:r>
                  <a:rPr lang="en-US" dirty="0"/>
                  <a:t>For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does not precede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time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contains info that improves the prediction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info is not contained in any other series</a:t>
                </a:r>
              </a:p>
              <a:p>
                <a:r>
                  <a:rPr lang="en-US" dirty="0"/>
                  <a:t>Difficult to confirm these ⟶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DA3B1-9DB3-5042-8891-FC33FC3C8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9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1225C98-1557-7B48-BBF9-33351D623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17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CD031-7108-D54B-9755-84C1171040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4090" r="7500" b="3439"/>
          <a:stretch/>
        </p:blipFill>
        <p:spPr>
          <a:xfrm>
            <a:off x="3724783" y="3611880"/>
            <a:ext cx="474243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145-AFDD-0249-B11A-AC193F3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91440" rIns="0" anchor="ctr" anchorCtr="0"/>
              <a:lstStyle/>
              <a:p>
                <a:pPr marL="0" indent="0">
                  <a:buNone/>
                </a:pPr>
                <a:r>
                  <a:rPr lang="en-US" dirty="0"/>
                  <a:t>Panel A</a:t>
                </a:r>
              </a:p>
              <a:p>
                <a:r>
                  <a:rPr lang="en-US" dirty="0"/>
                  <a:t>Lorenz system manifold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Projection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dimension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Panel B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-lags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Shadow manifold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are diffeomorphic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621C83-AC8F-0E40-BC74-974001638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18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9F0B1-8C8E-BC49-B372-70390344B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43" y="1273180"/>
            <a:ext cx="509452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145-AFDD-0249-B11A-AC193F3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Ins="0" anchor="ctr" anchorCtr="0"/>
              <a:lstStyle/>
              <a:p>
                <a:pPr marL="0" indent="0">
                  <a:buNone/>
                </a:pPr>
                <a:r>
                  <a:rPr lang="en-US" dirty="0"/>
                  <a:t>Convergent cross-mapping (CCM)</a:t>
                </a:r>
              </a:p>
              <a:p>
                <a:r>
                  <a:rPr lang="en-US" dirty="0"/>
                  <a:t>Original manifold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Shadow manifolds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are diffeomorphic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0B0FD6-270C-0C49-87A8-51EE8F578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19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4ED6E2-4C00-BC49-B017-3324B08B5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5000"/>
            <a:ext cx="52063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19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B49113-EE96-C44E-8D99-FA3EDE21D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</a:t>
            </a:fld>
            <a:r>
              <a:rPr lang="en-US"/>
              <a:t> / 62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3C16C9-5A3F-7246-BC03-1A9640D5F287}"/>
              </a:ext>
            </a:extLst>
          </p:cNvPr>
          <p:cNvSpPr txBox="1">
            <a:spLocks/>
          </p:cNvSpPr>
          <p:nvPr/>
        </p:nvSpPr>
        <p:spPr>
          <a:xfrm>
            <a:off x="506072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i="1" kern="0" dirty="0"/>
              <a:t>Motivation</a:t>
            </a:r>
          </a:p>
          <a:p>
            <a:r>
              <a:rPr lang="en-US" kern="0" dirty="0"/>
              <a:t>Background &amp; related work</a:t>
            </a:r>
          </a:p>
          <a:p>
            <a:r>
              <a:rPr lang="en-US" kern="0" dirty="0"/>
              <a:t>Identifying vehicles</a:t>
            </a:r>
          </a:p>
          <a:p>
            <a:pPr lvl="1"/>
            <a:r>
              <a:rPr lang="en-US" kern="0" dirty="0"/>
              <a:t>Experimental data</a:t>
            </a:r>
          </a:p>
          <a:p>
            <a:pPr lvl="1"/>
            <a:r>
              <a:rPr lang="en-US" kern="0" dirty="0"/>
              <a:t>Methodology</a:t>
            </a:r>
          </a:p>
          <a:p>
            <a:pPr lvl="1"/>
            <a:r>
              <a:rPr lang="en-US" kern="0" dirty="0"/>
              <a:t>Results</a:t>
            </a:r>
          </a:p>
          <a:p>
            <a:r>
              <a:rPr lang="en-US" kern="0" dirty="0"/>
              <a:t>Detecting intrusion</a:t>
            </a:r>
          </a:p>
          <a:p>
            <a:pPr lvl="1"/>
            <a:r>
              <a:rPr lang="en-US" kern="0" dirty="0"/>
              <a:t>Experimental data</a:t>
            </a:r>
          </a:p>
          <a:p>
            <a:pPr lvl="1"/>
            <a:r>
              <a:rPr lang="en-US" kern="0" dirty="0"/>
              <a:t>Methodology</a:t>
            </a:r>
          </a:p>
          <a:p>
            <a:pPr lvl="1"/>
            <a:r>
              <a:rPr lang="en-US" kern="0" dirty="0"/>
              <a:t>Results</a:t>
            </a:r>
          </a:p>
          <a:p>
            <a:r>
              <a:rPr lang="en-US" kern="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89146604"/>
      </p:ext>
    </p:extLst>
  </p:cSld>
  <p:clrMapOvr>
    <a:masterClrMapping/>
  </p:clrMapOvr>
  <p:transition advTm="345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9270-1F1D-954F-B1EC-33AE871A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CC2F-5DD9-3E4B-860B-93141B8D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security</a:t>
            </a:r>
          </a:p>
          <a:p>
            <a:r>
              <a:rPr lang="en-US" dirty="0"/>
              <a:t>Predict future CAN data</a:t>
            </a:r>
          </a:p>
          <a:p>
            <a:r>
              <a:rPr lang="en-US" dirty="0"/>
              <a:t>Classify CAN data samples as normal/abnormal</a:t>
            </a:r>
          </a:p>
          <a:p>
            <a:r>
              <a:rPr lang="en-US" dirty="0"/>
              <a:t>Classify drivers using reverse-engineered CAN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Granger causality</a:t>
            </a:r>
          </a:p>
          <a:p>
            <a:r>
              <a:rPr lang="en-US" dirty="0"/>
              <a:t>Correlate/aggregate alerts to identify important alerts</a:t>
            </a:r>
          </a:p>
          <a:p>
            <a:r>
              <a:rPr lang="en-US" dirty="0"/>
              <a:t>Determine variables which best predict an attack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Empirical dynamic modeling</a:t>
            </a:r>
          </a:p>
          <a:p>
            <a:r>
              <a:rPr lang="en-US" dirty="0"/>
              <a:t>None!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6262B1-3831-3A47-92D9-43B6ABF7E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6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b="1" i="1" dirty="0"/>
              <a:t>Identifying vehicles</a:t>
            </a:r>
          </a:p>
          <a:p>
            <a:pPr lvl="1"/>
            <a:r>
              <a:rPr lang="en-US" b="1" i="1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864C7-7CCD-504A-8DED-D55E789CD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21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5751"/>
      </p:ext>
    </p:extLst>
  </p:cSld>
  <p:clrMapOvr>
    <a:masterClrMapping/>
  </p:clrMapOvr>
  <p:transition advTm="3454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5145-689F-6541-BCD6-30F2C3A8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AECA-7FA7-9C45-99AE-197CD3EC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11 vehicles</a:t>
            </a:r>
          </a:p>
          <a:p>
            <a:r>
              <a:rPr lang="en-US" dirty="0"/>
              <a:t>230 MB of CAN data</a:t>
            </a:r>
          </a:p>
          <a:p>
            <a:r>
              <a:rPr lang="en-US" dirty="0"/>
              <a:t>Arbitration identifier (</a:t>
            </a:r>
            <a:r>
              <a:rPr lang="en-US" dirty="0" err="1"/>
              <a:t>arbID</a:t>
            </a:r>
            <a:r>
              <a:rPr lang="en-US" dirty="0"/>
              <a:t>)</a:t>
            </a:r>
          </a:p>
          <a:p>
            <a:r>
              <a:rPr lang="en-US" dirty="0"/>
              <a:t>Hexadecimal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82B62F7-63CE-014E-998E-CE9183CFD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22</a:t>
            </a:fld>
            <a:r>
              <a:rPr lang="en-US"/>
              <a:t> / 62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FCA7D-2A3A-5B4E-99D5-FC1071FBA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24319"/>
              </p:ext>
            </p:extLst>
          </p:nvPr>
        </p:nvGraphicFramePr>
        <p:xfrm>
          <a:off x="6398200" y="1508760"/>
          <a:ext cx="3431605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026">
                  <a:extLst>
                    <a:ext uri="{9D8B030D-6E8A-4147-A177-3AD203B41FA5}">
                      <a16:colId xmlns:a16="http://schemas.microsoft.com/office/drawing/2014/main" val="202011015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4253767241"/>
                    </a:ext>
                  </a:extLst>
                </a:gridCol>
                <a:gridCol w="971868">
                  <a:extLst>
                    <a:ext uri="{9D8B030D-6E8A-4147-A177-3AD203B41FA5}">
                      <a16:colId xmlns:a16="http://schemas.microsoft.com/office/drawing/2014/main" val="731113567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383213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Vehicle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Chevrolet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Cobalt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83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Chevrolet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Silverado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2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Dodge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73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F-150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0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Focus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01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Honda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Accord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36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Honda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Accord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73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Nissan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370Z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2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Nissan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XTERRA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67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Saab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9-7X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95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Toyota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Corolla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37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354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b="1" i="1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b="1" i="1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4271FD-D94E-2643-A7A9-DD1D2139A1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3975"/>
      </p:ext>
    </p:extLst>
  </p:cSld>
  <p:clrMapOvr>
    <a:masterClrMapping/>
  </p:clrMapOvr>
  <p:transition advTm="34545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2A2F-DD18-BD45-B543-DDE63403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6C54-883E-8847-8592-9FBDA712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of three disparate experiments: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Iteratively train and evaluate deep learning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Re-evaluate the optimal models</a:t>
            </a:r>
          </a:p>
          <a:p>
            <a:pPr marL="912812" lvl="1" indent="-514350">
              <a:buFont typeface="+mj-lt"/>
              <a:buAutoNum type="alphaLcPeriod"/>
            </a:pPr>
            <a:r>
              <a:rPr lang="en-US" dirty="0"/>
              <a:t>Train/test using the full dataset</a:t>
            </a:r>
          </a:p>
          <a:p>
            <a:pPr marL="912812" lvl="1" indent="-514350">
              <a:buFont typeface="+mj-lt"/>
              <a:buAutoNum type="alphaLcPeriod"/>
            </a:pPr>
            <a:r>
              <a:rPr lang="en-US" dirty="0"/>
              <a:t>Train/test using a balanced dataset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12473D-37B3-9C48-8BB6-245865DE47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4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A062-EC6C-DE4F-9083-E9D5FF7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1: Ordered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FBE53-3107-5A4D-BA67-1DF16DFE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13585"/>
              </p:ext>
            </p:extLst>
          </p:nvPr>
        </p:nvGraphicFramePr>
        <p:xfrm>
          <a:off x="896525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5379B-8953-AF4A-BE0F-21772752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62129"/>
              </p:ext>
            </p:extLst>
          </p:nvPr>
        </p:nvGraphicFramePr>
        <p:xfrm>
          <a:off x="2318388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1E9FE7-31C1-A545-BC04-DC7A8844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11544"/>
              </p:ext>
            </p:extLst>
          </p:nvPr>
        </p:nvGraphicFramePr>
        <p:xfrm>
          <a:off x="410092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750DAD-8209-D64A-81CC-73B57950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14036"/>
              </p:ext>
            </p:extLst>
          </p:nvPr>
        </p:nvGraphicFramePr>
        <p:xfrm>
          <a:off x="5885387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CC6AA8-DB23-D749-A5F2-42D1135E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96156"/>
              </p:ext>
            </p:extLst>
          </p:nvPr>
        </p:nvGraphicFramePr>
        <p:xfrm>
          <a:off x="766985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C392ED-E703-0A44-83BC-3BE335A60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72948"/>
              </p:ext>
            </p:extLst>
          </p:nvPr>
        </p:nvGraphicFramePr>
        <p:xfrm>
          <a:off x="2855915" y="4448486"/>
          <a:ext cx="68611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035319791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86468350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07658404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28086129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31579938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81807024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3492456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65783397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771885878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203212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24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C985C-0BB3-E443-8FF9-67A3C6628655}"/>
              </a:ext>
            </a:extLst>
          </p:cNvPr>
          <p:cNvCxnSpPr>
            <a:cxnSpLocks/>
          </p:cNvCxnSpPr>
          <p:nvPr/>
        </p:nvCxnSpPr>
        <p:spPr bwMode="auto">
          <a:xfrm flipH="1">
            <a:off x="3245912" y="3343586"/>
            <a:ext cx="480146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A60EB3-5B11-1048-9D1D-C737F474C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06206" y="3343586"/>
            <a:ext cx="1580194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B4A9A-38FA-4A41-BC9D-ABC483A66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4588634" y="3343586"/>
            <a:ext cx="2726571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544A2-EFDD-2A46-AF49-59EF876C789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13954" y="3343586"/>
            <a:ext cx="3753846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691252-7B91-CA4B-B9C3-A75B5ED03E73}"/>
              </a:ext>
            </a:extLst>
          </p:cNvPr>
          <p:cNvSpPr txBox="1"/>
          <p:nvPr/>
        </p:nvSpPr>
        <p:spPr>
          <a:xfrm>
            <a:off x="1981200" y="2068506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Time</a:t>
            </a:r>
            <a:r>
              <a:rPr lang="en-US" dirty="0"/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A038A-799E-4643-8995-7572792FF39E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297106"/>
            <a:ext cx="7391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3FE9F-F711-D847-9935-CEAA12FA7C15}"/>
              </a:ext>
            </a:extLst>
          </p:cNvPr>
          <p:cNvSpPr txBox="1"/>
          <p:nvPr/>
        </p:nvSpPr>
        <p:spPr>
          <a:xfrm>
            <a:off x="2855920" y="4950028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sample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DCB03-6CCE-814A-B9F9-12A1A8F089B6}"/>
              </a:ext>
            </a:extLst>
          </p:cNvPr>
          <p:cNvSpPr txBox="1"/>
          <p:nvPr/>
        </p:nvSpPr>
        <p:spPr>
          <a:xfrm>
            <a:off x="8586339" y="4950028"/>
            <a:ext cx="1059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1024 bytes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1D5AC18-B3D5-0145-A693-F5646932D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557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A062-EC6C-DE4F-9083-E9D5FF7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2: Ordered </a:t>
            </a:r>
            <a:r>
              <a:rPr lang="en-US" dirty="0" err="1"/>
              <a:t>ArbIDs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FBE53-3107-5A4D-BA67-1DF16DFE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75707"/>
              </p:ext>
            </p:extLst>
          </p:nvPr>
        </p:nvGraphicFramePr>
        <p:xfrm>
          <a:off x="896525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5379B-8953-AF4A-BE0F-21772752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3185"/>
              </p:ext>
            </p:extLst>
          </p:nvPr>
        </p:nvGraphicFramePr>
        <p:xfrm>
          <a:off x="2318388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1E9FE7-31C1-A545-BC04-DC7A8844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59083"/>
              </p:ext>
            </p:extLst>
          </p:nvPr>
        </p:nvGraphicFramePr>
        <p:xfrm>
          <a:off x="410092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750DAD-8209-D64A-81CC-73B57950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68404"/>
              </p:ext>
            </p:extLst>
          </p:nvPr>
        </p:nvGraphicFramePr>
        <p:xfrm>
          <a:off x="5885387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CC6AA8-DB23-D749-A5F2-42D1135E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99161"/>
              </p:ext>
            </p:extLst>
          </p:nvPr>
        </p:nvGraphicFramePr>
        <p:xfrm>
          <a:off x="766985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C392ED-E703-0A44-83BC-3BE335A60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90769"/>
              </p:ext>
            </p:extLst>
          </p:nvPr>
        </p:nvGraphicFramePr>
        <p:xfrm>
          <a:off x="2855915" y="4448486"/>
          <a:ext cx="68611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035319791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86468350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07658404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28086129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31579938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81807024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3492456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65783397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771885878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203212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24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C985C-0BB3-E443-8FF9-67A3C6628655}"/>
              </a:ext>
            </a:extLst>
          </p:cNvPr>
          <p:cNvCxnSpPr>
            <a:cxnSpLocks/>
          </p:cNvCxnSpPr>
          <p:nvPr/>
        </p:nvCxnSpPr>
        <p:spPr bwMode="auto">
          <a:xfrm>
            <a:off x="2667000" y="3343586"/>
            <a:ext cx="578912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A60EB3-5B11-1048-9D1D-C737F474C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06206" y="3343586"/>
            <a:ext cx="513394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B4A9A-38FA-4A41-BC9D-ABC483A66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4588630" y="3343586"/>
            <a:ext cx="165977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544A2-EFDD-2A46-AF49-59EF876C789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13954" y="3343586"/>
            <a:ext cx="2763246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691252-7B91-CA4B-B9C3-A75B5ED03E73}"/>
              </a:ext>
            </a:extLst>
          </p:cNvPr>
          <p:cNvSpPr txBox="1"/>
          <p:nvPr/>
        </p:nvSpPr>
        <p:spPr>
          <a:xfrm>
            <a:off x="1981200" y="2068506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Time</a:t>
            </a:r>
            <a:r>
              <a:rPr lang="en-US" dirty="0"/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A038A-799E-4643-8995-7572792FF39E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297106"/>
            <a:ext cx="7391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3FE9F-F711-D847-9935-CEAA12FA7C15}"/>
              </a:ext>
            </a:extLst>
          </p:cNvPr>
          <p:cNvSpPr txBox="1"/>
          <p:nvPr/>
        </p:nvSpPr>
        <p:spPr>
          <a:xfrm>
            <a:off x="2855920" y="4950028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sample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DCB03-6CCE-814A-B9F9-12A1A8F089B6}"/>
              </a:ext>
            </a:extLst>
          </p:cNvPr>
          <p:cNvSpPr txBox="1"/>
          <p:nvPr/>
        </p:nvSpPr>
        <p:spPr>
          <a:xfrm>
            <a:off x="8829997" y="4950028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 = 128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F12C2AE-3362-1E42-B27A-8A33D8511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37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A062-EC6C-DE4F-9083-E9D5FF7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3: Unordered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FBE53-3107-5A4D-BA67-1DF16DFE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97000"/>
              </p:ext>
            </p:extLst>
          </p:nvPr>
        </p:nvGraphicFramePr>
        <p:xfrm>
          <a:off x="896525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5379B-8953-AF4A-BE0F-21772752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58809"/>
              </p:ext>
            </p:extLst>
          </p:nvPr>
        </p:nvGraphicFramePr>
        <p:xfrm>
          <a:off x="2318388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1E9FE7-31C1-A545-BC04-DC7A8844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24313"/>
              </p:ext>
            </p:extLst>
          </p:nvPr>
        </p:nvGraphicFramePr>
        <p:xfrm>
          <a:off x="410092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750DAD-8209-D64A-81CC-73B57950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16535"/>
              </p:ext>
            </p:extLst>
          </p:nvPr>
        </p:nvGraphicFramePr>
        <p:xfrm>
          <a:off x="5885387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CC6AA8-DB23-D749-A5F2-42D1135E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77058"/>
              </p:ext>
            </p:extLst>
          </p:nvPr>
        </p:nvGraphicFramePr>
        <p:xfrm>
          <a:off x="7669852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C392ED-E703-0A44-83BC-3BE335A60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3966"/>
              </p:ext>
            </p:extLst>
          </p:nvPr>
        </p:nvGraphicFramePr>
        <p:xfrm>
          <a:off x="2855915" y="4448486"/>
          <a:ext cx="68611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035319791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86468350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07658404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28086129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31579938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81807024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3492456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65783397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771885878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203212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24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C985C-0BB3-E443-8FF9-67A3C6628655}"/>
              </a:ext>
            </a:extLst>
          </p:cNvPr>
          <p:cNvCxnSpPr>
            <a:cxnSpLocks/>
          </p:cNvCxnSpPr>
          <p:nvPr/>
        </p:nvCxnSpPr>
        <p:spPr bwMode="auto">
          <a:xfrm>
            <a:off x="3726056" y="3343586"/>
            <a:ext cx="1607944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A60EB3-5B11-1048-9D1D-C737F474C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3343586"/>
            <a:ext cx="91440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B4A9A-38FA-4A41-BC9D-ABC483A66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0400" y="3343586"/>
            <a:ext cx="411480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544A2-EFDD-2A46-AF49-59EF876C7891}"/>
              </a:ext>
            </a:extLst>
          </p:cNvPr>
          <p:cNvCxnSpPr>
            <a:cxnSpLocks/>
          </p:cNvCxnSpPr>
          <p:nvPr/>
        </p:nvCxnSpPr>
        <p:spPr bwMode="auto">
          <a:xfrm flipH="1">
            <a:off x="3886200" y="3343586"/>
            <a:ext cx="518160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691252-7B91-CA4B-B9C3-A75B5ED03E73}"/>
              </a:ext>
            </a:extLst>
          </p:cNvPr>
          <p:cNvSpPr txBox="1"/>
          <p:nvPr/>
        </p:nvSpPr>
        <p:spPr>
          <a:xfrm>
            <a:off x="1981200" y="2068506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Time</a:t>
            </a:r>
            <a:r>
              <a:rPr lang="en-US" dirty="0"/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A038A-799E-4643-8995-7572792FF39E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297106"/>
            <a:ext cx="7391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3FE9F-F711-D847-9935-CEAA12FA7C15}"/>
              </a:ext>
            </a:extLst>
          </p:cNvPr>
          <p:cNvSpPr txBox="1"/>
          <p:nvPr/>
        </p:nvSpPr>
        <p:spPr>
          <a:xfrm>
            <a:off x="2855920" y="4950028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sample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DCB03-6CCE-814A-B9F9-12A1A8F089B6}"/>
              </a:ext>
            </a:extLst>
          </p:cNvPr>
          <p:cNvSpPr txBox="1"/>
          <p:nvPr/>
        </p:nvSpPr>
        <p:spPr>
          <a:xfrm>
            <a:off x="8586339" y="4950028"/>
            <a:ext cx="1059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1024 bytes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E65032-4BC0-4B48-BE5F-CE935D1FA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97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b="1" i="1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b="1" i="1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90AFD0-B547-0243-B5BF-9E38A71EF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05305"/>
      </p:ext>
    </p:extLst>
  </p:cSld>
  <p:clrMapOvr>
    <a:masterClrMapping/>
  </p:clrMapOvr>
  <p:transition advTm="34545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4B1-A477-DA4B-B1BF-CE4235DF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0EB057B5-B27E-E948-9DEA-9B5A162B4C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151230"/>
              </p:ext>
            </p:extLst>
          </p:nvPr>
        </p:nvGraphicFramePr>
        <p:xfrm>
          <a:off x="2162555" y="2701610"/>
          <a:ext cx="786689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268">
                  <a:extLst>
                    <a:ext uri="{9D8B030D-6E8A-4147-A177-3AD203B41FA5}">
                      <a16:colId xmlns:a16="http://schemas.microsoft.com/office/drawing/2014/main" val="2203417445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2302110056"/>
                    </a:ext>
                  </a:extLst>
                </a:gridCol>
                <a:gridCol w="1860614">
                  <a:extLst>
                    <a:ext uri="{9D8B030D-6E8A-4147-A177-3AD203B41FA5}">
                      <a16:colId xmlns:a16="http://schemas.microsoft.com/office/drawing/2014/main" val="3343001769"/>
                    </a:ext>
                  </a:extLst>
                </a:gridCol>
                <a:gridCol w="1860614">
                  <a:extLst>
                    <a:ext uri="{9D8B030D-6E8A-4147-A177-3AD203B41FA5}">
                      <a16:colId xmlns:a16="http://schemas.microsoft.com/office/drawing/2014/main" val="22121685"/>
                    </a:ext>
                  </a:extLst>
                </a:gridCol>
                <a:gridCol w="1860614">
                  <a:extLst>
                    <a:ext uri="{9D8B030D-6E8A-4147-A177-3AD203B41FA5}">
                      <a16:colId xmlns:a16="http://schemas.microsoft.com/office/drawing/2014/main" val="54290499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Ordered Data</a:t>
                      </a:r>
                    </a:p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Balanced 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Ordered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ArbIDs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Balanced 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Unordered Data</a:t>
                      </a:r>
                    </a:p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Balanced 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1186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MLP</a:t>
                      </a:r>
                      <a:endParaRPr lang="en-US" sz="1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Imbalanced (full)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94.46 %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82.08 %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59.26 %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5326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MLP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Balanced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67.48 %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68.16 %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42.04 %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9076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en-US" sz="1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Imbalanced (full)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99.64 %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99.52 %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98.83 %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3937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Balanced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95.63 %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99.05 %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75.22 %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6605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89.30 %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87.20 %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68.84 %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708093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1ED3DB-A79E-7041-B734-4639247E2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041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An attacker familiar with the design of a specific vehicle’s 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controller area network (CAN) can better attack the vehicle</a:t>
            </a:r>
            <a:endParaRPr lang="en-US" sz="1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046657-AE35-B34E-8792-FB0406475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360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084C25-5812-C84E-AE09-602ACB123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51361"/>
      </p:ext>
    </p:extLst>
  </p:cSld>
  <p:clrMapOvr>
    <a:masterClrMapping/>
  </p:clrMapOvr>
  <p:transition advTm="34545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IDS architects require the following:</a:t>
            </a:r>
          </a:p>
          <a:p>
            <a:r>
              <a:rPr lang="en-US" dirty="0"/>
              <a:t>Insight into the dynamics of a CPS, to include an understanding of the way in which some current state enables predictions concerning a future state</a:t>
            </a:r>
          </a:p>
          <a:p>
            <a:r>
              <a:rPr lang="en-US" dirty="0"/>
              <a:t>An ample quantity of data obtained under normal operating conditions to establish normal behavior</a:t>
            </a:r>
          </a:p>
          <a:p>
            <a:r>
              <a:rPr lang="en-US" dirty="0"/>
              <a:t>A process to determine whether new traffic conforms to normal behavior</a:t>
            </a:r>
          </a:p>
          <a:p>
            <a:r>
              <a:rPr lang="en-US" dirty="0"/>
              <a:t>An alert system to report to the administrator the traffic that does not conform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33D7A6-82A0-C843-8E34-556669DA0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31</a:t>
            </a:fld>
            <a:r>
              <a:rPr lang="en-US"/>
              <a:t> / 62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56DCEA-31C1-1F4C-9E72-20C622E9AABE}"/>
              </a:ext>
            </a:extLst>
          </p:cNvPr>
          <p:cNvSpPr txBox="1">
            <a:spLocks/>
          </p:cNvSpPr>
          <p:nvPr/>
        </p:nvSpPr>
        <p:spPr>
          <a:xfrm>
            <a:off x="508001" y="1296365"/>
            <a:ext cx="10966451" cy="4876800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IDS architects require the following:</a:t>
            </a:r>
          </a:p>
          <a:p>
            <a:r>
              <a:rPr lang="en-US" i="1" kern="0" dirty="0">
                <a:solidFill>
                  <a:srgbClr val="FF0000"/>
                </a:solidFill>
              </a:rPr>
              <a:t>Insight into the dynamics of a CPS, to include an understanding of the way in which some current state enables predictions concerning a future state</a:t>
            </a:r>
          </a:p>
          <a:p>
            <a:r>
              <a:rPr lang="en-US" kern="0" dirty="0"/>
              <a:t>An ample quantity of data obtained under normal operating conditions to establish normal behavior</a:t>
            </a:r>
          </a:p>
          <a:p>
            <a:r>
              <a:rPr lang="en-US" kern="0" dirty="0"/>
              <a:t>A process to determine whether new traffic conforms to normal behavior</a:t>
            </a:r>
          </a:p>
          <a:p>
            <a:r>
              <a:rPr lang="en-US" kern="0" dirty="0"/>
              <a:t>An alert system to report to the administrator the traffic that does not conform</a:t>
            </a:r>
          </a:p>
        </p:txBody>
      </p:sp>
    </p:spTree>
    <p:extLst>
      <p:ext uri="{BB962C8B-B14F-4D97-AF65-F5344CB8AC3E}">
        <p14:creationId xmlns:p14="http://schemas.microsoft.com/office/powerpoint/2010/main" val="475045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Detecting intrusion</a:t>
            </a:r>
          </a:p>
          <a:p>
            <a:pPr lvl="1"/>
            <a:r>
              <a:rPr lang="en-US" b="1" i="1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D30538-942D-9F42-986F-4C1A49D24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85226"/>
      </p:ext>
    </p:extLst>
  </p:cSld>
  <p:clrMapOvr>
    <a:masterClrMapping/>
  </p:clrMapOvr>
  <p:transition advTm="34545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7B8-11D2-1642-9C95-F3B05C3D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Steering System</a:t>
            </a:r>
          </a:p>
        </p:txBody>
      </p:sp>
      <p:pic>
        <p:nvPicPr>
          <p:cNvPr id="17" name="Content Placeholder 11">
            <a:extLst>
              <a:ext uri="{FF2B5EF4-FFF2-40B4-BE49-F238E27FC236}">
                <a16:creationId xmlns:a16="http://schemas.microsoft.com/office/drawing/2014/main" id="{75219307-1D7F-F242-81B2-ADA70CCFE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6858002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9AB06-7A3F-F34D-AAC6-9F615C327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3791124"/>
            <a:ext cx="6858000" cy="2286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8CE8C-D5FB-0845-81F9-A90897D59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28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7B8-11D2-1642-9C95-F3B05C3D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Flight Simulator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D1ABC-0E16-5E4A-94B1-7927E456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6858002" cy="22860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C291B6-CB77-2744-ABC6-127858BF6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34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A0E5A-DCF2-2B4F-95E6-ED39CF3C4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4760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54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b="1" i="1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AE1C-DBD2-A548-B74D-FE4C50E97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57"/>
      </p:ext>
    </p:extLst>
  </p:cSld>
  <p:clrMapOvr>
    <a:masterClrMapping/>
  </p:clrMapOvr>
  <p:transition advTm="34545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1DDA-C47D-A741-BD33-CEFCFF46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9EE89-996A-844C-AD71-AED9B2876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Utilize </a:t>
                </a:r>
                <a:r>
                  <a:rPr lang="en-US" dirty="0" err="1"/>
                  <a:t>StatsModels</a:t>
                </a:r>
                <a:r>
                  <a:rPr lang="en-US" dirty="0"/>
                  <a:t>’ </a:t>
                </a:r>
                <a:r>
                  <a:rPr lang="en-US" dirty="0" err="1">
                    <a:latin typeface="Courier" pitchFamily="2" charset="0"/>
                  </a:rPr>
                  <a:t>grangercausalitytests</a:t>
                </a:r>
                <a:endParaRPr lang="en-US" dirty="0"/>
              </a:p>
              <a:p>
                <a:r>
                  <a:rPr lang="en-US" dirty="0"/>
                  <a:t>Null hypothesis: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does not Granger-cause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Reject null hypothesis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 (on average)</a:t>
                </a:r>
              </a:p>
              <a:p>
                <a:r>
                  <a:rPr lang="en-US" dirty="0"/>
                  <a:t>Vary the parameter </a:t>
                </a:r>
                <a:r>
                  <a:rPr lang="en-US" dirty="0">
                    <a:latin typeface="Courier" pitchFamily="2" charset="0"/>
                  </a:rPr>
                  <a:t>maxlag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9EE89-996A-844C-AD71-AED9B2876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5C0261-3C48-4046-B8D1-800B2DA27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814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C4B6-4487-C344-84BF-1931DFA5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71F3A-F2E2-FA45-90F4-33F021993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Suggested methodology:</a:t>
                </a:r>
              </a:p>
              <a:p>
                <a:r>
                  <a:rPr lang="en-US" dirty="0"/>
                  <a:t>Conduct nearest neighbor forecasting via simplex projection to identify the embedding dimension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which maximizes the prediction skill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l-GR" dirty="0"/>
              </a:p>
              <a:p>
                <a:r>
                  <a:rPr lang="en-US" dirty="0"/>
                  <a:t>Use simplex projection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to determine whether the system exhibits deterministic chaos</a:t>
                </a:r>
              </a:p>
              <a:p>
                <a:r>
                  <a:rPr lang="en-US" dirty="0"/>
                  <a:t>Employ sequential locally weighted global linear maps (S-maps) to characterize any nonlinearity in the data</a:t>
                </a:r>
              </a:p>
              <a:p>
                <a:r>
                  <a:rPr lang="en-US" dirty="0"/>
                  <a:t>Utilize CCM to evaluate predictive accuracy and quantify (estimate) causality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71F3A-F2E2-FA45-90F4-33F021993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80961-2B12-3D47-8E82-F409FBD07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885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b="1" i="1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EDEF3F2-8FE7-9940-9314-B13E1D2E4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9442"/>
      </p:ext>
    </p:extLst>
  </p:cSld>
  <p:clrMapOvr>
    <a:masterClrMapping/>
  </p:clrMapOvr>
  <p:transition advTm="34545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Granger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DEED46-6554-EF48-BA85-76AB0AB70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7360"/>
            <a:ext cx="10972800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D85693-43A6-E24F-993A-94583A31008B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Granger causality between each pair of steering system time series.</a:t>
            </a:r>
            <a:endParaRPr lang="en-US" sz="1100" b="1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2CB30C-1482-2048-BEAC-0118F31CC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9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D7D1-BDCA-004E-BD59-68F87DE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0633-4623-2C46-93B1-C6CFCB23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Do the packets that broadcast on a vehicle’s 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CAN bus uniquely identify the vehicle?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39DDA6-1D17-9C43-820F-E070F1F75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1660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6A90B-9E55-CC44-8930-4FEA424C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FEAC5-5853-4747-9F8E-AB6C6739D994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optimal embedding dimension for each steering system time series.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E18792D-1004-E84E-9666-DA42EEED5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955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92538-AD46-4C49-885E-AB7A9586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F42B2B-78FA-CC44-89F4-EA7C45C72694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deterministic chaos present in each steering system time series.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7D8AFBD-01A5-644B-BAA9-3FF43C1B2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41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42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C0D06-9D7F-F64D-8F89-20F24BCD8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7360"/>
            <a:ext cx="109728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C3DDE4-1499-3945-BDB5-B33B2DEEAE6A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Plots illustrating the nonlinearity of each steering system time series.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AEBA7CB-F62A-2D40-8739-5B88EA2B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6372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F6ADC-1F6C-FB43-8A27-D4A763EF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88720"/>
            <a:ext cx="7406642" cy="246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A3787-C889-FF4C-ABD7-96384ECA5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749040"/>
            <a:ext cx="7406640" cy="2468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1A22C4-2983-0745-94CE-7889FD7240E1}"/>
              </a:ext>
            </a:extLst>
          </p:cNvPr>
          <p:cNvSpPr txBox="1"/>
          <p:nvPr/>
        </p:nvSpPr>
        <p:spPr>
          <a:xfrm>
            <a:off x="8229600" y="2092300"/>
            <a:ext cx="4328160" cy="661720"/>
          </a:xfrm>
          <a:prstGeom prst="rect">
            <a:avLst/>
          </a:prstGeom>
          <a:noFill/>
        </p:spPr>
        <p:txBody>
          <a:bodyPr wrap="square" lIns="0" tIns="182880" rIns="0" rtlCol="0" anchor="ctr">
            <a:spAutoFit/>
          </a:bodyPr>
          <a:lstStyle/>
          <a:p>
            <a:r>
              <a:rPr lang="en-US" sz="1400" b="1" dirty="0"/>
              <a:t>Plots illustrating the predictions </a:t>
            </a:r>
          </a:p>
          <a:p>
            <a:r>
              <a:rPr lang="en-US" sz="1400" b="1" dirty="0"/>
              <a:t>for each steering system time series.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B5A19-3931-D448-BB5C-F56B665FA5EF}"/>
              </a:ext>
            </a:extLst>
          </p:cNvPr>
          <p:cNvSpPr txBox="1"/>
          <p:nvPr/>
        </p:nvSpPr>
        <p:spPr>
          <a:xfrm>
            <a:off x="8229600" y="4652620"/>
            <a:ext cx="630936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r>
              <a:rPr lang="en-US" sz="1400" b="1" dirty="0"/>
              <a:t>Plots illustrating the prediction error </a:t>
            </a:r>
          </a:p>
          <a:p>
            <a:r>
              <a:rPr lang="en-US" sz="1400" b="1" dirty="0"/>
              <a:t>for each steering system time series. </a:t>
            </a:r>
            <a:endParaRPr lang="en-US" sz="105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678186-7B83-6B48-A8F5-44F9A7470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9688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F6ADC-1F6C-FB43-8A27-D4A763EF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88720"/>
            <a:ext cx="7406643" cy="24688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D5B59A-D18D-BF47-8C7F-5A4274C0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8826"/>
              </p:ext>
            </p:extLst>
          </p:nvPr>
        </p:nvGraphicFramePr>
        <p:xfrm>
          <a:off x="2483517" y="4208332"/>
          <a:ext cx="366490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1793">
                  <a:extLst>
                    <a:ext uri="{9D8B030D-6E8A-4147-A177-3AD203B41FA5}">
                      <a16:colId xmlns:a16="http://schemas.microsoft.com/office/drawing/2014/main" val="3636993381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60774993"/>
                    </a:ext>
                  </a:extLst>
                </a:gridCol>
                <a:gridCol w="978218">
                  <a:extLst>
                    <a:ext uri="{9D8B030D-6E8A-4147-A177-3AD203B41FA5}">
                      <a16:colId xmlns:a16="http://schemas.microsoft.com/office/drawing/2014/main" val="240243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 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Naive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EDM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Steering wheel angle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0.009424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0.003351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8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Left wheel 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0.005742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0.003893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9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Right wheel 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0.005742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0.003893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03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2545F7-7CAB-3545-ABBE-B52C87A0C404}"/>
              </a:ext>
            </a:extLst>
          </p:cNvPr>
          <p:cNvSpPr txBox="1"/>
          <p:nvPr/>
        </p:nvSpPr>
        <p:spPr>
          <a:xfrm>
            <a:off x="8229600" y="2093976"/>
            <a:ext cx="630936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r>
              <a:rPr lang="en-US" sz="1400" b="1" dirty="0"/>
              <a:t>Plots illustrating the predictions </a:t>
            </a:r>
          </a:p>
          <a:p>
            <a:r>
              <a:rPr lang="en-US" sz="1400" b="1" dirty="0"/>
              <a:t>for each steering system time series. </a:t>
            </a:r>
            <a:endParaRPr 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453A4-B9BD-E143-9A2E-D206DA71070A}"/>
              </a:ext>
            </a:extLst>
          </p:cNvPr>
          <p:cNvSpPr txBox="1"/>
          <p:nvPr/>
        </p:nvSpPr>
        <p:spPr>
          <a:xfrm>
            <a:off x="6396228" y="4619152"/>
            <a:ext cx="5495544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r>
              <a:rPr lang="en-US" sz="1400" b="1" dirty="0"/>
              <a:t>Naive and EDM root-mean-square error </a:t>
            </a:r>
          </a:p>
          <a:p>
            <a:r>
              <a:rPr lang="en-US" sz="1400" b="1" dirty="0"/>
              <a:t>for each steering system time series. </a:t>
            </a:r>
            <a:endParaRPr lang="en-US" sz="1050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387F0B3-8FEE-544A-895E-4F0A2E59B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95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9074-3CC6-7240-B551-66E055BF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3F652-808D-C243-9854-354507A96FF0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causality between each pair of steering system time series. </a:t>
            </a:r>
            <a:endParaRPr lang="en-US" sz="1100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AA6406E-03EE-F948-A955-294283D43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0754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CE1EA-8BBF-6149-990C-9E3D12D1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8E290-41EB-7C47-9695-8B6BAAAC54C8}"/>
              </a:ext>
            </a:extLst>
          </p:cNvPr>
          <p:cNvSpPr txBox="1"/>
          <p:nvPr/>
        </p:nvSpPr>
        <p:spPr>
          <a:xfrm>
            <a:off x="1981200" y="5394960"/>
            <a:ext cx="822960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predictive capability by analyzing the causality </a:t>
            </a:r>
          </a:p>
          <a:p>
            <a:pPr algn="ctr"/>
            <a:r>
              <a:rPr lang="en-US" sz="1400" b="1" dirty="0"/>
              <a:t>between each pair of steering system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5E87B93-E831-1D46-9051-B01C7897D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928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Granger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8B391-299B-FA44-AC0C-B022D568D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916AE-5650-E540-9201-A5226D29B7A3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Granger causality between each pair of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DCA221-EBC5-1442-B405-A0427A76BC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88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B2CC0-2D30-AA46-A325-34BE05DC1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62E9A-F978-8B4F-A976-EDCB65083BC6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optimal embedding dimension for each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C710199-6F65-614A-B2DC-497E20978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690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E44AD-3DE2-6C4D-9B11-A36876872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A8B6EB-C5AC-1F41-9EDE-ECFF06C2BD13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deterministic chaos present in each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9448532-177A-7644-9596-2E92F8C7C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51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Intrusion detection systems (IDSs) are a common </a:t>
            </a:r>
          </a:p>
          <a:p>
            <a:pPr marL="0" indent="0" algn="ctr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dirty="0"/>
              <a:t>method to protect computer networks from intrusion</a:t>
            </a:r>
            <a:endParaRPr lang="en-US" sz="1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EC646E-966D-B847-81B4-B1A0BD091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0923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CDC5F-CB64-DD46-AD2D-501BBB5B43A2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nonlinearity of each selected AVAS time series. </a:t>
            </a:r>
            <a:endParaRPr lang="en-US" sz="11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5E853-1ABB-2641-910F-27D8521DD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C79C31-1C47-8445-9635-DEB85AFAB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900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3159A3-057D-324A-BA5C-2CF89B82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88720"/>
            <a:ext cx="7406642" cy="2468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8D4E1-4D23-5042-9FE6-41EB16F90D58}"/>
              </a:ext>
            </a:extLst>
          </p:cNvPr>
          <p:cNvSpPr txBox="1"/>
          <p:nvPr/>
        </p:nvSpPr>
        <p:spPr>
          <a:xfrm>
            <a:off x="8229600" y="2092300"/>
            <a:ext cx="630936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r>
              <a:rPr lang="en-US" sz="1400" b="1" dirty="0"/>
              <a:t>Plots illustrating the predictions </a:t>
            </a:r>
          </a:p>
          <a:p>
            <a:r>
              <a:rPr lang="en-US" sz="1400" b="1" dirty="0"/>
              <a:t>for each selected AVAS time series. </a:t>
            </a:r>
            <a:endParaRPr lang="en-US" sz="105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21BDC-3305-4E47-A58F-68B466A60B46}"/>
              </a:ext>
            </a:extLst>
          </p:cNvPr>
          <p:cNvSpPr txBox="1"/>
          <p:nvPr/>
        </p:nvSpPr>
        <p:spPr>
          <a:xfrm>
            <a:off x="8229600" y="4652620"/>
            <a:ext cx="630936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r>
              <a:rPr lang="en-US" sz="1400" b="1" dirty="0"/>
              <a:t>Plots illustrating the prediction error </a:t>
            </a:r>
          </a:p>
          <a:p>
            <a:r>
              <a:rPr lang="en-US" sz="1400" b="1" dirty="0"/>
              <a:t>for each selected AVAS time series. </a:t>
            </a:r>
            <a:endParaRPr lang="en-US" sz="105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F45B0E-08AF-7A4E-81C7-F6BCBF0F0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51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7D86C8-D9F7-AB4C-8124-4E28248E1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749040"/>
            <a:ext cx="740664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666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EDAD55-E9D5-A247-9210-27596364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88720"/>
            <a:ext cx="7406643" cy="246888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F856EF-6905-A544-A797-2DBD21F5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36601"/>
              </p:ext>
            </p:extLst>
          </p:nvPr>
        </p:nvGraphicFramePr>
        <p:xfrm>
          <a:off x="2765870" y="4206900"/>
          <a:ext cx="310019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7087">
                  <a:extLst>
                    <a:ext uri="{9D8B030D-6E8A-4147-A177-3AD203B41FA5}">
                      <a16:colId xmlns:a16="http://schemas.microsoft.com/office/drawing/2014/main" val="3636993381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60774993"/>
                    </a:ext>
                  </a:extLst>
                </a:gridCol>
                <a:gridCol w="978218">
                  <a:extLst>
                    <a:ext uri="{9D8B030D-6E8A-4147-A177-3AD203B41FA5}">
                      <a16:colId xmlns:a16="http://schemas.microsoft.com/office/drawing/2014/main" val="240243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 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Naive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EDM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Airspeed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3.907005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0.070161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8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Altitude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18.192201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0.001535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9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Pitch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0.013749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0.019748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032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2A8C39-7921-C947-9643-6B55AEBC4022}"/>
              </a:ext>
            </a:extLst>
          </p:cNvPr>
          <p:cNvSpPr txBox="1"/>
          <p:nvPr/>
        </p:nvSpPr>
        <p:spPr>
          <a:xfrm>
            <a:off x="8229600" y="2092300"/>
            <a:ext cx="630936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r>
              <a:rPr lang="en-US" sz="1400" b="1" dirty="0"/>
              <a:t>Plots illustrating the predictions </a:t>
            </a:r>
          </a:p>
          <a:p>
            <a:r>
              <a:rPr lang="en-US" sz="1400" b="1" dirty="0"/>
              <a:t>for each selected AVAS time series. </a:t>
            </a:r>
            <a:endParaRPr lang="en-US" sz="105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34EFC-6899-674C-A84B-003ADC811CA5}"/>
              </a:ext>
            </a:extLst>
          </p:cNvPr>
          <p:cNvSpPr txBox="1"/>
          <p:nvPr/>
        </p:nvSpPr>
        <p:spPr>
          <a:xfrm>
            <a:off x="6126480" y="4617720"/>
            <a:ext cx="4928616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r>
              <a:rPr lang="en-US" sz="1400" b="1" dirty="0"/>
              <a:t>Naive and EDM root-mean-square error </a:t>
            </a:r>
          </a:p>
          <a:p>
            <a:r>
              <a:rPr lang="en-US" sz="1400" b="1" dirty="0"/>
              <a:t>for each selected AVAS time series.</a:t>
            </a:r>
            <a:endParaRPr lang="en-US" sz="1050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4803E1-9653-E048-8A9A-4C7BAAC7C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4172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3B88-F003-3F48-AC80-72550DE8A90D}"/>
              </a:ext>
            </a:extLst>
          </p:cNvPr>
          <p:cNvSpPr txBox="1"/>
          <p:nvPr/>
        </p:nvSpPr>
        <p:spPr>
          <a:xfrm>
            <a:off x="1981200" y="539496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causality between each pair of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044F9E-8DF7-5244-BA11-F362FA3AF5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53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19B2D-D3E6-144B-B070-67F8E705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043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B8146-DE41-E445-807A-A01D5545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7360"/>
            <a:ext cx="109728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4AB32-34F8-C247-A9FA-4DBCFEAE7A8E}"/>
              </a:ext>
            </a:extLst>
          </p:cNvPr>
          <p:cNvSpPr txBox="1"/>
          <p:nvPr/>
        </p:nvSpPr>
        <p:spPr>
          <a:xfrm>
            <a:off x="1981200" y="5394960"/>
            <a:ext cx="822960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predictive capability by analyzing the causality </a:t>
            </a:r>
          </a:p>
          <a:p>
            <a:pPr algn="ctr"/>
            <a:r>
              <a:rPr lang="en-US" sz="1400" b="1" dirty="0"/>
              <a:t>between each pair of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334A869-B06D-644F-8DB0-46AED4480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3718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6827A5-E554-DF40-A319-A841AB7A0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83351"/>
      </p:ext>
    </p:extLst>
  </p:cSld>
  <p:clrMapOvr>
    <a:masterClrMapping/>
  </p:clrMapOvr>
  <p:transition advTm="34545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5BFD-D1E4-A846-81E6-2B99686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F72A-D363-5F48-B4EB-F0D4D7A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0" anchor="ctr" anchorCtr="0"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Question 1: Do CAN packets uniquely identify a vehicle?</a:t>
            </a:r>
          </a:p>
          <a:p>
            <a:r>
              <a:rPr lang="en-US" dirty="0"/>
              <a:t>Yes; deep learning tools can classify raw CAN data</a:t>
            </a:r>
          </a:p>
          <a:p>
            <a:r>
              <a:rPr lang="en-US" dirty="0"/>
              <a:t>This risks privacy and safety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 2: Can we develop an IDS for a CPS like the CAN?</a:t>
            </a:r>
          </a:p>
          <a:p>
            <a:r>
              <a:rPr lang="en-US" dirty="0"/>
              <a:t>Maybe; insight into the CPS’s behavior could enable an IDS</a:t>
            </a:r>
          </a:p>
          <a:p>
            <a:r>
              <a:rPr lang="en-US" dirty="0"/>
              <a:t>Granger causality does not seem to enable this insight</a:t>
            </a:r>
          </a:p>
          <a:p>
            <a:r>
              <a:rPr lang="en-US" dirty="0"/>
              <a:t>Linear systems are probably too simplistic for EDM</a:t>
            </a:r>
          </a:p>
          <a:p>
            <a:r>
              <a:rPr lang="en-US" dirty="0"/>
              <a:t>EDM may suffice for nonlinear systems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F584DE-B22A-B44D-97B4-704A6C896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08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81D-F57D-044D-B97D-DE1050ED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6E25-7571-F140-BAE9-3F15E69A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Identifying vehicles</a:t>
            </a:r>
          </a:p>
          <a:p>
            <a:r>
              <a:rPr lang="en-US" dirty="0"/>
              <a:t>Apply this methodology to a much larger dataset</a:t>
            </a:r>
          </a:p>
          <a:p>
            <a:r>
              <a:rPr lang="en-US" dirty="0"/>
              <a:t>Train a Siamese neural network to classify CAN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intrusion</a:t>
            </a:r>
          </a:p>
          <a:p>
            <a:r>
              <a:rPr lang="en-US" dirty="0"/>
              <a:t>Address the remaining steps towards an IDS</a:t>
            </a:r>
          </a:p>
          <a:p>
            <a:r>
              <a:rPr lang="en-US" dirty="0"/>
              <a:t>Evaluate more robust datasets/CPSs </a:t>
            </a:r>
          </a:p>
          <a:p>
            <a:r>
              <a:rPr lang="en-US" dirty="0"/>
              <a:t>Explore other time series analysis techniques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6AE1EF-B4D4-0E46-91E8-ABBB831E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95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68FA-0CC7-A44F-A675-7BD334C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4052-BCFD-154E-A31B-BF4899D8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demonstration of the unique signature of a vehicle’s raw CAN data and a discussion of the associated risks</a:t>
            </a:r>
          </a:p>
          <a:p>
            <a:r>
              <a:rPr lang="en-US" dirty="0"/>
              <a:t>First in-depth presentation of advantages/disadvantages of Granger causality and EDM for linear/nonlinear data</a:t>
            </a:r>
          </a:p>
          <a:p>
            <a:r>
              <a:rPr lang="en-US" dirty="0"/>
              <a:t>First argument for applying EDM to IDS development</a:t>
            </a:r>
          </a:p>
          <a:p>
            <a:r>
              <a:rPr lang="en-US" dirty="0"/>
              <a:t>First complete library of EDM functions for use with standardized time series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Publications</a:t>
            </a:r>
          </a:p>
          <a:p>
            <a:r>
              <a:rPr lang="en-US" dirty="0"/>
              <a:t>(accepted) ICCWS 2020</a:t>
            </a:r>
          </a:p>
          <a:p>
            <a:r>
              <a:rPr lang="en-US" dirty="0"/>
              <a:t>(pending) IFIP Critical Infrastructure Protection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BE708E-E065-C845-81BF-FE8C10AFA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6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1DF8CC-A856-BC4C-9A5A-818524E66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2023"/>
      </p:ext>
    </p:extLst>
  </p:cSld>
  <p:clrMapOvr>
    <a:masterClrMapping/>
  </p:clrMapOvr>
  <p:transition advTm="3454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D7D1-BDCA-004E-BD59-68F87DE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0633-4623-2C46-93B1-C6CFCB23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Can we develop an effective IDS for a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cyber-physical system (CPS) like the CAN?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56A40-B600-C147-86C2-5B51C2378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1791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ACFF-6371-1A44-9889-71E17CFC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F765-C8AE-F342-BF5B-816BFA1E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100" kern="1200" dirty="0"/>
              <a:t>ACM Transactions on Cyber-Physical Systems, “Cyber-Physical Systems (TCPS): About,” 2018. [Online]. Available: https://</a:t>
            </a:r>
            <a:r>
              <a:rPr lang="en-US" sz="1100" kern="1200" dirty="0" err="1"/>
              <a:t>tcps.acm.org</a:t>
            </a:r>
            <a:r>
              <a:rPr lang="en-US" sz="1100" kern="1200" dirty="0"/>
              <a:t>/</a:t>
            </a:r>
            <a:r>
              <a:rPr lang="en-US" sz="1100" kern="1200" dirty="0" err="1"/>
              <a:t>about.cfm</a:t>
            </a:r>
            <a:r>
              <a:rPr lang="en-US" sz="1100" kern="1200" dirty="0"/>
              <a:t> [Accessed: 2019-05-31]</a:t>
            </a:r>
          </a:p>
          <a:p>
            <a:pPr>
              <a:buFont typeface="+mj-lt"/>
              <a:buAutoNum type="arabicPeriod"/>
            </a:pPr>
            <a:r>
              <a:rPr lang="en-US" sz="1100" kern="1200" dirty="0" err="1"/>
              <a:t>BiObserver</a:t>
            </a:r>
            <a:r>
              <a:rPr lang="en-US" sz="1100" kern="1200" dirty="0"/>
              <a:t>, “Visualization of Granger causality,” 2014. [Online]. Available: https: //</a:t>
            </a:r>
            <a:r>
              <a:rPr lang="en-US" sz="1100" kern="1200" dirty="0" err="1"/>
              <a:t>commons.wikimedia.org</a:t>
            </a:r>
            <a:r>
              <a:rPr lang="en-US" sz="1100" kern="1200" dirty="0"/>
              <a:t>/wiki/</a:t>
            </a:r>
            <a:r>
              <a:rPr lang="en-US" sz="1100" kern="1200" dirty="0" err="1"/>
              <a:t>File:GrangerCausalityIllustration.svg</a:t>
            </a:r>
            <a:r>
              <a:rPr lang="en-US" sz="1100" kern="1200" dirty="0"/>
              <a:t> [Accessed: 2019-09-27]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G. E. P. Box, G. M. Jenkins, and G. C. </a:t>
            </a:r>
            <a:r>
              <a:rPr lang="en-US" sz="1100" kern="1200" dirty="0" err="1"/>
              <a:t>Reinsel</a:t>
            </a:r>
            <a:r>
              <a:rPr lang="en-US" sz="1100" kern="1200" dirty="0"/>
              <a:t>, Time Series Analysis: Forecasting and Control. Upper Saddle River, New Jersey, USA: Prentice-Hall, Inc., 1994.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A. </a:t>
            </a:r>
            <a:r>
              <a:rPr lang="en-US" sz="1100" kern="1200" dirty="0" err="1"/>
              <a:t>Burkov</a:t>
            </a:r>
            <a:r>
              <a:rPr lang="en-US" sz="1100" kern="1200" dirty="0"/>
              <a:t>, The Hundred-Page Machine Learning Book. Andriy </a:t>
            </a:r>
            <a:r>
              <a:rPr lang="en-US" sz="1100" kern="1200" dirty="0" err="1"/>
              <a:t>Burkov</a:t>
            </a:r>
            <a:r>
              <a:rPr lang="en-US" sz="1100" kern="1200" dirty="0"/>
              <a:t>, 2019.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J. B. Cabrera, L. Lewis, X. Qin, W. Lee, and R. K. </a:t>
            </a:r>
            <a:r>
              <a:rPr lang="en-US" sz="1100" kern="1200" dirty="0" err="1"/>
              <a:t>Mehra</a:t>
            </a:r>
            <a:r>
              <a:rPr lang="en-US" sz="1100" kern="1200" dirty="0"/>
              <a:t>, “Proactive Intrusion Detection and Distributed Denial of Service Attacks - A Case Study in Security Management,” Journal of Network and Systems Management, vol. 10, no. 2, pp. 225–254, 2002. </a:t>
            </a:r>
            <a:endParaRPr lang="en-US" sz="1100" dirty="0"/>
          </a:p>
          <a:p>
            <a:pPr>
              <a:buFont typeface="+mj-lt"/>
              <a:buAutoNum type="arabicPeriod"/>
            </a:pPr>
            <a:r>
              <a:rPr lang="en-US" sz="1100" kern="1200" dirty="0"/>
              <a:t>J. B. Cabrera, L. Lewis, X. Qin, W. Lee, R. K. Prasanth, B. Ravichandran, and R. K. </a:t>
            </a:r>
            <a:r>
              <a:rPr lang="en-US" sz="1100" kern="1200" dirty="0" err="1"/>
              <a:t>Mehra</a:t>
            </a:r>
            <a:r>
              <a:rPr lang="en-US" sz="1100" kern="1200" dirty="0"/>
              <a:t>, “Proactive detection of distributed denial of service attacks using MIB traffic variables-a feasibility study,” 2001 7th IEEE/IFIP International Symposium on Integrated Network Management Proceedings: Integrated Management Strategies for the New Millennium, vol. 00, no. c, pp. 609–622, 2001.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M. </a:t>
            </a:r>
            <a:r>
              <a:rPr lang="en-US" sz="1100" kern="1200" dirty="0" err="1"/>
              <a:t>Enev</a:t>
            </a:r>
            <a:r>
              <a:rPr lang="en-US" sz="1100" kern="1200" dirty="0"/>
              <a:t>, A. </a:t>
            </a:r>
            <a:r>
              <a:rPr lang="en-US" sz="1100" kern="1200" dirty="0" err="1"/>
              <a:t>Takakuwa</a:t>
            </a:r>
            <a:r>
              <a:rPr lang="en-US" sz="1100" kern="1200" dirty="0"/>
              <a:t>, K. </a:t>
            </a:r>
            <a:r>
              <a:rPr lang="en-US" sz="1100" kern="1200" dirty="0" err="1"/>
              <a:t>Koscher</a:t>
            </a:r>
            <a:r>
              <a:rPr lang="en-US" sz="1100" kern="1200" dirty="0"/>
              <a:t>, and T. Kohno, “Automobile Driver Finger- printing,” in Proceedings on Privacy Enhancing Technologies, vol. 2016, no. 1, 2015, pp. 34–50.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I. Goodfellow, Y. </a:t>
            </a:r>
            <a:r>
              <a:rPr lang="en-US" sz="1100" kern="1200" dirty="0" err="1"/>
              <a:t>Bengio</a:t>
            </a:r>
            <a:r>
              <a:rPr lang="en-US" sz="1100" kern="1200" dirty="0"/>
              <a:t>, and A. Courville, Deep Learning. Cambridge, Massachusetts, USA: The MIT Press, 2016.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C. W. J. Granger, “Investigating Causal Relations By Econometric Models,” </a:t>
            </a:r>
            <a:r>
              <a:rPr lang="en-US" sz="1100" kern="1200" dirty="0" err="1"/>
              <a:t>Econometrica</a:t>
            </a:r>
            <a:r>
              <a:rPr lang="en-US" sz="1100" kern="1200" dirty="0"/>
              <a:t>, vol. 37, no. 3, pp. 424–438, 1969.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R. J. Hyndman and G. </a:t>
            </a:r>
            <a:r>
              <a:rPr lang="en-US" sz="1100" kern="1200" dirty="0" err="1"/>
              <a:t>Athanasopoulos</a:t>
            </a:r>
            <a:r>
              <a:rPr lang="en-US" sz="1100" kern="1200" dirty="0"/>
              <a:t>, Forecasting: Principles and Practice, 2nd ed. Melbourne, Australia: </a:t>
            </a:r>
            <a:r>
              <a:rPr lang="en-US" sz="1100" kern="1200" dirty="0" err="1"/>
              <a:t>OTexts</a:t>
            </a:r>
            <a:r>
              <a:rPr lang="en-US" sz="1100" kern="1200" dirty="0"/>
              <a:t>, 2018.</a:t>
            </a:r>
            <a:endParaRPr lang="en-US" sz="1100" dirty="0"/>
          </a:p>
          <a:p>
            <a:pPr>
              <a:buFont typeface="+mj-lt"/>
              <a:buAutoNum type="arabicPeriod"/>
            </a:pPr>
            <a:r>
              <a:rPr lang="en-US" sz="1100" kern="1200" dirty="0"/>
              <a:t>M. J. Kang and J. W. Kang, “Intrusion Detection System Using Deep Neural Network for In-Vehicle Network Security,” </a:t>
            </a:r>
            <a:r>
              <a:rPr lang="en-US" sz="1100" kern="1200" dirty="0" err="1"/>
              <a:t>PLoS</a:t>
            </a:r>
            <a:r>
              <a:rPr lang="en-US" sz="1100" kern="1200" dirty="0"/>
              <a:t> ONE, vol. 11, no. 6, pp. 1–17, 2016.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D. Kwon, H. Kim, J. Kim, S. C. Suh, I. Kim, and K. J. Kim, “A survey of deep learning-based network anomaly detection,” Cluster Computing, pp. 1–13, 2017.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J. M. Lee, Introduction to Topological Manifolds, 2nd ed. New York, New York, USA: Springer US, 2011.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3D690A-BE37-2E41-9F2A-DEE21AE64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60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4802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BAB8-39DD-D64F-9CDA-FE1F5157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6EE5-2C97-7B4D-9F7C-D64C0E09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0" anchor="ctr" anchorCtr="0"/>
          <a:lstStyle/>
          <a:p>
            <a:pPr>
              <a:buFont typeface="+mj-lt"/>
              <a:buAutoNum type="arabicPeriod" startAt="14"/>
            </a:pPr>
            <a:r>
              <a:rPr lang="en-US" sz="1100" kern="1200" dirty="0"/>
              <a:t>M. Marchetti and D. </a:t>
            </a:r>
            <a:r>
              <a:rPr lang="en-US" sz="1100" kern="1200" dirty="0" err="1"/>
              <a:t>Stabili</a:t>
            </a:r>
            <a:r>
              <a:rPr lang="en-US" sz="1100" kern="1200" dirty="0"/>
              <a:t>, “Anomaly detection of CAN bus messages through analysis of ID sequences,” in 2017 IEEE Intelligent Vehicles Symposium (IV). IEEE, 2017, pp. 1577–1583.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National Instruments, “Controller Area Network (CAN) Overview,” 2019. [Online]. Available: https://</a:t>
            </a:r>
            <a:r>
              <a:rPr lang="en-US" sz="1100" kern="1200" dirty="0" err="1"/>
              <a:t>www.ni.com</a:t>
            </a:r>
            <a:r>
              <a:rPr lang="en-US" sz="1100" kern="1200" dirty="0"/>
              <a:t>/</a:t>
            </a:r>
            <a:r>
              <a:rPr lang="en-US" sz="1100" kern="1200" dirty="0" err="1"/>
              <a:t>en</a:t>
            </a:r>
            <a:r>
              <a:rPr lang="en-US" sz="1100" kern="1200" dirty="0"/>
              <a:t>-us/innovations/white-papers/06/controller-area-network--can--</a:t>
            </a:r>
            <a:r>
              <a:rPr lang="en-US" sz="1100" kern="1200" dirty="0" err="1"/>
              <a:t>overview.html</a:t>
            </a:r>
            <a:r>
              <a:rPr lang="en-US" sz="1100" kern="1200" dirty="0"/>
              <a:t> [Accessed: 2019-07-08]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C. Nicholson, “A Beginner’s Guide to Neural Networks and Deep Learning,” 2019. [Online]. Available: https://</a:t>
            </a:r>
            <a:r>
              <a:rPr lang="en-US" sz="1100" kern="1200" dirty="0" err="1"/>
              <a:t>skymind.ai</a:t>
            </a:r>
            <a:r>
              <a:rPr lang="en-US" sz="1100" kern="1200" dirty="0"/>
              <a:t>/wiki/neural-network [Accessed: 2019-09-26]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J. </a:t>
            </a:r>
            <a:r>
              <a:rPr lang="en-US" sz="1100" kern="1200" dirty="0" err="1"/>
              <a:t>Perktold</a:t>
            </a:r>
            <a:r>
              <a:rPr lang="en-US" sz="1100" kern="1200" dirty="0"/>
              <a:t>, S. </a:t>
            </a:r>
            <a:r>
              <a:rPr lang="en-US" sz="1100" kern="1200" dirty="0" err="1"/>
              <a:t>Seabold</a:t>
            </a:r>
            <a:r>
              <a:rPr lang="en-US" sz="1100" kern="1200" dirty="0"/>
              <a:t>, and J. Taylor, “</a:t>
            </a:r>
            <a:r>
              <a:rPr lang="en-US" sz="1100" kern="1200" dirty="0" err="1"/>
              <a:t>StatsModels</a:t>
            </a:r>
            <a:r>
              <a:rPr lang="en-US" sz="1100" kern="1200" dirty="0"/>
              <a:t>: Statistics in Python,” 2009.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X. Qin and W. Lee, “Statistical Causality Analysis of Infosec Alert Data,” in International Workshop on Recent Advances in Intrusion Detection. Springer Berlin Heidelberg, 2003, pp. 73–93.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B. Stone, S. Graham, B. Mullins, and C. Schubert </a:t>
            </a:r>
            <a:r>
              <a:rPr lang="en-US" sz="1100" kern="1200" dirty="0" err="1"/>
              <a:t>Kabban</a:t>
            </a:r>
            <a:r>
              <a:rPr lang="en-US" sz="1100" kern="1200" dirty="0"/>
              <a:t>, “Enabling Auditing and Intrusion Detection for Proprietary Controller Area Networks,” Dissertation, Air Force Institute of Technology, 2018.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Sugihara Lab: Quantitative Ecology and Data-Driven Theory, “Empirical Dynamic Modeling,” 2019. [Online]. Available: http://</a:t>
            </a:r>
            <a:r>
              <a:rPr lang="en-US" sz="1100" kern="1200" dirty="0" err="1"/>
              <a:t>deepecoweb.ucsd.edu</a:t>
            </a:r>
            <a:r>
              <a:rPr lang="en-US" sz="1100" kern="1200" dirty="0"/>
              <a:t>/ nonlinear-dynamics-research/</a:t>
            </a:r>
            <a:r>
              <a:rPr lang="en-US" sz="1100" kern="1200" dirty="0" err="1"/>
              <a:t>edm</a:t>
            </a:r>
            <a:r>
              <a:rPr lang="en-US" sz="1100" kern="1200" dirty="0"/>
              <a:t>/ [Accessed: 2019-05-31]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G. Sugihara, “Nonlinear forecasting for the classification of natural time series,” Philosophical Transactions of the Royal Society: Mathematical, Physical and Engineering Sciences, vol. 348, no. 1688, 1994.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G. Sugihara and R. May, “Nonlinear forecasting as a way of distinguishing chaos from measurement error in time series,” Nature, vol. 344, pp. 734–741, 1990.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G. Sugihara, R. May, H. Ye, C.-h. Hsieh, E. </a:t>
            </a:r>
            <a:r>
              <a:rPr lang="en-US" sz="1100" kern="1200" dirty="0" err="1"/>
              <a:t>Deyle</a:t>
            </a:r>
            <a:r>
              <a:rPr lang="en-US" sz="1100" kern="1200" dirty="0"/>
              <a:t>, M. Fogarty, and S. Munch, “Detecting Causality in Complex Ecosystems,” Science, vol. 338, no. October, pp. 496–500, 2012.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Z. Tyree, R. A. Bridges, F. L. Combs, and M. R. Moore, “Exploiting the Shape of CAN Data for In-Vehicle Intrusion Detection,” in 2018 IEEE 88th Vehicular Technology Conference (VTC-Fall), 2019, pp. 1–5.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H. Ye, A. Clarke, E. </a:t>
            </a:r>
            <a:r>
              <a:rPr lang="en-US" sz="1100" kern="1200" dirty="0" err="1"/>
              <a:t>Deyle</a:t>
            </a:r>
            <a:r>
              <a:rPr lang="en-US" sz="1100" kern="1200" dirty="0"/>
              <a:t>, and G. Sugihara, “</a:t>
            </a:r>
            <a:r>
              <a:rPr lang="en-US" sz="1100" kern="1200" dirty="0" err="1"/>
              <a:t>rEDM</a:t>
            </a:r>
            <a:r>
              <a:rPr lang="en-US" sz="1100" kern="1200" dirty="0"/>
              <a:t>: An R package for Empirical Dynamic Modeling and Convergent Cross Mapping,” pp. 1–19, 2019. [Online]. Available: https://</a:t>
            </a:r>
            <a:r>
              <a:rPr lang="en-US" sz="1100" kern="1200" dirty="0" err="1"/>
              <a:t>cran.r-project.org</a:t>
            </a:r>
            <a:r>
              <a:rPr lang="en-US" sz="1100" kern="1200" dirty="0"/>
              <a:t>/web/packages/</a:t>
            </a:r>
            <a:r>
              <a:rPr lang="en-US" sz="1100" kern="1200" dirty="0" err="1"/>
              <a:t>rEDM</a:t>
            </a:r>
            <a:r>
              <a:rPr lang="en-US" sz="1100" kern="1200" dirty="0"/>
              <a:t>/vignettes/</a:t>
            </a:r>
            <a:r>
              <a:rPr lang="en-US" sz="1100" kern="1200" dirty="0" err="1"/>
              <a:t>rEDM.html</a:t>
            </a:r>
            <a:r>
              <a:rPr lang="en-US" sz="1100" kern="1200" dirty="0"/>
              <a:t> [Accessed: 2019-12-12]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BBA818B-0A47-C848-82F3-3588B7A58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61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0115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77B2-ECD0-5B41-8FEB-76AC10D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 Institute of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32C30-774F-0E4C-9CF7-89358C1D4C72}"/>
              </a:ext>
            </a:extLst>
          </p:cNvPr>
          <p:cNvSpPr txBox="1"/>
          <p:nvPr/>
        </p:nvSpPr>
        <p:spPr>
          <a:xfrm>
            <a:off x="1524000" y="2590805"/>
            <a:ext cx="9144000" cy="1954381"/>
          </a:xfrm>
          <a:prstGeom prst="rect">
            <a:avLst/>
          </a:prstGeom>
          <a:noFill/>
        </p:spPr>
        <p:txBody>
          <a:bodyPr wrap="square" lIns="274320" tIns="0" rIns="27432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Cyber-Physical System Intrusion: A Case Study of </a:t>
            </a:r>
          </a:p>
          <a:p>
            <a:pPr algn="ctr"/>
            <a:r>
              <a:rPr lang="en-US" sz="2800" b="1" dirty="0">
                <a:solidFill>
                  <a:srgbClr val="000066"/>
                </a:solidFill>
              </a:rPr>
              <a:t>Automobile Identification Vulnerabilities and </a:t>
            </a:r>
          </a:p>
          <a:p>
            <a:pPr algn="ctr">
              <a:spcAft>
                <a:spcPts val="1800"/>
              </a:spcAft>
            </a:pPr>
            <a:r>
              <a:rPr lang="en-US" sz="2800" b="1" dirty="0">
                <a:solidFill>
                  <a:srgbClr val="000066"/>
                </a:solidFill>
              </a:rPr>
              <a:t>Automated Approaches for Intrusion Detection</a:t>
            </a:r>
            <a:endParaRPr lang="en-US" b="1" dirty="0">
              <a:solidFill>
                <a:srgbClr val="000066"/>
              </a:solidFill>
            </a:endParaRPr>
          </a:p>
          <a:p>
            <a:pPr algn="ctr">
              <a:spcAft>
                <a:spcPts val="0"/>
              </a:spcAft>
            </a:pPr>
            <a:r>
              <a:rPr lang="en-US" sz="2800" b="1" dirty="0">
                <a:solidFill>
                  <a:srgbClr val="000066"/>
                </a:solidFill>
              </a:rPr>
              <a:t>2d Lt David Crow</a:t>
            </a:r>
          </a:p>
        </p:txBody>
      </p:sp>
    </p:spTree>
    <p:extLst>
      <p:ext uri="{BB962C8B-B14F-4D97-AF65-F5344CB8AC3E}">
        <p14:creationId xmlns:p14="http://schemas.microsoft.com/office/powerpoint/2010/main" val="7203684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b="1" i="1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B1FC66-BB8A-3B46-AFE3-143C3EDE8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49027"/>
      </p:ext>
    </p:extLst>
  </p:cSld>
  <p:clrMapOvr>
    <a:masterClrMapping/>
  </p:clrMapOvr>
  <p:transition advTm="3454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4E5F-B968-4148-A409-A8937766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Cyber-Physical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F3B2-5B5C-AE42-9861-79308222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“systems where the cyber parts, i.e., the computing and communication parts, and the physical parts are tightly integrated, both at the design time and during operation”</a:t>
            </a:r>
          </a:p>
          <a:p>
            <a:r>
              <a:rPr lang="en-US" dirty="0"/>
              <a:t>Difficult to replicate a CPS’s model ⟶ CPS monitoring</a:t>
            </a:r>
          </a:p>
          <a:p>
            <a:r>
              <a:rPr lang="en-US" dirty="0"/>
              <a:t>Output of CPS monitoring: time series data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ABC1BA-C3A4-AB4F-8D0F-AEF162196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01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3EFE-A91E-9F4E-8965-EFFA82CC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AE2F48-8558-E645-847F-7ABEB0176F66}"/>
              </a:ext>
            </a:extLst>
          </p:cNvPr>
          <p:cNvSpPr txBox="1">
            <a:spLocks/>
          </p:cNvSpPr>
          <p:nvPr/>
        </p:nvSpPr>
        <p:spPr>
          <a:xfrm>
            <a:off x="1676400" y="5341623"/>
            <a:ext cx="8839200" cy="929638"/>
          </a:xfrm>
          <a:prstGeom prst="rect">
            <a:avLst/>
          </a:prstGeom>
        </p:spPr>
        <p:txBody>
          <a:bodyPr lIns="0" rIns="0"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sz="1200" kern="0" dirty="0"/>
              <a:t>“(a) Google stock price for 200 consecutive days; (b) Annual number of [labor] strikes in the US; (c) Annual price of a dozen eggs in the US (constant dollars); (d) Monthly total of pigs slaughtered in Victoria, Australia; (e) Annual total of lynx trapped in the McKenzie River district of north-west Canada; (f) Monthly Australian electricity production.”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75E4BC3-8A9D-8C45-A4E1-86412D247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9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78A78-5DB9-5C4D-9171-594D51E45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72" y="1464132"/>
            <a:ext cx="707745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160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30854</TotalTime>
  <Words>3260</Words>
  <Application>Microsoft Macintosh PowerPoint</Application>
  <PresentationFormat>Widescreen</PresentationFormat>
  <Paragraphs>684</Paragraphs>
  <Slides>62</Slides>
  <Notes>44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Courier</vt:lpstr>
      <vt:lpstr>Wingdings</vt:lpstr>
      <vt:lpstr>AFIT_PPT_TEMPLATE</vt:lpstr>
      <vt:lpstr>1_AFIT_PPT_TEMPLATE</vt:lpstr>
      <vt:lpstr>Air Force Institute of Technology</vt:lpstr>
      <vt:lpstr>Overview</vt:lpstr>
      <vt:lpstr>Motivation</vt:lpstr>
      <vt:lpstr>Research Question 1</vt:lpstr>
      <vt:lpstr>Motivation</vt:lpstr>
      <vt:lpstr>Research Question 2</vt:lpstr>
      <vt:lpstr>Overview</vt:lpstr>
      <vt:lpstr>Cyber-Physical Systems</vt:lpstr>
      <vt:lpstr>Time Series Data</vt:lpstr>
      <vt:lpstr>Deep Learning</vt:lpstr>
      <vt:lpstr>Neural Networks</vt:lpstr>
      <vt:lpstr>Convolutional Neural Network</vt:lpstr>
      <vt:lpstr>Classification</vt:lpstr>
      <vt:lpstr>Controller Area Network</vt:lpstr>
      <vt:lpstr>Intrusion Detection Systems</vt:lpstr>
      <vt:lpstr>Causality</vt:lpstr>
      <vt:lpstr>Granger Causality</vt:lpstr>
      <vt:lpstr>Empirical Dynamic Modeling</vt:lpstr>
      <vt:lpstr>Empirical Dynamic Modeling</vt:lpstr>
      <vt:lpstr>Related Work</vt:lpstr>
      <vt:lpstr>Overview</vt:lpstr>
      <vt:lpstr>Experimental Data</vt:lpstr>
      <vt:lpstr>Overview</vt:lpstr>
      <vt:lpstr>Methodology</vt:lpstr>
      <vt:lpstr>Exp. 1: Ordered Data</vt:lpstr>
      <vt:lpstr>Exp. 2: Ordered ArbIDs</vt:lpstr>
      <vt:lpstr>Exp. 3: Unordered Data</vt:lpstr>
      <vt:lpstr>Overview</vt:lpstr>
      <vt:lpstr>Results</vt:lpstr>
      <vt:lpstr>Overview</vt:lpstr>
      <vt:lpstr>Intrusion Detection Systems</vt:lpstr>
      <vt:lpstr>Overview</vt:lpstr>
      <vt:lpstr>Linear Data – Steering System</vt:lpstr>
      <vt:lpstr>Nonlinear Data – Flight Simulator</vt:lpstr>
      <vt:lpstr>Overview</vt:lpstr>
      <vt:lpstr>Granger Causality</vt:lpstr>
      <vt:lpstr>Empirical Dynamic Modeling</vt:lpstr>
      <vt:lpstr>Overview</vt:lpstr>
      <vt:lpstr>Linear Data – Granger</vt:lpstr>
      <vt:lpstr>Linear Data – EDM</vt:lpstr>
      <vt:lpstr>Linear Data – EDM</vt:lpstr>
      <vt:lpstr>Linear Data – EDM</vt:lpstr>
      <vt:lpstr>Linear Data – EDM</vt:lpstr>
      <vt:lpstr>Linear Data – EDM</vt:lpstr>
      <vt:lpstr>Linear Data – EDM</vt:lpstr>
      <vt:lpstr>Linear Data – EDM</vt:lpstr>
      <vt:lpstr>Nonlinear Data – Granger</vt:lpstr>
      <vt:lpstr>Nonlinear Data – EDM</vt:lpstr>
      <vt:lpstr>Nonlinear Data – EDM</vt:lpstr>
      <vt:lpstr>Nonlinear Data – EDM</vt:lpstr>
      <vt:lpstr>Nonlinear Data – EDM</vt:lpstr>
      <vt:lpstr>Nonlinear Data – EDM</vt:lpstr>
      <vt:lpstr>Nonlinear Data – EDM</vt:lpstr>
      <vt:lpstr>Nonlinear Data – EDM</vt:lpstr>
      <vt:lpstr>Overview</vt:lpstr>
      <vt:lpstr>Conclusions</vt:lpstr>
      <vt:lpstr>Future Work</vt:lpstr>
      <vt:lpstr>Contributions</vt:lpstr>
      <vt:lpstr>Summary</vt:lpstr>
      <vt:lpstr>References</vt:lpstr>
      <vt:lpstr>References</vt:lpstr>
      <vt:lpstr>Air Force Institute of Technology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Crow, David R. (Student)</cp:lastModifiedBy>
  <cp:revision>613</cp:revision>
  <dcterms:created xsi:type="dcterms:W3CDTF">2012-10-01T11:38:02Z</dcterms:created>
  <dcterms:modified xsi:type="dcterms:W3CDTF">2020-01-28T15:34:55Z</dcterms:modified>
</cp:coreProperties>
</file>