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4121" r:id="rId2"/>
  </p:sldMasterIdLst>
  <p:notesMasterIdLst>
    <p:notesMasterId r:id="rId65"/>
  </p:notesMasterIdLst>
  <p:handoutMasterIdLst>
    <p:handoutMasterId r:id="rId66"/>
  </p:handoutMasterIdLst>
  <p:sldIdLst>
    <p:sldId id="437" r:id="rId3"/>
    <p:sldId id="424" r:id="rId4"/>
    <p:sldId id="383" r:id="rId5"/>
    <p:sldId id="458" r:id="rId6"/>
    <p:sldId id="439" r:id="rId7"/>
    <p:sldId id="460" r:id="rId8"/>
    <p:sldId id="396" r:id="rId9"/>
    <p:sldId id="384" r:id="rId10"/>
    <p:sldId id="398" r:id="rId11"/>
    <p:sldId id="465" r:id="rId12"/>
    <p:sldId id="440" r:id="rId13"/>
    <p:sldId id="441" r:id="rId14"/>
    <p:sldId id="463" r:id="rId15"/>
    <p:sldId id="445" r:id="rId16"/>
    <p:sldId id="448" r:id="rId17"/>
    <p:sldId id="400" r:id="rId18"/>
    <p:sldId id="401" r:id="rId19"/>
    <p:sldId id="415" r:id="rId20"/>
    <p:sldId id="417" r:id="rId21"/>
    <p:sldId id="385" r:id="rId22"/>
    <p:sldId id="449" r:id="rId23"/>
    <p:sldId id="452" r:id="rId24"/>
    <p:sldId id="450" r:id="rId25"/>
    <p:sldId id="457" r:id="rId26"/>
    <p:sldId id="455" r:id="rId27"/>
    <p:sldId id="395" r:id="rId28"/>
    <p:sldId id="456" r:id="rId29"/>
    <p:sldId id="451" r:id="rId30"/>
    <p:sldId id="454" r:id="rId31"/>
    <p:sldId id="404" r:id="rId32"/>
    <p:sldId id="446" r:id="rId33"/>
    <p:sldId id="447" r:id="rId34"/>
    <p:sldId id="386" r:id="rId35"/>
    <p:sldId id="389" r:id="rId36"/>
    <p:sldId id="464" r:id="rId37"/>
    <p:sldId id="387" r:id="rId38"/>
    <p:sldId id="388" r:id="rId39"/>
    <p:sldId id="405" r:id="rId40"/>
    <p:sldId id="390" r:id="rId41"/>
    <p:sldId id="391" r:id="rId42"/>
    <p:sldId id="419" r:id="rId43"/>
    <p:sldId id="420" r:id="rId44"/>
    <p:sldId id="436" r:id="rId45"/>
    <p:sldId id="426" r:id="rId46"/>
    <p:sldId id="423" r:id="rId47"/>
    <p:sldId id="427" r:id="rId48"/>
    <p:sldId id="392" r:id="rId49"/>
    <p:sldId id="393" r:id="rId50"/>
    <p:sldId id="428" r:id="rId51"/>
    <p:sldId id="429" r:id="rId52"/>
    <p:sldId id="430" r:id="rId53"/>
    <p:sldId id="431" r:id="rId54"/>
    <p:sldId id="432" r:id="rId55"/>
    <p:sldId id="433" r:id="rId56"/>
    <p:sldId id="406" r:id="rId57"/>
    <p:sldId id="461" r:id="rId58"/>
    <p:sldId id="418" r:id="rId59"/>
    <p:sldId id="462" r:id="rId60"/>
    <p:sldId id="407" r:id="rId61"/>
    <p:sldId id="443" r:id="rId62"/>
    <p:sldId id="410" r:id="rId63"/>
    <p:sldId id="444" r:id="rId6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F7E340"/>
    <a:srgbClr val="CC0000"/>
    <a:srgbClr val="3399FF"/>
    <a:srgbClr val="339933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2" autoAdjust="0"/>
    <p:restoredTop sz="92149" autoAdjust="0"/>
  </p:normalViewPr>
  <p:slideViewPr>
    <p:cSldViewPr>
      <p:cViewPr varScale="1">
        <p:scale>
          <a:sx n="104" d="100"/>
          <a:sy n="104" d="100"/>
        </p:scale>
        <p:origin x="196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3704" y="21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E2CB6-6133-4DAC-8C84-7DE04A7CD06B}" type="datetimeFigureOut">
              <a:rPr lang="en-US" smtClean="0"/>
              <a:pPr/>
              <a:t>1/27/20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61DB2-E7AB-4E43-BC15-B3ADF3FFA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56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86E4AE3-CF4A-4D01-A7CD-26C12CC719EB}" type="datetimeFigureOut">
              <a:rPr lang="en-US"/>
              <a:pPr>
                <a:defRPr/>
              </a:pPr>
              <a:t>1/27/20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42E9269-F4F4-4146-82BC-89BDC18A6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540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42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509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26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42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85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32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Causality matters because it’s a physical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27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290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86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15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949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043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4474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510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920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49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73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“In the interest of time, I’m not covering class-specific results, …”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60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2010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374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593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 very explicit about mathematical model vs. simulation (and why this model is limited)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24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430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5253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640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9054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97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6633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specific about “next-point predictions”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0816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“Yeah, EDM achieves better predictions, but the difference is negligible. It’s like scrambling an F-35 to shoot down the Wright Flyer.”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403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746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799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211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504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495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30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15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49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889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73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41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4267200" y="4114800"/>
            <a:ext cx="4876800" cy="2057400"/>
          </a:xfrm>
          <a:prstGeom prst="rect">
            <a:avLst/>
          </a:prstGeom>
        </p:spPr>
        <p:txBody>
          <a:bodyPr anchor="ctr" anchorCtr="1"/>
          <a:lstStyle>
            <a:lvl1pPr marL="0" indent="0" algn="l">
              <a:spcBef>
                <a:spcPct val="20000"/>
              </a:spcBef>
              <a:buFontTx/>
              <a:buNone/>
              <a:defRPr sz="2400" b="0"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455612" indent="0" algn="l">
              <a:buFontTx/>
              <a:buNone/>
              <a:defRPr b="0">
                <a:solidFill>
                  <a:schemeClr val="accent2">
                    <a:lumMod val="50000"/>
                  </a:schemeClr>
                </a:solidFill>
                <a:effectLst/>
              </a:defRPr>
            </a:lvl2pPr>
          </a:lstStyle>
          <a:p>
            <a:pPr lvl="0" algn="ctr">
              <a:spcBef>
                <a:spcPct val="20000"/>
              </a:spcBef>
            </a:pPr>
            <a:r>
              <a:rPr lang="en-US" sz="2800" b="1" dirty="0">
                <a:solidFill>
                  <a:srgbClr val="000066"/>
                </a:solidFill>
              </a:rPr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267200" y="1143000"/>
            <a:ext cx="4876800" cy="2743200"/>
          </a:xfrm>
          <a:prstGeom prst="rect">
            <a:avLst/>
          </a:prstGeom>
        </p:spPr>
        <p:txBody>
          <a:bodyPr anchor="ctr" anchorCtr="1"/>
          <a:lstStyle>
            <a:lvl1pPr>
              <a:buNone/>
              <a:defRPr sz="3200" b="0" baseline="0">
                <a:solidFill>
                  <a:schemeClr val="accent2">
                    <a:lumMod val="50000"/>
                  </a:schemeClr>
                </a:solidFill>
                <a:effectLst/>
              </a:defRPr>
            </a:lvl1pPr>
          </a:lstStyle>
          <a:p>
            <a:pPr lvl="0" algn="ctr">
              <a:lnSpc>
                <a:spcPct val="120000"/>
              </a:lnSpc>
              <a:defRPr/>
            </a:pPr>
            <a:r>
              <a:rPr lang="en-US" sz="2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Click to edit Master text styles</a:t>
            </a: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857BAAEC-DC3F-4146-ACDF-C451778B9F9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422" t="2994" r="4895" b="4186"/>
          <a:stretch/>
        </p:blipFill>
        <p:spPr bwMode="auto">
          <a:xfrm>
            <a:off x="1156494" y="2819400"/>
            <a:ext cx="2895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 descr="shield">
            <a:extLst>
              <a:ext uri="{FF2B5EF4-FFF2-40B4-BE49-F238E27FC236}">
                <a16:creationId xmlns:a16="http://schemas.microsoft.com/office/drawing/2014/main" id="{F7828913-E3D1-1A4F-934E-552C9DA0F5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3" y="17526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137C2C19-49EC-BC42-94A6-D820E67A2F7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33400" y="0"/>
            <a:ext cx="7772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>
            <a:lvl1pPr>
              <a:defRPr sz="3200"/>
            </a:lvl1pPr>
          </a:lstStyle>
          <a:p>
            <a:pPr lvl="0"/>
            <a:r>
              <a:rPr lang="en-US" dirty="0"/>
              <a:t>Air Force Institute of Technology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B6A4554-3D98-1049-B306-A3B93F78A4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‹#›</a:t>
            </a:fld>
            <a:r>
              <a:rPr lang="en-US"/>
              <a:t> / 62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1" y="1295400"/>
            <a:ext cx="8224838" cy="4876800"/>
          </a:xfrm>
          <a:prstGeom prst="rect">
            <a:avLst/>
          </a:prstGeom>
        </p:spPr>
        <p:txBody>
          <a:bodyPr anchor="ctr" anchorCtr="0"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 sz="2400"/>
            </a:lvl4pPr>
            <a:lvl5pPr>
              <a:buClr>
                <a:schemeClr val="accent6">
                  <a:lumMod val="75000"/>
                </a:schemeClr>
              </a:buCl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BD656C0-F62D-0140-8DDB-9177859229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‹#›</a:t>
            </a:fld>
            <a:r>
              <a:rPr lang="en-US"/>
              <a:t> / 62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4114800" cy="48768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 sz="2400"/>
            </a:lvl4pPr>
            <a:lvl5pPr>
              <a:buClr>
                <a:schemeClr val="accent6">
                  <a:lumMod val="75000"/>
                </a:schemeClr>
              </a:buCl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95800" y="1295400"/>
            <a:ext cx="4114800" cy="48768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 sz="2400"/>
            </a:lvl4pPr>
            <a:lvl5pPr>
              <a:buClr>
                <a:schemeClr val="accent6">
                  <a:lumMod val="75000"/>
                </a:schemeClr>
              </a:buCl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0B91E47-6F0A-D646-BF9E-DACE559D534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‹#›</a:t>
            </a:fld>
            <a:r>
              <a:rPr lang="en-US"/>
              <a:t> / 62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3A4A-C24C-F04E-BF83-2F106A10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44E3D7F-DE58-A440-9752-BE24282203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‹#›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5968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1" y="1295400"/>
            <a:ext cx="8224838" cy="4876800"/>
          </a:xfrm>
          <a:prstGeom prst="rect">
            <a:avLst/>
          </a:prstGeom>
        </p:spPr>
        <p:txBody>
          <a:bodyPr anchor="ctr" anchorCtr="0"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 sz="2400"/>
            </a:lvl4pPr>
            <a:lvl5pPr>
              <a:buClr>
                <a:schemeClr val="accent6">
                  <a:lumMod val="75000"/>
                </a:schemeClr>
              </a:buCl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616175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9" y="6337304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40" y="63484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234114"/>
            <a:ext cx="5269044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7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05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772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2057" name="Picture 11" descr="chrmblue_std sma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6852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1" y="6437317"/>
            <a:ext cx="2155640" cy="26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2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46" cy="284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000066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858000" y="641667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/ 62</a:t>
            </a:r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D7A0C27D-0270-7047-85D6-6E0542D5E417}"/>
              </a:ext>
            </a:extLst>
          </p:cNvPr>
          <p:cNvSpPr txBox="1">
            <a:spLocks/>
          </p:cNvSpPr>
          <p:nvPr userDrawn="1"/>
        </p:nvSpPr>
        <p:spPr>
          <a:xfrm>
            <a:off x="152400" y="641667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1200" dirty="0"/>
              <a:t>28 January 2020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1" r:id="rId2"/>
    <p:sldLayoutId id="2147484116" r:id="rId3"/>
    <p:sldLayoutId id="2147484119" r:id="rId4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76EFCB66-760B-B64E-B361-68C30E8DC1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rgbClr val="FFFFFF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9" y="6337304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40" y="63484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234114"/>
            <a:ext cx="5269044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7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05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772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2057" name="Picture 11" descr="chrmblue_std smal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6852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1" y="6437317"/>
            <a:ext cx="2155640" cy="26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2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46" cy="284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000066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</p:spTree>
    <p:extLst>
      <p:ext uri="{BB962C8B-B14F-4D97-AF65-F5344CB8AC3E}">
        <p14:creationId xmlns:p14="http://schemas.microsoft.com/office/powerpoint/2010/main" val="350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C77B2-ECD0-5B41-8FEB-76AC10D0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Force Institute of Technology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532C30-774F-0E4C-9CF7-89358C1D4C72}"/>
              </a:ext>
            </a:extLst>
          </p:cNvPr>
          <p:cNvSpPr txBox="1"/>
          <p:nvPr/>
        </p:nvSpPr>
        <p:spPr>
          <a:xfrm>
            <a:off x="0" y="2590804"/>
            <a:ext cx="9144000" cy="2139047"/>
          </a:xfrm>
          <a:prstGeom prst="rect">
            <a:avLst/>
          </a:prstGeom>
          <a:noFill/>
        </p:spPr>
        <p:txBody>
          <a:bodyPr wrap="square" lIns="274320" tIns="0" rIns="274320" bIns="0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</a:rPr>
              <a:t>Cyber-Physical System Intrusion: A Case Study of </a:t>
            </a:r>
          </a:p>
          <a:p>
            <a:pPr algn="ctr"/>
            <a:r>
              <a:rPr lang="en-US" sz="2800" b="1" dirty="0">
                <a:solidFill>
                  <a:srgbClr val="000066"/>
                </a:solidFill>
              </a:rPr>
              <a:t>Automobile Identification Vulnerabilities and </a:t>
            </a:r>
          </a:p>
          <a:p>
            <a:pPr algn="ctr">
              <a:spcAft>
                <a:spcPts val="1800"/>
              </a:spcAft>
            </a:pPr>
            <a:r>
              <a:rPr lang="en-US" sz="2800" b="1" dirty="0">
                <a:solidFill>
                  <a:srgbClr val="000066"/>
                </a:solidFill>
              </a:rPr>
              <a:t>Automated Approaches for Intrusion Detection</a:t>
            </a:r>
            <a:endParaRPr lang="en-US" b="1" dirty="0">
              <a:solidFill>
                <a:srgbClr val="000066"/>
              </a:solidFill>
            </a:endParaRPr>
          </a:p>
          <a:p>
            <a:pPr algn="r">
              <a:spcAft>
                <a:spcPts val="0"/>
              </a:spcAft>
            </a:pPr>
            <a:r>
              <a:rPr lang="en-US" sz="2000" b="1" dirty="0">
                <a:solidFill>
                  <a:srgbClr val="000066"/>
                </a:solidFill>
              </a:rPr>
              <a:t>2d Lt David Crow</a:t>
            </a:r>
          </a:p>
          <a:p>
            <a:pPr algn="r">
              <a:spcAft>
                <a:spcPts val="0"/>
              </a:spcAft>
            </a:pPr>
            <a:r>
              <a:rPr lang="en-US" sz="2000" b="1" dirty="0">
                <a:solidFill>
                  <a:srgbClr val="000066"/>
                </a:solidFill>
              </a:rPr>
              <a:t>GCS, ENG 20M, AFIT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21173-6184-7C46-8F00-3404B37C9DE6}"/>
              </a:ext>
            </a:extLst>
          </p:cNvPr>
          <p:cNvSpPr txBox="1"/>
          <p:nvPr/>
        </p:nvSpPr>
        <p:spPr>
          <a:xfrm>
            <a:off x="0" y="2590804"/>
            <a:ext cx="9144000" cy="2139047"/>
          </a:xfrm>
          <a:prstGeom prst="rect">
            <a:avLst/>
          </a:prstGeom>
          <a:noFill/>
        </p:spPr>
        <p:txBody>
          <a:bodyPr wrap="square" lIns="274320" tIns="0" rIns="274320" bIns="0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</a:rPr>
              <a:t>Cyber-Physical System Intrusion: A Case Study of </a:t>
            </a:r>
          </a:p>
          <a:p>
            <a:pPr algn="ctr"/>
            <a:r>
              <a:rPr lang="en-US" sz="2800" b="1" i="1" dirty="0">
                <a:solidFill>
                  <a:srgbClr val="FF0000"/>
                </a:solidFill>
              </a:rPr>
              <a:t>Automobile Identification Vulnerabilities</a:t>
            </a:r>
            <a:r>
              <a:rPr lang="en-US" sz="2800" b="1" dirty="0">
                <a:solidFill>
                  <a:srgbClr val="000066"/>
                </a:solidFill>
              </a:rPr>
              <a:t> and </a:t>
            </a:r>
          </a:p>
          <a:p>
            <a:pPr algn="ctr">
              <a:spcAft>
                <a:spcPts val="1800"/>
              </a:spcAft>
            </a:pPr>
            <a:r>
              <a:rPr lang="en-US" sz="2800" b="1" i="1" dirty="0">
                <a:solidFill>
                  <a:srgbClr val="FF0000"/>
                </a:solidFill>
              </a:rPr>
              <a:t>Automated Approaches for Intrusion Detection</a:t>
            </a:r>
            <a:endParaRPr lang="en-US" b="1" i="1" dirty="0">
              <a:solidFill>
                <a:srgbClr val="FF0000"/>
              </a:solidFill>
            </a:endParaRPr>
          </a:p>
          <a:p>
            <a:pPr algn="r">
              <a:spcAft>
                <a:spcPts val="0"/>
              </a:spcAft>
            </a:pPr>
            <a:r>
              <a:rPr lang="en-US" sz="2000" b="1" dirty="0">
                <a:solidFill>
                  <a:srgbClr val="000066"/>
                </a:solidFill>
              </a:rPr>
              <a:t>2d Lt David Crow</a:t>
            </a:r>
          </a:p>
          <a:p>
            <a:pPr algn="r">
              <a:spcAft>
                <a:spcPts val="0"/>
              </a:spcAft>
            </a:pPr>
            <a:r>
              <a:rPr lang="en-US" sz="2000" b="1" dirty="0">
                <a:solidFill>
                  <a:srgbClr val="000066"/>
                </a:solidFill>
              </a:rPr>
              <a:t>GCS, ENG 20M, AFIT</a:t>
            </a:r>
          </a:p>
        </p:txBody>
      </p:sp>
    </p:spTree>
    <p:extLst>
      <p:ext uri="{BB962C8B-B14F-4D97-AF65-F5344CB8AC3E}">
        <p14:creationId xmlns:p14="http://schemas.microsoft.com/office/powerpoint/2010/main" val="3457238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6" grpId="0"/>
      <p:bldP spid="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EB4E-88A8-C14C-B05A-9F18A4DD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C6959F-551C-B342-B967-50CF427388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Multilayer perceptrons (MLPs) and convolutional neural networks (CNNs) approximate a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Both can classify (predict the class/category of) input</a:t>
                </a:r>
              </a:p>
              <a:p>
                <a:r>
                  <a:rPr lang="en-US" dirty="0"/>
                  <a:t>CNNs are specialized networks for processing data with a “known grid-like topology”</a:t>
                </a:r>
              </a:p>
              <a:p>
                <a:r>
                  <a:rPr lang="en-US" dirty="0"/>
                  <a:t>CNNs are (generally) more complex and more powerful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C6959F-551C-B342-B967-50CF427388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D4105-143A-5049-99EC-4E830FF9E1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10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0769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C1CD-3809-6E4C-BF00-C712A8F13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92CD5A-E4BC-0F41-99A6-1307A8E588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4" y="1295400"/>
                <a:ext cx="4654119" cy="4876800"/>
              </a:xfrm>
            </p:spPr>
            <p:txBody>
              <a:bodyPr/>
              <a:lstStyle/>
              <a:p>
                <a:r>
                  <a:rPr lang="en-US" sz="1800" dirty="0"/>
                  <a:t>A multilayer perceptron (MLP) approximates a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1800" dirty="0"/>
              </a:p>
              <a:p>
                <a:r>
                  <a:rPr lang="en-US" sz="1800" dirty="0"/>
                  <a:t>Attempts to match predicted output to expected output for some given input</a:t>
                </a:r>
              </a:p>
              <a:p>
                <a:r>
                  <a:rPr lang="en-US" sz="1800" dirty="0"/>
                  <a:t>Uses general matrix multiplication to update weights on neurons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92CD5A-E4BC-0F41-99A6-1307A8E588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4" y="1295400"/>
                <a:ext cx="4654119" cy="4876800"/>
              </a:xfrm>
              <a:blipFill>
                <a:blip r:embed="rId3"/>
                <a:stretch>
                  <a:fillRect l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5CE6A80-83D6-0C44-B2A3-5D3A7A10A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24" y="1920240"/>
            <a:ext cx="3069159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7C185F-F81E-B444-95AE-1426684015F9}"/>
              </a:ext>
            </a:extLst>
          </p:cNvPr>
          <p:cNvSpPr txBox="1"/>
          <p:nvPr/>
        </p:nvSpPr>
        <p:spPr>
          <a:xfrm>
            <a:off x="5288179" y="4663444"/>
            <a:ext cx="3566160" cy="830997"/>
          </a:xfrm>
          <a:prstGeom prst="rect">
            <a:avLst/>
          </a:prstGeom>
          <a:noFill/>
        </p:spPr>
        <p:txBody>
          <a:bodyPr wrap="square" lIns="0" tIns="182880" rIns="0" bIns="0" rtlCol="0">
            <a:spAutoFit/>
          </a:bodyPr>
          <a:lstStyle/>
          <a:p>
            <a:pPr algn="ctr" eaLnBrk="0" hangingPunct="0">
              <a:spcBef>
                <a:spcPts val="0"/>
              </a:spcBef>
              <a:defRPr/>
            </a:pPr>
            <a:r>
              <a:rPr lang="en-US" sz="1400" b="1" dirty="0"/>
              <a:t>“An example of a feedforward network, drawn in two different styles ... It has a single hidden layer containing two units.”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6579BC7-6CDB-0D48-B499-32963E1065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11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263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C1CD-3809-6E4C-BF00-C712A8F13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2CD5A-E4BC-0F41-99A6-1307A8E58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3" y="1295400"/>
            <a:ext cx="4070553" cy="4876800"/>
          </a:xfrm>
        </p:spPr>
        <p:txBody>
          <a:bodyPr/>
          <a:lstStyle/>
          <a:p>
            <a:r>
              <a:rPr lang="en-US" sz="1800" dirty="0"/>
              <a:t>A convolutional neural network (CNN) processes data with a “known grid-like topology”</a:t>
            </a:r>
          </a:p>
          <a:p>
            <a:r>
              <a:rPr lang="en-US" sz="1800" dirty="0"/>
              <a:t>Time series are 1-D grids</a:t>
            </a:r>
          </a:p>
          <a:p>
            <a:r>
              <a:rPr lang="en-US" sz="1800" dirty="0"/>
              <a:t>Uses convolution operation to update weights on neurons</a:t>
            </a:r>
          </a:p>
        </p:txBody>
      </p:sp>
      <p:pic>
        <p:nvPicPr>
          <p:cNvPr id="7" name="Picture 6" descr="A close up of a keyboard&#10;&#10;Description automatically generated">
            <a:extLst>
              <a:ext uri="{FF2B5EF4-FFF2-40B4-BE49-F238E27FC236}">
                <a16:creationId xmlns:a16="http://schemas.microsoft.com/office/drawing/2014/main" id="{51A33C04-28ED-7441-9339-3F0299303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4" y="1441847"/>
            <a:ext cx="4070553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60D20B-7FEA-5A44-92CF-0BBEC45043E3}"/>
              </a:ext>
            </a:extLst>
          </p:cNvPr>
          <p:cNvSpPr txBox="1"/>
          <p:nvPr/>
        </p:nvSpPr>
        <p:spPr>
          <a:xfrm>
            <a:off x="4184116" y="5556647"/>
            <a:ext cx="4846320" cy="400110"/>
          </a:xfrm>
          <a:prstGeom prst="rect">
            <a:avLst/>
          </a:prstGeom>
          <a:noFill/>
        </p:spPr>
        <p:txBody>
          <a:bodyPr wrap="square" lIns="0" tIns="182880" rIns="0" bIns="0" rtlCol="0">
            <a:spAutoFit/>
          </a:bodyPr>
          <a:lstStyle/>
          <a:p>
            <a:pPr lvl="0" algn="ctr" eaLnBrk="0" hangingPunct="0">
              <a:spcBef>
                <a:spcPct val="30000"/>
              </a:spcBef>
              <a:defRPr/>
            </a:pPr>
            <a:r>
              <a:rPr lang="en-US" sz="1400" b="1" dirty="0"/>
              <a:t>“An example of 2-D convolution ..."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06A5944-BECE-894F-9079-085D5CA2E9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12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9133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C2EE-31E6-0141-B251-7C498535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537E2-64FB-3440-8EB5-54E476FCBA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some input, predict one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classes</a:t>
                </a:r>
              </a:p>
              <a:p>
                <a:r>
                  <a:rPr lang="en-US" dirty="0"/>
                  <a:t>Often measure performance with accuracy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537E2-64FB-3440-8EB5-54E476FCB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D7FE7-9505-0841-9642-D8AF623EBD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13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0015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A431-A71E-2C42-A280-F3965B37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Area Network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F457F4-1D64-6544-BE34-A9A4E10A6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" y="4908735"/>
            <a:ext cx="7289800" cy="787400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833E1E75-F233-914D-B5DF-390E3D6F4EBD}"/>
              </a:ext>
            </a:extLst>
          </p:cNvPr>
          <p:cNvSpPr/>
          <p:nvPr/>
        </p:nvSpPr>
        <p:spPr bwMode="auto">
          <a:xfrm>
            <a:off x="1078992" y="4800600"/>
            <a:ext cx="1746504" cy="996696"/>
          </a:xfrm>
          <a:prstGeom prst="frame">
            <a:avLst/>
          </a:prstGeom>
          <a:solidFill>
            <a:srgbClr val="CC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8FA81C40-05A0-9647-8EE7-B4B1B2DCE100}"/>
              </a:ext>
            </a:extLst>
          </p:cNvPr>
          <p:cNvSpPr/>
          <p:nvPr/>
        </p:nvSpPr>
        <p:spPr bwMode="auto">
          <a:xfrm>
            <a:off x="5532120" y="4800600"/>
            <a:ext cx="1591056" cy="996696"/>
          </a:xfrm>
          <a:prstGeom prst="frame">
            <a:avLst/>
          </a:prstGeom>
          <a:solidFill>
            <a:srgbClr val="CC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BBE79024-2FD7-6E43-B4C1-48F10F828A3F}"/>
              </a:ext>
            </a:extLst>
          </p:cNvPr>
          <p:cNvSpPr/>
          <p:nvPr/>
        </p:nvSpPr>
        <p:spPr bwMode="auto">
          <a:xfrm>
            <a:off x="3072384" y="4809744"/>
            <a:ext cx="1764792" cy="996696"/>
          </a:xfrm>
          <a:prstGeom prst="frame">
            <a:avLst/>
          </a:prstGeom>
          <a:solidFill>
            <a:srgbClr val="CC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B193B8-E6B6-524D-9B79-11102084D3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983" y="1295400"/>
            <a:ext cx="6430034" cy="2926080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5FB9C80-2054-EB47-A7CC-F7BB6A433D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14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99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635B-A70D-2E48-AAA0-D4131326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Intrusion Detection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75B5-5517-E048-A250-597C184A1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Monitors a network and alerts administrator of intrusion</a:t>
            </a:r>
          </a:p>
          <a:p>
            <a:r>
              <a:rPr lang="en-US" dirty="0"/>
              <a:t>Two primary types of IDSs</a:t>
            </a:r>
          </a:p>
          <a:p>
            <a:pPr lvl="1"/>
            <a:r>
              <a:rPr lang="en-US" dirty="0"/>
              <a:t>Misuse detection</a:t>
            </a:r>
          </a:p>
          <a:p>
            <a:pPr lvl="1"/>
            <a:r>
              <a:rPr lang="en-US" dirty="0"/>
              <a:t>Anomaly detection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984D0F-29FD-5C4F-A772-2812D86D5FF1}"/>
              </a:ext>
            </a:extLst>
          </p:cNvPr>
          <p:cNvSpPr txBox="1">
            <a:spLocks/>
          </p:cNvSpPr>
          <p:nvPr/>
        </p:nvSpPr>
        <p:spPr>
          <a:xfrm>
            <a:off x="381001" y="1295400"/>
            <a:ext cx="8224838" cy="4876800"/>
          </a:xfrm>
          <a:prstGeom prst="rect">
            <a:avLst/>
          </a:prstGeom>
        </p:spPr>
        <p:txBody>
          <a:bodyPr anchor="ctr" anchorCtr="0"/>
          <a:lstStyle>
            <a:lvl1pPr marL="331788" indent="-3317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46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30300" indent="-2174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585913" indent="-2174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 sz="2400">
                <a:solidFill>
                  <a:schemeClr val="tx1"/>
                </a:solidFill>
                <a:latin typeface="+mn-lt"/>
              </a:defRPr>
            </a:lvl4pPr>
            <a:lvl5pPr marL="2041525" indent="-2174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03999" indent="-22763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59268" indent="-22763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14540" indent="-22763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69808" indent="-22763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Monitors a network and alerts administrator of intrusion</a:t>
            </a:r>
          </a:p>
          <a:p>
            <a:r>
              <a:rPr lang="en-US" kern="0" dirty="0"/>
              <a:t>Two primary types of IDSs</a:t>
            </a:r>
          </a:p>
          <a:p>
            <a:pPr lvl="1"/>
            <a:r>
              <a:rPr lang="en-US" kern="0" dirty="0"/>
              <a:t>Misuse detection</a:t>
            </a:r>
          </a:p>
          <a:p>
            <a:pPr lvl="1"/>
            <a:r>
              <a:rPr lang="en-US" i="1" kern="0" dirty="0">
                <a:solidFill>
                  <a:srgbClr val="FF0000"/>
                </a:solidFill>
              </a:rPr>
              <a:t>Anomaly detection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B32A716-A0BF-B843-A7F5-E9A8E80FC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15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079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E377-EDF9-3F42-81C8-D66E95116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9C3F0-D899-6F4C-913D-657D970F9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Relationship between cause and effect</a:t>
            </a:r>
          </a:p>
          <a:p>
            <a:r>
              <a:rPr lang="en-US" dirty="0"/>
              <a:t>Difficult to measure/quantify</a:t>
            </a:r>
          </a:p>
          <a:p>
            <a:r>
              <a:rPr lang="en-US" dirty="0"/>
              <a:t>Approximate causality using statistical techniques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02DF15-BCD8-B643-896F-A520C7ACF3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16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89066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73BE-314B-BF44-BC16-B81554A5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Granger Causality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DA3B1-9DB3-5042-8891-FC33FC3C8D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95400"/>
                <a:ext cx="8763000" cy="2362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 two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does not precede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time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contains info that improves the prediction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info is not contained in any other series</a:t>
                </a:r>
              </a:p>
              <a:p>
                <a:r>
                  <a:rPr lang="en-US" dirty="0"/>
                  <a:t>Difficult to confirm these ⟶ 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DA3B1-9DB3-5042-8891-FC33FC3C8D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95400"/>
                <a:ext cx="8763000" cy="2362200"/>
              </a:xfrm>
              <a:blipFill>
                <a:blip r:embed="rId3"/>
                <a:stretch>
                  <a:fillRect l="-1013" b="-2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19CD031-7108-D54B-9755-84C1171040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" t="4090" r="7500" b="3439"/>
          <a:stretch/>
        </p:blipFill>
        <p:spPr>
          <a:xfrm>
            <a:off x="2200783" y="3611880"/>
            <a:ext cx="4742434" cy="256032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1225C98-1557-7B48-BBF9-33351D6234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17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594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B145-AFDD-0249-B11A-AC193F3D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Dynamic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801FC-BC1A-284A-A57E-8F2B8E26F3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95400"/>
                <a:ext cx="3287476" cy="4876800"/>
              </a:xfrm>
            </p:spPr>
            <p:txBody>
              <a:bodyPr lIns="91440" rIns="0" anchor="ctr" anchorCtr="0"/>
              <a:lstStyle/>
              <a:p>
                <a:pPr marL="0" indent="0">
                  <a:buNone/>
                </a:pPr>
                <a:r>
                  <a:rPr lang="en-US" sz="1800" dirty="0"/>
                  <a:t>Panel A</a:t>
                </a:r>
              </a:p>
              <a:p>
                <a:r>
                  <a:rPr lang="en-US" sz="1800" dirty="0"/>
                  <a:t>Lorenz system manifold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Projection of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/>
                  <a:t> dimension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Panel B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/>
                  <a:t> and two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800" dirty="0"/>
                  <a:t>-lags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Shadow manifold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800" dirty="0"/>
                  <a:t> are diffeomorphic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801FC-BC1A-284A-A57E-8F2B8E26F3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95400"/>
                <a:ext cx="3287476" cy="4876800"/>
              </a:xfrm>
              <a:blipFill>
                <a:blip r:embed="rId3"/>
                <a:stretch>
                  <a:fillRect l="-1538" r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4B9F0B1-8C8E-BC49-B372-70390344B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476" y="1345247"/>
            <a:ext cx="5094524" cy="475488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1621C83-AC8F-0E40-BC74-9740016385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18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57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B145-AFDD-0249-B11A-AC193F3D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Dynamic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801FC-BC1A-284A-A57E-8F2B8E26F3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95400"/>
                <a:ext cx="3124200" cy="4876800"/>
              </a:xfrm>
            </p:spPr>
            <p:txBody>
              <a:bodyPr rIns="0" anchor="ctr" anchorCtr="0"/>
              <a:lstStyle/>
              <a:p>
                <a:pPr marL="0" indent="0">
                  <a:buNone/>
                </a:pPr>
                <a:r>
                  <a:rPr lang="en-US" sz="1800" dirty="0"/>
                  <a:t>Convergent cross-mapping</a:t>
                </a:r>
              </a:p>
              <a:p>
                <a:r>
                  <a:rPr lang="en-US" sz="1800" dirty="0"/>
                  <a:t>Original manifold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Shadow manifolds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800" dirty="0"/>
                  <a:t> are diffeomorphic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801FC-BC1A-284A-A57E-8F2B8E26F3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95400"/>
                <a:ext cx="3124200" cy="4876800"/>
              </a:xfrm>
              <a:blipFill>
                <a:blip r:embed="rId3"/>
                <a:stretch>
                  <a:fillRect l="-1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4ED6E2-4C00-BC49-B017-3324B08B5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688" y="1893887"/>
            <a:ext cx="5206312" cy="36576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F0B0FD6-270C-0C49-87A8-51EE8F5781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19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190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" y="1295400"/>
            <a:ext cx="8224838" cy="4876800"/>
          </a:xfrm>
        </p:spPr>
        <p:txBody>
          <a:bodyPr anchor="ctr"/>
          <a:lstStyle/>
          <a:p>
            <a:r>
              <a:rPr lang="en-US" dirty="0"/>
              <a:t>Motivation</a:t>
            </a:r>
          </a:p>
          <a:p>
            <a:r>
              <a:rPr lang="en-US" dirty="0"/>
              <a:t>Background &amp; related work</a:t>
            </a:r>
          </a:p>
          <a:p>
            <a:r>
              <a:rPr lang="en-US" dirty="0"/>
              <a:t>Identifying vehicles</a:t>
            </a:r>
          </a:p>
          <a:p>
            <a:pPr lvl="1"/>
            <a:r>
              <a:rPr lang="en-US" dirty="0"/>
              <a:t>Experimental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dirty="0"/>
              <a:t>Detecting intrusion</a:t>
            </a:r>
          </a:p>
          <a:p>
            <a:pPr lvl="1"/>
            <a:r>
              <a:rPr lang="en-US" dirty="0"/>
              <a:t>Experimental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3C16C9-5A3F-7246-BC03-1A9640D5F287}"/>
              </a:ext>
            </a:extLst>
          </p:cNvPr>
          <p:cNvSpPr txBox="1">
            <a:spLocks/>
          </p:cNvSpPr>
          <p:nvPr/>
        </p:nvSpPr>
        <p:spPr>
          <a:xfrm>
            <a:off x="385762" y="1295400"/>
            <a:ext cx="8224838" cy="4876800"/>
          </a:xfrm>
          <a:prstGeom prst="rect">
            <a:avLst/>
          </a:prstGeom>
        </p:spPr>
        <p:txBody>
          <a:bodyPr anchor="ctr" anchorCtr="0"/>
          <a:lstStyle>
            <a:lvl1pPr marL="331788" indent="-3317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46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30300" indent="-2174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585913" indent="-2174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 sz="2400">
                <a:solidFill>
                  <a:schemeClr val="tx1"/>
                </a:solidFill>
                <a:latin typeface="+mn-lt"/>
              </a:defRPr>
            </a:lvl4pPr>
            <a:lvl5pPr marL="2041525" indent="-2174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03999" indent="-22763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59268" indent="-22763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14540" indent="-22763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69808" indent="-22763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i="1" kern="0" dirty="0"/>
              <a:t>Motivation</a:t>
            </a:r>
          </a:p>
          <a:p>
            <a:r>
              <a:rPr lang="en-US" kern="0" dirty="0"/>
              <a:t>Background &amp; related work</a:t>
            </a:r>
          </a:p>
          <a:p>
            <a:r>
              <a:rPr lang="en-US" kern="0" dirty="0"/>
              <a:t>Identifying vehicles</a:t>
            </a:r>
          </a:p>
          <a:p>
            <a:pPr lvl="1"/>
            <a:r>
              <a:rPr lang="en-US" kern="0" dirty="0"/>
              <a:t>Experimental data</a:t>
            </a:r>
          </a:p>
          <a:p>
            <a:pPr lvl="1"/>
            <a:r>
              <a:rPr lang="en-US" kern="0" dirty="0"/>
              <a:t>Methodology</a:t>
            </a:r>
          </a:p>
          <a:p>
            <a:pPr lvl="1"/>
            <a:r>
              <a:rPr lang="en-US" kern="0" dirty="0"/>
              <a:t>Results</a:t>
            </a:r>
          </a:p>
          <a:p>
            <a:r>
              <a:rPr lang="en-US" kern="0" dirty="0"/>
              <a:t>Detecting intrusion</a:t>
            </a:r>
          </a:p>
          <a:p>
            <a:pPr lvl="1"/>
            <a:r>
              <a:rPr lang="en-US" kern="0" dirty="0"/>
              <a:t>Experimental data</a:t>
            </a:r>
          </a:p>
          <a:p>
            <a:pPr lvl="1"/>
            <a:r>
              <a:rPr lang="en-US" kern="0" dirty="0"/>
              <a:t>Methodology</a:t>
            </a:r>
          </a:p>
          <a:p>
            <a:pPr lvl="1"/>
            <a:r>
              <a:rPr lang="en-US" kern="0" dirty="0"/>
              <a:t>Results</a:t>
            </a:r>
          </a:p>
          <a:p>
            <a:r>
              <a:rPr lang="en-US" kern="0" dirty="0"/>
              <a:t>Conclusions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8B49113-EE96-C44E-8D99-FA3EDE21DB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2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46604"/>
      </p:ext>
    </p:extLst>
  </p:cSld>
  <p:clrMapOvr>
    <a:masterClrMapping/>
  </p:clrMapOvr>
  <p:transition advTm="3454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9270-1F1D-954F-B1EC-33AE871A3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0CC2F-5DD9-3E4B-860B-93141B8D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security</a:t>
            </a:r>
          </a:p>
          <a:p>
            <a:r>
              <a:rPr lang="en-US" dirty="0"/>
              <a:t>Predict future CAN data</a:t>
            </a:r>
          </a:p>
          <a:p>
            <a:r>
              <a:rPr lang="en-US" dirty="0"/>
              <a:t>Classify CAN data samples as normal/abnormal</a:t>
            </a:r>
          </a:p>
          <a:p>
            <a:r>
              <a:rPr lang="en-US" dirty="0"/>
              <a:t>Classify drivers using reverse-engineered CAN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Granger causality</a:t>
            </a:r>
          </a:p>
          <a:p>
            <a:r>
              <a:rPr lang="en-US" dirty="0"/>
              <a:t>Correlate/aggregate alerts to identify important alerts</a:t>
            </a:r>
          </a:p>
          <a:p>
            <a:r>
              <a:rPr lang="en-US" dirty="0"/>
              <a:t>Determine variables which best predict an attack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Empirical dynamic modeling</a:t>
            </a:r>
          </a:p>
          <a:p>
            <a:r>
              <a:rPr lang="en-US" dirty="0"/>
              <a:t>None!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56262B1-3831-3A47-92D9-43B6ABF7EA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20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66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Motivation</a:t>
            </a:r>
          </a:p>
          <a:p>
            <a:r>
              <a:rPr lang="en-US" dirty="0"/>
              <a:t>Background &amp; related work</a:t>
            </a:r>
          </a:p>
          <a:p>
            <a:r>
              <a:rPr lang="en-US" b="1" i="1" dirty="0"/>
              <a:t>Identifying vehicles</a:t>
            </a:r>
          </a:p>
          <a:p>
            <a:pPr lvl="1"/>
            <a:r>
              <a:rPr lang="en-US" b="1" i="1" dirty="0"/>
              <a:t>Experimental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dirty="0"/>
              <a:t>Detecting intrusion</a:t>
            </a:r>
          </a:p>
          <a:p>
            <a:pPr lvl="1"/>
            <a:r>
              <a:rPr lang="en-US" dirty="0"/>
              <a:t>Experimental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AF864C7-7CCD-504A-8DED-D55E789CD8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21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5751"/>
      </p:ext>
    </p:extLst>
  </p:cSld>
  <p:clrMapOvr>
    <a:masterClrMapping/>
  </p:clrMapOvr>
  <p:transition advTm="34545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45145-689F-6541-BCD6-30F2C3A8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AECA-7FA7-9C45-99AE-197CD3ECA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3" y="1295400"/>
            <a:ext cx="4191001" cy="4876800"/>
          </a:xfrm>
        </p:spPr>
        <p:txBody>
          <a:bodyPr anchor="ctr"/>
          <a:lstStyle/>
          <a:p>
            <a:r>
              <a:rPr lang="en-US" dirty="0"/>
              <a:t>11 vehicles</a:t>
            </a:r>
          </a:p>
          <a:p>
            <a:r>
              <a:rPr lang="en-US" dirty="0"/>
              <a:t>230 MB of CAN data</a:t>
            </a:r>
          </a:p>
          <a:p>
            <a:r>
              <a:rPr lang="en-US" dirty="0"/>
              <a:t>Arbitration identifier (</a:t>
            </a:r>
            <a:r>
              <a:rPr lang="en-US" dirty="0" err="1"/>
              <a:t>arbID</a:t>
            </a:r>
            <a:r>
              <a:rPr lang="en-US" dirty="0"/>
              <a:t>)</a:t>
            </a:r>
          </a:p>
          <a:p>
            <a:r>
              <a:rPr lang="en-US" dirty="0"/>
              <a:t>Hexadecimal data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FFCA7D-2A3A-5B4E-99D5-FC1071FBA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324319"/>
              </p:ext>
            </p:extLst>
          </p:nvPr>
        </p:nvGraphicFramePr>
        <p:xfrm>
          <a:off x="4874199" y="1508760"/>
          <a:ext cx="3431605" cy="445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3026">
                  <a:extLst>
                    <a:ext uri="{9D8B030D-6E8A-4147-A177-3AD203B41FA5}">
                      <a16:colId xmlns:a16="http://schemas.microsoft.com/office/drawing/2014/main" val="202011015"/>
                    </a:ext>
                  </a:extLst>
                </a:gridCol>
                <a:gridCol w="990918">
                  <a:extLst>
                    <a:ext uri="{9D8B030D-6E8A-4147-A177-3AD203B41FA5}">
                      <a16:colId xmlns:a16="http://schemas.microsoft.com/office/drawing/2014/main" val="4253767241"/>
                    </a:ext>
                  </a:extLst>
                </a:gridCol>
                <a:gridCol w="971868">
                  <a:extLst>
                    <a:ext uri="{9D8B030D-6E8A-4147-A177-3AD203B41FA5}">
                      <a16:colId xmlns:a16="http://schemas.microsoft.com/office/drawing/2014/main" val="731113567"/>
                    </a:ext>
                  </a:extLst>
                </a:gridCol>
                <a:gridCol w="625793">
                  <a:extLst>
                    <a:ext uri="{9D8B030D-6E8A-4147-A177-3AD203B41FA5}">
                      <a16:colId xmlns:a16="http://schemas.microsoft.com/office/drawing/2014/main" val="3832132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Vehicle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Make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02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Chevrolet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Cobalt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2009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833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Chevrolet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Silverado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82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Dodge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73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Ford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F-150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905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Ford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Focus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2015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Honda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Accord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36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Honda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Accord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73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Nissan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370Z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426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Nissan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XTERRA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67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Saab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9-7X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2009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0959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Toyota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Corolla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2009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370989"/>
                  </a:ext>
                </a:extLst>
              </a:tr>
            </a:tbl>
          </a:graphicData>
        </a:graphic>
      </p:graphicFrame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82B62F7-63CE-014E-998E-CE9183CFDB7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22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3547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Motivation</a:t>
            </a:r>
          </a:p>
          <a:p>
            <a:r>
              <a:rPr lang="en-US" dirty="0"/>
              <a:t>Background &amp; related work</a:t>
            </a:r>
          </a:p>
          <a:p>
            <a:r>
              <a:rPr lang="en-US" b="1" i="1" dirty="0"/>
              <a:t>Identifying vehicles</a:t>
            </a:r>
          </a:p>
          <a:p>
            <a:pPr lvl="1"/>
            <a:r>
              <a:rPr lang="en-US" dirty="0"/>
              <a:t>Experimental data</a:t>
            </a:r>
          </a:p>
          <a:p>
            <a:pPr lvl="1"/>
            <a:r>
              <a:rPr lang="en-US" b="1" i="1" dirty="0"/>
              <a:t>Methodology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dirty="0"/>
              <a:t>Detecting intrusion</a:t>
            </a:r>
          </a:p>
          <a:p>
            <a:pPr lvl="1"/>
            <a:r>
              <a:rPr lang="en-US" dirty="0"/>
              <a:t>Experimental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74271FD-D94E-2643-A7A9-DD1D2139A1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23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53975"/>
      </p:ext>
    </p:extLst>
  </p:cSld>
  <p:clrMapOvr>
    <a:masterClrMapping/>
  </p:clrMapOvr>
  <p:transition advTm="34545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A2A2F-DD18-BD45-B543-DDE63403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66C54-883E-8847-8592-9FBDA712D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each of three disparate experiments: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Process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Iteratively train and evaluate deep learning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Re-evaluate the optimal models</a:t>
            </a:r>
          </a:p>
          <a:p>
            <a:pPr marL="912812" lvl="1" indent="-514350">
              <a:buFont typeface="+mj-lt"/>
              <a:buAutoNum type="alphaLcPeriod"/>
            </a:pPr>
            <a:r>
              <a:rPr lang="en-US" dirty="0"/>
              <a:t>Train/test using the full dataset</a:t>
            </a:r>
          </a:p>
          <a:p>
            <a:pPr marL="912812" lvl="1" indent="-514350">
              <a:buFont typeface="+mj-lt"/>
              <a:buAutoNum type="alphaLcPeriod"/>
            </a:pPr>
            <a:r>
              <a:rPr lang="en-US" dirty="0"/>
              <a:t>Train/test using a balanced dataset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F12473D-37B3-9C48-8BB6-245865DE47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24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542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A062-EC6C-DE4F-9083-E9D5FF74C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Exp. 1: Ordered Data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FFBE53-3107-5A4D-BA67-1DF16DFE8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713585"/>
              </p:ext>
            </p:extLst>
          </p:nvPr>
        </p:nvGraphicFramePr>
        <p:xfrm>
          <a:off x="7441251" y="2601906"/>
          <a:ext cx="170275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6117">
                  <a:extLst>
                    <a:ext uri="{9D8B030D-6E8A-4147-A177-3AD203B41FA5}">
                      <a16:colId xmlns:a16="http://schemas.microsoft.com/office/drawing/2014/main" val="2181335369"/>
                    </a:ext>
                  </a:extLst>
                </a:gridCol>
                <a:gridCol w="409893">
                  <a:extLst>
                    <a:ext uri="{9D8B030D-6E8A-4147-A177-3AD203B41FA5}">
                      <a16:colId xmlns:a16="http://schemas.microsoft.com/office/drawing/2014/main" val="1380902284"/>
                    </a:ext>
                  </a:extLst>
                </a:gridCol>
                <a:gridCol w="606743">
                  <a:extLst>
                    <a:ext uri="{9D8B030D-6E8A-4147-A177-3AD203B41FA5}">
                      <a16:colId xmlns:a16="http://schemas.microsoft.com/office/drawing/2014/main" val="197959512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83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2336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E5379B-8953-AF4A-BE0F-217727524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662129"/>
              </p:ext>
            </p:extLst>
          </p:nvPr>
        </p:nvGraphicFramePr>
        <p:xfrm>
          <a:off x="794387" y="2601906"/>
          <a:ext cx="170275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6117">
                  <a:extLst>
                    <a:ext uri="{9D8B030D-6E8A-4147-A177-3AD203B41FA5}">
                      <a16:colId xmlns:a16="http://schemas.microsoft.com/office/drawing/2014/main" val="2181335369"/>
                    </a:ext>
                  </a:extLst>
                </a:gridCol>
                <a:gridCol w="409893">
                  <a:extLst>
                    <a:ext uri="{9D8B030D-6E8A-4147-A177-3AD203B41FA5}">
                      <a16:colId xmlns:a16="http://schemas.microsoft.com/office/drawing/2014/main" val="1380902284"/>
                    </a:ext>
                  </a:extLst>
                </a:gridCol>
                <a:gridCol w="606743">
                  <a:extLst>
                    <a:ext uri="{9D8B030D-6E8A-4147-A177-3AD203B41FA5}">
                      <a16:colId xmlns:a16="http://schemas.microsoft.com/office/drawing/2014/main" val="197959512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CAN packet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83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ArbID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23361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1E9FE7-31C1-A545-BC04-DC7A88445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511544"/>
              </p:ext>
            </p:extLst>
          </p:nvPr>
        </p:nvGraphicFramePr>
        <p:xfrm>
          <a:off x="2576921" y="2601906"/>
          <a:ext cx="170275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6117">
                  <a:extLst>
                    <a:ext uri="{9D8B030D-6E8A-4147-A177-3AD203B41FA5}">
                      <a16:colId xmlns:a16="http://schemas.microsoft.com/office/drawing/2014/main" val="2181335369"/>
                    </a:ext>
                  </a:extLst>
                </a:gridCol>
                <a:gridCol w="409893">
                  <a:extLst>
                    <a:ext uri="{9D8B030D-6E8A-4147-A177-3AD203B41FA5}">
                      <a16:colId xmlns:a16="http://schemas.microsoft.com/office/drawing/2014/main" val="1380902284"/>
                    </a:ext>
                  </a:extLst>
                </a:gridCol>
                <a:gridCol w="606743">
                  <a:extLst>
                    <a:ext uri="{9D8B030D-6E8A-4147-A177-3AD203B41FA5}">
                      <a16:colId xmlns:a16="http://schemas.microsoft.com/office/drawing/2014/main" val="197959512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CAN packet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83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ArbID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2336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750DAD-8209-D64A-81CC-73B57950C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314036"/>
              </p:ext>
            </p:extLst>
          </p:nvPr>
        </p:nvGraphicFramePr>
        <p:xfrm>
          <a:off x="4361386" y="2601906"/>
          <a:ext cx="170275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6117">
                  <a:extLst>
                    <a:ext uri="{9D8B030D-6E8A-4147-A177-3AD203B41FA5}">
                      <a16:colId xmlns:a16="http://schemas.microsoft.com/office/drawing/2014/main" val="2181335369"/>
                    </a:ext>
                  </a:extLst>
                </a:gridCol>
                <a:gridCol w="409893">
                  <a:extLst>
                    <a:ext uri="{9D8B030D-6E8A-4147-A177-3AD203B41FA5}">
                      <a16:colId xmlns:a16="http://schemas.microsoft.com/office/drawing/2014/main" val="1380902284"/>
                    </a:ext>
                  </a:extLst>
                </a:gridCol>
                <a:gridCol w="606743">
                  <a:extLst>
                    <a:ext uri="{9D8B030D-6E8A-4147-A177-3AD203B41FA5}">
                      <a16:colId xmlns:a16="http://schemas.microsoft.com/office/drawing/2014/main" val="197959512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CAN packet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83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ArbID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23361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FCC6AA8-DB23-D749-A5F2-42D1135E1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096156"/>
              </p:ext>
            </p:extLst>
          </p:nvPr>
        </p:nvGraphicFramePr>
        <p:xfrm>
          <a:off x="6145851" y="2601906"/>
          <a:ext cx="170275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6117">
                  <a:extLst>
                    <a:ext uri="{9D8B030D-6E8A-4147-A177-3AD203B41FA5}">
                      <a16:colId xmlns:a16="http://schemas.microsoft.com/office/drawing/2014/main" val="2181335369"/>
                    </a:ext>
                  </a:extLst>
                </a:gridCol>
                <a:gridCol w="409893">
                  <a:extLst>
                    <a:ext uri="{9D8B030D-6E8A-4147-A177-3AD203B41FA5}">
                      <a16:colId xmlns:a16="http://schemas.microsoft.com/office/drawing/2014/main" val="1380902284"/>
                    </a:ext>
                  </a:extLst>
                </a:gridCol>
                <a:gridCol w="606743">
                  <a:extLst>
                    <a:ext uri="{9D8B030D-6E8A-4147-A177-3AD203B41FA5}">
                      <a16:colId xmlns:a16="http://schemas.microsoft.com/office/drawing/2014/main" val="197959512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CAN packet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83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ArbID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2336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CC392ED-E703-0A44-83BC-3BE335A60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672948"/>
              </p:ext>
            </p:extLst>
          </p:nvPr>
        </p:nvGraphicFramePr>
        <p:xfrm>
          <a:off x="1331915" y="4448486"/>
          <a:ext cx="686117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6117">
                  <a:extLst>
                    <a:ext uri="{9D8B030D-6E8A-4147-A177-3AD203B41FA5}">
                      <a16:colId xmlns:a16="http://schemas.microsoft.com/office/drawing/2014/main" val="2035319791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864683502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307658404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1280861292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3315799386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3818070242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134924566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657833976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1771885878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2032126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202404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DC985C-0BB3-E443-8FF9-67A3C6628655}"/>
              </a:ext>
            </a:extLst>
          </p:cNvPr>
          <p:cNvCxnSpPr>
            <a:cxnSpLocks/>
          </p:cNvCxnSpPr>
          <p:nvPr/>
        </p:nvCxnSpPr>
        <p:spPr bwMode="auto">
          <a:xfrm flipH="1">
            <a:off x="1721912" y="3343586"/>
            <a:ext cx="480146" cy="1104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A60EB3-5B11-1048-9D1D-C737F474C22C}"/>
              </a:ext>
            </a:extLst>
          </p:cNvPr>
          <p:cNvCxnSpPr>
            <a:cxnSpLocks/>
          </p:cNvCxnSpPr>
          <p:nvPr/>
        </p:nvCxnSpPr>
        <p:spPr bwMode="auto">
          <a:xfrm flipH="1">
            <a:off x="2382206" y="3343586"/>
            <a:ext cx="1580194" cy="1104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EB4A9A-38FA-4A41-BC9D-ABC483A667D0}"/>
              </a:ext>
            </a:extLst>
          </p:cNvPr>
          <p:cNvCxnSpPr>
            <a:cxnSpLocks/>
          </p:cNvCxnSpPr>
          <p:nvPr/>
        </p:nvCxnSpPr>
        <p:spPr bwMode="auto">
          <a:xfrm flipH="1">
            <a:off x="3064633" y="3343586"/>
            <a:ext cx="2726571" cy="1104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7544A2-EFDD-2A46-AF49-59EF876C7891}"/>
              </a:ext>
            </a:extLst>
          </p:cNvPr>
          <p:cNvCxnSpPr>
            <a:cxnSpLocks/>
          </p:cNvCxnSpPr>
          <p:nvPr/>
        </p:nvCxnSpPr>
        <p:spPr bwMode="auto">
          <a:xfrm flipH="1">
            <a:off x="3789954" y="3343586"/>
            <a:ext cx="3753846" cy="1104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C691252-7B91-CA4B-B9C3-A75B5ED03E73}"/>
              </a:ext>
            </a:extLst>
          </p:cNvPr>
          <p:cNvSpPr txBox="1"/>
          <p:nvPr/>
        </p:nvSpPr>
        <p:spPr>
          <a:xfrm>
            <a:off x="457200" y="2068506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Time</a:t>
            </a:r>
            <a:r>
              <a:rPr lang="en-US" dirty="0"/>
              <a:t>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2A038A-799E-4643-8995-7572792FF39E}"/>
              </a:ext>
            </a:extLst>
          </p:cNvPr>
          <p:cNvCxnSpPr>
            <a:cxnSpLocks/>
          </p:cNvCxnSpPr>
          <p:nvPr/>
        </p:nvCxnSpPr>
        <p:spPr bwMode="auto">
          <a:xfrm>
            <a:off x="1066800" y="2297106"/>
            <a:ext cx="7391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B63FE9F-F711-D847-9935-CEAA12FA7C15}"/>
              </a:ext>
            </a:extLst>
          </p:cNvPr>
          <p:cNvSpPr txBox="1"/>
          <p:nvPr/>
        </p:nvSpPr>
        <p:spPr>
          <a:xfrm>
            <a:off x="1331919" y="4950027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Input sample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6DCB03-6CCE-814A-B9F9-12A1A8F089B6}"/>
              </a:ext>
            </a:extLst>
          </p:cNvPr>
          <p:cNvSpPr txBox="1"/>
          <p:nvPr/>
        </p:nvSpPr>
        <p:spPr>
          <a:xfrm>
            <a:off x="7062338" y="4950027"/>
            <a:ext cx="1059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1024 bytes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11D5AC18-B3D5-0145-A693-F5646932DD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25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5573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A062-EC6C-DE4F-9083-E9D5FF74C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Exp. 2: Ordered </a:t>
            </a:r>
            <a:r>
              <a:rPr lang="en-US" dirty="0" err="1"/>
              <a:t>ArbIDs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FFBE53-3107-5A4D-BA67-1DF16DFE8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675707"/>
              </p:ext>
            </p:extLst>
          </p:nvPr>
        </p:nvGraphicFramePr>
        <p:xfrm>
          <a:off x="7441251" y="2601906"/>
          <a:ext cx="170275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6117">
                  <a:extLst>
                    <a:ext uri="{9D8B030D-6E8A-4147-A177-3AD203B41FA5}">
                      <a16:colId xmlns:a16="http://schemas.microsoft.com/office/drawing/2014/main" val="2181335369"/>
                    </a:ext>
                  </a:extLst>
                </a:gridCol>
                <a:gridCol w="409893">
                  <a:extLst>
                    <a:ext uri="{9D8B030D-6E8A-4147-A177-3AD203B41FA5}">
                      <a16:colId xmlns:a16="http://schemas.microsoft.com/office/drawing/2014/main" val="1380902284"/>
                    </a:ext>
                  </a:extLst>
                </a:gridCol>
                <a:gridCol w="606743">
                  <a:extLst>
                    <a:ext uri="{9D8B030D-6E8A-4147-A177-3AD203B41FA5}">
                      <a16:colId xmlns:a16="http://schemas.microsoft.com/office/drawing/2014/main" val="197959512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83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2336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E5379B-8953-AF4A-BE0F-217727524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743185"/>
              </p:ext>
            </p:extLst>
          </p:nvPr>
        </p:nvGraphicFramePr>
        <p:xfrm>
          <a:off x="794387" y="2601906"/>
          <a:ext cx="170275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6117">
                  <a:extLst>
                    <a:ext uri="{9D8B030D-6E8A-4147-A177-3AD203B41FA5}">
                      <a16:colId xmlns:a16="http://schemas.microsoft.com/office/drawing/2014/main" val="2181335369"/>
                    </a:ext>
                  </a:extLst>
                </a:gridCol>
                <a:gridCol w="409893">
                  <a:extLst>
                    <a:ext uri="{9D8B030D-6E8A-4147-A177-3AD203B41FA5}">
                      <a16:colId xmlns:a16="http://schemas.microsoft.com/office/drawing/2014/main" val="1380902284"/>
                    </a:ext>
                  </a:extLst>
                </a:gridCol>
                <a:gridCol w="606743">
                  <a:extLst>
                    <a:ext uri="{9D8B030D-6E8A-4147-A177-3AD203B41FA5}">
                      <a16:colId xmlns:a16="http://schemas.microsoft.com/office/drawing/2014/main" val="197959512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CAN packet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83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ArbID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23361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1E9FE7-31C1-A545-BC04-DC7A88445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459083"/>
              </p:ext>
            </p:extLst>
          </p:nvPr>
        </p:nvGraphicFramePr>
        <p:xfrm>
          <a:off x="2576921" y="2601906"/>
          <a:ext cx="170275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6117">
                  <a:extLst>
                    <a:ext uri="{9D8B030D-6E8A-4147-A177-3AD203B41FA5}">
                      <a16:colId xmlns:a16="http://schemas.microsoft.com/office/drawing/2014/main" val="2181335369"/>
                    </a:ext>
                  </a:extLst>
                </a:gridCol>
                <a:gridCol w="409893">
                  <a:extLst>
                    <a:ext uri="{9D8B030D-6E8A-4147-A177-3AD203B41FA5}">
                      <a16:colId xmlns:a16="http://schemas.microsoft.com/office/drawing/2014/main" val="1380902284"/>
                    </a:ext>
                  </a:extLst>
                </a:gridCol>
                <a:gridCol w="606743">
                  <a:extLst>
                    <a:ext uri="{9D8B030D-6E8A-4147-A177-3AD203B41FA5}">
                      <a16:colId xmlns:a16="http://schemas.microsoft.com/office/drawing/2014/main" val="197959512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CAN packet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83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ArbID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2336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750DAD-8209-D64A-81CC-73B57950C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768404"/>
              </p:ext>
            </p:extLst>
          </p:nvPr>
        </p:nvGraphicFramePr>
        <p:xfrm>
          <a:off x="4361386" y="2601906"/>
          <a:ext cx="170275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6117">
                  <a:extLst>
                    <a:ext uri="{9D8B030D-6E8A-4147-A177-3AD203B41FA5}">
                      <a16:colId xmlns:a16="http://schemas.microsoft.com/office/drawing/2014/main" val="2181335369"/>
                    </a:ext>
                  </a:extLst>
                </a:gridCol>
                <a:gridCol w="409893">
                  <a:extLst>
                    <a:ext uri="{9D8B030D-6E8A-4147-A177-3AD203B41FA5}">
                      <a16:colId xmlns:a16="http://schemas.microsoft.com/office/drawing/2014/main" val="1380902284"/>
                    </a:ext>
                  </a:extLst>
                </a:gridCol>
                <a:gridCol w="606743">
                  <a:extLst>
                    <a:ext uri="{9D8B030D-6E8A-4147-A177-3AD203B41FA5}">
                      <a16:colId xmlns:a16="http://schemas.microsoft.com/office/drawing/2014/main" val="197959512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CAN packet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83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ArbID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23361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FCC6AA8-DB23-D749-A5F2-42D1135E1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699161"/>
              </p:ext>
            </p:extLst>
          </p:nvPr>
        </p:nvGraphicFramePr>
        <p:xfrm>
          <a:off x="6145851" y="2601906"/>
          <a:ext cx="170275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6117">
                  <a:extLst>
                    <a:ext uri="{9D8B030D-6E8A-4147-A177-3AD203B41FA5}">
                      <a16:colId xmlns:a16="http://schemas.microsoft.com/office/drawing/2014/main" val="2181335369"/>
                    </a:ext>
                  </a:extLst>
                </a:gridCol>
                <a:gridCol w="409893">
                  <a:extLst>
                    <a:ext uri="{9D8B030D-6E8A-4147-A177-3AD203B41FA5}">
                      <a16:colId xmlns:a16="http://schemas.microsoft.com/office/drawing/2014/main" val="1380902284"/>
                    </a:ext>
                  </a:extLst>
                </a:gridCol>
                <a:gridCol w="606743">
                  <a:extLst>
                    <a:ext uri="{9D8B030D-6E8A-4147-A177-3AD203B41FA5}">
                      <a16:colId xmlns:a16="http://schemas.microsoft.com/office/drawing/2014/main" val="197959512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CAN packet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83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ArbID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2336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CC392ED-E703-0A44-83BC-3BE335A60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890769"/>
              </p:ext>
            </p:extLst>
          </p:nvPr>
        </p:nvGraphicFramePr>
        <p:xfrm>
          <a:off x="1331915" y="4448486"/>
          <a:ext cx="686117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6117">
                  <a:extLst>
                    <a:ext uri="{9D8B030D-6E8A-4147-A177-3AD203B41FA5}">
                      <a16:colId xmlns:a16="http://schemas.microsoft.com/office/drawing/2014/main" val="2035319791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864683502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307658404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1280861292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3315799386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3818070242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134924566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657833976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1771885878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2032126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ArbID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ArbID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ArbID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ArbID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202404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DC985C-0BB3-E443-8FF9-67A3C6628655}"/>
              </a:ext>
            </a:extLst>
          </p:cNvPr>
          <p:cNvCxnSpPr>
            <a:cxnSpLocks/>
          </p:cNvCxnSpPr>
          <p:nvPr/>
        </p:nvCxnSpPr>
        <p:spPr bwMode="auto">
          <a:xfrm>
            <a:off x="1143000" y="3343586"/>
            <a:ext cx="578912" cy="1104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A60EB3-5B11-1048-9D1D-C737F474C22C}"/>
              </a:ext>
            </a:extLst>
          </p:cNvPr>
          <p:cNvCxnSpPr>
            <a:cxnSpLocks/>
          </p:cNvCxnSpPr>
          <p:nvPr/>
        </p:nvCxnSpPr>
        <p:spPr bwMode="auto">
          <a:xfrm flipH="1">
            <a:off x="2382206" y="3343586"/>
            <a:ext cx="513394" cy="1104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EB4A9A-38FA-4A41-BC9D-ABC483A667D0}"/>
              </a:ext>
            </a:extLst>
          </p:cNvPr>
          <p:cNvCxnSpPr>
            <a:cxnSpLocks/>
          </p:cNvCxnSpPr>
          <p:nvPr/>
        </p:nvCxnSpPr>
        <p:spPr bwMode="auto">
          <a:xfrm flipH="1">
            <a:off x="3064630" y="3343586"/>
            <a:ext cx="1659770" cy="1104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7544A2-EFDD-2A46-AF49-59EF876C7891}"/>
              </a:ext>
            </a:extLst>
          </p:cNvPr>
          <p:cNvCxnSpPr>
            <a:cxnSpLocks/>
          </p:cNvCxnSpPr>
          <p:nvPr/>
        </p:nvCxnSpPr>
        <p:spPr bwMode="auto">
          <a:xfrm flipH="1">
            <a:off x="3789954" y="3343586"/>
            <a:ext cx="2763246" cy="1104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C691252-7B91-CA4B-B9C3-A75B5ED03E73}"/>
              </a:ext>
            </a:extLst>
          </p:cNvPr>
          <p:cNvSpPr txBox="1"/>
          <p:nvPr/>
        </p:nvSpPr>
        <p:spPr>
          <a:xfrm>
            <a:off x="457200" y="2068506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Time</a:t>
            </a:r>
            <a:r>
              <a:rPr lang="en-US" dirty="0"/>
              <a:t>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2A038A-799E-4643-8995-7572792FF39E}"/>
              </a:ext>
            </a:extLst>
          </p:cNvPr>
          <p:cNvCxnSpPr>
            <a:cxnSpLocks/>
          </p:cNvCxnSpPr>
          <p:nvPr/>
        </p:nvCxnSpPr>
        <p:spPr bwMode="auto">
          <a:xfrm>
            <a:off x="1066800" y="2297106"/>
            <a:ext cx="7391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B63FE9F-F711-D847-9935-CEAA12FA7C15}"/>
              </a:ext>
            </a:extLst>
          </p:cNvPr>
          <p:cNvSpPr txBox="1"/>
          <p:nvPr/>
        </p:nvSpPr>
        <p:spPr>
          <a:xfrm>
            <a:off x="1331919" y="4950027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Input sample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6DCB03-6CCE-814A-B9F9-12A1A8F089B6}"/>
              </a:ext>
            </a:extLst>
          </p:cNvPr>
          <p:cNvSpPr txBox="1"/>
          <p:nvPr/>
        </p:nvSpPr>
        <p:spPr>
          <a:xfrm>
            <a:off x="7305996" y="4950027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N = 128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F12C2AE-3362-1E42-B27A-8A33D85118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26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0376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A062-EC6C-DE4F-9083-E9D5FF74C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Exp. 3: Unordered Data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FFBE53-3107-5A4D-BA67-1DF16DFE8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997000"/>
              </p:ext>
            </p:extLst>
          </p:nvPr>
        </p:nvGraphicFramePr>
        <p:xfrm>
          <a:off x="7441251" y="2601906"/>
          <a:ext cx="170275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6117">
                  <a:extLst>
                    <a:ext uri="{9D8B030D-6E8A-4147-A177-3AD203B41FA5}">
                      <a16:colId xmlns:a16="http://schemas.microsoft.com/office/drawing/2014/main" val="2181335369"/>
                    </a:ext>
                  </a:extLst>
                </a:gridCol>
                <a:gridCol w="409893">
                  <a:extLst>
                    <a:ext uri="{9D8B030D-6E8A-4147-A177-3AD203B41FA5}">
                      <a16:colId xmlns:a16="http://schemas.microsoft.com/office/drawing/2014/main" val="1380902284"/>
                    </a:ext>
                  </a:extLst>
                </a:gridCol>
                <a:gridCol w="606743">
                  <a:extLst>
                    <a:ext uri="{9D8B030D-6E8A-4147-A177-3AD203B41FA5}">
                      <a16:colId xmlns:a16="http://schemas.microsoft.com/office/drawing/2014/main" val="197959512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83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2336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E5379B-8953-AF4A-BE0F-217727524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358809"/>
              </p:ext>
            </p:extLst>
          </p:nvPr>
        </p:nvGraphicFramePr>
        <p:xfrm>
          <a:off x="794387" y="2601906"/>
          <a:ext cx="170275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6117">
                  <a:extLst>
                    <a:ext uri="{9D8B030D-6E8A-4147-A177-3AD203B41FA5}">
                      <a16:colId xmlns:a16="http://schemas.microsoft.com/office/drawing/2014/main" val="2181335369"/>
                    </a:ext>
                  </a:extLst>
                </a:gridCol>
                <a:gridCol w="409893">
                  <a:extLst>
                    <a:ext uri="{9D8B030D-6E8A-4147-A177-3AD203B41FA5}">
                      <a16:colId xmlns:a16="http://schemas.microsoft.com/office/drawing/2014/main" val="1380902284"/>
                    </a:ext>
                  </a:extLst>
                </a:gridCol>
                <a:gridCol w="606743">
                  <a:extLst>
                    <a:ext uri="{9D8B030D-6E8A-4147-A177-3AD203B41FA5}">
                      <a16:colId xmlns:a16="http://schemas.microsoft.com/office/drawing/2014/main" val="197959512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CAN packet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83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ArbID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23361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1E9FE7-31C1-A545-BC04-DC7A88445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524313"/>
              </p:ext>
            </p:extLst>
          </p:nvPr>
        </p:nvGraphicFramePr>
        <p:xfrm>
          <a:off x="2576921" y="2601906"/>
          <a:ext cx="170275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6117">
                  <a:extLst>
                    <a:ext uri="{9D8B030D-6E8A-4147-A177-3AD203B41FA5}">
                      <a16:colId xmlns:a16="http://schemas.microsoft.com/office/drawing/2014/main" val="2181335369"/>
                    </a:ext>
                  </a:extLst>
                </a:gridCol>
                <a:gridCol w="409893">
                  <a:extLst>
                    <a:ext uri="{9D8B030D-6E8A-4147-A177-3AD203B41FA5}">
                      <a16:colId xmlns:a16="http://schemas.microsoft.com/office/drawing/2014/main" val="1380902284"/>
                    </a:ext>
                  </a:extLst>
                </a:gridCol>
                <a:gridCol w="606743">
                  <a:extLst>
                    <a:ext uri="{9D8B030D-6E8A-4147-A177-3AD203B41FA5}">
                      <a16:colId xmlns:a16="http://schemas.microsoft.com/office/drawing/2014/main" val="197959512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CAN packet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83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ArbID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2336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750DAD-8209-D64A-81CC-73B57950C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816535"/>
              </p:ext>
            </p:extLst>
          </p:nvPr>
        </p:nvGraphicFramePr>
        <p:xfrm>
          <a:off x="4361386" y="2601906"/>
          <a:ext cx="170275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6117">
                  <a:extLst>
                    <a:ext uri="{9D8B030D-6E8A-4147-A177-3AD203B41FA5}">
                      <a16:colId xmlns:a16="http://schemas.microsoft.com/office/drawing/2014/main" val="2181335369"/>
                    </a:ext>
                  </a:extLst>
                </a:gridCol>
                <a:gridCol w="409893">
                  <a:extLst>
                    <a:ext uri="{9D8B030D-6E8A-4147-A177-3AD203B41FA5}">
                      <a16:colId xmlns:a16="http://schemas.microsoft.com/office/drawing/2014/main" val="1380902284"/>
                    </a:ext>
                  </a:extLst>
                </a:gridCol>
                <a:gridCol w="606743">
                  <a:extLst>
                    <a:ext uri="{9D8B030D-6E8A-4147-A177-3AD203B41FA5}">
                      <a16:colId xmlns:a16="http://schemas.microsoft.com/office/drawing/2014/main" val="197959512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CAN packet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83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ArbID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23361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FCC6AA8-DB23-D749-A5F2-42D1135E1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777058"/>
              </p:ext>
            </p:extLst>
          </p:nvPr>
        </p:nvGraphicFramePr>
        <p:xfrm>
          <a:off x="6145851" y="2601906"/>
          <a:ext cx="170275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6117">
                  <a:extLst>
                    <a:ext uri="{9D8B030D-6E8A-4147-A177-3AD203B41FA5}">
                      <a16:colId xmlns:a16="http://schemas.microsoft.com/office/drawing/2014/main" val="2181335369"/>
                    </a:ext>
                  </a:extLst>
                </a:gridCol>
                <a:gridCol w="409893">
                  <a:extLst>
                    <a:ext uri="{9D8B030D-6E8A-4147-A177-3AD203B41FA5}">
                      <a16:colId xmlns:a16="http://schemas.microsoft.com/office/drawing/2014/main" val="1380902284"/>
                    </a:ext>
                  </a:extLst>
                </a:gridCol>
                <a:gridCol w="606743">
                  <a:extLst>
                    <a:ext uri="{9D8B030D-6E8A-4147-A177-3AD203B41FA5}">
                      <a16:colId xmlns:a16="http://schemas.microsoft.com/office/drawing/2014/main" val="197959512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CAN packet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83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ArbID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2336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CC392ED-E703-0A44-83BC-3BE335A60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103966"/>
              </p:ext>
            </p:extLst>
          </p:nvPr>
        </p:nvGraphicFramePr>
        <p:xfrm>
          <a:off x="1331915" y="4448486"/>
          <a:ext cx="686117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6117">
                  <a:extLst>
                    <a:ext uri="{9D8B030D-6E8A-4147-A177-3AD203B41FA5}">
                      <a16:colId xmlns:a16="http://schemas.microsoft.com/office/drawing/2014/main" val="2035319791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864683502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307658404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1280861292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3315799386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3818070242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134924566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657833976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1771885878"/>
                    </a:ext>
                  </a:extLst>
                </a:gridCol>
                <a:gridCol w="686117">
                  <a:extLst>
                    <a:ext uri="{9D8B030D-6E8A-4147-A177-3AD203B41FA5}">
                      <a16:colId xmlns:a16="http://schemas.microsoft.com/office/drawing/2014/main" val="2032126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202404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DC985C-0BB3-E443-8FF9-67A3C6628655}"/>
              </a:ext>
            </a:extLst>
          </p:cNvPr>
          <p:cNvCxnSpPr>
            <a:cxnSpLocks/>
          </p:cNvCxnSpPr>
          <p:nvPr/>
        </p:nvCxnSpPr>
        <p:spPr bwMode="auto">
          <a:xfrm>
            <a:off x="2202056" y="3343586"/>
            <a:ext cx="1607944" cy="1104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A60EB3-5B11-1048-9D1D-C737F474C22C}"/>
              </a:ext>
            </a:extLst>
          </p:cNvPr>
          <p:cNvCxnSpPr>
            <a:cxnSpLocks/>
          </p:cNvCxnSpPr>
          <p:nvPr/>
        </p:nvCxnSpPr>
        <p:spPr bwMode="auto">
          <a:xfrm flipH="1">
            <a:off x="3048000" y="3343586"/>
            <a:ext cx="914400" cy="1104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EB4A9A-38FA-4A41-BC9D-ABC483A667D0}"/>
              </a:ext>
            </a:extLst>
          </p:cNvPr>
          <p:cNvCxnSpPr>
            <a:cxnSpLocks/>
          </p:cNvCxnSpPr>
          <p:nvPr/>
        </p:nvCxnSpPr>
        <p:spPr bwMode="auto">
          <a:xfrm flipH="1">
            <a:off x="1676400" y="3343586"/>
            <a:ext cx="4114800" cy="1104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7544A2-EFDD-2A46-AF49-59EF876C7891}"/>
              </a:ext>
            </a:extLst>
          </p:cNvPr>
          <p:cNvCxnSpPr>
            <a:cxnSpLocks/>
          </p:cNvCxnSpPr>
          <p:nvPr/>
        </p:nvCxnSpPr>
        <p:spPr bwMode="auto">
          <a:xfrm flipH="1">
            <a:off x="2362200" y="3343586"/>
            <a:ext cx="5181600" cy="1104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C691252-7B91-CA4B-B9C3-A75B5ED03E73}"/>
              </a:ext>
            </a:extLst>
          </p:cNvPr>
          <p:cNvSpPr txBox="1"/>
          <p:nvPr/>
        </p:nvSpPr>
        <p:spPr>
          <a:xfrm>
            <a:off x="457200" y="2068506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Time</a:t>
            </a:r>
            <a:r>
              <a:rPr lang="en-US" dirty="0"/>
              <a:t>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2A038A-799E-4643-8995-7572792FF39E}"/>
              </a:ext>
            </a:extLst>
          </p:cNvPr>
          <p:cNvCxnSpPr>
            <a:cxnSpLocks/>
          </p:cNvCxnSpPr>
          <p:nvPr/>
        </p:nvCxnSpPr>
        <p:spPr bwMode="auto">
          <a:xfrm>
            <a:off x="1066800" y="2297106"/>
            <a:ext cx="7391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B63FE9F-F711-D847-9935-CEAA12FA7C15}"/>
              </a:ext>
            </a:extLst>
          </p:cNvPr>
          <p:cNvSpPr txBox="1"/>
          <p:nvPr/>
        </p:nvSpPr>
        <p:spPr>
          <a:xfrm>
            <a:off x="1331919" y="4950027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Input sample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6DCB03-6CCE-814A-B9F9-12A1A8F089B6}"/>
              </a:ext>
            </a:extLst>
          </p:cNvPr>
          <p:cNvSpPr txBox="1"/>
          <p:nvPr/>
        </p:nvSpPr>
        <p:spPr>
          <a:xfrm>
            <a:off x="7062338" y="4950027"/>
            <a:ext cx="1059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1024 bytes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8E65032-4BC0-4B48-BE5F-CE935D1FA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27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27972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Motivation</a:t>
            </a:r>
          </a:p>
          <a:p>
            <a:r>
              <a:rPr lang="en-US" dirty="0"/>
              <a:t>Background &amp; related work</a:t>
            </a:r>
          </a:p>
          <a:p>
            <a:r>
              <a:rPr lang="en-US" b="1" i="1" dirty="0"/>
              <a:t>Identifying vehicles</a:t>
            </a:r>
          </a:p>
          <a:p>
            <a:pPr lvl="1"/>
            <a:r>
              <a:rPr lang="en-US" dirty="0"/>
              <a:t>Experimental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b="1" i="1" dirty="0"/>
              <a:t>Results</a:t>
            </a:r>
          </a:p>
          <a:p>
            <a:r>
              <a:rPr lang="en-US" dirty="0"/>
              <a:t>Detecting intrusion</a:t>
            </a:r>
          </a:p>
          <a:p>
            <a:pPr lvl="1"/>
            <a:r>
              <a:rPr lang="en-US" dirty="0"/>
              <a:t>Experimental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090AFD0-B547-0243-B5BF-9E38A71EF6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28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05305"/>
      </p:ext>
    </p:extLst>
  </p:cSld>
  <p:clrMapOvr>
    <a:masterClrMapping/>
  </p:clrMapOvr>
  <p:transition advTm="34545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74B1-A477-DA4B-B1BF-CE4235DF0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0EB057B5-B27E-E948-9DEA-9B5A162B4C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6379862"/>
              </p:ext>
            </p:extLst>
          </p:nvPr>
        </p:nvGraphicFramePr>
        <p:xfrm>
          <a:off x="638555" y="2819400"/>
          <a:ext cx="7866890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268">
                  <a:extLst>
                    <a:ext uri="{9D8B030D-6E8A-4147-A177-3AD203B41FA5}">
                      <a16:colId xmlns:a16="http://schemas.microsoft.com/office/drawing/2014/main" val="2203417445"/>
                    </a:ext>
                  </a:extLst>
                </a:gridCol>
                <a:gridCol w="1541780">
                  <a:extLst>
                    <a:ext uri="{9D8B030D-6E8A-4147-A177-3AD203B41FA5}">
                      <a16:colId xmlns:a16="http://schemas.microsoft.com/office/drawing/2014/main" val="2302110056"/>
                    </a:ext>
                  </a:extLst>
                </a:gridCol>
                <a:gridCol w="1860614">
                  <a:extLst>
                    <a:ext uri="{9D8B030D-6E8A-4147-A177-3AD203B41FA5}">
                      <a16:colId xmlns:a16="http://schemas.microsoft.com/office/drawing/2014/main" val="3343001769"/>
                    </a:ext>
                  </a:extLst>
                </a:gridCol>
                <a:gridCol w="1860614">
                  <a:extLst>
                    <a:ext uri="{9D8B030D-6E8A-4147-A177-3AD203B41FA5}">
                      <a16:colId xmlns:a16="http://schemas.microsoft.com/office/drawing/2014/main" val="22121685"/>
                    </a:ext>
                  </a:extLst>
                </a:gridCol>
                <a:gridCol w="1860614">
                  <a:extLst>
                    <a:ext uri="{9D8B030D-6E8A-4147-A177-3AD203B41FA5}">
                      <a16:colId xmlns:a16="http://schemas.microsoft.com/office/drawing/2014/main" val="54290499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Dataset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Ordered Data</a:t>
                      </a:r>
                    </a:p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Balanced Accuracy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Ordered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ArbIDs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Balanced Accuracy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Unordered Data</a:t>
                      </a:r>
                    </a:p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Balanced Accuracy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21186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MLP</a:t>
                      </a:r>
                      <a:endParaRPr lang="en-US" sz="14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Imbalanced (full)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94.46 %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82.08 %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59.26 %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753268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MLP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Balanced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67.48 %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68.16 %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42.04 %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9076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0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CNN</a:t>
                      </a:r>
                      <a:endParaRPr lang="en-US" sz="14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Imbalanced (full)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99.64 %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99.52 %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98.83 %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93937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0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CNN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Balanced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95.63 %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99.05 %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75.22 %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76605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0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Average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89.30 %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87.20 %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68.84 %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8708093"/>
                  </a:ext>
                </a:extLst>
              </a:tr>
            </a:tbl>
          </a:graphicData>
        </a:graphic>
      </p:graphicFrame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91ED3DB-A79E-7041-B734-4639247E2C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29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0417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FD86-0E88-624A-B34D-34A142CF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1E426-C493-AC48-925B-767B7B999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An attacker familiar with the design of a specific vehicle’s </a:t>
            </a:r>
          </a:p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controller area network (CAN) can better attack the vehicle</a:t>
            </a:r>
            <a:endParaRPr lang="en-US" sz="12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D046657-AE35-B34E-8792-FB04064754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3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4360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Motivation</a:t>
            </a:r>
          </a:p>
          <a:p>
            <a:r>
              <a:rPr lang="en-US" dirty="0"/>
              <a:t>Background &amp; related work</a:t>
            </a:r>
          </a:p>
          <a:p>
            <a:r>
              <a:rPr lang="en-US" dirty="0"/>
              <a:t>Identifying vehicles</a:t>
            </a:r>
          </a:p>
          <a:p>
            <a:pPr lvl="1"/>
            <a:r>
              <a:rPr lang="en-US" dirty="0"/>
              <a:t>Experimental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b="1" i="1" dirty="0"/>
              <a:t>Detecting intrusion</a:t>
            </a:r>
          </a:p>
          <a:p>
            <a:pPr lvl="1"/>
            <a:r>
              <a:rPr lang="en-US" dirty="0"/>
              <a:t>Experimental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4084C25-5812-C84E-AE09-602ACB123F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30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51361"/>
      </p:ext>
    </p:extLst>
  </p:cSld>
  <p:clrMapOvr>
    <a:masterClrMapping/>
  </p:clrMapOvr>
  <p:transition advTm="34545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FD86-0E88-624A-B34D-34A142CF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Intrusion Detection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1E426-C493-AC48-925B-767B7B999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IDS architects require the following:</a:t>
            </a:r>
          </a:p>
          <a:p>
            <a:r>
              <a:rPr lang="en-US" dirty="0"/>
              <a:t>Insight into the dynamics of a CPS, to include an understanding of the way in which some current state enables predictions concerning a future state</a:t>
            </a:r>
          </a:p>
          <a:p>
            <a:r>
              <a:rPr lang="en-US" dirty="0"/>
              <a:t>An ample quantity of data obtained under normal operating conditions to establish normal behavior</a:t>
            </a:r>
          </a:p>
          <a:p>
            <a:r>
              <a:rPr lang="en-US" dirty="0"/>
              <a:t>A process to determine whether new traffic conforms to normal behavior</a:t>
            </a:r>
          </a:p>
          <a:p>
            <a:r>
              <a:rPr lang="en-US" dirty="0"/>
              <a:t>An alert system to report to the administrator the traffic that does not conform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7F1612-9C2E-9143-A65A-826E08D7ECD9}"/>
              </a:ext>
            </a:extLst>
          </p:cNvPr>
          <p:cNvSpPr txBox="1">
            <a:spLocks/>
          </p:cNvSpPr>
          <p:nvPr/>
        </p:nvSpPr>
        <p:spPr>
          <a:xfrm>
            <a:off x="381000" y="1295400"/>
            <a:ext cx="8224838" cy="4876800"/>
          </a:xfrm>
          <a:prstGeom prst="rect">
            <a:avLst/>
          </a:prstGeom>
        </p:spPr>
        <p:txBody>
          <a:bodyPr anchor="ctr" anchorCtr="0"/>
          <a:lstStyle>
            <a:lvl1pPr marL="331788" indent="-3317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46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30300" indent="-2174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585913" indent="-2174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 sz="2400">
                <a:solidFill>
                  <a:schemeClr val="tx1"/>
                </a:solidFill>
                <a:latin typeface="+mn-lt"/>
              </a:defRPr>
            </a:lvl4pPr>
            <a:lvl5pPr marL="2041525" indent="-2174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03999" indent="-22763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59268" indent="-22763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14540" indent="-22763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69808" indent="-22763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IDS architects require the following:</a:t>
            </a:r>
          </a:p>
          <a:p>
            <a:r>
              <a:rPr lang="en-US" i="1" kern="0" dirty="0">
                <a:solidFill>
                  <a:srgbClr val="FF0000"/>
                </a:solidFill>
              </a:rPr>
              <a:t>Insight into the dynamics of a CPS, to include an understanding of the way in which some current state enables predictions concerning a future state</a:t>
            </a:r>
          </a:p>
          <a:p>
            <a:r>
              <a:rPr lang="en-US" kern="0" dirty="0"/>
              <a:t>An ample quantity of data obtained under normal operating conditions to establish normal behavior</a:t>
            </a:r>
          </a:p>
          <a:p>
            <a:r>
              <a:rPr lang="en-US" kern="0" dirty="0"/>
              <a:t>A process to determine whether new traffic conforms to normal behavior</a:t>
            </a:r>
          </a:p>
          <a:p>
            <a:r>
              <a:rPr lang="en-US" kern="0" dirty="0"/>
              <a:t>An alert system to report to the administrator the traffic that does not conform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D33D7A6-82A0-C843-8E34-556669DA0B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31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0450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Motivation</a:t>
            </a:r>
          </a:p>
          <a:p>
            <a:r>
              <a:rPr lang="en-US" dirty="0"/>
              <a:t>Background &amp; related work</a:t>
            </a:r>
          </a:p>
          <a:p>
            <a:r>
              <a:rPr lang="en-US" dirty="0"/>
              <a:t>Identifying vehicles</a:t>
            </a:r>
          </a:p>
          <a:p>
            <a:pPr lvl="1"/>
            <a:r>
              <a:rPr lang="en-US" dirty="0"/>
              <a:t>Experimental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b="1" i="1" dirty="0"/>
              <a:t>Detecting intrusion</a:t>
            </a:r>
          </a:p>
          <a:p>
            <a:pPr lvl="1"/>
            <a:r>
              <a:rPr lang="en-US" b="1" i="1" dirty="0"/>
              <a:t>Experimental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8D30538-942D-9F42-986F-4C1A49D24F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32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385226"/>
      </p:ext>
    </p:extLst>
  </p:cSld>
  <p:clrMapOvr>
    <a:masterClrMapping/>
  </p:clrMapOvr>
  <p:transition advTm="34545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17B8-11D2-1642-9C95-F3B05C3D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Data – Steering System</a:t>
            </a:r>
          </a:p>
        </p:txBody>
      </p:sp>
      <p:pic>
        <p:nvPicPr>
          <p:cNvPr id="17" name="Content Placeholder 11">
            <a:extLst>
              <a:ext uri="{FF2B5EF4-FFF2-40B4-BE49-F238E27FC236}">
                <a16:creationId xmlns:a16="http://schemas.microsoft.com/office/drawing/2014/main" id="{75219307-1D7F-F242-81B2-ADA70CCFE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71600"/>
            <a:ext cx="6858002" cy="2286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89AB06-7A3F-F34D-AAC6-9F615C3273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3791124"/>
            <a:ext cx="6858000" cy="22860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08CE8C-D5FB-0845-81F9-A90897D592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33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7287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17B8-11D2-1642-9C95-F3B05C3D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Data – Flight Simulator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BD1ABC-0E16-5E4A-94B1-7927E4566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71600"/>
            <a:ext cx="6858002" cy="22860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3C291B6-CB77-2744-ABC6-127858BF6B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34</a:t>
            </a:fld>
            <a:r>
              <a:rPr lang="en-US"/>
              <a:t> / 62</a:t>
            </a:r>
            <a:endParaRPr lang="en-US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6A0E5A-DCF2-2B4F-95E6-ED39CF3C4B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794760"/>
            <a:ext cx="685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549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Motivation</a:t>
            </a:r>
          </a:p>
          <a:p>
            <a:r>
              <a:rPr lang="en-US" dirty="0"/>
              <a:t>Background &amp; related work</a:t>
            </a:r>
          </a:p>
          <a:p>
            <a:r>
              <a:rPr lang="en-US" dirty="0"/>
              <a:t>Identifying vehicles</a:t>
            </a:r>
          </a:p>
          <a:p>
            <a:pPr lvl="1"/>
            <a:r>
              <a:rPr lang="en-US" dirty="0"/>
              <a:t>Experimental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b="1" i="1" dirty="0"/>
              <a:t>Detecting intrusion</a:t>
            </a:r>
          </a:p>
          <a:p>
            <a:pPr lvl="1"/>
            <a:r>
              <a:rPr lang="en-US" dirty="0"/>
              <a:t>Experimental data</a:t>
            </a:r>
          </a:p>
          <a:p>
            <a:pPr lvl="1"/>
            <a:r>
              <a:rPr lang="en-US" b="1" i="1" dirty="0"/>
              <a:t>Methodology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BAE1C-DBD2-A548-B74D-FE4C50E973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35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957"/>
      </p:ext>
    </p:extLst>
  </p:cSld>
  <p:clrMapOvr>
    <a:masterClrMapping/>
  </p:clrMapOvr>
  <p:transition advTm="34545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1DDA-C47D-A741-BD33-CEFCFF46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Granger Causality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69EE89-996A-844C-AD71-AED9B2876B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Utilize </a:t>
                </a:r>
                <a:r>
                  <a:rPr lang="en-US" dirty="0" err="1"/>
                  <a:t>StatsModels</a:t>
                </a:r>
                <a:r>
                  <a:rPr lang="en-US" dirty="0"/>
                  <a:t>’ </a:t>
                </a:r>
                <a:r>
                  <a:rPr lang="en-US" dirty="0" err="1">
                    <a:latin typeface="Courier" pitchFamily="2" charset="0"/>
                  </a:rPr>
                  <a:t>grangercausalitytests</a:t>
                </a:r>
                <a:endParaRPr lang="en-US" dirty="0"/>
              </a:p>
              <a:p>
                <a:r>
                  <a:rPr lang="en-US" dirty="0"/>
                  <a:t>Null hypothesis: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does not Granger-cause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”</a:t>
                </a:r>
              </a:p>
              <a:p>
                <a:r>
                  <a:rPr lang="en-US" dirty="0"/>
                  <a:t>Reject null hypothesis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r>
                  <a:rPr lang="en-US" dirty="0"/>
                  <a:t> (on average)</a:t>
                </a:r>
              </a:p>
              <a:p>
                <a:r>
                  <a:rPr lang="en-US" dirty="0"/>
                  <a:t>Vary the parameter </a:t>
                </a:r>
                <a:r>
                  <a:rPr lang="en-US" dirty="0">
                    <a:latin typeface="Courier" pitchFamily="2" charset="0"/>
                  </a:rPr>
                  <a:t>maxlag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69EE89-996A-844C-AD71-AED9B2876B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5C0261-3C48-4046-B8D1-800B2DA27E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36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98141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C4B6-4487-C344-84BF-1931DFA5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Dynamic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071F3A-F2E2-FA45-90F4-33F021993C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Suggested methodology:</a:t>
                </a:r>
              </a:p>
              <a:p>
                <a:r>
                  <a:rPr lang="en-US" dirty="0"/>
                  <a:t>Conduct nearest neighbor forecasting via simplex projection to identify the embedding dimension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which maximizes the prediction skill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l-GR" dirty="0"/>
              </a:p>
              <a:p>
                <a:r>
                  <a:rPr lang="en-US" dirty="0"/>
                  <a:t>Use simplex projection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to determine whether the system exhibits deterministic chaos</a:t>
                </a:r>
              </a:p>
              <a:p>
                <a:r>
                  <a:rPr lang="en-US" dirty="0"/>
                  <a:t>Employ sequential locally weighted global linear maps (S-maps) to characterize any nonlinearity in the data</a:t>
                </a:r>
              </a:p>
              <a:p>
                <a:r>
                  <a:rPr lang="en-US" dirty="0"/>
                  <a:t>Utilize convergent cross mapping (CCM) to evaluate predictive accuracy and quantify (estimate) causality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071F3A-F2E2-FA45-90F4-33F021993C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A80961-2B12-3D47-8E82-F409FBD07F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37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5885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Motivation</a:t>
            </a:r>
          </a:p>
          <a:p>
            <a:r>
              <a:rPr lang="en-US" dirty="0"/>
              <a:t>Background &amp; related work</a:t>
            </a:r>
          </a:p>
          <a:p>
            <a:r>
              <a:rPr lang="en-US" dirty="0"/>
              <a:t>Identifying vehicles</a:t>
            </a:r>
          </a:p>
          <a:p>
            <a:pPr lvl="1"/>
            <a:r>
              <a:rPr lang="en-US" dirty="0"/>
              <a:t>Experimental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b="1" i="1" dirty="0"/>
              <a:t>Detecting intrusion</a:t>
            </a:r>
          </a:p>
          <a:p>
            <a:pPr lvl="1"/>
            <a:r>
              <a:rPr lang="en-US" dirty="0"/>
              <a:t>Experimental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b="1" i="1" dirty="0"/>
              <a:t>Results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EDEF3F2-8FE7-9940-9314-B13E1D2E45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38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9442"/>
      </p:ext>
    </p:extLst>
  </p:cSld>
  <p:clrMapOvr>
    <a:masterClrMapping/>
  </p:clrMapOvr>
  <p:transition advTm="34545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408A-317A-FF4F-99B0-A4721DF8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Data – Granger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DEED46-6554-EF48-BA85-76AB0AB70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8229600" cy="2743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D85693-43A6-E24F-993A-94583A31008B}"/>
              </a:ext>
            </a:extLst>
          </p:cNvPr>
          <p:cNvSpPr txBox="1"/>
          <p:nvPr/>
        </p:nvSpPr>
        <p:spPr>
          <a:xfrm>
            <a:off x="457200" y="5029200"/>
            <a:ext cx="8229600" cy="446276"/>
          </a:xfrm>
          <a:prstGeom prst="rect">
            <a:avLst/>
          </a:prstGeom>
          <a:noFill/>
        </p:spPr>
        <p:txBody>
          <a:bodyPr wrap="square" lIns="0" tIns="182880" rIns="0" rtlCol="0">
            <a:spAutoFit/>
          </a:bodyPr>
          <a:lstStyle/>
          <a:p>
            <a:pPr algn="ctr"/>
            <a:r>
              <a:rPr lang="en-US" sz="1400" b="1" dirty="0"/>
              <a:t>Granger causality between each pair of steering system time series.</a:t>
            </a:r>
            <a:endParaRPr lang="en-US" sz="1100" b="1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392CB30C-1482-2048-BEAC-0118F31CC4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39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091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7D7D1-BDCA-004E-BD59-68F87DE8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F0633-4623-2C46-93B1-C6CFCB237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Do the packets that broadcast on a vehicle’s </a:t>
            </a:r>
          </a:p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CAN bus uniquely identify the vehicle?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539DDA6-1D17-9C43-820F-E070F1F755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4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16606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408A-317A-FF4F-99B0-A4721DF8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Data – EDM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76A90B-9E55-CC44-8930-4FEA424C1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8229600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6FEAC5-5853-4747-9F8E-AB6C6739D994}"/>
              </a:ext>
            </a:extLst>
          </p:cNvPr>
          <p:cNvSpPr txBox="1"/>
          <p:nvPr/>
        </p:nvSpPr>
        <p:spPr>
          <a:xfrm>
            <a:off x="457200" y="5029200"/>
            <a:ext cx="8229600" cy="446276"/>
          </a:xfrm>
          <a:prstGeom prst="rect">
            <a:avLst/>
          </a:prstGeom>
          <a:noFill/>
        </p:spPr>
        <p:txBody>
          <a:bodyPr wrap="square" lIns="0" tIns="182880" rIns="0" rtlCol="0">
            <a:spAutoFit/>
          </a:bodyPr>
          <a:lstStyle/>
          <a:p>
            <a:pPr algn="ctr"/>
            <a:r>
              <a:rPr lang="en-US" sz="1400" b="1" dirty="0"/>
              <a:t>Plots illustrating the optimal embedding dimension for each steering system time series.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E18792D-1004-E84E-9666-DA42EEED55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40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9556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408A-317A-FF4F-99B0-A4721DF8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Data – EDM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992538-AD46-4C49-885E-AB7A95867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8229600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F42B2B-78FA-CC44-89F4-EA7C45C72694}"/>
              </a:ext>
            </a:extLst>
          </p:cNvPr>
          <p:cNvSpPr txBox="1"/>
          <p:nvPr/>
        </p:nvSpPr>
        <p:spPr>
          <a:xfrm>
            <a:off x="457200" y="5029200"/>
            <a:ext cx="8229600" cy="446276"/>
          </a:xfrm>
          <a:prstGeom prst="rect">
            <a:avLst/>
          </a:prstGeom>
          <a:noFill/>
        </p:spPr>
        <p:txBody>
          <a:bodyPr wrap="square" lIns="0" tIns="182880" rIns="0" rtlCol="0">
            <a:spAutoFit/>
          </a:bodyPr>
          <a:lstStyle/>
          <a:p>
            <a:pPr algn="ctr"/>
            <a:r>
              <a:rPr lang="en-US" sz="1400" b="1" dirty="0"/>
              <a:t>Plots illustrating the deterministic chaos present in each steering system time series.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7D8AFBD-01A5-644B-BAA9-3FF43C1B24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41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99424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408A-317A-FF4F-99B0-A4721DF8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Data – EDM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6C0D06-9D7F-F64D-8F89-20F24BCD8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8229600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C3DDE4-1499-3945-BDB5-B33B2DEEAE6A}"/>
              </a:ext>
            </a:extLst>
          </p:cNvPr>
          <p:cNvSpPr txBox="1"/>
          <p:nvPr/>
        </p:nvSpPr>
        <p:spPr>
          <a:xfrm>
            <a:off x="457200" y="5029200"/>
            <a:ext cx="8229600" cy="446276"/>
          </a:xfrm>
          <a:prstGeom prst="rect">
            <a:avLst/>
          </a:prstGeom>
          <a:noFill/>
        </p:spPr>
        <p:txBody>
          <a:bodyPr wrap="square" lIns="0" tIns="182880" rIns="0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Plots illustrating the nonlinearity of each steering system time series.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AEBA7CB-F62A-2D40-8739-5B88EA2BB3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42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06372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408A-317A-FF4F-99B0-A4721DF8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Data – EDM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AAF6ADC-1F6C-FB43-8A27-D4A763EF9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19" y="1188720"/>
            <a:ext cx="6309362" cy="2103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4A3787-C889-FF4C-ABD7-96384ECA5F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20" y="3749040"/>
            <a:ext cx="6309360" cy="21031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1A22C4-2983-0745-94CE-7889FD7240E1}"/>
              </a:ext>
            </a:extLst>
          </p:cNvPr>
          <p:cNvSpPr txBox="1"/>
          <p:nvPr/>
        </p:nvSpPr>
        <p:spPr>
          <a:xfrm>
            <a:off x="1417320" y="3154680"/>
            <a:ext cx="6309360" cy="446276"/>
          </a:xfrm>
          <a:prstGeom prst="rect">
            <a:avLst/>
          </a:prstGeom>
          <a:noFill/>
        </p:spPr>
        <p:txBody>
          <a:bodyPr wrap="square" lIns="0" tIns="182880" rIns="0" rtlCol="0">
            <a:spAutoFit/>
          </a:bodyPr>
          <a:lstStyle/>
          <a:p>
            <a:pPr algn="ctr"/>
            <a:r>
              <a:rPr lang="en-US" sz="1400" b="1" dirty="0"/>
              <a:t>Plots illustrating the predictions for each steering system time series.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3B5A19-3931-D448-BB5C-F56B665FA5EF}"/>
              </a:ext>
            </a:extLst>
          </p:cNvPr>
          <p:cNvSpPr txBox="1"/>
          <p:nvPr/>
        </p:nvSpPr>
        <p:spPr>
          <a:xfrm>
            <a:off x="1417320" y="5715000"/>
            <a:ext cx="6309360" cy="446276"/>
          </a:xfrm>
          <a:prstGeom prst="rect">
            <a:avLst/>
          </a:prstGeom>
          <a:noFill/>
        </p:spPr>
        <p:txBody>
          <a:bodyPr wrap="square" lIns="0" tIns="182880" rIns="0" rtlCol="0">
            <a:spAutoFit/>
          </a:bodyPr>
          <a:lstStyle/>
          <a:p>
            <a:pPr algn="ctr"/>
            <a:r>
              <a:rPr lang="en-US" sz="1400" b="1" dirty="0"/>
              <a:t>Plots illustrating the prediction error for each steering system time series. </a:t>
            </a:r>
            <a:endParaRPr lang="en-US" sz="1050" b="1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2678186-7B83-6B48-A8F5-44F9A74705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43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9688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408A-317A-FF4F-99B0-A4721DF8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Data – EDM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AAF6ADC-1F6C-FB43-8A27-D4A763EF9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24" y="1188720"/>
            <a:ext cx="6309363" cy="210312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D5B59A-D18D-BF47-8C7F-5A4274C0F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15140"/>
              </p:ext>
            </p:extLst>
          </p:nvPr>
        </p:nvGraphicFramePr>
        <p:xfrm>
          <a:off x="2739548" y="4206240"/>
          <a:ext cx="3664904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41793">
                  <a:extLst>
                    <a:ext uri="{9D8B030D-6E8A-4147-A177-3AD203B41FA5}">
                      <a16:colId xmlns:a16="http://schemas.microsoft.com/office/drawing/2014/main" val="3636993381"/>
                    </a:ext>
                  </a:extLst>
                </a:gridCol>
                <a:gridCol w="1044893">
                  <a:extLst>
                    <a:ext uri="{9D8B030D-6E8A-4147-A177-3AD203B41FA5}">
                      <a16:colId xmlns:a16="http://schemas.microsoft.com/office/drawing/2014/main" val="260774993"/>
                    </a:ext>
                  </a:extLst>
                </a:gridCol>
                <a:gridCol w="978218">
                  <a:extLst>
                    <a:ext uri="{9D8B030D-6E8A-4147-A177-3AD203B41FA5}">
                      <a16:colId xmlns:a16="http://schemas.microsoft.com/office/drawing/2014/main" val="2402439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Time Series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Naive Error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EDM Error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Steering wheel angle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0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0.009424 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0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0.003351 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986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Left wheel RPM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0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0.005742 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0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0.003893 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29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Right wheel RPM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0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0.005742 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0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0.003893 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303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D2545F7-7CAB-3545-ABBE-B52C87A0C404}"/>
              </a:ext>
            </a:extLst>
          </p:cNvPr>
          <p:cNvSpPr txBox="1"/>
          <p:nvPr/>
        </p:nvSpPr>
        <p:spPr>
          <a:xfrm>
            <a:off x="1417320" y="3154680"/>
            <a:ext cx="6309360" cy="446276"/>
          </a:xfrm>
          <a:prstGeom prst="rect">
            <a:avLst/>
          </a:prstGeom>
          <a:noFill/>
        </p:spPr>
        <p:txBody>
          <a:bodyPr wrap="square" lIns="0" tIns="182880" rIns="0" rtlCol="0">
            <a:spAutoFit/>
          </a:bodyPr>
          <a:lstStyle/>
          <a:p>
            <a:pPr algn="ctr"/>
            <a:r>
              <a:rPr lang="en-US" sz="1400" b="1" dirty="0"/>
              <a:t>Plots illustrating the predictions for each steering system time series. </a:t>
            </a:r>
            <a:endParaRPr lang="en-US" sz="105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3453A4-B9BD-E143-9A2E-D206DA71070A}"/>
              </a:ext>
            </a:extLst>
          </p:cNvPr>
          <p:cNvSpPr txBox="1"/>
          <p:nvPr/>
        </p:nvSpPr>
        <p:spPr>
          <a:xfrm>
            <a:off x="1140714" y="5715000"/>
            <a:ext cx="6862572" cy="446276"/>
          </a:xfrm>
          <a:prstGeom prst="rect">
            <a:avLst/>
          </a:prstGeom>
          <a:noFill/>
        </p:spPr>
        <p:txBody>
          <a:bodyPr wrap="square" lIns="0" tIns="182880" rIns="0" rtlCol="0">
            <a:spAutoFit/>
          </a:bodyPr>
          <a:lstStyle/>
          <a:p>
            <a:pPr algn="ctr"/>
            <a:r>
              <a:rPr lang="en-US" sz="1400" b="1" dirty="0"/>
              <a:t>Naive and EDM root-mean-square error for each steering system time series. </a:t>
            </a:r>
            <a:endParaRPr lang="en-US" sz="1050" b="1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387F0B3-8FEE-544A-895E-4F0A2E59B0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44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71959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408A-317A-FF4F-99B0-A4721DF8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Data – EDM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659074-3CC6-7240-B551-66E055BF8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8229600" cy="2743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C3F652-808D-C243-9854-354507A96FF0}"/>
              </a:ext>
            </a:extLst>
          </p:cNvPr>
          <p:cNvSpPr txBox="1"/>
          <p:nvPr/>
        </p:nvSpPr>
        <p:spPr>
          <a:xfrm>
            <a:off x="457200" y="5029200"/>
            <a:ext cx="8229600" cy="446276"/>
          </a:xfrm>
          <a:prstGeom prst="rect">
            <a:avLst/>
          </a:prstGeom>
          <a:noFill/>
        </p:spPr>
        <p:txBody>
          <a:bodyPr wrap="square" lIns="0" tIns="182880" rIns="0" rtlCol="0">
            <a:spAutoFit/>
          </a:bodyPr>
          <a:lstStyle/>
          <a:p>
            <a:pPr algn="ctr"/>
            <a:r>
              <a:rPr lang="en-US" sz="1400" b="1" dirty="0"/>
              <a:t>Plots illustrating the causality between each pair of steering system time series. </a:t>
            </a:r>
            <a:endParaRPr lang="en-US" sz="1100" b="1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AA6406E-03EE-F948-A955-294283D439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45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0754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408A-317A-FF4F-99B0-A4721DF8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Data – EDM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CE1EA-8BBF-6149-990C-9E3D12D16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8229600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18E290-41EB-7C47-9695-8B6BAAAC54C8}"/>
              </a:ext>
            </a:extLst>
          </p:cNvPr>
          <p:cNvSpPr txBox="1"/>
          <p:nvPr/>
        </p:nvSpPr>
        <p:spPr>
          <a:xfrm>
            <a:off x="457200" y="5029200"/>
            <a:ext cx="8229600" cy="661720"/>
          </a:xfrm>
          <a:prstGeom prst="rect">
            <a:avLst/>
          </a:prstGeom>
          <a:noFill/>
        </p:spPr>
        <p:txBody>
          <a:bodyPr wrap="square" lIns="0" tIns="182880" rIns="0" rtlCol="0">
            <a:spAutoFit/>
          </a:bodyPr>
          <a:lstStyle/>
          <a:p>
            <a:pPr algn="ctr"/>
            <a:r>
              <a:rPr lang="en-US" sz="1400" b="1" dirty="0"/>
              <a:t>Plots illustrating predictive capability by analyzing the causality </a:t>
            </a:r>
          </a:p>
          <a:p>
            <a:pPr algn="ctr"/>
            <a:r>
              <a:rPr lang="en-US" sz="1400" b="1" dirty="0"/>
              <a:t>between each pair of steering system time series. </a:t>
            </a:r>
            <a:endParaRPr lang="en-US" sz="1100" b="1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5E87B93-E831-1D46-9051-B01C7897D5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46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92882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408A-317A-FF4F-99B0-A4721DF8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Data – Granger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58B391-299B-FA44-AC0C-B022D568D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8229600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B916AE-5650-E540-9201-A5226D29B7A3}"/>
              </a:ext>
            </a:extLst>
          </p:cNvPr>
          <p:cNvSpPr txBox="1"/>
          <p:nvPr/>
        </p:nvSpPr>
        <p:spPr>
          <a:xfrm>
            <a:off x="457200" y="5029200"/>
            <a:ext cx="8229600" cy="446276"/>
          </a:xfrm>
          <a:prstGeom prst="rect">
            <a:avLst/>
          </a:prstGeom>
          <a:noFill/>
        </p:spPr>
        <p:txBody>
          <a:bodyPr wrap="square" lIns="0" tIns="182880" rIns="0" rtlCol="0">
            <a:spAutoFit/>
          </a:bodyPr>
          <a:lstStyle/>
          <a:p>
            <a:pPr algn="ctr"/>
            <a:r>
              <a:rPr lang="en-US" sz="1400" b="1" dirty="0"/>
              <a:t>Granger causality between each pair of selected AVAS time series. </a:t>
            </a:r>
            <a:endParaRPr lang="en-US" sz="1100" b="1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9DCA221-EBC5-1442-B405-A0427A76BC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47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688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408A-317A-FF4F-99B0-A4721DF8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Data – EDM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9B2CC0-2D30-AA46-A325-34BE05DC1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8229600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262E9A-F978-8B4F-A976-EDCB65083BC6}"/>
              </a:ext>
            </a:extLst>
          </p:cNvPr>
          <p:cNvSpPr txBox="1"/>
          <p:nvPr/>
        </p:nvSpPr>
        <p:spPr>
          <a:xfrm>
            <a:off x="457200" y="5029200"/>
            <a:ext cx="8229600" cy="446276"/>
          </a:xfrm>
          <a:prstGeom prst="rect">
            <a:avLst/>
          </a:prstGeom>
          <a:noFill/>
        </p:spPr>
        <p:txBody>
          <a:bodyPr wrap="square" lIns="0" tIns="182880" rIns="0" rtlCol="0">
            <a:spAutoFit/>
          </a:bodyPr>
          <a:lstStyle/>
          <a:p>
            <a:pPr algn="ctr"/>
            <a:r>
              <a:rPr lang="en-US" sz="1400" b="1" dirty="0"/>
              <a:t>Plots illustrating the optimal embedding dimension for each selected AVAS time series. </a:t>
            </a:r>
            <a:endParaRPr lang="en-US" sz="1100" b="1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C710199-6F65-614A-B2DC-497E209780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48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9690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408A-317A-FF4F-99B0-A4721DF8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Data – EDM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2E44AD-3DE2-6C4D-9B11-A36876872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8229600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A8B6EB-C5AC-1F41-9EDE-ECFF06C2BD13}"/>
              </a:ext>
            </a:extLst>
          </p:cNvPr>
          <p:cNvSpPr txBox="1"/>
          <p:nvPr/>
        </p:nvSpPr>
        <p:spPr>
          <a:xfrm>
            <a:off x="457200" y="5029200"/>
            <a:ext cx="8229600" cy="446276"/>
          </a:xfrm>
          <a:prstGeom prst="rect">
            <a:avLst/>
          </a:prstGeom>
          <a:noFill/>
        </p:spPr>
        <p:txBody>
          <a:bodyPr wrap="square" lIns="0" tIns="182880" rIns="0" rtlCol="0">
            <a:spAutoFit/>
          </a:bodyPr>
          <a:lstStyle/>
          <a:p>
            <a:pPr algn="ctr"/>
            <a:r>
              <a:rPr lang="en-US" sz="1400" b="1" dirty="0"/>
              <a:t>Plots illustrating the deterministic chaos present in each selected AVAS time series. </a:t>
            </a:r>
            <a:endParaRPr lang="en-US" sz="1100" b="1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9448532-177A-7644-9596-2E92F8C7C0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49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2514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FD86-0E88-624A-B34D-34A142CF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1E426-C493-AC48-925B-767B7B999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Intrusion detection systems (IDSs) are a common </a:t>
            </a:r>
          </a:p>
          <a:p>
            <a:pPr marL="0" indent="0" algn="ctr">
              <a:spcBef>
                <a:spcPts val="600"/>
              </a:spcBef>
              <a:spcAft>
                <a:spcPts val="1800"/>
              </a:spcAft>
              <a:buNone/>
            </a:pPr>
            <a:r>
              <a:rPr lang="en-US" dirty="0"/>
              <a:t>method to protect computer networks from intrusion</a:t>
            </a:r>
            <a:endParaRPr lang="en-US" sz="12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1EC646E-966D-B847-81B4-B1A0BD0918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5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209233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408A-317A-FF4F-99B0-A4721DF8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Data – EDM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3CDC5F-CB64-DD46-AD2D-501BBB5B43A2}"/>
              </a:ext>
            </a:extLst>
          </p:cNvPr>
          <p:cNvSpPr txBox="1"/>
          <p:nvPr/>
        </p:nvSpPr>
        <p:spPr>
          <a:xfrm>
            <a:off x="457200" y="5029200"/>
            <a:ext cx="8229600" cy="446276"/>
          </a:xfrm>
          <a:prstGeom prst="rect">
            <a:avLst/>
          </a:prstGeom>
          <a:noFill/>
        </p:spPr>
        <p:txBody>
          <a:bodyPr wrap="square" lIns="0" tIns="182880" rIns="0" rtlCol="0">
            <a:spAutoFit/>
          </a:bodyPr>
          <a:lstStyle/>
          <a:p>
            <a:pPr algn="ctr"/>
            <a:r>
              <a:rPr lang="en-US" sz="1400" b="1" dirty="0"/>
              <a:t>Plots illustrating the nonlinearity of each selected AVAS time series. </a:t>
            </a:r>
            <a:endParaRPr lang="en-US" sz="11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95E853-1ABB-2641-910F-27D8521DD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8229600" cy="2743200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8C79C31-1C47-8445-9635-DEB85AFABB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50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79006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408A-317A-FF4F-99B0-A4721DF8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Data – EDM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3159A3-057D-324A-BA5C-2CF89B824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20" y="1188720"/>
            <a:ext cx="6309362" cy="21031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68D4E1-4D23-5042-9FE6-41EB16F90D58}"/>
              </a:ext>
            </a:extLst>
          </p:cNvPr>
          <p:cNvSpPr txBox="1"/>
          <p:nvPr/>
        </p:nvSpPr>
        <p:spPr>
          <a:xfrm>
            <a:off x="1417320" y="3154680"/>
            <a:ext cx="6309360" cy="446276"/>
          </a:xfrm>
          <a:prstGeom prst="rect">
            <a:avLst/>
          </a:prstGeom>
          <a:noFill/>
        </p:spPr>
        <p:txBody>
          <a:bodyPr wrap="square" lIns="0" tIns="182880" rIns="0" rtlCol="0">
            <a:spAutoFit/>
          </a:bodyPr>
          <a:lstStyle/>
          <a:p>
            <a:pPr algn="ctr"/>
            <a:r>
              <a:rPr lang="en-US" sz="1400" b="1" dirty="0"/>
              <a:t>Plots illustrating the predictions for each selected AVAS time series. </a:t>
            </a:r>
            <a:endParaRPr lang="en-US" sz="105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D21BDC-3305-4E47-A58F-68B466A60B46}"/>
              </a:ext>
            </a:extLst>
          </p:cNvPr>
          <p:cNvSpPr txBox="1"/>
          <p:nvPr/>
        </p:nvSpPr>
        <p:spPr>
          <a:xfrm>
            <a:off x="1417320" y="5715000"/>
            <a:ext cx="6309360" cy="446276"/>
          </a:xfrm>
          <a:prstGeom prst="rect">
            <a:avLst/>
          </a:prstGeom>
          <a:noFill/>
        </p:spPr>
        <p:txBody>
          <a:bodyPr wrap="square" lIns="0" tIns="182880" rIns="0" rtlCol="0">
            <a:spAutoFit/>
          </a:bodyPr>
          <a:lstStyle/>
          <a:p>
            <a:pPr algn="ctr"/>
            <a:r>
              <a:rPr lang="en-US" sz="1400" b="1" dirty="0"/>
              <a:t>Plots illustrating the prediction error for each selected AVAS time series. </a:t>
            </a:r>
            <a:endParaRPr lang="en-US" sz="1050" b="1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0F45B0E-08AF-7A4E-81C7-F6BCBF0F05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51</a:t>
            </a:fld>
            <a:r>
              <a:rPr lang="en-US"/>
              <a:t> / 62</a:t>
            </a:r>
            <a:endParaRPr lang="en-US" dirty="0"/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7D86C8-D9F7-AB4C-8124-4E28248E1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20" y="3749040"/>
            <a:ext cx="630936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56668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408A-317A-FF4F-99B0-A4721DF8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Data – EDM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EDAD55-E9D5-A247-9210-27596364A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24" y="1188720"/>
            <a:ext cx="6309363" cy="210312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DF856EF-6905-A544-A797-2DBD21F51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340284"/>
              </p:ext>
            </p:extLst>
          </p:nvPr>
        </p:nvGraphicFramePr>
        <p:xfrm>
          <a:off x="3021901" y="4206240"/>
          <a:ext cx="310019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7087">
                  <a:extLst>
                    <a:ext uri="{9D8B030D-6E8A-4147-A177-3AD203B41FA5}">
                      <a16:colId xmlns:a16="http://schemas.microsoft.com/office/drawing/2014/main" val="3636993381"/>
                    </a:ext>
                  </a:extLst>
                </a:gridCol>
                <a:gridCol w="1044893">
                  <a:extLst>
                    <a:ext uri="{9D8B030D-6E8A-4147-A177-3AD203B41FA5}">
                      <a16:colId xmlns:a16="http://schemas.microsoft.com/office/drawing/2014/main" val="260774993"/>
                    </a:ext>
                  </a:extLst>
                </a:gridCol>
                <a:gridCol w="978218">
                  <a:extLst>
                    <a:ext uri="{9D8B030D-6E8A-4147-A177-3AD203B41FA5}">
                      <a16:colId xmlns:a16="http://schemas.microsoft.com/office/drawing/2014/main" val="2402439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Time Series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Naive Error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EDM Error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Airspeed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0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3.907005 </a:t>
                      </a:r>
                      <a:endParaRPr 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0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0.070161 </a:t>
                      </a:r>
                      <a:endParaRPr 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986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Altitude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0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18.192201 </a:t>
                      </a:r>
                      <a:endParaRPr 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0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0.001535 </a:t>
                      </a:r>
                      <a:endParaRPr 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29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Pitch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0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0.013749 </a:t>
                      </a:r>
                      <a:endParaRPr 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0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0.019748 </a:t>
                      </a:r>
                      <a:endParaRPr 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3032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C2A8C39-7921-C947-9643-6B55AEBC4022}"/>
              </a:ext>
            </a:extLst>
          </p:cNvPr>
          <p:cNvSpPr txBox="1"/>
          <p:nvPr/>
        </p:nvSpPr>
        <p:spPr>
          <a:xfrm>
            <a:off x="1417320" y="3154680"/>
            <a:ext cx="6309360" cy="446276"/>
          </a:xfrm>
          <a:prstGeom prst="rect">
            <a:avLst/>
          </a:prstGeom>
          <a:noFill/>
        </p:spPr>
        <p:txBody>
          <a:bodyPr wrap="square" lIns="0" tIns="182880" rIns="0" rtlCol="0">
            <a:spAutoFit/>
          </a:bodyPr>
          <a:lstStyle/>
          <a:p>
            <a:pPr algn="ctr"/>
            <a:r>
              <a:rPr lang="en-US" sz="1400" b="1" dirty="0"/>
              <a:t>Plots illustrating the predictions for each selected AVAS time series. </a:t>
            </a:r>
            <a:endParaRPr lang="en-US" sz="105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D34EFC-6899-674C-A84B-003ADC811CA5}"/>
              </a:ext>
            </a:extLst>
          </p:cNvPr>
          <p:cNvSpPr txBox="1"/>
          <p:nvPr/>
        </p:nvSpPr>
        <p:spPr>
          <a:xfrm>
            <a:off x="1130046" y="5715000"/>
            <a:ext cx="6883908" cy="446276"/>
          </a:xfrm>
          <a:prstGeom prst="rect">
            <a:avLst/>
          </a:prstGeom>
          <a:noFill/>
        </p:spPr>
        <p:txBody>
          <a:bodyPr wrap="square" lIns="0" tIns="182880" rIns="0" rtlCol="0">
            <a:spAutoFit/>
          </a:bodyPr>
          <a:lstStyle/>
          <a:p>
            <a:pPr algn="ctr"/>
            <a:r>
              <a:rPr lang="en-US" sz="1400" b="1" dirty="0"/>
              <a:t>Naive and EDM root-mean-square error for each selected AVAS time series.</a:t>
            </a:r>
            <a:endParaRPr lang="en-US" sz="1050" b="1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34803E1-9653-E048-8A9A-4C7BAAC7C7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52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41724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408A-317A-FF4F-99B0-A4721DF8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Data – EDM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1D3B88-F003-3F48-AC80-72550DE8A90D}"/>
              </a:ext>
            </a:extLst>
          </p:cNvPr>
          <p:cNvSpPr txBox="1"/>
          <p:nvPr/>
        </p:nvSpPr>
        <p:spPr>
          <a:xfrm>
            <a:off x="457200" y="5029200"/>
            <a:ext cx="8229600" cy="446276"/>
          </a:xfrm>
          <a:prstGeom prst="rect">
            <a:avLst/>
          </a:prstGeom>
          <a:noFill/>
        </p:spPr>
        <p:txBody>
          <a:bodyPr wrap="square" lIns="0" tIns="182880" rIns="0" rtlCol="0">
            <a:spAutoFit/>
          </a:bodyPr>
          <a:lstStyle/>
          <a:p>
            <a:pPr algn="ctr"/>
            <a:r>
              <a:rPr lang="en-US" sz="1400" b="1" dirty="0"/>
              <a:t>Plots illustrating the causality between each pair of selected AVAS time series. </a:t>
            </a:r>
            <a:endParaRPr lang="en-US" sz="1100" b="1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9044F9E-8DF7-5244-BA11-F362FA3AF5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53</a:t>
            </a:fld>
            <a:r>
              <a:rPr lang="en-US"/>
              <a:t> / 62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19B2D-D3E6-144B-B070-67F8E7050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8229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90431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408A-317A-FF4F-99B0-A4721DF8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Data – EDM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B8146-DE41-E445-807A-A01D5545A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8229600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24AB32-34F8-C247-A9FA-4DBCFEAE7A8E}"/>
              </a:ext>
            </a:extLst>
          </p:cNvPr>
          <p:cNvSpPr txBox="1"/>
          <p:nvPr/>
        </p:nvSpPr>
        <p:spPr>
          <a:xfrm>
            <a:off x="457200" y="5029200"/>
            <a:ext cx="8229600" cy="661720"/>
          </a:xfrm>
          <a:prstGeom prst="rect">
            <a:avLst/>
          </a:prstGeom>
          <a:noFill/>
        </p:spPr>
        <p:txBody>
          <a:bodyPr wrap="square" lIns="0" tIns="182880" rIns="0" rtlCol="0">
            <a:spAutoFit/>
          </a:bodyPr>
          <a:lstStyle/>
          <a:p>
            <a:pPr algn="ctr"/>
            <a:r>
              <a:rPr lang="en-US" sz="1400" b="1" dirty="0"/>
              <a:t>Plots illustrating predictive capability by analyzing the causality </a:t>
            </a:r>
          </a:p>
          <a:p>
            <a:pPr algn="ctr"/>
            <a:r>
              <a:rPr lang="en-US" sz="1400" b="1" dirty="0"/>
              <a:t>between each pair of selected AVAS time series. </a:t>
            </a:r>
            <a:endParaRPr lang="en-US" sz="1100" b="1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334A869-B06D-644F-8DB0-46AED4480A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54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37184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Motivation</a:t>
            </a:r>
          </a:p>
          <a:p>
            <a:r>
              <a:rPr lang="en-US" dirty="0"/>
              <a:t>Background &amp; related work</a:t>
            </a:r>
          </a:p>
          <a:p>
            <a:r>
              <a:rPr lang="en-US" dirty="0"/>
              <a:t>Identifying vehicles</a:t>
            </a:r>
          </a:p>
          <a:p>
            <a:pPr lvl="1"/>
            <a:r>
              <a:rPr lang="en-US" dirty="0"/>
              <a:t>Experimental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dirty="0"/>
              <a:t>Detecting intrusion</a:t>
            </a:r>
          </a:p>
          <a:p>
            <a:pPr lvl="1"/>
            <a:r>
              <a:rPr lang="en-US" dirty="0"/>
              <a:t>Experimental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b="1" i="1" dirty="0"/>
              <a:t>Conclusions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6827A5-E554-DF40-A319-A841AB7A0E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55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083351"/>
      </p:ext>
    </p:extLst>
  </p:cSld>
  <p:clrMapOvr>
    <a:masterClrMapping/>
  </p:clrMapOvr>
  <p:transition advTm="34545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65BFD-D1E4-A846-81E6-2B9968632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7F72A-D363-5F48-B4EB-F0D4D7A3C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610600" cy="4876800"/>
          </a:xfrm>
        </p:spPr>
        <p:txBody>
          <a:bodyPr rIns="0" anchor="ctr" anchorCtr="0"/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Question 1: Do CAN packets uniquely identify a vehicle?</a:t>
            </a:r>
          </a:p>
          <a:p>
            <a:r>
              <a:rPr lang="en-US" dirty="0"/>
              <a:t>Yes; deep learning tools can classify raw CAN data</a:t>
            </a:r>
          </a:p>
          <a:p>
            <a:r>
              <a:rPr lang="en-US" dirty="0"/>
              <a:t>This risks privacy and safety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 2: Can we develop an IDS for a CPS like the CAN?</a:t>
            </a:r>
          </a:p>
          <a:p>
            <a:r>
              <a:rPr lang="en-US" dirty="0"/>
              <a:t>Maybe; insight into the CPS’s behavior could enable an IDS</a:t>
            </a:r>
          </a:p>
          <a:p>
            <a:r>
              <a:rPr lang="en-US" dirty="0"/>
              <a:t>Granger causality does not seem to enable this insight</a:t>
            </a:r>
          </a:p>
          <a:p>
            <a:r>
              <a:rPr lang="en-US" dirty="0"/>
              <a:t>Linear systems are probably too simplistic for EDM</a:t>
            </a:r>
          </a:p>
          <a:p>
            <a:r>
              <a:rPr lang="en-US" dirty="0"/>
              <a:t>EDM may suffice for nonlinear systems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0F584DE-B22A-B44D-97B4-704A6C8969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56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080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381D-F57D-044D-B97D-DE1050ED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6E25-7571-F140-BAE9-3F15E69A6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Identifying vehicles</a:t>
            </a:r>
          </a:p>
          <a:p>
            <a:r>
              <a:rPr lang="en-US" dirty="0"/>
              <a:t>Apply this methodology to a much larger dataset</a:t>
            </a:r>
          </a:p>
          <a:p>
            <a:r>
              <a:rPr lang="en-US" dirty="0"/>
              <a:t>Train a Siamese neural network to classify CAN samples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Detecting intrusion</a:t>
            </a:r>
          </a:p>
          <a:p>
            <a:r>
              <a:rPr lang="en-US" dirty="0"/>
              <a:t>Address the remaining steps towards an IDS</a:t>
            </a:r>
          </a:p>
          <a:p>
            <a:r>
              <a:rPr lang="en-US" dirty="0"/>
              <a:t>Evaluate more robust datasets/CPSs </a:t>
            </a:r>
          </a:p>
          <a:p>
            <a:r>
              <a:rPr lang="en-US" dirty="0"/>
              <a:t>Explore other time series analysis techniques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C6AE1EF-B4D4-0E46-91E8-ABBB831EEC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57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395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68FA-0CC7-A44F-A675-7BD334CA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A4052-BCFD-154E-A31B-BF4899D8D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4876800"/>
          </a:xfrm>
        </p:spPr>
        <p:txBody>
          <a:bodyPr/>
          <a:lstStyle/>
          <a:p>
            <a:r>
              <a:rPr lang="en-US" dirty="0"/>
              <a:t>First demonstration of the unique signature of a vehicle’s raw CAN data and a discussion of the associated risks</a:t>
            </a:r>
          </a:p>
          <a:p>
            <a:r>
              <a:rPr lang="en-US" dirty="0"/>
              <a:t>First in-depth presentation of advantages/disadvantages of Granger causality and EDM for linear/nonlinear data</a:t>
            </a:r>
          </a:p>
          <a:p>
            <a:r>
              <a:rPr lang="en-US" dirty="0"/>
              <a:t>First argument for applying EDM to IDS development</a:t>
            </a:r>
          </a:p>
          <a:p>
            <a:r>
              <a:rPr lang="en-US" dirty="0"/>
              <a:t>First complete library of EDM functions for use with standardized time series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Publications</a:t>
            </a:r>
          </a:p>
          <a:p>
            <a:r>
              <a:rPr lang="en-US" dirty="0"/>
              <a:t>(accepted) ICCWS 2020</a:t>
            </a:r>
          </a:p>
          <a:p>
            <a:r>
              <a:rPr lang="en-US" dirty="0"/>
              <a:t>(pending) IFIP Critical Infrastructure Protection 2020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ABE708E-E065-C845-81BF-FE8C10AFA9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58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36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Motivation</a:t>
            </a:r>
          </a:p>
          <a:p>
            <a:r>
              <a:rPr lang="en-US" dirty="0"/>
              <a:t>Background &amp; related work</a:t>
            </a:r>
          </a:p>
          <a:p>
            <a:r>
              <a:rPr lang="en-US" dirty="0"/>
              <a:t>Identifying vehicles</a:t>
            </a:r>
          </a:p>
          <a:p>
            <a:pPr lvl="1"/>
            <a:r>
              <a:rPr lang="en-US" dirty="0"/>
              <a:t>Experimental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dirty="0"/>
              <a:t>Detecting intrusion</a:t>
            </a:r>
          </a:p>
          <a:p>
            <a:pPr lvl="1"/>
            <a:r>
              <a:rPr lang="en-US" dirty="0"/>
              <a:t>Experimental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11DF8CC-A856-BC4C-9A5A-818524E66F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59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52023"/>
      </p:ext>
    </p:extLst>
  </p:cSld>
  <p:clrMapOvr>
    <a:masterClrMapping/>
  </p:clrMapOvr>
  <p:transition advTm="34545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7D7D1-BDCA-004E-BD59-68F87DE8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F0633-4623-2C46-93B1-C6CFCB237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en-US" dirty="0"/>
              <a:t>Can we develop an effective IDS for a 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dirty="0"/>
              <a:t>cyber-physical system (CPS) like the CAN?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0056A40-B600-C147-86C2-5B51C2378B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6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17916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ACFF-6371-1A44-9889-71E17CFC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9F765-C8AE-F342-BF5B-816BFA1EE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100" kern="1200" dirty="0"/>
              <a:t>ACM Transactions on Cyber-Physical Systems, “Cyber-Physical Systems (TCPS): About,” 2018. [Online]. Available: https://</a:t>
            </a:r>
            <a:r>
              <a:rPr lang="en-US" sz="1100" kern="1200" dirty="0" err="1"/>
              <a:t>tcps.acm.org</a:t>
            </a:r>
            <a:r>
              <a:rPr lang="en-US" sz="1100" kern="1200" dirty="0"/>
              <a:t>/</a:t>
            </a:r>
            <a:r>
              <a:rPr lang="en-US" sz="1100" kern="1200" dirty="0" err="1"/>
              <a:t>about.cfm</a:t>
            </a:r>
            <a:r>
              <a:rPr lang="en-US" sz="1100" kern="1200" dirty="0"/>
              <a:t> [Accessed: 2019-05-31]</a:t>
            </a:r>
          </a:p>
          <a:p>
            <a:pPr>
              <a:buFont typeface="+mj-lt"/>
              <a:buAutoNum type="arabicPeriod"/>
            </a:pPr>
            <a:r>
              <a:rPr lang="en-US" sz="1100" kern="1200" dirty="0" err="1"/>
              <a:t>BiObserver</a:t>
            </a:r>
            <a:r>
              <a:rPr lang="en-US" sz="1100" kern="1200" dirty="0"/>
              <a:t>, “Visualization of Granger causality,” 2014. [Online]. Available: https: //</a:t>
            </a:r>
            <a:r>
              <a:rPr lang="en-US" sz="1100" kern="1200" dirty="0" err="1"/>
              <a:t>commons.wikimedia.org</a:t>
            </a:r>
            <a:r>
              <a:rPr lang="en-US" sz="1100" kern="1200" dirty="0"/>
              <a:t>/wiki/</a:t>
            </a:r>
            <a:r>
              <a:rPr lang="en-US" sz="1100" kern="1200" dirty="0" err="1"/>
              <a:t>File:GrangerCausalityIllustration.svg</a:t>
            </a:r>
            <a:r>
              <a:rPr lang="en-US" sz="1100" kern="1200" dirty="0"/>
              <a:t> [Accessed: 2019-09-27]</a:t>
            </a:r>
          </a:p>
          <a:p>
            <a:pPr>
              <a:buFont typeface="+mj-lt"/>
              <a:buAutoNum type="arabicPeriod"/>
            </a:pPr>
            <a:r>
              <a:rPr lang="en-US" sz="1100" kern="1200" dirty="0"/>
              <a:t>G. E. P. Box, G. M. Jenkins, and G. C. </a:t>
            </a:r>
            <a:r>
              <a:rPr lang="en-US" sz="1100" kern="1200" dirty="0" err="1"/>
              <a:t>Reinsel</a:t>
            </a:r>
            <a:r>
              <a:rPr lang="en-US" sz="1100" kern="1200" dirty="0"/>
              <a:t>, Time Series Analysis: Forecasting and Control. Upper Saddle River, New Jersey, USA: Prentice-Hall, Inc., 1994.</a:t>
            </a:r>
          </a:p>
          <a:p>
            <a:pPr>
              <a:buFont typeface="+mj-lt"/>
              <a:buAutoNum type="arabicPeriod"/>
            </a:pPr>
            <a:r>
              <a:rPr lang="en-US" sz="1100" kern="1200" dirty="0"/>
              <a:t>A. </a:t>
            </a:r>
            <a:r>
              <a:rPr lang="en-US" sz="1100" kern="1200" dirty="0" err="1"/>
              <a:t>Burkov</a:t>
            </a:r>
            <a:r>
              <a:rPr lang="en-US" sz="1100" kern="1200" dirty="0"/>
              <a:t>, The Hundred-Page Machine Learning Book. Andriy </a:t>
            </a:r>
            <a:r>
              <a:rPr lang="en-US" sz="1100" kern="1200" dirty="0" err="1"/>
              <a:t>Burkov</a:t>
            </a:r>
            <a:r>
              <a:rPr lang="en-US" sz="1100" kern="1200" dirty="0"/>
              <a:t>, 2019. </a:t>
            </a:r>
          </a:p>
          <a:p>
            <a:pPr>
              <a:buFont typeface="+mj-lt"/>
              <a:buAutoNum type="arabicPeriod"/>
            </a:pPr>
            <a:r>
              <a:rPr lang="en-US" sz="1100" kern="1200" dirty="0"/>
              <a:t>J. B. Cabrera, L. Lewis, X. Qin, W. Lee, and R. K. </a:t>
            </a:r>
            <a:r>
              <a:rPr lang="en-US" sz="1100" kern="1200" dirty="0" err="1"/>
              <a:t>Mehra</a:t>
            </a:r>
            <a:r>
              <a:rPr lang="en-US" sz="1100" kern="1200" dirty="0"/>
              <a:t>, “Proactive Intrusion Detection and Distributed Denial of Service Attacks - A Case Study in Security Management,” Journal of Network and Systems Management, vol. 10, no. 2, pp. 225–254, 2002. </a:t>
            </a:r>
            <a:endParaRPr lang="en-US" sz="1100" dirty="0"/>
          </a:p>
          <a:p>
            <a:pPr>
              <a:buFont typeface="+mj-lt"/>
              <a:buAutoNum type="arabicPeriod"/>
            </a:pPr>
            <a:r>
              <a:rPr lang="en-US" sz="1100" kern="1200" dirty="0"/>
              <a:t>J. B. Cabrera, L. Lewis, X. Qin, W. Lee, R. K. Prasanth, B. Ravichandran, and R. K. </a:t>
            </a:r>
            <a:r>
              <a:rPr lang="en-US" sz="1100" kern="1200" dirty="0" err="1"/>
              <a:t>Mehra</a:t>
            </a:r>
            <a:r>
              <a:rPr lang="en-US" sz="1100" kern="1200" dirty="0"/>
              <a:t>, “Proactive detection of distributed denial of service attacks using MIB traffic variables-a feasibility study,” 2001 7th IEEE/IFIP International Symposium on Integrated Network Management Proceedings: Integrated Management Strategies for the New Millennium, vol. 00, no. c, pp. 609–622, 2001. </a:t>
            </a:r>
          </a:p>
          <a:p>
            <a:pPr>
              <a:buFont typeface="+mj-lt"/>
              <a:buAutoNum type="arabicPeriod"/>
            </a:pPr>
            <a:r>
              <a:rPr lang="en-US" sz="1100" kern="1200" dirty="0"/>
              <a:t>M. </a:t>
            </a:r>
            <a:r>
              <a:rPr lang="en-US" sz="1100" kern="1200" dirty="0" err="1"/>
              <a:t>Enev</a:t>
            </a:r>
            <a:r>
              <a:rPr lang="en-US" sz="1100" kern="1200" dirty="0"/>
              <a:t>, A. </a:t>
            </a:r>
            <a:r>
              <a:rPr lang="en-US" sz="1100" kern="1200" dirty="0" err="1"/>
              <a:t>Takakuwa</a:t>
            </a:r>
            <a:r>
              <a:rPr lang="en-US" sz="1100" kern="1200" dirty="0"/>
              <a:t>, K. </a:t>
            </a:r>
            <a:r>
              <a:rPr lang="en-US" sz="1100" kern="1200" dirty="0" err="1"/>
              <a:t>Koscher</a:t>
            </a:r>
            <a:r>
              <a:rPr lang="en-US" sz="1100" kern="1200" dirty="0"/>
              <a:t>, and T. Kohno, “Automobile Driver Finger- printing,” in Proceedings on Privacy Enhancing Technologies, vol. 2016, no. 1, 2015, pp. 34–50. </a:t>
            </a:r>
          </a:p>
          <a:p>
            <a:pPr>
              <a:buFont typeface="+mj-lt"/>
              <a:buAutoNum type="arabicPeriod"/>
            </a:pPr>
            <a:r>
              <a:rPr lang="en-US" sz="1100" kern="1200" dirty="0"/>
              <a:t>I. Goodfellow, Y. </a:t>
            </a:r>
            <a:r>
              <a:rPr lang="en-US" sz="1100" kern="1200" dirty="0" err="1"/>
              <a:t>Bengio</a:t>
            </a:r>
            <a:r>
              <a:rPr lang="en-US" sz="1100" kern="1200" dirty="0"/>
              <a:t>, and A. Courville, Deep Learning. Cambridge, Massachusetts, USA: The MIT Press, 2016. </a:t>
            </a:r>
          </a:p>
          <a:p>
            <a:pPr>
              <a:buFont typeface="+mj-lt"/>
              <a:buAutoNum type="arabicPeriod"/>
            </a:pPr>
            <a:r>
              <a:rPr lang="en-US" sz="1100" kern="1200" dirty="0"/>
              <a:t>C. W. J. Granger, “Investigating Causal Relations By Econometric Models,” </a:t>
            </a:r>
            <a:r>
              <a:rPr lang="en-US" sz="1100" kern="1200" dirty="0" err="1"/>
              <a:t>Econometrica</a:t>
            </a:r>
            <a:r>
              <a:rPr lang="en-US" sz="1100" kern="1200" dirty="0"/>
              <a:t>, vol. 37, no. 3, pp. 424–438, 1969. </a:t>
            </a:r>
          </a:p>
          <a:p>
            <a:pPr>
              <a:buFont typeface="+mj-lt"/>
              <a:buAutoNum type="arabicPeriod"/>
            </a:pPr>
            <a:r>
              <a:rPr lang="en-US" sz="1100" kern="1200" dirty="0"/>
              <a:t>R. J. Hyndman and G. </a:t>
            </a:r>
            <a:r>
              <a:rPr lang="en-US" sz="1100" kern="1200" dirty="0" err="1"/>
              <a:t>Athanasopoulos</a:t>
            </a:r>
            <a:r>
              <a:rPr lang="en-US" sz="1100" kern="1200" dirty="0"/>
              <a:t>, Forecasting: Principles and Practice, 2nd ed. Melbourne, Australia: </a:t>
            </a:r>
            <a:r>
              <a:rPr lang="en-US" sz="1100" kern="1200" dirty="0" err="1"/>
              <a:t>OTexts</a:t>
            </a:r>
            <a:r>
              <a:rPr lang="en-US" sz="1100" kern="1200" dirty="0"/>
              <a:t>, 2018.</a:t>
            </a:r>
            <a:endParaRPr lang="en-US" sz="1100" dirty="0"/>
          </a:p>
          <a:p>
            <a:pPr>
              <a:buFont typeface="+mj-lt"/>
              <a:buAutoNum type="arabicPeriod"/>
            </a:pPr>
            <a:r>
              <a:rPr lang="en-US" sz="1100" kern="1200" dirty="0"/>
              <a:t>M. J. Kang and J. W. Kang, “Intrusion Detection System Using Deep Neural Network for In-Vehicle Network Security,” </a:t>
            </a:r>
            <a:r>
              <a:rPr lang="en-US" sz="1100" kern="1200" dirty="0" err="1"/>
              <a:t>PLoS</a:t>
            </a:r>
            <a:r>
              <a:rPr lang="en-US" sz="1100" kern="1200" dirty="0"/>
              <a:t> ONE, vol. 11, no. 6, pp. 1–17, 2016. </a:t>
            </a:r>
          </a:p>
          <a:p>
            <a:pPr>
              <a:buFont typeface="+mj-lt"/>
              <a:buAutoNum type="arabicPeriod"/>
            </a:pPr>
            <a:r>
              <a:rPr lang="en-US" sz="1100" kern="1200" dirty="0"/>
              <a:t>D. Kwon, H. Kim, J. Kim, S. C. Suh, I. Kim, and K. J. Kim, “A survey of deep learning-based network anomaly detection,” Cluster Computing, pp. 1–13, 2017.</a:t>
            </a:r>
          </a:p>
          <a:p>
            <a:pPr>
              <a:buFont typeface="+mj-lt"/>
              <a:buAutoNum type="arabicPeriod"/>
            </a:pPr>
            <a:r>
              <a:rPr lang="en-US" sz="1100" kern="1200" dirty="0"/>
              <a:t>J. M. Lee, Introduction to Topological Manifolds, 2nd ed. New York, New York, USA: Springer US, 2011.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43D690A-BE37-2E41-9F2A-DEE21AE64C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60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048025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2BAB8-39DD-D64F-9CDA-FE1F5157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56EE5-2C97-7B4D-9F7C-D64C0E095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Ins="0" anchor="ctr" anchorCtr="0"/>
          <a:lstStyle/>
          <a:p>
            <a:pPr>
              <a:buFont typeface="+mj-lt"/>
              <a:buAutoNum type="arabicPeriod" startAt="14"/>
            </a:pPr>
            <a:r>
              <a:rPr lang="en-US" sz="1100" kern="1200" dirty="0"/>
              <a:t>M. Marchetti and D. </a:t>
            </a:r>
            <a:r>
              <a:rPr lang="en-US" sz="1100" kern="1200" dirty="0" err="1"/>
              <a:t>Stabili</a:t>
            </a:r>
            <a:r>
              <a:rPr lang="en-US" sz="1100" kern="1200" dirty="0"/>
              <a:t>, “Anomaly detection of CAN bus messages through analysis of ID sequences,” in 2017 IEEE Intelligent Vehicles Symposium (IV). IEEE, 2017, pp. 1577–1583. </a:t>
            </a:r>
          </a:p>
          <a:p>
            <a:pPr>
              <a:buFont typeface="+mj-lt"/>
              <a:buAutoNum type="arabicPeriod" startAt="14"/>
            </a:pPr>
            <a:r>
              <a:rPr lang="en-US" sz="1100" kern="1200" dirty="0"/>
              <a:t>National Instruments, “Controller Area Network (CAN) Overview,” 2019. [Online]. Available: https://</a:t>
            </a:r>
            <a:r>
              <a:rPr lang="en-US" sz="1100" kern="1200" dirty="0" err="1"/>
              <a:t>www.ni.com</a:t>
            </a:r>
            <a:r>
              <a:rPr lang="en-US" sz="1100" kern="1200" dirty="0"/>
              <a:t>/</a:t>
            </a:r>
            <a:r>
              <a:rPr lang="en-US" sz="1100" kern="1200" dirty="0" err="1"/>
              <a:t>en</a:t>
            </a:r>
            <a:r>
              <a:rPr lang="en-US" sz="1100" kern="1200" dirty="0"/>
              <a:t>-us/innovations/white-papers/06/controller-area-network--can--</a:t>
            </a:r>
            <a:r>
              <a:rPr lang="en-US" sz="1100" kern="1200" dirty="0" err="1"/>
              <a:t>overview.html</a:t>
            </a:r>
            <a:r>
              <a:rPr lang="en-US" sz="1100" kern="1200" dirty="0"/>
              <a:t> [Accessed: 2019-07-08] </a:t>
            </a:r>
          </a:p>
          <a:p>
            <a:pPr>
              <a:buFont typeface="+mj-lt"/>
              <a:buAutoNum type="arabicPeriod" startAt="14"/>
            </a:pPr>
            <a:r>
              <a:rPr lang="en-US" sz="1100" kern="1200" dirty="0"/>
              <a:t>C. Nicholson, “A Beginner’s Guide to Neural Networks and Deep Learning,” 2019. [Online]. Available: https://</a:t>
            </a:r>
            <a:r>
              <a:rPr lang="en-US" sz="1100" kern="1200" dirty="0" err="1"/>
              <a:t>skymind.ai</a:t>
            </a:r>
            <a:r>
              <a:rPr lang="en-US" sz="1100" kern="1200" dirty="0"/>
              <a:t>/wiki/neural-network [Accessed: 2019-09-26]</a:t>
            </a:r>
          </a:p>
          <a:p>
            <a:pPr>
              <a:buFont typeface="+mj-lt"/>
              <a:buAutoNum type="arabicPeriod" startAt="14"/>
            </a:pPr>
            <a:r>
              <a:rPr lang="en-US" sz="1100" kern="1200" dirty="0"/>
              <a:t>J. </a:t>
            </a:r>
            <a:r>
              <a:rPr lang="en-US" sz="1100" kern="1200" dirty="0" err="1"/>
              <a:t>Perktold</a:t>
            </a:r>
            <a:r>
              <a:rPr lang="en-US" sz="1100" kern="1200" dirty="0"/>
              <a:t>, S. </a:t>
            </a:r>
            <a:r>
              <a:rPr lang="en-US" sz="1100" kern="1200" dirty="0" err="1"/>
              <a:t>Seabold</a:t>
            </a:r>
            <a:r>
              <a:rPr lang="en-US" sz="1100" kern="1200" dirty="0"/>
              <a:t>, and J. Taylor, “</a:t>
            </a:r>
            <a:r>
              <a:rPr lang="en-US" sz="1100" kern="1200" dirty="0" err="1"/>
              <a:t>StatsModels</a:t>
            </a:r>
            <a:r>
              <a:rPr lang="en-US" sz="1100" kern="1200" dirty="0"/>
              <a:t>: Statistics in Python,” 2009. </a:t>
            </a:r>
          </a:p>
          <a:p>
            <a:pPr>
              <a:buFont typeface="+mj-lt"/>
              <a:buAutoNum type="arabicPeriod" startAt="14"/>
            </a:pPr>
            <a:r>
              <a:rPr lang="en-US" sz="1100" kern="1200" dirty="0"/>
              <a:t>X. Qin and W. Lee, “Statistical Causality Analysis of Infosec Alert Data,” in International Workshop on Recent Advances in Intrusion Detection. Springer Berlin Heidelberg, 2003, pp. 73–93. </a:t>
            </a:r>
          </a:p>
          <a:p>
            <a:pPr>
              <a:buFont typeface="+mj-lt"/>
              <a:buAutoNum type="arabicPeriod" startAt="14"/>
            </a:pPr>
            <a:r>
              <a:rPr lang="en-US" sz="1100" kern="1200" dirty="0"/>
              <a:t>B. Stone, S. Graham, B. Mullins, and C. Schubert </a:t>
            </a:r>
            <a:r>
              <a:rPr lang="en-US" sz="1100" kern="1200" dirty="0" err="1"/>
              <a:t>Kabban</a:t>
            </a:r>
            <a:r>
              <a:rPr lang="en-US" sz="1100" kern="1200" dirty="0"/>
              <a:t>, “Enabling Auditing and Intrusion Detection for Proprietary Controller Area Networks,” Dissertation, Air Force Institute of Technology, 2018. </a:t>
            </a:r>
          </a:p>
          <a:p>
            <a:pPr>
              <a:buFont typeface="+mj-lt"/>
              <a:buAutoNum type="arabicPeriod" startAt="14"/>
            </a:pPr>
            <a:r>
              <a:rPr lang="en-US" sz="1100" kern="1200" dirty="0"/>
              <a:t>Sugihara Lab: Quantitative Ecology and Data-Driven Theory, “Empirical Dynamic Modeling,” 2019. [Online]. Available: http://</a:t>
            </a:r>
            <a:r>
              <a:rPr lang="en-US" sz="1100" kern="1200" dirty="0" err="1"/>
              <a:t>deepecoweb.ucsd.edu</a:t>
            </a:r>
            <a:r>
              <a:rPr lang="en-US" sz="1100" kern="1200" dirty="0"/>
              <a:t>/ nonlinear-dynamics-research/</a:t>
            </a:r>
            <a:r>
              <a:rPr lang="en-US" sz="1100" kern="1200" dirty="0" err="1"/>
              <a:t>edm</a:t>
            </a:r>
            <a:r>
              <a:rPr lang="en-US" sz="1100" kern="1200" dirty="0"/>
              <a:t>/ [Accessed: 2019-05-31] </a:t>
            </a:r>
          </a:p>
          <a:p>
            <a:pPr>
              <a:buFont typeface="+mj-lt"/>
              <a:buAutoNum type="arabicPeriod" startAt="14"/>
            </a:pPr>
            <a:r>
              <a:rPr lang="en-US" sz="1100" kern="1200" dirty="0"/>
              <a:t>G. Sugihara, “Nonlinear forecasting for the classification of natural time series,” Philosophical Transactions of the Royal Society: Mathematical, Physical and Engineering Sciences, vol. 348, no. 1688, 1994. </a:t>
            </a:r>
          </a:p>
          <a:p>
            <a:pPr>
              <a:buFont typeface="+mj-lt"/>
              <a:buAutoNum type="arabicPeriod" startAt="14"/>
            </a:pPr>
            <a:r>
              <a:rPr lang="en-US" sz="1100" kern="1200" dirty="0"/>
              <a:t>G. Sugihara and R. May, “Nonlinear forecasting as a way of distinguishing chaos from measurement error in time series,” Nature, vol. 344, pp. 734–741, 1990. </a:t>
            </a:r>
          </a:p>
          <a:p>
            <a:pPr>
              <a:buFont typeface="+mj-lt"/>
              <a:buAutoNum type="arabicPeriod" startAt="14"/>
            </a:pPr>
            <a:r>
              <a:rPr lang="en-US" sz="1100" kern="1200" dirty="0"/>
              <a:t>G. Sugihara, R. May, H. Ye, C.-h. Hsieh, E. </a:t>
            </a:r>
            <a:r>
              <a:rPr lang="en-US" sz="1100" kern="1200" dirty="0" err="1"/>
              <a:t>Deyle</a:t>
            </a:r>
            <a:r>
              <a:rPr lang="en-US" sz="1100" kern="1200" dirty="0"/>
              <a:t>, M. Fogarty, and S. Munch, “Detecting Causality in Complex Ecosystems,” Science, vol. 338, no. October, pp. 496–500, 2012.</a:t>
            </a:r>
          </a:p>
          <a:p>
            <a:pPr>
              <a:buFont typeface="+mj-lt"/>
              <a:buAutoNum type="arabicPeriod" startAt="14"/>
            </a:pPr>
            <a:r>
              <a:rPr lang="en-US" sz="1100" kern="1200" dirty="0"/>
              <a:t>Z. Tyree, R. A. Bridges, F. L. Combs, and M. R. Moore, “Exploiting the Shape of CAN Data for In-Vehicle Intrusion Detection,” in 2018 IEEE 88th Vehicular Technology Conference (VTC-Fall), 2019, pp. 1–5. </a:t>
            </a:r>
          </a:p>
          <a:p>
            <a:pPr>
              <a:buFont typeface="+mj-lt"/>
              <a:buAutoNum type="arabicPeriod" startAt="14"/>
            </a:pPr>
            <a:r>
              <a:rPr lang="en-US" sz="1100" kern="1200" dirty="0"/>
              <a:t>H. Ye, A. Clarke, E. </a:t>
            </a:r>
            <a:r>
              <a:rPr lang="en-US" sz="1100" kern="1200" dirty="0" err="1"/>
              <a:t>Deyle</a:t>
            </a:r>
            <a:r>
              <a:rPr lang="en-US" sz="1100" kern="1200" dirty="0"/>
              <a:t>, and G. Sugihara, “</a:t>
            </a:r>
            <a:r>
              <a:rPr lang="en-US" sz="1100" kern="1200" dirty="0" err="1"/>
              <a:t>rEDM</a:t>
            </a:r>
            <a:r>
              <a:rPr lang="en-US" sz="1100" kern="1200" dirty="0"/>
              <a:t>: An R package for Empirical Dynamic Modeling and Convergent Cross Mapping,” pp. 1–19, 2019. [Online]. Available: https://</a:t>
            </a:r>
            <a:r>
              <a:rPr lang="en-US" sz="1100" kern="1200" dirty="0" err="1"/>
              <a:t>cran.r-project.org</a:t>
            </a:r>
            <a:r>
              <a:rPr lang="en-US" sz="1100" kern="1200" dirty="0"/>
              <a:t>/web/packages/</a:t>
            </a:r>
            <a:r>
              <a:rPr lang="en-US" sz="1100" kern="1200" dirty="0" err="1"/>
              <a:t>rEDM</a:t>
            </a:r>
            <a:r>
              <a:rPr lang="en-US" sz="1100" kern="1200" dirty="0"/>
              <a:t>/vignettes/</a:t>
            </a:r>
            <a:r>
              <a:rPr lang="en-US" sz="1100" kern="1200" dirty="0" err="1"/>
              <a:t>rEDM.html</a:t>
            </a:r>
            <a:r>
              <a:rPr lang="en-US" sz="1100" kern="1200" dirty="0"/>
              <a:t> [Accessed: 2019-12-12]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BBA818B-0A47-C848-82F3-3588B7A583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61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01158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C77B2-ECD0-5B41-8FEB-76AC10D0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Force Institute of Technology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532C30-774F-0E4C-9CF7-89358C1D4C72}"/>
              </a:ext>
            </a:extLst>
          </p:cNvPr>
          <p:cNvSpPr txBox="1"/>
          <p:nvPr/>
        </p:nvSpPr>
        <p:spPr>
          <a:xfrm>
            <a:off x="0" y="2590804"/>
            <a:ext cx="9144000" cy="1954381"/>
          </a:xfrm>
          <a:prstGeom prst="rect">
            <a:avLst/>
          </a:prstGeom>
          <a:noFill/>
        </p:spPr>
        <p:txBody>
          <a:bodyPr wrap="square" lIns="274320" tIns="0" rIns="274320" bIns="0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</a:rPr>
              <a:t>Cyber-Physical System Intrusion: A Case Study of </a:t>
            </a:r>
          </a:p>
          <a:p>
            <a:pPr algn="ctr"/>
            <a:r>
              <a:rPr lang="en-US" sz="2800" b="1" dirty="0">
                <a:solidFill>
                  <a:srgbClr val="000066"/>
                </a:solidFill>
              </a:rPr>
              <a:t>Automobile Identification Vulnerabilities and </a:t>
            </a:r>
          </a:p>
          <a:p>
            <a:pPr algn="ctr">
              <a:spcAft>
                <a:spcPts val="1800"/>
              </a:spcAft>
            </a:pPr>
            <a:r>
              <a:rPr lang="en-US" sz="2800" b="1" dirty="0">
                <a:solidFill>
                  <a:srgbClr val="000066"/>
                </a:solidFill>
              </a:rPr>
              <a:t>Automated Approaches for Intrusion Detection</a:t>
            </a:r>
            <a:endParaRPr lang="en-US" b="1" dirty="0">
              <a:solidFill>
                <a:srgbClr val="000066"/>
              </a:solidFill>
            </a:endParaRPr>
          </a:p>
          <a:p>
            <a:pPr algn="ctr">
              <a:spcAft>
                <a:spcPts val="0"/>
              </a:spcAft>
            </a:pPr>
            <a:r>
              <a:rPr lang="en-US" sz="2800" b="1" dirty="0">
                <a:solidFill>
                  <a:srgbClr val="000066"/>
                </a:solidFill>
              </a:rPr>
              <a:t>2d Lt David Crow</a:t>
            </a:r>
          </a:p>
        </p:txBody>
      </p:sp>
    </p:spTree>
    <p:extLst>
      <p:ext uri="{BB962C8B-B14F-4D97-AF65-F5344CB8AC3E}">
        <p14:creationId xmlns:p14="http://schemas.microsoft.com/office/powerpoint/2010/main" val="72036844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Motivation</a:t>
            </a:r>
          </a:p>
          <a:p>
            <a:r>
              <a:rPr lang="en-US" b="1" i="1" dirty="0"/>
              <a:t>Background &amp; related work</a:t>
            </a:r>
          </a:p>
          <a:p>
            <a:r>
              <a:rPr lang="en-US" dirty="0"/>
              <a:t>Identifying vehicles</a:t>
            </a:r>
          </a:p>
          <a:p>
            <a:pPr lvl="1"/>
            <a:r>
              <a:rPr lang="en-US" dirty="0"/>
              <a:t>Experimental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dirty="0"/>
              <a:t>Detecting intrusion</a:t>
            </a:r>
          </a:p>
          <a:p>
            <a:pPr lvl="1"/>
            <a:r>
              <a:rPr lang="en-US" dirty="0"/>
              <a:t>Experimental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4B1FC66-BB8A-3B46-AFE3-143C3EDE87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7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749027"/>
      </p:ext>
    </p:extLst>
  </p:cSld>
  <p:clrMapOvr>
    <a:masterClrMapping/>
  </p:clrMapOvr>
  <p:transition advTm="34545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4E5F-B968-4148-A409-A8937766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Cyber-Physical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9F3B2-5B5C-AE42-9861-79308222A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“systems where the cyber parts, i.e., the computing and communication parts, and the physical parts are tightly integrated, both at the design time and during operation”</a:t>
            </a:r>
          </a:p>
          <a:p>
            <a:r>
              <a:rPr lang="en-US" dirty="0"/>
              <a:t>Difficult to replicate a CPS’s model ⟶ CPS monitoring</a:t>
            </a:r>
          </a:p>
          <a:p>
            <a:r>
              <a:rPr lang="en-US" dirty="0"/>
              <a:t>Output of CPS monitoring: time series data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ABC1BA-C3A4-AB4F-8D0F-AEF1621966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8</a:t>
            </a:fld>
            <a:r>
              <a:rPr lang="en-US"/>
              <a:t> /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01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C3EFE-A91E-9F4E-8965-EFFA82CC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AE2F48-8558-E645-847F-7ABEB0176F66}"/>
              </a:ext>
            </a:extLst>
          </p:cNvPr>
          <p:cNvSpPr txBox="1">
            <a:spLocks/>
          </p:cNvSpPr>
          <p:nvPr/>
        </p:nvSpPr>
        <p:spPr>
          <a:xfrm>
            <a:off x="152400" y="5341623"/>
            <a:ext cx="8839200" cy="929638"/>
          </a:xfrm>
          <a:prstGeom prst="rect">
            <a:avLst/>
          </a:prstGeom>
        </p:spPr>
        <p:txBody>
          <a:bodyPr lIns="0" rIns="0" anchor="ctr" anchorCtr="0"/>
          <a:lstStyle>
            <a:lvl1pPr marL="331788" indent="-3317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46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30300" indent="-2174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585913" indent="-2174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 sz="2400">
                <a:solidFill>
                  <a:schemeClr val="tx1"/>
                </a:solidFill>
                <a:latin typeface="+mn-lt"/>
              </a:defRPr>
            </a:lvl4pPr>
            <a:lvl5pPr marL="2041525" indent="-2174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03999" indent="-22763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59268" indent="-22763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14540" indent="-22763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69808" indent="-22763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en-US" sz="1200" kern="0" dirty="0"/>
              <a:t>“(a) Google stock price for 200 consecutive days; (b) Annual number of [labor] strikes in the US; (c) Annual price of a dozen eggs in the US (constant dollars); (d) Monthly total of pigs slaughtered in Victoria, Australia; (e) Annual total of lynx trapped in the McKenzie River district of north-west Canada; (f) Monthly Australian electricity production.”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75E4BC3-8A9D-8C45-A4E1-86412D2474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91381-3B66-47DE-9920-6C60C9B59105}" type="slidenum">
              <a:rPr lang="en-US" smtClean="0"/>
              <a:pPr>
                <a:defRPr/>
              </a:pPr>
              <a:t>9</a:t>
            </a:fld>
            <a:r>
              <a:rPr lang="en-US"/>
              <a:t> / 62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78A78-5DB9-5C4D-9171-594D51E45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1464132"/>
            <a:ext cx="7077456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1600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AFIT_PPT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AFIT_PPT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AFIT_PPT_TEMPLATE</Template>
  <TotalTime>29827</TotalTime>
  <Words>3295</Words>
  <Application>Microsoft Macintosh PowerPoint</Application>
  <PresentationFormat>On-screen Show (4:3)</PresentationFormat>
  <Paragraphs>675</Paragraphs>
  <Slides>62</Slides>
  <Notes>41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Calibri</vt:lpstr>
      <vt:lpstr>Cambria Math</vt:lpstr>
      <vt:lpstr>Courier</vt:lpstr>
      <vt:lpstr>Wingdings</vt:lpstr>
      <vt:lpstr>AFIT_PPT_TEMPLATE</vt:lpstr>
      <vt:lpstr>1_AFIT_PPT_TEMPLATE</vt:lpstr>
      <vt:lpstr>Air Force Institute of Technology</vt:lpstr>
      <vt:lpstr>Overview</vt:lpstr>
      <vt:lpstr>Motivation</vt:lpstr>
      <vt:lpstr>Research Question 1</vt:lpstr>
      <vt:lpstr>Motivation</vt:lpstr>
      <vt:lpstr>Research Question 2</vt:lpstr>
      <vt:lpstr>Overview</vt:lpstr>
      <vt:lpstr>Cyber-Physical Systems</vt:lpstr>
      <vt:lpstr>Time Series Data</vt:lpstr>
      <vt:lpstr>Deep Learning</vt:lpstr>
      <vt:lpstr>Neural Networks</vt:lpstr>
      <vt:lpstr>Convolutional Neural Network</vt:lpstr>
      <vt:lpstr>Classification</vt:lpstr>
      <vt:lpstr>Controller Area Network</vt:lpstr>
      <vt:lpstr>Intrusion Detection Systems</vt:lpstr>
      <vt:lpstr>Causality</vt:lpstr>
      <vt:lpstr>Granger Causality</vt:lpstr>
      <vt:lpstr>Empirical Dynamic Modeling</vt:lpstr>
      <vt:lpstr>Empirical Dynamic Modeling</vt:lpstr>
      <vt:lpstr>Related Work</vt:lpstr>
      <vt:lpstr>Overview</vt:lpstr>
      <vt:lpstr>Experimental Data</vt:lpstr>
      <vt:lpstr>Overview</vt:lpstr>
      <vt:lpstr>Methodology</vt:lpstr>
      <vt:lpstr>Exp. 1: Ordered Data</vt:lpstr>
      <vt:lpstr>Exp. 2: Ordered ArbIDs</vt:lpstr>
      <vt:lpstr>Exp. 3: Unordered Data</vt:lpstr>
      <vt:lpstr>Overview</vt:lpstr>
      <vt:lpstr>Results</vt:lpstr>
      <vt:lpstr>Overview</vt:lpstr>
      <vt:lpstr>Intrusion Detection Systems</vt:lpstr>
      <vt:lpstr>Overview</vt:lpstr>
      <vt:lpstr>Linear Data – Steering System</vt:lpstr>
      <vt:lpstr>Nonlinear Data – Flight Simulator</vt:lpstr>
      <vt:lpstr>Overview</vt:lpstr>
      <vt:lpstr>Granger Causality</vt:lpstr>
      <vt:lpstr>Empirical Dynamic Modeling</vt:lpstr>
      <vt:lpstr>Overview</vt:lpstr>
      <vt:lpstr>Linear Data – Granger</vt:lpstr>
      <vt:lpstr>Linear Data – EDM</vt:lpstr>
      <vt:lpstr>Linear Data – EDM</vt:lpstr>
      <vt:lpstr>Linear Data – EDM</vt:lpstr>
      <vt:lpstr>Linear Data – EDM</vt:lpstr>
      <vt:lpstr>Linear Data – EDM</vt:lpstr>
      <vt:lpstr>Linear Data – EDM</vt:lpstr>
      <vt:lpstr>Linear Data – EDM</vt:lpstr>
      <vt:lpstr>Nonlinear Data – Granger</vt:lpstr>
      <vt:lpstr>Nonlinear Data – EDM</vt:lpstr>
      <vt:lpstr>Nonlinear Data – EDM</vt:lpstr>
      <vt:lpstr>Nonlinear Data – EDM</vt:lpstr>
      <vt:lpstr>Nonlinear Data – EDM</vt:lpstr>
      <vt:lpstr>Nonlinear Data – EDM</vt:lpstr>
      <vt:lpstr>Nonlinear Data – EDM</vt:lpstr>
      <vt:lpstr>Nonlinear Data – EDM</vt:lpstr>
      <vt:lpstr>Overview</vt:lpstr>
      <vt:lpstr>Conclusions</vt:lpstr>
      <vt:lpstr>Future Work</vt:lpstr>
      <vt:lpstr>Contributions</vt:lpstr>
      <vt:lpstr>Summary</vt:lpstr>
      <vt:lpstr>References</vt:lpstr>
      <vt:lpstr>References</vt:lpstr>
      <vt:lpstr>Air Force Institute of Technology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AFIT</dc:subject>
  <dc:creator>Yong Sinn</dc:creator>
  <cp:lastModifiedBy>Crow, David R. (Student)</cp:lastModifiedBy>
  <cp:revision>594</cp:revision>
  <dcterms:created xsi:type="dcterms:W3CDTF">2012-10-01T11:38:02Z</dcterms:created>
  <dcterms:modified xsi:type="dcterms:W3CDTF">2020-01-27T20:05:46Z</dcterms:modified>
</cp:coreProperties>
</file>