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76" r:id="rId4"/>
    <p:sldId id="269" r:id="rId5"/>
    <p:sldId id="293" r:id="rId6"/>
    <p:sldId id="294" r:id="rId7"/>
    <p:sldId id="271" r:id="rId8"/>
    <p:sldId id="296" r:id="rId9"/>
    <p:sldId id="257" r:id="rId10"/>
    <p:sldId id="274" r:id="rId11"/>
    <p:sldId id="295" r:id="rId12"/>
    <p:sldId id="281" r:id="rId13"/>
    <p:sldId id="282" r:id="rId14"/>
    <p:sldId id="277" r:id="rId15"/>
    <p:sldId id="266" r:id="rId16"/>
    <p:sldId id="279" r:id="rId17"/>
    <p:sldId id="284" r:id="rId18"/>
    <p:sldId id="278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EF72-76F5-42EE-93C5-892FE6F7DD1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24F96-6CCC-4EC7-A753-22319B4D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6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24F96-6CCC-4EC7-A753-22319B4D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0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6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B758-CD27-254E-8792-99429F596F09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2759-677C-0C4A-A4E4-93296A27C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43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~Title: A </a:t>
            </a:r>
            <a:r>
              <a:rPr lang="en-US" sz="4000" dirty="0">
                <a:latin typeface="Times New Roman"/>
                <a:cs typeface="Times New Roman"/>
              </a:rPr>
              <a:t>comprehensive multi-year assessment of spring Chinook salmon (</a:t>
            </a:r>
            <a:r>
              <a:rPr lang="en-US" sz="4000" i="1" dirty="0" err="1">
                <a:latin typeface="Times New Roman"/>
                <a:cs typeface="Times New Roman"/>
              </a:rPr>
              <a:t>Oncorhynchus</a:t>
            </a:r>
            <a:r>
              <a:rPr lang="en-US" sz="4000" i="1" dirty="0">
                <a:latin typeface="Times New Roman"/>
                <a:cs typeface="Times New Roman"/>
              </a:rPr>
              <a:t> </a:t>
            </a:r>
            <a:r>
              <a:rPr lang="en-US" sz="4000" i="1" dirty="0" err="1">
                <a:latin typeface="Times New Roman"/>
                <a:cs typeface="Times New Roman"/>
              </a:rPr>
              <a:t>tshawytscha</a:t>
            </a:r>
            <a:r>
              <a:rPr lang="en-US" sz="4000" dirty="0">
                <a:latin typeface="Times New Roman"/>
                <a:cs typeface="Times New Roman"/>
              </a:rPr>
              <a:t>) throughout the Upper Willamette </a:t>
            </a:r>
            <a:r>
              <a:rPr lang="en-US" sz="4000" dirty="0" smtClean="0">
                <a:latin typeface="Times New Roman"/>
                <a:cs typeface="Times New Roman"/>
              </a:rPr>
              <a:t>River, Oregon </a:t>
            </a:r>
            <a:r>
              <a:rPr lang="en-US" sz="4000" dirty="0">
                <a:latin typeface="Times New Roman"/>
                <a:cs typeface="Times New Roman"/>
              </a:rPr>
              <a:t/>
            </a:r>
            <a:br>
              <a:rPr lang="en-US" sz="4000" dirty="0">
                <a:latin typeface="Times New Roman"/>
                <a:cs typeface="Times New Roman"/>
              </a:rPr>
            </a:b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214" y="3180568"/>
            <a:ext cx="8559573" cy="11062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Andrew Black, Nick </a:t>
            </a:r>
            <a:r>
              <a:rPr lang="en-US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Sard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, Marc Johnson, Cameron Sharpe, Kathleen O’Malley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*Authorship order not determined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21" y="4657260"/>
            <a:ext cx="2938304" cy="1913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2" descr="https://upload.wikimedia.org/wikipedia/commons/a/a9/Foster_Dam_aeri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26" y="4657260"/>
            <a:ext cx="2852891" cy="1913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050" y="4657261"/>
            <a:ext cx="2757633" cy="1913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8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&amp; Methods: </a:t>
            </a:r>
            <a:br>
              <a:rPr lang="en-US" dirty="0"/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185604"/>
            <a:ext cx="92583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3200" b="1" dirty="0" smtClean="0">
                <a:latin typeface="Times New Roman"/>
                <a:cs typeface="Times New Roman"/>
              </a:rPr>
              <a:t>New genetic analyses: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Subset of shared loci (~8)</a:t>
            </a:r>
          </a:p>
          <a:p>
            <a:pPr marL="1657350" lvl="3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Allelic Richness</a:t>
            </a:r>
          </a:p>
          <a:p>
            <a:pPr marL="1657350" lvl="3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Loss of alleles / time</a:t>
            </a:r>
          </a:p>
          <a:p>
            <a:pPr marL="1657350" lvl="3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Expected </a:t>
            </a:r>
            <a:r>
              <a:rPr lang="en-US" sz="3200" dirty="0" err="1" smtClean="0">
                <a:latin typeface="Times New Roman"/>
                <a:cs typeface="Times New Roman"/>
              </a:rPr>
              <a:t>Heterozygosity</a:t>
            </a:r>
            <a:r>
              <a:rPr lang="en-US" sz="3200" dirty="0" smtClean="0">
                <a:latin typeface="Times New Roman"/>
                <a:cs typeface="Times New Roman"/>
              </a:rPr>
              <a:t> / time</a:t>
            </a:r>
          </a:p>
          <a:p>
            <a:pPr marL="1657350" lvl="3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1657350" lvl="3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5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0"/>
            <a:ext cx="8229600" cy="1143000"/>
          </a:xfrm>
        </p:spPr>
        <p:txBody>
          <a:bodyPr/>
          <a:lstStyle/>
          <a:p>
            <a:r>
              <a:rPr lang="en-US" dirty="0"/>
              <a:t>Materials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0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Within sub-basins</a:t>
            </a:r>
          </a:p>
          <a:p>
            <a:pPr lvl="1"/>
            <a:r>
              <a:rPr lang="en-US" sz="3200" dirty="0">
                <a:solidFill>
                  <a:schemeClr val="bg1">
                    <a:lumMod val="95000"/>
                  </a:schemeClr>
                </a:solidFill>
                <a:cs typeface="Times New Roman"/>
              </a:rPr>
              <a:t>Project background</a:t>
            </a:r>
          </a:p>
          <a:p>
            <a:pPr lvl="1"/>
            <a:r>
              <a:rPr lang="en-US" sz="3200" dirty="0">
                <a:solidFill>
                  <a:schemeClr val="bg1">
                    <a:lumMod val="95000"/>
                  </a:schemeClr>
                </a:solidFill>
                <a:cs typeface="Times New Roman"/>
              </a:rPr>
              <a:t>Dam metrics 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cs typeface="Times New Roman"/>
              </a:rPr>
              <a:t>Summary 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cs typeface="Times New Roman"/>
              </a:rPr>
              <a:t>of genetic pedigree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cs typeface="Times New Roman"/>
              </a:rPr>
              <a:t>metrics / time</a:t>
            </a:r>
            <a:endParaRPr lang="en-US" sz="3200" dirty="0">
              <a:solidFill>
                <a:schemeClr val="bg1">
                  <a:lumMod val="95000"/>
                </a:schemeClr>
              </a:solidFill>
              <a:cs typeface="Times New Roman"/>
            </a:endParaRPr>
          </a:p>
          <a:p>
            <a:pPr lvl="1"/>
            <a:r>
              <a:rPr lang="en-US" sz="3200" dirty="0">
                <a:solidFill>
                  <a:schemeClr val="bg1">
                    <a:lumMod val="95000"/>
                  </a:schemeClr>
                </a:solidFill>
                <a:cs typeface="Times New Roman"/>
              </a:rPr>
              <a:t>New genetic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cs typeface="Times New Roman"/>
              </a:rPr>
              <a:t>analyses</a:t>
            </a:r>
            <a:endParaRPr lang="en-US" sz="3200" dirty="0" smtClean="0">
              <a:solidFill>
                <a:schemeClr val="bg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lvl="0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Between sub-basins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cs typeface="Times New Roman"/>
              </a:rPr>
              <a:t>Differences in dam metrics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cs typeface="Times New Roman"/>
              </a:rPr>
              <a:t>Comparison of genetic pedigree </a:t>
            </a:r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metrics /time  /</a:t>
            </a:r>
            <a:r>
              <a:rPr lang="en-US" sz="3200" dirty="0">
                <a:solidFill>
                  <a:srgbClr val="000000"/>
                </a:solidFill>
                <a:cs typeface="Times New Roman"/>
              </a:rPr>
              <a:t>sub-basin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cs typeface="Times New Roman"/>
              </a:rPr>
              <a:t>Comparison of new genetic analyses</a:t>
            </a:r>
          </a:p>
          <a:p>
            <a:pPr marL="0" lvl="0" indent="0">
              <a:buNone/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3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8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&amp; Methods: </a:t>
            </a:r>
            <a:br>
              <a:rPr lang="en-US" dirty="0"/>
            </a:br>
            <a:r>
              <a:rPr lang="en-US" dirty="0" smtClean="0"/>
              <a:t>BETWEEN Sub</a:t>
            </a:r>
            <a:r>
              <a:rPr lang="en-US" dirty="0"/>
              <a:t>-Basin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185605"/>
            <a:ext cx="95058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3200" b="1" dirty="0" smtClean="0">
                <a:latin typeface="Times New Roman"/>
                <a:cs typeface="Times New Roman"/>
              </a:rPr>
              <a:t>Dam metrics: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Differences in reservoir stats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Differences in water temperature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Differences in gas issues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Differences in </a:t>
            </a:r>
            <a:r>
              <a:rPr lang="en-US" sz="3200" dirty="0" err="1" smtClean="0">
                <a:latin typeface="Times New Roman"/>
                <a:cs typeface="Times New Roman"/>
              </a:rPr>
              <a:t>redd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counts?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Differences in pre spawn mortality?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Differences in census / sex ratio across time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Obvious difference in </a:t>
            </a:r>
            <a:r>
              <a:rPr lang="en-US" sz="3200" dirty="0" err="1" smtClean="0">
                <a:latin typeface="Times New Roman"/>
                <a:cs typeface="Times New Roman"/>
              </a:rPr>
              <a:t>pHOS</a:t>
            </a:r>
            <a:r>
              <a:rPr lang="en-US" sz="3200" dirty="0" smtClean="0">
                <a:latin typeface="Times New Roman"/>
                <a:cs typeface="Times New Roman"/>
              </a:rPr>
              <a:t>?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Obvious difference in </a:t>
            </a:r>
            <a:r>
              <a:rPr lang="en-US" sz="3200" dirty="0" err="1" smtClean="0">
                <a:latin typeface="Times New Roman"/>
                <a:cs typeface="Times New Roman"/>
              </a:rPr>
              <a:t>pNOS</a:t>
            </a:r>
            <a:r>
              <a:rPr lang="en-US" sz="3200" dirty="0" smtClean="0">
                <a:latin typeface="Times New Roman"/>
                <a:cs typeface="Times New Roman"/>
              </a:rPr>
              <a:t>?</a:t>
            </a:r>
          </a:p>
          <a:p>
            <a:pPr marL="285750" indent="-28575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3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8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&amp; Methods: </a:t>
            </a:r>
            <a:br>
              <a:rPr lang="en-US" dirty="0"/>
            </a:br>
            <a:r>
              <a:rPr lang="en-US" dirty="0" smtClean="0"/>
              <a:t>BETWEEN Sub</a:t>
            </a:r>
            <a:r>
              <a:rPr lang="en-US" dirty="0"/>
              <a:t>-Basin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185604"/>
            <a:ext cx="92583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3200" b="1" dirty="0" smtClean="0">
                <a:latin typeface="Times New Roman"/>
                <a:cs typeface="Times New Roman"/>
              </a:rPr>
              <a:t>Genetic pedigree metrics: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CRR (male, female, total)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TLF (male, female, </a:t>
            </a:r>
            <a:r>
              <a:rPr lang="en-US" sz="3200" dirty="0">
                <a:latin typeface="Times New Roman"/>
                <a:cs typeface="Times New Roman"/>
              </a:rPr>
              <a:t>t</a:t>
            </a:r>
            <a:r>
              <a:rPr lang="en-US" sz="3200" dirty="0" smtClean="0">
                <a:latin typeface="Times New Roman"/>
                <a:cs typeface="Times New Roman"/>
              </a:rPr>
              <a:t>otal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Ne / </a:t>
            </a:r>
            <a:r>
              <a:rPr lang="en-US" sz="3200" dirty="0" err="1" smtClean="0">
                <a:latin typeface="Times New Roman"/>
                <a:cs typeface="Times New Roman"/>
              </a:rPr>
              <a:t>Nc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Assignment rates</a:t>
            </a:r>
          </a:p>
          <a:p>
            <a:pPr marL="285750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23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8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&amp; Methods: </a:t>
            </a:r>
            <a:br>
              <a:rPr lang="en-US" dirty="0"/>
            </a:br>
            <a:r>
              <a:rPr lang="en-US" dirty="0" smtClean="0"/>
              <a:t>BETWEEN </a:t>
            </a:r>
            <a:r>
              <a:rPr lang="en-US" dirty="0"/>
              <a:t>Sub-Basin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185604"/>
            <a:ext cx="92583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3200" b="1" dirty="0" smtClean="0">
                <a:latin typeface="Times New Roman"/>
                <a:cs typeface="Times New Roman"/>
              </a:rPr>
              <a:t>New genetic analyses: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Stray behavior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Genetic diversity pre/post incorporating strays?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Differences in genetic diversity between sub-basins?</a:t>
            </a:r>
          </a:p>
          <a:p>
            <a:pPr marL="1200150" lvl="2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1657350" lvl="3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1657350" lvl="3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7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742702"/>
            <a:ext cx="8408257" cy="5239714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Genetic pedigree reports</a:t>
            </a: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Evans </a:t>
            </a:r>
            <a:r>
              <a:rPr lang="en-US" sz="2000" i="1" dirty="0">
                <a:latin typeface="Times New Roman"/>
                <a:cs typeface="Times New Roman"/>
              </a:rPr>
              <a:t>et al. 2015-CJFAS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Johnson and Friesen 2015-</a:t>
            </a:r>
            <a:r>
              <a:rPr lang="en-US" sz="2000" i="1" dirty="0">
                <a:latin typeface="Times New Roman"/>
                <a:cs typeface="Times New Roman"/>
              </a:rPr>
              <a:t>North American Journal of Fisheries Management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Johnson and Friesen 2013-</a:t>
            </a:r>
            <a:r>
              <a:rPr lang="en-US" sz="2000" i="1" dirty="0">
                <a:latin typeface="Times New Roman"/>
                <a:cs typeface="Times New Roman"/>
              </a:rPr>
              <a:t>North American Journal of Fisheries Management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Evans </a:t>
            </a:r>
            <a:r>
              <a:rPr lang="en-US" sz="2000" i="1" dirty="0">
                <a:latin typeface="Times New Roman"/>
                <a:cs typeface="Times New Roman"/>
              </a:rPr>
              <a:t>et al. 2015-Conservation Genetics</a:t>
            </a:r>
          </a:p>
          <a:p>
            <a:pPr lvl="1"/>
            <a:r>
              <a:rPr lang="en-US" sz="2000" dirty="0" err="1">
                <a:latin typeface="Times New Roman"/>
                <a:cs typeface="Times New Roman"/>
              </a:rPr>
              <a:t>Romer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dirty="0" err="1">
                <a:latin typeface="Times New Roman"/>
                <a:cs typeface="Times New Roman"/>
              </a:rPr>
              <a:t>Monzyk</a:t>
            </a:r>
            <a:r>
              <a:rPr lang="en-US" sz="2000" dirty="0">
                <a:latin typeface="Times New Roman"/>
                <a:cs typeface="Times New Roman"/>
              </a:rPr>
              <a:t> 2014</a:t>
            </a:r>
            <a:r>
              <a:rPr lang="en-US" sz="2000" i="1" dirty="0">
                <a:latin typeface="Times New Roman"/>
                <a:cs typeface="Times New Roman"/>
              </a:rPr>
              <a:t>-North American Journal of Fisheries Management</a:t>
            </a:r>
          </a:p>
          <a:p>
            <a:pPr lvl="1"/>
            <a:r>
              <a:rPr lang="en-US" sz="2000" dirty="0" err="1">
                <a:latin typeface="Times New Roman"/>
                <a:cs typeface="Times New Roman"/>
              </a:rPr>
              <a:t>Sard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et al. </a:t>
            </a:r>
            <a:r>
              <a:rPr lang="en-US" sz="2000" dirty="0">
                <a:latin typeface="Times New Roman"/>
                <a:cs typeface="Times New Roman"/>
              </a:rPr>
              <a:t>2015-</a:t>
            </a:r>
            <a:r>
              <a:rPr lang="en-US" sz="2000" i="1" dirty="0">
                <a:latin typeface="Times New Roman"/>
                <a:cs typeface="Times New Roman"/>
              </a:rPr>
              <a:t>CJFAS</a:t>
            </a:r>
          </a:p>
          <a:p>
            <a:pPr lvl="1"/>
            <a:r>
              <a:rPr lang="en-US" sz="2000" dirty="0" err="1">
                <a:latin typeface="Times New Roman"/>
                <a:cs typeface="Times New Roman"/>
              </a:rPr>
              <a:t>Sard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et al. </a:t>
            </a:r>
            <a:r>
              <a:rPr lang="en-US" sz="2000" dirty="0">
                <a:latin typeface="Times New Roman"/>
                <a:cs typeface="Times New Roman"/>
              </a:rPr>
              <a:t>2016-</a:t>
            </a:r>
            <a:r>
              <a:rPr lang="en-US" sz="2000" i="1" dirty="0">
                <a:latin typeface="Times New Roman"/>
                <a:cs typeface="Times New Roman"/>
              </a:rPr>
              <a:t>Animal Conservation</a:t>
            </a:r>
          </a:p>
          <a:p>
            <a:pPr lvl="1"/>
            <a:endParaRPr lang="en-US" sz="2000" dirty="0" smtClean="0">
              <a:latin typeface="Times New Roman"/>
              <a:cs typeface="Times New Roman"/>
            </a:endParaRPr>
          </a:p>
          <a:p>
            <a:pPr lvl="1"/>
            <a:endParaRPr lang="en-US" sz="2000" i="1" dirty="0">
              <a:latin typeface="Times New Roman"/>
              <a:cs typeface="Times New Roman"/>
            </a:endParaRPr>
          </a:p>
          <a:p>
            <a:pPr lvl="1"/>
            <a:endParaRPr lang="en-US" sz="2000" i="1" dirty="0" smtClean="0">
              <a:latin typeface="Times New Roman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28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Relevant Information sources/citations:</a:t>
            </a:r>
          </a:p>
        </p:txBody>
      </p:sp>
    </p:spTree>
    <p:extLst>
      <p:ext uri="{BB962C8B-B14F-4D97-AF65-F5344CB8AC3E}">
        <p14:creationId xmlns:p14="http://schemas.microsoft.com/office/powerpoint/2010/main" val="6543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1) Divide and conquer?</a:t>
            </a:r>
          </a:p>
          <a:p>
            <a:pPr lvl="1"/>
            <a:r>
              <a:rPr lang="en-US" sz="3200" dirty="0" smtClean="0"/>
              <a:t>Individuals target specific sections of manuscript</a:t>
            </a:r>
          </a:p>
          <a:p>
            <a:pPr lvl="1"/>
            <a:r>
              <a:rPr lang="en-US" sz="3200" dirty="0" smtClean="0"/>
              <a:t>Send results and / or rough paragraph(s) to Andrew</a:t>
            </a:r>
          </a:p>
          <a:p>
            <a:pPr lvl="1"/>
            <a:r>
              <a:rPr lang="en-US" sz="3200" dirty="0" smtClean="0"/>
              <a:t>Andrew will incorporate / modify &amp; send out for review / confirmation</a:t>
            </a:r>
          </a:p>
          <a:p>
            <a:pPr lvl="1"/>
            <a:r>
              <a:rPr lang="en-US" sz="3200" dirty="0" smtClean="0"/>
              <a:t>Submit to journal</a:t>
            </a:r>
          </a:p>
          <a:p>
            <a:pPr marL="0" indent="0">
              <a:buNone/>
            </a:pPr>
            <a:r>
              <a:rPr lang="en-US" dirty="0" smtClean="0"/>
              <a:t>2) Consult / review future drafts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>
                <a:latin typeface="Times New Roman"/>
                <a:cs typeface="Times New Roman"/>
              </a:rPr>
              <a:t>Within sub-basins</a:t>
            </a:r>
          </a:p>
          <a:p>
            <a:pPr lvl="1"/>
            <a:r>
              <a:rPr lang="en-US" sz="3200" dirty="0">
                <a:cs typeface="Times New Roman"/>
              </a:rPr>
              <a:t>Project background</a:t>
            </a:r>
          </a:p>
          <a:p>
            <a:pPr lvl="1"/>
            <a:r>
              <a:rPr lang="en-US" sz="3200" dirty="0">
                <a:cs typeface="Times New Roman"/>
              </a:rPr>
              <a:t>Dam metrics </a:t>
            </a:r>
            <a:endParaRPr lang="en-US" sz="3200" dirty="0" smtClean="0">
              <a:cs typeface="Times New Roman"/>
            </a:endParaRPr>
          </a:p>
          <a:p>
            <a:pPr lvl="1"/>
            <a:r>
              <a:rPr lang="en-US" sz="3200" dirty="0" smtClean="0">
                <a:cs typeface="Times New Roman"/>
              </a:rPr>
              <a:t>Summary </a:t>
            </a:r>
            <a:r>
              <a:rPr lang="en-US" sz="3200" dirty="0">
                <a:cs typeface="Times New Roman"/>
              </a:rPr>
              <a:t>of genetic pedigree </a:t>
            </a:r>
            <a:r>
              <a:rPr lang="en-US" sz="3200" dirty="0" smtClean="0">
                <a:cs typeface="Times New Roman"/>
              </a:rPr>
              <a:t>metrics / time</a:t>
            </a:r>
            <a:endParaRPr lang="en-US" sz="3200" dirty="0">
              <a:cs typeface="Times New Roman"/>
            </a:endParaRPr>
          </a:p>
          <a:p>
            <a:pPr lvl="1"/>
            <a:r>
              <a:rPr lang="en-US" sz="3200" dirty="0">
                <a:cs typeface="Times New Roman"/>
              </a:rPr>
              <a:t>New genetic </a:t>
            </a:r>
            <a:r>
              <a:rPr lang="en-US" sz="3200" dirty="0" smtClean="0">
                <a:cs typeface="Times New Roman"/>
              </a:rPr>
              <a:t>analyses</a:t>
            </a:r>
            <a:endParaRPr lang="en-US" dirty="0" smtClean="0">
              <a:latin typeface="Times New Roman"/>
              <a:cs typeface="Times New Roman"/>
            </a:endParaRPr>
          </a:p>
          <a:p>
            <a:pPr lvl="0"/>
            <a:r>
              <a:rPr lang="en-US" b="1" dirty="0" smtClean="0">
                <a:latin typeface="Times New Roman"/>
                <a:cs typeface="Times New Roman"/>
              </a:rPr>
              <a:t>Between sub-basins</a:t>
            </a:r>
          </a:p>
          <a:p>
            <a:pPr lvl="1"/>
            <a:r>
              <a:rPr lang="en-US" sz="3200" dirty="0">
                <a:cs typeface="Times New Roman"/>
              </a:rPr>
              <a:t>Differences in dam metrics </a:t>
            </a:r>
          </a:p>
          <a:p>
            <a:pPr lvl="1"/>
            <a:r>
              <a:rPr lang="en-US" sz="3200" dirty="0">
                <a:cs typeface="Times New Roman"/>
              </a:rPr>
              <a:t>Comparison of genetic pedigree </a:t>
            </a:r>
            <a:r>
              <a:rPr lang="en-US" sz="3200" dirty="0" smtClean="0">
                <a:cs typeface="Times New Roman"/>
              </a:rPr>
              <a:t>metrics / time /</a:t>
            </a:r>
            <a:r>
              <a:rPr lang="en-US" sz="3200" dirty="0">
                <a:cs typeface="Times New Roman"/>
              </a:rPr>
              <a:t>sub-basin</a:t>
            </a:r>
          </a:p>
          <a:p>
            <a:pPr lvl="1"/>
            <a:r>
              <a:rPr lang="en-US" sz="3200" dirty="0">
                <a:cs typeface="Times New Roman"/>
              </a:rPr>
              <a:t>Comparison of new genetic analyses</a:t>
            </a:r>
          </a:p>
          <a:p>
            <a:pPr marL="0" lv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67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Written </a:t>
            </a:r>
            <a:r>
              <a:rPr lang="en-US" b="1" dirty="0" smtClean="0"/>
              <a:t>summary / results: </a:t>
            </a:r>
            <a:r>
              <a:rPr lang="en-US" b="1" u="sng" dirty="0" smtClean="0"/>
              <a:t>June 1st</a:t>
            </a:r>
            <a:endParaRPr lang="en-US" b="1" u="sng" dirty="0"/>
          </a:p>
          <a:p>
            <a:pPr lvl="0"/>
            <a:r>
              <a:rPr lang="en-US" b="1" dirty="0"/>
              <a:t>First rough </a:t>
            </a:r>
            <a:r>
              <a:rPr lang="en-US" b="1" dirty="0" smtClean="0"/>
              <a:t>draft:  </a:t>
            </a:r>
            <a:r>
              <a:rPr lang="en-US" b="1" u="sng" dirty="0" smtClean="0"/>
              <a:t>July </a:t>
            </a:r>
            <a:r>
              <a:rPr lang="en-US" b="1" u="sng" dirty="0"/>
              <a:t>1st</a:t>
            </a:r>
          </a:p>
          <a:p>
            <a:pPr lvl="0"/>
            <a:r>
              <a:rPr lang="en-US" b="1" dirty="0"/>
              <a:t>Target submission </a:t>
            </a:r>
            <a:r>
              <a:rPr lang="en-US" b="1" dirty="0" smtClean="0"/>
              <a:t>date: </a:t>
            </a:r>
            <a:r>
              <a:rPr lang="en-US" b="1" u="sng" dirty="0" smtClean="0"/>
              <a:t>Sept</a:t>
            </a:r>
            <a:r>
              <a:rPr lang="en-US" b="1" u="sng" dirty="0"/>
              <a:t>. </a:t>
            </a:r>
            <a:r>
              <a:rPr lang="en-US" b="1" u="sng" dirty="0" smtClean="0"/>
              <a:t>30th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Target Journal?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Fish and Fisheries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Reviews is Fish Biology and Fisheries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Fisheries Management and Ecology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North </a:t>
            </a:r>
            <a:r>
              <a:rPr lang="en-US" dirty="0">
                <a:latin typeface="Times New Roman"/>
                <a:cs typeface="Times New Roman"/>
              </a:rPr>
              <a:t>American Journal of Fisheries Management</a:t>
            </a:r>
          </a:p>
        </p:txBody>
      </p:sp>
    </p:spTree>
    <p:extLst>
      <p:ext uri="{BB962C8B-B14F-4D97-AF65-F5344CB8AC3E}">
        <p14:creationId xmlns:p14="http://schemas.microsoft.com/office/powerpoint/2010/main" val="25639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power point is just a template</a:t>
            </a:r>
          </a:p>
          <a:p>
            <a:r>
              <a:rPr lang="en-US" dirty="0" smtClean="0"/>
              <a:t>Aim to accommodate everyone’s focus/priority</a:t>
            </a:r>
          </a:p>
          <a:p>
            <a:r>
              <a:rPr lang="en-US" dirty="0" smtClean="0"/>
              <a:t>I have tried to provide structure</a:t>
            </a:r>
          </a:p>
          <a:p>
            <a:pPr lvl="1"/>
            <a:r>
              <a:rPr lang="en-US" dirty="0" smtClean="0"/>
              <a:t>Review / synthesis</a:t>
            </a:r>
            <a:endParaRPr lang="en-US" dirty="0"/>
          </a:p>
          <a:p>
            <a:pPr lvl="1"/>
            <a:r>
              <a:rPr lang="en-US" dirty="0"/>
              <a:t>New </a:t>
            </a:r>
            <a:r>
              <a:rPr lang="en-US" dirty="0" smtClean="0"/>
              <a:t>data / analyses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and methods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Threatened status of many salmon species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Dams / salmon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&amp; breeding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strategies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used (HOR/NOR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issues identified to date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 step back and assess efficacy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Examined three dams in the upper Willamette River</a:t>
            </a:r>
          </a:p>
          <a:p>
            <a:pPr lvl="1"/>
            <a:r>
              <a:rPr lang="en-US" sz="3200" dirty="0">
                <a:cs typeface="Times New Roman"/>
              </a:rPr>
              <a:t>North Santiam</a:t>
            </a:r>
          </a:p>
          <a:p>
            <a:pPr lvl="1"/>
            <a:r>
              <a:rPr lang="en-US" sz="3200" dirty="0">
                <a:cs typeface="Times New Roman"/>
              </a:rPr>
              <a:t>South Santiam</a:t>
            </a:r>
          </a:p>
          <a:p>
            <a:pPr lvl="1"/>
            <a:r>
              <a:rPr lang="en-US" sz="3200" dirty="0">
                <a:cs typeface="Times New Roman"/>
              </a:rPr>
              <a:t>South Fork McKenzie</a:t>
            </a: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0"/>
            <a:ext cx="8229600" cy="1143000"/>
          </a:xfrm>
        </p:spPr>
        <p:txBody>
          <a:bodyPr/>
          <a:lstStyle/>
          <a:p>
            <a:r>
              <a:rPr lang="en-US" dirty="0"/>
              <a:t>Materials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0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b="1" dirty="0" smtClean="0">
                <a:latin typeface="Times New Roman"/>
                <a:cs typeface="Times New Roman"/>
              </a:rPr>
              <a:t>Within sub-basins</a:t>
            </a:r>
          </a:p>
          <a:p>
            <a:pPr lvl="1"/>
            <a:r>
              <a:rPr lang="en-US" sz="3200" dirty="0">
                <a:cs typeface="Times New Roman"/>
              </a:rPr>
              <a:t>Project background</a:t>
            </a:r>
          </a:p>
          <a:p>
            <a:pPr lvl="1"/>
            <a:r>
              <a:rPr lang="en-US" sz="3200" dirty="0">
                <a:cs typeface="Times New Roman"/>
              </a:rPr>
              <a:t>Dam metrics </a:t>
            </a:r>
            <a:r>
              <a:rPr lang="en-US" sz="3200" dirty="0" smtClean="0">
                <a:cs typeface="Times New Roman"/>
              </a:rPr>
              <a:t>(I couldn’t resist</a:t>
            </a:r>
            <a:r>
              <a:rPr lang="is-IS" sz="3200" dirty="0" smtClean="0">
                <a:cs typeface="Times New Roman"/>
              </a:rPr>
              <a:t>…)</a:t>
            </a:r>
            <a:endParaRPr lang="en-US" sz="3200" dirty="0" smtClean="0">
              <a:cs typeface="Times New Roman"/>
            </a:endParaRPr>
          </a:p>
          <a:p>
            <a:pPr lvl="1"/>
            <a:r>
              <a:rPr lang="en-US" sz="3200" dirty="0" smtClean="0">
                <a:cs typeface="Times New Roman"/>
              </a:rPr>
              <a:t>Summary </a:t>
            </a:r>
            <a:r>
              <a:rPr lang="en-US" sz="3200" dirty="0">
                <a:cs typeface="Times New Roman"/>
              </a:rPr>
              <a:t>of genetic pedigree </a:t>
            </a:r>
            <a:r>
              <a:rPr lang="en-US" sz="3200" dirty="0" smtClean="0">
                <a:cs typeface="Times New Roman"/>
              </a:rPr>
              <a:t>metrics / time</a:t>
            </a:r>
            <a:endParaRPr lang="en-US" sz="3200" dirty="0">
              <a:cs typeface="Times New Roman"/>
            </a:endParaRPr>
          </a:p>
          <a:p>
            <a:pPr lvl="1"/>
            <a:r>
              <a:rPr lang="en-US" sz="3200" dirty="0">
                <a:cs typeface="Times New Roman"/>
              </a:rPr>
              <a:t>New genetic </a:t>
            </a:r>
            <a:r>
              <a:rPr lang="en-US" sz="3200" dirty="0" smtClean="0">
                <a:cs typeface="Times New Roman"/>
              </a:rPr>
              <a:t>analyses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lvl="0"/>
            <a:r>
              <a:rPr lang="en-US" b="1" dirty="0" smtClean="0">
                <a:latin typeface="Times New Roman"/>
                <a:cs typeface="Times New Roman"/>
              </a:rPr>
              <a:t>Between sub-basins</a:t>
            </a:r>
          </a:p>
          <a:p>
            <a:pPr lvl="1"/>
            <a:r>
              <a:rPr lang="en-US" sz="3200" dirty="0">
                <a:cs typeface="Times New Roman"/>
              </a:rPr>
              <a:t>Differences in dam metrics </a:t>
            </a:r>
          </a:p>
          <a:p>
            <a:pPr lvl="1"/>
            <a:r>
              <a:rPr lang="en-US" sz="3200" dirty="0">
                <a:cs typeface="Times New Roman"/>
              </a:rPr>
              <a:t>Comparison of genetic pedigree </a:t>
            </a:r>
            <a:r>
              <a:rPr lang="en-US" sz="3200" dirty="0" smtClean="0">
                <a:cs typeface="Times New Roman"/>
              </a:rPr>
              <a:t>metrics /time / sub</a:t>
            </a:r>
            <a:r>
              <a:rPr lang="en-US" sz="3200" dirty="0">
                <a:cs typeface="Times New Roman"/>
              </a:rPr>
              <a:t>-basin</a:t>
            </a:r>
          </a:p>
          <a:p>
            <a:pPr lvl="1"/>
            <a:r>
              <a:rPr lang="en-US" sz="3200" dirty="0">
                <a:cs typeface="Times New Roman"/>
              </a:rPr>
              <a:t>Comparison of new genetic analyses</a:t>
            </a:r>
          </a:p>
          <a:p>
            <a:pPr marL="0" lv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3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0"/>
            <a:ext cx="8229600" cy="1143000"/>
          </a:xfrm>
        </p:spPr>
        <p:txBody>
          <a:bodyPr/>
          <a:lstStyle/>
          <a:p>
            <a:r>
              <a:rPr lang="en-US" dirty="0"/>
              <a:t>Materials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0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b="1" dirty="0" smtClean="0">
                <a:latin typeface="Times New Roman"/>
                <a:cs typeface="Times New Roman"/>
              </a:rPr>
              <a:t>Within sub-basins</a:t>
            </a:r>
          </a:p>
          <a:p>
            <a:pPr lvl="1"/>
            <a:r>
              <a:rPr lang="en-US" sz="3200" dirty="0">
                <a:cs typeface="Times New Roman"/>
              </a:rPr>
              <a:t>Project background</a:t>
            </a:r>
          </a:p>
          <a:p>
            <a:pPr lvl="1"/>
            <a:r>
              <a:rPr lang="en-US" sz="3200" dirty="0">
                <a:cs typeface="Times New Roman"/>
              </a:rPr>
              <a:t>Dam metrics </a:t>
            </a:r>
            <a:endParaRPr lang="en-US" sz="3200" dirty="0" smtClean="0">
              <a:cs typeface="Times New Roman"/>
            </a:endParaRPr>
          </a:p>
          <a:p>
            <a:pPr lvl="1"/>
            <a:r>
              <a:rPr lang="en-US" sz="3200" dirty="0" smtClean="0">
                <a:cs typeface="Times New Roman"/>
              </a:rPr>
              <a:t>Summary </a:t>
            </a:r>
            <a:r>
              <a:rPr lang="en-US" sz="3200" dirty="0">
                <a:cs typeface="Times New Roman"/>
              </a:rPr>
              <a:t>of genetic pedigree </a:t>
            </a:r>
            <a:r>
              <a:rPr lang="en-US" sz="3200" dirty="0" smtClean="0">
                <a:cs typeface="Times New Roman"/>
              </a:rPr>
              <a:t>metrics / time</a:t>
            </a:r>
            <a:endParaRPr lang="en-US" sz="3200" dirty="0">
              <a:cs typeface="Times New Roman"/>
            </a:endParaRPr>
          </a:p>
          <a:p>
            <a:pPr lvl="1"/>
            <a:r>
              <a:rPr lang="en-US" sz="3200" dirty="0">
                <a:cs typeface="Times New Roman"/>
              </a:rPr>
              <a:t>New genetic </a:t>
            </a:r>
            <a:r>
              <a:rPr lang="en-US" sz="3200" dirty="0" smtClean="0">
                <a:cs typeface="Times New Roman"/>
              </a:rPr>
              <a:t>analyses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lvl="0"/>
            <a:r>
              <a:rPr lang="en-US" b="1" dirty="0" smtClean="0">
                <a:solidFill>
                  <a:srgbClr val="F2F2F2"/>
                </a:solidFill>
                <a:latin typeface="Times New Roman"/>
                <a:cs typeface="Times New Roman"/>
              </a:rPr>
              <a:t>Between sub-basins</a:t>
            </a:r>
          </a:p>
          <a:p>
            <a:pPr lvl="1"/>
            <a:r>
              <a:rPr lang="en-US" sz="3200" dirty="0">
                <a:solidFill>
                  <a:srgbClr val="F2F2F2"/>
                </a:solidFill>
                <a:cs typeface="Times New Roman"/>
              </a:rPr>
              <a:t>Differences in dam metrics </a:t>
            </a:r>
          </a:p>
          <a:p>
            <a:pPr lvl="1"/>
            <a:r>
              <a:rPr lang="en-US" sz="3200" dirty="0">
                <a:solidFill>
                  <a:srgbClr val="F2F2F2"/>
                </a:solidFill>
                <a:cs typeface="Times New Roman"/>
              </a:rPr>
              <a:t>Comparison of genetic pedigree metrics/time/sub-basin</a:t>
            </a:r>
          </a:p>
          <a:p>
            <a:pPr lvl="1"/>
            <a:r>
              <a:rPr lang="en-US" sz="3200" dirty="0">
                <a:solidFill>
                  <a:srgbClr val="F2F2F2"/>
                </a:solidFill>
                <a:cs typeface="Times New Roman"/>
              </a:rPr>
              <a:t>Comparison of new genetic analyses</a:t>
            </a:r>
          </a:p>
          <a:p>
            <a:pPr marL="0" lv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3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7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&amp; Methods: </a:t>
            </a:r>
            <a:br>
              <a:rPr lang="en-US" dirty="0"/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185605"/>
            <a:ext cx="95058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3200" b="1" dirty="0" smtClean="0">
                <a:latin typeface="Times New Roman"/>
                <a:cs typeface="Times New Roman"/>
              </a:rPr>
              <a:t>Project background: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History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Overview of river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Release locations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Hatchery</a:t>
            </a:r>
          </a:p>
          <a:p>
            <a:pPr lvl="2"/>
            <a:endParaRPr lang="en-US" sz="32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0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7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&amp; Methods: </a:t>
            </a:r>
            <a:br>
              <a:rPr lang="en-US" dirty="0"/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185605"/>
            <a:ext cx="95058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3200" b="1" dirty="0" smtClean="0">
                <a:latin typeface="Times New Roman"/>
                <a:cs typeface="Times New Roman"/>
              </a:rPr>
              <a:t>Dam metrics: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Reservoir stats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Water temperature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Gas issues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err="1" smtClean="0">
                <a:latin typeface="Times New Roman"/>
                <a:cs typeface="Times New Roman"/>
              </a:rPr>
              <a:t>Redd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counts?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 </a:t>
            </a:r>
            <a:r>
              <a:rPr lang="en-US" sz="3200" dirty="0" smtClean="0">
                <a:latin typeface="Times New Roman"/>
                <a:cs typeface="Times New Roman"/>
              </a:rPr>
              <a:t>spawn mortality?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Census / sex ratio across time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err="1" smtClean="0">
                <a:latin typeface="Times New Roman"/>
                <a:cs typeface="Times New Roman"/>
              </a:rPr>
              <a:t>pHOS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3200" dirty="0" err="1" smtClean="0">
                <a:latin typeface="Times New Roman"/>
                <a:cs typeface="Times New Roman"/>
              </a:rPr>
              <a:t>pNOS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94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8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&amp; Methods: </a:t>
            </a:r>
            <a:br>
              <a:rPr lang="en-US" dirty="0"/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1185604"/>
            <a:ext cx="92583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3200" b="1" dirty="0" smtClean="0">
                <a:latin typeface="Times New Roman"/>
                <a:cs typeface="Times New Roman"/>
              </a:rPr>
              <a:t>Genetic pedigree metrics: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CRR (male, female, total)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TLF (male, female, </a:t>
            </a:r>
            <a:r>
              <a:rPr lang="en-US" sz="3200" dirty="0">
                <a:latin typeface="Times New Roman"/>
                <a:cs typeface="Times New Roman"/>
              </a:rPr>
              <a:t>t</a:t>
            </a:r>
            <a:r>
              <a:rPr lang="en-US" sz="3200" dirty="0" smtClean="0">
                <a:latin typeface="Times New Roman"/>
                <a:cs typeface="Times New Roman"/>
              </a:rPr>
              <a:t>otal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Ne / </a:t>
            </a:r>
            <a:r>
              <a:rPr lang="en-US" sz="3200" dirty="0" err="1" smtClean="0">
                <a:latin typeface="Times New Roman"/>
                <a:cs typeface="Times New Roman"/>
              </a:rPr>
              <a:t>Nc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dirty="0" smtClean="0">
                <a:latin typeface="Times New Roman"/>
                <a:cs typeface="Times New Roman"/>
              </a:rPr>
              <a:t>Assignment rates</a:t>
            </a:r>
          </a:p>
          <a:p>
            <a:pPr marL="285750" indent="-285750">
              <a:buFont typeface="Arial"/>
              <a:buChar char="•"/>
            </a:pPr>
            <a:endParaRPr lang="en-US" sz="3600" dirty="0" smtClean="0"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9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632</Words>
  <Application>Microsoft Office PowerPoint</Application>
  <PresentationFormat>On-screen Show (4:3)</PresentationFormat>
  <Paragraphs>156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~Title: A comprehensive multi-year assessment of spring Chinook salmon (Oncorhynchus tshawytscha) throughout the Upper Willamette River, Oregon  </vt:lpstr>
      <vt:lpstr>Of Note</vt:lpstr>
      <vt:lpstr>Outline</vt:lpstr>
      <vt:lpstr>Introduction</vt:lpstr>
      <vt:lpstr>Materials &amp; Methods</vt:lpstr>
      <vt:lpstr>Materials &amp; Methods</vt:lpstr>
      <vt:lpstr>Materials &amp; Methods:  </vt:lpstr>
      <vt:lpstr>Materials &amp; Methods:  </vt:lpstr>
      <vt:lpstr>Materials &amp; Methods:  </vt:lpstr>
      <vt:lpstr>Materials &amp; Methods:  </vt:lpstr>
      <vt:lpstr>Materials &amp; Methods</vt:lpstr>
      <vt:lpstr>Materials &amp; Methods:  BETWEEN Sub-Basin</vt:lpstr>
      <vt:lpstr>Materials &amp; Methods:  BETWEEN Sub-Basin</vt:lpstr>
      <vt:lpstr>Materials &amp; Methods:  BETWEEN Sub-Basin</vt:lpstr>
      <vt:lpstr>Relevant Information sources/citations:</vt:lpstr>
      <vt:lpstr>What now?</vt:lpstr>
      <vt:lpstr>Materials &amp; Methods</vt:lpstr>
      <vt:lpstr>Fluid timeline</vt:lpstr>
      <vt:lpstr>Target Journal?</vt:lpstr>
    </vt:vector>
  </TitlesOfParts>
  <Company>lehigh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multi-year assessment of spring Chinook salmon (Oncorhynchus tshawytscha) throughout the Upper Willamette River.</dc:title>
  <dc:creator>andrew Black</dc:creator>
  <cp:lastModifiedBy>O'Malley, Kathleen</cp:lastModifiedBy>
  <cp:revision>50</cp:revision>
  <dcterms:created xsi:type="dcterms:W3CDTF">2016-03-15T20:01:16Z</dcterms:created>
  <dcterms:modified xsi:type="dcterms:W3CDTF">2016-03-18T17:30:31Z</dcterms:modified>
</cp:coreProperties>
</file>